
<file path=[Content_Types].xml><?xml version="1.0" encoding="utf-8"?>
<Types xmlns="http://schemas.openxmlformats.org/package/2006/content-types">
  <Default Extension="png" ContentType="image/png"/>
  <Default Extension="svg" ContentType="image/svg+xml"/>
  <Default Extension="jpeg" ContentType="image/jpeg"/>
  <Default Extension="wmf" ContentType="image/x-wmf"/>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notesSlides/notesSlide7.xml" ContentType="application/vnd.openxmlformats-officedocument.presentationml.notesSlide+xml"/>
  <Override PartName="/ppt/tags/tag32.xml" ContentType="application/vnd.openxmlformats-officedocument.presentationml.tags+xml"/>
  <Override PartName="/ppt/notesSlides/notesSlide8.xml" ContentType="application/vnd.openxmlformats-officedocument.presentationml.notesSlide+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4.xml" ContentType="application/vnd.openxmlformats-officedocument.presentationml.tags+xml"/>
  <Override PartName="/ppt/notesSlides/notesSlide14.xml" ContentType="application/vnd.openxmlformats-officedocument.presentationml.notesSlide+xml"/>
  <Override PartName="/ppt/tags/tag45.xml" ContentType="application/vnd.openxmlformats-officedocument.presentationml.tags+xml"/>
  <Override PartName="/ppt/notesSlides/notesSlide15.xml" ContentType="application/vnd.openxmlformats-officedocument.presentationml.notesSlide+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8.xml" ContentType="application/vnd.openxmlformats-officedocument.presentationml.tags+xml"/>
  <Override PartName="/ppt/notesSlides/notesSlide30.xml" ContentType="application/vnd.openxmlformats-officedocument.presentationml.notesSlide+xml"/>
  <Override PartName="/ppt/tags/tag4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50.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51.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52.xml" ContentType="application/vnd.openxmlformats-officedocument.presentationml.tags+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263"/>
  </p:notesMasterIdLst>
  <p:handoutMasterIdLst>
    <p:handoutMasterId r:id="rId264"/>
  </p:handoutMasterIdLst>
  <p:sldIdLst>
    <p:sldId id="2147475107" r:id="rId2"/>
    <p:sldId id="2147475389" r:id="rId3"/>
    <p:sldId id="2147475390" r:id="rId4"/>
    <p:sldId id="2719" r:id="rId5"/>
    <p:sldId id="2648" r:id="rId6"/>
    <p:sldId id="2147475391" r:id="rId7"/>
    <p:sldId id="2147475392" r:id="rId8"/>
    <p:sldId id="2147475393" r:id="rId9"/>
    <p:sldId id="2778" r:id="rId10"/>
    <p:sldId id="2521" r:id="rId11"/>
    <p:sldId id="2147475394" r:id="rId12"/>
    <p:sldId id="2720" r:id="rId13"/>
    <p:sldId id="2147475395" r:id="rId14"/>
    <p:sldId id="2722" r:id="rId15"/>
    <p:sldId id="2723" r:id="rId16"/>
    <p:sldId id="2724" r:id="rId17"/>
    <p:sldId id="2725" r:id="rId18"/>
    <p:sldId id="2727" r:id="rId19"/>
    <p:sldId id="2729" r:id="rId20"/>
    <p:sldId id="2730" r:id="rId21"/>
    <p:sldId id="2731" r:id="rId22"/>
    <p:sldId id="2732" r:id="rId23"/>
    <p:sldId id="2147475396" r:id="rId24"/>
    <p:sldId id="2147475407" r:id="rId25"/>
    <p:sldId id="2734" r:id="rId26"/>
    <p:sldId id="2147475397" r:id="rId27"/>
    <p:sldId id="2736" r:id="rId28"/>
    <p:sldId id="2737" r:id="rId29"/>
    <p:sldId id="2738" r:id="rId30"/>
    <p:sldId id="2739" r:id="rId31"/>
    <p:sldId id="2740" r:id="rId32"/>
    <p:sldId id="2147475406" r:id="rId33"/>
    <p:sldId id="2741" r:id="rId34"/>
    <p:sldId id="2742" r:id="rId35"/>
    <p:sldId id="2743" r:id="rId36"/>
    <p:sldId id="2744" r:id="rId37"/>
    <p:sldId id="2745" r:id="rId38"/>
    <p:sldId id="2147475409" r:id="rId39"/>
    <p:sldId id="2147475398" r:id="rId40"/>
    <p:sldId id="2747" r:id="rId41"/>
    <p:sldId id="2748" r:id="rId42"/>
    <p:sldId id="2749" r:id="rId43"/>
    <p:sldId id="2750" r:id="rId44"/>
    <p:sldId id="2751" r:id="rId45"/>
    <p:sldId id="2752" r:id="rId46"/>
    <p:sldId id="2753" r:id="rId47"/>
    <p:sldId id="2780" r:id="rId48"/>
    <p:sldId id="2754" r:id="rId49"/>
    <p:sldId id="2755" r:id="rId50"/>
    <p:sldId id="2756" r:id="rId51"/>
    <p:sldId id="2757" r:id="rId52"/>
    <p:sldId id="2147475410" r:id="rId53"/>
    <p:sldId id="2759" r:id="rId54"/>
    <p:sldId id="2760" r:id="rId55"/>
    <p:sldId id="2761" r:id="rId56"/>
    <p:sldId id="2147475399" r:id="rId57"/>
    <p:sldId id="2147475400" r:id="rId58"/>
    <p:sldId id="2764" r:id="rId59"/>
    <p:sldId id="2765" r:id="rId60"/>
    <p:sldId id="2147475431" r:id="rId61"/>
    <p:sldId id="2147475185" r:id="rId62"/>
    <p:sldId id="2147475186" r:id="rId63"/>
    <p:sldId id="2147475187" r:id="rId64"/>
    <p:sldId id="2147475189" r:id="rId65"/>
    <p:sldId id="2147475192" r:id="rId66"/>
    <p:sldId id="2147475193" r:id="rId67"/>
    <p:sldId id="2147475401" r:id="rId68"/>
    <p:sldId id="2147475402" r:id="rId69"/>
    <p:sldId id="2147475403" r:id="rId70"/>
    <p:sldId id="2768" r:id="rId71"/>
    <p:sldId id="2769" r:id="rId72"/>
    <p:sldId id="2770" r:id="rId73"/>
    <p:sldId id="2771" r:id="rId74"/>
    <p:sldId id="2772" r:id="rId75"/>
    <p:sldId id="2779" r:id="rId76"/>
    <p:sldId id="2147475404" r:id="rId77"/>
    <p:sldId id="2773" r:id="rId78"/>
    <p:sldId id="2777" r:id="rId79"/>
    <p:sldId id="2147475411" r:id="rId80"/>
    <p:sldId id="2147475204" r:id="rId81"/>
    <p:sldId id="2147475216" r:id="rId82"/>
    <p:sldId id="2147475217" r:id="rId83"/>
    <p:sldId id="2147475218" r:id="rId84"/>
    <p:sldId id="2147475219" r:id="rId85"/>
    <p:sldId id="2147475220" r:id="rId86"/>
    <p:sldId id="2147475221" r:id="rId87"/>
    <p:sldId id="2147475222" r:id="rId88"/>
    <p:sldId id="2147475223" r:id="rId89"/>
    <p:sldId id="2147475224" r:id="rId90"/>
    <p:sldId id="2147475225" r:id="rId91"/>
    <p:sldId id="2147475226" r:id="rId92"/>
    <p:sldId id="2147475227" r:id="rId93"/>
    <p:sldId id="2147475228" r:id="rId94"/>
    <p:sldId id="2147475229" r:id="rId95"/>
    <p:sldId id="2147475230" r:id="rId96"/>
    <p:sldId id="2147475231" r:id="rId97"/>
    <p:sldId id="2147475232" r:id="rId98"/>
    <p:sldId id="2147475233" r:id="rId99"/>
    <p:sldId id="2147475235" r:id="rId100"/>
    <p:sldId id="2147475236" r:id="rId101"/>
    <p:sldId id="2147475237" r:id="rId102"/>
    <p:sldId id="2147475412" r:id="rId103"/>
    <p:sldId id="1052" r:id="rId104"/>
    <p:sldId id="2858" r:id="rId105"/>
    <p:sldId id="465" r:id="rId106"/>
    <p:sldId id="2147475238" r:id="rId107"/>
    <p:sldId id="2147475239" r:id="rId108"/>
    <p:sldId id="2147475240" r:id="rId109"/>
    <p:sldId id="2147475241" r:id="rId110"/>
    <p:sldId id="2147475408" r:id="rId111"/>
    <p:sldId id="466" r:id="rId112"/>
    <p:sldId id="2147475413" r:id="rId113"/>
    <p:sldId id="2147475242" r:id="rId114"/>
    <p:sldId id="2147475249" r:id="rId115"/>
    <p:sldId id="2147475246" r:id="rId116"/>
    <p:sldId id="2147475248" r:id="rId117"/>
    <p:sldId id="2147475414" r:id="rId118"/>
    <p:sldId id="2147475250" r:id="rId119"/>
    <p:sldId id="2147475251" r:id="rId120"/>
    <p:sldId id="2147475415" r:id="rId121"/>
    <p:sldId id="2147475252" r:id="rId122"/>
    <p:sldId id="2147475255" r:id="rId123"/>
    <p:sldId id="2147475420" r:id="rId124"/>
    <p:sldId id="2147475256" r:id="rId125"/>
    <p:sldId id="2147475257" r:id="rId126"/>
    <p:sldId id="2147475258" r:id="rId127"/>
    <p:sldId id="2147475259" r:id="rId128"/>
    <p:sldId id="2147475278" r:id="rId129"/>
    <p:sldId id="2147475260" r:id="rId130"/>
    <p:sldId id="2147475262" r:id="rId131"/>
    <p:sldId id="2147475263" r:id="rId132"/>
    <p:sldId id="2147475266" r:id="rId133"/>
    <p:sldId id="2147475267" r:id="rId134"/>
    <p:sldId id="2147475264" r:id="rId135"/>
    <p:sldId id="2147475265" r:id="rId136"/>
    <p:sldId id="2147475268" r:id="rId137"/>
    <p:sldId id="2147475269" r:id="rId138"/>
    <p:sldId id="2147475272" r:id="rId139"/>
    <p:sldId id="2147475270" r:id="rId140"/>
    <p:sldId id="2147475271" r:id="rId141"/>
    <p:sldId id="2147475273" r:id="rId142"/>
    <p:sldId id="2147475274" r:id="rId143"/>
    <p:sldId id="2147475276" r:id="rId144"/>
    <p:sldId id="2147475275" r:id="rId145"/>
    <p:sldId id="2147475342" r:id="rId146"/>
    <p:sldId id="2147475343" r:id="rId147"/>
    <p:sldId id="2147475344" r:id="rId148"/>
    <p:sldId id="2147475345" r:id="rId149"/>
    <p:sldId id="2147475346" r:id="rId150"/>
    <p:sldId id="2147475347" r:id="rId151"/>
    <p:sldId id="2147475348" r:id="rId152"/>
    <p:sldId id="2147475361" r:id="rId153"/>
    <p:sldId id="2147475362" r:id="rId154"/>
    <p:sldId id="755" r:id="rId155"/>
    <p:sldId id="756" r:id="rId156"/>
    <p:sldId id="757" r:id="rId157"/>
    <p:sldId id="758" r:id="rId158"/>
    <p:sldId id="759" r:id="rId159"/>
    <p:sldId id="760" r:id="rId160"/>
    <p:sldId id="2147475365" r:id="rId161"/>
    <p:sldId id="2147475363" r:id="rId162"/>
    <p:sldId id="2147475364" r:id="rId163"/>
    <p:sldId id="2147475366" r:id="rId164"/>
    <p:sldId id="2147475367" r:id="rId165"/>
    <p:sldId id="2147475368" r:id="rId166"/>
    <p:sldId id="2147475369" r:id="rId167"/>
    <p:sldId id="2147475370" r:id="rId168"/>
    <p:sldId id="2147475371" r:id="rId169"/>
    <p:sldId id="2147475372" r:id="rId170"/>
    <p:sldId id="2147475421" r:id="rId171"/>
    <p:sldId id="2147475279" r:id="rId172"/>
    <p:sldId id="386" r:id="rId173"/>
    <p:sldId id="2147475280" r:id="rId174"/>
    <p:sldId id="2147475281" r:id="rId175"/>
    <p:sldId id="2147475283" r:id="rId176"/>
    <p:sldId id="2147475282" r:id="rId177"/>
    <p:sldId id="2147475284" r:id="rId178"/>
    <p:sldId id="2147475285" r:id="rId179"/>
    <p:sldId id="2147475286" r:id="rId180"/>
    <p:sldId id="2147475287" r:id="rId181"/>
    <p:sldId id="2147475288" r:id="rId182"/>
    <p:sldId id="2147475289" r:id="rId183"/>
    <p:sldId id="2147475290" r:id="rId184"/>
    <p:sldId id="2147475291" r:id="rId185"/>
    <p:sldId id="2147475292" r:id="rId186"/>
    <p:sldId id="2147475293" r:id="rId187"/>
    <p:sldId id="2147475294" r:id="rId188"/>
    <p:sldId id="2147475295" r:id="rId189"/>
    <p:sldId id="2147475296" r:id="rId190"/>
    <p:sldId id="2147475297" r:id="rId191"/>
    <p:sldId id="2147475298" r:id="rId192"/>
    <p:sldId id="2147475299" r:id="rId193"/>
    <p:sldId id="2147475300" r:id="rId194"/>
    <p:sldId id="2147475302" r:id="rId195"/>
    <p:sldId id="2147475253" r:id="rId196"/>
    <p:sldId id="2147475254" r:id="rId197"/>
    <p:sldId id="2147475417" r:id="rId198"/>
    <p:sldId id="2147475305" r:id="rId199"/>
    <p:sldId id="605" r:id="rId200"/>
    <p:sldId id="686" r:id="rId201"/>
    <p:sldId id="692" r:id="rId202"/>
    <p:sldId id="2147475306" r:id="rId203"/>
    <p:sldId id="607" r:id="rId204"/>
    <p:sldId id="2147475307" r:id="rId205"/>
    <p:sldId id="691" r:id="rId206"/>
    <p:sldId id="690" r:id="rId207"/>
    <p:sldId id="609" r:id="rId208"/>
    <p:sldId id="2147475308" r:id="rId209"/>
    <p:sldId id="2147475309" r:id="rId210"/>
    <p:sldId id="693" r:id="rId211"/>
    <p:sldId id="2147475310" r:id="rId212"/>
    <p:sldId id="696" r:id="rId213"/>
    <p:sldId id="2147475311" r:id="rId214"/>
    <p:sldId id="699" r:id="rId215"/>
    <p:sldId id="2147475312" r:id="rId216"/>
    <p:sldId id="2147475329" r:id="rId217"/>
    <p:sldId id="656" r:id="rId218"/>
    <p:sldId id="707" r:id="rId219"/>
    <p:sldId id="680" r:id="rId220"/>
    <p:sldId id="533" r:id="rId221"/>
    <p:sldId id="2147475317" r:id="rId222"/>
    <p:sldId id="2147475318" r:id="rId223"/>
    <p:sldId id="704" r:id="rId224"/>
    <p:sldId id="705" r:id="rId225"/>
    <p:sldId id="701" r:id="rId226"/>
    <p:sldId id="612" r:id="rId227"/>
    <p:sldId id="2147475314" r:id="rId228"/>
    <p:sldId id="702" r:id="rId229"/>
    <p:sldId id="2147475418" r:id="rId230"/>
    <p:sldId id="615" r:id="rId231"/>
    <p:sldId id="2147475319" r:id="rId232"/>
    <p:sldId id="698" r:id="rId233"/>
    <p:sldId id="2147475321" r:id="rId234"/>
    <p:sldId id="614" r:id="rId235"/>
    <p:sldId id="2147475323" r:id="rId236"/>
    <p:sldId id="2147475324" r:id="rId237"/>
    <p:sldId id="2147475326" r:id="rId238"/>
    <p:sldId id="2147475419" r:id="rId239"/>
    <p:sldId id="2147475330" r:id="rId240"/>
    <p:sldId id="2147475331" r:id="rId241"/>
    <p:sldId id="2147475332" r:id="rId242"/>
    <p:sldId id="2147475333" r:id="rId243"/>
    <p:sldId id="2147475334" r:id="rId244"/>
    <p:sldId id="2147475335" r:id="rId245"/>
    <p:sldId id="2147475336" r:id="rId246"/>
    <p:sldId id="2147475337" r:id="rId247"/>
    <p:sldId id="2147475338" r:id="rId248"/>
    <p:sldId id="2147475339" r:id="rId249"/>
    <p:sldId id="2147475340" r:id="rId250"/>
    <p:sldId id="2147475341" r:id="rId251"/>
    <p:sldId id="2147475434" r:id="rId252"/>
    <p:sldId id="2147475422" r:id="rId253"/>
    <p:sldId id="2147475424" r:id="rId254"/>
    <p:sldId id="2147475425" r:id="rId255"/>
    <p:sldId id="2147475426" r:id="rId256"/>
    <p:sldId id="2147475427" r:id="rId257"/>
    <p:sldId id="2147475432" r:id="rId258"/>
    <p:sldId id="2147475428" r:id="rId259"/>
    <p:sldId id="2147475429" r:id="rId260"/>
    <p:sldId id="2147475433" r:id="rId261"/>
    <p:sldId id="2147475430" r:id="rId262"/>
  </p:sldIdLst>
  <p:sldSz cx="12192000" cy="6858000"/>
  <p:notesSz cx="6858000" cy="9144000"/>
  <p:custDataLst>
    <p:tags r:id="rId26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242" userDrawn="1">
          <p15:clr>
            <a:srgbClr val="A4A3A4"/>
          </p15:clr>
        </p15:guide>
        <p15:guide id="3" orient="horz" pos="618" userDrawn="1">
          <p15:clr>
            <a:srgbClr val="A4A3A4"/>
          </p15:clr>
        </p15:guide>
        <p15:guide id="4" orient="horz" pos="2614" userDrawn="1">
          <p15:clr>
            <a:srgbClr val="A4A3A4"/>
          </p15:clr>
        </p15:guide>
        <p15:guide id="5" orient="horz" pos="3929" userDrawn="1">
          <p15:clr>
            <a:srgbClr val="A4A3A4"/>
          </p15:clr>
        </p15:guide>
        <p15:guide id="6" orient="horz" pos="38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6ECDE"/>
    <a:srgbClr val="F7DDEF"/>
    <a:srgbClr val="000000"/>
    <a:srgbClr val="0D8EA3"/>
    <a:srgbClr val="FF33CC"/>
    <a:srgbClr val="CC00CC"/>
    <a:srgbClr val="FF33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97" autoAdjust="0"/>
    <p:restoredTop sz="86451" autoAdjust="0"/>
  </p:normalViewPr>
  <p:slideViewPr>
    <p:cSldViewPr snapToGrid="0" showGuides="1">
      <p:cViewPr varScale="1">
        <p:scale>
          <a:sx n="92" d="100"/>
          <a:sy n="92" d="100"/>
        </p:scale>
        <p:origin x="84" y="510"/>
      </p:cViewPr>
      <p:guideLst>
        <p:guide pos="7242"/>
        <p:guide orient="horz" pos="618"/>
        <p:guide orient="horz" pos="2614"/>
        <p:guide orient="horz" pos="3929"/>
        <p:guide orient="horz" pos="3861"/>
      </p:guideLst>
    </p:cSldViewPr>
  </p:slideViewPr>
  <p:outlineViewPr>
    <p:cViewPr>
      <p:scale>
        <a:sx n="33" d="100"/>
        <a:sy n="33" d="100"/>
      </p:scale>
      <p:origin x="0" y="-47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2" d="100"/>
          <a:sy n="92" d="100"/>
        </p:scale>
        <p:origin x="6154" y="8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handoutMaster" Target="handoutMasters/handout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tags" Target="tags/tag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commentAuthors" Target="commentAuthor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presProps" Target="presProp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4916D56-B34C-48E0-94A5-A318A876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B8C0EEBC-8D23-4B3A-BD5E-A81F9343DB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63785B-EA9D-4ECC-8D78-9CB3DD263E07}" type="datetimeFigureOut">
              <a:rPr lang="zh-CN" altLang="en-US" smtClean="0"/>
              <a:t>2023/10/18</a:t>
            </a:fld>
            <a:endParaRPr lang="zh-CN" altLang="en-US"/>
          </a:p>
        </p:txBody>
      </p:sp>
      <p:sp>
        <p:nvSpPr>
          <p:cNvPr id="4" name="页脚占位符 3">
            <a:extLst>
              <a:ext uri="{FF2B5EF4-FFF2-40B4-BE49-F238E27FC236}">
                <a16:creationId xmlns:a16="http://schemas.microsoft.com/office/drawing/2014/main" id="{86C98705-62AA-417E-A5F2-3387DFCC50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311FB48-8697-4A0F-80B5-D341836804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F758AB-0C22-4EBA-8BD0-2B470D05F7E5}" type="slidenum">
              <a:rPr lang="zh-CN" altLang="en-US" smtClean="0"/>
              <a:t>‹#›</a:t>
            </a:fld>
            <a:endParaRPr lang="zh-CN" altLang="en-US"/>
          </a:p>
        </p:txBody>
      </p:sp>
    </p:spTree>
    <p:extLst>
      <p:ext uri="{BB962C8B-B14F-4D97-AF65-F5344CB8AC3E}">
        <p14:creationId xmlns:p14="http://schemas.microsoft.com/office/powerpoint/2010/main" val="36713834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B08345-5BC1-4279-8A0C-53C64F9A5A91}" type="datetimeFigureOut">
              <a:rPr lang="en-US" smtClean="0"/>
              <a:t>10/18/2023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B845C-6718-4222-B43C-226B0389EACA}" type="slidenum">
              <a:rPr lang="en-US" smtClean="0"/>
              <a:t>‹#›</a:t>
            </a:fld>
            <a:endParaRPr lang="en-US"/>
          </a:p>
        </p:txBody>
      </p:sp>
    </p:spTree>
    <p:extLst>
      <p:ext uri="{BB962C8B-B14F-4D97-AF65-F5344CB8AC3E}">
        <p14:creationId xmlns:p14="http://schemas.microsoft.com/office/powerpoint/2010/main" val="1374225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2</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152004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52</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43410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79</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15617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102</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92207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1CE19D1C-2800-F1D2-E2C6-8E7D8CD1337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879042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112</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611336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117</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956814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120</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45299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123</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89314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124</a:t>
            </a:fld>
            <a:endParaRPr lang="en-US"/>
          </a:p>
        </p:txBody>
      </p:sp>
    </p:spTree>
    <p:extLst>
      <p:ext uri="{BB962C8B-B14F-4D97-AF65-F5344CB8AC3E}">
        <p14:creationId xmlns:p14="http://schemas.microsoft.com/office/powerpoint/2010/main" val="634970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137</a:t>
            </a:fld>
            <a:endParaRPr lang="en-US"/>
          </a:p>
        </p:txBody>
      </p:sp>
    </p:spTree>
    <p:extLst>
      <p:ext uri="{BB962C8B-B14F-4D97-AF65-F5344CB8AC3E}">
        <p14:creationId xmlns:p14="http://schemas.microsoft.com/office/powerpoint/2010/main" val="407931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ED3D6671-8C8D-27B4-A4F2-C80921F6608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57456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0" marR="0" lvl="0" indent="0" algn="l" defTabSz="1219304" rtl="0" eaLnBrk="1" fontAlgn="ctr" latinLnBrk="0" hangingPunct="1">
              <a:lnSpc>
                <a:spcPct val="125000"/>
              </a:lnSpc>
              <a:spcBef>
                <a:spcPts val="0"/>
              </a:spcBef>
              <a:spcAft>
                <a:spcPts val="600"/>
              </a:spcAft>
              <a:buClrTx/>
              <a:buSzTx/>
              <a:buFont typeface="Huawei Sans" panose="020C0503030203020204" pitchFamily="34" charset="0"/>
              <a:buNone/>
              <a:tabLst/>
              <a:defRPr/>
            </a:pPr>
            <a:endParaRPr lang="zh-CN" altLang="en-US" dirty="0"/>
          </a:p>
        </p:txBody>
      </p:sp>
      <p:sp>
        <p:nvSpPr>
          <p:cNvPr id="4" name="页脚占位符 3">
            <a:extLst>
              <a:ext uri="{FF2B5EF4-FFF2-40B4-BE49-F238E27FC236}">
                <a16:creationId xmlns:a16="http://schemas.microsoft.com/office/drawing/2014/main" id="{8EEEBC45-7202-3CF4-CA0D-8A996496476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093535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
        <p:nvSpPr>
          <p:cNvPr id="4" name="页脚占位符 3">
            <a:extLst>
              <a:ext uri="{FF2B5EF4-FFF2-40B4-BE49-F238E27FC236}">
                <a16:creationId xmlns:a16="http://schemas.microsoft.com/office/drawing/2014/main" id="{57FB54BB-728C-19D6-8A84-4BDB86852C3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327366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0" indent="0">
              <a:buNone/>
            </a:pPr>
            <a:endParaRPr lang="zh-CN" altLang="en-US" dirty="0"/>
          </a:p>
        </p:txBody>
      </p:sp>
      <p:sp>
        <p:nvSpPr>
          <p:cNvPr id="4" name="页脚占位符 3">
            <a:extLst>
              <a:ext uri="{FF2B5EF4-FFF2-40B4-BE49-F238E27FC236}">
                <a16:creationId xmlns:a16="http://schemas.microsoft.com/office/drawing/2014/main" id="{4ED3E7C5-B4C5-3BF4-35A6-E64B075DDE6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800246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
        <p:nvSpPr>
          <p:cNvPr id="4" name="页脚占位符 3">
            <a:extLst>
              <a:ext uri="{FF2B5EF4-FFF2-40B4-BE49-F238E27FC236}">
                <a16:creationId xmlns:a16="http://schemas.microsoft.com/office/drawing/2014/main" id="{C1E89C0D-7FBF-0ADE-FBF2-C67180FFE0E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220890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154</a:t>
            </a:fld>
            <a:endParaRPr lang="en-US" altLang="zh-CN"/>
          </a:p>
        </p:txBody>
      </p:sp>
    </p:spTree>
    <p:extLst>
      <p:ext uri="{BB962C8B-B14F-4D97-AF65-F5344CB8AC3E}">
        <p14:creationId xmlns:p14="http://schemas.microsoft.com/office/powerpoint/2010/main" val="3521652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155</a:t>
            </a:fld>
            <a:endParaRPr lang="en-US" altLang="zh-CN"/>
          </a:p>
        </p:txBody>
      </p:sp>
    </p:spTree>
    <p:extLst>
      <p:ext uri="{BB962C8B-B14F-4D97-AF65-F5344CB8AC3E}">
        <p14:creationId xmlns:p14="http://schemas.microsoft.com/office/powerpoint/2010/main" val="3062347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defTabSz="954088">
              <a:defRPr sz="4000">
                <a:solidFill>
                  <a:schemeClr val="tx1"/>
                </a:solidFill>
                <a:latin typeface="Arial" panose="020B0604020202020204" pitchFamily="34" charset="0"/>
                <a:ea typeface="黑体" panose="02010609060101010101" pitchFamily="49" charset="-122"/>
              </a:defRPr>
            </a:lvl1pPr>
            <a:lvl2pPr marL="742950" indent="-285750" defTabSz="954088">
              <a:defRPr sz="4000">
                <a:solidFill>
                  <a:schemeClr val="tx1"/>
                </a:solidFill>
                <a:latin typeface="Arial" panose="020B0604020202020204" pitchFamily="34" charset="0"/>
                <a:ea typeface="黑体" panose="02010609060101010101" pitchFamily="49" charset="-122"/>
              </a:defRPr>
            </a:lvl2pPr>
            <a:lvl3pPr marL="1143000" indent="-228600" defTabSz="954088">
              <a:defRPr sz="4000">
                <a:solidFill>
                  <a:schemeClr val="tx1"/>
                </a:solidFill>
                <a:latin typeface="Arial" panose="020B0604020202020204" pitchFamily="34" charset="0"/>
                <a:ea typeface="黑体" panose="02010609060101010101" pitchFamily="49" charset="-122"/>
              </a:defRPr>
            </a:lvl3pPr>
            <a:lvl4pPr marL="1600200" indent="-228600" defTabSz="954088">
              <a:defRPr sz="4000">
                <a:solidFill>
                  <a:schemeClr val="tx1"/>
                </a:solidFill>
                <a:latin typeface="Arial" panose="020B0604020202020204" pitchFamily="34" charset="0"/>
                <a:ea typeface="黑体" panose="02010609060101010101" pitchFamily="49" charset="-122"/>
              </a:defRPr>
            </a:lvl4pPr>
            <a:lvl5pPr marL="2057400" indent="-228600" defTabSz="954088">
              <a:defRPr sz="4000">
                <a:solidFill>
                  <a:schemeClr val="tx1"/>
                </a:solidFill>
                <a:latin typeface="Arial" panose="020B0604020202020204" pitchFamily="34" charset="0"/>
                <a:ea typeface="黑体" panose="02010609060101010101" pitchFamily="49" charset="-122"/>
              </a:defRPr>
            </a:lvl5pPr>
            <a:lvl6pPr marL="25146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fld id="{3538E98D-FF99-4ECA-9BAE-4C48D91F11F4}" type="slidenum">
              <a:rPr lang="en-US" altLang="zh-CN" sz="1300">
                <a:latin typeface="Times New Roman" panose="02020603050405020304" pitchFamily="18" charset="0"/>
                <a:ea typeface="宋体" panose="02010600030101010101" pitchFamily="2" charset="-122"/>
              </a:rPr>
              <a:pPr/>
              <a:t>156</a:t>
            </a:fld>
            <a:endParaRPr lang="en-US" altLang="zh-CN" sz="1300">
              <a:latin typeface="Times New Roman" panose="02020603050405020304" pitchFamily="18" charset="0"/>
              <a:ea typeface="宋体" panose="02010600030101010101" pitchFamily="2" charset="-122"/>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102127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157</a:t>
            </a:fld>
            <a:endParaRPr lang="en-US" altLang="zh-CN"/>
          </a:p>
        </p:txBody>
      </p:sp>
    </p:spTree>
    <p:extLst>
      <p:ext uri="{BB962C8B-B14F-4D97-AF65-F5344CB8AC3E}">
        <p14:creationId xmlns:p14="http://schemas.microsoft.com/office/powerpoint/2010/main" val="3818696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defTabSz="954088">
              <a:defRPr sz="4000">
                <a:solidFill>
                  <a:schemeClr val="tx1"/>
                </a:solidFill>
                <a:latin typeface="Arial" panose="020B0604020202020204" pitchFamily="34" charset="0"/>
                <a:ea typeface="黑体" panose="02010609060101010101" pitchFamily="49" charset="-122"/>
              </a:defRPr>
            </a:lvl1pPr>
            <a:lvl2pPr marL="742950" indent="-285750" defTabSz="954088">
              <a:defRPr sz="4000">
                <a:solidFill>
                  <a:schemeClr val="tx1"/>
                </a:solidFill>
                <a:latin typeface="Arial" panose="020B0604020202020204" pitchFamily="34" charset="0"/>
                <a:ea typeface="黑体" panose="02010609060101010101" pitchFamily="49" charset="-122"/>
              </a:defRPr>
            </a:lvl2pPr>
            <a:lvl3pPr marL="1143000" indent="-228600" defTabSz="954088">
              <a:defRPr sz="4000">
                <a:solidFill>
                  <a:schemeClr val="tx1"/>
                </a:solidFill>
                <a:latin typeface="Arial" panose="020B0604020202020204" pitchFamily="34" charset="0"/>
                <a:ea typeface="黑体" panose="02010609060101010101" pitchFamily="49" charset="-122"/>
              </a:defRPr>
            </a:lvl3pPr>
            <a:lvl4pPr marL="1600200" indent="-228600" defTabSz="954088">
              <a:defRPr sz="4000">
                <a:solidFill>
                  <a:schemeClr val="tx1"/>
                </a:solidFill>
                <a:latin typeface="Arial" panose="020B0604020202020204" pitchFamily="34" charset="0"/>
                <a:ea typeface="黑体" panose="02010609060101010101" pitchFamily="49" charset="-122"/>
              </a:defRPr>
            </a:lvl4pPr>
            <a:lvl5pPr marL="2057400" indent="-228600" defTabSz="954088">
              <a:defRPr sz="4000">
                <a:solidFill>
                  <a:schemeClr val="tx1"/>
                </a:solidFill>
                <a:latin typeface="Arial" panose="020B0604020202020204" pitchFamily="34" charset="0"/>
                <a:ea typeface="黑体" panose="02010609060101010101" pitchFamily="49" charset="-122"/>
              </a:defRPr>
            </a:lvl5pPr>
            <a:lvl6pPr marL="25146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fld id="{E8AAEA6F-C66D-42EA-9A26-F54ABD15E41B}" type="slidenum">
              <a:rPr lang="en-US" altLang="zh-CN" sz="1300">
                <a:latin typeface="Times New Roman" panose="02020603050405020304" pitchFamily="18" charset="0"/>
                <a:ea typeface="宋体" panose="02010600030101010101" pitchFamily="2" charset="-122"/>
              </a:rPr>
              <a:pPr/>
              <a:t>158</a:t>
            </a:fld>
            <a:endParaRPr lang="en-US" altLang="zh-CN" sz="1300">
              <a:latin typeface="Times New Roman" panose="02020603050405020304" pitchFamily="18" charset="0"/>
              <a:ea typeface="宋体" panose="02010600030101010101" pitchFamily="2" charset="-122"/>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p:spPr>
        <p:txBody>
          <a:bodyPr/>
          <a:lstStyle/>
          <a:p>
            <a:pPr eaLnBrk="1" hangingPunct="1">
              <a:lnSpc>
                <a:spcPct val="90000"/>
              </a:lnSpc>
            </a:pPr>
            <a:endParaRPr lang="zh-CN" altLang="en-US"/>
          </a:p>
        </p:txBody>
      </p:sp>
    </p:spTree>
    <p:extLst>
      <p:ext uri="{BB962C8B-B14F-4D97-AF65-F5344CB8AC3E}">
        <p14:creationId xmlns:p14="http://schemas.microsoft.com/office/powerpoint/2010/main" val="1335729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defTabSz="954088">
              <a:defRPr sz="4000">
                <a:solidFill>
                  <a:schemeClr val="tx1"/>
                </a:solidFill>
                <a:latin typeface="Arial" panose="020B0604020202020204" pitchFamily="34" charset="0"/>
                <a:ea typeface="黑体" panose="02010609060101010101" pitchFamily="49" charset="-122"/>
              </a:defRPr>
            </a:lvl1pPr>
            <a:lvl2pPr marL="742950" indent="-285750" defTabSz="954088">
              <a:defRPr sz="4000">
                <a:solidFill>
                  <a:schemeClr val="tx1"/>
                </a:solidFill>
                <a:latin typeface="Arial" panose="020B0604020202020204" pitchFamily="34" charset="0"/>
                <a:ea typeface="黑体" panose="02010609060101010101" pitchFamily="49" charset="-122"/>
              </a:defRPr>
            </a:lvl2pPr>
            <a:lvl3pPr marL="1143000" indent="-228600" defTabSz="954088">
              <a:defRPr sz="4000">
                <a:solidFill>
                  <a:schemeClr val="tx1"/>
                </a:solidFill>
                <a:latin typeface="Arial" panose="020B0604020202020204" pitchFamily="34" charset="0"/>
                <a:ea typeface="黑体" panose="02010609060101010101" pitchFamily="49" charset="-122"/>
              </a:defRPr>
            </a:lvl3pPr>
            <a:lvl4pPr marL="1600200" indent="-228600" defTabSz="954088">
              <a:defRPr sz="4000">
                <a:solidFill>
                  <a:schemeClr val="tx1"/>
                </a:solidFill>
                <a:latin typeface="Arial" panose="020B0604020202020204" pitchFamily="34" charset="0"/>
                <a:ea typeface="黑体" panose="02010609060101010101" pitchFamily="49" charset="-122"/>
              </a:defRPr>
            </a:lvl4pPr>
            <a:lvl5pPr marL="2057400" indent="-228600" defTabSz="954088">
              <a:defRPr sz="4000">
                <a:solidFill>
                  <a:schemeClr val="tx1"/>
                </a:solidFill>
                <a:latin typeface="Arial" panose="020B0604020202020204" pitchFamily="34" charset="0"/>
                <a:ea typeface="黑体" panose="02010609060101010101" pitchFamily="49" charset="-122"/>
              </a:defRPr>
            </a:lvl5pPr>
            <a:lvl6pPr marL="25146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defTabSz="954088"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fld id="{34612BF0-722A-4443-9E18-85C0F50447AA}" type="slidenum">
              <a:rPr lang="en-US" altLang="zh-CN" sz="1300">
                <a:latin typeface="Times New Roman" panose="02020603050405020304" pitchFamily="18" charset="0"/>
                <a:ea typeface="宋体" panose="02010600030101010101" pitchFamily="2" charset="-122"/>
              </a:rPr>
              <a:pPr/>
              <a:t>159</a:t>
            </a:fld>
            <a:endParaRPr lang="en-US" altLang="zh-CN" sz="1300">
              <a:latin typeface="Times New Roman" panose="02020603050405020304" pitchFamily="18" charset="0"/>
              <a:ea typeface="宋体" panose="02010600030101010101" pitchFamily="2" charset="-122"/>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pPr eaLnBrk="1" hangingPunct="1"/>
            <a:endParaRPr lang="en-US" altLang="zh-CN"/>
          </a:p>
        </p:txBody>
      </p:sp>
    </p:spTree>
    <p:extLst>
      <p:ext uri="{BB962C8B-B14F-4D97-AF65-F5344CB8AC3E}">
        <p14:creationId xmlns:p14="http://schemas.microsoft.com/office/powerpoint/2010/main" val="3700989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862013" rtl="0" eaLnBrk="1" fontAlgn="base" latinLnBrk="1" hangingPunct="1">
              <a:lnSpc>
                <a:spcPct val="100000"/>
              </a:lnSpc>
              <a:spcBef>
                <a:spcPct val="0"/>
              </a:spcBef>
              <a:spcAft>
                <a:spcPct val="0"/>
              </a:spcAft>
              <a:buClrTx/>
              <a:buSzTx/>
              <a:buFontTx/>
              <a:buNone/>
              <a:tabLst/>
              <a:defRPr/>
            </a:pPr>
            <a:fld id="{82F70DC3-5295-4156-B4D6-705F8F2BEF7B}" type="slidenum">
              <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862013" rtl="0" eaLnBrk="1" fontAlgn="base" latinLnBrk="1" hangingPunct="1">
                <a:lnSpc>
                  <a:spcPct val="100000"/>
                </a:lnSpc>
                <a:spcBef>
                  <a:spcPct val="0"/>
                </a:spcBef>
                <a:spcAft>
                  <a:spcPct val="0"/>
                </a:spcAft>
                <a:buClrTx/>
                <a:buSzTx/>
                <a:buFontTx/>
                <a:buNone/>
                <a:tabLst/>
                <a:defRPr/>
              </a:pPr>
              <a:t>6</a:t>
            </a:fld>
            <a:endPar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29410" name="Rectangle 2"/>
          <p:cNvSpPr>
            <a:spLocks noGrp="1" noRot="1" noChangeAspect="1" noChangeArrowheads="1" noTextEdit="1"/>
          </p:cNvSpPr>
          <p:nvPr>
            <p:ph type="sldImg"/>
          </p:nvPr>
        </p:nvSpPr>
        <p:spPr>
          <a:ln/>
        </p:spPr>
      </p:sp>
      <p:sp>
        <p:nvSpPr>
          <p:cNvPr id="529411" name="Rectangle 3"/>
          <p:cNvSpPr>
            <a:spLocks noGrp="1" noChangeArrowheads="1"/>
          </p:cNvSpPr>
          <p:nvPr>
            <p:ph type="body" idx="1"/>
          </p:nvPr>
        </p:nvSpPr>
        <p:spPr/>
        <p:txBody>
          <a:bodyPr/>
          <a:lstStyle/>
          <a:p>
            <a:endParaRPr lang="zh-CN" altLang="en-US" dirty="0"/>
          </a:p>
        </p:txBody>
      </p:sp>
      <p:sp>
        <p:nvSpPr>
          <p:cNvPr id="2" name="页脚占位符 1">
            <a:extLst>
              <a:ext uri="{FF2B5EF4-FFF2-40B4-BE49-F238E27FC236}">
                <a16:creationId xmlns:a16="http://schemas.microsoft.com/office/drawing/2014/main" id="{94C8F735-A90B-A9B5-69BF-975C3AA4AAE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68467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170</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63972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197</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76716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2BBE63-BFD3-47F7-A0F2-ECF23E85F8BB}" type="slidenum">
              <a:rPr lang="en-US" altLang="zh-CN"/>
              <a:pPr/>
              <a:t>198</a:t>
            </a:fld>
            <a:endParaRPr lang="en-US" altLang="zh-CN"/>
          </a:p>
        </p:txBody>
      </p:sp>
      <p:sp>
        <p:nvSpPr>
          <p:cNvPr id="543746" name="Rectangle 2"/>
          <p:cNvSpPr>
            <a:spLocks noGrp="1" noRot="1" noChangeAspect="1" noChangeArrowheads="1" noTextEdit="1"/>
          </p:cNvSpPr>
          <p:nvPr>
            <p:ph type="sldImg"/>
          </p:nvPr>
        </p:nvSpPr>
        <p:spPr>
          <a:ln/>
        </p:spPr>
      </p:sp>
      <p:sp>
        <p:nvSpPr>
          <p:cNvPr id="543747" name="Rectangle 3"/>
          <p:cNvSpPr>
            <a:spLocks noGrp="1" noChangeArrowheads="1"/>
          </p:cNvSpPr>
          <p:nvPr>
            <p:ph type="body" idx="1"/>
          </p:nvPr>
        </p:nvSpPr>
        <p:spPr/>
        <p:txBody>
          <a:bodyPr/>
          <a:lstStyle/>
          <a:p>
            <a:pPr>
              <a:lnSpc>
                <a:spcPct val="80000"/>
              </a:lnSpc>
            </a:pPr>
            <a:endParaRPr lang="zh-CN" altLang="en-US"/>
          </a:p>
        </p:txBody>
      </p:sp>
    </p:spTree>
    <p:extLst>
      <p:ext uri="{BB962C8B-B14F-4D97-AF65-F5344CB8AC3E}">
        <p14:creationId xmlns:p14="http://schemas.microsoft.com/office/powerpoint/2010/main" val="3954896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199</a:t>
            </a:fld>
            <a:endParaRPr lang="en-US" altLang="zh-CN"/>
          </a:p>
        </p:txBody>
      </p:sp>
    </p:spTree>
    <p:extLst>
      <p:ext uri="{BB962C8B-B14F-4D97-AF65-F5344CB8AC3E}">
        <p14:creationId xmlns:p14="http://schemas.microsoft.com/office/powerpoint/2010/main" val="19457292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200</a:t>
            </a:fld>
            <a:endParaRPr lang="en-US" altLang="zh-CN"/>
          </a:p>
        </p:txBody>
      </p:sp>
    </p:spTree>
    <p:extLst>
      <p:ext uri="{BB962C8B-B14F-4D97-AF65-F5344CB8AC3E}">
        <p14:creationId xmlns:p14="http://schemas.microsoft.com/office/powerpoint/2010/main" val="29336401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201</a:t>
            </a:fld>
            <a:endParaRPr lang="en-US" altLang="zh-CN"/>
          </a:p>
        </p:txBody>
      </p:sp>
    </p:spTree>
    <p:extLst>
      <p:ext uri="{BB962C8B-B14F-4D97-AF65-F5344CB8AC3E}">
        <p14:creationId xmlns:p14="http://schemas.microsoft.com/office/powerpoint/2010/main" val="4572989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202</a:t>
            </a:fld>
            <a:endParaRPr lang="en-US" altLang="zh-CN"/>
          </a:p>
        </p:txBody>
      </p:sp>
    </p:spTree>
    <p:extLst>
      <p:ext uri="{BB962C8B-B14F-4D97-AF65-F5344CB8AC3E}">
        <p14:creationId xmlns:p14="http://schemas.microsoft.com/office/powerpoint/2010/main" val="24188397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203</a:t>
            </a:fld>
            <a:endParaRPr lang="en-US" altLang="zh-CN"/>
          </a:p>
        </p:txBody>
      </p:sp>
    </p:spTree>
    <p:extLst>
      <p:ext uri="{BB962C8B-B14F-4D97-AF65-F5344CB8AC3E}">
        <p14:creationId xmlns:p14="http://schemas.microsoft.com/office/powerpoint/2010/main" val="2507541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204</a:t>
            </a:fld>
            <a:endParaRPr lang="en-US" altLang="zh-CN"/>
          </a:p>
        </p:txBody>
      </p:sp>
    </p:spTree>
    <p:extLst>
      <p:ext uri="{BB962C8B-B14F-4D97-AF65-F5344CB8AC3E}">
        <p14:creationId xmlns:p14="http://schemas.microsoft.com/office/powerpoint/2010/main" val="10320301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205</a:t>
            </a:fld>
            <a:endParaRPr lang="en-US" altLang="zh-CN"/>
          </a:p>
        </p:txBody>
      </p:sp>
    </p:spTree>
    <p:extLst>
      <p:ext uri="{BB962C8B-B14F-4D97-AF65-F5344CB8AC3E}">
        <p14:creationId xmlns:p14="http://schemas.microsoft.com/office/powerpoint/2010/main" val="2860345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862013" rtl="0" eaLnBrk="1" fontAlgn="base" latinLnBrk="1" hangingPunct="1">
              <a:lnSpc>
                <a:spcPct val="100000"/>
              </a:lnSpc>
              <a:spcBef>
                <a:spcPct val="0"/>
              </a:spcBef>
              <a:spcAft>
                <a:spcPct val="0"/>
              </a:spcAft>
              <a:buClrTx/>
              <a:buSzTx/>
              <a:buFontTx/>
              <a:buNone/>
              <a:tabLst/>
              <a:defRPr/>
            </a:pPr>
            <a:fld id="{82F70DC3-5295-4156-B4D6-705F8F2BEF7B}" type="slidenum">
              <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862013" rtl="0" eaLnBrk="1" fontAlgn="base" latinLnBrk="1" hangingPunct="1">
                <a:lnSpc>
                  <a:spcPct val="100000"/>
                </a:lnSpc>
                <a:spcBef>
                  <a:spcPct val="0"/>
                </a:spcBef>
                <a:spcAft>
                  <a:spcPct val="0"/>
                </a:spcAft>
                <a:buClrTx/>
                <a:buSzTx/>
                <a:buFontTx/>
                <a:buNone/>
                <a:tabLst/>
                <a:defRPr/>
              </a:pPr>
              <a:t>7</a:t>
            </a:fld>
            <a:endPar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29410" name="Rectangle 2"/>
          <p:cNvSpPr>
            <a:spLocks noGrp="1" noRot="1" noChangeAspect="1" noChangeArrowheads="1" noTextEdit="1"/>
          </p:cNvSpPr>
          <p:nvPr>
            <p:ph type="sldImg"/>
          </p:nvPr>
        </p:nvSpPr>
        <p:spPr>
          <a:ln/>
        </p:spPr>
      </p:sp>
      <p:sp>
        <p:nvSpPr>
          <p:cNvPr id="529411" name="Rectangle 3"/>
          <p:cNvSpPr>
            <a:spLocks noGrp="1" noChangeArrowheads="1"/>
          </p:cNvSpPr>
          <p:nvPr>
            <p:ph type="body" idx="1"/>
          </p:nvPr>
        </p:nvSpPr>
        <p:spPr/>
        <p:txBody>
          <a:bodyPr/>
          <a:lstStyle/>
          <a:p>
            <a:pPr marL="285750" indent="-285750" eaLnBrk="0" hangingPunct="0">
              <a:lnSpc>
                <a:spcPct val="120000"/>
              </a:lnSpc>
              <a:buClr>
                <a:srgbClr val="0070C0"/>
              </a:buClr>
              <a:buFont typeface="Wingdings" panose="05000000000000000000" pitchFamily="2" charset="2"/>
              <a:buChar char="Ø"/>
            </a:pPr>
            <a:r>
              <a:rPr lang="zh-CN" altLang="en-US" sz="1200" dirty="0">
                <a:cs typeface="+mn-ea"/>
                <a:sym typeface="+mn-lt"/>
              </a:rPr>
              <a:t>数据链路层不必考虑物理层如何实现比特传输的细节，可以认为好像是沿着两个数据链路层之间的水平方向把帧直接发送到对方。</a:t>
            </a:r>
            <a:endParaRPr lang="en-US" altLang="zh-CN" sz="1200" dirty="0">
              <a:cs typeface="+mn-ea"/>
              <a:sym typeface="+mn-lt"/>
            </a:endParaRPr>
          </a:p>
          <a:p>
            <a:pPr marL="285750" indent="-285750" eaLnBrk="0" hangingPunct="0">
              <a:lnSpc>
                <a:spcPct val="120000"/>
              </a:lnSpc>
              <a:buClr>
                <a:srgbClr val="0070C0"/>
              </a:buClr>
              <a:buFont typeface="Wingdings" panose="05000000000000000000" pitchFamily="2" charset="2"/>
              <a:buChar char="Ø"/>
            </a:pPr>
            <a:r>
              <a:rPr lang="zh-CN" altLang="en-US" sz="1200" dirty="0">
                <a:cs typeface="+mn-ea"/>
                <a:sym typeface="+mn-lt"/>
              </a:rPr>
              <a:t>可以在两个对等的数据链路层之间想象有一个数字管道，在这条数字管道上传输的数据单位是帧。</a:t>
            </a:r>
          </a:p>
          <a:p>
            <a:endParaRPr lang="zh-CN" altLang="en-US" dirty="0"/>
          </a:p>
        </p:txBody>
      </p:sp>
      <p:sp>
        <p:nvSpPr>
          <p:cNvPr id="2" name="页脚占位符 1">
            <a:extLst>
              <a:ext uri="{FF2B5EF4-FFF2-40B4-BE49-F238E27FC236}">
                <a16:creationId xmlns:a16="http://schemas.microsoft.com/office/drawing/2014/main" id="{808DB64A-1D6D-F1C9-6965-FE089D44605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784486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206</a:t>
            </a:fld>
            <a:endParaRPr lang="en-US" altLang="zh-CN"/>
          </a:p>
        </p:txBody>
      </p:sp>
    </p:spTree>
    <p:extLst>
      <p:ext uri="{BB962C8B-B14F-4D97-AF65-F5344CB8AC3E}">
        <p14:creationId xmlns:p14="http://schemas.microsoft.com/office/powerpoint/2010/main" val="8062314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207</a:t>
            </a:fld>
            <a:endParaRPr lang="en-US" altLang="zh-CN"/>
          </a:p>
        </p:txBody>
      </p:sp>
    </p:spTree>
    <p:extLst>
      <p:ext uri="{BB962C8B-B14F-4D97-AF65-F5344CB8AC3E}">
        <p14:creationId xmlns:p14="http://schemas.microsoft.com/office/powerpoint/2010/main" val="5106201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208</a:t>
            </a:fld>
            <a:endParaRPr lang="en-US" altLang="zh-CN"/>
          </a:p>
        </p:txBody>
      </p:sp>
    </p:spTree>
    <p:extLst>
      <p:ext uri="{BB962C8B-B14F-4D97-AF65-F5344CB8AC3E}">
        <p14:creationId xmlns:p14="http://schemas.microsoft.com/office/powerpoint/2010/main" val="3670983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209</a:t>
            </a:fld>
            <a:endParaRPr lang="en-US" altLang="zh-CN"/>
          </a:p>
        </p:txBody>
      </p:sp>
    </p:spTree>
    <p:extLst>
      <p:ext uri="{BB962C8B-B14F-4D97-AF65-F5344CB8AC3E}">
        <p14:creationId xmlns:p14="http://schemas.microsoft.com/office/powerpoint/2010/main" val="37628258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210</a:t>
            </a:fld>
            <a:endParaRPr lang="en-US" altLang="zh-CN"/>
          </a:p>
        </p:txBody>
      </p:sp>
    </p:spTree>
    <p:extLst>
      <p:ext uri="{BB962C8B-B14F-4D97-AF65-F5344CB8AC3E}">
        <p14:creationId xmlns:p14="http://schemas.microsoft.com/office/powerpoint/2010/main" val="10438195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211</a:t>
            </a:fld>
            <a:endParaRPr lang="en-US" altLang="zh-CN"/>
          </a:p>
        </p:txBody>
      </p:sp>
    </p:spTree>
    <p:extLst>
      <p:ext uri="{BB962C8B-B14F-4D97-AF65-F5344CB8AC3E}">
        <p14:creationId xmlns:p14="http://schemas.microsoft.com/office/powerpoint/2010/main" val="32450678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212</a:t>
            </a:fld>
            <a:endParaRPr lang="en-US" altLang="zh-CN"/>
          </a:p>
        </p:txBody>
      </p:sp>
    </p:spTree>
    <p:extLst>
      <p:ext uri="{BB962C8B-B14F-4D97-AF65-F5344CB8AC3E}">
        <p14:creationId xmlns:p14="http://schemas.microsoft.com/office/powerpoint/2010/main" val="34399029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213</a:t>
            </a:fld>
            <a:endParaRPr lang="en-US" altLang="zh-CN"/>
          </a:p>
        </p:txBody>
      </p:sp>
    </p:spTree>
    <p:extLst>
      <p:ext uri="{BB962C8B-B14F-4D97-AF65-F5344CB8AC3E}">
        <p14:creationId xmlns:p14="http://schemas.microsoft.com/office/powerpoint/2010/main" val="10274578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214</a:t>
            </a:fld>
            <a:endParaRPr lang="en-US" altLang="zh-CN"/>
          </a:p>
        </p:txBody>
      </p:sp>
    </p:spTree>
    <p:extLst>
      <p:ext uri="{BB962C8B-B14F-4D97-AF65-F5344CB8AC3E}">
        <p14:creationId xmlns:p14="http://schemas.microsoft.com/office/powerpoint/2010/main" val="36027838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43CD5D-5799-494E-B128-57450A1B9EAB}" type="slidenum">
              <a:rPr lang="en-US" altLang="zh-CN"/>
              <a:pPr/>
              <a:t>215</a:t>
            </a:fld>
            <a:endParaRPr lang="en-US" altLang="zh-CN"/>
          </a:p>
        </p:txBody>
      </p:sp>
      <p:sp>
        <p:nvSpPr>
          <p:cNvPr id="600066" name="Rectangle 2"/>
          <p:cNvSpPr>
            <a:spLocks noGrp="1" noRot="1" noChangeAspect="1" noChangeArrowheads="1" noTextEdit="1"/>
          </p:cNvSpPr>
          <p:nvPr>
            <p:ph type="sldImg"/>
          </p:nvPr>
        </p:nvSpPr>
        <p:spPr>
          <a:ln/>
        </p:spPr>
      </p:sp>
      <p:sp>
        <p:nvSpPr>
          <p:cNvPr id="6000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353938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862013" rtl="0" eaLnBrk="1" fontAlgn="base" latinLnBrk="1" hangingPunct="1">
              <a:lnSpc>
                <a:spcPct val="100000"/>
              </a:lnSpc>
              <a:spcBef>
                <a:spcPct val="0"/>
              </a:spcBef>
              <a:spcAft>
                <a:spcPct val="0"/>
              </a:spcAft>
              <a:buClrTx/>
              <a:buSzTx/>
              <a:buFontTx/>
              <a:buNone/>
              <a:tabLst/>
              <a:defRPr/>
            </a:pPr>
            <a:fld id="{82F70DC3-5295-4156-B4D6-705F8F2BEF7B}" type="slidenum">
              <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862013" rtl="0" eaLnBrk="1" fontAlgn="base" latinLnBrk="1" hangingPunct="1">
                <a:lnSpc>
                  <a:spcPct val="100000"/>
                </a:lnSpc>
                <a:spcBef>
                  <a:spcPct val="0"/>
                </a:spcBef>
                <a:spcAft>
                  <a:spcPct val="0"/>
                </a:spcAft>
                <a:buClrTx/>
                <a:buSzTx/>
                <a:buFontTx/>
                <a:buNone/>
                <a:tabLst/>
                <a:defRPr/>
              </a:pPr>
              <a:t>8</a:t>
            </a:fld>
            <a:endPar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29410" name="Rectangle 2"/>
          <p:cNvSpPr>
            <a:spLocks noGrp="1" noRot="1" noChangeAspect="1" noChangeArrowheads="1" noTextEdit="1"/>
          </p:cNvSpPr>
          <p:nvPr>
            <p:ph type="sldImg"/>
          </p:nvPr>
        </p:nvSpPr>
        <p:spPr>
          <a:ln/>
        </p:spPr>
      </p:sp>
      <p:sp>
        <p:nvSpPr>
          <p:cNvPr id="529411" name="Rectangle 3"/>
          <p:cNvSpPr>
            <a:spLocks noGrp="1" noChangeArrowheads="1"/>
          </p:cNvSpPr>
          <p:nvPr>
            <p:ph type="body" idx="1"/>
          </p:nvPr>
        </p:nvSpPr>
        <p:spPr/>
        <p:txBody>
          <a:bodyPr/>
          <a:lstStyle/>
          <a:p>
            <a:pPr>
              <a:lnSpc>
                <a:spcPct val="120000"/>
              </a:lnSpc>
              <a:spcBef>
                <a:spcPct val="0"/>
              </a:spcBef>
              <a:buClr>
                <a:srgbClr val="0070C0"/>
              </a:buClr>
            </a:pPr>
            <a:r>
              <a:rPr lang="zh-CN" altLang="en-US" sz="1400" b="1" dirty="0">
                <a:cs typeface="+mn-ea"/>
                <a:sym typeface="+mn-lt"/>
              </a:rPr>
              <a:t>数据链路和物理链路是有区别的</a:t>
            </a:r>
            <a:endParaRPr lang="en-US" altLang="zh-CN" sz="1400" b="1" dirty="0">
              <a:cs typeface="+mn-ea"/>
              <a:sym typeface="+mn-lt"/>
            </a:endParaRPr>
          </a:p>
          <a:p>
            <a:pPr marL="457200" indent="-373063">
              <a:lnSpc>
                <a:spcPct val="120000"/>
              </a:lnSpc>
              <a:spcBef>
                <a:spcPct val="0"/>
              </a:spcBef>
              <a:buClr>
                <a:srgbClr val="0070C0"/>
              </a:buClr>
              <a:buFont typeface="Wingdings" panose="05000000000000000000" pitchFamily="2" charset="2"/>
              <a:buChar char="Ø"/>
            </a:pPr>
            <a:r>
              <a:rPr lang="zh-CN" altLang="en-US" sz="1400" b="1" dirty="0">
                <a:solidFill>
                  <a:srgbClr val="0000FF"/>
                </a:solidFill>
                <a:cs typeface="+mn-ea"/>
                <a:sym typeface="+mn-lt"/>
              </a:rPr>
              <a:t>物理链路 ：</a:t>
            </a:r>
            <a:r>
              <a:rPr lang="en-US" altLang="zh-CN" sz="1400" b="1" dirty="0">
                <a:solidFill>
                  <a:srgbClr val="0000FF"/>
                </a:solidFill>
                <a:cs typeface="+mn-ea"/>
                <a:sym typeface="+mn-lt"/>
              </a:rPr>
              <a:t>physical link</a:t>
            </a:r>
          </a:p>
          <a:p>
            <a:pPr marL="630238" indent="-177800">
              <a:lnSpc>
                <a:spcPct val="120000"/>
              </a:lnSpc>
              <a:spcBef>
                <a:spcPct val="0"/>
              </a:spcBef>
              <a:buClr>
                <a:srgbClr val="0070C0"/>
              </a:buClr>
              <a:buFont typeface="Arial" panose="020B0604020202020204" pitchFamily="34" charset="0"/>
              <a:buChar char="•"/>
            </a:pPr>
            <a:r>
              <a:rPr lang="en-US" altLang="zh-CN" sz="1600" b="1" dirty="0">
                <a:cs typeface="+mn-ea"/>
                <a:sym typeface="+mn-lt"/>
              </a:rPr>
              <a:t> </a:t>
            </a:r>
            <a:r>
              <a:rPr lang="zh-CN" altLang="en-US" sz="1200" dirty="0">
                <a:cs typeface="+mn-ea"/>
                <a:sym typeface="+mn-lt"/>
              </a:rPr>
              <a:t>是一条无源的点到点的物理线路，中间没有其它交换结点。</a:t>
            </a:r>
            <a:endParaRPr lang="en-US" altLang="zh-CN" sz="1200" dirty="0">
              <a:cs typeface="+mn-ea"/>
              <a:sym typeface="+mn-lt"/>
            </a:endParaRPr>
          </a:p>
          <a:p>
            <a:pPr marL="457200" indent="-373063">
              <a:lnSpc>
                <a:spcPct val="120000"/>
              </a:lnSpc>
              <a:spcBef>
                <a:spcPct val="0"/>
              </a:spcBef>
              <a:buClr>
                <a:srgbClr val="0070C0"/>
              </a:buClr>
              <a:buFont typeface="Wingdings" panose="05000000000000000000" pitchFamily="2" charset="2"/>
              <a:buChar char="Ø"/>
            </a:pPr>
            <a:r>
              <a:rPr lang="zh-CN" altLang="en-US" sz="1400" b="1" dirty="0">
                <a:solidFill>
                  <a:srgbClr val="0000FF"/>
                </a:solidFill>
                <a:cs typeface="+mn-ea"/>
                <a:sym typeface="+mn-lt"/>
              </a:rPr>
              <a:t>数据链路：</a:t>
            </a:r>
            <a:r>
              <a:rPr lang="en-US" altLang="zh-CN" sz="1400" b="1" dirty="0">
                <a:solidFill>
                  <a:srgbClr val="0000FF"/>
                </a:solidFill>
                <a:cs typeface="+mn-ea"/>
                <a:sym typeface="+mn-lt"/>
              </a:rPr>
              <a:t>data link</a:t>
            </a:r>
          </a:p>
          <a:p>
            <a:pPr marL="714375" indent="-261938">
              <a:lnSpc>
                <a:spcPct val="120000"/>
              </a:lnSpc>
              <a:spcBef>
                <a:spcPct val="0"/>
              </a:spcBef>
              <a:buClr>
                <a:srgbClr val="0070C0"/>
              </a:buClr>
              <a:buFont typeface="Arial" panose="020B0604020202020204" pitchFamily="34" charset="0"/>
              <a:buChar char="•"/>
            </a:pPr>
            <a:r>
              <a:rPr lang="zh-CN" altLang="en-US" sz="1200" dirty="0">
                <a:cs typeface="+mn-ea"/>
                <a:sym typeface="+mn-lt"/>
              </a:rPr>
              <a:t>除了物理线路外，还必须有通信协议来控制数据的传输。若把实现这些协议的硬件和软件加到物理链路上后，就构成了数据链路。</a:t>
            </a:r>
            <a:endParaRPr lang="en-US" altLang="zh-CN" sz="1200" dirty="0">
              <a:cs typeface="+mn-ea"/>
              <a:sym typeface="+mn-lt"/>
            </a:endParaRPr>
          </a:p>
          <a:p>
            <a:pPr marL="452437">
              <a:lnSpc>
                <a:spcPct val="120000"/>
              </a:lnSpc>
              <a:spcBef>
                <a:spcPct val="0"/>
              </a:spcBef>
              <a:buClr>
                <a:srgbClr val="0070C0"/>
              </a:buClr>
            </a:pPr>
            <a:r>
              <a:rPr lang="en-US" altLang="zh-CN" sz="1200" dirty="0">
                <a:cs typeface="+mn-ea"/>
                <a:sym typeface="+mn-lt"/>
              </a:rPr>
              <a:t>   </a:t>
            </a:r>
            <a:r>
              <a:rPr lang="zh-CN" altLang="en-US" sz="1200" dirty="0">
                <a:cs typeface="+mn-ea"/>
                <a:sym typeface="+mn-lt"/>
              </a:rPr>
              <a:t>如：计算机的网络适配器（以太网卡）就是实现以太接口协议的硬件和软件，包括了 </a:t>
            </a:r>
            <a:endParaRPr lang="en-US" altLang="zh-CN" sz="1200" dirty="0">
              <a:cs typeface="+mn-ea"/>
              <a:sym typeface="+mn-lt"/>
            </a:endParaRPr>
          </a:p>
          <a:p>
            <a:pPr marL="452437">
              <a:lnSpc>
                <a:spcPct val="120000"/>
              </a:lnSpc>
              <a:spcBef>
                <a:spcPct val="0"/>
              </a:spcBef>
              <a:buClr>
                <a:srgbClr val="0070C0"/>
              </a:buClr>
            </a:pPr>
            <a:r>
              <a:rPr lang="en-US" altLang="zh-CN" sz="1200" dirty="0">
                <a:cs typeface="+mn-ea"/>
                <a:sym typeface="+mn-lt"/>
              </a:rPr>
              <a:t>         </a:t>
            </a:r>
            <a:r>
              <a:rPr lang="zh-CN" altLang="en-US" sz="1200" dirty="0">
                <a:cs typeface="+mn-ea"/>
                <a:sym typeface="+mn-lt"/>
              </a:rPr>
              <a:t>物理层和数据链路层的协议。</a:t>
            </a:r>
            <a:endParaRPr lang="en-US" altLang="zh-CN" sz="1200" dirty="0">
              <a:cs typeface="+mn-ea"/>
              <a:sym typeface="+mn-lt"/>
            </a:endParaRPr>
          </a:p>
          <a:p>
            <a:pPr marL="452437">
              <a:lnSpc>
                <a:spcPct val="120000"/>
              </a:lnSpc>
              <a:spcBef>
                <a:spcPct val="0"/>
              </a:spcBef>
              <a:buClr>
                <a:srgbClr val="0070C0"/>
              </a:buClr>
            </a:pPr>
            <a:endParaRPr lang="en-US" altLang="zh-CN" sz="1200" dirty="0">
              <a:cs typeface="+mn-ea"/>
              <a:sym typeface="+mn-lt"/>
            </a:endParaRPr>
          </a:p>
          <a:p>
            <a:pPr marL="714375" indent="-261938">
              <a:lnSpc>
                <a:spcPct val="120000"/>
              </a:lnSpc>
              <a:spcBef>
                <a:spcPct val="0"/>
              </a:spcBef>
              <a:buClr>
                <a:srgbClr val="0070C0"/>
              </a:buClr>
              <a:buFont typeface="Arial" panose="020B0604020202020204" pitchFamily="34" charset="0"/>
              <a:buChar char="•"/>
            </a:pPr>
            <a:endParaRPr lang="en-US" altLang="zh-CN" sz="1200" dirty="0">
              <a:cs typeface="+mn-ea"/>
              <a:sym typeface="+mn-lt"/>
            </a:endParaRPr>
          </a:p>
          <a:p>
            <a:pPr marL="714375" indent="-261938">
              <a:lnSpc>
                <a:spcPct val="120000"/>
              </a:lnSpc>
              <a:spcBef>
                <a:spcPct val="0"/>
              </a:spcBef>
              <a:buClr>
                <a:srgbClr val="0070C0"/>
              </a:buClr>
              <a:buFont typeface="Arial" panose="020B0604020202020204" pitchFamily="34" charset="0"/>
              <a:buChar char="•"/>
            </a:pPr>
            <a:endParaRPr lang="en-US" altLang="zh-CN" sz="1200" dirty="0">
              <a:cs typeface="+mn-ea"/>
              <a:sym typeface="+mn-lt"/>
            </a:endParaRPr>
          </a:p>
          <a:p>
            <a:pPr marL="714375" indent="-261938">
              <a:lnSpc>
                <a:spcPct val="120000"/>
              </a:lnSpc>
              <a:spcBef>
                <a:spcPct val="0"/>
              </a:spcBef>
              <a:buClr>
                <a:srgbClr val="0070C0"/>
              </a:buClr>
              <a:buFont typeface="Arial" panose="020B0604020202020204" pitchFamily="34" charset="0"/>
              <a:buChar char="•"/>
            </a:pPr>
            <a:r>
              <a:rPr lang="zh-CN" altLang="en-US" sz="1200" dirty="0">
                <a:cs typeface="+mn-ea"/>
                <a:sym typeface="+mn-lt"/>
              </a:rPr>
              <a:t>数据链路是逻辑链路，是物理链路加上了必要的通信协议。</a:t>
            </a:r>
            <a:endParaRPr lang="en-US" altLang="zh-CN" sz="1200" dirty="0">
              <a:cs typeface="+mn-ea"/>
              <a:sym typeface="+mn-lt"/>
            </a:endParaRPr>
          </a:p>
          <a:p>
            <a:pPr marL="714375" indent="-261938">
              <a:lnSpc>
                <a:spcPct val="120000"/>
              </a:lnSpc>
              <a:spcBef>
                <a:spcPct val="0"/>
              </a:spcBef>
              <a:buClr>
                <a:srgbClr val="0070C0"/>
              </a:buClr>
              <a:buFont typeface="Arial" panose="020B0604020202020204" pitchFamily="34" charset="0"/>
              <a:buChar char="•"/>
            </a:pPr>
            <a:r>
              <a:rPr lang="zh-CN" altLang="en-US" sz="1200" dirty="0">
                <a:cs typeface="+mn-ea"/>
                <a:sym typeface="+mn-lt"/>
              </a:rPr>
              <a:t>不同物理链路所加载的协议可能不同，但加载协议后的逻辑链路（数据链路层）所起的作用和所承担的功能是相同的。</a:t>
            </a:r>
            <a:endParaRPr lang="zh-CN" altLang="en-US" sz="1200" dirty="0">
              <a:solidFill>
                <a:srgbClr val="0000FF"/>
              </a:solidFill>
              <a:cs typeface="+mn-ea"/>
              <a:sym typeface="+mn-lt"/>
            </a:endParaRPr>
          </a:p>
          <a:p>
            <a:endParaRPr lang="zh-CN" altLang="en-US" dirty="0"/>
          </a:p>
        </p:txBody>
      </p:sp>
      <p:sp>
        <p:nvSpPr>
          <p:cNvPr id="2" name="页脚占位符 1">
            <a:extLst>
              <a:ext uri="{FF2B5EF4-FFF2-40B4-BE49-F238E27FC236}">
                <a16:creationId xmlns:a16="http://schemas.microsoft.com/office/drawing/2014/main" id="{9AE7BF12-2D07-EFC0-3E8E-9027C06011D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028963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217</a:t>
            </a:fld>
            <a:endParaRPr lang="en-US" altLang="zh-CN"/>
          </a:p>
        </p:txBody>
      </p:sp>
    </p:spTree>
    <p:extLst>
      <p:ext uri="{BB962C8B-B14F-4D97-AF65-F5344CB8AC3E}">
        <p14:creationId xmlns:p14="http://schemas.microsoft.com/office/powerpoint/2010/main" val="3090017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218</a:t>
            </a:fld>
            <a:endParaRPr lang="en-US" altLang="zh-CN"/>
          </a:p>
        </p:txBody>
      </p:sp>
    </p:spTree>
    <p:extLst>
      <p:ext uri="{BB962C8B-B14F-4D97-AF65-F5344CB8AC3E}">
        <p14:creationId xmlns:p14="http://schemas.microsoft.com/office/powerpoint/2010/main" val="127028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6A275C-A059-4ADD-803F-9DDDABAF8489}" type="slidenum">
              <a:rPr lang="en-US" altLang="zh-CN"/>
              <a:pPr/>
              <a:t>219</a:t>
            </a:fld>
            <a:endParaRPr lang="en-US" altLang="zh-CN"/>
          </a:p>
        </p:txBody>
      </p:sp>
      <p:sp>
        <p:nvSpPr>
          <p:cNvPr id="599042" name="Rectangle 2"/>
          <p:cNvSpPr>
            <a:spLocks noGrp="1" noRot="1" noChangeAspect="1" noChangeArrowheads="1" noTextEdit="1"/>
          </p:cNvSpPr>
          <p:nvPr>
            <p:ph type="sldImg"/>
          </p:nvPr>
        </p:nvSpPr>
        <p:spPr>
          <a:ln/>
        </p:spPr>
      </p:sp>
      <p:sp>
        <p:nvSpPr>
          <p:cNvPr id="59904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1923374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220</a:t>
            </a:fld>
            <a:endParaRPr lang="en-US" altLang="zh-CN"/>
          </a:p>
        </p:txBody>
      </p:sp>
    </p:spTree>
    <p:extLst>
      <p:ext uri="{BB962C8B-B14F-4D97-AF65-F5344CB8AC3E}">
        <p14:creationId xmlns:p14="http://schemas.microsoft.com/office/powerpoint/2010/main" val="19939533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221</a:t>
            </a:fld>
            <a:endParaRPr lang="en-US" altLang="zh-CN"/>
          </a:p>
        </p:txBody>
      </p:sp>
    </p:spTree>
    <p:extLst>
      <p:ext uri="{BB962C8B-B14F-4D97-AF65-F5344CB8AC3E}">
        <p14:creationId xmlns:p14="http://schemas.microsoft.com/office/powerpoint/2010/main" val="22409033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222</a:t>
            </a:fld>
            <a:endParaRPr lang="en-US" altLang="zh-CN"/>
          </a:p>
        </p:txBody>
      </p:sp>
    </p:spTree>
    <p:extLst>
      <p:ext uri="{BB962C8B-B14F-4D97-AF65-F5344CB8AC3E}">
        <p14:creationId xmlns:p14="http://schemas.microsoft.com/office/powerpoint/2010/main" val="13823660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223</a:t>
            </a:fld>
            <a:endParaRPr lang="en-US" altLang="zh-CN"/>
          </a:p>
        </p:txBody>
      </p:sp>
    </p:spTree>
    <p:extLst>
      <p:ext uri="{BB962C8B-B14F-4D97-AF65-F5344CB8AC3E}">
        <p14:creationId xmlns:p14="http://schemas.microsoft.com/office/powerpoint/2010/main" val="40668941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75C6C5-4EE0-47DD-9B15-E3AEAD4A309A}" type="slidenum">
              <a:rPr lang="en-US" altLang="zh-CN"/>
              <a:pPr/>
              <a:t>224</a:t>
            </a:fld>
            <a:endParaRPr lang="en-US" altLang="zh-CN"/>
          </a:p>
        </p:txBody>
      </p:sp>
      <p:sp>
        <p:nvSpPr>
          <p:cNvPr id="609282" name="Rectangle 2"/>
          <p:cNvSpPr>
            <a:spLocks noGrp="1" noRot="1" noChangeAspect="1" noChangeArrowheads="1" noTextEdit="1"/>
          </p:cNvSpPr>
          <p:nvPr>
            <p:ph type="sldImg"/>
          </p:nvPr>
        </p:nvSpPr>
        <p:spPr>
          <a:ln/>
        </p:spPr>
      </p:sp>
      <p:sp>
        <p:nvSpPr>
          <p:cNvPr id="6092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643193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225</a:t>
            </a:fld>
            <a:endParaRPr lang="en-US" altLang="zh-CN"/>
          </a:p>
        </p:txBody>
      </p:sp>
    </p:spTree>
    <p:extLst>
      <p:ext uri="{BB962C8B-B14F-4D97-AF65-F5344CB8AC3E}">
        <p14:creationId xmlns:p14="http://schemas.microsoft.com/office/powerpoint/2010/main" val="36729973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226</a:t>
            </a:fld>
            <a:endParaRPr lang="en-US" altLang="zh-CN"/>
          </a:p>
        </p:txBody>
      </p:sp>
    </p:spTree>
    <p:extLst>
      <p:ext uri="{BB962C8B-B14F-4D97-AF65-F5344CB8AC3E}">
        <p14:creationId xmlns:p14="http://schemas.microsoft.com/office/powerpoint/2010/main" val="1768646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10</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9243308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227</a:t>
            </a:fld>
            <a:endParaRPr lang="en-US" altLang="zh-CN"/>
          </a:p>
        </p:txBody>
      </p:sp>
    </p:spTree>
    <p:extLst>
      <p:ext uri="{BB962C8B-B14F-4D97-AF65-F5344CB8AC3E}">
        <p14:creationId xmlns:p14="http://schemas.microsoft.com/office/powerpoint/2010/main" val="12229125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228</a:t>
            </a:fld>
            <a:endParaRPr lang="en-US" altLang="zh-CN"/>
          </a:p>
        </p:txBody>
      </p:sp>
    </p:spTree>
    <p:extLst>
      <p:ext uri="{BB962C8B-B14F-4D97-AF65-F5344CB8AC3E}">
        <p14:creationId xmlns:p14="http://schemas.microsoft.com/office/powerpoint/2010/main" val="26148777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229</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8485856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230</a:t>
            </a:fld>
            <a:endParaRPr lang="en-US" altLang="zh-CN"/>
          </a:p>
        </p:txBody>
      </p:sp>
    </p:spTree>
    <p:extLst>
      <p:ext uri="{BB962C8B-B14F-4D97-AF65-F5344CB8AC3E}">
        <p14:creationId xmlns:p14="http://schemas.microsoft.com/office/powerpoint/2010/main" val="37509691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232</a:t>
            </a:fld>
            <a:endParaRPr lang="en-US" altLang="zh-CN"/>
          </a:p>
        </p:txBody>
      </p:sp>
    </p:spTree>
    <p:extLst>
      <p:ext uri="{BB962C8B-B14F-4D97-AF65-F5344CB8AC3E}">
        <p14:creationId xmlns:p14="http://schemas.microsoft.com/office/powerpoint/2010/main" val="24921026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pPr>
                <a:defRPr/>
              </a:pPr>
              <a:t>233</a:t>
            </a:fld>
            <a:endParaRPr lang="en-US" altLang="zh-CN"/>
          </a:p>
        </p:txBody>
      </p:sp>
      <p:sp>
        <p:nvSpPr>
          <p:cNvPr id="5" name="页脚占位符 4">
            <a:extLst>
              <a:ext uri="{FF2B5EF4-FFF2-40B4-BE49-F238E27FC236}">
                <a16:creationId xmlns:a16="http://schemas.microsoft.com/office/drawing/2014/main" id="{8DB361C1-CCE0-F795-CDB6-9A2FCE579C9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732960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234</a:t>
            </a:fld>
            <a:endParaRPr lang="en-US" altLang="zh-CN"/>
          </a:p>
        </p:txBody>
      </p:sp>
    </p:spTree>
    <p:extLst>
      <p:ext uri="{BB962C8B-B14F-4D97-AF65-F5344CB8AC3E}">
        <p14:creationId xmlns:p14="http://schemas.microsoft.com/office/powerpoint/2010/main" val="16781241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235</a:t>
            </a:fld>
            <a:endParaRPr lang="en-US" altLang="zh-CN"/>
          </a:p>
        </p:txBody>
      </p:sp>
    </p:spTree>
    <p:extLst>
      <p:ext uri="{BB962C8B-B14F-4D97-AF65-F5344CB8AC3E}">
        <p14:creationId xmlns:p14="http://schemas.microsoft.com/office/powerpoint/2010/main" val="24733676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pPr/>
              <a:t>236</a:t>
            </a:fld>
            <a:endParaRPr lang="en-US" altLang="zh-CN"/>
          </a:p>
        </p:txBody>
      </p:sp>
    </p:spTree>
    <p:extLst>
      <p:ext uri="{BB962C8B-B14F-4D97-AF65-F5344CB8AC3E}">
        <p14:creationId xmlns:p14="http://schemas.microsoft.com/office/powerpoint/2010/main" val="512992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238</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665823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24</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4086594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017A2F-B76B-4F68-9BCA-9800D551F141}" type="slidenum">
              <a:rPr lang="en-US" altLang="zh-CN"/>
              <a:pPr/>
              <a:t>249</a:t>
            </a:fld>
            <a:endParaRPr lang="en-US" altLang="zh-CN"/>
          </a:p>
        </p:txBody>
      </p:sp>
      <p:sp>
        <p:nvSpPr>
          <p:cNvPr id="551938" name="Rectangle 2"/>
          <p:cNvSpPr>
            <a:spLocks noGrp="1" noRot="1" noChangeAspect="1" noChangeArrowheads="1" noTextEdit="1"/>
          </p:cNvSpPr>
          <p:nvPr>
            <p:ph type="sldImg"/>
          </p:nvPr>
        </p:nvSpPr>
        <p:spPr>
          <a:ln/>
        </p:spPr>
      </p:sp>
      <p:sp>
        <p:nvSpPr>
          <p:cNvPr id="551939" name="Rectangle 3"/>
          <p:cNvSpPr>
            <a:spLocks noGrp="1" noChangeArrowheads="1"/>
          </p:cNvSpPr>
          <p:nvPr>
            <p:ph type="body" idx="1"/>
          </p:nvPr>
        </p:nvSpPr>
        <p:spPr>
          <a:xfrm>
            <a:off x="639763" y="4125913"/>
            <a:ext cx="5121275" cy="3910012"/>
          </a:xfrm>
        </p:spPr>
        <p:txBody>
          <a:bodyPr/>
          <a:lstStyle/>
          <a:p>
            <a:endParaRPr lang="zh-CN" altLang="zh-CN"/>
          </a:p>
        </p:txBody>
      </p:sp>
    </p:spTree>
    <p:extLst>
      <p:ext uri="{BB962C8B-B14F-4D97-AF65-F5344CB8AC3E}">
        <p14:creationId xmlns:p14="http://schemas.microsoft.com/office/powerpoint/2010/main" val="27386488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251</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190319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32</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306687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t>38</a:t>
            </a:fld>
            <a:endParaRPr lang="en-US"/>
          </a:p>
        </p:txBody>
      </p:sp>
      <p:sp>
        <p:nvSpPr>
          <p:cNvPr id="5" name="页脚占位符 4">
            <a:extLst>
              <a:ext uri="{FF2B5EF4-FFF2-40B4-BE49-F238E27FC236}">
                <a16:creationId xmlns:a16="http://schemas.microsoft.com/office/drawing/2014/main" id="{D1301193-4AFB-8057-2156-9F3D0D3BA8B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746631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hasCustomPrompt="1"/>
          </p:nvPr>
        </p:nvSpPr>
        <p:spPr>
          <a:xfrm>
            <a:off x="5178285" y="2243897"/>
            <a:ext cx="6340615" cy="2370206"/>
          </a:xfrm>
        </p:spPr>
        <p:txBody>
          <a:bodyPr anchor="b">
            <a:normAutofit/>
          </a:bodyPr>
          <a:lstStyle>
            <a:lvl1pPr algn="l">
              <a:defRPr sz="5400">
                <a:solidFill>
                  <a:schemeClr val="accent2"/>
                </a:solidFill>
              </a:defRPr>
            </a:lvl1pPr>
          </a:lstStyle>
          <a:p>
            <a:r>
              <a:rPr lang="en-US" altLang="zh-CN"/>
              <a:t>Click to add title</a:t>
            </a:r>
            <a:endParaRPr lang="en-US" dirty="0"/>
          </a:p>
        </p:txBody>
      </p:sp>
      <p:sp>
        <p:nvSpPr>
          <p:cNvPr id="3" name="Subtitle 2"/>
          <p:cNvSpPr>
            <a:spLocks noGrp="1"/>
          </p:cNvSpPr>
          <p:nvPr>
            <p:ph type="subTitle" idx="1" hasCustomPrompt="1"/>
          </p:nvPr>
        </p:nvSpPr>
        <p:spPr>
          <a:xfrm>
            <a:off x="5178285" y="4614103"/>
            <a:ext cx="5914513" cy="508703"/>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add subtitle</a:t>
            </a:r>
            <a:endParaRPr lang="en-US" dirty="0"/>
          </a:p>
        </p:txBody>
      </p:sp>
      <p:sp>
        <p:nvSpPr>
          <p:cNvPr id="4" name="Text Placeholder 3"/>
          <p:cNvSpPr>
            <a:spLocks noGrp="1"/>
          </p:cNvSpPr>
          <p:nvPr>
            <p:ph type="body" sz="quarter" idx="13" hasCustomPrompt="1"/>
          </p:nvPr>
        </p:nvSpPr>
        <p:spPr>
          <a:xfrm>
            <a:off x="660400" y="5586374"/>
            <a:ext cx="4517887" cy="274320"/>
          </a:xfrm>
        </p:spPr>
        <p:txBody>
          <a:bodyPr anchor="ctr">
            <a:normAutofit/>
          </a:bodyPr>
          <a:lstStyle>
            <a:lvl1pPr marL="0" indent="0" algn="l">
              <a:lnSpc>
                <a:spcPct val="100000"/>
              </a:lnSpc>
              <a:buNone/>
              <a:defRPr sz="1200">
                <a:solidFill>
                  <a:schemeClr val="tx1"/>
                </a:solidFill>
              </a:defRPr>
            </a:lvl1pPr>
          </a:lstStyle>
          <a:p>
            <a:pPr lvl="0"/>
            <a:r>
              <a:rPr lang="en-US" altLang="zh-CN" dirty="0"/>
              <a:t>Presenter name</a:t>
            </a:r>
            <a:endParaRPr lang="en-US" dirty="0"/>
          </a:p>
        </p:txBody>
      </p:sp>
      <p:sp>
        <p:nvSpPr>
          <p:cNvPr id="6" name="Text Placeholder 4294967294"/>
          <p:cNvSpPr>
            <a:spLocks noGrp="1"/>
          </p:cNvSpPr>
          <p:nvPr>
            <p:ph type="body" sz="quarter" idx="14" hasCustomPrompt="1"/>
          </p:nvPr>
        </p:nvSpPr>
        <p:spPr>
          <a:xfrm>
            <a:off x="660398" y="5859780"/>
            <a:ext cx="4517887" cy="274320"/>
          </a:xfrm>
        </p:spPr>
        <p:txBody>
          <a:bodyPr anchor="ctr">
            <a:normAutofit/>
          </a:bodyPr>
          <a:lstStyle>
            <a:lvl1pPr marL="0" indent="0" algn="l">
              <a:lnSpc>
                <a:spcPct val="100000"/>
              </a:lnSpc>
              <a:buNone/>
              <a:defRPr sz="1200">
                <a:solidFill>
                  <a:schemeClr val="tx1"/>
                </a:solidFill>
              </a:defRPr>
            </a:lvl1pPr>
          </a:lstStyle>
          <a:p>
            <a:pPr lvl="0"/>
            <a:r>
              <a:rPr lang="en-US" altLang="zh-CN" dirty="0"/>
              <a:t>website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列-2列">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mj-ea"/>
                <a:ea typeface="+mj-ea"/>
              </a:defRPr>
            </a:lvl1pPr>
          </a:lstStyle>
          <a:p>
            <a:r>
              <a:rPr lang="en-US" altLang="zh-CN" dirty="0"/>
              <a:t>Click to add title</a:t>
            </a:r>
            <a:endParaRPr lang="en-US" dirty="0"/>
          </a:p>
        </p:txBody>
      </p:sp>
      <p:sp>
        <p:nvSpPr>
          <p:cNvPr id="3" name="文本占位符 2">
            <a:extLst>
              <a:ext uri="{FF2B5EF4-FFF2-40B4-BE49-F238E27FC236}">
                <a16:creationId xmlns:a16="http://schemas.microsoft.com/office/drawing/2014/main" id="{457AF487-7C25-47BE-86D6-2F2EE5A6C232}"/>
              </a:ext>
            </a:extLst>
          </p:cNvPr>
          <p:cNvSpPr>
            <a:spLocks noGrp="1"/>
          </p:cNvSpPr>
          <p:nvPr>
            <p:ph idx="1"/>
          </p:nvPr>
        </p:nvSpPr>
        <p:spPr>
          <a:xfrm>
            <a:off x="660399" y="3960207"/>
            <a:ext cx="5332187" cy="2173894"/>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2">
            <a:extLst>
              <a:ext uri="{FF2B5EF4-FFF2-40B4-BE49-F238E27FC236}">
                <a16:creationId xmlns:a16="http://schemas.microsoft.com/office/drawing/2014/main" id="{80D41C7F-5664-4E07-A8F8-131843BDD419}"/>
              </a:ext>
            </a:extLst>
          </p:cNvPr>
          <p:cNvSpPr>
            <a:spLocks noGrp="1"/>
          </p:cNvSpPr>
          <p:nvPr>
            <p:ph idx="10"/>
          </p:nvPr>
        </p:nvSpPr>
        <p:spPr>
          <a:xfrm>
            <a:off x="6199414" y="3960206"/>
            <a:ext cx="5319486" cy="2179337"/>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Slide Number Placeholder 3">
            <a:extLst>
              <a:ext uri="{FF2B5EF4-FFF2-40B4-BE49-F238E27FC236}">
                <a16:creationId xmlns:a16="http://schemas.microsoft.com/office/drawing/2014/main" id="{4C74A7E2-C36D-4D1F-9810-F818B4C05399}"/>
              </a:ext>
            </a:extLst>
          </p:cNvPr>
          <p:cNvSpPr>
            <a:spLocks noGrp="1"/>
          </p:cNvSpPr>
          <p:nvPr>
            <p:ph type="sldNum" sz="quarter" idx="12"/>
          </p:nvPr>
        </p:nvSpPr>
        <p:spPr>
          <a:xfrm>
            <a:off x="10440000" y="6409690"/>
            <a:ext cx="1080000" cy="274320"/>
          </a:xfrm>
        </p:spPr>
        <p:txBody>
          <a:bodyPr/>
          <a:lstStyle/>
          <a:p>
            <a:fld id="{C8BB1146-E542-4D4E-B8E9-6919A11DDD48}" type="slidenum">
              <a:rPr lang="en-US" smtClean="0"/>
              <a:t>‹#›</a:t>
            </a:fld>
            <a:endParaRPr lang="en-US"/>
          </a:p>
        </p:txBody>
      </p:sp>
      <p:sp>
        <p:nvSpPr>
          <p:cNvPr id="6" name="页脚占位符 3">
            <a:extLst>
              <a:ext uri="{FF2B5EF4-FFF2-40B4-BE49-F238E27FC236}">
                <a16:creationId xmlns:a16="http://schemas.microsoft.com/office/drawing/2014/main" id="{D759EEDD-B78F-44C6-B826-0EDEDBBEDA94}"/>
              </a:ext>
            </a:extLst>
          </p:cNvPr>
          <p:cNvSpPr>
            <a:spLocks noGrp="1"/>
          </p:cNvSpPr>
          <p:nvPr>
            <p:ph type="ftr" sz="quarter" idx="11"/>
          </p:nvPr>
        </p:nvSpPr>
        <p:spPr>
          <a:xfrm>
            <a:off x="660399" y="6409690"/>
            <a:ext cx="3750733" cy="274320"/>
          </a:xfrm>
        </p:spPr>
        <p:txBody>
          <a:bodyPr/>
          <a:lstStyle/>
          <a:p>
            <a:endParaRPr lang="en-US" dirty="0"/>
          </a:p>
        </p:txBody>
      </p:sp>
      <p:sp>
        <p:nvSpPr>
          <p:cNvPr id="7" name="文本占位符 2">
            <a:extLst>
              <a:ext uri="{FF2B5EF4-FFF2-40B4-BE49-F238E27FC236}">
                <a16:creationId xmlns:a16="http://schemas.microsoft.com/office/drawing/2014/main" id="{646D6488-85D4-406A-B8CA-615A20C9979E}"/>
              </a:ext>
            </a:extLst>
          </p:cNvPr>
          <p:cNvSpPr>
            <a:spLocks noGrp="1"/>
          </p:cNvSpPr>
          <p:nvPr>
            <p:ph idx="13"/>
          </p:nvPr>
        </p:nvSpPr>
        <p:spPr>
          <a:xfrm>
            <a:off x="660400" y="1125539"/>
            <a:ext cx="10858500" cy="2742570"/>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39315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小结">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6750" y="0"/>
            <a:ext cx="10858500" cy="1028700"/>
          </a:xfrm>
        </p:spPr>
        <p:txBody>
          <a:bodyPr>
            <a:normAutofit/>
          </a:bodyPr>
          <a:lstStyle>
            <a:lvl1pPr>
              <a:defRPr sz="3200">
                <a:latin typeface="+mj-ea"/>
                <a:ea typeface="+mj-ea"/>
              </a:defRPr>
            </a:lvl1pPr>
          </a:lstStyle>
          <a:p>
            <a:r>
              <a:rPr lang="en-US" altLang="zh-CN" dirty="0"/>
              <a:t>Click to add title</a:t>
            </a:r>
            <a:endParaRPr lang="en-US" dirty="0"/>
          </a:p>
        </p:txBody>
      </p:sp>
      <p:sp>
        <p:nvSpPr>
          <p:cNvPr id="3" name="Content Placeholder 2"/>
          <p:cNvSpPr>
            <a:spLocks noGrp="1"/>
          </p:cNvSpPr>
          <p:nvPr>
            <p:ph idx="1" hasCustomPrompt="1"/>
          </p:nvPr>
        </p:nvSpPr>
        <p:spPr>
          <a:xfrm>
            <a:off x="660400" y="1130300"/>
            <a:ext cx="10858500" cy="5003800"/>
          </a:xfrm>
        </p:spPr>
        <p:txBody>
          <a:bodyPr>
            <a:normAutofit/>
          </a:bodyPr>
          <a:lstStyle>
            <a:lvl1pPr marL="228600" indent="-228600">
              <a:buFont typeface="Wingdings" panose="05000000000000000000" pitchFamily="2" charset="2"/>
              <a:buChar char="Ø"/>
              <a:defRPr sz="2000" b="0" i="0">
                <a:solidFill>
                  <a:schemeClr val="accent1"/>
                </a:solidFill>
                <a:latin typeface="+mn-ea"/>
                <a:ea typeface="+mn-ea"/>
              </a:defRPr>
            </a:lvl1pPr>
            <a:lvl2pPr marL="685800" indent="-228600">
              <a:buFont typeface="Wingdings" panose="05000000000000000000" pitchFamily="2" charset="2"/>
              <a:buChar char="ü"/>
              <a:defRPr>
                <a:solidFill>
                  <a:schemeClr val="accent1"/>
                </a:solidFill>
              </a:defRPr>
            </a:lvl2pPr>
          </a:lstStyle>
          <a:p>
            <a:pPr lvl="0"/>
            <a:r>
              <a:rPr lang="en-US" altLang="zh-CN" dirty="0"/>
              <a:t>Click to add text</a:t>
            </a:r>
          </a:p>
          <a:p>
            <a:pPr lvl="1"/>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B1146-E542-4D4E-B8E9-6919A11DDD4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概要">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FC9E8ABF-C944-41B5-82A8-98ED717316A6}"/>
              </a:ext>
            </a:extLst>
          </p:cNvPr>
          <p:cNvSpPr>
            <a:spLocks noGrp="1"/>
          </p:cNvSpPr>
          <p:nvPr>
            <p:ph type="ftr" sz="quarter" idx="11"/>
          </p:nvPr>
        </p:nvSpPr>
        <p:spPr/>
        <p:txBody>
          <a:bodyPr/>
          <a:lstStyle/>
          <a:p>
            <a:endParaRPr lang="en-US" dirty="0"/>
          </a:p>
        </p:txBody>
      </p:sp>
      <p:sp>
        <p:nvSpPr>
          <p:cNvPr id="5" name="灯片编号占位符 4">
            <a:extLst>
              <a:ext uri="{FF2B5EF4-FFF2-40B4-BE49-F238E27FC236}">
                <a16:creationId xmlns:a16="http://schemas.microsoft.com/office/drawing/2014/main" id="{3091580E-FCB0-4B97-9F6E-4FFF59271751}"/>
              </a:ext>
            </a:extLst>
          </p:cNvPr>
          <p:cNvSpPr>
            <a:spLocks noGrp="1"/>
          </p:cNvSpPr>
          <p:nvPr>
            <p:ph type="sldNum" sz="quarter" idx="12"/>
          </p:nvPr>
        </p:nvSpPr>
        <p:spPr>
          <a:xfrm>
            <a:off x="10440000" y="6409690"/>
            <a:ext cx="1080000" cy="274320"/>
          </a:xfrm>
        </p:spPr>
        <p:txBody>
          <a:bodyPr/>
          <a:lstStyle/>
          <a:p>
            <a:fld id="{C8BB1146-E542-4D4E-B8E9-6919A11DDD48}" type="slidenum">
              <a:rPr lang="en-US" smtClean="0"/>
              <a:pPr/>
              <a:t>‹#›</a:t>
            </a:fld>
            <a:endParaRPr lang="en-US"/>
          </a:p>
        </p:txBody>
      </p:sp>
      <p:sp>
        <p:nvSpPr>
          <p:cNvPr id="6" name="Title 1">
            <a:extLst>
              <a:ext uri="{FF2B5EF4-FFF2-40B4-BE49-F238E27FC236}">
                <a16:creationId xmlns:a16="http://schemas.microsoft.com/office/drawing/2014/main" id="{2783368E-E0C8-41DD-9EEF-77807ADF3C4E}"/>
              </a:ext>
            </a:extLst>
          </p:cNvPr>
          <p:cNvSpPr txBox="1">
            <a:spLocks/>
          </p:cNvSpPr>
          <p:nvPr userDrawn="1"/>
        </p:nvSpPr>
        <p:spPr>
          <a:xfrm>
            <a:off x="660400" y="1500187"/>
            <a:ext cx="2836562" cy="915667"/>
          </a:xfrm>
          <a:prstGeom prst="rect">
            <a:avLst/>
          </a:prstGeom>
        </p:spPr>
        <p:txBody>
          <a:bodyPr vert="horz" lIns="91440" tIns="45720" rIns="91440" bIns="45720" rtlCol="0" anchor="t">
            <a:normAutofit/>
          </a:bodyPr>
          <a:lstStyle>
            <a:lvl1pPr algn="r" defTabSz="914400" rtl="0" eaLnBrk="1" latinLnBrk="0" hangingPunct="1">
              <a:lnSpc>
                <a:spcPct val="100000"/>
              </a:lnSpc>
              <a:spcBef>
                <a:spcPct val="0"/>
              </a:spcBef>
              <a:buNone/>
              <a:defRPr sz="2800" b="1" kern="1200">
                <a:solidFill>
                  <a:schemeClr val="accent1"/>
                </a:solidFill>
                <a:latin typeface="+mj-ea"/>
                <a:ea typeface="+mj-ea"/>
                <a:cs typeface="+mj-cs"/>
              </a:defRPr>
            </a:lvl1pPr>
          </a:lstStyle>
          <a:p>
            <a:r>
              <a:rPr lang="zh-CN" altLang="en-US" dirty="0"/>
              <a:t>概要</a:t>
            </a:r>
            <a:endParaRPr lang="en-US" dirty="0"/>
          </a:p>
        </p:txBody>
      </p:sp>
      <p:sp>
        <p:nvSpPr>
          <p:cNvPr id="7" name="Content Placeholder 2">
            <a:extLst>
              <a:ext uri="{FF2B5EF4-FFF2-40B4-BE49-F238E27FC236}">
                <a16:creationId xmlns:a16="http://schemas.microsoft.com/office/drawing/2014/main" id="{363B8494-DA97-4770-95B7-67E373DE92F3}"/>
              </a:ext>
            </a:extLst>
          </p:cNvPr>
          <p:cNvSpPr>
            <a:spLocks noGrp="1"/>
          </p:cNvSpPr>
          <p:nvPr>
            <p:ph sz="quarter" idx="1" hasCustomPrompt="1"/>
          </p:nvPr>
        </p:nvSpPr>
        <p:spPr>
          <a:xfrm>
            <a:off x="3745078" y="1500188"/>
            <a:ext cx="7773821" cy="4633912"/>
          </a:xfrm>
        </p:spPr>
        <p:txBody>
          <a:bodyPr>
            <a:normAutofit/>
          </a:bodyPr>
          <a:lstStyle>
            <a:lvl1pPr marL="342900" indent="-342900">
              <a:lnSpc>
                <a:spcPct val="100000"/>
              </a:lnSpc>
              <a:buFont typeface="+mj-lt"/>
              <a:buAutoNum type="arabicPeriod"/>
              <a:defRPr sz="2400">
                <a:solidFill>
                  <a:schemeClr val="accent1"/>
                </a:solidFill>
                <a:latin typeface="+mj-ea"/>
                <a:ea typeface="+mj-ea"/>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ltLang="zh-CN" dirty="0"/>
              <a:t>Click to add text</a:t>
            </a:r>
            <a:endParaRPr lang="en-US" dirty="0"/>
          </a:p>
        </p:txBody>
      </p:sp>
      <p:cxnSp>
        <p:nvCxnSpPr>
          <p:cNvPr id="8" name="Straight Connector 7">
            <a:extLst>
              <a:ext uri="{FF2B5EF4-FFF2-40B4-BE49-F238E27FC236}">
                <a16:creationId xmlns:a16="http://schemas.microsoft.com/office/drawing/2014/main" id="{5E51DC24-7E32-4270-90C5-B2B5EB02B2F0}"/>
              </a:ext>
            </a:extLst>
          </p:cNvPr>
          <p:cNvCxnSpPr>
            <a:cxnSpLocks/>
          </p:cNvCxnSpPr>
          <p:nvPr userDrawn="1"/>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Freeform: Shape 8">
            <a:extLst>
              <a:ext uri="{FF2B5EF4-FFF2-40B4-BE49-F238E27FC236}">
                <a16:creationId xmlns:a16="http://schemas.microsoft.com/office/drawing/2014/main" id="{9F5270A0-49D5-4B5C-9479-381C2623D714}"/>
              </a:ext>
            </a:extLst>
          </p:cNvPr>
          <p:cNvSpPr>
            <a:spLocks noChangeAspect="1"/>
          </p:cNvSpPr>
          <p:nvPr userDrawn="1"/>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363987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一列">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mj-ea"/>
                <a:ea typeface="+mj-ea"/>
              </a:defRPr>
            </a:lvl1pPr>
          </a:lstStyle>
          <a:p>
            <a:r>
              <a:rPr lang="en-US" altLang="zh-CN" dirty="0"/>
              <a:t>Click to add title</a:t>
            </a:r>
            <a:endParaRPr lang="en-US" dirty="0"/>
          </a:p>
        </p:txBody>
      </p:sp>
      <p:sp>
        <p:nvSpPr>
          <p:cNvPr id="3" name="文本占位符 2">
            <a:extLst>
              <a:ext uri="{FF2B5EF4-FFF2-40B4-BE49-F238E27FC236}">
                <a16:creationId xmlns:a16="http://schemas.microsoft.com/office/drawing/2014/main" id="{457AF487-7C25-47BE-86D6-2F2EE5A6C232}"/>
              </a:ext>
            </a:extLst>
          </p:cNvPr>
          <p:cNvSpPr>
            <a:spLocks noGrp="1"/>
          </p:cNvSpPr>
          <p:nvPr>
            <p:ph idx="1"/>
          </p:nvPr>
        </p:nvSpPr>
        <p:spPr>
          <a:xfrm>
            <a:off x="660400" y="1125539"/>
            <a:ext cx="10858500" cy="5008562"/>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Slide Number Placeholder 3">
            <a:extLst>
              <a:ext uri="{FF2B5EF4-FFF2-40B4-BE49-F238E27FC236}">
                <a16:creationId xmlns:a16="http://schemas.microsoft.com/office/drawing/2014/main" id="{2E3F63D0-5294-4DA2-8AF2-BAF1D8EDE433}"/>
              </a:ext>
            </a:extLst>
          </p:cNvPr>
          <p:cNvSpPr>
            <a:spLocks noGrp="1"/>
          </p:cNvSpPr>
          <p:nvPr>
            <p:ph type="sldNum" sz="quarter" idx="12"/>
          </p:nvPr>
        </p:nvSpPr>
        <p:spPr>
          <a:xfrm>
            <a:off x="10724707" y="6409690"/>
            <a:ext cx="806893" cy="274320"/>
          </a:xfrm>
        </p:spPr>
        <p:txBody>
          <a:bodyPr/>
          <a:lstStyle/>
          <a:p>
            <a:fld id="{C8BB1146-E542-4D4E-B8E9-6919A11DDD48}" type="slidenum">
              <a:rPr lang="en-US" smtClean="0"/>
              <a:t>‹#›</a:t>
            </a:fld>
            <a:endParaRPr lang="en-US"/>
          </a:p>
        </p:txBody>
      </p:sp>
      <p:sp>
        <p:nvSpPr>
          <p:cNvPr id="5" name="页脚占位符 3">
            <a:extLst>
              <a:ext uri="{FF2B5EF4-FFF2-40B4-BE49-F238E27FC236}">
                <a16:creationId xmlns:a16="http://schemas.microsoft.com/office/drawing/2014/main" id="{080195D8-6DBC-400C-94BC-00BEFA02B886}"/>
              </a:ext>
            </a:extLst>
          </p:cNvPr>
          <p:cNvSpPr>
            <a:spLocks noGrp="1"/>
          </p:cNvSpPr>
          <p:nvPr>
            <p:ph type="ftr" sz="quarter" idx="11"/>
          </p:nvPr>
        </p:nvSpPr>
        <p:spPr>
          <a:xfrm>
            <a:off x="660399" y="6409690"/>
            <a:ext cx="3750733" cy="274320"/>
          </a:xfrm>
        </p:spPr>
        <p:txBody>
          <a:bodyPr/>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二列">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mj-ea"/>
                <a:ea typeface="+mj-ea"/>
              </a:defRPr>
            </a:lvl1pPr>
          </a:lstStyle>
          <a:p>
            <a:r>
              <a:rPr lang="en-US" altLang="zh-CN" dirty="0"/>
              <a:t>Click to add title</a:t>
            </a:r>
            <a:endParaRPr lang="en-US" dirty="0"/>
          </a:p>
        </p:txBody>
      </p:sp>
      <p:sp>
        <p:nvSpPr>
          <p:cNvPr id="3" name="文本占位符 2">
            <a:extLst>
              <a:ext uri="{FF2B5EF4-FFF2-40B4-BE49-F238E27FC236}">
                <a16:creationId xmlns:a16="http://schemas.microsoft.com/office/drawing/2014/main" id="{457AF487-7C25-47BE-86D6-2F2EE5A6C232}"/>
              </a:ext>
            </a:extLst>
          </p:cNvPr>
          <p:cNvSpPr>
            <a:spLocks noGrp="1"/>
          </p:cNvSpPr>
          <p:nvPr>
            <p:ph idx="1"/>
          </p:nvPr>
        </p:nvSpPr>
        <p:spPr>
          <a:xfrm>
            <a:off x="660399" y="1125539"/>
            <a:ext cx="5332187" cy="5008562"/>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2">
            <a:extLst>
              <a:ext uri="{FF2B5EF4-FFF2-40B4-BE49-F238E27FC236}">
                <a16:creationId xmlns:a16="http://schemas.microsoft.com/office/drawing/2014/main" id="{80D41C7F-5664-4E07-A8F8-131843BDD419}"/>
              </a:ext>
            </a:extLst>
          </p:cNvPr>
          <p:cNvSpPr>
            <a:spLocks noGrp="1"/>
          </p:cNvSpPr>
          <p:nvPr>
            <p:ph idx="10"/>
          </p:nvPr>
        </p:nvSpPr>
        <p:spPr>
          <a:xfrm>
            <a:off x="6199414" y="1130982"/>
            <a:ext cx="5319486" cy="5008562"/>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163" indent="-228600">
              <a:spcBef>
                <a:spcPts val="600"/>
              </a:spcBef>
              <a:buFont typeface="Wingdings" panose="05000000000000000000" pitchFamily="2" charset="2"/>
              <a:buChar char="Ø"/>
              <a:defRPr sz="2000">
                <a:solidFill>
                  <a:schemeClr val="accent1"/>
                </a:solidFill>
              </a:defRPr>
            </a:lvl2pPr>
            <a:lvl3pPr marL="804863" indent="-228600">
              <a:spcBef>
                <a:spcPts val="600"/>
              </a:spcBef>
              <a:buFont typeface="Wingdings" panose="05000000000000000000" pitchFamily="2" charset="2"/>
              <a:buChar char="ü"/>
              <a:defRPr sz="1800">
                <a:solidFill>
                  <a:schemeClr val="accent1"/>
                </a:solidFill>
              </a:defRPr>
            </a:lvl3pPr>
            <a:lvl4pPr marL="1077913" indent="-228600">
              <a:spcBef>
                <a:spcPts val="600"/>
              </a:spcBef>
              <a:buFont typeface="Wingdings" panose="05000000000000000000" pitchFamily="2" charset="2"/>
              <a:buChar char="l"/>
              <a:defRPr sz="1600">
                <a:solidFill>
                  <a:schemeClr val="accent1"/>
                </a:solidFill>
              </a:defRPr>
            </a:lvl4pPr>
            <a:lvl5pPr marL="1257300" indent="-141288">
              <a:spcBef>
                <a:spcPts val="600"/>
              </a:spcBef>
              <a:defRPr sz="1600">
                <a:solidFill>
                  <a:schemeClr val="accent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Slide Number Placeholder 3">
            <a:extLst>
              <a:ext uri="{FF2B5EF4-FFF2-40B4-BE49-F238E27FC236}">
                <a16:creationId xmlns:a16="http://schemas.microsoft.com/office/drawing/2014/main" id="{4C74A7E2-C36D-4D1F-9810-F818B4C05399}"/>
              </a:ext>
            </a:extLst>
          </p:cNvPr>
          <p:cNvSpPr>
            <a:spLocks noGrp="1"/>
          </p:cNvSpPr>
          <p:nvPr>
            <p:ph type="sldNum" sz="quarter" idx="12"/>
          </p:nvPr>
        </p:nvSpPr>
        <p:spPr>
          <a:xfrm>
            <a:off x="10440000" y="6409690"/>
            <a:ext cx="1080000" cy="274320"/>
          </a:xfrm>
        </p:spPr>
        <p:txBody>
          <a:bodyPr/>
          <a:lstStyle/>
          <a:p>
            <a:fld id="{C8BB1146-E542-4D4E-B8E9-6919A11DDD48}" type="slidenum">
              <a:rPr lang="en-US" smtClean="0"/>
              <a:t>‹#›</a:t>
            </a:fld>
            <a:endParaRPr lang="en-US"/>
          </a:p>
        </p:txBody>
      </p:sp>
      <p:sp>
        <p:nvSpPr>
          <p:cNvPr id="6" name="页脚占位符 3">
            <a:extLst>
              <a:ext uri="{FF2B5EF4-FFF2-40B4-BE49-F238E27FC236}">
                <a16:creationId xmlns:a16="http://schemas.microsoft.com/office/drawing/2014/main" id="{D759EEDD-B78F-44C6-B826-0EDEDBBEDA94}"/>
              </a:ext>
            </a:extLst>
          </p:cNvPr>
          <p:cNvSpPr>
            <a:spLocks noGrp="1"/>
          </p:cNvSpPr>
          <p:nvPr>
            <p:ph type="ftr" sz="quarter" idx="11"/>
          </p:nvPr>
        </p:nvSpPr>
        <p:spPr>
          <a:xfrm>
            <a:off x="660399" y="6409690"/>
            <a:ext cx="3750733" cy="274320"/>
          </a:xfrm>
        </p:spPr>
        <p:txBody>
          <a:bodyPr/>
          <a:lstStyle/>
          <a:p>
            <a:endParaRPr lang="en-US" dirty="0"/>
          </a:p>
        </p:txBody>
      </p:sp>
    </p:spTree>
    <p:extLst>
      <p:ext uri="{BB962C8B-B14F-4D97-AF65-F5344CB8AC3E}">
        <p14:creationId xmlns:p14="http://schemas.microsoft.com/office/powerpoint/2010/main" val="683508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441173" y="6409690"/>
            <a:ext cx="1080000" cy="274320"/>
          </a:xfrm>
        </p:spPr>
        <p:txBody>
          <a:bodyPr/>
          <a:lstStyle/>
          <a:p>
            <a:fld id="{C8BB1146-E542-4D4E-B8E9-6919A11DDD48}" type="slidenum">
              <a:rPr lang="en-US" smtClean="0"/>
              <a:t>‹#›</a:t>
            </a:fld>
            <a:endParaRPr lang="en-US"/>
          </a:p>
        </p:txBody>
      </p:sp>
      <p:sp>
        <p:nvSpPr>
          <p:cNvPr id="2" name="标题 1">
            <a:extLst>
              <a:ext uri="{FF2B5EF4-FFF2-40B4-BE49-F238E27FC236}">
                <a16:creationId xmlns:a16="http://schemas.microsoft.com/office/drawing/2014/main" id="{BB58E882-39A9-4A19-A88D-7814DFC2AFC3}"/>
              </a:ext>
            </a:extLst>
          </p:cNvPr>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7E4E7E-A9A3-4EDA-B00C-6FB6CA8CD5E5}" type="datetime1">
              <a:rPr lang="en-US" altLang="zh-CN" smtClean="0"/>
              <a:t>10/18/2023</a:t>
            </a:fld>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67CBE2BA-217C-4668-9731-D33A8B8F2C49}" type="slidenum">
              <a:rPr lang="zh-CN" altLang="en-US" smtClean="0"/>
              <a:t>‹#›</a:t>
            </a:fld>
            <a:endParaRPr lang="zh-CN" altLang="en-US"/>
          </a:p>
        </p:txBody>
      </p:sp>
    </p:spTree>
    <p:extLst>
      <p:ext uri="{BB962C8B-B14F-4D97-AF65-F5344CB8AC3E}">
        <p14:creationId xmlns:p14="http://schemas.microsoft.com/office/powerpoint/2010/main" val="2907844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2438" y="447470"/>
            <a:ext cx="11296649" cy="497095"/>
          </a:xfrm>
          <a:prstGeom prst="rect">
            <a:avLst/>
          </a:prstGeom>
        </p:spPr>
        <p:txBody>
          <a:bodyPr lIns="0" tIns="0" rIns="0" bIns="0" anchor="t">
            <a:normAutofit/>
          </a:bodyPr>
          <a:lstStyle>
            <a:lvl1pPr>
              <a:defRPr lang="zh-CN" altLang="en-US" baseline="0" dirty="0"/>
            </a:lvl1pPr>
          </a:lstStyle>
          <a:p>
            <a:pPr marL="0" lvl="0" indent="0" defTabSz="1187323">
              <a:lnSpc>
                <a:spcPts val="3429"/>
              </a:lnSpc>
              <a:spcBef>
                <a:spcPts val="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3222239832"/>
      </p:ext>
    </p:extLst>
  </p:cSld>
  <p:clrMapOvr>
    <a:masterClrMapping/>
  </p:clrMapOvr>
  <p:extLst>
    <p:ext uri="{DCECCB84-F9BA-43D5-87BE-67443E8EF086}">
      <p15:sldGuideLst xmlns:p15="http://schemas.microsoft.com/office/powerpoint/2012/main">
        <p15:guide id="1" orient="horz" pos="59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31800" y="71438"/>
            <a:ext cx="11328400" cy="765175"/>
          </a:xfrm>
        </p:spPr>
        <p:txBody>
          <a:bodyPr/>
          <a:lstStyle/>
          <a:p>
            <a:r>
              <a:rPr lang="zh-CN" altLang="en-US"/>
              <a:t>单击此处编辑母版标题样式</a:t>
            </a:r>
          </a:p>
        </p:txBody>
      </p:sp>
      <p:sp>
        <p:nvSpPr>
          <p:cNvPr id="3" name="表格占位符 2"/>
          <p:cNvSpPr>
            <a:spLocks noGrp="1"/>
          </p:cNvSpPr>
          <p:nvPr>
            <p:ph type="tbl" idx="1"/>
          </p:nvPr>
        </p:nvSpPr>
        <p:spPr>
          <a:xfrm>
            <a:off x="334434" y="1052514"/>
            <a:ext cx="11523133" cy="5437187"/>
          </a:xfrm>
        </p:spPr>
        <p:txBody>
          <a:bodyPr/>
          <a:lstStyle/>
          <a:p>
            <a:endParaRPr lang="zh-CN" altLang="en-US"/>
          </a:p>
        </p:txBody>
      </p:sp>
      <p:sp>
        <p:nvSpPr>
          <p:cNvPr id="4" name="日期占位符 3"/>
          <p:cNvSpPr>
            <a:spLocks noGrp="1"/>
          </p:cNvSpPr>
          <p:nvPr>
            <p:ph type="dt" sz="half" idx="10"/>
          </p:nvPr>
        </p:nvSpPr>
        <p:spPr>
          <a:xfrm>
            <a:off x="154517" y="6578601"/>
            <a:ext cx="2844800" cy="206375"/>
          </a:xfrm>
        </p:spPr>
        <p:txBody>
          <a:bodyPr/>
          <a:lstStyle>
            <a:lvl1pPr>
              <a:defRPr/>
            </a:lvl1pPr>
          </a:lstStyle>
          <a:p>
            <a:endParaRPr lang="en-US" altLang="zh-CN"/>
          </a:p>
        </p:txBody>
      </p:sp>
      <p:sp>
        <p:nvSpPr>
          <p:cNvPr id="5" name="页脚占位符 4"/>
          <p:cNvSpPr>
            <a:spLocks noGrp="1"/>
          </p:cNvSpPr>
          <p:nvPr>
            <p:ph type="ftr" sz="quarter" idx="11"/>
          </p:nvPr>
        </p:nvSpPr>
        <p:spPr>
          <a:xfrm>
            <a:off x="4165600" y="6578601"/>
            <a:ext cx="3860800" cy="206375"/>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9192684" y="6578601"/>
            <a:ext cx="2844800" cy="206375"/>
          </a:xfrm>
        </p:spPr>
        <p:txBody>
          <a:bodyPr/>
          <a:lstStyle>
            <a:lvl1pPr>
              <a:defRPr/>
            </a:lvl1pPr>
          </a:lstStyle>
          <a:p>
            <a:fld id="{36315610-6516-4303-9AED-FEBD998D0283}" type="slidenum">
              <a:rPr lang="en-US" altLang="zh-CN"/>
              <a:pPr/>
              <a:t>‹#›</a:t>
            </a:fld>
            <a:endParaRPr lang="en-US" altLang="zh-CN"/>
          </a:p>
        </p:txBody>
      </p:sp>
    </p:spTree>
    <p:extLst>
      <p:ext uri="{BB962C8B-B14F-4D97-AF65-F5344CB8AC3E}">
        <p14:creationId xmlns:p14="http://schemas.microsoft.com/office/powerpoint/2010/main" val="1625034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altLang="zh-CN" dirty="0"/>
              <a:t>Click to add title</a:t>
            </a:r>
            <a:endParaRPr lang="en-US" dirty="0"/>
          </a:p>
        </p:txBody>
      </p:sp>
      <p:sp>
        <p:nvSpPr>
          <p:cNvPr id="3" name="Text Placeholder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add text</a:t>
            </a:r>
            <a:endParaRPr lang="en-US" dirty="0"/>
          </a:p>
        </p:txBody>
      </p:sp>
      <p:sp>
        <p:nvSpPr>
          <p:cNvPr id="4" name="Date Placeholder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660399" y="6409690"/>
            <a:ext cx="3750733"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68168" y="6409690"/>
            <a:ext cx="3750732"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704" r:id="rId3"/>
    <p:sldLayoutId id="2147483654" r:id="rId4"/>
    <p:sldLayoutId id="2147483703" r:id="rId5"/>
    <p:sldLayoutId id="2147483655" r:id="rId6"/>
    <p:sldLayoutId id="2147483707" r:id="rId7"/>
    <p:sldLayoutId id="2147483712" r:id="rId8"/>
    <p:sldLayoutId id="2147483714" r:id="rId9"/>
    <p:sldLayoutId id="2147483715" r:id="rId10"/>
  </p:sldLayoutIdLst>
  <p:hf hdr="0" ftr="0" dt="0"/>
  <p:txStyles>
    <p:title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09"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10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7.svg"/><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4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4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4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4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wmf"/><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2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26.png"/></Relationships>
</file>

<file path=ppt/slides/_rels/slide15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28.jpeg"/></Relationships>
</file>

<file path=ppt/slides/_rels/slide15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4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4.xml"/><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36.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4.xml"/><Relationship Id="rId5" Type="http://schemas.openxmlformats.org/officeDocument/2006/relationships/image" Target="../media/image37.emf"/><Relationship Id="rId4" Type="http://schemas.openxmlformats.org/officeDocument/2006/relationships/image" Target="../media/image36.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2.emf"/><Relationship Id="rId5" Type="http://schemas.openxmlformats.org/officeDocument/2006/relationships/package" Target="../embeddings/Microsoft_Visio_Drawing1.vsdx"/><Relationship Id="rId4" Type="http://schemas.openxmlformats.org/officeDocument/2006/relationships/image" Target="../media/image41.emf"/></Relationships>
</file>

<file path=ppt/slides/_rels/slide196.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4.emf"/></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49.xml"/></Relationships>
</file>

<file path=ppt/slides/_rels/slide198.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5.png"/><Relationship Id="rId7"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9.svg"/></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45.png"/><Relationship Id="rId4" Type="http://schemas.openxmlformats.org/officeDocument/2006/relationships/image" Target="../media/image7.sv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45.png"/><Relationship Id="rId4" Type="http://schemas.openxmlformats.org/officeDocument/2006/relationships/image" Target="../media/image7.svg"/></Relationships>
</file>

<file path=ppt/slides/_rels/slide2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45.png"/><Relationship Id="rId4" Type="http://schemas.openxmlformats.org/officeDocument/2006/relationships/image" Target="../media/image7.sv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3.svg"/><Relationship Id="rId4" Type="http://schemas.openxmlformats.org/officeDocument/2006/relationships/image" Target="../media/image2.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45.png"/><Relationship Id="rId4" Type="http://schemas.openxmlformats.org/officeDocument/2006/relationships/image" Target="../media/image7.sv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2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45.png"/><Relationship Id="rId4" Type="http://schemas.openxmlformats.org/officeDocument/2006/relationships/image" Target="../media/image7.svg"/></Relationships>
</file>

<file path=ppt/slides/_rels/slide2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3.svg"/><Relationship Id="rId4" Type="http://schemas.openxmlformats.org/officeDocument/2006/relationships/image" Target="../media/image2.pn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tags" Target="../tags/tag50.xml"/></Relationships>
</file>

<file path=ppt/slides/_rels/slide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3.svg"/><Relationship Id="rId4" Type="http://schemas.openxmlformats.org/officeDocument/2006/relationships/image" Target="../media/image2.pn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3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3.svg"/><Relationship Id="rId3" Type="http://schemas.openxmlformats.org/officeDocument/2006/relationships/image" Target="../media/image55.emf"/><Relationship Id="rId7" Type="http://schemas.openxmlformats.org/officeDocument/2006/relationships/image" Target="../media/image9.svg"/><Relationship Id="rId12"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5.svg"/><Relationship Id="rId5" Type="http://schemas.openxmlformats.org/officeDocument/2006/relationships/image" Target="../media/image7.svg"/><Relationship Id="rId10"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63.svg"/></Relationships>
</file>

<file path=ppt/slides/_rels/slide23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9.svg"/></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6.wmf"/><Relationship Id="rId1" Type="http://schemas.openxmlformats.org/officeDocument/2006/relationships/slideLayout" Target="../slideLayouts/slideLayout4.xml"/><Relationship Id="rId5" Type="http://schemas.openxmlformats.org/officeDocument/2006/relationships/image" Target="../media/image58.emf"/><Relationship Id="rId4" Type="http://schemas.openxmlformats.org/officeDocument/2006/relationships/image" Target="../media/image55.emf"/></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xml"/><Relationship Id="rId1" Type="http://schemas.openxmlformats.org/officeDocument/2006/relationships/tags" Target="../tags/tag51.xml"/></Relationships>
</file>

<file path=ppt/slides/_rels/slide2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9.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24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5.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0.wmf"/><Relationship Id="rId1" Type="http://schemas.openxmlformats.org/officeDocument/2006/relationships/slideLayout" Target="../slideLayouts/slideLayout5.xml"/><Relationship Id="rId4" Type="http://schemas.openxmlformats.org/officeDocument/2006/relationships/image" Target="../media/image9.svg"/></Relationships>
</file>

<file path=ppt/slides/_rels/slide2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0.wmf"/><Relationship Id="rId1" Type="http://schemas.openxmlformats.org/officeDocument/2006/relationships/slideLayout" Target="../slideLayouts/slideLayout5.xml"/><Relationship Id="rId4" Type="http://schemas.openxmlformats.org/officeDocument/2006/relationships/image" Target="../media/image9.svg"/></Relationships>
</file>

<file path=ppt/slides/_rels/slide2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0.wmf"/><Relationship Id="rId1" Type="http://schemas.openxmlformats.org/officeDocument/2006/relationships/slideLayout" Target="../slideLayouts/slideLayout5.xml"/><Relationship Id="rId4" Type="http://schemas.openxmlformats.org/officeDocument/2006/relationships/image" Target="../media/image9.svg"/></Relationships>
</file>

<file path=ppt/slides/_rels/slide2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0.wmf"/><Relationship Id="rId1" Type="http://schemas.openxmlformats.org/officeDocument/2006/relationships/slideLayout" Target="../slideLayouts/slideLayout5.xml"/><Relationship Id="rId4" Type="http://schemas.openxmlformats.org/officeDocument/2006/relationships/image" Target="../media/image9.sv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xml"/><Relationship Id="rId1" Type="http://schemas.openxmlformats.org/officeDocument/2006/relationships/tags" Target="../tags/tag5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image" Target="../media/image2.png"/><Relationship Id="rId18" Type="http://schemas.openxmlformats.org/officeDocument/2006/relationships/image" Target="../media/image7.svg"/><Relationship Id="rId3" Type="http://schemas.openxmlformats.org/officeDocument/2006/relationships/tags" Target="../tags/tag6.xml"/><Relationship Id="rId21" Type="http://schemas.openxmlformats.org/officeDocument/2006/relationships/image" Target="../media/image6.png"/><Relationship Id="rId7" Type="http://schemas.openxmlformats.org/officeDocument/2006/relationships/tags" Target="../tags/tag10.xml"/><Relationship Id="rId12" Type="http://schemas.openxmlformats.org/officeDocument/2006/relationships/slideLayout" Target="../slideLayouts/slideLayout5.xml"/><Relationship Id="rId17" Type="http://schemas.openxmlformats.org/officeDocument/2006/relationships/image" Target="../media/image4.png"/><Relationship Id="rId2" Type="http://schemas.openxmlformats.org/officeDocument/2006/relationships/tags" Target="../tags/tag5.xml"/><Relationship Id="rId16" Type="http://schemas.openxmlformats.org/officeDocument/2006/relationships/image" Target="../media/image5.svg"/><Relationship Id="rId20" Type="http://schemas.openxmlformats.org/officeDocument/2006/relationships/image" Target="../media/image9.sv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image" Target="../media/image3.png"/><Relationship Id="rId10" Type="http://schemas.openxmlformats.org/officeDocument/2006/relationships/tags" Target="../tags/tag13.xml"/><Relationship Id="rId19" Type="http://schemas.openxmlformats.org/officeDocument/2006/relationships/image" Target="../media/image5.png"/><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image" Target="../media/image3.svg"/><Relationship Id="rId22" Type="http://schemas.openxmlformats.org/officeDocument/2006/relationships/image" Target="../media/image11.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image" Target="../media/image3.svg"/><Relationship Id="rId26" Type="http://schemas.openxmlformats.org/officeDocument/2006/relationships/image" Target="../media/image11.svg"/><Relationship Id="rId3" Type="http://schemas.openxmlformats.org/officeDocument/2006/relationships/tags" Target="../tags/tag17.xml"/><Relationship Id="rId21" Type="http://schemas.openxmlformats.org/officeDocument/2006/relationships/image" Target="../media/image4.png"/><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image" Target="../media/image2.png"/><Relationship Id="rId25" Type="http://schemas.openxmlformats.org/officeDocument/2006/relationships/image" Target="../media/image6.png"/><Relationship Id="rId2" Type="http://schemas.openxmlformats.org/officeDocument/2006/relationships/tags" Target="../tags/tag16.xml"/><Relationship Id="rId16" Type="http://schemas.openxmlformats.org/officeDocument/2006/relationships/slideLayout" Target="../slideLayouts/slideLayout5.xml"/><Relationship Id="rId20" Type="http://schemas.openxmlformats.org/officeDocument/2006/relationships/image" Target="../media/image5.svg"/><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24" Type="http://schemas.openxmlformats.org/officeDocument/2006/relationships/image" Target="../media/image9.svg"/><Relationship Id="rId5" Type="http://schemas.openxmlformats.org/officeDocument/2006/relationships/tags" Target="../tags/tag19.xml"/><Relationship Id="rId15" Type="http://schemas.openxmlformats.org/officeDocument/2006/relationships/tags" Target="../tags/tag29.xml"/><Relationship Id="rId23" Type="http://schemas.openxmlformats.org/officeDocument/2006/relationships/image" Target="../media/image5.png"/><Relationship Id="rId10" Type="http://schemas.openxmlformats.org/officeDocument/2006/relationships/tags" Target="../tags/tag24.xml"/><Relationship Id="rId19" Type="http://schemas.openxmlformats.org/officeDocument/2006/relationships/image" Target="../media/image3.png"/><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 Id="rId22" Type="http://schemas.openxmlformats.org/officeDocument/2006/relationships/image" Target="../media/image7.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3.svg"/><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562296" y="1893736"/>
            <a:ext cx="7056120" cy="2370455"/>
          </a:xfrm>
        </p:spPr>
        <p:txBody>
          <a:bodyPr>
            <a:normAutofit/>
          </a:bodyPr>
          <a:lstStyle/>
          <a:p>
            <a:pPr>
              <a:lnSpc>
                <a:spcPct val="120000"/>
              </a:lnSpc>
            </a:pPr>
            <a:r>
              <a:rPr lang="zh-CN" altLang="en-US" dirty="0">
                <a:latin typeface="+mn-lt"/>
                <a:ea typeface="+mn-ea"/>
                <a:cs typeface="+mn-ea"/>
                <a:sym typeface="+mn-lt"/>
              </a:rPr>
              <a:t>计算机网络</a:t>
            </a:r>
            <a:r>
              <a:rPr lang="en-US" altLang="zh-CN" dirty="0">
                <a:latin typeface="+mn-lt"/>
                <a:ea typeface="+mn-ea"/>
                <a:cs typeface="+mn-ea"/>
                <a:sym typeface="+mn-lt"/>
              </a:rPr>
              <a:t/>
            </a:r>
            <a:br>
              <a:rPr lang="en-US" altLang="zh-CN" dirty="0">
                <a:latin typeface="+mn-lt"/>
                <a:ea typeface="+mn-ea"/>
                <a:cs typeface="+mn-ea"/>
                <a:sym typeface="+mn-lt"/>
              </a:rPr>
            </a:br>
            <a:r>
              <a:rPr lang="en-US" altLang="zh-CN" sz="4000" dirty="0">
                <a:latin typeface="+mn-lt"/>
                <a:ea typeface="+mn-ea"/>
                <a:cs typeface="+mn-ea"/>
                <a:sym typeface="+mn-lt"/>
              </a:rPr>
              <a:t>第4章 </a:t>
            </a:r>
            <a:r>
              <a:rPr lang="en-US" altLang="zh-CN" sz="4000" dirty="0" err="1">
                <a:latin typeface="+mn-lt"/>
                <a:ea typeface="+mn-ea"/>
                <a:cs typeface="+mn-ea"/>
                <a:sym typeface="+mn-lt"/>
              </a:rPr>
              <a:t>数据链路层</a:t>
            </a:r>
            <a:endParaRPr lang="en-US" dirty="0">
              <a:latin typeface="+mn-lt"/>
              <a:ea typeface="+mn-ea"/>
              <a:cs typeface="+mn-ea"/>
              <a:sym typeface="+mn-lt"/>
            </a:endParaRPr>
          </a:p>
        </p:txBody>
      </p:sp>
      <p:sp>
        <p:nvSpPr>
          <p:cNvPr id="2" name="副标题 1"/>
          <p:cNvSpPr>
            <a:spLocks noGrp="1"/>
          </p:cNvSpPr>
          <p:nvPr>
            <p:ph type="subTitle" idx="1"/>
          </p:nvPr>
        </p:nvSpPr>
        <p:spPr/>
        <p:txBody>
          <a:bodyPr/>
          <a:lstStyle/>
          <a:p>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10</a:t>
            </a:fld>
            <a:endParaRPr lang="en-US"/>
          </a:p>
        </p:txBody>
      </p:sp>
      <p:sp>
        <p:nvSpPr>
          <p:cNvPr id="5" name="Text Placeholder 4"/>
          <p:cNvSpPr>
            <a:spLocks noGrp="1"/>
          </p:cNvSpPr>
          <p:nvPr>
            <p:ph sz="quarter" idx="1"/>
          </p:nvPr>
        </p:nvSpPr>
        <p:spPr/>
        <p:txBody>
          <a:bodyPr>
            <a:normAutofit/>
          </a:bodyPr>
          <a:lstStyle/>
          <a:p>
            <a:pPr>
              <a:lnSpc>
                <a:spcPct val="120000"/>
              </a:lnSpc>
            </a:pPr>
            <a:r>
              <a:rPr lang="zh-CN" altLang="en-US" sz="2400" dirty="0">
                <a:latin typeface="+mj-ea"/>
                <a:ea typeface="+mj-ea"/>
                <a:cs typeface="+mn-ea"/>
                <a:sym typeface="+mn-lt"/>
              </a:rPr>
              <a:t>数据链路层概述</a:t>
            </a:r>
          </a:p>
          <a:p>
            <a:pPr>
              <a:lnSpc>
                <a:spcPct val="120000"/>
              </a:lnSpc>
            </a:pPr>
            <a:r>
              <a:rPr lang="zh-CN" altLang="en-US" dirty="0">
                <a:solidFill>
                  <a:srgbClr val="3333FF"/>
                </a:solidFill>
                <a:cs typeface="+mn-ea"/>
                <a:sym typeface="+mn-lt"/>
              </a:rPr>
              <a:t>数据链路层基本原理</a:t>
            </a:r>
            <a:endParaRPr lang="en-US" altLang="zh-CN" dirty="0">
              <a:solidFill>
                <a:srgbClr val="3333FF"/>
              </a:solidFill>
              <a:cs typeface="+mn-ea"/>
              <a:sym typeface="+mn-lt"/>
            </a:endParaRPr>
          </a:p>
          <a:p>
            <a:pPr>
              <a:lnSpc>
                <a:spcPct val="120000"/>
              </a:lnSpc>
            </a:pP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a:lnSpc>
                <a:spcPct val="120000"/>
              </a:lnSpc>
            </a:pPr>
            <a:r>
              <a:rPr lang="zh-CN" altLang="en-US" sz="2400" dirty="0">
                <a:latin typeface="+mj-ea"/>
                <a:ea typeface="+mj-ea"/>
                <a:cs typeface="+mn-ea"/>
                <a:sym typeface="+mn-lt"/>
              </a:rPr>
              <a:t>局域网的数据链路层</a:t>
            </a:r>
            <a:r>
              <a:rPr lang="zh-CN" altLang="en-US" sz="2400" dirty="0">
                <a:solidFill>
                  <a:schemeClr val="bg1"/>
                </a:solidFill>
                <a:latin typeface="+mj-ea"/>
                <a:ea typeface="+mj-ea"/>
                <a:cs typeface="+mn-ea"/>
                <a:sym typeface="+mn-lt"/>
              </a:rPr>
              <a:t>层</a:t>
            </a:r>
            <a:endParaRPr lang="zh-CN" altLang="en-US" sz="2400" dirty="0">
              <a:latin typeface="+mj-ea"/>
              <a:ea typeface="+mj-ea"/>
              <a:cs typeface="+mn-ea"/>
              <a:sym typeface="+mn-lt"/>
            </a:endParaRPr>
          </a:p>
          <a:p>
            <a:pPr>
              <a:lnSpc>
                <a:spcPct val="120000"/>
              </a:lnSpc>
            </a:pP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a:lnSpc>
                <a:spcPct val="120000"/>
              </a:lnSpc>
            </a:pP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6732200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FAD13-139A-C9DB-BB56-58BA1942ED8E}"/>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协议的通信实例：选择</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应答</a:t>
            </a:r>
            <a:endParaRPr lang="zh-CN" altLang="en-US" dirty="0"/>
          </a:p>
        </p:txBody>
      </p:sp>
      <p:sp>
        <p:nvSpPr>
          <p:cNvPr id="4" name="灯片编号占位符 3">
            <a:extLst>
              <a:ext uri="{FF2B5EF4-FFF2-40B4-BE49-F238E27FC236}">
                <a16:creationId xmlns:a16="http://schemas.microsoft.com/office/drawing/2014/main" id="{B778611A-BEF4-6599-709C-977324666B6A}"/>
              </a:ext>
            </a:extLst>
          </p:cNvPr>
          <p:cNvSpPr>
            <a:spLocks noGrp="1"/>
          </p:cNvSpPr>
          <p:nvPr>
            <p:ph type="sldNum" sz="quarter" idx="12"/>
          </p:nvPr>
        </p:nvSpPr>
        <p:spPr/>
        <p:txBody>
          <a:bodyPr/>
          <a:lstStyle/>
          <a:p>
            <a:fld id="{C8BB1146-E542-4D4E-B8E9-6919A11DDD48}" type="slidenum">
              <a:rPr lang="en-US" smtClean="0"/>
              <a:t>100</a:t>
            </a:fld>
            <a:endParaRPr lang="en-US"/>
          </a:p>
        </p:txBody>
      </p:sp>
      <p:sp>
        <p:nvSpPr>
          <p:cNvPr id="5" name="Line 4">
            <a:extLst>
              <a:ext uri="{FF2B5EF4-FFF2-40B4-BE49-F238E27FC236}">
                <a16:creationId xmlns:a16="http://schemas.microsoft.com/office/drawing/2014/main" id="{09FBE1AA-7DF6-54C0-9D14-05480B3EDEB1}"/>
              </a:ext>
            </a:extLst>
          </p:cNvPr>
          <p:cNvSpPr>
            <a:spLocks noChangeShapeType="1"/>
          </p:cNvSpPr>
          <p:nvPr/>
        </p:nvSpPr>
        <p:spPr bwMode="auto">
          <a:xfrm>
            <a:off x="2064785" y="2545385"/>
            <a:ext cx="7416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6" name="Line 5">
            <a:extLst>
              <a:ext uri="{FF2B5EF4-FFF2-40B4-BE49-F238E27FC236}">
                <a16:creationId xmlns:a16="http://schemas.microsoft.com/office/drawing/2014/main" id="{A9B91B20-3510-0FBD-A82D-FD4923D25F5D}"/>
              </a:ext>
            </a:extLst>
          </p:cNvPr>
          <p:cNvSpPr>
            <a:spLocks noChangeShapeType="1"/>
          </p:cNvSpPr>
          <p:nvPr/>
        </p:nvSpPr>
        <p:spPr bwMode="auto">
          <a:xfrm flipV="1">
            <a:off x="5042935" y="2111997"/>
            <a:ext cx="0" cy="431800"/>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8" name="Line 7">
            <a:extLst>
              <a:ext uri="{FF2B5EF4-FFF2-40B4-BE49-F238E27FC236}">
                <a16:creationId xmlns:a16="http://schemas.microsoft.com/office/drawing/2014/main" id="{F0011E28-1894-F89C-3ED3-1158709BDF45}"/>
              </a:ext>
            </a:extLst>
          </p:cNvPr>
          <p:cNvSpPr>
            <a:spLocks noChangeShapeType="1"/>
          </p:cNvSpPr>
          <p:nvPr/>
        </p:nvSpPr>
        <p:spPr bwMode="auto">
          <a:xfrm flipV="1">
            <a:off x="7033660" y="2111997"/>
            <a:ext cx="0" cy="431800"/>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0" name="Line 9">
            <a:extLst>
              <a:ext uri="{FF2B5EF4-FFF2-40B4-BE49-F238E27FC236}">
                <a16:creationId xmlns:a16="http://schemas.microsoft.com/office/drawing/2014/main" id="{84C385A8-1488-CEDE-97F4-CFDED6152413}"/>
              </a:ext>
            </a:extLst>
          </p:cNvPr>
          <p:cNvSpPr>
            <a:spLocks noChangeShapeType="1"/>
          </p:cNvSpPr>
          <p:nvPr/>
        </p:nvSpPr>
        <p:spPr bwMode="auto">
          <a:xfrm flipV="1">
            <a:off x="8946597" y="2111997"/>
            <a:ext cx="0" cy="431800"/>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2" name="Text Box 11">
            <a:extLst>
              <a:ext uri="{FF2B5EF4-FFF2-40B4-BE49-F238E27FC236}">
                <a16:creationId xmlns:a16="http://schemas.microsoft.com/office/drawing/2014/main" id="{C8F0559C-D545-4B31-63F8-5DBF988F5C91}"/>
              </a:ext>
            </a:extLst>
          </p:cNvPr>
          <p:cNvSpPr txBox="1">
            <a:spLocks noChangeArrowheads="1"/>
          </p:cNvSpPr>
          <p:nvPr/>
        </p:nvSpPr>
        <p:spPr bwMode="auto">
          <a:xfrm>
            <a:off x="1510787" y="1623188"/>
            <a:ext cx="1107996"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主设备</a:t>
            </a:r>
          </a:p>
        </p:txBody>
      </p:sp>
      <p:sp>
        <p:nvSpPr>
          <p:cNvPr id="13" name="Text Box 12">
            <a:extLst>
              <a:ext uri="{FF2B5EF4-FFF2-40B4-BE49-F238E27FC236}">
                <a16:creationId xmlns:a16="http://schemas.microsoft.com/office/drawing/2014/main" id="{CD360807-1AF2-7A63-683F-FAEF741D5F43}"/>
              </a:ext>
            </a:extLst>
          </p:cNvPr>
          <p:cNvSpPr txBox="1">
            <a:spLocks noChangeArrowheads="1"/>
          </p:cNvSpPr>
          <p:nvPr/>
        </p:nvSpPr>
        <p:spPr bwMode="auto">
          <a:xfrm>
            <a:off x="3671290" y="1824661"/>
            <a:ext cx="112562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从设备</a:t>
            </a:r>
            <a:r>
              <a:rPr kumimoji="0" lang="en-US" altLang="zh-CN" sz="2000" b="0" i="0" u="none" strike="noStrike" kern="1200" cap="none" spc="0" normalizeH="0" baseline="0" noProof="0">
                <a:ln>
                  <a:noFill/>
                </a:ln>
                <a:solidFill>
                  <a:srgbClr val="000000"/>
                </a:solidFill>
                <a:effectLst/>
                <a:uLnTx/>
                <a:uFillTx/>
                <a:cs typeface="+mn-ea"/>
                <a:sym typeface="+mn-lt"/>
              </a:rPr>
              <a:t>A</a:t>
            </a:r>
          </a:p>
        </p:txBody>
      </p:sp>
      <p:sp>
        <p:nvSpPr>
          <p:cNvPr id="14" name="Text Box 13">
            <a:extLst>
              <a:ext uri="{FF2B5EF4-FFF2-40B4-BE49-F238E27FC236}">
                <a16:creationId xmlns:a16="http://schemas.microsoft.com/office/drawing/2014/main" id="{21DFA679-C69A-0D76-9A54-17AE48E67D91}"/>
              </a:ext>
            </a:extLst>
          </p:cNvPr>
          <p:cNvSpPr txBox="1">
            <a:spLocks noChangeArrowheads="1"/>
          </p:cNvSpPr>
          <p:nvPr/>
        </p:nvSpPr>
        <p:spPr bwMode="auto">
          <a:xfrm>
            <a:off x="5650902" y="1824661"/>
            <a:ext cx="112562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从设备</a:t>
            </a:r>
            <a:r>
              <a:rPr kumimoji="0" lang="en-US" altLang="zh-CN" sz="2000" b="0" i="0" u="none" strike="noStrike" kern="1200" cap="none" spc="0" normalizeH="0" baseline="0" noProof="0">
                <a:ln>
                  <a:noFill/>
                </a:ln>
                <a:solidFill>
                  <a:srgbClr val="000000"/>
                </a:solidFill>
                <a:effectLst/>
                <a:uLnTx/>
                <a:uFillTx/>
                <a:cs typeface="+mn-ea"/>
                <a:sym typeface="+mn-lt"/>
              </a:rPr>
              <a:t>B</a:t>
            </a:r>
          </a:p>
        </p:txBody>
      </p:sp>
      <p:sp>
        <p:nvSpPr>
          <p:cNvPr id="15" name="Text Box 14">
            <a:extLst>
              <a:ext uri="{FF2B5EF4-FFF2-40B4-BE49-F238E27FC236}">
                <a16:creationId xmlns:a16="http://schemas.microsoft.com/office/drawing/2014/main" id="{3E3E21D9-0322-2671-B651-0181A3AE8AD0}"/>
              </a:ext>
            </a:extLst>
          </p:cNvPr>
          <p:cNvSpPr txBox="1">
            <a:spLocks noChangeArrowheads="1"/>
          </p:cNvSpPr>
          <p:nvPr/>
        </p:nvSpPr>
        <p:spPr bwMode="auto">
          <a:xfrm>
            <a:off x="7581232" y="1824661"/>
            <a:ext cx="1140056"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从设备</a:t>
            </a:r>
            <a:r>
              <a:rPr kumimoji="0" lang="en-US" altLang="zh-CN" sz="2000" b="0" i="0" u="none" strike="noStrike" kern="1200" cap="none" spc="0" normalizeH="0" baseline="0" noProof="0">
                <a:ln>
                  <a:noFill/>
                </a:ln>
                <a:solidFill>
                  <a:srgbClr val="000000"/>
                </a:solidFill>
                <a:effectLst/>
                <a:uLnTx/>
                <a:uFillTx/>
                <a:cs typeface="+mn-ea"/>
                <a:sym typeface="+mn-lt"/>
              </a:rPr>
              <a:t>C</a:t>
            </a:r>
          </a:p>
        </p:txBody>
      </p:sp>
      <p:sp>
        <p:nvSpPr>
          <p:cNvPr id="16" name="Line 15">
            <a:extLst>
              <a:ext uri="{FF2B5EF4-FFF2-40B4-BE49-F238E27FC236}">
                <a16:creationId xmlns:a16="http://schemas.microsoft.com/office/drawing/2014/main" id="{CB20F987-E68E-DBDD-F051-BB34FC87494F}"/>
              </a:ext>
            </a:extLst>
          </p:cNvPr>
          <p:cNvSpPr>
            <a:spLocks noChangeShapeType="1"/>
          </p:cNvSpPr>
          <p:nvPr/>
        </p:nvSpPr>
        <p:spPr bwMode="auto">
          <a:xfrm>
            <a:off x="2352122" y="2761285"/>
            <a:ext cx="0" cy="31686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7" name="Line 16">
            <a:extLst>
              <a:ext uri="{FF2B5EF4-FFF2-40B4-BE49-F238E27FC236}">
                <a16:creationId xmlns:a16="http://schemas.microsoft.com/office/drawing/2014/main" id="{0D34C020-FB82-D839-5FA5-893A6E3EFB19}"/>
              </a:ext>
            </a:extLst>
          </p:cNvPr>
          <p:cNvSpPr>
            <a:spLocks noChangeShapeType="1"/>
          </p:cNvSpPr>
          <p:nvPr/>
        </p:nvSpPr>
        <p:spPr bwMode="auto">
          <a:xfrm>
            <a:off x="7033660" y="2616823"/>
            <a:ext cx="0" cy="32416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8" name="Line 17">
            <a:extLst>
              <a:ext uri="{FF2B5EF4-FFF2-40B4-BE49-F238E27FC236}">
                <a16:creationId xmlns:a16="http://schemas.microsoft.com/office/drawing/2014/main" id="{24E1E7CC-ED4F-A409-8658-4E5E27277AB0}"/>
              </a:ext>
            </a:extLst>
          </p:cNvPr>
          <p:cNvSpPr>
            <a:spLocks noChangeShapeType="1"/>
          </p:cNvSpPr>
          <p:nvPr/>
        </p:nvSpPr>
        <p:spPr bwMode="auto">
          <a:xfrm>
            <a:off x="2352122" y="2761285"/>
            <a:ext cx="0" cy="31686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9" name="Line 18">
            <a:extLst>
              <a:ext uri="{FF2B5EF4-FFF2-40B4-BE49-F238E27FC236}">
                <a16:creationId xmlns:a16="http://schemas.microsoft.com/office/drawing/2014/main" id="{54A04455-AEB9-D9DB-D98B-E41E078ED87C}"/>
              </a:ext>
            </a:extLst>
          </p:cNvPr>
          <p:cNvSpPr>
            <a:spLocks noChangeShapeType="1"/>
          </p:cNvSpPr>
          <p:nvPr/>
        </p:nvSpPr>
        <p:spPr bwMode="auto">
          <a:xfrm>
            <a:off x="7033660" y="2616823"/>
            <a:ext cx="0" cy="32416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1" name="Line 20">
            <a:extLst>
              <a:ext uri="{FF2B5EF4-FFF2-40B4-BE49-F238E27FC236}">
                <a16:creationId xmlns:a16="http://schemas.microsoft.com/office/drawing/2014/main" id="{F0EAA5B4-71E3-1D05-AAF9-F8BA76E93889}"/>
              </a:ext>
            </a:extLst>
          </p:cNvPr>
          <p:cNvSpPr>
            <a:spLocks noChangeShapeType="1"/>
          </p:cNvSpPr>
          <p:nvPr/>
        </p:nvSpPr>
        <p:spPr bwMode="auto">
          <a:xfrm>
            <a:off x="2352122" y="3337547"/>
            <a:ext cx="468153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2" name="Line 21">
            <a:extLst>
              <a:ext uri="{FF2B5EF4-FFF2-40B4-BE49-F238E27FC236}">
                <a16:creationId xmlns:a16="http://schemas.microsoft.com/office/drawing/2014/main" id="{6270494C-C59C-26D8-E40F-2C021AEEE048}"/>
              </a:ext>
            </a:extLst>
          </p:cNvPr>
          <p:cNvSpPr>
            <a:spLocks noChangeShapeType="1"/>
          </p:cNvSpPr>
          <p:nvPr/>
        </p:nvSpPr>
        <p:spPr bwMode="auto">
          <a:xfrm>
            <a:off x="2352122" y="3913810"/>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3" name="Line 22">
            <a:extLst>
              <a:ext uri="{FF2B5EF4-FFF2-40B4-BE49-F238E27FC236}">
                <a16:creationId xmlns:a16="http://schemas.microsoft.com/office/drawing/2014/main" id="{E3E847EF-A855-0EA5-F00E-54AF96E73813}"/>
              </a:ext>
            </a:extLst>
          </p:cNvPr>
          <p:cNvSpPr>
            <a:spLocks noChangeShapeType="1"/>
          </p:cNvSpPr>
          <p:nvPr/>
        </p:nvSpPr>
        <p:spPr bwMode="auto">
          <a:xfrm>
            <a:off x="2352122" y="4490072"/>
            <a:ext cx="468153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4" name="Line 23">
            <a:extLst>
              <a:ext uri="{FF2B5EF4-FFF2-40B4-BE49-F238E27FC236}">
                <a16:creationId xmlns:a16="http://schemas.microsoft.com/office/drawing/2014/main" id="{16331D94-C0D6-2159-54D4-AA0017BF3516}"/>
              </a:ext>
            </a:extLst>
          </p:cNvPr>
          <p:cNvSpPr>
            <a:spLocks noChangeShapeType="1"/>
          </p:cNvSpPr>
          <p:nvPr/>
        </p:nvSpPr>
        <p:spPr bwMode="auto">
          <a:xfrm>
            <a:off x="2352122" y="5066335"/>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5" name="Line 24">
            <a:extLst>
              <a:ext uri="{FF2B5EF4-FFF2-40B4-BE49-F238E27FC236}">
                <a16:creationId xmlns:a16="http://schemas.microsoft.com/office/drawing/2014/main" id="{79C51843-AE8B-FC5B-97C8-A38218EA1B7D}"/>
              </a:ext>
            </a:extLst>
          </p:cNvPr>
          <p:cNvSpPr>
            <a:spLocks noChangeShapeType="1"/>
          </p:cNvSpPr>
          <p:nvPr/>
        </p:nvSpPr>
        <p:spPr bwMode="auto">
          <a:xfrm>
            <a:off x="2352122" y="3913810"/>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6" name="Line 25">
            <a:extLst>
              <a:ext uri="{FF2B5EF4-FFF2-40B4-BE49-F238E27FC236}">
                <a16:creationId xmlns:a16="http://schemas.microsoft.com/office/drawing/2014/main" id="{BE6879A1-3FAA-EDAE-225D-7206F8842B4D}"/>
              </a:ext>
            </a:extLst>
          </p:cNvPr>
          <p:cNvSpPr>
            <a:spLocks noChangeShapeType="1"/>
          </p:cNvSpPr>
          <p:nvPr/>
        </p:nvSpPr>
        <p:spPr bwMode="auto">
          <a:xfrm>
            <a:off x="2352122" y="4490072"/>
            <a:ext cx="468153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7" name="Rectangle 34">
            <a:extLst>
              <a:ext uri="{FF2B5EF4-FFF2-40B4-BE49-F238E27FC236}">
                <a16:creationId xmlns:a16="http://schemas.microsoft.com/office/drawing/2014/main" id="{072B9512-5120-4C5B-47B3-BBE5CEE29FC7}"/>
              </a:ext>
            </a:extLst>
          </p:cNvPr>
          <p:cNvSpPr>
            <a:spLocks noChangeArrowheads="1"/>
          </p:cNvSpPr>
          <p:nvPr/>
        </p:nvSpPr>
        <p:spPr bwMode="auto">
          <a:xfrm>
            <a:off x="3560307" y="2977185"/>
            <a:ext cx="2606483"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[B,RNR,N(R)=0,P/F=1]</a:t>
            </a:r>
          </a:p>
        </p:txBody>
      </p:sp>
      <p:sp>
        <p:nvSpPr>
          <p:cNvPr id="28" name="Rectangle 35">
            <a:extLst>
              <a:ext uri="{FF2B5EF4-FFF2-40B4-BE49-F238E27FC236}">
                <a16:creationId xmlns:a16="http://schemas.microsoft.com/office/drawing/2014/main" id="{8A6E820E-8F12-31D1-E22A-E77A5F248F09}"/>
              </a:ext>
            </a:extLst>
          </p:cNvPr>
          <p:cNvSpPr>
            <a:spLocks noChangeArrowheads="1"/>
          </p:cNvSpPr>
          <p:nvPr/>
        </p:nvSpPr>
        <p:spPr bwMode="auto">
          <a:xfrm>
            <a:off x="3653282" y="3553447"/>
            <a:ext cx="2420534"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[B,RR,N(R)=0,P/F=1]</a:t>
            </a:r>
          </a:p>
        </p:txBody>
      </p:sp>
      <p:sp>
        <p:nvSpPr>
          <p:cNvPr id="29" name="Rectangle 36">
            <a:extLst>
              <a:ext uri="{FF2B5EF4-FFF2-40B4-BE49-F238E27FC236}">
                <a16:creationId xmlns:a16="http://schemas.microsoft.com/office/drawing/2014/main" id="{B0643126-C92F-6FE9-0B69-E8E610059B3E}"/>
              </a:ext>
            </a:extLst>
          </p:cNvPr>
          <p:cNvSpPr>
            <a:spLocks noChangeArrowheads="1"/>
          </p:cNvSpPr>
          <p:nvPr/>
        </p:nvSpPr>
        <p:spPr bwMode="auto">
          <a:xfrm>
            <a:off x="3359130" y="4137647"/>
            <a:ext cx="3008836"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[B,I,N(R)=0,N(S)=0,P/F=1]</a:t>
            </a:r>
          </a:p>
        </p:txBody>
      </p:sp>
      <p:sp>
        <p:nvSpPr>
          <p:cNvPr id="30" name="Rectangle 37">
            <a:extLst>
              <a:ext uri="{FF2B5EF4-FFF2-40B4-BE49-F238E27FC236}">
                <a16:creationId xmlns:a16="http://schemas.microsoft.com/office/drawing/2014/main" id="{0E84E04D-02C6-A314-0B67-5E638A32D152}"/>
              </a:ext>
            </a:extLst>
          </p:cNvPr>
          <p:cNvSpPr>
            <a:spLocks noChangeArrowheads="1"/>
          </p:cNvSpPr>
          <p:nvPr/>
        </p:nvSpPr>
        <p:spPr bwMode="auto">
          <a:xfrm>
            <a:off x="3653282" y="4732960"/>
            <a:ext cx="2420534"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[B,RR,N(R)=1,P/F=1]</a:t>
            </a:r>
          </a:p>
        </p:txBody>
      </p:sp>
      <p:pic>
        <p:nvPicPr>
          <p:cNvPr id="3" name="图形 2">
            <a:extLst>
              <a:ext uri="{FF2B5EF4-FFF2-40B4-BE49-F238E27FC236}">
                <a16:creationId xmlns:a16="http://schemas.microsoft.com/office/drawing/2014/main" id="{F6C00DBC-8303-001F-DFC2-E045CBEE92D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661666" y="2130846"/>
            <a:ext cx="704549" cy="617209"/>
          </a:xfrm>
          <a:prstGeom prst="rect">
            <a:avLst/>
          </a:prstGeom>
        </p:spPr>
      </p:pic>
      <p:pic>
        <p:nvPicPr>
          <p:cNvPr id="31" name="图形 30">
            <a:extLst>
              <a:ext uri="{FF2B5EF4-FFF2-40B4-BE49-F238E27FC236}">
                <a16:creationId xmlns:a16="http://schemas.microsoft.com/office/drawing/2014/main" id="{46DBAB0A-B463-EFC5-E7BD-FB5A2539067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778754" y="1659117"/>
            <a:ext cx="596045" cy="451292"/>
          </a:xfrm>
          <a:prstGeom prst="rect">
            <a:avLst/>
          </a:prstGeom>
        </p:spPr>
      </p:pic>
      <p:pic>
        <p:nvPicPr>
          <p:cNvPr id="32" name="图形 31">
            <a:extLst>
              <a:ext uri="{FF2B5EF4-FFF2-40B4-BE49-F238E27FC236}">
                <a16:creationId xmlns:a16="http://schemas.microsoft.com/office/drawing/2014/main" id="{D0B50842-68B5-E912-214D-20EA449F217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817203" y="1649424"/>
            <a:ext cx="596045" cy="451292"/>
          </a:xfrm>
          <a:prstGeom prst="rect">
            <a:avLst/>
          </a:prstGeom>
        </p:spPr>
      </p:pic>
      <p:pic>
        <p:nvPicPr>
          <p:cNvPr id="33" name="图形 32">
            <a:extLst>
              <a:ext uri="{FF2B5EF4-FFF2-40B4-BE49-F238E27FC236}">
                <a16:creationId xmlns:a16="http://schemas.microsoft.com/office/drawing/2014/main" id="{1AAA54CF-EBAA-C161-B1D9-E9AB2D0F917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697315" y="1659117"/>
            <a:ext cx="596045" cy="451292"/>
          </a:xfrm>
          <a:prstGeom prst="rect">
            <a:avLst/>
          </a:prstGeom>
        </p:spPr>
      </p:pic>
    </p:spTree>
    <p:extLst>
      <p:ext uri="{BB962C8B-B14F-4D97-AF65-F5344CB8AC3E}">
        <p14:creationId xmlns:p14="http://schemas.microsoft.com/office/powerpoint/2010/main" val="15597647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59C00D-40B3-3B5C-2DD5-3781B7DFA966}"/>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协议的通信实例：对等通信</a:t>
            </a:r>
            <a:endParaRPr lang="zh-CN" altLang="en-US" dirty="0"/>
          </a:p>
        </p:txBody>
      </p:sp>
      <p:sp>
        <p:nvSpPr>
          <p:cNvPr id="4" name="灯片编号占位符 3">
            <a:extLst>
              <a:ext uri="{FF2B5EF4-FFF2-40B4-BE49-F238E27FC236}">
                <a16:creationId xmlns:a16="http://schemas.microsoft.com/office/drawing/2014/main" id="{52416FB7-96AB-B2D4-3B71-A871C9793330}"/>
              </a:ext>
            </a:extLst>
          </p:cNvPr>
          <p:cNvSpPr>
            <a:spLocks noGrp="1"/>
          </p:cNvSpPr>
          <p:nvPr>
            <p:ph type="sldNum" sz="quarter" idx="12"/>
          </p:nvPr>
        </p:nvSpPr>
        <p:spPr/>
        <p:txBody>
          <a:bodyPr/>
          <a:lstStyle/>
          <a:p>
            <a:fld id="{C8BB1146-E542-4D4E-B8E9-6919A11DDD48}" type="slidenum">
              <a:rPr lang="en-US" smtClean="0"/>
              <a:t>101</a:t>
            </a:fld>
            <a:endParaRPr lang="en-US"/>
          </a:p>
        </p:txBody>
      </p:sp>
      <p:sp>
        <p:nvSpPr>
          <p:cNvPr id="5" name="Line 3">
            <a:extLst>
              <a:ext uri="{FF2B5EF4-FFF2-40B4-BE49-F238E27FC236}">
                <a16:creationId xmlns:a16="http://schemas.microsoft.com/office/drawing/2014/main" id="{EB0D6D4E-8D73-96B7-9CDC-392F579E3354}"/>
              </a:ext>
            </a:extLst>
          </p:cNvPr>
          <p:cNvSpPr>
            <a:spLocks noChangeShapeType="1"/>
          </p:cNvSpPr>
          <p:nvPr/>
        </p:nvSpPr>
        <p:spPr bwMode="auto">
          <a:xfrm>
            <a:off x="2429150" y="1916113"/>
            <a:ext cx="468153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6" name="Text Box 11">
            <a:extLst>
              <a:ext uri="{FF2B5EF4-FFF2-40B4-BE49-F238E27FC236}">
                <a16:creationId xmlns:a16="http://schemas.microsoft.com/office/drawing/2014/main" id="{E348E3D2-6CAE-DF2B-A491-D4B11073D658}"/>
              </a:ext>
            </a:extLst>
          </p:cNvPr>
          <p:cNvSpPr txBox="1">
            <a:spLocks noChangeArrowheads="1"/>
          </p:cNvSpPr>
          <p:nvPr/>
        </p:nvSpPr>
        <p:spPr bwMode="auto">
          <a:xfrm>
            <a:off x="1993783" y="112553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设备</a:t>
            </a:r>
            <a:r>
              <a:rPr kumimoji="0" lang="en-US" altLang="zh-CN" sz="2000" b="0" i="0" u="none" strike="noStrike" kern="1200" cap="none" spc="0" normalizeH="0" baseline="0" noProof="0">
                <a:ln>
                  <a:noFill/>
                </a:ln>
                <a:solidFill>
                  <a:srgbClr val="000000"/>
                </a:solidFill>
                <a:effectLst/>
                <a:uLnTx/>
                <a:uFillTx/>
                <a:cs typeface="+mn-ea"/>
                <a:sym typeface="+mn-lt"/>
              </a:rPr>
              <a:t>A</a:t>
            </a:r>
          </a:p>
        </p:txBody>
      </p:sp>
      <p:sp>
        <p:nvSpPr>
          <p:cNvPr id="7" name="Text Box 12">
            <a:extLst>
              <a:ext uri="{FF2B5EF4-FFF2-40B4-BE49-F238E27FC236}">
                <a16:creationId xmlns:a16="http://schemas.microsoft.com/office/drawing/2014/main" id="{2C8D505E-E1ED-52E6-E8D9-1CFCAE9FF625}"/>
              </a:ext>
            </a:extLst>
          </p:cNvPr>
          <p:cNvSpPr txBox="1">
            <a:spLocks noChangeArrowheads="1"/>
          </p:cNvSpPr>
          <p:nvPr/>
        </p:nvSpPr>
        <p:spPr bwMode="auto">
          <a:xfrm>
            <a:off x="6673733" y="112553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设备</a:t>
            </a:r>
            <a:r>
              <a:rPr kumimoji="0" lang="en-US" altLang="zh-CN" sz="2000" b="0" i="0" u="none" strike="noStrike" kern="1200" cap="none" spc="0" normalizeH="0" baseline="0" noProof="0">
                <a:ln>
                  <a:noFill/>
                </a:ln>
                <a:solidFill>
                  <a:srgbClr val="000000"/>
                </a:solidFill>
                <a:effectLst/>
                <a:uLnTx/>
                <a:uFillTx/>
                <a:cs typeface="+mn-ea"/>
                <a:sym typeface="+mn-lt"/>
              </a:rPr>
              <a:t>B</a:t>
            </a:r>
          </a:p>
        </p:txBody>
      </p:sp>
      <p:sp>
        <p:nvSpPr>
          <p:cNvPr id="8" name="Line 16">
            <a:extLst>
              <a:ext uri="{FF2B5EF4-FFF2-40B4-BE49-F238E27FC236}">
                <a16:creationId xmlns:a16="http://schemas.microsoft.com/office/drawing/2014/main" id="{499A93F8-32DF-1109-4DE9-8B58C088C874}"/>
              </a:ext>
            </a:extLst>
          </p:cNvPr>
          <p:cNvSpPr>
            <a:spLocks noChangeShapeType="1"/>
          </p:cNvSpPr>
          <p:nvPr/>
        </p:nvSpPr>
        <p:spPr bwMode="auto">
          <a:xfrm>
            <a:off x="2427563" y="2278063"/>
            <a:ext cx="0" cy="41767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9" name="Line 17">
            <a:extLst>
              <a:ext uri="{FF2B5EF4-FFF2-40B4-BE49-F238E27FC236}">
                <a16:creationId xmlns:a16="http://schemas.microsoft.com/office/drawing/2014/main" id="{E50D085E-CB9F-B07A-1BFB-EE40FC5823FC}"/>
              </a:ext>
            </a:extLst>
          </p:cNvPr>
          <p:cNvSpPr>
            <a:spLocks noChangeShapeType="1"/>
          </p:cNvSpPr>
          <p:nvPr/>
        </p:nvSpPr>
        <p:spPr bwMode="auto">
          <a:xfrm>
            <a:off x="7107513" y="2203451"/>
            <a:ext cx="0" cy="43211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0" name="Line 19">
            <a:extLst>
              <a:ext uri="{FF2B5EF4-FFF2-40B4-BE49-F238E27FC236}">
                <a16:creationId xmlns:a16="http://schemas.microsoft.com/office/drawing/2014/main" id="{C593C8FA-EC9A-9A55-3AA5-E2EBC90169C8}"/>
              </a:ext>
            </a:extLst>
          </p:cNvPr>
          <p:cNvSpPr>
            <a:spLocks noChangeShapeType="1"/>
          </p:cNvSpPr>
          <p:nvPr/>
        </p:nvSpPr>
        <p:spPr bwMode="auto">
          <a:xfrm>
            <a:off x="2427564" y="2563813"/>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1" name="Line 20">
            <a:extLst>
              <a:ext uri="{FF2B5EF4-FFF2-40B4-BE49-F238E27FC236}">
                <a16:creationId xmlns:a16="http://schemas.microsoft.com/office/drawing/2014/main" id="{EA1525CD-F76F-F0EE-6A8C-5B6004CF83B0}"/>
              </a:ext>
            </a:extLst>
          </p:cNvPr>
          <p:cNvSpPr>
            <a:spLocks noChangeShapeType="1"/>
          </p:cNvSpPr>
          <p:nvPr/>
        </p:nvSpPr>
        <p:spPr bwMode="auto">
          <a:xfrm>
            <a:off x="2427564" y="3357563"/>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2" name="Line 21">
            <a:extLst>
              <a:ext uri="{FF2B5EF4-FFF2-40B4-BE49-F238E27FC236}">
                <a16:creationId xmlns:a16="http://schemas.microsoft.com/office/drawing/2014/main" id="{DBCE1EB0-CD33-A111-E114-FEDFC5AEA562}"/>
              </a:ext>
            </a:extLst>
          </p:cNvPr>
          <p:cNvSpPr>
            <a:spLocks noChangeShapeType="1"/>
          </p:cNvSpPr>
          <p:nvPr/>
        </p:nvSpPr>
        <p:spPr bwMode="auto">
          <a:xfrm>
            <a:off x="2427564" y="4076700"/>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3" name="Line 22">
            <a:extLst>
              <a:ext uri="{FF2B5EF4-FFF2-40B4-BE49-F238E27FC236}">
                <a16:creationId xmlns:a16="http://schemas.microsoft.com/office/drawing/2014/main" id="{3CADFD42-D25F-25D9-0C36-3228DCC6B7E9}"/>
              </a:ext>
            </a:extLst>
          </p:cNvPr>
          <p:cNvSpPr>
            <a:spLocks noChangeShapeType="1"/>
          </p:cNvSpPr>
          <p:nvPr/>
        </p:nvSpPr>
        <p:spPr bwMode="auto">
          <a:xfrm>
            <a:off x="2427564" y="4795838"/>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4" name="Line 23">
            <a:extLst>
              <a:ext uri="{FF2B5EF4-FFF2-40B4-BE49-F238E27FC236}">
                <a16:creationId xmlns:a16="http://schemas.microsoft.com/office/drawing/2014/main" id="{516EE271-DA4B-A5D7-5B1D-03A87E6DD404}"/>
              </a:ext>
            </a:extLst>
          </p:cNvPr>
          <p:cNvSpPr>
            <a:spLocks noChangeShapeType="1"/>
          </p:cNvSpPr>
          <p:nvPr/>
        </p:nvSpPr>
        <p:spPr bwMode="auto">
          <a:xfrm>
            <a:off x="2427564" y="3717925"/>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5" name="Line 24">
            <a:extLst>
              <a:ext uri="{FF2B5EF4-FFF2-40B4-BE49-F238E27FC236}">
                <a16:creationId xmlns:a16="http://schemas.microsoft.com/office/drawing/2014/main" id="{8BAE3279-3633-5588-0742-F553CD2BFA24}"/>
              </a:ext>
            </a:extLst>
          </p:cNvPr>
          <p:cNvSpPr>
            <a:spLocks noChangeShapeType="1"/>
          </p:cNvSpPr>
          <p:nvPr/>
        </p:nvSpPr>
        <p:spPr bwMode="auto">
          <a:xfrm>
            <a:off x="2427564" y="4435475"/>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8" name="Rectangle 31">
            <a:extLst>
              <a:ext uri="{FF2B5EF4-FFF2-40B4-BE49-F238E27FC236}">
                <a16:creationId xmlns:a16="http://schemas.microsoft.com/office/drawing/2014/main" id="{3F929CD8-BFB4-A0DF-0907-1CC7198B894F}"/>
              </a:ext>
            </a:extLst>
          </p:cNvPr>
          <p:cNvSpPr>
            <a:spLocks noChangeArrowheads="1"/>
          </p:cNvSpPr>
          <p:nvPr/>
        </p:nvSpPr>
        <p:spPr bwMode="auto">
          <a:xfrm>
            <a:off x="3910177" y="2276476"/>
            <a:ext cx="1500411"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[B,SABM,P/F=1]</a:t>
            </a:r>
          </a:p>
        </p:txBody>
      </p:sp>
      <p:sp>
        <p:nvSpPr>
          <p:cNvPr id="19" name="Rectangle 32">
            <a:extLst>
              <a:ext uri="{FF2B5EF4-FFF2-40B4-BE49-F238E27FC236}">
                <a16:creationId xmlns:a16="http://schemas.microsoft.com/office/drawing/2014/main" id="{C414244E-D304-47CD-8A46-A2066D0BA198}"/>
              </a:ext>
            </a:extLst>
          </p:cNvPr>
          <p:cNvSpPr>
            <a:spLocks noChangeArrowheads="1"/>
          </p:cNvSpPr>
          <p:nvPr/>
        </p:nvSpPr>
        <p:spPr bwMode="auto">
          <a:xfrm>
            <a:off x="4057660" y="2636839"/>
            <a:ext cx="120385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[A,UA,P/F=1]</a:t>
            </a:r>
          </a:p>
        </p:txBody>
      </p:sp>
      <p:sp>
        <p:nvSpPr>
          <p:cNvPr id="20" name="Rectangle 33">
            <a:extLst>
              <a:ext uri="{FF2B5EF4-FFF2-40B4-BE49-F238E27FC236}">
                <a16:creationId xmlns:a16="http://schemas.microsoft.com/office/drawing/2014/main" id="{A0CA84D1-D614-FF81-D3C1-0C8392EB77EA}"/>
              </a:ext>
            </a:extLst>
          </p:cNvPr>
          <p:cNvSpPr>
            <a:spLocks noChangeArrowheads="1"/>
          </p:cNvSpPr>
          <p:nvPr/>
        </p:nvSpPr>
        <p:spPr bwMode="auto">
          <a:xfrm>
            <a:off x="3450137" y="3055939"/>
            <a:ext cx="241572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[B,I,N(S)=0,N(R)=0,P/F=0]</a:t>
            </a:r>
          </a:p>
        </p:txBody>
      </p:sp>
      <p:sp>
        <p:nvSpPr>
          <p:cNvPr id="21" name="Rectangle 34">
            <a:extLst>
              <a:ext uri="{FF2B5EF4-FFF2-40B4-BE49-F238E27FC236}">
                <a16:creationId xmlns:a16="http://schemas.microsoft.com/office/drawing/2014/main" id="{A470A78A-0C85-0512-F421-3CBEE6B60914}"/>
              </a:ext>
            </a:extLst>
          </p:cNvPr>
          <p:cNvSpPr>
            <a:spLocks noChangeArrowheads="1"/>
          </p:cNvSpPr>
          <p:nvPr/>
        </p:nvSpPr>
        <p:spPr bwMode="auto">
          <a:xfrm>
            <a:off x="3442200" y="3427414"/>
            <a:ext cx="241572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[B,I,N(S)=1,N(R)=0,P/F=1]</a:t>
            </a:r>
          </a:p>
        </p:txBody>
      </p:sp>
      <p:sp>
        <p:nvSpPr>
          <p:cNvPr id="22" name="Rectangle 35">
            <a:extLst>
              <a:ext uri="{FF2B5EF4-FFF2-40B4-BE49-F238E27FC236}">
                <a16:creationId xmlns:a16="http://schemas.microsoft.com/office/drawing/2014/main" id="{D28865EC-695D-E661-A766-FA6EC01DE502}"/>
              </a:ext>
            </a:extLst>
          </p:cNvPr>
          <p:cNvSpPr>
            <a:spLocks noChangeArrowheads="1"/>
          </p:cNvSpPr>
          <p:nvPr/>
        </p:nvSpPr>
        <p:spPr bwMode="auto">
          <a:xfrm>
            <a:off x="3449345" y="3787776"/>
            <a:ext cx="241572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[A,I,N(S)=0,N(R)=2,P/F=0]</a:t>
            </a:r>
          </a:p>
        </p:txBody>
      </p:sp>
      <p:sp>
        <p:nvSpPr>
          <p:cNvPr id="23" name="Rectangle 36">
            <a:extLst>
              <a:ext uri="{FF2B5EF4-FFF2-40B4-BE49-F238E27FC236}">
                <a16:creationId xmlns:a16="http://schemas.microsoft.com/office/drawing/2014/main" id="{695364D6-61C0-A44C-1271-6DFCE134F3BD}"/>
              </a:ext>
            </a:extLst>
          </p:cNvPr>
          <p:cNvSpPr>
            <a:spLocks noChangeArrowheads="1"/>
          </p:cNvSpPr>
          <p:nvPr/>
        </p:nvSpPr>
        <p:spPr bwMode="auto">
          <a:xfrm>
            <a:off x="3449345" y="4148139"/>
            <a:ext cx="241572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[A,I,N(S)=1,N(R)=2,P/F=0]</a:t>
            </a:r>
          </a:p>
        </p:txBody>
      </p:sp>
      <p:sp>
        <p:nvSpPr>
          <p:cNvPr id="24" name="Rectangle 37">
            <a:extLst>
              <a:ext uri="{FF2B5EF4-FFF2-40B4-BE49-F238E27FC236}">
                <a16:creationId xmlns:a16="http://schemas.microsoft.com/office/drawing/2014/main" id="{29F90E0A-77D8-FCE4-9549-F22BDEF5D319}"/>
              </a:ext>
            </a:extLst>
          </p:cNvPr>
          <p:cNvSpPr>
            <a:spLocks noChangeArrowheads="1"/>
          </p:cNvSpPr>
          <p:nvPr/>
        </p:nvSpPr>
        <p:spPr bwMode="auto">
          <a:xfrm>
            <a:off x="3449345" y="4508501"/>
            <a:ext cx="241572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[A,I,N(S)=2,N(R)=2,P/F=1]</a:t>
            </a:r>
          </a:p>
        </p:txBody>
      </p:sp>
      <p:sp>
        <p:nvSpPr>
          <p:cNvPr id="25" name="Rectangle 38">
            <a:extLst>
              <a:ext uri="{FF2B5EF4-FFF2-40B4-BE49-F238E27FC236}">
                <a16:creationId xmlns:a16="http://schemas.microsoft.com/office/drawing/2014/main" id="{7ADF7B38-A0E3-8BD6-241B-4D5451D54595}"/>
              </a:ext>
            </a:extLst>
          </p:cNvPr>
          <p:cNvSpPr>
            <a:spLocks noChangeArrowheads="1"/>
          </p:cNvSpPr>
          <p:nvPr/>
        </p:nvSpPr>
        <p:spPr bwMode="auto">
          <a:xfrm>
            <a:off x="3995143" y="4856164"/>
            <a:ext cx="132889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[B,RR,N(R)=3]</a:t>
            </a:r>
          </a:p>
        </p:txBody>
      </p:sp>
      <p:sp>
        <p:nvSpPr>
          <p:cNvPr id="26" name="Rectangle 39">
            <a:extLst>
              <a:ext uri="{FF2B5EF4-FFF2-40B4-BE49-F238E27FC236}">
                <a16:creationId xmlns:a16="http://schemas.microsoft.com/office/drawing/2014/main" id="{E2B33082-705A-A809-E1A6-B60431701D84}"/>
              </a:ext>
            </a:extLst>
          </p:cNvPr>
          <p:cNvSpPr>
            <a:spLocks noChangeArrowheads="1"/>
          </p:cNvSpPr>
          <p:nvPr/>
        </p:nvSpPr>
        <p:spPr bwMode="auto">
          <a:xfrm>
            <a:off x="3957449" y="5210176"/>
            <a:ext cx="140904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[A,DISC,P/F=1]</a:t>
            </a:r>
          </a:p>
        </p:txBody>
      </p:sp>
      <p:sp>
        <p:nvSpPr>
          <p:cNvPr id="27" name="Rectangle 40">
            <a:extLst>
              <a:ext uri="{FF2B5EF4-FFF2-40B4-BE49-F238E27FC236}">
                <a16:creationId xmlns:a16="http://schemas.microsoft.com/office/drawing/2014/main" id="{4D706FE8-C4B9-E7D2-9F03-3D89B9E03AEC}"/>
              </a:ext>
            </a:extLst>
          </p:cNvPr>
          <p:cNvSpPr>
            <a:spLocks noChangeArrowheads="1"/>
          </p:cNvSpPr>
          <p:nvPr/>
        </p:nvSpPr>
        <p:spPr bwMode="auto">
          <a:xfrm>
            <a:off x="4058454" y="5624514"/>
            <a:ext cx="120385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cs typeface="+mn-ea"/>
                <a:sym typeface="+mn-lt"/>
              </a:rPr>
              <a:t>[B,UA,P/F=1]</a:t>
            </a:r>
          </a:p>
        </p:txBody>
      </p:sp>
      <p:sp>
        <p:nvSpPr>
          <p:cNvPr id="28" name="Line 41">
            <a:extLst>
              <a:ext uri="{FF2B5EF4-FFF2-40B4-BE49-F238E27FC236}">
                <a16:creationId xmlns:a16="http://schemas.microsoft.com/office/drawing/2014/main" id="{71B04933-0837-7CEC-6CD0-07A193415F70}"/>
              </a:ext>
            </a:extLst>
          </p:cNvPr>
          <p:cNvSpPr>
            <a:spLocks noChangeShapeType="1"/>
          </p:cNvSpPr>
          <p:nvPr/>
        </p:nvSpPr>
        <p:spPr bwMode="auto">
          <a:xfrm>
            <a:off x="2427564" y="2924175"/>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9" name="Line 42">
            <a:extLst>
              <a:ext uri="{FF2B5EF4-FFF2-40B4-BE49-F238E27FC236}">
                <a16:creationId xmlns:a16="http://schemas.microsoft.com/office/drawing/2014/main" id="{5D7E83FE-DBEA-853D-F290-3424C79ACA48}"/>
              </a:ext>
            </a:extLst>
          </p:cNvPr>
          <p:cNvSpPr>
            <a:spLocks noChangeShapeType="1"/>
          </p:cNvSpPr>
          <p:nvPr/>
        </p:nvSpPr>
        <p:spPr bwMode="auto">
          <a:xfrm>
            <a:off x="2427564" y="4795838"/>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0" name="Line 43">
            <a:extLst>
              <a:ext uri="{FF2B5EF4-FFF2-40B4-BE49-F238E27FC236}">
                <a16:creationId xmlns:a16="http://schemas.microsoft.com/office/drawing/2014/main" id="{EF3A6F3A-BE21-97F3-201C-0004B6175036}"/>
              </a:ext>
            </a:extLst>
          </p:cNvPr>
          <p:cNvSpPr>
            <a:spLocks noChangeShapeType="1"/>
          </p:cNvSpPr>
          <p:nvPr/>
        </p:nvSpPr>
        <p:spPr bwMode="auto">
          <a:xfrm>
            <a:off x="2427564" y="4435475"/>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1" name="Line 44">
            <a:extLst>
              <a:ext uri="{FF2B5EF4-FFF2-40B4-BE49-F238E27FC236}">
                <a16:creationId xmlns:a16="http://schemas.microsoft.com/office/drawing/2014/main" id="{A3B35919-1662-075C-2D93-9A19A1E316A1}"/>
              </a:ext>
            </a:extLst>
          </p:cNvPr>
          <p:cNvSpPr>
            <a:spLocks noChangeShapeType="1"/>
          </p:cNvSpPr>
          <p:nvPr/>
        </p:nvSpPr>
        <p:spPr bwMode="auto">
          <a:xfrm>
            <a:off x="2427564" y="4078288"/>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2" name="Line 45">
            <a:extLst>
              <a:ext uri="{FF2B5EF4-FFF2-40B4-BE49-F238E27FC236}">
                <a16:creationId xmlns:a16="http://schemas.microsoft.com/office/drawing/2014/main" id="{39852AE9-9297-AE90-8F73-F848F2F0D6AC}"/>
              </a:ext>
            </a:extLst>
          </p:cNvPr>
          <p:cNvSpPr>
            <a:spLocks noChangeShapeType="1"/>
          </p:cNvSpPr>
          <p:nvPr/>
        </p:nvSpPr>
        <p:spPr bwMode="auto">
          <a:xfrm>
            <a:off x="2427564" y="4795838"/>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3" name="Line 46">
            <a:extLst>
              <a:ext uri="{FF2B5EF4-FFF2-40B4-BE49-F238E27FC236}">
                <a16:creationId xmlns:a16="http://schemas.microsoft.com/office/drawing/2014/main" id="{671757C5-0AF0-5F77-A3D0-9988756D36DC}"/>
              </a:ext>
            </a:extLst>
          </p:cNvPr>
          <p:cNvSpPr>
            <a:spLocks noChangeShapeType="1"/>
          </p:cNvSpPr>
          <p:nvPr/>
        </p:nvSpPr>
        <p:spPr bwMode="auto">
          <a:xfrm>
            <a:off x="2427564" y="4437063"/>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4" name="Line 47">
            <a:extLst>
              <a:ext uri="{FF2B5EF4-FFF2-40B4-BE49-F238E27FC236}">
                <a16:creationId xmlns:a16="http://schemas.microsoft.com/office/drawing/2014/main" id="{35453241-DFBC-BDC9-F5AE-A99B9EED2DC6}"/>
              </a:ext>
            </a:extLst>
          </p:cNvPr>
          <p:cNvSpPr>
            <a:spLocks noChangeShapeType="1"/>
          </p:cNvSpPr>
          <p:nvPr/>
        </p:nvSpPr>
        <p:spPr bwMode="auto">
          <a:xfrm>
            <a:off x="2427564" y="5157788"/>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5" name="Line 48">
            <a:extLst>
              <a:ext uri="{FF2B5EF4-FFF2-40B4-BE49-F238E27FC236}">
                <a16:creationId xmlns:a16="http://schemas.microsoft.com/office/drawing/2014/main" id="{DF97787F-096E-640B-82D4-3BA98C16C4B3}"/>
              </a:ext>
            </a:extLst>
          </p:cNvPr>
          <p:cNvSpPr>
            <a:spLocks noChangeShapeType="1"/>
          </p:cNvSpPr>
          <p:nvPr/>
        </p:nvSpPr>
        <p:spPr bwMode="auto">
          <a:xfrm>
            <a:off x="2427564" y="5878513"/>
            <a:ext cx="46815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6" name="Line 49">
            <a:extLst>
              <a:ext uri="{FF2B5EF4-FFF2-40B4-BE49-F238E27FC236}">
                <a16:creationId xmlns:a16="http://schemas.microsoft.com/office/drawing/2014/main" id="{63CD3E61-F327-BAE1-751B-00DA02E673A7}"/>
              </a:ext>
            </a:extLst>
          </p:cNvPr>
          <p:cNvSpPr>
            <a:spLocks noChangeShapeType="1"/>
          </p:cNvSpPr>
          <p:nvPr/>
        </p:nvSpPr>
        <p:spPr bwMode="auto">
          <a:xfrm>
            <a:off x="2427564" y="5518150"/>
            <a:ext cx="468153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7" name="AutoShape 50">
            <a:extLst>
              <a:ext uri="{FF2B5EF4-FFF2-40B4-BE49-F238E27FC236}">
                <a16:creationId xmlns:a16="http://schemas.microsoft.com/office/drawing/2014/main" id="{2F3F494A-1926-F940-EBE5-25DE4AEBEDE8}"/>
              </a:ext>
            </a:extLst>
          </p:cNvPr>
          <p:cNvSpPr>
            <a:spLocks/>
          </p:cNvSpPr>
          <p:nvPr/>
        </p:nvSpPr>
        <p:spPr bwMode="auto">
          <a:xfrm>
            <a:off x="7284579" y="2437293"/>
            <a:ext cx="383445" cy="605659"/>
          </a:xfrm>
          <a:prstGeom prst="rightBrace">
            <a:avLst>
              <a:gd name="adj1" fmla="val 37778"/>
              <a:gd name="adj2" fmla="val 50000"/>
            </a:avLst>
          </a:pr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8" name="AutoShape 51">
            <a:extLst>
              <a:ext uri="{FF2B5EF4-FFF2-40B4-BE49-F238E27FC236}">
                <a16:creationId xmlns:a16="http://schemas.microsoft.com/office/drawing/2014/main" id="{20A97E0B-17F5-14D6-8711-C2F7B4DDC402}"/>
              </a:ext>
            </a:extLst>
          </p:cNvPr>
          <p:cNvSpPr>
            <a:spLocks/>
          </p:cNvSpPr>
          <p:nvPr/>
        </p:nvSpPr>
        <p:spPr bwMode="auto">
          <a:xfrm>
            <a:off x="7279384" y="5356794"/>
            <a:ext cx="456326" cy="663831"/>
          </a:xfrm>
          <a:prstGeom prst="rightBrace">
            <a:avLst>
              <a:gd name="adj1" fmla="val 37778"/>
              <a:gd name="adj2" fmla="val 50000"/>
            </a:avLst>
          </a:pr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9" name="AutoShape 52">
            <a:extLst>
              <a:ext uri="{FF2B5EF4-FFF2-40B4-BE49-F238E27FC236}">
                <a16:creationId xmlns:a16="http://schemas.microsoft.com/office/drawing/2014/main" id="{D4771012-9806-7714-E528-B761E552D251}"/>
              </a:ext>
            </a:extLst>
          </p:cNvPr>
          <p:cNvSpPr>
            <a:spLocks/>
          </p:cNvSpPr>
          <p:nvPr/>
        </p:nvSpPr>
        <p:spPr bwMode="auto">
          <a:xfrm>
            <a:off x="7218226" y="3357564"/>
            <a:ext cx="633412" cy="1800224"/>
          </a:xfrm>
          <a:prstGeom prst="rightBrace">
            <a:avLst>
              <a:gd name="adj1" fmla="val 121759"/>
              <a:gd name="adj2" fmla="val 50000"/>
            </a:avLst>
          </a:pr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40" name="Rectangle 53">
            <a:extLst>
              <a:ext uri="{FF2B5EF4-FFF2-40B4-BE49-F238E27FC236}">
                <a16:creationId xmlns:a16="http://schemas.microsoft.com/office/drawing/2014/main" id="{25EBE8B9-EFDB-9D58-2C9B-98A624F024D4}"/>
              </a:ext>
            </a:extLst>
          </p:cNvPr>
          <p:cNvSpPr>
            <a:spLocks noChangeArrowheads="1"/>
          </p:cNvSpPr>
          <p:nvPr/>
        </p:nvSpPr>
        <p:spPr bwMode="auto">
          <a:xfrm>
            <a:off x="7926796" y="2554109"/>
            <a:ext cx="1025922" cy="33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建立连接</a:t>
            </a:r>
          </a:p>
        </p:txBody>
      </p:sp>
      <p:sp>
        <p:nvSpPr>
          <p:cNvPr id="41" name="Rectangle 56">
            <a:extLst>
              <a:ext uri="{FF2B5EF4-FFF2-40B4-BE49-F238E27FC236}">
                <a16:creationId xmlns:a16="http://schemas.microsoft.com/office/drawing/2014/main" id="{5DA626EE-02D3-7D2B-52DF-1EACE1ACFD6B}"/>
              </a:ext>
            </a:extLst>
          </p:cNvPr>
          <p:cNvSpPr>
            <a:spLocks noChangeArrowheads="1"/>
          </p:cNvSpPr>
          <p:nvPr/>
        </p:nvSpPr>
        <p:spPr bwMode="auto">
          <a:xfrm>
            <a:off x="7926796" y="4034026"/>
            <a:ext cx="1025922" cy="33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数据交换</a:t>
            </a:r>
          </a:p>
        </p:txBody>
      </p:sp>
      <p:sp>
        <p:nvSpPr>
          <p:cNvPr id="42" name="Rectangle 57">
            <a:extLst>
              <a:ext uri="{FF2B5EF4-FFF2-40B4-BE49-F238E27FC236}">
                <a16:creationId xmlns:a16="http://schemas.microsoft.com/office/drawing/2014/main" id="{4152775E-A7D6-DAE8-3ED4-AB0DCDE158D5}"/>
              </a:ext>
            </a:extLst>
          </p:cNvPr>
          <p:cNvSpPr>
            <a:spLocks noChangeArrowheads="1"/>
          </p:cNvSpPr>
          <p:nvPr/>
        </p:nvSpPr>
        <p:spPr bwMode="auto">
          <a:xfrm>
            <a:off x="7926796" y="5509389"/>
            <a:ext cx="1025922" cy="33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断开连接</a:t>
            </a:r>
          </a:p>
        </p:txBody>
      </p:sp>
      <p:pic>
        <p:nvPicPr>
          <p:cNvPr id="3" name="图形 2">
            <a:extLst>
              <a:ext uri="{FF2B5EF4-FFF2-40B4-BE49-F238E27FC236}">
                <a16:creationId xmlns:a16="http://schemas.microsoft.com/office/drawing/2014/main" id="{8127B3D8-8091-BB88-88BF-EF7CCFEC68C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31518" y="1683896"/>
            <a:ext cx="596045" cy="451292"/>
          </a:xfrm>
          <a:prstGeom prst="rect">
            <a:avLst/>
          </a:prstGeom>
        </p:spPr>
      </p:pic>
      <p:pic>
        <p:nvPicPr>
          <p:cNvPr id="43" name="图形 42">
            <a:extLst>
              <a:ext uri="{FF2B5EF4-FFF2-40B4-BE49-F238E27FC236}">
                <a16:creationId xmlns:a16="http://schemas.microsoft.com/office/drawing/2014/main" id="{B5563533-21DE-AE88-D31A-7F51FBFBBE1F}"/>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107513" y="1639670"/>
            <a:ext cx="596045" cy="451292"/>
          </a:xfrm>
          <a:prstGeom prst="rect">
            <a:avLst/>
          </a:prstGeom>
        </p:spPr>
      </p:pic>
    </p:spTree>
    <p:extLst>
      <p:ext uri="{BB962C8B-B14F-4D97-AF65-F5344CB8AC3E}">
        <p14:creationId xmlns:p14="http://schemas.microsoft.com/office/powerpoint/2010/main" val="32656077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102</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3.</a:t>
            </a:r>
            <a:r>
              <a:rPr lang="zh-CN" altLang="en-US" dirty="0">
                <a:solidFill>
                  <a:srgbClr val="3333FF"/>
                </a:solidFill>
                <a:cs typeface="+mn-ea"/>
                <a:sym typeface="+mn-lt"/>
              </a:rPr>
              <a:t>数据链路控制协议</a:t>
            </a:r>
            <a:endParaRPr lang="en-US" altLang="zh-CN" dirty="0">
              <a:solidFill>
                <a:srgbClr val="3333FF"/>
              </a:solidFill>
              <a:cs typeface="+mn-ea"/>
              <a:sym typeface="+mn-lt"/>
            </a:endParaRPr>
          </a:p>
          <a:p>
            <a:pPr marL="0" indent="0">
              <a:lnSpc>
                <a:spcPct val="120000"/>
              </a:lnSpc>
              <a:buNone/>
            </a:pPr>
            <a:r>
              <a:rPr lang="en-US" altLang="zh-CN" sz="2400" dirty="0">
                <a:solidFill>
                  <a:srgbClr val="3333FF"/>
                </a:solidFill>
                <a:cs typeface="+mn-ea"/>
                <a:sym typeface="+mn-lt"/>
              </a:rPr>
              <a:t>   PPP</a:t>
            </a:r>
            <a:r>
              <a:rPr lang="zh-CN" altLang="en-US" sz="2400" dirty="0">
                <a:solidFill>
                  <a:srgbClr val="3333FF"/>
                </a:solidFill>
                <a:cs typeface="+mn-ea"/>
                <a:sym typeface="+mn-lt"/>
              </a:rPr>
              <a:t>协议</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r>
              <a:rPr lang="zh-CN" altLang="en-US" sz="2400" dirty="0">
                <a:solidFill>
                  <a:schemeClr val="bg1"/>
                </a:solidFill>
                <a:latin typeface="+mj-ea"/>
                <a:ea typeface="+mj-ea"/>
                <a:cs typeface="+mn-ea"/>
                <a:sym typeface="+mn-lt"/>
              </a:rPr>
              <a:t>层</a:t>
            </a:r>
            <a:endParaRPr lang="zh-CN" altLang="en-US"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13748508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latin typeface="+mn-lt"/>
                <a:ea typeface="+mn-ea"/>
                <a:cs typeface="+mn-ea"/>
                <a:sym typeface="+mn-lt"/>
              </a:rPr>
              <a:t>PPP</a:t>
            </a:r>
            <a:r>
              <a:rPr lang="zh-CN" altLang="en-US" sz="3200" dirty="0">
                <a:latin typeface="+mn-lt"/>
                <a:ea typeface="+mn-ea"/>
                <a:cs typeface="+mn-ea"/>
                <a:sym typeface="+mn-lt"/>
              </a:rPr>
              <a:t>协议概述（</a:t>
            </a:r>
            <a:r>
              <a:rPr lang="en-US" altLang="zh-CN" sz="3200" dirty="0">
                <a:latin typeface="+mn-lt"/>
                <a:ea typeface="+mn-ea"/>
                <a:cs typeface="+mn-ea"/>
                <a:sym typeface="+mn-lt"/>
              </a:rPr>
              <a:t>1</a:t>
            </a:r>
            <a:r>
              <a:rPr lang="zh-CN" altLang="en-US" sz="3200" dirty="0">
                <a:latin typeface="+mn-lt"/>
                <a:ea typeface="+mn-ea"/>
                <a:cs typeface="+mn-ea"/>
                <a:sym typeface="+mn-lt"/>
              </a:rPr>
              <a:t>）</a:t>
            </a:r>
          </a:p>
        </p:txBody>
      </p:sp>
      <p:sp>
        <p:nvSpPr>
          <p:cNvPr id="3" name="内容占位符 2"/>
          <p:cNvSpPr>
            <a:spLocks noGrp="1"/>
          </p:cNvSpPr>
          <p:nvPr>
            <p:ph idx="1"/>
          </p:nvPr>
        </p:nvSpPr>
        <p:spPr>
          <a:xfrm>
            <a:off x="666750" y="1205968"/>
            <a:ext cx="10515600" cy="4446064"/>
          </a:xfrm>
        </p:spPr>
        <p:txBody>
          <a:bodyPr>
            <a:normAutofit/>
          </a:bodyPr>
          <a:lstStyle/>
          <a:p>
            <a:pPr marL="360363" indent="-360363">
              <a:lnSpc>
                <a:spcPct val="150000"/>
              </a:lnSpc>
              <a:spcBef>
                <a:spcPts val="0"/>
              </a:spcBef>
              <a:buFont typeface="Wingdings" panose="05000000000000000000" pitchFamily="2" charset="2"/>
              <a:buChar char="n"/>
            </a:pPr>
            <a:r>
              <a:rPr lang="en-US" altLang="zh-CN" sz="2400" dirty="0">
                <a:cs typeface="+mn-ea"/>
                <a:sym typeface="+mn-lt"/>
              </a:rPr>
              <a:t>PPP(Point-to-Point Protocol)</a:t>
            </a:r>
            <a:r>
              <a:rPr lang="zh-CN" altLang="en-US" sz="2400" dirty="0">
                <a:cs typeface="+mn-ea"/>
                <a:sym typeface="+mn-lt"/>
              </a:rPr>
              <a:t>协议是在串行线路因特网协议SLIP基础上发展起来的，由</a:t>
            </a:r>
            <a:r>
              <a:rPr lang="en-US" altLang="zh-CN" sz="2400" dirty="0">
                <a:cs typeface="+mn-ea"/>
                <a:sym typeface="+mn-lt"/>
              </a:rPr>
              <a:t>IETF</a:t>
            </a:r>
            <a:r>
              <a:rPr lang="zh-CN" altLang="en-US" sz="2400" dirty="0">
                <a:cs typeface="+mn-ea"/>
                <a:sym typeface="+mn-lt"/>
              </a:rPr>
              <a:t>制定的、在</a:t>
            </a:r>
            <a:r>
              <a:rPr lang="en-US" altLang="zh-CN" sz="2400" dirty="0">
                <a:cs typeface="+mn-ea"/>
                <a:sym typeface="+mn-lt"/>
              </a:rPr>
              <a:t>1994</a:t>
            </a:r>
            <a:r>
              <a:rPr lang="zh-CN" altLang="en-US" sz="2400" dirty="0">
                <a:cs typeface="+mn-ea"/>
                <a:sym typeface="+mn-lt"/>
              </a:rPr>
              <a:t>年成为正式标准（</a:t>
            </a:r>
            <a:r>
              <a:rPr lang="en-US" altLang="zh-CN" sz="2400" dirty="0">
                <a:cs typeface="+mn-ea"/>
                <a:sym typeface="+mn-lt"/>
              </a:rPr>
              <a:t>RFC1661</a:t>
            </a:r>
            <a:r>
              <a:rPr lang="zh-CN" altLang="en-US" sz="2400" dirty="0">
                <a:cs typeface="+mn-ea"/>
                <a:sym typeface="+mn-lt"/>
              </a:rPr>
              <a:t>）</a:t>
            </a:r>
            <a:endParaRPr lang="en-US" altLang="zh-CN" sz="2400" dirty="0">
              <a:cs typeface="+mn-ea"/>
              <a:sym typeface="+mn-lt"/>
            </a:endParaRPr>
          </a:p>
          <a:p>
            <a:pPr marL="360363" indent="-360363">
              <a:lnSpc>
                <a:spcPct val="150000"/>
              </a:lnSpc>
              <a:spcBef>
                <a:spcPts val="0"/>
              </a:spcBef>
              <a:buFont typeface="Wingdings" panose="05000000000000000000" pitchFamily="2" charset="2"/>
              <a:buChar char="n"/>
            </a:pPr>
            <a:r>
              <a:rPr lang="zh-CN" altLang="en-US" sz="2400" dirty="0">
                <a:cs typeface="+mn-ea"/>
                <a:sym typeface="+mn-lt"/>
              </a:rPr>
              <a:t>能够承载不同的网络层分组，且能够运行在不同的链路上</a:t>
            </a:r>
            <a:endParaRPr lang="en-US" altLang="zh-CN" sz="2400" dirty="0">
              <a:cs typeface="+mn-ea"/>
              <a:sym typeface="+mn-lt"/>
            </a:endParaRPr>
          </a:p>
          <a:p>
            <a:pPr marL="360363" indent="-360363">
              <a:lnSpc>
                <a:spcPct val="150000"/>
              </a:lnSpc>
              <a:spcBef>
                <a:spcPts val="0"/>
              </a:spcBef>
              <a:buFont typeface="Wingdings" panose="05000000000000000000" pitchFamily="2" charset="2"/>
              <a:buChar char="n"/>
            </a:pPr>
            <a:r>
              <a:rPr lang="en-US" altLang="zh-CN" sz="2400" dirty="0">
                <a:cs typeface="+mn-ea"/>
                <a:sym typeface="+mn-lt"/>
              </a:rPr>
              <a:t>PPP</a:t>
            </a:r>
            <a:r>
              <a:rPr lang="zh-CN" altLang="en-US" sz="2400" dirty="0">
                <a:cs typeface="+mn-ea"/>
                <a:sym typeface="+mn-lt"/>
              </a:rPr>
              <a:t>协议是目前使用最多的</a:t>
            </a:r>
            <a:r>
              <a:rPr lang="zh-CN" altLang="en-US" sz="2400" dirty="0">
                <a:solidFill>
                  <a:srgbClr val="C00000"/>
                </a:solidFill>
                <a:cs typeface="+mn-ea"/>
                <a:sym typeface="+mn-lt"/>
              </a:rPr>
              <a:t>数据链路层协议</a:t>
            </a:r>
            <a:r>
              <a:rPr lang="zh-CN" altLang="en-US" sz="2400" dirty="0">
                <a:cs typeface="+mn-ea"/>
                <a:sym typeface="+mn-lt"/>
              </a:rPr>
              <a:t>之一</a:t>
            </a:r>
            <a:endParaRPr lang="en-US" altLang="zh-CN" sz="2400" dirty="0">
              <a:cs typeface="+mn-ea"/>
              <a:sym typeface="+mn-lt"/>
            </a:endParaRPr>
          </a:p>
          <a:p>
            <a:pPr marL="360363" indent="-360363">
              <a:lnSpc>
                <a:spcPct val="150000"/>
              </a:lnSpc>
              <a:spcBef>
                <a:spcPts val="0"/>
              </a:spcBef>
              <a:buFont typeface="Wingdings" panose="05000000000000000000" pitchFamily="2" charset="2"/>
              <a:buChar char="n"/>
            </a:pPr>
            <a:r>
              <a:rPr lang="en-US" altLang="zh-CN" sz="2400" dirty="0">
                <a:cs typeface="+mn-ea"/>
                <a:sym typeface="+mn-lt"/>
              </a:rPr>
              <a:t>PPP</a:t>
            </a:r>
            <a:r>
              <a:rPr lang="zh-CN" altLang="en-US" sz="2400" dirty="0">
                <a:cs typeface="+mn-ea"/>
                <a:sym typeface="+mn-lt"/>
              </a:rPr>
              <a:t>协议</a:t>
            </a:r>
            <a:r>
              <a:rPr lang="zh-CN" altLang="zh-CN" sz="2400" dirty="0">
                <a:cs typeface="+mn-ea"/>
              </a:rPr>
              <a:t>使用</a:t>
            </a:r>
            <a:r>
              <a:rPr lang="zh-CN" altLang="zh-CN" sz="2400" dirty="0">
                <a:solidFill>
                  <a:srgbClr val="C00000"/>
                </a:solidFill>
                <a:cs typeface="+mn-ea"/>
              </a:rPr>
              <a:t>点对点链路</a:t>
            </a:r>
            <a:r>
              <a:rPr lang="zh-CN" altLang="zh-CN" sz="2400" dirty="0">
                <a:cs typeface="+mn-ea"/>
              </a:rPr>
              <a:t>来传输数据包的协议</a:t>
            </a:r>
            <a:endParaRPr lang="en-US" altLang="zh-CN" sz="2400" dirty="0">
              <a:cs typeface="+mn-ea"/>
              <a:sym typeface="+mn-lt"/>
            </a:endParaRPr>
          </a:p>
          <a:p>
            <a:pPr marL="360363" indent="-360363">
              <a:lnSpc>
                <a:spcPct val="150000"/>
              </a:lnSpc>
              <a:spcBef>
                <a:spcPts val="0"/>
              </a:spcBef>
              <a:buFont typeface="Wingdings" panose="05000000000000000000" pitchFamily="2" charset="2"/>
              <a:buChar char="n"/>
            </a:pPr>
            <a:r>
              <a:rPr lang="en-US" altLang="zh-CN" sz="2400" dirty="0">
                <a:cs typeface="+mn-ea"/>
                <a:sym typeface="+mn-lt"/>
              </a:rPr>
              <a:t>PPP</a:t>
            </a:r>
            <a:r>
              <a:rPr lang="zh-CN" altLang="en-US" sz="2400" dirty="0">
                <a:cs typeface="+mn-ea"/>
                <a:sym typeface="+mn-lt"/>
              </a:rPr>
              <a:t>协议是</a:t>
            </a:r>
            <a:r>
              <a:rPr lang="zh-CN" altLang="en-US" sz="2400" dirty="0">
                <a:solidFill>
                  <a:srgbClr val="C00000"/>
                </a:solidFill>
                <a:latin typeface="+mn-lt"/>
                <a:ea typeface="+mn-ea"/>
                <a:cs typeface="+mn-ea"/>
                <a:sym typeface="+mn-lt"/>
              </a:rPr>
              <a:t>面向字节</a:t>
            </a:r>
            <a:r>
              <a:rPr lang="zh-CN" altLang="en-US" sz="2400" dirty="0">
                <a:solidFill>
                  <a:schemeClr val="tx1"/>
                </a:solidFill>
                <a:latin typeface="+mn-lt"/>
                <a:ea typeface="+mn-ea"/>
                <a:cs typeface="+mn-ea"/>
                <a:sym typeface="+mn-lt"/>
              </a:rPr>
              <a:t>的通信协议</a:t>
            </a:r>
            <a:r>
              <a:rPr lang="zh-CN" altLang="en-US" sz="2400" dirty="0">
                <a:latin typeface="+mn-lt"/>
                <a:ea typeface="+mn-ea"/>
                <a:cs typeface="+mn-ea"/>
                <a:sym typeface="+mn-lt"/>
              </a:rPr>
              <a:t>，</a:t>
            </a:r>
            <a:r>
              <a:rPr lang="zh-CN" altLang="zh-CN" sz="2400" dirty="0">
                <a:latin typeface="+mn-lt"/>
                <a:cs typeface="+mn-ea"/>
              </a:rPr>
              <a:t>使用</a:t>
            </a:r>
            <a:r>
              <a:rPr lang="zh-CN" altLang="zh-CN" sz="2400" dirty="0">
                <a:solidFill>
                  <a:srgbClr val="C00000"/>
                </a:solidFill>
                <a:latin typeface="+mn-lt"/>
                <a:cs typeface="+mn-ea"/>
              </a:rPr>
              <a:t>字节填充</a:t>
            </a:r>
            <a:r>
              <a:rPr lang="zh-CN" altLang="zh-CN" sz="2400" dirty="0">
                <a:solidFill>
                  <a:schemeClr val="tx1"/>
                </a:solidFill>
                <a:latin typeface="+mn-lt"/>
                <a:cs typeface="+mn-ea"/>
              </a:rPr>
              <a:t>技术</a:t>
            </a:r>
            <a:r>
              <a:rPr lang="zh-CN" altLang="en-US" sz="2400" dirty="0">
                <a:latin typeface="+mn-lt"/>
                <a:cs typeface="+mn-ea"/>
              </a:rPr>
              <a:t>，</a:t>
            </a:r>
            <a:r>
              <a:rPr lang="zh-CN" altLang="en-US" sz="2400" dirty="0">
                <a:solidFill>
                  <a:srgbClr val="C00000"/>
                </a:solidFill>
                <a:latin typeface="+mn-lt"/>
                <a:cs typeface="+mn-ea"/>
                <a:sym typeface="+mn-lt"/>
              </a:rPr>
              <a:t>帧长度</a:t>
            </a:r>
            <a:r>
              <a:rPr lang="zh-CN" altLang="en-US" sz="2400" dirty="0">
                <a:latin typeface="+mn-lt"/>
                <a:ea typeface="+mn-ea"/>
                <a:cs typeface="+mn-ea"/>
                <a:sym typeface="+mn-lt"/>
              </a:rPr>
              <a:t>是</a:t>
            </a:r>
            <a:r>
              <a:rPr lang="zh-CN" altLang="en-US" sz="2400" dirty="0">
                <a:solidFill>
                  <a:srgbClr val="C00000"/>
                </a:solidFill>
                <a:latin typeface="+mn-lt"/>
                <a:ea typeface="+mn-ea"/>
                <a:cs typeface="+mn-ea"/>
                <a:sym typeface="+mn-lt"/>
              </a:rPr>
              <a:t>字节整数倍</a:t>
            </a:r>
          </a:p>
          <a:p>
            <a:pPr>
              <a:spcBef>
                <a:spcPts val="0"/>
              </a:spcBef>
              <a:buFont typeface="Wingdings" panose="05000000000000000000" pitchFamily="2" charset="2"/>
              <a:buChar char="Ø"/>
            </a:pPr>
            <a:endParaRPr lang="en-US" altLang="zh-CN" sz="2400" dirty="0">
              <a:cs typeface="+mn-ea"/>
              <a:sym typeface="+mn-lt"/>
            </a:endParaRPr>
          </a:p>
        </p:txBody>
      </p:sp>
      <p:sp>
        <p:nvSpPr>
          <p:cNvPr id="6" name="灯片编号占位符 5">
            <a:extLst>
              <a:ext uri="{FF2B5EF4-FFF2-40B4-BE49-F238E27FC236}">
                <a16:creationId xmlns:a16="http://schemas.microsoft.com/office/drawing/2014/main" id="{606B9554-9F43-D0BA-6CEE-6F137BF68387}"/>
              </a:ext>
            </a:extLst>
          </p:cNvPr>
          <p:cNvSpPr>
            <a:spLocks noGrp="1"/>
          </p:cNvSpPr>
          <p:nvPr>
            <p:ph type="sldNum" sz="quarter" idx="12"/>
          </p:nvPr>
        </p:nvSpPr>
        <p:spPr/>
        <p:txBody>
          <a:bodyPr/>
          <a:lstStyle/>
          <a:p>
            <a:fld id="{C8BB1146-E542-4D4E-B8E9-6919A11DDD48}" type="slidenum">
              <a:rPr lang="en-US" smtClean="0"/>
              <a:t>103</a:t>
            </a:fld>
            <a:endParaRPr lang="en-US"/>
          </a:p>
        </p:txBody>
      </p:sp>
    </p:spTree>
    <p:extLst>
      <p:ext uri="{BB962C8B-B14F-4D97-AF65-F5344CB8AC3E}">
        <p14:creationId xmlns:p14="http://schemas.microsoft.com/office/powerpoint/2010/main" val="424735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60400" y="1074186"/>
            <a:ext cx="10709965" cy="708439"/>
          </a:xfrm>
        </p:spPr>
        <p:txBody>
          <a:bodyPr>
            <a:noAutofit/>
          </a:bodyPr>
          <a:lstStyle/>
          <a:p>
            <a:pPr>
              <a:spcBef>
                <a:spcPts val="0"/>
              </a:spcBef>
              <a:buFont typeface="Wingdings" panose="05000000000000000000" pitchFamily="2" charset="2"/>
              <a:buChar char="n"/>
            </a:pPr>
            <a:r>
              <a:rPr lang="zh-CN" altLang="en-US" sz="2400" dirty="0">
                <a:cs typeface="+mn-ea"/>
                <a:sym typeface="+mn-lt"/>
              </a:rPr>
              <a:t> PPP 协议提供 3 种服务：</a:t>
            </a:r>
          </a:p>
        </p:txBody>
      </p:sp>
      <p:sp>
        <p:nvSpPr>
          <p:cNvPr id="6" name="标题 1">
            <a:extLst>
              <a:ext uri="{FF2B5EF4-FFF2-40B4-BE49-F238E27FC236}">
                <a16:creationId xmlns:a16="http://schemas.microsoft.com/office/drawing/2014/main" id="{8AAE6E61-CFDF-4507-B612-33BE29C5FDB8}"/>
              </a:ext>
            </a:extLst>
          </p:cNvPr>
          <p:cNvSpPr>
            <a:spLocks noGrp="1"/>
          </p:cNvSpPr>
          <p:nvPr>
            <p:ph type="title"/>
          </p:nvPr>
        </p:nvSpPr>
        <p:spPr>
          <a:xfrm>
            <a:off x="666750" y="80963"/>
            <a:ext cx="10858500" cy="900112"/>
          </a:xfrm>
        </p:spPr>
        <p:txBody>
          <a:bodyPr>
            <a:normAutofit/>
          </a:bodyPr>
          <a:lstStyle/>
          <a:p>
            <a:pPr>
              <a:lnSpc>
                <a:spcPct val="120000"/>
              </a:lnSpc>
            </a:pPr>
            <a:r>
              <a:rPr lang="en-US" altLang="zh-CN" sz="3200" dirty="0">
                <a:latin typeface="+mn-lt"/>
                <a:ea typeface="+mn-ea"/>
                <a:cs typeface="+mn-ea"/>
                <a:sym typeface="+mn-lt"/>
              </a:rPr>
              <a:t>PPP</a:t>
            </a:r>
            <a:r>
              <a:rPr lang="zh-CN" altLang="en-US" sz="3200" dirty="0">
                <a:latin typeface="+mn-lt"/>
                <a:ea typeface="+mn-ea"/>
                <a:cs typeface="+mn-ea"/>
                <a:sym typeface="+mn-lt"/>
              </a:rPr>
              <a:t>协议概述（</a:t>
            </a:r>
            <a:r>
              <a:rPr lang="en-US" altLang="zh-CN" sz="3200" dirty="0">
                <a:latin typeface="+mn-lt"/>
                <a:ea typeface="+mn-ea"/>
                <a:cs typeface="+mn-ea"/>
                <a:sym typeface="+mn-lt"/>
              </a:rPr>
              <a:t>2</a:t>
            </a:r>
            <a:r>
              <a:rPr lang="zh-CN" altLang="en-US" sz="3200" dirty="0">
                <a:latin typeface="+mn-lt"/>
                <a:ea typeface="+mn-ea"/>
                <a:cs typeface="+mn-ea"/>
                <a:sym typeface="+mn-lt"/>
              </a:rPr>
              <a:t>）</a:t>
            </a:r>
          </a:p>
        </p:txBody>
      </p:sp>
      <p:sp>
        <p:nvSpPr>
          <p:cNvPr id="4" name="内容占位符 2">
            <a:extLst>
              <a:ext uri="{FF2B5EF4-FFF2-40B4-BE49-F238E27FC236}">
                <a16:creationId xmlns:a16="http://schemas.microsoft.com/office/drawing/2014/main" id="{CD087EAB-843C-4E3A-8C2B-065604E7B85F}"/>
              </a:ext>
            </a:extLst>
          </p:cNvPr>
          <p:cNvSpPr txBox="1">
            <a:spLocks/>
          </p:cNvSpPr>
          <p:nvPr/>
        </p:nvSpPr>
        <p:spPr>
          <a:xfrm>
            <a:off x="673100" y="1724660"/>
            <a:ext cx="10756900" cy="432495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15963" indent="-358775">
              <a:spcBef>
                <a:spcPct val="0"/>
              </a:spcBef>
              <a:buFont typeface="Wingdings" panose="05000000000000000000" pitchFamily="2" charset="2"/>
              <a:buChar char="Ø"/>
            </a:pPr>
            <a:r>
              <a:rPr lang="zh-CN" altLang="en-US" sz="2400" dirty="0">
                <a:solidFill>
                  <a:srgbClr val="C00000"/>
                </a:solidFill>
                <a:cs typeface="+mn-ea"/>
                <a:sym typeface="+mn-lt"/>
              </a:rPr>
              <a:t>封装 </a:t>
            </a:r>
            <a:r>
              <a:rPr lang="en-US" altLang="zh-CN" sz="2400" dirty="0">
                <a:cs typeface="+mn-ea"/>
                <a:sym typeface="+mn-lt"/>
              </a:rPr>
              <a:t>(Encapsulation)</a:t>
            </a:r>
          </a:p>
          <a:p>
            <a:pPr marL="898525" lvl="1" indent="-361950">
              <a:spcBef>
                <a:spcPct val="0"/>
              </a:spcBef>
              <a:buFont typeface="Wingdings" panose="05000000000000000000" pitchFamily="2" charset="2"/>
              <a:buChar char="ü"/>
            </a:pPr>
            <a:r>
              <a:rPr lang="zh-CN" altLang="en-US" sz="2000" dirty="0">
                <a:cs typeface="+mn-ea"/>
                <a:sym typeface="+mn-lt"/>
              </a:rPr>
              <a:t>提供在同一链路上支持不同的网络层协议</a:t>
            </a:r>
          </a:p>
          <a:p>
            <a:pPr marL="898525" lvl="1" indent="-361950">
              <a:spcBef>
                <a:spcPct val="0"/>
              </a:spcBef>
              <a:buFont typeface="Wingdings" panose="05000000000000000000" pitchFamily="2" charset="2"/>
              <a:buChar char="ü"/>
            </a:pPr>
            <a:r>
              <a:rPr lang="en-US" altLang="zh-CN" sz="2000" dirty="0">
                <a:cs typeface="+mn-ea"/>
                <a:sym typeface="+mn-lt"/>
              </a:rPr>
              <a:t>PPP</a:t>
            </a:r>
            <a:r>
              <a:rPr lang="zh-CN" altLang="en-US" sz="2000" dirty="0">
                <a:cs typeface="+mn-ea"/>
                <a:sym typeface="+mn-lt"/>
              </a:rPr>
              <a:t>既支持异步链路（无奇偶检验的</a:t>
            </a:r>
            <a:r>
              <a:rPr lang="en-US" altLang="zh-CN" sz="2000" dirty="0">
                <a:cs typeface="+mn-ea"/>
                <a:sym typeface="+mn-lt"/>
              </a:rPr>
              <a:t>8</a:t>
            </a:r>
            <a:r>
              <a:rPr lang="zh-CN" altLang="en-US" sz="2000" dirty="0">
                <a:cs typeface="+mn-ea"/>
                <a:sym typeface="+mn-lt"/>
              </a:rPr>
              <a:t>比特数据），也支持面向比特的同步链路</a:t>
            </a:r>
          </a:p>
          <a:p>
            <a:pPr marL="898525" lvl="1" indent="-361950">
              <a:spcBef>
                <a:spcPct val="0"/>
              </a:spcBef>
              <a:buFont typeface="Wingdings" panose="05000000000000000000" pitchFamily="2" charset="2"/>
              <a:buChar char="ü"/>
            </a:pPr>
            <a:r>
              <a:rPr lang="en-US" altLang="zh-CN" sz="2000" dirty="0">
                <a:cs typeface="+mn-ea"/>
                <a:sym typeface="+mn-lt"/>
              </a:rPr>
              <a:t>IP</a:t>
            </a:r>
            <a:r>
              <a:rPr lang="zh-CN" altLang="en-US" sz="2000" dirty="0">
                <a:cs typeface="+mn-ea"/>
                <a:sym typeface="+mn-lt"/>
              </a:rPr>
              <a:t>数据包在</a:t>
            </a:r>
            <a:r>
              <a:rPr lang="en-US" altLang="zh-CN" sz="2000" dirty="0">
                <a:cs typeface="+mn-ea"/>
                <a:sym typeface="+mn-lt"/>
              </a:rPr>
              <a:t>PPP</a:t>
            </a:r>
            <a:r>
              <a:rPr lang="zh-CN" altLang="en-US" sz="2000" dirty="0">
                <a:cs typeface="+mn-ea"/>
                <a:sym typeface="+mn-lt"/>
              </a:rPr>
              <a:t>帧中是其信息部分，其长度受到</a:t>
            </a:r>
            <a:r>
              <a:rPr lang="en-US" altLang="zh-CN" sz="2000" dirty="0">
                <a:cs typeface="+mn-ea"/>
                <a:sym typeface="+mn-lt"/>
              </a:rPr>
              <a:t>MTU</a:t>
            </a:r>
            <a:r>
              <a:rPr lang="zh-CN" altLang="en-US" sz="2000" dirty="0">
                <a:cs typeface="+mn-ea"/>
                <a:sym typeface="+mn-lt"/>
              </a:rPr>
              <a:t>的限制</a:t>
            </a:r>
          </a:p>
          <a:p>
            <a:pPr marL="715963" indent="-358775">
              <a:spcBef>
                <a:spcPct val="0"/>
              </a:spcBef>
              <a:buFont typeface="Wingdings" panose="05000000000000000000" pitchFamily="2" charset="2"/>
              <a:buChar char="Ø"/>
            </a:pPr>
            <a:r>
              <a:rPr lang="zh-CN" altLang="en-US" sz="2400" dirty="0">
                <a:solidFill>
                  <a:srgbClr val="C00000"/>
                </a:solidFill>
                <a:cs typeface="+mn-ea"/>
                <a:sym typeface="+mn-lt"/>
              </a:rPr>
              <a:t>链路控制协议 </a:t>
            </a:r>
            <a:r>
              <a:rPr lang="en-US" altLang="zh-CN" sz="2400" dirty="0">
                <a:solidFill>
                  <a:srgbClr val="C00000"/>
                </a:solidFill>
                <a:cs typeface="+mn-ea"/>
                <a:sym typeface="+mn-lt"/>
              </a:rPr>
              <a:t>LCP </a:t>
            </a:r>
            <a:r>
              <a:rPr lang="en-US" altLang="zh-CN" sz="2400" dirty="0">
                <a:cs typeface="+mn-ea"/>
                <a:sym typeface="+mn-lt"/>
              </a:rPr>
              <a:t>(Link Control Protocol)</a:t>
            </a:r>
            <a:endParaRPr lang="zh-CN" altLang="en-US" sz="2400" dirty="0">
              <a:cs typeface="+mn-ea"/>
              <a:sym typeface="+mn-lt"/>
            </a:endParaRPr>
          </a:p>
          <a:p>
            <a:pPr marL="898525" lvl="1" indent="-361950">
              <a:spcBef>
                <a:spcPct val="0"/>
              </a:spcBef>
              <a:buFont typeface="Wingdings" panose="05000000000000000000" pitchFamily="2" charset="2"/>
              <a:buChar char="ü"/>
            </a:pPr>
            <a:r>
              <a:rPr lang="zh-CN" altLang="en-US" sz="2000" dirty="0">
                <a:cs typeface="+mn-ea"/>
                <a:sym typeface="+mn-lt"/>
              </a:rPr>
              <a:t>用来建立、配置和测试数据链路的链路控制协议，通信双方可协商一些选项</a:t>
            </a:r>
          </a:p>
          <a:p>
            <a:pPr marL="715963" indent="-358775">
              <a:spcBef>
                <a:spcPct val="0"/>
              </a:spcBef>
              <a:buFont typeface="Wingdings" panose="05000000000000000000" pitchFamily="2" charset="2"/>
              <a:buChar char="Ø"/>
            </a:pPr>
            <a:r>
              <a:rPr lang="zh-CN" altLang="en-US" sz="2400" dirty="0">
                <a:solidFill>
                  <a:srgbClr val="C00000"/>
                </a:solidFill>
                <a:cs typeface="+mn-ea"/>
                <a:sym typeface="+mn-lt"/>
              </a:rPr>
              <a:t>网络控制协议 </a:t>
            </a:r>
            <a:r>
              <a:rPr lang="en-US" altLang="zh-CN" sz="2400" dirty="0">
                <a:solidFill>
                  <a:srgbClr val="C00000"/>
                </a:solidFill>
                <a:cs typeface="+mn-ea"/>
                <a:sym typeface="+mn-lt"/>
              </a:rPr>
              <a:t>NCP </a:t>
            </a:r>
            <a:r>
              <a:rPr lang="en-US" altLang="zh-CN" sz="2400" dirty="0">
                <a:cs typeface="+mn-ea"/>
                <a:sym typeface="+mn-lt"/>
              </a:rPr>
              <a:t>(Network Control Protocol)</a:t>
            </a:r>
            <a:endParaRPr lang="zh-CN" altLang="en-US" sz="2400" dirty="0">
              <a:cs typeface="+mn-ea"/>
              <a:sym typeface="+mn-lt"/>
            </a:endParaRPr>
          </a:p>
          <a:p>
            <a:pPr marL="898525" lvl="1" indent="-361950">
              <a:spcBef>
                <a:spcPct val="0"/>
              </a:spcBef>
              <a:buFont typeface="Wingdings" panose="05000000000000000000" pitchFamily="2" charset="2"/>
              <a:buChar char="ü"/>
            </a:pPr>
            <a:r>
              <a:rPr lang="zh-CN" altLang="en-US" sz="2000" dirty="0">
                <a:cs typeface="+mn-ea"/>
                <a:sym typeface="+mn-lt"/>
              </a:rPr>
              <a:t>其中每个协议支持一种不同的网络层协议，如</a:t>
            </a:r>
            <a:r>
              <a:rPr lang="en-US" altLang="zh-CN" sz="2000" dirty="0">
                <a:cs typeface="+mn-ea"/>
                <a:sym typeface="+mn-lt"/>
              </a:rPr>
              <a:t>IP</a:t>
            </a:r>
            <a:r>
              <a:rPr lang="zh-CN" altLang="en-US" sz="2000" dirty="0">
                <a:cs typeface="+mn-ea"/>
                <a:sym typeface="+mn-lt"/>
              </a:rPr>
              <a:t>、</a:t>
            </a:r>
            <a:r>
              <a:rPr lang="en-US" altLang="zh-CN" sz="2000" dirty="0">
                <a:cs typeface="+mn-ea"/>
                <a:sym typeface="+mn-lt"/>
              </a:rPr>
              <a:t>OSI</a:t>
            </a:r>
            <a:r>
              <a:rPr lang="zh-CN" altLang="en-US" sz="2000" dirty="0">
                <a:cs typeface="+mn-ea"/>
                <a:sym typeface="+mn-lt"/>
              </a:rPr>
              <a:t>的网络层、</a:t>
            </a:r>
            <a:r>
              <a:rPr lang="en-US" altLang="zh-CN" sz="2000" dirty="0" err="1">
                <a:cs typeface="+mn-ea"/>
                <a:sym typeface="+mn-lt"/>
              </a:rPr>
              <a:t>DECnet</a:t>
            </a:r>
            <a:r>
              <a:rPr lang="zh-CN" altLang="en-US" sz="2000" dirty="0">
                <a:cs typeface="+mn-ea"/>
                <a:sym typeface="+mn-lt"/>
              </a:rPr>
              <a:t>、</a:t>
            </a:r>
            <a:r>
              <a:rPr lang="en-US" altLang="zh-CN" sz="2000" dirty="0">
                <a:cs typeface="+mn-ea"/>
                <a:sym typeface="+mn-lt"/>
              </a:rPr>
              <a:t>AppleTalk</a:t>
            </a:r>
            <a:r>
              <a:rPr lang="zh-CN" altLang="en-US" sz="2000" dirty="0">
                <a:cs typeface="+mn-ea"/>
                <a:sym typeface="+mn-lt"/>
              </a:rPr>
              <a:t>等</a:t>
            </a:r>
          </a:p>
        </p:txBody>
      </p:sp>
      <p:sp>
        <p:nvSpPr>
          <p:cNvPr id="7" name="灯片编号占位符 6">
            <a:extLst>
              <a:ext uri="{FF2B5EF4-FFF2-40B4-BE49-F238E27FC236}">
                <a16:creationId xmlns:a16="http://schemas.microsoft.com/office/drawing/2014/main" id="{21F00400-756C-AA8A-8AD4-E4EDA5F4F160}"/>
              </a:ext>
            </a:extLst>
          </p:cNvPr>
          <p:cNvSpPr>
            <a:spLocks noGrp="1"/>
          </p:cNvSpPr>
          <p:nvPr>
            <p:ph type="sldNum" sz="quarter" idx="12"/>
          </p:nvPr>
        </p:nvSpPr>
        <p:spPr/>
        <p:txBody>
          <a:bodyPr/>
          <a:lstStyle/>
          <a:p>
            <a:fld id="{67CBE2BA-217C-4668-9731-D33A8B8F2C49}" type="slidenum">
              <a:rPr lang="zh-CN" altLang="en-US" smtClean="0"/>
              <a:t>104</a:t>
            </a:fld>
            <a:endParaRPr lang="zh-CN" altLang="en-US"/>
          </a:p>
        </p:txBody>
      </p:sp>
    </p:spTree>
    <p:extLst>
      <p:ext uri="{BB962C8B-B14F-4D97-AF65-F5344CB8AC3E}">
        <p14:creationId xmlns:p14="http://schemas.microsoft.com/office/powerpoint/2010/main" val="1818307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p:txBody>
          <a:bodyPr>
            <a:noAutofit/>
          </a:bodyPr>
          <a:lstStyle/>
          <a:p>
            <a:pPr marL="342900" lvl="1" indent="-342900">
              <a:spcBef>
                <a:spcPct val="0"/>
              </a:spcBef>
              <a:buFont typeface="Wingdings" panose="05000000000000000000" pitchFamily="2" charset="2"/>
              <a:buChar char="n"/>
            </a:pPr>
            <a:r>
              <a:rPr lang="zh-CN" altLang="en-US" sz="2400" dirty="0">
                <a:latin typeface="+mn-ea"/>
                <a:cs typeface="+mn-ea"/>
                <a:sym typeface="+mn-lt"/>
              </a:rPr>
              <a:t>PPP协议作为数据链路层协议，支持以下功能：</a:t>
            </a:r>
            <a:endParaRPr lang="en-US" altLang="zh-CN" sz="2400" dirty="0">
              <a:latin typeface="+mn-ea"/>
              <a:cs typeface="+mn-ea"/>
              <a:sym typeface="+mn-lt"/>
            </a:endParaRPr>
          </a:p>
          <a:p>
            <a:pPr marL="893763" indent="-446088">
              <a:spcBef>
                <a:spcPts val="600"/>
              </a:spcBef>
              <a:buFont typeface="Wingdings" panose="05000000000000000000" pitchFamily="2" charset="2"/>
              <a:buChar char="Ø"/>
            </a:pPr>
            <a:r>
              <a:rPr lang="zh-CN" altLang="en-US" sz="2000" dirty="0">
                <a:latin typeface="+mn-ea"/>
                <a:cs typeface="+mn-ea"/>
                <a:sym typeface="+mn-lt"/>
              </a:rPr>
              <a:t>利用帧定界符封装成帧</a:t>
            </a:r>
          </a:p>
          <a:p>
            <a:pPr marL="893763" indent="-446088">
              <a:spcBef>
                <a:spcPts val="600"/>
              </a:spcBef>
              <a:buFont typeface="Wingdings" panose="05000000000000000000" pitchFamily="2" charset="2"/>
              <a:buChar char="Ø"/>
            </a:pPr>
            <a:r>
              <a:rPr lang="zh-CN" altLang="en-US" sz="2000" dirty="0">
                <a:latin typeface="+mn-ea"/>
                <a:cs typeface="+mn-ea"/>
                <a:sym typeface="+mn-lt"/>
              </a:rPr>
              <a:t>填充技术实现透明数据传输</a:t>
            </a:r>
          </a:p>
          <a:p>
            <a:pPr marL="893763" indent="-446088">
              <a:spcBef>
                <a:spcPts val="600"/>
              </a:spcBef>
              <a:buFont typeface="Wingdings" panose="05000000000000000000" pitchFamily="2" charset="2"/>
              <a:buChar char="Ø"/>
            </a:pPr>
            <a:r>
              <a:rPr lang="zh-CN" altLang="en-US" sz="2000" dirty="0">
                <a:latin typeface="+mn-ea"/>
                <a:cs typeface="+mn-ea"/>
                <a:sym typeface="+mn-lt"/>
              </a:rPr>
              <a:t>帧的差错检测</a:t>
            </a:r>
          </a:p>
          <a:p>
            <a:pPr marL="893763" indent="-446088">
              <a:spcBef>
                <a:spcPts val="600"/>
              </a:spcBef>
              <a:buFont typeface="Wingdings" panose="05000000000000000000" pitchFamily="2" charset="2"/>
              <a:buChar char="Ø"/>
            </a:pPr>
            <a:r>
              <a:rPr lang="zh-CN" altLang="en-US" sz="2000" dirty="0">
                <a:latin typeface="+mn-ea"/>
                <a:cs typeface="+mn-ea"/>
                <a:sym typeface="+mn-lt"/>
              </a:rPr>
              <a:t>链路配置</a:t>
            </a:r>
            <a:endParaRPr lang="en-US" altLang="zh-CN" sz="2000" dirty="0">
              <a:latin typeface="+mn-ea"/>
              <a:cs typeface="+mn-ea"/>
              <a:sym typeface="+mn-lt"/>
            </a:endParaRPr>
          </a:p>
          <a:p>
            <a:pPr marL="893763" indent="-446088">
              <a:spcBef>
                <a:spcPts val="600"/>
              </a:spcBef>
              <a:buFont typeface="Wingdings" panose="05000000000000000000" pitchFamily="2" charset="2"/>
              <a:buChar char="Ø"/>
            </a:pPr>
            <a:r>
              <a:rPr lang="zh-CN" altLang="en-US" sz="2000" dirty="0">
                <a:latin typeface="+mn-ea"/>
                <a:cs typeface="+mn-ea"/>
                <a:sym typeface="+mn-lt"/>
              </a:rPr>
              <a:t>实时监测链路工作状态</a:t>
            </a:r>
          </a:p>
          <a:p>
            <a:pPr marL="893763" indent="-446088">
              <a:spcBef>
                <a:spcPts val="600"/>
              </a:spcBef>
              <a:buFont typeface="Wingdings" panose="05000000000000000000" pitchFamily="2" charset="2"/>
              <a:buChar char="Ø"/>
            </a:pPr>
            <a:r>
              <a:rPr lang="zh-CN" altLang="en-US" sz="2000" dirty="0">
                <a:latin typeface="+mn-ea"/>
                <a:cs typeface="+mn-ea"/>
                <a:sym typeface="+mn-lt"/>
              </a:rPr>
              <a:t>设置链路最大传输单元（</a:t>
            </a:r>
            <a:r>
              <a:rPr lang="en-US" altLang="zh-CN" sz="2000" dirty="0">
                <a:latin typeface="+mn-ea"/>
                <a:cs typeface="+mn-ea"/>
                <a:sym typeface="+mn-lt"/>
              </a:rPr>
              <a:t>MTU</a:t>
            </a:r>
            <a:r>
              <a:rPr lang="zh-CN" altLang="en-US" sz="2000" dirty="0">
                <a:latin typeface="+mn-ea"/>
                <a:cs typeface="+mn-ea"/>
                <a:sym typeface="+mn-lt"/>
              </a:rPr>
              <a:t>）</a:t>
            </a:r>
          </a:p>
          <a:p>
            <a:pPr marL="893763" indent="-446088">
              <a:spcBef>
                <a:spcPts val="600"/>
              </a:spcBef>
              <a:buFont typeface="Wingdings" panose="05000000000000000000" pitchFamily="2" charset="2"/>
              <a:buChar char="Ø"/>
            </a:pPr>
            <a:r>
              <a:rPr lang="zh-CN" altLang="en-US" sz="2000" dirty="0">
                <a:latin typeface="+mn-ea"/>
                <a:cs typeface="+mn-ea"/>
                <a:sym typeface="+mn-lt"/>
              </a:rPr>
              <a:t>网络层地址协商机制</a:t>
            </a:r>
          </a:p>
          <a:p>
            <a:pPr marL="893763" indent="-446088">
              <a:spcBef>
                <a:spcPts val="600"/>
              </a:spcBef>
              <a:buFont typeface="Wingdings" panose="05000000000000000000" pitchFamily="2" charset="2"/>
              <a:buChar char="Ø"/>
            </a:pPr>
            <a:r>
              <a:rPr lang="zh-CN" altLang="en-US" sz="2000" dirty="0">
                <a:latin typeface="+mn-ea"/>
                <a:cs typeface="+mn-ea"/>
                <a:sym typeface="+mn-lt"/>
              </a:rPr>
              <a:t>数据压缩协商机制</a:t>
            </a:r>
            <a:endParaRPr lang="en-US" altLang="zh-CN" sz="2000" dirty="0">
              <a:latin typeface="+mn-ea"/>
              <a:cs typeface="+mn-ea"/>
              <a:sym typeface="+mn-lt"/>
            </a:endParaRPr>
          </a:p>
          <a:p>
            <a:pPr marL="893763" indent="-446088">
              <a:spcBef>
                <a:spcPts val="600"/>
              </a:spcBef>
              <a:buFont typeface="Wingdings" panose="05000000000000000000" pitchFamily="2" charset="2"/>
              <a:buChar char="Ø"/>
            </a:pPr>
            <a:r>
              <a:rPr lang="zh-CN" altLang="en-US" sz="2000" dirty="0">
                <a:latin typeface="+mn-ea"/>
                <a:cs typeface="+mn-ea"/>
                <a:sym typeface="+mn-lt"/>
              </a:rPr>
              <a:t>允许身份认证</a:t>
            </a:r>
            <a:endParaRPr lang="en-US" altLang="zh-CN" sz="2000" dirty="0">
              <a:latin typeface="+mn-ea"/>
              <a:cs typeface="+mn-ea"/>
              <a:sym typeface="+mn-lt"/>
            </a:endParaRPr>
          </a:p>
          <a:p>
            <a:pPr marL="179388" lvl="1" indent="-179388">
              <a:spcBef>
                <a:spcPts val="600"/>
              </a:spcBef>
            </a:pPr>
            <a:endParaRPr lang="zh-CN" altLang="en-US" sz="2400" dirty="0">
              <a:cs typeface="+mn-ea"/>
              <a:sym typeface="+mn-lt"/>
            </a:endParaRPr>
          </a:p>
          <a:p>
            <a:pPr lvl="1">
              <a:spcBef>
                <a:spcPct val="0"/>
              </a:spcBef>
            </a:pPr>
            <a:endParaRPr lang="zh-CN" altLang="en-US" sz="2400" dirty="0">
              <a:cs typeface="+mn-ea"/>
              <a:sym typeface="+mn-lt"/>
            </a:endParaRPr>
          </a:p>
          <a:p>
            <a:pPr>
              <a:spcBef>
                <a:spcPct val="0"/>
              </a:spcBef>
            </a:pPr>
            <a:endParaRPr lang="zh-CN" altLang="en-US" sz="2400" dirty="0">
              <a:cs typeface="+mn-ea"/>
              <a:sym typeface="+mn-lt"/>
            </a:endParaRPr>
          </a:p>
        </p:txBody>
      </p:sp>
      <p:sp>
        <p:nvSpPr>
          <p:cNvPr id="6" name="标题 1">
            <a:extLst>
              <a:ext uri="{FF2B5EF4-FFF2-40B4-BE49-F238E27FC236}">
                <a16:creationId xmlns:a16="http://schemas.microsoft.com/office/drawing/2014/main" id="{8AAE6E61-CFDF-4507-B612-33BE29C5FDB8}"/>
              </a:ext>
            </a:extLst>
          </p:cNvPr>
          <p:cNvSpPr>
            <a:spLocks noGrp="1"/>
          </p:cNvSpPr>
          <p:nvPr>
            <p:ph type="title"/>
          </p:nvPr>
        </p:nvSpPr>
        <p:spPr>
          <a:xfrm>
            <a:off x="666750" y="0"/>
            <a:ext cx="10858500" cy="900112"/>
          </a:xfrm>
        </p:spPr>
        <p:txBody>
          <a:bodyPr>
            <a:normAutofit/>
          </a:bodyPr>
          <a:lstStyle/>
          <a:p>
            <a:pPr>
              <a:lnSpc>
                <a:spcPct val="120000"/>
              </a:lnSpc>
            </a:pPr>
            <a:r>
              <a:rPr lang="en-US" altLang="zh-CN" sz="3200" dirty="0">
                <a:latin typeface="+mn-lt"/>
                <a:ea typeface="+mn-ea"/>
                <a:cs typeface="+mn-ea"/>
                <a:sym typeface="+mn-lt"/>
              </a:rPr>
              <a:t>PPP</a:t>
            </a:r>
            <a:r>
              <a:rPr lang="zh-CN" altLang="en-US" sz="3200" dirty="0">
                <a:latin typeface="+mn-lt"/>
                <a:ea typeface="+mn-ea"/>
                <a:cs typeface="+mn-ea"/>
                <a:sym typeface="+mn-lt"/>
              </a:rPr>
              <a:t>协议概述（</a:t>
            </a:r>
            <a:r>
              <a:rPr lang="en-US" altLang="zh-CN" sz="3200" dirty="0">
                <a:latin typeface="+mn-lt"/>
                <a:ea typeface="+mn-ea"/>
                <a:cs typeface="+mn-ea"/>
                <a:sym typeface="+mn-lt"/>
              </a:rPr>
              <a:t>3</a:t>
            </a:r>
            <a:r>
              <a:rPr lang="zh-CN" altLang="en-US" sz="3200" dirty="0">
                <a:latin typeface="+mn-lt"/>
                <a:ea typeface="+mn-ea"/>
                <a:cs typeface="+mn-ea"/>
                <a:sym typeface="+mn-lt"/>
              </a:rPr>
              <a:t>）</a:t>
            </a:r>
          </a:p>
        </p:txBody>
      </p:sp>
      <p:sp>
        <p:nvSpPr>
          <p:cNvPr id="5" name="灯片编号占位符 4">
            <a:extLst>
              <a:ext uri="{FF2B5EF4-FFF2-40B4-BE49-F238E27FC236}">
                <a16:creationId xmlns:a16="http://schemas.microsoft.com/office/drawing/2014/main" id="{2D367471-B5B4-B931-AE4A-2811F6A709B8}"/>
              </a:ext>
            </a:extLst>
          </p:cNvPr>
          <p:cNvSpPr>
            <a:spLocks noGrp="1"/>
          </p:cNvSpPr>
          <p:nvPr>
            <p:ph type="sldNum" sz="quarter" idx="12"/>
          </p:nvPr>
        </p:nvSpPr>
        <p:spPr/>
        <p:txBody>
          <a:bodyPr/>
          <a:lstStyle/>
          <a:p>
            <a:fld id="{67CBE2BA-217C-4668-9731-D33A8B8F2C49}" type="slidenum">
              <a:rPr lang="zh-CN" altLang="en-US" smtClean="0"/>
              <a:t>105</a:t>
            </a:fld>
            <a:endParaRPr lang="zh-CN" altLang="en-US"/>
          </a:p>
        </p:txBody>
      </p:sp>
    </p:spTree>
    <p:extLst>
      <p:ext uri="{BB962C8B-B14F-4D97-AF65-F5344CB8AC3E}">
        <p14:creationId xmlns:p14="http://schemas.microsoft.com/office/powerpoint/2010/main" val="28323357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A6D1DA-15A0-C969-DA19-E4DEAA2D8E0B}"/>
              </a:ext>
            </a:extLst>
          </p:cNvPr>
          <p:cNvSpPr>
            <a:spLocks noGrp="1"/>
          </p:cNvSpPr>
          <p:nvPr>
            <p:ph type="title"/>
          </p:nvPr>
        </p:nvSpPr>
        <p:spPr/>
        <p:txBody>
          <a:bodyPr>
            <a:normAutofit/>
          </a:bodyPr>
          <a:lstStyle/>
          <a:p>
            <a:r>
              <a:rPr lang="en-US" altLang="zh-CN" sz="2800" dirty="0">
                <a:latin typeface="+mn-lt"/>
                <a:ea typeface="+mn-ea"/>
                <a:cs typeface="+mn-ea"/>
                <a:sym typeface="+mn-lt"/>
              </a:rPr>
              <a:t>PPP</a:t>
            </a:r>
            <a:r>
              <a:rPr lang="zh-CN" altLang="en-US" sz="2800" dirty="0">
                <a:latin typeface="+mn-lt"/>
                <a:ea typeface="+mn-ea"/>
                <a:cs typeface="+mn-ea"/>
                <a:sym typeface="+mn-lt"/>
              </a:rPr>
              <a:t>协议帧格式</a:t>
            </a:r>
            <a:endParaRPr lang="zh-CN" altLang="en-US" dirty="0"/>
          </a:p>
        </p:txBody>
      </p:sp>
      <p:sp>
        <p:nvSpPr>
          <p:cNvPr id="4" name="灯片编号占位符 3">
            <a:extLst>
              <a:ext uri="{FF2B5EF4-FFF2-40B4-BE49-F238E27FC236}">
                <a16:creationId xmlns:a16="http://schemas.microsoft.com/office/drawing/2014/main" id="{A8CB6D88-4818-BC4F-D486-CB2D4931A885}"/>
              </a:ext>
            </a:extLst>
          </p:cNvPr>
          <p:cNvSpPr>
            <a:spLocks noGrp="1"/>
          </p:cNvSpPr>
          <p:nvPr>
            <p:ph type="sldNum" sz="quarter" idx="12"/>
          </p:nvPr>
        </p:nvSpPr>
        <p:spPr/>
        <p:txBody>
          <a:bodyPr/>
          <a:lstStyle/>
          <a:p>
            <a:fld id="{67CBE2BA-217C-4668-9731-D33A8B8F2C49}" type="slidenum">
              <a:rPr lang="zh-CN" altLang="en-US" smtClean="0"/>
              <a:t>106</a:t>
            </a:fld>
            <a:endParaRPr lang="zh-CN" altLang="en-US"/>
          </a:p>
        </p:txBody>
      </p:sp>
      <p:sp>
        <p:nvSpPr>
          <p:cNvPr id="43" name="Rectangle 6">
            <a:extLst>
              <a:ext uri="{FF2B5EF4-FFF2-40B4-BE49-F238E27FC236}">
                <a16:creationId xmlns:a16="http://schemas.microsoft.com/office/drawing/2014/main" id="{0277F63E-A48E-7988-8049-EB7AF7430542}"/>
              </a:ext>
            </a:extLst>
          </p:cNvPr>
          <p:cNvSpPr>
            <a:spLocks noChangeArrowheads="1"/>
          </p:cNvSpPr>
          <p:nvPr/>
        </p:nvSpPr>
        <p:spPr bwMode="auto">
          <a:xfrm>
            <a:off x="4755775" y="1112101"/>
            <a:ext cx="2726259" cy="497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en-US" altLang="zh-CN" sz="2400" b="1" dirty="0">
                <a:solidFill>
                  <a:schemeClr val="bg1"/>
                </a:solidFill>
                <a:cs typeface="+mn-ea"/>
                <a:sym typeface="+mn-lt"/>
              </a:rPr>
              <a:t>PPP </a:t>
            </a:r>
            <a:r>
              <a:rPr lang="zh-CN" altLang="en-US" sz="2400" b="1" dirty="0">
                <a:solidFill>
                  <a:schemeClr val="bg1"/>
                </a:solidFill>
                <a:cs typeface="+mn-ea"/>
                <a:sym typeface="+mn-lt"/>
              </a:rPr>
              <a:t>协议的帧格式</a:t>
            </a:r>
            <a:endParaRPr lang="fr-FR" altLang="zh-CN" sz="2400" b="1" dirty="0">
              <a:solidFill>
                <a:schemeClr val="bg1"/>
              </a:solidFill>
              <a:cs typeface="+mn-ea"/>
              <a:sym typeface="+mn-lt"/>
            </a:endParaRPr>
          </a:p>
        </p:txBody>
      </p:sp>
      <p:sp>
        <p:nvSpPr>
          <p:cNvPr id="44" name="Rectangle 4">
            <a:extLst>
              <a:ext uri="{FF2B5EF4-FFF2-40B4-BE49-F238E27FC236}">
                <a16:creationId xmlns:a16="http://schemas.microsoft.com/office/drawing/2014/main" id="{FE079069-19EB-8777-E518-03BDAC5D1147}"/>
              </a:ext>
            </a:extLst>
          </p:cNvPr>
          <p:cNvSpPr>
            <a:spLocks noChangeArrowheads="1"/>
          </p:cNvSpPr>
          <p:nvPr/>
        </p:nvSpPr>
        <p:spPr bwMode="auto">
          <a:xfrm>
            <a:off x="5059421" y="1125038"/>
            <a:ext cx="3199041" cy="473832"/>
          </a:xfrm>
          <a:prstGeom prst="rect">
            <a:avLst/>
          </a:prstGeom>
          <a:solidFill>
            <a:schemeClr val="bg2">
              <a:lumMod val="90000"/>
            </a:schemeClr>
          </a:solidFill>
          <a:ln w="12700">
            <a:solidFill>
              <a:schemeClr val="tx1"/>
            </a:solidFill>
            <a:miter lim="800000"/>
            <a:headEnd/>
            <a:tailEnd/>
          </a:ln>
          <a:effectLst/>
        </p:spPr>
        <p:txBody>
          <a:bodyPr wrap="none" anchor="ctr"/>
          <a:lstStyle/>
          <a:p>
            <a:pPr algn="ctr">
              <a:lnSpc>
                <a:spcPct val="120000"/>
              </a:lnSpc>
            </a:pPr>
            <a:r>
              <a:rPr kumimoji="1" lang="zh-CN" altLang="en-US" sz="1867" b="1" dirty="0">
                <a:cs typeface="+mn-ea"/>
                <a:sym typeface="+mn-lt"/>
              </a:rPr>
              <a:t>网络层分组</a:t>
            </a:r>
          </a:p>
        </p:txBody>
      </p:sp>
      <p:sp>
        <p:nvSpPr>
          <p:cNvPr id="45" name="Text Box 9">
            <a:extLst>
              <a:ext uri="{FF2B5EF4-FFF2-40B4-BE49-F238E27FC236}">
                <a16:creationId xmlns:a16="http://schemas.microsoft.com/office/drawing/2014/main" id="{2CA29B85-7C27-4400-0156-8976226A06EE}"/>
              </a:ext>
            </a:extLst>
          </p:cNvPr>
          <p:cNvSpPr txBox="1">
            <a:spLocks noChangeArrowheads="1"/>
          </p:cNvSpPr>
          <p:nvPr/>
        </p:nvSpPr>
        <p:spPr bwMode="auto">
          <a:xfrm>
            <a:off x="2159961" y="2586962"/>
            <a:ext cx="317716"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cs typeface="+mn-ea"/>
                <a:sym typeface="+mn-lt"/>
              </a:rPr>
              <a:t>1</a:t>
            </a:r>
          </a:p>
        </p:txBody>
      </p:sp>
      <p:sp>
        <p:nvSpPr>
          <p:cNvPr id="46" name="Text Box 10">
            <a:extLst>
              <a:ext uri="{FF2B5EF4-FFF2-40B4-BE49-F238E27FC236}">
                <a16:creationId xmlns:a16="http://schemas.microsoft.com/office/drawing/2014/main" id="{E8D8ECF6-0828-4D59-9B09-ABAD4340C400}"/>
              </a:ext>
            </a:extLst>
          </p:cNvPr>
          <p:cNvSpPr txBox="1">
            <a:spLocks noChangeArrowheads="1"/>
          </p:cNvSpPr>
          <p:nvPr/>
        </p:nvSpPr>
        <p:spPr bwMode="auto">
          <a:xfrm>
            <a:off x="4262861" y="2586962"/>
            <a:ext cx="317716"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cs typeface="+mn-ea"/>
                <a:sym typeface="+mn-lt"/>
              </a:rPr>
              <a:t>2</a:t>
            </a:r>
          </a:p>
        </p:txBody>
      </p:sp>
      <p:sp>
        <p:nvSpPr>
          <p:cNvPr id="47" name="Text Box 11">
            <a:extLst>
              <a:ext uri="{FF2B5EF4-FFF2-40B4-BE49-F238E27FC236}">
                <a16:creationId xmlns:a16="http://schemas.microsoft.com/office/drawing/2014/main" id="{36BC2CC8-3FBF-B6FD-0FE9-9AB3C74E6DF8}"/>
              </a:ext>
            </a:extLst>
          </p:cNvPr>
          <p:cNvSpPr txBox="1">
            <a:spLocks noChangeArrowheads="1"/>
          </p:cNvSpPr>
          <p:nvPr/>
        </p:nvSpPr>
        <p:spPr bwMode="auto">
          <a:xfrm>
            <a:off x="2760876" y="2586962"/>
            <a:ext cx="317716"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a:cs typeface="+mn-ea"/>
                <a:sym typeface="+mn-lt"/>
              </a:rPr>
              <a:t>1</a:t>
            </a:r>
          </a:p>
        </p:txBody>
      </p:sp>
      <p:sp>
        <p:nvSpPr>
          <p:cNvPr id="48" name="Text Box 12">
            <a:extLst>
              <a:ext uri="{FF2B5EF4-FFF2-40B4-BE49-F238E27FC236}">
                <a16:creationId xmlns:a16="http://schemas.microsoft.com/office/drawing/2014/main" id="{5560BF7E-1273-793B-609B-B4596AD1906D}"/>
              </a:ext>
            </a:extLst>
          </p:cNvPr>
          <p:cNvSpPr txBox="1">
            <a:spLocks noChangeArrowheads="1"/>
          </p:cNvSpPr>
          <p:nvPr/>
        </p:nvSpPr>
        <p:spPr bwMode="auto">
          <a:xfrm>
            <a:off x="9656508" y="2586962"/>
            <a:ext cx="317716"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a:cs typeface="+mn-ea"/>
                <a:sym typeface="+mn-lt"/>
              </a:rPr>
              <a:t>1</a:t>
            </a:r>
          </a:p>
        </p:txBody>
      </p:sp>
      <p:sp>
        <p:nvSpPr>
          <p:cNvPr id="49" name="Text Box 13">
            <a:extLst>
              <a:ext uri="{FF2B5EF4-FFF2-40B4-BE49-F238E27FC236}">
                <a16:creationId xmlns:a16="http://schemas.microsoft.com/office/drawing/2014/main" id="{2AD66636-DA62-CD53-0FC2-5C0493B64793}"/>
              </a:ext>
            </a:extLst>
          </p:cNvPr>
          <p:cNvSpPr txBox="1">
            <a:spLocks noChangeArrowheads="1"/>
          </p:cNvSpPr>
          <p:nvPr/>
        </p:nvSpPr>
        <p:spPr bwMode="auto">
          <a:xfrm>
            <a:off x="1383136" y="2562578"/>
            <a:ext cx="662361"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867" b="1" dirty="0">
                <a:solidFill>
                  <a:srgbClr val="0000FF"/>
                </a:solidFill>
                <a:cs typeface="+mn-ea"/>
                <a:sym typeface="+mn-lt"/>
              </a:rPr>
              <a:t>字节</a:t>
            </a:r>
          </a:p>
        </p:txBody>
      </p:sp>
      <p:sp>
        <p:nvSpPr>
          <p:cNvPr id="50" name="Text Box 18">
            <a:extLst>
              <a:ext uri="{FF2B5EF4-FFF2-40B4-BE49-F238E27FC236}">
                <a16:creationId xmlns:a16="http://schemas.microsoft.com/office/drawing/2014/main" id="{00CDDABB-B056-0ACE-DAE2-F8F7B5A15173}"/>
              </a:ext>
            </a:extLst>
          </p:cNvPr>
          <p:cNvSpPr txBox="1">
            <a:spLocks noChangeArrowheads="1"/>
          </p:cNvSpPr>
          <p:nvPr/>
        </p:nvSpPr>
        <p:spPr bwMode="auto">
          <a:xfrm>
            <a:off x="3360038" y="2586962"/>
            <a:ext cx="317716"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a:cs typeface="+mn-ea"/>
                <a:sym typeface="+mn-lt"/>
              </a:rPr>
              <a:t>1</a:t>
            </a:r>
          </a:p>
        </p:txBody>
      </p:sp>
      <p:sp>
        <p:nvSpPr>
          <p:cNvPr id="51" name="Text Box 23">
            <a:extLst>
              <a:ext uri="{FF2B5EF4-FFF2-40B4-BE49-F238E27FC236}">
                <a16:creationId xmlns:a16="http://schemas.microsoft.com/office/drawing/2014/main" id="{FEB83C15-D634-A7E2-8973-4767F238CBFC}"/>
              </a:ext>
            </a:extLst>
          </p:cNvPr>
          <p:cNvSpPr txBox="1">
            <a:spLocks noChangeArrowheads="1"/>
          </p:cNvSpPr>
          <p:nvPr/>
        </p:nvSpPr>
        <p:spPr bwMode="auto">
          <a:xfrm>
            <a:off x="8657902" y="2586962"/>
            <a:ext cx="317716"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a:cs typeface="+mn-ea"/>
                <a:sym typeface="+mn-lt"/>
              </a:rPr>
              <a:t>2</a:t>
            </a:r>
          </a:p>
        </p:txBody>
      </p:sp>
      <p:sp>
        <p:nvSpPr>
          <p:cNvPr id="52" name="Line 26">
            <a:extLst>
              <a:ext uri="{FF2B5EF4-FFF2-40B4-BE49-F238E27FC236}">
                <a16:creationId xmlns:a16="http://schemas.microsoft.com/office/drawing/2014/main" id="{8BC28C1E-2F62-032A-231E-6CB0D5A159A6}"/>
              </a:ext>
            </a:extLst>
          </p:cNvPr>
          <p:cNvSpPr>
            <a:spLocks noChangeShapeType="1"/>
          </p:cNvSpPr>
          <p:nvPr/>
        </p:nvSpPr>
        <p:spPr bwMode="auto">
          <a:xfrm>
            <a:off x="5059420" y="1112101"/>
            <a:ext cx="19272" cy="94119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53" name="Line 27">
            <a:extLst>
              <a:ext uri="{FF2B5EF4-FFF2-40B4-BE49-F238E27FC236}">
                <a16:creationId xmlns:a16="http://schemas.microsoft.com/office/drawing/2014/main" id="{50FDEC9B-89AF-87ED-7F61-08247C13FA05}"/>
              </a:ext>
            </a:extLst>
          </p:cNvPr>
          <p:cNvSpPr>
            <a:spLocks noChangeShapeType="1"/>
          </p:cNvSpPr>
          <p:nvPr/>
        </p:nvSpPr>
        <p:spPr bwMode="auto">
          <a:xfrm>
            <a:off x="8258460" y="1112100"/>
            <a:ext cx="0" cy="90561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54" name="Text Box 31">
            <a:extLst>
              <a:ext uri="{FF2B5EF4-FFF2-40B4-BE49-F238E27FC236}">
                <a16:creationId xmlns:a16="http://schemas.microsoft.com/office/drawing/2014/main" id="{9DA1CCEA-16DE-230C-2D63-138CF9BCF89F}"/>
              </a:ext>
            </a:extLst>
          </p:cNvPr>
          <p:cNvSpPr txBox="1">
            <a:spLocks noChangeArrowheads="1"/>
          </p:cNvSpPr>
          <p:nvPr/>
        </p:nvSpPr>
        <p:spPr bwMode="auto">
          <a:xfrm>
            <a:off x="5458863" y="2586962"/>
            <a:ext cx="2042547"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867" b="1">
                <a:solidFill>
                  <a:srgbClr val="0000FF"/>
                </a:solidFill>
                <a:cs typeface="+mn-ea"/>
                <a:sym typeface="+mn-lt"/>
              </a:rPr>
              <a:t>不超过 </a:t>
            </a:r>
            <a:r>
              <a:rPr kumimoji="1" lang="en-US" altLang="zh-CN" sz="1867" b="1">
                <a:solidFill>
                  <a:srgbClr val="0000FF"/>
                </a:solidFill>
                <a:cs typeface="+mn-ea"/>
                <a:sym typeface="+mn-lt"/>
              </a:rPr>
              <a:t>1500 </a:t>
            </a:r>
            <a:r>
              <a:rPr kumimoji="1" lang="zh-CN" altLang="en-US" sz="1867" b="1">
                <a:solidFill>
                  <a:srgbClr val="0000FF"/>
                </a:solidFill>
                <a:cs typeface="+mn-ea"/>
                <a:sym typeface="+mn-lt"/>
              </a:rPr>
              <a:t>字节</a:t>
            </a:r>
          </a:p>
        </p:txBody>
      </p:sp>
      <p:sp>
        <p:nvSpPr>
          <p:cNvPr id="55" name="Line 32">
            <a:extLst>
              <a:ext uri="{FF2B5EF4-FFF2-40B4-BE49-F238E27FC236}">
                <a16:creationId xmlns:a16="http://schemas.microsoft.com/office/drawing/2014/main" id="{2DC5F991-8C0A-9FBE-F3F1-D32E2B67E8FA}"/>
              </a:ext>
            </a:extLst>
          </p:cNvPr>
          <p:cNvSpPr>
            <a:spLocks noChangeShapeType="1"/>
          </p:cNvSpPr>
          <p:nvPr/>
        </p:nvSpPr>
        <p:spPr bwMode="auto">
          <a:xfrm>
            <a:off x="2077620" y="3219859"/>
            <a:ext cx="8095711" cy="0"/>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cs typeface="+mn-ea"/>
              <a:sym typeface="+mn-lt"/>
            </a:endParaRPr>
          </a:p>
        </p:txBody>
      </p:sp>
      <p:sp>
        <p:nvSpPr>
          <p:cNvPr id="56" name="Text Box 33">
            <a:extLst>
              <a:ext uri="{FF2B5EF4-FFF2-40B4-BE49-F238E27FC236}">
                <a16:creationId xmlns:a16="http://schemas.microsoft.com/office/drawing/2014/main" id="{29218ABB-412B-061C-C257-CC0B74F11728}"/>
              </a:ext>
            </a:extLst>
          </p:cNvPr>
          <p:cNvSpPr txBox="1">
            <a:spLocks noChangeArrowheads="1"/>
          </p:cNvSpPr>
          <p:nvPr/>
        </p:nvSpPr>
        <p:spPr bwMode="auto">
          <a:xfrm>
            <a:off x="5536629" y="3027252"/>
            <a:ext cx="965842" cy="40741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FF"/>
                </a:solidFill>
                <a:cs typeface="+mn-ea"/>
                <a:sym typeface="+mn-lt"/>
              </a:rPr>
              <a:t>PPP </a:t>
            </a:r>
            <a:r>
              <a:rPr kumimoji="1" lang="zh-CN" altLang="en-US" sz="1867" b="1" dirty="0">
                <a:solidFill>
                  <a:srgbClr val="0000FF"/>
                </a:solidFill>
                <a:cs typeface="+mn-ea"/>
                <a:sym typeface="+mn-lt"/>
              </a:rPr>
              <a:t>帧</a:t>
            </a:r>
          </a:p>
        </p:txBody>
      </p:sp>
      <p:sp>
        <p:nvSpPr>
          <p:cNvPr id="57" name="Rectangle 5">
            <a:extLst>
              <a:ext uri="{FF2B5EF4-FFF2-40B4-BE49-F238E27FC236}">
                <a16:creationId xmlns:a16="http://schemas.microsoft.com/office/drawing/2014/main" id="{24AEED51-319A-ED05-BEA7-E042CE014BF2}"/>
              </a:ext>
            </a:extLst>
          </p:cNvPr>
          <p:cNvSpPr>
            <a:spLocks noChangeArrowheads="1"/>
          </p:cNvSpPr>
          <p:nvPr/>
        </p:nvSpPr>
        <p:spPr bwMode="auto">
          <a:xfrm>
            <a:off x="2060100" y="1975671"/>
            <a:ext cx="8095711" cy="577331"/>
          </a:xfrm>
          <a:prstGeom prst="rect">
            <a:avLst/>
          </a:prstGeom>
          <a:solidFill>
            <a:srgbClr val="92D050"/>
          </a:solidFill>
          <a:ln w="12700">
            <a:solidFill>
              <a:schemeClr val="tx1"/>
            </a:solidFill>
            <a:miter lim="800000"/>
            <a:headEnd/>
            <a:tailEnd/>
          </a:ln>
          <a:effectLst/>
        </p:spPr>
        <p:txBody>
          <a:bodyPr wrap="none" anchor="ctr"/>
          <a:lstStyle/>
          <a:p>
            <a:pPr algn="ctr">
              <a:lnSpc>
                <a:spcPct val="120000"/>
              </a:lnSpc>
            </a:pPr>
            <a:endParaRPr kumimoji="1" lang="zh-CN" altLang="zh-CN" sz="1600" b="1">
              <a:solidFill>
                <a:schemeClr val="bg1"/>
              </a:solidFill>
              <a:cs typeface="+mn-ea"/>
              <a:sym typeface="+mn-lt"/>
            </a:endParaRPr>
          </a:p>
        </p:txBody>
      </p:sp>
      <p:sp>
        <p:nvSpPr>
          <p:cNvPr id="58" name="Line 6">
            <a:extLst>
              <a:ext uri="{FF2B5EF4-FFF2-40B4-BE49-F238E27FC236}">
                <a16:creationId xmlns:a16="http://schemas.microsoft.com/office/drawing/2014/main" id="{3F5FD193-5903-8770-995A-F40B18F9258F}"/>
              </a:ext>
            </a:extLst>
          </p:cNvPr>
          <p:cNvSpPr>
            <a:spLocks noChangeShapeType="1"/>
          </p:cNvSpPr>
          <p:nvPr/>
        </p:nvSpPr>
        <p:spPr bwMode="auto">
          <a:xfrm>
            <a:off x="2661016" y="1975671"/>
            <a:ext cx="0" cy="5773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59" name="Line 7">
            <a:extLst>
              <a:ext uri="{FF2B5EF4-FFF2-40B4-BE49-F238E27FC236}">
                <a16:creationId xmlns:a16="http://schemas.microsoft.com/office/drawing/2014/main" id="{E8AC71DC-DFFB-1376-FC54-91C365D7BB7F}"/>
              </a:ext>
            </a:extLst>
          </p:cNvPr>
          <p:cNvSpPr>
            <a:spLocks noChangeShapeType="1"/>
          </p:cNvSpPr>
          <p:nvPr/>
        </p:nvSpPr>
        <p:spPr bwMode="auto">
          <a:xfrm>
            <a:off x="9456786" y="1986991"/>
            <a:ext cx="0" cy="5660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0" name="Text Box 8">
            <a:extLst>
              <a:ext uri="{FF2B5EF4-FFF2-40B4-BE49-F238E27FC236}">
                <a16:creationId xmlns:a16="http://schemas.microsoft.com/office/drawing/2014/main" id="{0D03CE67-D23E-7DB7-AFBA-A9E571EF2E99}"/>
              </a:ext>
            </a:extLst>
          </p:cNvPr>
          <p:cNvSpPr txBox="1">
            <a:spLocks noChangeArrowheads="1"/>
          </p:cNvSpPr>
          <p:nvPr/>
        </p:nvSpPr>
        <p:spPr bwMode="auto">
          <a:xfrm>
            <a:off x="2056596" y="2182670"/>
            <a:ext cx="478016" cy="405432"/>
          </a:xfrm>
          <a:prstGeom prst="rect">
            <a:avLst/>
          </a:prstGeom>
          <a:noFill/>
          <a:ln>
            <a:noFill/>
          </a:ln>
          <a:effectLst/>
        </p:spPr>
        <p:txBody>
          <a:bodyPr wrap="none">
            <a:spAutoFit/>
          </a:bodyPr>
          <a:lstStyle/>
          <a:p>
            <a:pPr>
              <a:lnSpc>
                <a:spcPct val="120000"/>
              </a:lnSpc>
            </a:pPr>
            <a:r>
              <a:rPr kumimoji="1" lang="en-US" altLang="zh-CN" sz="1867" b="1" dirty="0">
                <a:solidFill>
                  <a:srgbClr val="0000CC"/>
                </a:solidFill>
                <a:cs typeface="+mn-ea"/>
                <a:sym typeface="+mn-lt"/>
              </a:rPr>
              <a:t>7E</a:t>
            </a:r>
          </a:p>
        </p:txBody>
      </p:sp>
      <p:sp>
        <p:nvSpPr>
          <p:cNvPr id="61" name="Line 14">
            <a:extLst>
              <a:ext uri="{FF2B5EF4-FFF2-40B4-BE49-F238E27FC236}">
                <a16:creationId xmlns:a16="http://schemas.microsoft.com/office/drawing/2014/main" id="{3EAA8A42-E94B-E62F-48EB-B16925628A50}"/>
              </a:ext>
            </a:extLst>
          </p:cNvPr>
          <p:cNvSpPr>
            <a:spLocks noChangeShapeType="1"/>
          </p:cNvSpPr>
          <p:nvPr/>
        </p:nvSpPr>
        <p:spPr bwMode="auto">
          <a:xfrm>
            <a:off x="3260178" y="1986991"/>
            <a:ext cx="0" cy="5660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2" name="Line 15">
            <a:extLst>
              <a:ext uri="{FF2B5EF4-FFF2-40B4-BE49-F238E27FC236}">
                <a16:creationId xmlns:a16="http://schemas.microsoft.com/office/drawing/2014/main" id="{00BFC359-B16E-FD6D-C8E3-7B47B404793F}"/>
              </a:ext>
            </a:extLst>
          </p:cNvPr>
          <p:cNvSpPr>
            <a:spLocks noChangeShapeType="1"/>
          </p:cNvSpPr>
          <p:nvPr/>
        </p:nvSpPr>
        <p:spPr bwMode="auto">
          <a:xfrm>
            <a:off x="3859342" y="1975671"/>
            <a:ext cx="0" cy="5773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3" name="Text Box 16">
            <a:extLst>
              <a:ext uri="{FF2B5EF4-FFF2-40B4-BE49-F238E27FC236}">
                <a16:creationId xmlns:a16="http://schemas.microsoft.com/office/drawing/2014/main" id="{3EFABDFC-FF70-56F3-DAB1-22233127063E}"/>
              </a:ext>
            </a:extLst>
          </p:cNvPr>
          <p:cNvSpPr txBox="1">
            <a:spLocks noChangeArrowheads="1"/>
          </p:cNvSpPr>
          <p:nvPr/>
        </p:nvSpPr>
        <p:spPr bwMode="auto">
          <a:xfrm>
            <a:off x="2655760" y="2182670"/>
            <a:ext cx="476412" cy="405432"/>
          </a:xfrm>
          <a:prstGeom prst="rect">
            <a:avLst/>
          </a:prstGeom>
          <a:noFill/>
          <a:ln>
            <a:noFill/>
          </a:ln>
          <a:effectLst/>
        </p:spPr>
        <p:txBody>
          <a:bodyPr wrap="none">
            <a:spAutoFit/>
          </a:bodyPr>
          <a:lstStyle/>
          <a:p>
            <a:pPr>
              <a:lnSpc>
                <a:spcPct val="120000"/>
              </a:lnSpc>
            </a:pPr>
            <a:r>
              <a:rPr kumimoji="1" lang="en-US" altLang="zh-CN" sz="1867" b="1">
                <a:solidFill>
                  <a:srgbClr val="0000CC"/>
                </a:solidFill>
                <a:cs typeface="+mn-ea"/>
                <a:sym typeface="+mn-lt"/>
              </a:rPr>
              <a:t>FF</a:t>
            </a:r>
          </a:p>
        </p:txBody>
      </p:sp>
      <p:sp>
        <p:nvSpPr>
          <p:cNvPr id="64" name="Text Box 17">
            <a:extLst>
              <a:ext uri="{FF2B5EF4-FFF2-40B4-BE49-F238E27FC236}">
                <a16:creationId xmlns:a16="http://schemas.microsoft.com/office/drawing/2014/main" id="{F0B430DC-0F06-9F66-500C-222ACF00F4C6}"/>
              </a:ext>
            </a:extLst>
          </p:cNvPr>
          <p:cNvSpPr txBox="1">
            <a:spLocks noChangeArrowheads="1"/>
          </p:cNvSpPr>
          <p:nvPr/>
        </p:nvSpPr>
        <p:spPr bwMode="auto">
          <a:xfrm>
            <a:off x="3296682" y="2182670"/>
            <a:ext cx="450764" cy="405432"/>
          </a:xfrm>
          <a:prstGeom prst="rect">
            <a:avLst/>
          </a:prstGeom>
          <a:noFill/>
          <a:ln>
            <a:noFill/>
          </a:ln>
          <a:effectLst/>
        </p:spPr>
        <p:txBody>
          <a:bodyPr wrap="none">
            <a:spAutoFit/>
          </a:bodyPr>
          <a:lstStyle/>
          <a:p>
            <a:pPr>
              <a:lnSpc>
                <a:spcPct val="120000"/>
              </a:lnSpc>
            </a:pPr>
            <a:r>
              <a:rPr kumimoji="1" lang="en-US" altLang="zh-CN" sz="1867" b="1" dirty="0">
                <a:solidFill>
                  <a:srgbClr val="0000CC"/>
                </a:solidFill>
                <a:cs typeface="+mn-ea"/>
                <a:sym typeface="+mn-lt"/>
              </a:rPr>
              <a:t>03</a:t>
            </a:r>
          </a:p>
        </p:txBody>
      </p:sp>
      <p:sp>
        <p:nvSpPr>
          <p:cNvPr id="65" name="Text Box 19">
            <a:extLst>
              <a:ext uri="{FF2B5EF4-FFF2-40B4-BE49-F238E27FC236}">
                <a16:creationId xmlns:a16="http://schemas.microsoft.com/office/drawing/2014/main" id="{CDEAC5B4-D5E3-A800-BB79-34633239DB00}"/>
              </a:ext>
            </a:extLst>
          </p:cNvPr>
          <p:cNvSpPr txBox="1">
            <a:spLocks noChangeArrowheads="1"/>
          </p:cNvSpPr>
          <p:nvPr/>
        </p:nvSpPr>
        <p:spPr bwMode="auto">
          <a:xfrm>
            <a:off x="2140691" y="1941710"/>
            <a:ext cx="330540" cy="405432"/>
          </a:xfrm>
          <a:prstGeom prst="rect">
            <a:avLst/>
          </a:prstGeom>
          <a:noFill/>
          <a:ln>
            <a:noFill/>
          </a:ln>
          <a:effectLst/>
        </p:spPr>
        <p:txBody>
          <a:bodyPr wrap="none">
            <a:spAutoFit/>
          </a:bodyPr>
          <a:lstStyle/>
          <a:p>
            <a:pPr>
              <a:lnSpc>
                <a:spcPct val="120000"/>
              </a:lnSpc>
            </a:pPr>
            <a:r>
              <a:rPr kumimoji="1" lang="en-US" altLang="zh-CN" sz="1867" b="1" dirty="0">
                <a:solidFill>
                  <a:srgbClr val="0000CC"/>
                </a:solidFill>
                <a:cs typeface="+mn-ea"/>
                <a:sym typeface="+mn-lt"/>
              </a:rPr>
              <a:t>F</a:t>
            </a:r>
          </a:p>
        </p:txBody>
      </p:sp>
      <p:sp>
        <p:nvSpPr>
          <p:cNvPr id="66" name="Text Box 20">
            <a:extLst>
              <a:ext uri="{FF2B5EF4-FFF2-40B4-BE49-F238E27FC236}">
                <a16:creationId xmlns:a16="http://schemas.microsoft.com/office/drawing/2014/main" id="{0E8680C1-BE08-89D4-DC07-A06A5D4EDD14}"/>
              </a:ext>
            </a:extLst>
          </p:cNvPr>
          <p:cNvSpPr txBox="1">
            <a:spLocks noChangeArrowheads="1"/>
          </p:cNvSpPr>
          <p:nvPr/>
        </p:nvSpPr>
        <p:spPr bwMode="auto">
          <a:xfrm>
            <a:off x="2701310" y="1940094"/>
            <a:ext cx="357790" cy="405432"/>
          </a:xfrm>
          <a:prstGeom prst="rect">
            <a:avLst/>
          </a:prstGeom>
          <a:noFill/>
          <a:ln>
            <a:noFill/>
          </a:ln>
          <a:effectLst/>
        </p:spPr>
        <p:txBody>
          <a:bodyPr wrap="none">
            <a:spAutoFit/>
          </a:bodyPr>
          <a:lstStyle/>
          <a:p>
            <a:pPr>
              <a:lnSpc>
                <a:spcPct val="120000"/>
              </a:lnSpc>
            </a:pPr>
            <a:r>
              <a:rPr kumimoji="1" lang="en-US" altLang="zh-CN" sz="1867" b="1" dirty="0">
                <a:solidFill>
                  <a:srgbClr val="0000CC"/>
                </a:solidFill>
                <a:cs typeface="+mn-ea"/>
                <a:sym typeface="+mn-lt"/>
              </a:rPr>
              <a:t>A</a:t>
            </a:r>
          </a:p>
        </p:txBody>
      </p:sp>
      <p:sp>
        <p:nvSpPr>
          <p:cNvPr id="67" name="Text Box 21">
            <a:extLst>
              <a:ext uri="{FF2B5EF4-FFF2-40B4-BE49-F238E27FC236}">
                <a16:creationId xmlns:a16="http://schemas.microsoft.com/office/drawing/2014/main" id="{2D79280F-B775-4A64-1E89-138EC350F0D1}"/>
              </a:ext>
            </a:extLst>
          </p:cNvPr>
          <p:cNvSpPr txBox="1">
            <a:spLocks noChangeArrowheads="1"/>
          </p:cNvSpPr>
          <p:nvPr/>
        </p:nvSpPr>
        <p:spPr bwMode="auto">
          <a:xfrm>
            <a:off x="3349027" y="1941710"/>
            <a:ext cx="357790" cy="405432"/>
          </a:xfrm>
          <a:prstGeom prst="rect">
            <a:avLst/>
          </a:prstGeom>
          <a:noFill/>
          <a:ln>
            <a:noFill/>
          </a:ln>
          <a:effectLst/>
        </p:spPr>
        <p:txBody>
          <a:bodyPr wrap="none">
            <a:spAutoFit/>
          </a:bodyPr>
          <a:lstStyle/>
          <a:p>
            <a:pPr>
              <a:lnSpc>
                <a:spcPct val="120000"/>
              </a:lnSpc>
            </a:pPr>
            <a:r>
              <a:rPr kumimoji="1" lang="en-US" altLang="zh-CN" sz="1867" b="1" dirty="0">
                <a:solidFill>
                  <a:srgbClr val="0000CC"/>
                </a:solidFill>
                <a:cs typeface="+mn-ea"/>
                <a:sym typeface="+mn-lt"/>
              </a:rPr>
              <a:t>C</a:t>
            </a:r>
          </a:p>
        </p:txBody>
      </p:sp>
      <p:sp>
        <p:nvSpPr>
          <p:cNvPr id="68" name="Text Box 22">
            <a:extLst>
              <a:ext uri="{FF2B5EF4-FFF2-40B4-BE49-F238E27FC236}">
                <a16:creationId xmlns:a16="http://schemas.microsoft.com/office/drawing/2014/main" id="{1642755D-C8D9-6065-516E-FFE1955ED884}"/>
              </a:ext>
            </a:extLst>
          </p:cNvPr>
          <p:cNvSpPr txBox="1">
            <a:spLocks noChangeArrowheads="1"/>
          </p:cNvSpPr>
          <p:nvPr/>
        </p:nvSpPr>
        <p:spPr bwMode="auto">
          <a:xfrm>
            <a:off x="8561316" y="2080822"/>
            <a:ext cx="663964" cy="405432"/>
          </a:xfrm>
          <a:prstGeom prst="rect">
            <a:avLst/>
          </a:prstGeom>
          <a:noFill/>
          <a:ln>
            <a:noFill/>
          </a:ln>
          <a:effectLst/>
        </p:spPr>
        <p:txBody>
          <a:bodyPr wrap="none">
            <a:spAutoFit/>
          </a:bodyPr>
          <a:lstStyle/>
          <a:p>
            <a:pPr>
              <a:lnSpc>
                <a:spcPct val="120000"/>
              </a:lnSpc>
            </a:pPr>
            <a:r>
              <a:rPr kumimoji="1" lang="en-US" altLang="zh-CN" sz="1867" b="1" dirty="0">
                <a:solidFill>
                  <a:srgbClr val="0000CC"/>
                </a:solidFill>
                <a:cs typeface="+mn-ea"/>
                <a:sym typeface="+mn-lt"/>
              </a:rPr>
              <a:t>FCS</a:t>
            </a:r>
          </a:p>
        </p:txBody>
      </p:sp>
      <p:sp>
        <p:nvSpPr>
          <p:cNvPr id="69" name="Text Box 24">
            <a:extLst>
              <a:ext uri="{FF2B5EF4-FFF2-40B4-BE49-F238E27FC236}">
                <a16:creationId xmlns:a16="http://schemas.microsoft.com/office/drawing/2014/main" id="{B55DC348-2EB3-621C-1667-B41792618F04}"/>
              </a:ext>
            </a:extLst>
          </p:cNvPr>
          <p:cNvSpPr txBox="1">
            <a:spLocks noChangeArrowheads="1"/>
          </p:cNvSpPr>
          <p:nvPr/>
        </p:nvSpPr>
        <p:spPr bwMode="auto">
          <a:xfrm>
            <a:off x="9586431" y="1938350"/>
            <a:ext cx="330540" cy="405432"/>
          </a:xfrm>
          <a:prstGeom prst="rect">
            <a:avLst/>
          </a:prstGeom>
          <a:noFill/>
          <a:ln>
            <a:noFill/>
          </a:ln>
          <a:effectLst/>
        </p:spPr>
        <p:txBody>
          <a:bodyPr wrap="none">
            <a:spAutoFit/>
          </a:bodyPr>
          <a:lstStyle/>
          <a:p>
            <a:pPr>
              <a:lnSpc>
                <a:spcPct val="120000"/>
              </a:lnSpc>
            </a:pPr>
            <a:r>
              <a:rPr kumimoji="1" lang="en-US" altLang="zh-CN" sz="1867" b="1" dirty="0">
                <a:solidFill>
                  <a:srgbClr val="0000CC"/>
                </a:solidFill>
                <a:cs typeface="+mn-ea"/>
                <a:sym typeface="+mn-lt"/>
              </a:rPr>
              <a:t>F</a:t>
            </a:r>
          </a:p>
        </p:txBody>
      </p:sp>
      <p:sp>
        <p:nvSpPr>
          <p:cNvPr id="70" name="Text Box 25">
            <a:extLst>
              <a:ext uri="{FF2B5EF4-FFF2-40B4-BE49-F238E27FC236}">
                <a16:creationId xmlns:a16="http://schemas.microsoft.com/office/drawing/2014/main" id="{45DF1BF7-2560-426D-6F07-D110B261C8F8}"/>
              </a:ext>
            </a:extLst>
          </p:cNvPr>
          <p:cNvSpPr txBox="1">
            <a:spLocks noChangeArrowheads="1"/>
          </p:cNvSpPr>
          <p:nvPr/>
        </p:nvSpPr>
        <p:spPr bwMode="auto">
          <a:xfrm>
            <a:off x="9519857" y="2182670"/>
            <a:ext cx="478016" cy="405432"/>
          </a:xfrm>
          <a:prstGeom prst="rect">
            <a:avLst/>
          </a:prstGeom>
          <a:noFill/>
          <a:ln>
            <a:noFill/>
          </a:ln>
          <a:effectLst/>
        </p:spPr>
        <p:txBody>
          <a:bodyPr wrap="none">
            <a:spAutoFit/>
          </a:bodyPr>
          <a:lstStyle/>
          <a:p>
            <a:pPr>
              <a:lnSpc>
                <a:spcPct val="120000"/>
              </a:lnSpc>
            </a:pPr>
            <a:r>
              <a:rPr kumimoji="1" lang="en-US" altLang="zh-CN" sz="1867" b="1">
                <a:solidFill>
                  <a:srgbClr val="0000CC"/>
                </a:solidFill>
                <a:cs typeface="+mn-ea"/>
                <a:sym typeface="+mn-lt"/>
              </a:rPr>
              <a:t>7E</a:t>
            </a:r>
          </a:p>
        </p:txBody>
      </p:sp>
      <p:sp>
        <p:nvSpPr>
          <p:cNvPr id="71" name="Rectangle 28">
            <a:extLst>
              <a:ext uri="{FF2B5EF4-FFF2-40B4-BE49-F238E27FC236}">
                <a16:creationId xmlns:a16="http://schemas.microsoft.com/office/drawing/2014/main" id="{D02E4EE5-51A0-F925-1C4B-D00EB549A615}"/>
              </a:ext>
            </a:extLst>
          </p:cNvPr>
          <p:cNvSpPr>
            <a:spLocks noChangeArrowheads="1"/>
          </p:cNvSpPr>
          <p:nvPr/>
        </p:nvSpPr>
        <p:spPr bwMode="auto">
          <a:xfrm>
            <a:off x="5082196" y="1999928"/>
            <a:ext cx="3199041" cy="528816"/>
          </a:xfrm>
          <a:prstGeom prst="rect">
            <a:avLst/>
          </a:prstGeom>
          <a:solidFill>
            <a:schemeClr val="bg2">
              <a:lumMod val="90000"/>
            </a:schemeClr>
          </a:solidFill>
          <a:ln w="12700">
            <a:solidFill>
              <a:schemeClr val="tx1"/>
            </a:solidFill>
            <a:miter lim="800000"/>
            <a:headEnd/>
            <a:tailEnd/>
          </a:ln>
          <a:effectLst/>
        </p:spPr>
        <p:txBody>
          <a:bodyPr wrap="none" anchor="ctr"/>
          <a:lstStyle/>
          <a:p>
            <a:pPr algn="ctr">
              <a:lnSpc>
                <a:spcPct val="120000"/>
              </a:lnSpc>
            </a:pPr>
            <a:endParaRPr kumimoji="1" lang="zh-CN" altLang="en-US" sz="1867" b="1">
              <a:solidFill>
                <a:srgbClr val="000099"/>
              </a:solidFill>
              <a:cs typeface="+mn-ea"/>
              <a:sym typeface="+mn-lt"/>
            </a:endParaRPr>
          </a:p>
        </p:txBody>
      </p:sp>
      <p:sp>
        <p:nvSpPr>
          <p:cNvPr id="72" name="Text Box 29">
            <a:extLst>
              <a:ext uri="{FF2B5EF4-FFF2-40B4-BE49-F238E27FC236}">
                <a16:creationId xmlns:a16="http://schemas.microsoft.com/office/drawing/2014/main" id="{0A7BAF3D-0165-FAAD-6EA6-BA5F12E00293}"/>
              </a:ext>
            </a:extLst>
          </p:cNvPr>
          <p:cNvSpPr txBox="1">
            <a:spLocks noChangeArrowheads="1"/>
          </p:cNvSpPr>
          <p:nvPr/>
        </p:nvSpPr>
        <p:spPr bwMode="auto">
          <a:xfrm>
            <a:off x="4104384" y="2113418"/>
            <a:ext cx="662361" cy="407419"/>
          </a:xfrm>
          <a:prstGeom prst="rect">
            <a:avLst/>
          </a:prstGeom>
          <a:noFill/>
          <a:ln>
            <a:noFill/>
          </a:ln>
          <a:effectLst/>
        </p:spPr>
        <p:txBody>
          <a:bodyPr wrap="none">
            <a:spAutoFit/>
          </a:bodyPr>
          <a:lstStyle/>
          <a:p>
            <a:pPr>
              <a:lnSpc>
                <a:spcPct val="120000"/>
              </a:lnSpc>
            </a:pPr>
            <a:r>
              <a:rPr kumimoji="1" lang="zh-CN" altLang="en-US" sz="1867" b="1" dirty="0">
                <a:solidFill>
                  <a:srgbClr val="0000CC"/>
                </a:solidFill>
                <a:cs typeface="+mn-ea"/>
                <a:sym typeface="+mn-lt"/>
              </a:rPr>
              <a:t>协议</a:t>
            </a:r>
          </a:p>
        </p:txBody>
      </p:sp>
      <p:sp>
        <p:nvSpPr>
          <p:cNvPr id="73" name="Text Box 30">
            <a:extLst>
              <a:ext uri="{FF2B5EF4-FFF2-40B4-BE49-F238E27FC236}">
                <a16:creationId xmlns:a16="http://schemas.microsoft.com/office/drawing/2014/main" id="{027AFF8F-4F99-3FBA-EAC2-FB7C512CE9E4}"/>
              </a:ext>
            </a:extLst>
          </p:cNvPr>
          <p:cNvSpPr txBox="1">
            <a:spLocks noChangeArrowheads="1"/>
          </p:cNvSpPr>
          <p:nvPr/>
        </p:nvSpPr>
        <p:spPr bwMode="auto">
          <a:xfrm>
            <a:off x="6048285" y="2068215"/>
            <a:ext cx="1140056"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zh-CN" sz="1867" b="1" dirty="0">
                <a:solidFill>
                  <a:srgbClr val="0000CC"/>
                </a:solidFill>
                <a:cs typeface="+mn-ea"/>
              </a:rPr>
              <a:t>数据负载</a:t>
            </a:r>
            <a:endParaRPr kumimoji="1" lang="zh-CN" altLang="en-US" sz="1867" b="1" dirty="0">
              <a:solidFill>
                <a:srgbClr val="0000CC"/>
              </a:solidFill>
              <a:cs typeface="+mn-ea"/>
              <a:sym typeface="+mn-lt"/>
            </a:endParaRPr>
          </a:p>
        </p:txBody>
      </p:sp>
      <p:sp>
        <p:nvSpPr>
          <p:cNvPr id="74" name="AutoShape 34">
            <a:extLst>
              <a:ext uri="{FF2B5EF4-FFF2-40B4-BE49-F238E27FC236}">
                <a16:creationId xmlns:a16="http://schemas.microsoft.com/office/drawing/2014/main" id="{19B91487-AD03-BB9B-2A27-1203284CF1C2}"/>
              </a:ext>
            </a:extLst>
          </p:cNvPr>
          <p:cNvSpPr>
            <a:spLocks/>
          </p:cNvSpPr>
          <p:nvPr/>
        </p:nvSpPr>
        <p:spPr bwMode="auto">
          <a:xfrm rot="5400000">
            <a:off x="3470006" y="386258"/>
            <a:ext cx="179507" cy="2999319"/>
          </a:xfrm>
          <a:prstGeom prst="leftBrace">
            <a:avLst>
              <a:gd name="adj1" fmla="val 128528"/>
              <a:gd name="adj2" fmla="val 50069"/>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5" name="AutoShape 35">
            <a:extLst>
              <a:ext uri="{FF2B5EF4-FFF2-40B4-BE49-F238E27FC236}">
                <a16:creationId xmlns:a16="http://schemas.microsoft.com/office/drawing/2014/main" id="{F02387DB-8246-0F9F-F617-1D13D6F7F1AF}"/>
              </a:ext>
            </a:extLst>
          </p:cNvPr>
          <p:cNvSpPr>
            <a:spLocks/>
          </p:cNvSpPr>
          <p:nvPr/>
        </p:nvSpPr>
        <p:spPr bwMode="auto">
          <a:xfrm rot="5400000">
            <a:off x="9124660" y="944521"/>
            <a:ext cx="164952" cy="1897351"/>
          </a:xfrm>
          <a:prstGeom prst="leftBrace">
            <a:avLst>
              <a:gd name="adj1" fmla="val 88480"/>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6" name="Text Box 36">
            <a:extLst>
              <a:ext uri="{FF2B5EF4-FFF2-40B4-BE49-F238E27FC236}">
                <a16:creationId xmlns:a16="http://schemas.microsoft.com/office/drawing/2014/main" id="{B6140D1C-A431-0B20-323C-B66AE614D5D4}"/>
              </a:ext>
            </a:extLst>
          </p:cNvPr>
          <p:cNvSpPr txBox="1">
            <a:spLocks noChangeArrowheads="1"/>
          </p:cNvSpPr>
          <p:nvPr/>
        </p:nvSpPr>
        <p:spPr bwMode="auto">
          <a:xfrm>
            <a:off x="3199472" y="1405515"/>
            <a:ext cx="901209"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867" b="1" dirty="0">
                <a:solidFill>
                  <a:srgbClr val="0000FF"/>
                </a:solidFill>
                <a:cs typeface="+mn-ea"/>
                <a:sym typeface="+mn-lt"/>
              </a:rPr>
              <a:t>帧首部</a:t>
            </a:r>
          </a:p>
        </p:txBody>
      </p:sp>
      <p:sp>
        <p:nvSpPr>
          <p:cNvPr id="77" name="Text Box 37">
            <a:extLst>
              <a:ext uri="{FF2B5EF4-FFF2-40B4-BE49-F238E27FC236}">
                <a16:creationId xmlns:a16="http://schemas.microsoft.com/office/drawing/2014/main" id="{1DB6DDAF-FA55-7FFF-8785-86AB6BC6292F}"/>
              </a:ext>
            </a:extLst>
          </p:cNvPr>
          <p:cNvSpPr txBox="1">
            <a:spLocks noChangeArrowheads="1"/>
          </p:cNvSpPr>
          <p:nvPr/>
        </p:nvSpPr>
        <p:spPr bwMode="auto">
          <a:xfrm>
            <a:off x="8854732" y="1405515"/>
            <a:ext cx="662361"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867" b="1" dirty="0">
                <a:solidFill>
                  <a:srgbClr val="0000FF"/>
                </a:solidFill>
                <a:cs typeface="+mn-ea"/>
                <a:sym typeface="+mn-lt"/>
              </a:rPr>
              <a:t>帧尾</a:t>
            </a:r>
          </a:p>
        </p:txBody>
      </p:sp>
      <p:sp>
        <p:nvSpPr>
          <p:cNvPr id="78" name="Line 40">
            <a:extLst>
              <a:ext uri="{FF2B5EF4-FFF2-40B4-BE49-F238E27FC236}">
                <a16:creationId xmlns:a16="http://schemas.microsoft.com/office/drawing/2014/main" id="{ABEEC30D-4615-6E3C-3487-BF17CA6E0EC0}"/>
              </a:ext>
            </a:extLst>
          </p:cNvPr>
          <p:cNvSpPr>
            <a:spLocks noChangeShapeType="1"/>
          </p:cNvSpPr>
          <p:nvPr/>
        </p:nvSpPr>
        <p:spPr bwMode="auto">
          <a:xfrm>
            <a:off x="8258460" y="1946562"/>
            <a:ext cx="0" cy="6064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9" name="Line 41">
            <a:extLst>
              <a:ext uri="{FF2B5EF4-FFF2-40B4-BE49-F238E27FC236}">
                <a16:creationId xmlns:a16="http://schemas.microsoft.com/office/drawing/2014/main" id="{8E5BFFA7-4DE2-6BFA-158A-0AC35EBE247C}"/>
              </a:ext>
            </a:extLst>
          </p:cNvPr>
          <p:cNvSpPr>
            <a:spLocks noChangeShapeType="1"/>
          </p:cNvSpPr>
          <p:nvPr/>
        </p:nvSpPr>
        <p:spPr bwMode="auto">
          <a:xfrm>
            <a:off x="5059420" y="1986991"/>
            <a:ext cx="0" cy="5660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80" name="AutoShape 42">
            <a:extLst>
              <a:ext uri="{FF2B5EF4-FFF2-40B4-BE49-F238E27FC236}">
                <a16:creationId xmlns:a16="http://schemas.microsoft.com/office/drawing/2014/main" id="{227C5F50-994C-5B1E-EAA6-723CBE0DAE39}"/>
              </a:ext>
            </a:extLst>
          </p:cNvPr>
          <p:cNvSpPr>
            <a:spLocks noChangeArrowheads="1"/>
          </p:cNvSpPr>
          <p:nvPr/>
        </p:nvSpPr>
        <p:spPr bwMode="auto">
          <a:xfrm>
            <a:off x="6459219" y="1535800"/>
            <a:ext cx="299581" cy="577331"/>
          </a:xfrm>
          <a:prstGeom prst="downArrow">
            <a:avLst>
              <a:gd name="adj1" fmla="val 50000"/>
              <a:gd name="adj2" fmla="val 78290"/>
            </a:avLst>
          </a:prstGeom>
          <a:solidFill>
            <a:srgbClr val="FFFF00"/>
          </a:solidFill>
          <a:ln w="19050">
            <a:solidFill>
              <a:schemeClr val="tx1"/>
            </a:solidFill>
            <a:miter lim="800000"/>
            <a:headEnd/>
            <a:tailEnd/>
          </a:ln>
          <a:effectLst/>
        </p:spPr>
        <p:txBody>
          <a:bodyPr vert="eaVert" wrap="none" anchor="ctr"/>
          <a:lstStyle/>
          <a:p>
            <a:pPr>
              <a:lnSpc>
                <a:spcPct val="120000"/>
              </a:lnSpc>
            </a:pPr>
            <a:endParaRPr lang="zh-CN" altLang="en-US" sz="1867" b="1">
              <a:solidFill>
                <a:srgbClr val="000099"/>
              </a:solidFill>
              <a:cs typeface="+mn-ea"/>
              <a:sym typeface="+mn-lt"/>
            </a:endParaRPr>
          </a:p>
        </p:txBody>
      </p:sp>
      <p:sp>
        <p:nvSpPr>
          <p:cNvPr id="81" name="矩形 80">
            <a:extLst>
              <a:ext uri="{FF2B5EF4-FFF2-40B4-BE49-F238E27FC236}">
                <a16:creationId xmlns:a16="http://schemas.microsoft.com/office/drawing/2014/main" id="{73239BCD-1FBA-17EA-0840-2B2809B76253}"/>
              </a:ext>
            </a:extLst>
          </p:cNvPr>
          <p:cNvSpPr/>
          <p:nvPr/>
        </p:nvSpPr>
        <p:spPr>
          <a:xfrm>
            <a:off x="598294" y="3525671"/>
            <a:ext cx="5449991" cy="2722925"/>
          </a:xfrm>
          <a:prstGeom prst="rect">
            <a:avLst/>
          </a:prstGeom>
          <a:ln>
            <a:solidFill>
              <a:schemeClr val="tx1"/>
            </a:solidFill>
          </a:ln>
        </p:spPr>
        <p:txBody>
          <a:bodyPr wrap="square">
            <a:spAutoFit/>
          </a:bodyPr>
          <a:lstStyle/>
          <a:p>
            <a:pPr marL="285750" indent="-285750">
              <a:lnSpc>
                <a:spcPct val="120000"/>
              </a:lnSpc>
              <a:buClr>
                <a:srgbClr val="0070C0"/>
              </a:buClr>
              <a:buFont typeface="Wingdings" panose="05000000000000000000" pitchFamily="2" charset="2"/>
              <a:buChar char="n"/>
            </a:pPr>
            <a:r>
              <a:rPr lang="en-US" altLang="zh-CN" dirty="0">
                <a:solidFill>
                  <a:srgbClr val="0000FF"/>
                </a:solidFill>
                <a:cs typeface="+mn-ea"/>
                <a:sym typeface="+mn-lt"/>
              </a:rPr>
              <a:t>PPP </a:t>
            </a:r>
            <a:r>
              <a:rPr lang="zh-CN" altLang="en-US" dirty="0">
                <a:solidFill>
                  <a:srgbClr val="0000FF"/>
                </a:solidFill>
                <a:cs typeface="+mn-ea"/>
                <a:sym typeface="+mn-lt"/>
              </a:rPr>
              <a:t>协议是面向字节的协议，</a:t>
            </a:r>
            <a:r>
              <a:rPr lang="en-US" altLang="zh-CN" dirty="0">
                <a:solidFill>
                  <a:srgbClr val="0000FF"/>
                </a:solidFill>
                <a:cs typeface="+mn-ea"/>
                <a:sym typeface="+mn-lt"/>
              </a:rPr>
              <a:t>PPP </a:t>
            </a:r>
            <a:r>
              <a:rPr lang="zh-CN" altLang="en-US" dirty="0">
                <a:solidFill>
                  <a:srgbClr val="0000FF"/>
                </a:solidFill>
                <a:cs typeface="+mn-ea"/>
                <a:sym typeface="+mn-lt"/>
              </a:rPr>
              <a:t>帧以字节为单位。</a:t>
            </a:r>
          </a:p>
          <a:p>
            <a:pPr marL="536575" indent="-271463">
              <a:lnSpc>
                <a:spcPct val="120000"/>
              </a:lnSpc>
              <a:buFont typeface="Wingdings" panose="05000000000000000000" pitchFamily="2" charset="2"/>
              <a:buChar char="Ø"/>
            </a:pPr>
            <a:r>
              <a:rPr lang="en-US" altLang="zh-CN" dirty="0">
                <a:cs typeface="+mn-ea"/>
                <a:sym typeface="+mn-lt"/>
              </a:rPr>
              <a:t>PPP </a:t>
            </a:r>
            <a:r>
              <a:rPr lang="zh-CN" altLang="en-US" dirty="0">
                <a:cs typeface="+mn-ea"/>
                <a:sym typeface="+mn-lt"/>
              </a:rPr>
              <a:t>帧的首部</a:t>
            </a:r>
            <a:r>
              <a:rPr lang="en-US" altLang="zh-CN" dirty="0">
                <a:cs typeface="+mn-ea"/>
                <a:sym typeface="+mn-lt"/>
              </a:rPr>
              <a:t>4 </a:t>
            </a:r>
            <a:r>
              <a:rPr lang="zh-CN" altLang="en-US" dirty="0">
                <a:cs typeface="+mn-ea"/>
                <a:sym typeface="+mn-lt"/>
              </a:rPr>
              <a:t>个字段、尾部</a:t>
            </a:r>
            <a:r>
              <a:rPr lang="en-US" altLang="zh-CN" dirty="0">
                <a:cs typeface="+mn-ea"/>
                <a:sym typeface="+mn-lt"/>
              </a:rPr>
              <a:t>2 </a:t>
            </a:r>
            <a:r>
              <a:rPr lang="zh-CN" altLang="en-US" dirty="0">
                <a:cs typeface="+mn-ea"/>
                <a:sym typeface="+mn-lt"/>
              </a:rPr>
              <a:t>个字段。</a:t>
            </a:r>
          </a:p>
          <a:p>
            <a:pPr marL="536575" indent="-271463">
              <a:lnSpc>
                <a:spcPct val="120000"/>
              </a:lnSpc>
              <a:buFont typeface="Wingdings" panose="05000000000000000000" pitchFamily="2" charset="2"/>
              <a:buChar char="Ø"/>
            </a:pPr>
            <a:r>
              <a:rPr lang="zh-CN" altLang="en-US" dirty="0">
                <a:cs typeface="+mn-ea"/>
                <a:sym typeface="+mn-lt"/>
              </a:rPr>
              <a:t>标志字段 </a:t>
            </a:r>
            <a:r>
              <a:rPr lang="en-US" altLang="zh-CN" dirty="0">
                <a:cs typeface="+mn-ea"/>
                <a:sym typeface="+mn-lt"/>
              </a:rPr>
              <a:t>F</a:t>
            </a:r>
            <a:r>
              <a:rPr lang="zh-CN" altLang="en-US" dirty="0">
                <a:cs typeface="+mn-ea"/>
                <a:sym typeface="+mn-lt"/>
              </a:rPr>
              <a:t>：</a:t>
            </a:r>
            <a:r>
              <a:rPr lang="en-US" altLang="zh-CN" dirty="0">
                <a:cs typeface="+mn-ea"/>
                <a:sym typeface="+mn-lt"/>
              </a:rPr>
              <a:t> 0x7E </a:t>
            </a:r>
            <a:r>
              <a:rPr lang="zh-CN" altLang="en-US" dirty="0">
                <a:cs typeface="+mn-ea"/>
                <a:sym typeface="+mn-lt"/>
              </a:rPr>
              <a:t>（二进制 </a:t>
            </a:r>
            <a:r>
              <a:rPr lang="en-US" altLang="zh-CN" dirty="0">
                <a:cs typeface="+mn-ea"/>
                <a:sym typeface="+mn-lt"/>
              </a:rPr>
              <a:t>01111110</a:t>
            </a:r>
            <a:r>
              <a:rPr lang="zh-CN" altLang="en-US" dirty="0">
                <a:cs typeface="+mn-ea"/>
                <a:sym typeface="+mn-lt"/>
              </a:rPr>
              <a:t>），作为帧分界符。</a:t>
            </a:r>
          </a:p>
          <a:p>
            <a:pPr marL="536575" indent="-271463">
              <a:lnSpc>
                <a:spcPct val="120000"/>
              </a:lnSpc>
              <a:buFont typeface="Wingdings" panose="05000000000000000000" pitchFamily="2" charset="2"/>
              <a:buChar char="Ø"/>
            </a:pPr>
            <a:r>
              <a:rPr lang="zh-CN" altLang="en-US" dirty="0">
                <a:cs typeface="+mn-ea"/>
                <a:sym typeface="+mn-lt"/>
              </a:rPr>
              <a:t>地址字段 </a:t>
            </a:r>
            <a:r>
              <a:rPr lang="en-US" altLang="zh-CN" dirty="0">
                <a:cs typeface="+mn-ea"/>
                <a:sym typeface="+mn-lt"/>
              </a:rPr>
              <a:t>A</a:t>
            </a:r>
            <a:r>
              <a:rPr lang="zh-CN" altLang="en-US" dirty="0">
                <a:cs typeface="+mn-ea"/>
                <a:sym typeface="+mn-lt"/>
              </a:rPr>
              <a:t>：只置为 </a:t>
            </a:r>
            <a:r>
              <a:rPr lang="en-US" altLang="zh-CN" dirty="0">
                <a:cs typeface="+mn-ea"/>
                <a:sym typeface="+mn-lt"/>
              </a:rPr>
              <a:t>0xFF</a:t>
            </a:r>
            <a:r>
              <a:rPr lang="zh-CN" altLang="en-US" dirty="0">
                <a:cs typeface="+mn-ea"/>
                <a:sym typeface="+mn-lt"/>
              </a:rPr>
              <a:t>，在点对点链路，地址字段实际上并不起作用。</a:t>
            </a:r>
          </a:p>
          <a:p>
            <a:pPr marL="536575" indent="-271463">
              <a:lnSpc>
                <a:spcPct val="120000"/>
              </a:lnSpc>
              <a:buFont typeface="Wingdings" panose="05000000000000000000" pitchFamily="2" charset="2"/>
              <a:buChar char="Ø"/>
            </a:pPr>
            <a:r>
              <a:rPr lang="zh-CN" altLang="en-US" dirty="0">
                <a:cs typeface="+mn-ea"/>
                <a:sym typeface="+mn-lt"/>
              </a:rPr>
              <a:t>控制字段 </a:t>
            </a:r>
            <a:r>
              <a:rPr lang="en-US" altLang="zh-CN" dirty="0">
                <a:cs typeface="+mn-ea"/>
                <a:sym typeface="+mn-lt"/>
              </a:rPr>
              <a:t>C</a:t>
            </a:r>
            <a:r>
              <a:rPr lang="zh-CN" altLang="en-US" dirty="0">
                <a:cs typeface="+mn-ea"/>
                <a:sym typeface="+mn-lt"/>
              </a:rPr>
              <a:t>：通常置为 </a:t>
            </a:r>
            <a:r>
              <a:rPr lang="en-US" altLang="zh-CN" dirty="0">
                <a:cs typeface="+mn-ea"/>
                <a:sym typeface="+mn-lt"/>
              </a:rPr>
              <a:t>0x03</a:t>
            </a:r>
            <a:r>
              <a:rPr lang="zh-CN" altLang="en-US" dirty="0">
                <a:cs typeface="+mn-ea"/>
                <a:sym typeface="+mn-lt"/>
              </a:rPr>
              <a:t>。</a:t>
            </a:r>
          </a:p>
        </p:txBody>
      </p:sp>
      <p:sp>
        <p:nvSpPr>
          <p:cNvPr id="82" name="矩形 81">
            <a:extLst>
              <a:ext uri="{FF2B5EF4-FFF2-40B4-BE49-F238E27FC236}">
                <a16:creationId xmlns:a16="http://schemas.microsoft.com/office/drawing/2014/main" id="{DF299A0D-644D-163E-AF3E-F219866D00E1}"/>
              </a:ext>
            </a:extLst>
          </p:cNvPr>
          <p:cNvSpPr/>
          <p:nvPr/>
        </p:nvSpPr>
        <p:spPr>
          <a:xfrm>
            <a:off x="6096000" y="3506516"/>
            <a:ext cx="5449991" cy="2830518"/>
          </a:xfrm>
          <a:prstGeom prst="rect">
            <a:avLst/>
          </a:prstGeom>
          <a:ln>
            <a:solidFill>
              <a:schemeClr val="tx1"/>
            </a:solidFill>
          </a:ln>
        </p:spPr>
        <p:txBody>
          <a:bodyPr wrap="square">
            <a:spAutoFit/>
          </a:bodyPr>
          <a:lstStyle/>
          <a:p>
            <a:pPr marL="357708" indent="-357708">
              <a:lnSpc>
                <a:spcPct val="120000"/>
              </a:lnSpc>
              <a:buClr>
                <a:schemeClr val="tx1"/>
              </a:buClr>
              <a:buFont typeface="Wingdings" panose="05000000000000000000" pitchFamily="2" charset="2"/>
              <a:buChar char="n"/>
            </a:pPr>
            <a:r>
              <a:rPr lang="zh-CN" altLang="en-US" sz="2000" dirty="0">
                <a:cs typeface="+mn-ea"/>
                <a:sym typeface="+mn-lt"/>
              </a:rPr>
              <a:t>协议字段：</a:t>
            </a:r>
            <a:r>
              <a:rPr lang="en-US" altLang="zh-CN" sz="2000" dirty="0">
                <a:cs typeface="+mn-ea"/>
                <a:sym typeface="+mn-lt"/>
              </a:rPr>
              <a:t>2 </a:t>
            </a:r>
            <a:r>
              <a:rPr lang="zh-CN" altLang="en-US" sz="2000" dirty="0">
                <a:cs typeface="+mn-ea"/>
                <a:sym typeface="+mn-lt"/>
              </a:rPr>
              <a:t>个字节的协议字段，标识所承载的数据载荷种类，其值：</a:t>
            </a:r>
          </a:p>
          <a:p>
            <a:pPr marL="536575" indent="-271463">
              <a:lnSpc>
                <a:spcPct val="120000"/>
              </a:lnSpc>
              <a:buClr>
                <a:schemeClr val="tx1"/>
              </a:buClr>
              <a:buSzPct val="80000"/>
              <a:buFont typeface="Wingdings" panose="05000000000000000000" pitchFamily="2" charset="2"/>
              <a:buChar char="Ø"/>
            </a:pPr>
            <a:r>
              <a:rPr lang="zh-CN" altLang="en-US" dirty="0">
                <a:cs typeface="+mn-ea"/>
                <a:sym typeface="+mn-lt"/>
              </a:rPr>
              <a:t>若为 </a:t>
            </a:r>
            <a:r>
              <a:rPr lang="en-US" altLang="zh-CN" dirty="0">
                <a:cs typeface="+mn-ea"/>
                <a:sym typeface="+mn-lt"/>
              </a:rPr>
              <a:t>0x0021</a:t>
            </a:r>
            <a:r>
              <a:rPr lang="zh-CN" altLang="en-US" dirty="0">
                <a:cs typeface="+mn-ea"/>
                <a:sym typeface="+mn-lt"/>
              </a:rPr>
              <a:t>，则数据载荷就是 </a:t>
            </a:r>
            <a:r>
              <a:rPr lang="en-US" altLang="zh-CN" dirty="0">
                <a:cs typeface="+mn-ea"/>
                <a:sym typeface="+mn-lt"/>
              </a:rPr>
              <a:t>IP </a:t>
            </a:r>
            <a:r>
              <a:rPr lang="zh-CN" altLang="en-US" dirty="0">
                <a:cs typeface="+mn-ea"/>
                <a:sym typeface="+mn-lt"/>
              </a:rPr>
              <a:t>数据报。</a:t>
            </a:r>
            <a:endParaRPr lang="en-US" altLang="zh-CN" dirty="0">
              <a:cs typeface="+mn-ea"/>
              <a:sym typeface="+mn-lt"/>
            </a:endParaRPr>
          </a:p>
          <a:p>
            <a:pPr marL="536575" indent="-271463">
              <a:lnSpc>
                <a:spcPct val="120000"/>
              </a:lnSpc>
              <a:buClr>
                <a:schemeClr val="tx1"/>
              </a:buClr>
              <a:buSzPct val="80000"/>
              <a:buFont typeface="Wingdings" panose="05000000000000000000" pitchFamily="2" charset="2"/>
              <a:buChar char="Ø"/>
            </a:pPr>
            <a:r>
              <a:rPr lang="zh-CN" altLang="en-US" dirty="0">
                <a:cs typeface="+mn-ea"/>
                <a:sym typeface="+mn-lt"/>
              </a:rPr>
              <a:t>若为 </a:t>
            </a:r>
            <a:r>
              <a:rPr lang="en-US" altLang="zh-CN" dirty="0">
                <a:cs typeface="+mn-ea"/>
                <a:sym typeface="+mn-lt"/>
              </a:rPr>
              <a:t>0x8021</a:t>
            </a:r>
            <a:r>
              <a:rPr lang="zh-CN" altLang="en-US" dirty="0">
                <a:cs typeface="+mn-ea"/>
                <a:sym typeface="+mn-lt"/>
              </a:rPr>
              <a:t>，则数据载荷是网络控制数据。</a:t>
            </a:r>
          </a:p>
          <a:p>
            <a:pPr marL="536575" indent="-271463">
              <a:lnSpc>
                <a:spcPct val="120000"/>
              </a:lnSpc>
              <a:buClr>
                <a:schemeClr val="tx1"/>
              </a:buClr>
              <a:buSzPct val="80000"/>
              <a:buFont typeface="Wingdings" panose="05000000000000000000" pitchFamily="2" charset="2"/>
              <a:buChar char="Ø"/>
            </a:pPr>
            <a:r>
              <a:rPr lang="zh-CN" altLang="en-US" dirty="0">
                <a:cs typeface="+mn-ea"/>
                <a:sym typeface="+mn-lt"/>
              </a:rPr>
              <a:t>若为 </a:t>
            </a:r>
            <a:r>
              <a:rPr lang="en-US" altLang="zh-CN" dirty="0">
                <a:cs typeface="+mn-ea"/>
                <a:sym typeface="+mn-lt"/>
              </a:rPr>
              <a:t>0xC021</a:t>
            </a:r>
            <a:r>
              <a:rPr lang="zh-CN" altLang="en-US" dirty="0">
                <a:cs typeface="+mn-ea"/>
                <a:sym typeface="+mn-lt"/>
              </a:rPr>
              <a:t>，则数据载荷是 </a:t>
            </a:r>
            <a:r>
              <a:rPr lang="en-US" altLang="zh-CN" dirty="0">
                <a:cs typeface="+mn-ea"/>
                <a:sym typeface="+mn-lt"/>
              </a:rPr>
              <a:t>PPP </a:t>
            </a:r>
            <a:r>
              <a:rPr lang="zh-CN" altLang="en-US" dirty="0">
                <a:cs typeface="+mn-ea"/>
                <a:sym typeface="+mn-lt"/>
              </a:rPr>
              <a:t>链路控制数据。</a:t>
            </a:r>
          </a:p>
          <a:p>
            <a:pPr marL="536575" indent="-271463">
              <a:lnSpc>
                <a:spcPct val="120000"/>
              </a:lnSpc>
              <a:buClr>
                <a:schemeClr val="tx1"/>
              </a:buClr>
              <a:buSzPct val="80000"/>
              <a:buFont typeface="Wingdings" panose="05000000000000000000" pitchFamily="2" charset="2"/>
              <a:buChar char="Ø"/>
            </a:pPr>
            <a:r>
              <a:rPr lang="zh-CN" altLang="en-US" dirty="0">
                <a:cs typeface="+mn-ea"/>
                <a:sym typeface="+mn-lt"/>
              </a:rPr>
              <a:t>若为 </a:t>
            </a:r>
            <a:r>
              <a:rPr lang="en-US" altLang="zh-CN" dirty="0">
                <a:cs typeface="+mn-ea"/>
                <a:sym typeface="+mn-lt"/>
              </a:rPr>
              <a:t>0xC023</a:t>
            </a:r>
            <a:r>
              <a:rPr lang="zh-CN" altLang="en-US" dirty="0">
                <a:cs typeface="+mn-ea"/>
                <a:sym typeface="+mn-lt"/>
              </a:rPr>
              <a:t>，则数据载荷是鉴别数据。</a:t>
            </a:r>
            <a:endParaRPr lang="en-US" altLang="zh-CN" dirty="0">
              <a:cs typeface="+mn-ea"/>
              <a:sym typeface="+mn-lt"/>
            </a:endParaRPr>
          </a:p>
          <a:p>
            <a:pPr marL="357188" indent="-357188">
              <a:lnSpc>
                <a:spcPct val="120000"/>
              </a:lnSpc>
              <a:buClr>
                <a:schemeClr val="tx1"/>
              </a:buClr>
              <a:buSzPct val="80000"/>
              <a:buFont typeface="Wingdings" panose="05000000000000000000" pitchFamily="2" charset="2"/>
              <a:buChar char="n"/>
            </a:pPr>
            <a:r>
              <a:rPr lang="zh-CN" altLang="en-US" sz="2000" dirty="0">
                <a:cs typeface="+mn-ea"/>
                <a:sym typeface="+mn-lt"/>
              </a:rPr>
              <a:t>尾部</a:t>
            </a:r>
            <a:r>
              <a:rPr lang="en-US" altLang="zh-CN" sz="2000" dirty="0">
                <a:cs typeface="+mn-ea"/>
                <a:sym typeface="+mn-lt"/>
              </a:rPr>
              <a:t>FCS</a:t>
            </a:r>
            <a:r>
              <a:rPr lang="zh-CN" altLang="en-US" sz="2000" dirty="0">
                <a:cs typeface="+mn-ea"/>
                <a:sym typeface="+mn-lt"/>
              </a:rPr>
              <a:t>字段：帧校验序列，用于帧错检测</a:t>
            </a:r>
            <a:endParaRPr lang="en-US" altLang="zh-CN" sz="2000" dirty="0">
              <a:cs typeface="+mn-ea"/>
              <a:sym typeface="+mn-lt"/>
            </a:endParaRPr>
          </a:p>
        </p:txBody>
      </p:sp>
    </p:spTree>
    <p:extLst>
      <p:ext uri="{BB962C8B-B14F-4D97-AF65-F5344CB8AC3E}">
        <p14:creationId xmlns:p14="http://schemas.microsoft.com/office/powerpoint/2010/main" val="37584969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C122D6-61E4-298E-885B-DFBEFDAE7D81}"/>
              </a:ext>
            </a:extLst>
          </p:cNvPr>
          <p:cNvSpPr>
            <a:spLocks noGrp="1"/>
          </p:cNvSpPr>
          <p:nvPr>
            <p:ph type="title"/>
          </p:nvPr>
        </p:nvSpPr>
        <p:spPr/>
        <p:txBody>
          <a:bodyPr>
            <a:normAutofit/>
          </a:bodyPr>
          <a:lstStyle/>
          <a:p>
            <a:r>
              <a:rPr lang="en-US" altLang="zh-CN" sz="3200" dirty="0">
                <a:latin typeface="+mn-lt"/>
                <a:ea typeface="+mn-ea"/>
                <a:cs typeface="+mn-ea"/>
                <a:sym typeface="+mn-lt"/>
              </a:rPr>
              <a:t>PPP</a:t>
            </a:r>
            <a:r>
              <a:rPr lang="zh-CN" altLang="en-US" sz="3200" dirty="0">
                <a:latin typeface="+mn-lt"/>
                <a:ea typeface="+mn-ea"/>
                <a:cs typeface="+mn-ea"/>
                <a:sym typeface="+mn-lt"/>
              </a:rPr>
              <a:t>协议对数据透明传输问题的处理方法</a:t>
            </a:r>
            <a:endParaRPr lang="zh-CN" altLang="en-US" dirty="0"/>
          </a:p>
        </p:txBody>
      </p:sp>
      <p:sp>
        <p:nvSpPr>
          <p:cNvPr id="3" name="内容占位符 2">
            <a:extLst>
              <a:ext uri="{FF2B5EF4-FFF2-40B4-BE49-F238E27FC236}">
                <a16:creationId xmlns:a16="http://schemas.microsoft.com/office/drawing/2014/main" id="{B6BD870F-01CC-6ED4-A0E0-E1EFFD92D513}"/>
              </a:ext>
            </a:extLst>
          </p:cNvPr>
          <p:cNvSpPr>
            <a:spLocks noGrp="1"/>
          </p:cNvSpPr>
          <p:nvPr>
            <p:ph idx="1"/>
          </p:nvPr>
        </p:nvSpPr>
        <p:spPr/>
        <p:txBody>
          <a:bodyPr/>
          <a:lstStyle/>
          <a:p>
            <a:pPr eaLnBrk="0" hangingPunct="0">
              <a:lnSpc>
                <a:spcPct val="120000"/>
              </a:lnSpc>
              <a:buClr>
                <a:schemeClr val="tx1"/>
              </a:buClr>
            </a:pPr>
            <a:r>
              <a:rPr lang="zh-CN" altLang="en-US" dirty="0">
                <a:latin typeface="+mn-ea"/>
                <a:cs typeface="+mn-ea"/>
                <a:sym typeface="+mn-lt"/>
              </a:rPr>
              <a:t>当承载的数据载荷中出现定界符时：</a:t>
            </a:r>
            <a:endParaRPr lang="en-US" altLang="zh-CN" dirty="0">
              <a:latin typeface="+mn-ea"/>
              <a:cs typeface="+mn-ea"/>
              <a:sym typeface="+mn-lt"/>
            </a:endParaRPr>
          </a:p>
          <a:p>
            <a:pPr marL="715963" indent="-358775" eaLnBrk="0" hangingPunct="0">
              <a:lnSpc>
                <a:spcPct val="120000"/>
              </a:lnSpc>
              <a:buClr>
                <a:schemeClr val="tx1"/>
              </a:buClr>
              <a:buFont typeface="Wingdings" panose="05000000000000000000" pitchFamily="2" charset="2"/>
              <a:buChar char="Ø"/>
            </a:pPr>
            <a:r>
              <a:rPr lang="zh-CN" altLang="en-US" sz="2000" dirty="0">
                <a:latin typeface="+mn-ea"/>
                <a:cs typeface="+mn-ea"/>
                <a:sym typeface="+mn-lt"/>
              </a:rPr>
              <a:t>如果 </a:t>
            </a:r>
            <a:r>
              <a:rPr lang="en-US" altLang="zh-CN" sz="2000" dirty="0">
                <a:latin typeface="+mn-ea"/>
                <a:cs typeface="+mn-ea"/>
                <a:sym typeface="+mn-lt"/>
              </a:rPr>
              <a:t>PPP </a:t>
            </a:r>
            <a:r>
              <a:rPr lang="zh-CN" altLang="en-US" sz="2000" dirty="0">
                <a:latin typeface="+mn-ea"/>
                <a:cs typeface="+mn-ea"/>
                <a:sym typeface="+mn-lt"/>
              </a:rPr>
              <a:t>协议用在异步传输时，就使用一种特殊的</a:t>
            </a:r>
            <a:r>
              <a:rPr lang="zh-CN" altLang="en-US" sz="2000" dirty="0">
                <a:solidFill>
                  <a:srgbClr val="C00000"/>
                </a:solidFill>
                <a:latin typeface="+mn-ea"/>
                <a:cs typeface="+mn-ea"/>
                <a:sym typeface="+mn-lt"/>
              </a:rPr>
              <a:t>字符填充法</a:t>
            </a:r>
            <a:endParaRPr lang="en-US" altLang="zh-CN" sz="2000" dirty="0">
              <a:latin typeface="+mn-ea"/>
              <a:cs typeface="+mn-ea"/>
              <a:sym typeface="+mn-lt"/>
            </a:endParaRPr>
          </a:p>
          <a:p>
            <a:pPr marL="715963" indent="-358775" eaLnBrk="0" hangingPunct="0">
              <a:lnSpc>
                <a:spcPct val="120000"/>
              </a:lnSpc>
              <a:buClr>
                <a:schemeClr val="tx1"/>
              </a:buClr>
              <a:buFont typeface="Wingdings" panose="05000000000000000000" pitchFamily="2" charset="2"/>
              <a:buChar char="Ø"/>
            </a:pPr>
            <a:r>
              <a:rPr lang="zh-CN" altLang="en-US" sz="2000" dirty="0">
                <a:latin typeface="+mn-ea"/>
                <a:cs typeface="+mn-ea"/>
                <a:sym typeface="+mn-lt"/>
              </a:rPr>
              <a:t>当 </a:t>
            </a:r>
            <a:r>
              <a:rPr lang="en-US" altLang="zh-CN" sz="2000" dirty="0">
                <a:latin typeface="+mn-ea"/>
                <a:cs typeface="+mn-ea"/>
                <a:sym typeface="+mn-lt"/>
              </a:rPr>
              <a:t>PPP </a:t>
            </a:r>
            <a:r>
              <a:rPr lang="zh-CN" altLang="en-US" sz="2000" dirty="0">
                <a:latin typeface="+mn-ea"/>
                <a:cs typeface="+mn-ea"/>
                <a:sym typeface="+mn-lt"/>
              </a:rPr>
              <a:t>用在同步传输链路时，协议规定采用硬件来完成</a:t>
            </a:r>
            <a:r>
              <a:rPr lang="zh-CN" altLang="en-US" sz="2000" dirty="0">
                <a:solidFill>
                  <a:srgbClr val="C00000"/>
                </a:solidFill>
                <a:latin typeface="+mn-ea"/>
                <a:cs typeface="+mn-ea"/>
                <a:sym typeface="+mn-lt"/>
              </a:rPr>
              <a:t>比特填充</a:t>
            </a:r>
            <a:r>
              <a:rPr lang="zh-CN" altLang="en-US" sz="2000" dirty="0">
                <a:latin typeface="+mn-ea"/>
                <a:cs typeface="+mn-ea"/>
                <a:sym typeface="+mn-lt"/>
              </a:rPr>
              <a:t>（和 </a:t>
            </a:r>
            <a:r>
              <a:rPr lang="en-US" altLang="zh-CN" sz="2000" dirty="0">
                <a:latin typeface="+mn-ea"/>
                <a:cs typeface="+mn-ea"/>
                <a:sym typeface="+mn-lt"/>
              </a:rPr>
              <a:t>HDLC </a:t>
            </a:r>
            <a:r>
              <a:rPr lang="zh-CN" altLang="en-US" sz="2000" dirty="0">
                <a:latin typeface="+mn-ea"/>
                <a:cs typeface="+mn-ea"/>
                <a:sym typeface="+mn-lt"/>
              </a:rPr>
              <a:t>方法相同）</a:t>
            </a:r>
          </a:p>
          <a:p>
            <a:endParaRPr lang="zh-CN" altLang="en-US" dirty="0"/>
          </a:p>
        </p:txBody>
      </p:sp>
      <p:sp>
        <p:nvSpPr>
          <p:cNvPr id="4" name="灯片编号占位符 3">
            <a:extLst>
              <a:ext uri="{FF2B5EF4-FFF2-40B4-BE49-F238E27FC236}">
                <a16:creationId xmlns:a16="http://schemas.microsoft.com/office/drawing/2014/main" id="{E7736769-F233-76BF-E0DD-7F442D3CB6D9}"/>
              </a:ext>
            </a:extLst>
          </p:cNvPr>
          <p:cNvSpPr>
            <a:spLocks noGrp="1"/>
          </p:cNvSpPr>
          <p:nvPr>
            <p:ph type="sldNum" sz="quarter" idx="12"/>
          </p:nvPr>
        </p:nvSpPr>
        <p:spPr/>
        <p:txBody>
          <a:bodyPr/>
          <a:lstStyle/>
          <a:p>
            <a:fld id="{C8BB1146-E542-4D4E-B8E9-6919A11DDD48}" type="slidenum">
              <a:rPr lang="en-US" smtClean="0"/>
              <a:t>107</a:t>
            </a:fld>
            <a:endParaRPr lang="en-US"/>
          </a:p>
        </p:txBody>
      </p:sp>
    </p:spTree>
    <p:extLst>
      <p:ext uri="{BB962C8B-B14F-4D97-AF65-F5344CB8AC3E}">
        <p14:creationId xmlns:p14="http://schemas.microsoft.com/office/powerpoint/2010/main" val="19961649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CAF07F-27E7-F53A-55F0-CC4BF43418C9}"/>
              </a:ext>
            </a:extLst>
          </p:cNvPr>
          <p:cNvSpPr>
            <a:spLocks noGrp="1"/>
          </p:cNvSpPr>
          <p:nvPr>
            <p:ph type="title"/>
          </p:nvPr>
        </p:nvSpPr>
        <p:spPr/>
        <p:txBody>
          <a:bodyPr>
            <a:normAutofit/>
          </a:bodyPr>
          <a:lstStyle/>
          <a:p>
            <a:r>
              <a:rPr lang="zh-CN" altLang="en-US" sz="3200" dirty="0">
                <a:latin typeface="+mn-lt"/>
                <a:ea typeface="+mn-ea"/>
                <a:cs typeface="+mn-ea"/>
                <a:sym typeface="+mn-lt"/>
              </a:rPr>
              <a:t>字符填充法</a:t>
            </a:r>
            <a:endParaRPr lang="zh-CN" altLang="en-US" dirty="0"/>
          </a:p>
        </p:txBody>
      </p:sp>
      <p:sp>
        <p:nvSpPr>
          <p:cNvPr id="3" name="内容占位符 2">
            <a:extLst>
              <a:ext uri="{FF2B5EF4-FFF2-40B4-BE49-F238E27FC236}">
                <a16:creationId xmlns:a16="http://schemas.microsoft.com/office/drawing/2014/main" id="{C5477367-3967-E457-5650-93956A14306D}"/>
              </a:ext>
            </a:extLst>
          </p:cNvPr>
          <p:cNvSpPr>
            <a:spLocks noGrp="1"/>
          </p:cNvSpPr>
          <p:nvPr>
            <p:ph idx="1"/>
          </p:nvPr>
        </p:nvSpPr>
        <p:spPr>
          <a:xfrm>
            <a:off x="660400" y="4418300"/>
            <a:ext cx="10858500" cy="2088823"/>
          </a:xfrm>
        </p:spPr>
        <p:txBody>
          <a:bodyPr>
            <a:normAutofit/>
          </a:bodyPr>
          <a:lstStyle/>
          <a:p>
            <a:pPr marL="342900" indent="-342900" eaLnBrk="0" hangingPunct="0">
              <a:lnSpc>
                <a:spcPct val="120000"/>
              </a:lnSpc>
              <a:buFont typeface="Wingdings" panose="05000000000000000000" pitchFamily="2" charset="2"/>
              <a:buChar char="n"/>
            </a:pPr>
            <a:r>
              <a:rPr lang="zh-CN" altLang="en-US" sz="2000" dirty="0">
                <a:latin typeface="+mn-ea"/>
                <a:cs typeface="+mn-ea"/>
                <a:sym typeface="+mn-lt"/>
              </a:rPr>
              <a:t>对原始数据中出现的三种特殊字符，在前面用</a:t>
            </a:r>
            <a:r>
              <a:rPr lang="en-US" altLang="zh-CN" sz="2000" dirty="0">
                <a:latin typeface="+mn-ea"/>
                <a:cs typeface="+mn-ea"/>
                <a:sym typeface="+mn-lt"/>
              </a:rPr>
              <a:t>0x7D</a:t>
            </a:r>
            <a:r>
              <a:rPr lang="zh-CN" altLang="en-US" sz="2000" dirty="0">
                <a:latin typeface="+mn-ea"/>
                <a:cs typeface="+mn-ea"/>
                <a:sym typeface="+mn-lt"/>
              </a:rPr>
              <a:t>转义字符填充，并对特殊字符进行转义：</a:t>
            </a:r>
            <a:endParaRPr lang="en-US" altLang="zh-CN" sz="2000" dirty="0">
              <a:latin typeface="+mn-ea"/>
              <a:cs typeface="+mn-ea"/>
              <a:sym typeface="+mn-lt"/>
            </a:endParaRPr>
          </a:p>
          <a:p>
            <a:pPr marL="538163" indent="-269875" eaLnBrk="0" hangingPunct="0">
              <a:lnSpc>
                <a:spcPct val="120000"/>
              </a:lnSpc>
              <a:buFont typeface="Wingdings" panose="05000000000000000000" pitchFamily="2" charset="2"/>
              <a:buChar char="Ø"/>
            </a:pPr>
            <a:r>
              <a:rPr lang="zh-CN" altLang="en-US" sz="2000" dirty="0">
                <a:latin typeface="+mn-ea"/>
                <a:cs typeface="+mn-ea"/>
                <a:sym typeface="+mn-lt"/>
              </a:rPr>
              <a:t>对 </a:t>
            </a:r>
            <a:r>
              <a:rPr lang="en-US" altLang="zh-CN" sz="2000" dirty="0">
                <a:latin typeface="+mn-ea"/>
                <a:cs typeface="+mn-ea"/>
                <a:sym typeface="+mn-lt"/>
              </a:rPr>
              <a:t>0x7E</a:t>
            </a:r>
            <a:r>
              <a:rPr lang="zh-CN" altLang="en-US" sz="2000" dirty="0">
                <a:latin typeface="+mn-ea"/>
                <a:cs typeface="+mn-ea"/>
                <a:sym typeface="+mn-lt"/>
              </a:rPr>
              <a:t>（分界符），转换成 </a:t>
            </a:r>
            <a:r>
              <a:rPr lang="en-US" altLang="zh-CN" sz="2000" dirty="0">
                <a:latin typeface="+mn-ea"/>
                <a:cs typeface="+mn-ea"/>
                <a:sym typeface="+mn-lt"/>
              </a:rPr>
              <a:t>(0x7D, 0x5E)</a:t>
            </a:r>
            <a:r>
              <a:rPr lang="zh-CN" altLang="en-US" sz="2000" dirty="0">
                <a:latin typeface="+mn-ea"/>
                <a:cs typeface="+mn-ea"/>
                <a:sym typeface="+mn-lt"/>
              </a:rPr>
              <a:t> </a:t>
            </a:r>
          </a:p>
          <a:p>
            <a:pPr marL="538163" indent="-269875" eaLnBrk="0" hangingPunct="0">
              <a:lnSpc>
                <a:spcPct val="120000"/>
              </a:lnSpc>
              <a:buFont typeface="Wingdings" panose="05000000000000000000" pitchFamily="2" charset="2"/>
              <a:buChar char="Ø"/>
            </a:pPr>
            <a:r>
              <a:rPr lang="zh-CN" altLang="en-US" sz="2000" dirty="0">
                <a:latin typeface="+mn-ea"/>
                <a:cs typeface="+mn-ea"/>
                <a:sym typeface="+mn-lt"/>
              </a:rPr>
              <a:t>对 </a:t>
            </a:r>
            <a:r>
              <a:rPr lang="en-US" altLang="zh-CN" sz="2000" dirty="0">
                <a:latin typeface="+mn-ea"/>
                <a:cs typeface="+mn-ea"/>
                <a:sym typeface="+mn-lt"/>
              </a:rPr>
              <a:t>0x7D</a:t>
            </a:r>
            <a:r>
              <a:rPr lang="zh-CN" altLang="en-US" sz="2000" dirty="0">
                <a:latin typeface="+mn-ea"/>
                <a:cs typeface="+mn-ea"/>
                <a:sym typeface="+mn-lt"/>
              </a:rPr>
              <a:t>（转义字符），则转换成 </a:t>
            </a:r>
            <a:r>
              <a:rPr lang="en-US" altLang="zh-CN" sz="2000" dirty="0">
                <a:latin typeface="+mn-ea"/>
                <a:cs typeface="+mn-ea"/>
                <a:sym typeface="+mn-lt"/>
              </a:rPr>
              <a:t>(0x7D, 0x5D)</a:t>
            </a:r>
            <a:endParaRPr lang="zh-CN" altLang="en-US" sz="2000" dirty="0">
              <a:latin typeface="+mn-ea"/>
              <a:cs typeface="+mn-ea"/>
              <a:sym typeface="+mn-lt"/>
            </a:endParaRPr>
          </a:p>
          <a:p>
            <a:pPr marL="538163" indent="-269875" eaLnBrk="0" hangingPunct="0">
              <a:lnSpc>
                <a:spcPct val="120000"/>
              </a:lnSpc>
              <a:buFont typeface="Wingdings" panose="05000000000000000000" pitchFamily="2" charset="2"/>
              <a:buChar char="Ø"/>
            </a:pPr>
            <a:r>
              <a:rPr lang="zh-CN" altLang="en-US" sz="2000" dirty="0">
                <a:latin typeface="+mn-ea"/>
                <a:cs typeface="+mn-ea"/>
                <a:sym typeface="+mn-lt"/>
              </a:rPr>
              <a:t>对 </a:t>
            </a:r>
            <a:r>
              <a:rPr lang="en-US" altLang="zh-CN" sz="2000" dirty="0">
                <a:latin typeface="+mn-ea"/>
                <a:cs typeface="+mn-ea"/>
                <a:sym typeface="+mn-lt"/>
              </a:rPr>
              <a:t>ASCII </a:t>
            </a:r>
            <a:r>
              <a:rPr lang="zh-CN" altLang="en-US" sz="2000" dirty="0">
                <a:latin typeface="+mn-ea"/>
                <a:cs typeface="+mn-ea"/>
                <a:sym typeface="+mn-lt"/>
              </a:rPr>
              <a:t>码的控制字符（小于 </a:t>
            </a:r>
            <a:r>
              <a:rPr lang="en-US" altLang="zh-CN" sz="2000" dirty="0">
                <a:latin typeface="+mn-ea"/>
                <a:cs typeface="+mn-ea"/>
                <a:sym typeface="+mn-lt"/>
              </a:rPr>
              <a:t>0x20 </a:t>
            </a:r>
            <a:r>
              <a:rPr lang="zh-CN" altLang="en-US" sz="2000" dirty="0">
                <a:latin typeface="+mn-ea"/>
                <a:cs typeface="+mn-ea"/>
                <a:sym typeface="+mn-lt"/>
              </a:rPr>
              <a:t>的字符），填充 </a:t>
            </a:r>
            <a:r>
              <a:rPr lang="en-US" altLang="zh-CN" sz="2000" dirty="0">
                <a:latin typeface="+mn-ea"/>
                <a:cs typeface="+mn-ea"/>
                <a:sym typeface="+mn-lt"/>
              </a:rPr>
              <a:t>0x7D </a:t>
            </a:r>
            <a:r>
              <a:rPr lang="zh-CN" altLang="en-US" sz="2000" dirty="0">
                <a:latin typeface="+mn-ea"/>
                <a:cs typeface="+mn-ea"/>
                <a:sym typeface="+mn-lt"/>
              </a:rPr>
              <a:t>，并将该字符的编码进行转义</a:t>
            </a:r>
          </a:p>
        </p:txBody>
      </p:sp>
      <p:sp>
        <p:nvSpPr>
          <p:cNvPr id="4" name="灯片编号占位符 3">
            <a:extLst>
              <a:ext uri="{FF2B5EF4-FFF2-40B4-BE49-F238E27FC236}">
                <a16:creationId xmlns:a16="http://schemas.microsoft.com/office/drawing/2014/main" id="{121B6921-29A3-8B0B-82AE-64741182A236}"/>
              </a:ext>
            </a:extLst>
          </p:cNvPr>
          <p:cNvSpPr>
            <a:spLocks noGrp="1"/>
          </p:cNvSpPr>
          <p:nvPr>
            <p:ph type="sldNum" sz="quarter" idx="12"/>
          </p:nvPr>
        </p:nvSpPr>
        <p:spPr/>
        <p:txBody>
          <a:bodyPr/>
          <a:lstStyle/>
          <a:p>
            <a:fld id="{C8BB1146-E542-4D4E-B8E9-6919A11DDD48}" type="slidenum">
              <a:rPr lang="en-US" smtClean="0"/>
              <a:t>108</a:t>
            </a:fld>
            <a:endParaRPr lang="en-US"/>
          </a:p>
        </p:txBody>
      </p:sp>
      <p:grpSp>
        <p:nvGrpSpPr>
          <p:cNvPr id="5" name="组合 4">
            <a:extLst>
              <a:ext uri="{FF2B5EF4-FFF2-40B4-BE49-F238E27FC236}">
                <a16:creationId xmlns:a16="http://schemas.microsoft.com/office/drawing/2014/main" id="{0215E062-C0C2-5750-A27C-C7629F18C640}"/>
              </a:ext>
            </a:extLst>
          </p:cNvPr>
          <p:cNvGrpSpPr/>
          <p:nvPr/>
        </p:nvGrpSpPr>
        <p:grpSpPr>
          <a:xfrm>
            <a:off x="615267" y="1140195"/>
            <a:ext cx="10819601" cy="3158933"/>
            <a:chOff x="498721" y="1466402"/>
            <a:chExt cx="8114701" cy="2369200"/>
          </a:xfrm>
        </p:grpSpPr>
        <p:sp>
          <p:nvSpPr>
            <p:cNvPr id="6" name="Rectangle 4">
              <a:extLst>
                <a:ext uri="{FF2B5EF4-FFF2-40B4-BE49-F238E27FC236}">
                  <a16:creationId xmlns:a16="http://schemas.microsoft.com/office/drawing/2014/main" id="{12A0FFA1-B329-1B5C-A20C-E8FDE065D49C}"/>
                </a:ext>
              </a:extLst>
            </p:cNvPr>
            <p:cNvSpPr>
              <a:spLocks noChangeArrowheads="1"/>
            </p:cNvSpPr>
            <p:nvPr/>
          </p:nvSpPr>
          <p:spPr bwMode="auto">
            <a:xfrm>
              <a:off x="498721" y="3118386"/>
              <a:ext cx="383211" cy="353734"/>
            </a:xfrm>
            <a:prstGeom prst="rect">
              <a:avLst/>
            </a:prstGeom>
            <a:solidFill>
              <a:schemeClr val="accent1">
                <a:lumMod val="25000"/>
                <a:lumOff val="75000"/>
              </a:schemeClr>
            </a:solidFill>
            <a:ln w="12700">
              <a:solidFill>
                <a:schemeClr val="tx1"/>
              </a:solidFill>
              <a:miter lim="800000"/>
              <a:headEnd/>
              <a:tailEnd/>
            </a:ln>
            <a:effectLst/>
          </p:spPr>
          <p:txBody>
            <a:bodyPr wrap="none" anchor="ctr"/>
            <a:lstStyle/>
            <a:p>
              <a:pPr algn="ctr">
                <a:lnSpc>
                  <a:spcPct val="120000"/>
                </a:lnSpc>
              </a:pPr>
              <a:r>
                <a:rPr kumimoji="1" lang="en-US" altLang="zh-CN" sz="1600" b="1" dirty="0">
                  <a:solidFill>
                    <a:schemeClr val="bg1"/>
                  </a:solidFill>
                  <a:cs typeface="+mn-ea"/>
                  <a:sym typeface="+mn-lt"/>
                </a:rPr>
                <a:t>7E</a:t>
              </a:r>
            </a:p>
          </p:txBody>
        </p:sp>
        <p:sp>
          <p:nvSpPr>
            <p:cNvPr id="7" name="Freeform 5">
              <a:extLst>
                <a:ext uri="{FF2B5EF4-FFF2-40B4-BE49-F238E27FC236}">
                  <a16:creationId xmlns:a16="http://schemas.microsoft.com/office/drawing/2014/main" id="{9F15F38A-2C72-6772-9B37-B25AA4B9E5AF}"/>
                </a:ext>
              </a:extLst>
            </p:cNvPr>
            <p:cNvSpPr>
              <a:spLocks/>
            </p:cNvSpPr>
            <p:nvPr/>
          </p:nvSpPr>
          <p:spPr bwMode="auto">
            <a:xfrm>
              <a:off x="6159348" y="2351964"/>
              <a:ext cx="1277371" cy="766423"/>
            </a:xfrm>
            <a:custGeom>
              <a:avLst/>
              <a:gdLst>
                <a:gd name="T0" fmla="*/ 671 w 960"/>
                <a:gd name="T1" fmla="*/ 624 h 624"/>
                <a:gd name="T2" fmla="*/ 960 w 960"/>
                <a:gd name="T3" fmla="*/ 624 h 624"/>
                <a:gd name="T4" fmla="*/ 288 w 960"/>
                <a:gd name="T5" fmla="*/ 0 h 624"/>
                <a:gd name="T6" fmla="*/ 0 w 960"/>
                <a:gd name="T7" fmla="*/ 0 h 624"/>
              </a:gdLst>
              <a:ahLst/>
              <a:cxnLst>
                <a:cxn ang="0">
                  <a:pos x="T0" y="T1"/>
                </a:cxn>
                <a:cxn ang="0">
                  <a:pos x="T2" y="T3"/>
                </a:cxn>
                <a:cxn ang="0">
                  <a:pos x="T4" y="T5"/>
                </a:cxn>
                <a:cxn ang="0">
                  <a:pos x="T6" y="T7"/>
                </a:cxn>
              </a:cxnLst>
              <a:rect l="0" t="0" r="r" b="b"/>
              <a:pathLst>
                <a:path w="960" h="624">
                  <a:moveTo>
                    <a:pt x="671" y="624"/>
                  </a:moveTo>
                  <a:lnTo>
                    <a:pt x="960" y="624"/>
                  </a:lnTo>
                  <a:lnTo>
                    <a:pt x="288" y="0"/>
                  </a:lnTo>
                  <a:lnTo>
                    <a:pt x="0" y="0"/>
                  </a:lnTo>
                </a:path>
              </a:pathLst>
            </a:custGeom>
            <a:solidFill>
              <a:schemeClr val="bg2">
                <a:lumMod val="9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8" name="Freeform 6">
              <a:extLst>
                <a:ext uri="{FF2B5EF4-FFF2-40B4-BE49-F238E27FC236}">
                  <a16:creationId xmlns:a16="http://schemas.microsoft.com/office/drawing/2014/main" id="{50134F98-ED3C-BDA9-E47C-2A653A8393DF}"/>
                </a:ext>
              </a:extLst>
            </p:cNvPr>
            <p:cNvSpPr>
              <a:spLocks/>
            </p:cNvSpPr>
            <p:nvPr/>
          </p:nvSpPr>
          <p:spPr bwMode="auto">
            <a:xfrm>
              <a:off x="5065600" y="2351964"/>
              <a:ext cx="902143" cy="773792"/>
            </a:xfrm>
            <a:custGeom>
              <a:avLst/>
              <a:gdLst>
                <a:gd name="T0" fmla="*/ 386 w 678"/>
                <a:gd name="T1" fmla="*/ 621 h 630"/>
                <a:gd name="T2" fmla="*/ 678 w 678"/>
                <a:gd name="T3" fmla="*/ 630 h 630"/>
                <a:gd name="T4" fmla="*/ 288 w 678"/>
                <a:gd name="T5" fmla="*/ 0 h 630"/>
                <a:gd name="T6" fmla="*/ 0 w 678"/>
                <a:gd name="T7" fmla="*/ 0 h 630"/>
              </a:gdLst>
              <a:ahLst/>
              <a:cxnLst>
                <a:cxn ang="0">
                  <a:pos x="T0" y="T1"/>
                </a:cxn>
                <a:cxn ang="0">
                  <a:pos x="T2" y="T3"/>
                </a:cxn>
                <a:cxn ang="0">
                  <a:pos x="T4" y="T5"/>
                </a:cxn>
                <a:cxn ang="0">
                  <a:pos x="T6" y="T7"/>
                </a:cxn>
              </a:cxnLst>
              <a:rect l="0" t="0" r="r" b="b"/>
              <a:pathLst>
                <a:path w="678" h="630">
                  <a:moveTo>
                    <a:pt x="386" y="621"/>
                  </a:moveTo>
                  <a:lnTo>
                    <a:pt x="678" y="630"/>
                  </a:lnTo>
                  <a:lnTo>
                    <a:pt x="288" y="0"/>
                  </a:lnTo>
                  <a:lnTo>
                    <a:pt x="0" y="0"/>
                  </a:lnTo>
                </a:path>
              </a:pathLst>
            </a:custGeom>
            <a:solidFill>
              <a:schemeClr val="bg2">
                <a:lumMod val="9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9" name="Freeform 7">
              <a:extLst>
                <a:ext uri="{FF2B5EF4-FFF2-40B4-BE49-F238E27FC236}">
                  <a16:creationId xmlns:a16="http://schemas.microsoft.com/office/drawing/2014/main" id="{F580DFAA-C1D5-0E8F-0690-F05B9D05EA4D}"/>
                </a:ext>
              </a:extLst>
            </p:cNvPr>
            <p:cNvSpPr>
              <a:spLocks/>
            </p:cNvSpPr>
            <p:nvPr/>
          </p:nvSpPr>
          <p:spPr bwMode="auto">
            <a:xfrm>
              <a:off x="3796213" y="2351964"/>
              <a:ext cx="502965" cy="766423"/>
            </a:xfrm>
            <a:custGeom>
              <a:avLst/>
              <a:gdLst>
                <a:gd name="T0" fmla="*/ 92 w 378"/>
                <a:gd name="T1" fmla="*/ 624 h 624"/>
                <a:gd name="T2" fmla="*/ 378 w 378"/>
                <a:gd name="T3" fmla="*/ 624 h 624"/>
                <a:gd name="T4" fmla="*/ 288 w 378"/>
                <a:gd name="T5" fmla="*/ 0 h 624"/>
                <a:gd name="T6" fmla="*/ 0 w 378"/>
                <a:gd name="T7" fmla="*/ 0 h 624"/>
              </a:gdLst>
              <a:ahLst/>
              <a:cxnLst>
                <a:cxn ang="0">
                  <a:pos x="T0" y="T1"/>
                </a:cxn>
                <a:cxn ang="0">
                  <a:pos x="T2" y="T3"/>
                </a:cxn>
                <a:cxn ang="0">
                  <a:pos x="T4" y="T5"/>
                </a:cxn>
                <a:cxn ang="0">
                  <a:pos x="T6" y="T7"/>
                </a:cxn>
              </a:cxnLst>
              <a:rect l="0" t="0" r="r" b="b"/>
              <a:pathLst>
                <a:path w="378" h="624">
                  <a:moveTo>
                    <a:pt x="92" y="624"/>
                  </a:moveTo>
                  <a:lnTo>
                    <a:pt x="378" y="624"/>
                  </a:lnTo>
                  <a:lnTo>
                    <a:pt x="288" y="0"/>
                  </a:lnTo>
                  <a:lnTo>
                    <a:pt x="0" y="0"/>
                  </a:lnTo>
                </a:path>
              </a:pathLst>
            </a:custGeom>
            <a:solidFill>
              <a:schemeClr val="bg2">
                <a:lumMod val="9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10" name="Freeform 8">
              <a:extLst>
                <a:ext uri="{FF2B5EF4-FFF2-40B4-BE49-F238E27FC236}">
                  <a16:creationId xmlns:a16="http://schemas.microsoft.com/office/drawing/2014/main" id="{C681B9A7-11EC-211E-CED2-EAEC414E3AFB}"/>
                </a:ext>
              </a:extLst>
            </p:cNvPr>
            <p:cNvSpPr>
              <a:spLocks/>
            </p:cNvSpPr>
            <p:nvPr/>
          </p:nvSpPr>
          <p:spPr bwMode="auto">
            <a:xfrm>
              <a:off x="2389775" y="2351964"/>
              <a:ext cx="640015" cy="766423"/>
            </a:xfrm>
            <a:custGeom>
              <a:avLst/>
              <a:gdLst>
                <a:gd name="T0" fmla="*/ 0 w 481"/>
                <a:gd name="T1" fmla="*/ 621 h 624"/>
                <a:gd name="T2" fmla="*/ 289 w 481"/>
                <a:gd name="T3" fmla="*/ 624 h 624"/>
                <a:gd name="T4" fmla="*/ 481 w 481"/>
                <a:gd name="T5" fmla="*/ 0 h 624"/>
                <a:gd name="T6" fmla="*/ 193 w 481"/>
                <a:gd name="T7" fmla="*/ 0 h 624"/>
              </a:gdLst>
              <a:ahLst/>
              <a:cxnLst>
                <a:cxn ang="0">
                  <a:pos x="T0" y="T1"/>
                </a:cxn>
                <a:cxn ang="0">
                  <a:pos x="T2" y="T3"/>
                </a:cxn>
                <a:cxn ang="0">
                  <a:pos x="T4" y="T5"/>
                </a:cxn>
                <a:cxn ang="0">
                  <a:pos x="T6" y="T7"/>
                </a:cxn>
              </a:cxnLst>
              <a:rect l="0" t="0" r="r" b="b"/>
              <a:pathLst>
                <a:path w="481" h="624">
                  <a:moveTo>
                    <a:pt x="0" y="621"/>
                  </a:moveTo>
                  <a:lnTo>
                    <a:pt x="289" y="624"/>
                  </a:lnTo>
                  <a:lnTo>
                    <a:pt x="481" y="0"/>
                  </a:lnTo>
                  <a:lnTo>
                    <a:pt x="193" y="0"/>
                  </a:lnTo>
                </a:path>
              </a:pathLst>
            </a:custGeom>
            <a:solidFill>
              <a:schemeClr val="bg2">
                <a:lumMod val="9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dirty="0">
                <a:solidFill>
                  <a:srgbClr val="000099"/>
                </a:solidFill>
                <a:cs typeface="+mn-ea"/>
                <a:sym typeface="+mn-lt"/>
              </a:endParaRPr>
            </a:p>
          </p:txBody>
        </p:sp>
        <p:sp>
          <p:nvSpPr>
            <p:cNvPr id="11" name="Rectangle 9">
              <a:extLst>
                <a:ext uri="{FF2B5EF4-FFF2-40B4-BE49-F238E27FC236}">
                  <a16:creationId xmlns:a16="http://schemas.microsoft.com/office/drawing/2014/main" id="{CFEC3B0C-37B8-5D8F-31E2-9442DB4B99E1}"/>
                </a:ext>
              </a:extLst>
            </p:cNvPr>
            <p:cNvSpPr>
              <a:spLocks noChangeArrowheads="1"/>
            </p:cNvSpPr>
            <p:nvPr/>
          </p:nvSpPr>
          <p:spPr bwMode="auto">
            <a:xfrm>
              <a:off x="1149932" y="1998230"/>
              <a:ext cx="383211" cy="353734"/>
            </a:xfrm>
            <a:prstGeom prst="rect">
              <a:avLst/>
            </a:prstGeom>
            <a:solidFill>
              <a:schemeClr val="accent1">
                <a:lumMod val="25000"/>
                <a:lumOff val="75000"/>
              </a:schemeClr>
            </a:solidFill>
            <a:ln w="12700">
              <a:solidFill>
                <a:schemeClr val="tx1"/>
              </a:solidFill>
              <a:miter lim="800000"/>
              <a:headEnd/>
              <a:tailEnd/>
            </a:ln>
            <a:effectLst/>
          </p:spPr>
          <p:txBody>
            <a:bodyPr wrap="none" anchor="ctr"/>
            <a:lstStyle/>
            <a:p>
              <a:pPr algn="ctr">
                <a:lnSpc>
                  <a:spcPct val="120000"/>
                </a:lnSpc>
              </a:pPr>
              <a:r>
                <a:rPr kumimoji="1" lang="en-US" altLang="zh-CN" sz="1600" b="1" dirty="0">
                  <a:solidFill>
                    <a:schemeClr val="bg1"/>
                  </a:solidFill>
                  <a:cs typeface="+mn-ea"/>
                  <a:sym typeface="+mn-lt"/>
                </a:rPr>
                <a:t>7E</a:t>
              </a:r>
            </a:p>
          </p:txBody>
        </p:sp>
        <p:sp>
          <p:nvSpPr>
            <p:cNvPr id="12" name="Rectangle 10">
              <a:extLst>
                <a:ext uri="{FF2B5EF4-FFF2-40B4-BE49-F238E27FC236}">
                  <a16:creationId xmlns:a16="http://schemas.microsoft.com/office/drawing/2014/main" id="{972E72DD-FABC-C06D-8F30-BBDA6BBBB1A4}"/>
                </a:ext>
              </a:extLst>
            </p:cNvPr>
            <p:cNvSpPr>
              <a:spLocks noChangeArrowheads="1"/>
            </p:cNvSpPr>
            <p:nvPr/>
          </p:nvSpPr>
          <p:spPr bwMode="auto">
            <a:xfrm>
              <a:off x="2071762" y="1998230"/>
              <a:ext cx="5045615" cy="353734"/>
            </a:xfrm>
            <a:prstGeom prst="rect">
              <a:avLst/>
            </a:prstGeom>
            <a:solidFill>
              <a:srgbClr val="92D050"/>
            </a:solidFill>
            <a:ln w="12700">
              <a:solidFill>
                <a:schemeClr val="tx1"/>
              </a:solidFill>
              <a:miter lim="800000"/>
              <a:headEnd/>
              <a:tailEnd/>
            </a:ln>
            <a:effectLst/>
          </p:spPr>
          <p:txBody>
            <a:bodyPr wrap="none" anchor="ctr"/>
            <a:lstStyle/>
            <a:p>
              <a:pPr>
                <a:lnSpc>
                  <a:spcPct val="120000"/>
                </a:lnSpc>
              </a:pPr>
              <a:endParaRPr lang="zh-CN" altLang="en-US" sz="1600" b="1">
                <a:solidFill>
                  <a:srgbClr val="000099"/>
                </a:solidFill>
                <a:cs typeface="+mn-ea"/>
                <a:sym typeface="+mn-lt"/>
              </a:endParaRPr>
            </a:p>
          </p:txBody>
        </p:sp>
        <p:sp>
          <p:nvSpPr>
            <p:cNvPr id="13" name="Rectangle 11">
              <a:extLst>
                <a:ext uri="{FF2B5EF4-FFF2-40B4-BE49-F238E27FC236}">
                  <a16:creationId xmlns:a16="http://schemas.microsoft.com/office/drawing/2014/main" id="{C4EC623C-A693-D759-BE8C-5B9DB3988283}"/>
                </a:ext>
              </a:extLst>
            </p:cNvPr>
            <p:cNvSpPr>
              <a:spLocks noChangeArrowheads="1"/>
            </p:cNvSpPr>
            <p:nvPr/>
          </p:nvSpPr>
          <p:spPr bwMode="auto">
            <a:xfrm>
              <a:off x="2646578" y="1998230"/>
              <a:ext cx="383211" cy="353734"/>
            </a:xfrm>
            <a:prstGeom prst="rect">
              <a:avLst/>
            </a:prstGeom>
            <a:solidFill>
              <a:schemeClr val="bg2">
                <a:lumMod val="75000"/>
              </a:scheme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kumimoji="1" lang="en-US" altLang="zh-CN" sz="1600" b="1" dirty="0">
                  <a:solidFill>
                    <a:schemeClr val="bg1"/>
                  </a:solidFill>
                  <a:cs typeface="+mn-ea"/>
                  <a:sym typeface="+mn-lt"/>
                </a:rPr>
                <a:t>7E</a:t>
              </a:r>
            </a:p>
          </p:txBody>
        </p:sp>
        <p:sp>
          <p:nvSpPr>
            <p:cNvPr id="14" name="Rectangle 12">
              <a:extLst>
                <a:ext uri="{FF2B5EF4-FFF2-40B4-BE49-F238E27FC236}">
                  <a16:creationId xmlns:a16="http://schemas.microsoft.com/office/drawing/2014/main" id="{F61D5D90-BFB1-48E4-3B5B-6ACE6EA24F74}"/>
                </a:ext>
              </a:extLst>
            </p:cNvPr>
            <p:cNvSpPr>
              <a:spLocks noChangeArrowheads="1"/>
            </p:cNvSpPr>
            <p:nvPr/>
          </p:nvSpPr>
          <p:spPr bwMode="auto">
            <a:xfrm>
              <a:off x="6159348" y="1998230"/>
              <a:ext cx="383211" cy="353734"/>
            </a:xfrm>
            <a:prstGeom prst="rect">
              <a:avLst/>
            </a:prstGeom>
            <a:solidFill>
              <a:schemeClr val="bg2">
                <a:lumMod val="75000"/>
              </a:schemeClr>
            </a:solidFill>
            <a:ln w="12700" algn="ctr">
              <a:solidFill>
                <a:schemeClr val="tx1"/>
              </a:solidFill>
              <a:miter lim="800000"/>
              <a:headEnd/>
              <a:tailEnd/>
            </a:ln>
            <a:effectLst/>
          </p:spPr>
          <p:txBody>
            <a:bodyPr wrap="none" anchor="ctr"/>
            <a:lstStyle/>
            <a:p>
              <a:pPr algn="ctr">
                <a:lnSpc>
                  <a:spcPct val="120000"/>
                </a:lnSpc>
              </a:pPr>
              <a:r>
                <a:rPr kumimoji="1" lang="en-US" altLang="zh-CN" sz="1600" b="1" dirty="0">
                  <a:solidFill>
                    <a:schemeClr val="bg1"/>
                  </a:solidFill>
                  <a:cs typeface="+mn-ea"/>
                  <a:sym typeface="+mn-lt"/>
                </a:rPr>
                <a:t>7E</a:t>
              </a:r>
            </a:p>
          </p:txBody>
        </p:sp>
        <p:sp>
          <p:nvSpPr>
            <p:cNvPr id="15" name="Rectangle 14">
              <a:extLst>
                <a:ext uri="{FF2B5EF4-FFF2-40B4-BE49-F238E27FC236}">
                  <a16:creationId xmlns:a16="http://schemas.microsoft.com/office/drawing/2014/main" id="{2187FA01-3307-2A85-36AD-61590B31B2E4}"/>
                </a:ext>
              </a:extLst>
            </p:cNvPr>
            <p:cNvSpPr>
              <a:spLocks noChangeArrowheads="1"/>
            </p:cNvSpPr>
            <p:nvPr/>
          </p:nvSpPr>
          <p:spPr bwMode="auto">
            <a:xfrm>
              <a:off x="5073583" y="1998230"/>
              <a:ext cx="383211" cy="353734"/>
            </a:xfrm>
            <a:prstGeom prst="rect">
              <a:avLst/>
            </a:prstGeom>
            <a:solidFill>
              <a:schemeClr val="bg2">
                <a:lumMod val="75000"/>
              </a:scheme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kumimoji="1" lang="en-US" altLang="zh-CN" sz="1600" b="1" dirty="0">
                  <a:solidFill>
                    <a:schemeClr val="bg1"/>
                  </a:solidFill>
                  <a:cs typeface="+mn-ea"/>
                  <a:sym typeface="+mn-lt"/>
                </a:rPr>
                <a:t>03</a:t>
              </a:r>
            </a:p>
          </p:txBody>
        </p:sp>
        <p:sp>
          <p:nvSpPr>
            <p:cNvPr id="16" name="Rectangle 15">
              <a:extLst>
                <a:ext uri="{FF2B5EF4-FFF2-40B4-BE49-F238E27FC236}">
                  <a16:creationId xmlns:a16="http://schemas.microsoft.com/office/drawing/2014/main" id="{033646D0-2DEC-61B9-79E5-7CB90D055CA1}"/>
                </a:ext>
              </a:extLst>
            </p:cNvPr>
            <p:cNvSpPr>
              <a:spLocks noChangeArrowheads="1"/>
            </p:cNvSpPr>
            <p:nvPr/>
          </p:nvSpPr>
          <p:spPr bwMode="auto">
            <a:xfrm>
              <a:off x="1533142" y="3118386"/>
              <a:ext cx="6478393" cy="353734"/>
            </a:xfrm>
            <a:prstGeom prst="rect">
              <a:avLst/>
            </a:prstGeom>
            <a:solidFill>
              <a:srgbClr val="92D050"/>
            </a:solidFill>
            <a:ln w="12700">
              <a:solidFill>
                <a:schemeClr val="tx1"/>
              </a:solidFill>
              <a:miter lim="800000"/>
              <a:headEnd/>
              <a:tailEnd/>
            </a:ln>
            <a:effectLst/>
          </p:spPr>
          <p:txBody>
            <a:bodyPr wrap="none" anchor="ctr"/>
            <a:lstStyle/>
            <a:p>
              <a:pPr>
                <a:lnSpc>
                  <a:spcPct val="120000"/>
                </a:lnSpc>
              </a:pPr>
              <a:endParaRPr lang="zh-CN" altLang="en-US" sz="1600" b="1">
                <a:solidFill>
                  <a:srgbClr val="000099"/>
                </a:solidFill>
                <a:cs typeface="+mn-ea"/>
                <a:sym typeface="+mn-lt"/>
              </a:endParaRPr>
            </a:p>
          </p:txBody>
        </p:sp>
        <p:sp>
          <p:nvSpPr>
            <p:cNvPr id="17" name="Rectangle 16">
              <a:extLst>
                <a:ext uri="{FF2B5EF4-FFF2-40B4-BE49-F238E27FC236}">
                  <a16:creationId xmlns:a16="http://schemas.microsoft.com/office/drawing/2014/main" id="{7BF35942-B319-0563-98D6-F3E9231E13D9}"/>
                </a:ext>
              </a:extLst>
            </p:cNvPr>
            <p:cNvSpPr>
              <a:spLocks noChangeArrowheads="1"/>
            </p:cNvSpPr>
            <p:nvPr/>
          </p:nvSpPr>
          <p:spPr bwMode="auto">
            <a:xfrm>
              <a:off x="2007893"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kumimoji="1" lang="en-US" altLang="zh-CN" sz="1600" b="1" dirty="0">
                  <a:solidFill>
                    <a:schemeClr val="bg1"/>
                  </a:solidFill>
                  <a:cs typeface="+mn-ea"/>
                  <a:sym typeface="+mn-lt"/>
                </a:rPr>
                <a:t>7D</a:t>
              </a:r>
            </a:p>
          </p:txBody>
        </p:sp>
        <p:sp>
          <p:nvSpPr>
            <p:cNvPr id="18" name="Rectangle 17">
              <a:extLst>
                <a:ext uri="{FF2B5EF4-FFF2-40B4-BE49-F238E27FC236}">
                  <a16:creationId xmlns:a16="http://schemas.microsoft.com/office/drawing/2014/main" id="{2B94DC6D-1E63-D98D-A2B4-C0837CB8CD43}"/>
                </a:ext>
              </a:extLst>
            </p:cNvPr>
            <p:cNvSpPr>
              <a:spLocks noChangeArrowheads="1"/>
            </p:cNvSpPr>
            <p:nvPr/>
          </p:nvSpPr>
          <p:spPr bwMode="auto">
            <a:xfrm>
              <a:off x="2391104" y="3118386"/>
              <a:ext cx="383211" cy="353734"/>
            </a:xfrm>
            <a:prstGeom prst="rect">
              <a:avLst/>
            </a:prstGeom>
            <a:solidFill>
              <a:schemeClr val="bg2">
                <a:lumMod val="75000"/>
              </a:scheme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kumimoji="1" lang="en-US" altLang="zh-CN" sz="1600" b="1" dirty="0">
                  <a:solidFill>
                    <a:schemeClr val="bg1"/>
                  </a:solidFill>
                  <a:cs typeface="+mn-ea"/>
                  <a:sym typeface="+mn-lt"/>
                </a:rPr>
                <a:t>5E</a:t>
              </a:r>
            </a:p>
          </p:txBody>
        </p:sp>
        <p:sp>
          <p:nvSpPr>
            <p:cNvPr id="19" name="Rectangle 18">
              <a:extLst>
                <a:ext uri="{FF2B5EF4-FFF2-40B4-BE49-F238E27FC236}">
                  <a16:creationId xmlns:a16="http://schemas.microsoft.com/office/drawing/2014/main" id="{69BE887B-2F01-49D4-0418-E01665AFDCD2}"/>
                </a:ext>
              </a:extLst>
            </p:cNvPr>
            <p:cNvSpPr>
              <a:spLocks noChangeArrowheads="1"/>
            </p:cNvSpPr>
            <p:nvPr/>
          </p:nvSpPr>
          <p:spPr bwMode="auto">
            <a:xfrm>
              <a:off x="3540738"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kumimoji="1" lang="en-US" altLang="zh-CN" sz="1600" b="1" dirty="0">
                  <a:solidFill>
                    <a:schemeClr val="bg1"/>
                  </a:solidFill>
                  <a:cs typeface="+mn-ea"/>
                  <a:sym typeface="+mn-lt"/>
                </a:rPr>
                <a:t>7D</a:t>
              </a:r>
            </a:p>
          </p:txBody>
        </p:sp>
        <p:sp>
          <p:nvSpPr>
            <p:cNvPr id="20" name="Rectangle 19">
              <a:extLst>
                <a:ext uri="{FF2B5EF4-FFF2-40B4-BE49-F238E27FC236}">
                  <a16:creationId xmlns:a16="http://schemas.microsoft.com/office/drawing/2014/main" id="{12C748A5-99FD-3536-B89C-A7B5DDFD967D}"/>
                </a:ext>
              </a:extLst>
            </p:cNvPr>
            <p:cNvSpPr>
              <a:spLocks noChangeArrowheads="1"/>
            </p:cNvSpPr>
            <p:nvPr/>
          </p:nvSpPr>
          <p:spPr bwMode="auto">
            <a:xfrm>
              <a:off x="3923949" y="3118386"/>
              <a:ext cx="383211" cy="353734"/>
            </a:xfrm>
            <a:prstGeom prst="rect">
              <a:avLst/>
            </a:prstGeom>
            <a:solidFill>
              <a:schemeClr val="bg2">
                <a:lumMod val="75000"/>
              </a:scheme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kumimoji="1" lang="en-US" altLang="zh-CN" sz="1600" b="1" dirty="0">
                  <a:solidFill>
                    <a:schemeClr val="bg1"/>
                  </a:solidFill>
                  <a:cs typeface="+mn-ea"/>
                  <a:sym typeface="+mn-lt"/>
                </a:rPr>
                <a:t>5D</a:t>
              </a:r>
            </a:p>
          </p:txBody>
        </p:sp>
        <p:sp>
          <p:nvSpPr>
            <p:cNvPr id="21" name="Rectangle 20">
              <a:extLst>
                <a:ext uri="{FF2B5EF4-FFF2-40B4-BE49-F238E27FC236}">
                  <a16:creationId xmlns:a16="http://schemas.microsoft.com/office/drawing/2014/main" id="{6E31CD9D-CC38-2F21-8D57-03DDC15E6915}"/>
                </a:ext>
              </a:extLst>
            </p:cNvPr>
            <p:cNvSpPr>
              <a:spLocks noChangeArrowheads="1"/>
            </p:cNvSpPr>
            <p:nvPr/>
          </p:nvSpPr>
          <p:spPr bwMode="auto">
            <a:xfrm>
              <a:off x="5201320"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kumimoji="1" lang="en-US" altLang="zh-CN" sz="1600" b="1" dirty="0">
                  <a:solidFill>
                    <a:schemeClr val="bg1"/>
                  </a:solidFill>
                  <a:cs typeface="+mn-ea"/>
                  <a:sym typeface="+mn-lt"/>
                </a:rPr>
                <a:t>7D</a:t>
              </a:r>
            </a:p>
          </p:txBody>
        </p:sp>
        <p:sp>
          <p:nvSpPr>
            <p:cNvPr id="22" name="Rectangle 21">
              <a:extLst>
                <a:ext uri="{FF2B5EF4-FFF2-40B4-BE49-F238E27FC236}">
                  <a16:creationId xmlns:a16="http://schemas.microsoft.com/office/drawing/2014/main" id="{9EAA78F5-FEDC-AAFD-5CB8-515D840EC170}"/>
                </a:ext>
              </a:extLst>
            </p:cNvPr>
            <p:cNvSpPr>
              <a:spLocks noChangeArrowheads="1"/>
            </p:cNvSpPr>
            <p:nvPr/>
          </p:nvSpPr>
          <p:spPr bwMode="auto">
            <a:xfrm>
              <a:off x="5584531" y="3118386"/>
              <a:ext cx="383211" cy="353734"/>
            </a:xfrm>
            <a:prstGeom prst="rect">
              <a:avLst/>
            </a:prstGeom>
            <a:solidFill>
              <a:schemeClr val="bg2">
                <a:lumMod val="75000"/>
              </a:scheme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kumimoji="1" lang="en-US" altLang="zh-CN" sz="1600" b="1" dirty="0">
                  <a:solidFill>
                    <a:schemeClr val="bg1"/>
                  </a:solidFill>
                  <a:cs typeface="+mn-ea"/>
                  <a:sym typeface="+mn-lt"/>
                </a:rPr>
                <a:t>23</a:t>
              </a:r>
            </a:p>
          </p:txBody>
        </p:sp>
        <p:sp>
          <p:nvSpPr>
            <p:cNvPr id="23" name="Rectangle 22">
              <a:extLst>
                <a:ext uri="{FF2B5EF4-FFF2-40B4-BE49-F238E27FC236}">
                  <a16:creationId xmlns:a16="http://schemas.microsoft.com/office/drawing/2014/main" id="{B47DD602-EB9A-DBAE-6DB7-AFC300B78A50}"/>
                </a:ext>
              </a:extLst>
            </p:cNvPr>
            <p:cNvSpPr>
              <a:spLocks noChangeArrowheads="1"/>
            </p:cNvSpPr>
            <p:nvPr/>
          </p:nvSpPr>
          <p:spPr bwMode="auto">
            <a:xfrm>
              <a:off x="6670296"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kumimoji="1" lang="en-US" altLang="zh-CN" sz="1600" b="1" dirty="0">
                  <a:solidFill>
                    <a:schemeClr val="bg1"/>
                  </a:solidFill>
                  <a:cs typeface="+mn-ea"/>
                  <a:sym typeface="+mn-lt"/>
                </a:rPr>
                <a:t>7D</a:t>
              </a:r>
            </a:p>
          </p:txBody>
        </p:sp>
        <p:sp>
          <p:nvSpPr>
            <p:cNvPr id="24" name="Rectangle 23">
              <a:extLst>
                <a:ext uri="{FF2B5EF4-FFF2-40B4-BE49-F238E27FC236}">
                  <a16:creationId xmlns:a16="http://schemas.microsoft.com/office/drawing/2014/main" id="{C4EE345D-FCD1-1CDD-3BA2-36F7D2D0EDAE}"/>
                </a:ext>
              </a:extLst>
            </p:cNvPr>
            <p:cNvSpPr>
              <a:spLocks noChangeArrowheads="1"/>
            </p:cNvSpPr>
            <p:nvPr/>
          </p:nvSpPr>
          <p:spPr bwMode="auto">
            <a:xfrm>
              <a:off x="7053508" y="3118386"/>
              <a:ext cx="383211" cy="353734"/>
            </a:xfrm>
            <a:prstGeom prst="rect">
              <a:avLst/>
            </a:prstGeom>
            <a:solidFill>
              <a:schemeClr val="bg2">
                <a:lumMod val="75000"/>
              </a:schemeClr>
            </a:solidFill>
            <a:ln w="12700" algn="ctr">
              <a:solidFill>
                <a:schemeClr val="tx1"/>
              </a:solidFill>
              <a:miter lim="800000"/>
              <a:headEnd/>
              <a:tailEnd/>
            </a:ln>
            <a:effectLst/>
          </p:spPr>
          <p:txBody>
            <a:bodyPr wrap="none" anchor="ctr"/>
            <a:lstStyle/>
            <a:p>
              <a:pPr algn="ctr">
                <a:lnSpc>
                  <a:spcPct val="120000"/>
                </a:lnSpc>
              </a:pPr>
              <a:r>
                <a:rPr kumimoji="1" lang="en-US" altLang="zh-CN" sz="1600" b="1" dirty="0">
                  <a:solidFill>
                    <a:schemeClr val="bg1"/>
                  </a:solidFill>
                  <a:cs typeface="+mn-ea"/>
                  <a:sym typeface="+mn-lt"/>
                </a:rPr>
                <a:t>5E</a:t>
              </a:r>
            </a:p>
          </p:txBody>
        </p:sp>
        <p:sp>
          <p:nvSpPr>
            <p:cNvPr id="25" name="Freeform 24">
              <a:extLst>
                <a:ext uri="{FF2B5EF4-FFF2-40B4-BE49-F238E27FC236}">
                  <a16:creationId xmlns:a16="http://schemas.microsoft.com/office/drawing/2014/main" id="{9ABCE96D-09DF-F03D-10BA-92816AC94039}"/>
                </a:ext>
              </a:extLst>
            </p:cNvPr>
            <p:cNvSpPr>
              <a:spLocks/>
            </p:cNvSpPr>
            <p:nvPr/>
          </p:nvSpPr>
          <p:spPr bwMode="auto">
            <a:xfrm>
              <a:off x="2389775" y="2351964"/>
              <a:ext cx="256804" cy="770107"/>
            </a:xfrm>
            <a:custGeom>
              <a:avLst/>
              <a:gdLst>
                <a:gd name="T0" fmla="*/ 193 w 193"/>
                <a:gd name="T1" fmla="*/ 0 h 627"/>
                <a:gd name="T2" fmla="*/ 0 w 193"/>
                <a:gd name="T3" fmla="*/ 627 h 627"/>
              </a:gdLst>
              <a:ahLst/>
              <a:cxnLst>
                <a:cxn ang="0">
                  <a:pos x="T0" y="T1"/>
                </a:cxn>
                <a:cxn ang="0">
                  <a:pos x="T2" y="T3"/>
                </a:cxn>
              </a:cxnLst>
              <a:rect l="0" t="0" r="r" b="b"/>
              <a:pathLst>
                <a:path w="193" h="627">
                  <a:moveTo>
                    <a:pt x="193" y="0"/>
                  </a:moveTo>
                  <a:lnTo>
                    <a:pt x="0" y="627"/>
                  </a:lnTo>
                </a:path>
              </a:pathLst>
            </a:custGeom>
            <a:noFill/>
            <a:ln w="1270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26" name="Line 25">
              <a:extLst>
                <a:ext uri="{FF2B5EF4-FFF2-40B4-BE49-F238E27FC236}">
                  <a16:creationId xmlns:a16="http://schemas.microsoft.com/office/drawing/2014/main" id="{D015EE39-4A46-E26A-6A73-C2480983BB02}"/>
                </a:ext>
              </a:extLst>
            </p:cNvPr>
            <p:cNvSpPr>
              <a:spLocks noChangeShapeType="1"/>
            </p:cNvSpPr>
            <p:nvPr/>
          </p:nvSpPr>
          <p:spPr bwMode="auto">
            <a:xfrm flipH="1">
              <a:off x="2774315" y="2351964"/>
              <a:ext cx="255474"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27" name="Line 26">
              <a:extLst>
                <a:ext uri="{FF2B5EF4-FFF2-40B4-BE49-F238E27FC236}">
                  <a16:creationId xmlns:a16="http://schemas.microsoft.com/office/drawing/2014/main" id="{B402B174-C235-5091-231A-B1B431C67245}"/>
                </a:ext>
              </a:extLst>
            </p:cNvPr>
            <p:cNvSpPr>
              <a:spLocks noChangeShapeType="1"/>
            </p:cNvSpPr>
            <p:nvPr/>
          </p:nvSpPr>
          <p:spPr bwMode="auto">
            <a:xfrm>
              <a:off x="3796213" y="2351964"/>
              <a:ext cx="119753"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dirty="0">
                <a:solidFill>
                  <a:srgbClr val="000099"/>
                </a:solidFill>
                <a:cs typeface="+mn-ea"/>
                <a:sym typeface="+mn-lt"/>
              </a:endParaRPr>
            </a:p>
          </p:txBody>
        </p:sp>
        <p:sp>
          <p:nvSpPr>
            <p:cNvPr id="28" name="Line 27">
              <a:extLst>
                <a:ext uri="{FF2B5EF4-FFF2-40B4-BE49-F238E27FC236}">
                  <a16:creationId xmlns:a16="http://schemas.microsoft.com/office/drawing/2014/main" id="{AE52D68F-0CAC-1BA2-BFA9-17872C7A3720}"/>
                </a:ext>
              </a:extLst>
            </p:cNvPr>
            <p:cNvSpPr>
              <a:spLocks noChangeShapeType="1"/>
            </p:cNvSpPr>
            <p:nvPr/>
          </p:nvSpPr>
          <p:spPr bwMode="auto">
            <a:xfrm>
              <a:off x="4179423" y="2351964"/>
              <a:ext cx="127737"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29" name="Freeform 28">
              <a:extLst>
                <a:ext uri="{FF2B5EF4-FFF2-40B4-BE49-F238E27FC236}">
                  <a16:creationId xmlns:a16="http://schemas.microsoft.com/office/drawing/2014/main" id="{AA4E64A6-26C8-0093-CF0E-079DC86B5E0E}"/>
                </a:ext>
              </a:extLst>
            </p:cNvPr>
            <p:cNvSpPr>
              <a:spLocks/>
            </p:cNvSpPr>
            <p:nvPr/>
          </p:nvSpPr>
          <p:spPr bwMode="auto">
            <a:xfrm>
              <a:off x="5073583" y="2351964"/>
              <a:ext cx="505626" cy="770107"/>
            </a:xfrm>
            <a:custGeom>
              <a:avLst/>
              <a:gdLst>
                <a:gd name="T0" fmla="*/ 0 w 380"/>
                <a:gd name="T1" fmla="*/ 0 h 627"/>
                <a:gd name="T2" fmla="*/ 380 w 380"/>
                <a:gd name="T3" fmla="*/ 627 h 627"/>
              </a:gdLst>
              <a:ahLst/>
              <a:cxnLst>
                <a:cxn ang="0">
                  <a:pos x="T0" y="T1"/>
                </a:cxn>
                <a:cxn ang="0">
                  <a:pos x="T2" y="T3"/>
                </a:cxn>
              </a:cxnLst>
              <a:rect l="0" t="0" r="r" b="b"/>
              <a:pathLst>
                <a:path w="380" h="627">
                  <a:moveTo>
                    <a:pt x="0" y="0"/>
                  </a:moveTo>
                  <a:lnTo>
                    <a:pt x="380" y="627"/>
                  </a:lnTo>
                </a:path>
              </a:pathLst>
            </a:custGeom>
            <a:noFill/>
            <a:ln w="1270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30" name="Line 29">
              <a:extLst>
                <a:ext uri="{FF2B5EF4-FFF2-40B4-BE49-F238E27FC236}">
                  <a16:creationId xmlns:a16="http://schemas.microsoft.com/office/drawing/2014/main" id="{EC6914B4-5ED6-FEA6-E122-E16EC616784B}"/>
                </a:ext>
              </a:extLst>
            </p:cNvPr>
            <p:cNvSpPr>
              <a:spLocks noChangeShapeType="1"/>
            </p:cNvSpPr>
            <p:nvPr/>
          </p:nvSpPr>
          <p:spPr bwMode="auto">
            <a:xfrm>
              <a:off x="5456794" y="2351964"/>
              <a:ext cx="510948"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31" name="Freeform 30">
              <a:extLst>
                <a:ext uri="{FF2B5EF4-FFF2-40B4-BE49-F238E27FC236}">
                  <a16:creationId xmlns:a16="http://schemas.microsoft.com/office/drawing/2014/main" id="{E44EB150-D298-2D8C-0747-3E7331F301EE}"/>
                </a:ext>
              </a:extLst>
            </p:cNvPr>
            <p:cNvSpPr>
              <a:spLocks/>
            </p:cNvSpPr>
            <p:nvPr/>
          </p:nvSpPr>
          <p:spPr bwMode="auto">
            <a:xfrm>
              <a:off x="6159348" y="2351964"/>
              <a:ext cx="888837" cy="762738"/>
            </a:xfrm>
            <a:custGeom>
              <a:avLst/>
              <a:gdLst>
                <a:gd name="T0" fmla="*/ 0 w 668"/>
                <a:gd name="T1" fmla="*/ 0 h 621"/>
                <a:gd name="T2" fmla="*/ 668 w 668"/>
                <a:gd name="T3" fmla="*/ 621 h 621"/>
              </a:gdLst>
              <a:ahLst/>
              <a:cxnLst>
                <a:cxn ang="0">
                  <a:pos x="T0" y="T1"/>
                </a:cxn>
                <a:cxn ang="0">
                  <a:pos x="T2" y="T3"/>
                </a:cxn>
              </a:cxnLst>
              <a:rect l="0" t="0" r="r" b="b"/>
              <a:pathLst>
                <a:path w="668" h="621">
                  <a:moveTo>
                    <a:pt x="0" y="0"/>
                  </a:moveTo>
                  <a:lnTo>
                    <a:pt x="668" y="621"/>
                  </a:lnTo>
                </a:path>
              </a:pathLst>
            </a:custGeom>
            <a:noFill/>
            <a:ln w="1270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32" name="Line 31">
              <a:extLst>
                <a:ext uri="{FF2B5EF4-FFF2-40B4-BE49-F238E27FC236}">
                  <a16:creationId xmlns:a16="http://schemas.microsoft.com/office/drawing/2014/main" id="{B49C03F4-B0D1-8520-A5F3-F318666AE662}"/>
                </a:ext>
              </a:extLst>
            </p:cNvPr>
            <p:cNvSpPr>
              <a:spLocks noChangeShapeType="1"/>
            </p:cNvSpPr>
            <p:nvPr/>
          </p:nvSpPr>
          <p:spPr bwMode="auto">
            <a:xfrm>
              <a:off x="6542559" y="2351964"/>
              <a:ext cx="894160"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33" name="Line 32">
              <a:extLst>
                <a:ext uri="{FF2B5EF4-FFF2-40B4-BE49-F238E27FC236}">
                  <a16:creationId xmlns:a16="http://schemas.microsoft.com/office/drawing/2014/main" id="{949D692C-635B-C7E8-6F8B-6A7E19942E1A}"/>
                </a:ext>
              </a:extLst>
            </p:cNvPr>
            <p:cNvSpPr>
              <a:spLocks noChangeShapeType="1"/>
            </p:cNvSpPr>
            <p:nvPr/>
          </p:nvSpPr>
          <p:spPr bwMode="auto">
            <a:xfrm>
              <a:off x="2239759" y="1811736"/>
              <a:ext cx="4877618" cy="9627"/>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34" name="Text Box 33">
              <a:extLst>
                <a:ext uri="{FF2B5EF4-FFF2-40B4-BE49-F238E27FC236}">
                  <a16:creationId xmlns:a16="http://schemas.microsoft.com/office/drawing/2014/main" id="{147A0E8F-E215-C0B3-79B5-6D1DD36B3D17}"/>
                </a:ext>
              </a:extLst>
            </p:cNvPr>
            <p:cNvSpPr txBox="1">
              <a:spLocks noChangeArrowheads="1"/>
            </p:cNvSpPr>
            <p:nvPr/>
          </p:nvSpPr>
          <p:spPr bwMode="auto">
            <a:xfrm>
              <a:off x="4252102" y="1673237"/>
              <a:ext cx="754052" cy="27175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原始数据</a:t>
              </a:r>
            </a:p>
          </p:txBody>
        </p:sp>
        <p:sp>
          <p:nvSpPr>
            <p:cNvPr id="35" name="Line 34">
              <a:extLst>
                <a:ext uri="{FF2B5EF4-FFF2-40B4-BE49-F238E27FC236}">
                  <a16:creationId xmlns:a16="http://schemas.microsoft.com/office/drawing/2014/main" id="{D963C023-4157-96CC-6CC3-EB69104A82A4}"/>
                </a:ext>
              </a:extLst>
            </p:cNvPr>
            <p:cNvSpPr>
              <a:spLocks noChangeShapeType="1"/>
            </p:cNvSpPr>
            <p:nvPr/>
          </p:nvSpPr>
          <p:spPr bwMode="auto">
            <a:xfrm>
              <a:off x="1533142" y="3707942"/>
              <a:ext cx="6478393"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36" name="Rectangle 35">
              <a:extLst>
                <a:ext uri="{FF2B5EF4-FFF2-40B4-BE49-F238E27FC236}">
                  <a16:creationId xmlns:a16="http://schemas.microsoft.com/office/drawing/2014/main" id="{A7AEB874-F55D-FC71-6825-D850558BEE41}"/>
                </a:ext>
              </a:extLst>
            </p:cNvPr>
            <p:cNvSpPr>
              <a:spLocks noChangeArrowheads="1"/>
            </p:cNvSpPr>
            <p:nvPr/>
          </p:nvSpPr>
          <p:spPr bwMode="auto">
            <a:xfrm>
              <a:off x="8230211" y="3122071"/>
              <a:ext cx="383211" cy="353734"/>
            </a:xfrm>
            <a:prstGeom prst="rect">
              <a:avLst/>
            </a:prstGeom>
            <a:solidFill>
              <a:schemeClr val="accent1">
                <a:lumMod val="25000"/>
                <a:lumOff val="75000"/>
              </a:schemeClr>
            </a:solidFill>
            <a:ln w="12700">
              <a:solidFill>
                <a:schemeClr val="tx1"/>
              </a:solidFill>
              <a:miter lim="800000"/>
              <a:headEnd/>
              <a:tailEnd/>
            </a:ln>
            <a:effectLst/>
          </p:spPr>
          <p:txBody>
            <a:bodyPr wrap="none" anchor="ctr"/>
            <a:lstStyle/>
            <a:p>
              <a:pPr algn="ctr">
                <a:lnSpc>
                  <a:spcPct val="120000"/>
                </a:lnSpc>
              </a:pPr>
              <a:r>
                <a:rPr kumimoji="1" lang="en-US" altLang="zh-CN" sz="1600" b="1" dirty="0">
                  <a:solidFill>
                    <a:schemeClr val="bg1"/>
                  </a:solidFill>
                  <a:cs typeface="+mn-ea"/>
                  <a:sym typeface="+mn-lt"/>
                </a:rPr>
                <a:t>7E</a:t>
              </a:r>
            </a:p>
          </p:txBody>
        </p:sp>
        <p:sp>
          <p:nvSpPr>
            <p:cNvPr id="37" name="Rectangle 36">
              <a:extLst>
                <a:ext uri="{FF2B5EF4-FFF2-40B4-BE49-F238E27FC236}">
                  <a16:creationId xmlns:a16="http://schemas.microsoft.com/office/drawing/2014/main" id="{42002FCC-AFE3-118B-0F14-5EDFE2F57127}"/>
                </a:ext>
              </a:extLst>
            </p:cNvPr>
            <p:cNvSpPr>
              <a:spLocks noChangeArrowheads="1"/>
            </p:cNvSpPr>
            <p:nvPr/>
          </p:nvSpPr>
          <p:spPr bwMode="auto">
            <a:xfrm>
              <a:off x="7355370" y="1998230"/>
              <a:ext cx="383211" cy="353734"/>
            </a:xfrm>
            <a:prstGeom prst="rect">
              <a:avLst/>
            </a:prstGeom>
            <a:solidFill>
              <a:schemeClr val="accent1">
                <a:lumMod val="25000"/>
                <a:lumOff val="75000"/>
              </a:schemeClr>
            </a:solidFill>
            <a:ln w="12700">
              <a:solidFill>
                <a:schemeClr val="tx1"/>
              </a:solidFill>
              <a:miter lim="800000"/>
              <a:headEnd/>
              <a:tailEnd/>
            </a:ln>
            <a:effectLst/>
          </p:spPr>
          <p:txBody>
            <a:bodyPr wrap="none" anchor="ctr"/>
            <a:lstStyle/>
            <a:p>
              <a:pPr algn="ctr">
                <a:lnSpc>
                  <a:spcPct val="120000"/>
                </a:lnSpc>
              </a:pPr>
              <a:r>
                <a:rPr kumimoji="1" lang="en-US" altLang="zh-CN" sz="1600" b="1" dirty="0">
                  <a:solidFill>
                    <a:schemeClr val="bg1"/>
                  </a:solidFill>
                  <a:cs typeface="+mn-ea"/>
                  <a:sym typeface="+mn-lt"/>
                </a:rPr>
                <a:t>7E</a:t>
              </a:r>
            </a:p>
          </p:txBody>
        </p:sp>
        <p:sp>
          <p:nvSpPr>
            <p:cNvPr id="38" name="Text Box 37">
              <a:extLst>
                <a:ext uri="{FF2B5EF4-FFF2-40B4-BE49-F238E27FC236}">
                  <a16:creationId xmlns:a16="http://schemas.microsoft.com/office/drawing/2014/main" id="{F21452DB-DA76-683E-353F-1C531B435E6C}"/>
                </a:ext>
              </a:extLst>
            </p:cNvPr>
            <p:cNvSpPr txBox="1">
              <a:spLocks noChangeArrowheads="1"/>
            </p:cNvSpPr>
            <p:nvPr/>
          </p:nvSpPr>
          <p:spPr bwMode="auto">
            <a:xfrm>
              <a:off x="3607268" y="3563845"/>
              <a:ext cx="1985159" cy="27175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经过字节填充后发送的数据</a:t>
              </a:r>
            </a:p>
          </p:txBody>
        </p:sp>
        <p:sp>
          <p:nvSpPr>
            <p:cNvPr id="39" name="Text Box 38">
              <a:extLst>
                <a:ext uri="{FF2B5EF4-FFF2-40B4-BE49-F238E27FC236}">
                  <a16:creationId xmlns:a16="http://schemas.microsoft.com/office/drawing/2014/main" id="{73234C71-495D-B345-FDB3-3F25F3807382}"/>
                </a:ext>
              </a:extLst>
            </p:cNvPr>
            <p:cNvSpPr txBox="1">
              <a:spLocks noChangeArrowheads="1"/>
            </p:cNvSpPr>
            <p:nvPr/>
          </p:nvSpPr>
          <p:spPr bwMode="auto">
            <a:xfrm>
              <a:off x="6473369" y="2589850"/>
              <a:ext cx="748042" cy="2717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字符填充</a:t>
              </a:r>
            </a:p>
          </p:txBody>
        </p:sp>
        <p:sp>
          <p:nvSpPr>
            <p:cNvPr id="40" name="Text Box 39">
              <a:extLst>
                <a:ext uri="{FF2B5EF4-FFF2-40B4-BE49-F238E27FC236}">
                  <a16:creationId xmlns:a16="http://schemas.microsoft.com/office/drawing/2014/main" id="{36A4178A-C100-DF14-2021-229DE23D0A3D}"/>
                </a:ext>
              </a:extLst>
            </p:cNvPr>
            <p:cNvSpPr txBox="1">
              <a:spLocks noChangeArrowheads="1"/>
            </p:cNvSpPr>
            <p:nvPr/>
          </p:nvSpPr>
          <p:spPr bwMode="auto">
            <a:xfrm>
              <a:off x="4893953" y="2589850"/>
              <a:ext cx="748042" cy="2717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字符填充</a:t>
              </a:r>
            </a:p>
          </p:txBody>
        </p:sp>
        <p:sp>
          <p:nvSpPr>
            <p:cNvPr id="41" name="Text Box 40">
              <a:extLst>
                <a:ext uri="{FF2B5EF4-FFF2-40B4-BE49-F238E27FC236}">
                  <a16:creationId xmlns:a16="http://schemas.microsoft.com/office/drawing/2014/main" id="{66231A1A-983B-79C6-7479-E9E11D4E6ABD}"/>
                </a:ext>
              </a:extLst>
            </p:cNvPr>
            <p:cNvSpPr txBox="1">
              <a:spLocks noChangeArrowheads="1"/>
            </p:cNvSpPr>
            <p:nvPr/>
          </p:nvSpPr>
          <p:spPr bwMode="auto">
            <a:xfrm>
              <a:off x="3265306" y="2589850"/>
              <a:ext cx="748042" cy="2717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字符填充</a:t>
              </a:r>
            </a:p>
          </p:txBody>
        </p:sp>
        <p:sp>
          <p:nvSpPr>
            <p:cNvPr id="42" name="Text Box 41">
              <a:extLst>
                <a:ext uri="{FF2B5EF4-FFF2-40B4-BE49-F238E27FC236}">
                  <a16:creationId xmlns:a16="http://schemas.microsoft.com/office/drawing/2014/main" id="{BF780182-3B56-72A9-7EF3-267A59ABF010}"/>
                </a:ext>
              </a:extLst>
            </p:cNvPr>
            <p:cNvSpPr txBox="1">
              <a:spLocks noChangeArrowheads="1"/>
            </p:cNvSpPr>
            <p:nvPr/>
          </p:nvSpPr>
          <p:spPr bwMode="auto">
            <a:xfrm>
              <a:off x="1816287" y="2589850"/>
              <a:ext cx="748042" cy="2717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字符填充</a:t>
              </a:r>
            </a:p>
          </p:txBody>
        </p:sp>
        <p:sp>
          <p:nvSpPr>
            <p:cNvPr id="43" name="Line 44">
              <a:extLst>
                <a:ext uri="{FF2B5EF4-FFF2-40B4-BE49-F238E27FC236}">
                  <a16:creationId xmlns:a16="http://schemas.microsoft.com/office/drawing/2014/main" id="{BDA5C7D7-AC9E-6355-584F-A6388AAA14BB}"/>
                </a:ext>
              </a:extLst>
            </p:cNvPr>
            <p:cNvSpPr>
              <a:spLocks noChangeShapeType="1"/>
            </p:cNvSpPr>
            <p:nvPr/>
          </p:nvSpPr>
          <p:spPr bwMode="auto">
            <a:xfrm>
              <a:off x="1360166" y="1742756"/>
              <a:ext cx="0" cy="235822"/>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44" name="Text Box 45">
              <a:extLst>
                <a:ext uri="{FF2B5EF4-FFF2-40B4-BE49-F238E27FC236}">
                  <a16:creationId xmlns:a16="http://schemas.microsoft.com/office/drawing/2014/main" id="{18D36E84-5007-2D61-2808-BF8D280DFE7A}"/>
                </a:ext>
              </a:extLst>
            </p:cNvPr>
            <p:cNvSpPr txBox="1">
              <a:spLocks noChangeArrowheads="1"/>
            </p:cNvSpPr>
            <p:nvPr/>
          </p:nvSpPr>
          <p:spPr bwMode="auto">
            <a:xfrm>
              <a:off x="975625" y="1466402"/>
              <a:ext cx="754052" cy="2717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帧开始符</a:t>
              </a:r>
            </a:p>
          </p:txBody>
        </p:sp>
        <p:sp>
          <p:nvSpPr>
            <p:cNvPr id="45" name="Text Box 46">
              <a:extLst>
                <a:ext uri="{FF2B5EF4-FFF2-40B4-BE49-F238E27FC236}">
                  <a16:creationId xmlns:a16="http://schemas.microsoft.com/office/drawing/2014/main" id="{346D6E82-D74B-D79D-D308-EAA9E16C0494}"/>
                </a:ext>
              </a:extLst>
            </p:cNvPr>
            <p:cNvSpPr txBox="1">
              <a:spLocks noChangeArrowheads="1"/>
            </p:cNvSpPr>
            <p:nvPr/>
          </p:nvSpPr>
          <p:spPr bwMode="auto">
            <a:xfrm>
              <a:off x="7233369" y="1466402"/>
              <a:ext cx="754052" cy="2717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帧结束符</a:t>
              </a:r>
            </a:p>
          </p:txBody>
        </p:sp>
        <p:sp>
          <p:nvSpPr>
            <p:cNvPr id="46" name="Line 47">
              <a:extLst>
                <a:ext uri="{FF2B5EF4-FFF2-40B4-BE49-F238E27FC236}">
                  <a16:creationId xmlns:a16="http://schemas.microsoft.com/office/drawing/2014/main" id="{AB2AE381-39A5-C5FE-90CD-B2ED48B20A98}"/>
                </a:ext>
              </a:extLst>
            </p:cNvPr>
            <p:cNvSpPr>
              <a:spLocks noChangeShapeType="1"/>
            </p:cNvSpPr>
            <p:nvPr/>
          </p:nvSpPr>
          <p:spPr bwMode="auto">
            <a:xfrm>
              <a:off x="7565604" y="1742756"/>
              <a:ext cx="0" cy="235822"/>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b="1">
                <a:solidFill>
                  <a:srgbClr val="000099"/>
                </a:solidFill>
                <a:cs typeface="+mn-ea"/>
                <a:sym typeface="+mn-lt"/>
              </a:endParaRPr>
            </a:p>
          </p:txBody>
        </p:sp>
        <p:sp>
          <p:nvSpPr>
            <p:cNvPr id="47" name="Rectangle 13">
              <a:extLst>
                <a:ext uri="{FF2B5EF4-FFF2-40B4-BE49-F238E27FC236}">
                  <a16:creationId xmlns:a16="http://schemas.microsoft.com/office/drawing/2014/main" id="{EDA2EB9E-B70E-805F-69C4-A550A46746A3}"/>
                </a:ext>
              </a:extLst>
            </p:cNvPr>
            <p:cNvSpPr>
              <a:spLocks noChangeArrowheads="1"/>
            </p:cNvSpPr>
            <p:nvPr/>
          </p:nvSpPr>
          <p:spPr bwMode="auto">
            <a:xfrm>
              <a:off x="3796212" y="1998230"/>
              <a:ext cx="383211" cy="353734"/>
            </a:xfrm>
            <a:prstGeom prst="rect">
              <a:avLst/>
            </a:prstGeom>
            <a:solidFill>
              <a:schemeClr val="bg2">
                <a:lumMod val="75000"/>
              </a:scheme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kumimoji="1" lang="en-US" altLang="zh-CN" sz="1600" b="1" dirty="0">
                  <a:solidFill>
                    <a:schemeClr val="bg1"/>
                  </a:solidFill>
                  <a:cs typeface="+mn-ea"/>
                  <a:sym typeface="+mn-lt"/>
                </a:rPr>
                <a:t>7D</a:t>
              </a:r>
            </a:p>
          </p:txBody>
        </p:sp>
        <p:sp>
          <p:nvSpPr>
            <p:cNvPr id="48" name="Rectangle 9">
              <a:extLst>
                <a:ext uri="{FF2B5EF4-FFF2-40B4-BE49-F238E27FC236}">
                  <a16:creationId xmlns:a16="http://schemas.microsoft.com/office/drawing/2014/main" id="{6EBF0B64-81CA-81C0-6F9B-B4AECF9044F3}"/>
                </a:ext>
              </a:extLst>
            </p:cNvPr>
            <p:cNvSpPr>
              <a:spLocks noChangeArrowheads="1"/>
            </p:cNvSpPr>
            <p:nvPr/>
          </p:nvSpPr>
          <p:spPr bwMode="auto">
            <a:xfrm>
              <a:off x="1533143" y="1998230"/>
              <a:ext cx="242701" cy="353734"/>
            </a:xfrm>
            <a:prstGeom prst="rect">
              <a:avLst/>
            </a:prstGeom>
            <a:solidFill>
              <a:schemeClr val="bg1"/>
            </a:solidFill>
            <a:ln w="12700">
              <a:solidFill>
                <a:schemeClr val="tx1"/>
              </a:solidFill>
              <a:miter lim="800000"/>
              <a:headEnd/>
              <a:tailEnd/>
            </a:ln>
            <a:effectLst/>
          </p:spPr>
          <p:txBody>
            <a:bodyPr wrap="none" anchor="ctr"/>
            <a:lstStyle/>
            <a:p>
              <a:pPr algn="ctr">
                <a:lnSpc>
                  <a:spcPct val="120000"/>
                </a:lnSpc>
              </a:pPr>
              <a:endParaRPr kumimoji="1" lang="en-US" altLang="zh-CN" sz="1600" b="1" dirty="0">
                <a:solidFill>
                  <a:schemeClr val="bg1"/>
                </a:solidFill>
                <a:cs typeface="+mn-ea"/>
                <a:sym typeface="+mn-lt"/>
              </a:endParaRPr>
            </a:p>
          </p:txBody>
        </p:sp>
        <p:sp>
          <p:nvSpPr>
            <p:cNvPr id="49" name="Rectangle 9">
              <a:extLst>
                <a:ext uri="{FF2B5EF4-FFF2-40B4-BE49-F238E27FC236}">
                  <a16:creationId xmlns:a16="http://schemas.microsoft.com/office/drawing/2014/main" id="{41EB5532-C5F4-6874-542B-FFD11AAF6EFB}"/>
                </a:ext>
              </a:extLst>
            </p:cNvPr>
            <p:cNvSpPr>
              <a:spLocks noChangeArrowheads="1"/>
            </p:cNvSpPr>
            <p:nvPr/>
          </p:nvSpPr>
          <p:spPr bwMode="auto">
            <a:xfrm>
              <a:off x="1765192" y="1998230"/>
              <a:ext cx="242701" cy="353734"/>
            </a:xfrm>
            <a:prstGeom prst="rect">
              <a:avLst/>
            </a:prstGeom>
            <a:solidFill>
              <a:schemeClr val="bg1"/>
            </a:solidFill>
            <a:ln w="12700">
              <a:solidFill>
                <a:schemeClr val="tx1"/>
              </a:solidFill>
              <a:miter lim="800000"/>
              <a:headEnd/>
              <a:tailEnd/>
            </a:ln>
            <a:effectLst/>
          </p:spPr>
          <p:txBody>
            <a:bodyPr wrap="none" anchor="ctr"/>
            <a:lstStyle/>
            <a:p>
              <a:pPr algn="ctr">
                <a:lnSpc>
                  <a:spcPct val="120000"/>
                </a:lnSpc>
              </a:pPr>
              <a:endParaRPr kumimoji="1" lang="en-US" altLang="zh-CN" sz="1600" b="1" dirty="0">
                <a:solidFill>
                  <a:schemeClr val="bg1"/>
                </a:solidFill>
                <a:cs typeface="+mn-ea"/>
                <a:sym typeface="+mn-lt"/>
              </a:endParaRPr>
            </a:p>
          </p:txBody>
        </p:sp>
        <p:sp>
          <p:nvSpPr>
            <p:cNvPr id="50" name="Rectangle 9">
              <a:extLst>
                <a:ext uri="{FF2B5EF4-FFF2-40B4-BE49-F238E27FC236}">
                  <a16:creationId xmlns:a16="http://schemas.microsoft.com/office/drawing/2014/main" id="{A64370A7-9DF0-6553-F0F8-2EF64A2350B2}"/>
                </a:ext>
              </a:extLst>
            </p:cNvPr>
            <p:cNvSpPr>
              <a:spLocks noChangeArrowheads="1"/>
            </p:cNvSpPr>
            <p:nvPr/>
          </p:nvSpPr>
          <p:spPr bwMode="auto">
            <a:xfrm>
              <a:off x="1997058" y="1998230"/>
              <a:ext cx="242701" cy="353734"/>
            </a:xfrm>
            <a:prstGeom prst="rect">
              <a:avLst/>
            </a:prstGeom>
            <a:solidFill>
              <a:schemeClr val="bg1"/>
            </a:solidFill>
            <a:ln w="12700">
              <a:solidFill>
                <a:schemeClr val="tx1"/>
              </a:solidFill>
              <a:miter lim="800000"/>
              <a:headEnd/>
              <a:tailEnd/>
            </a:ln>
            <a:effectLst/>
          </p:spPr>
          <p:txBody>
            <a:bodyPr wrap="none" anchor="ctr"/>
            <a:lstStyle/>
            <a:p>
              <a:pPr algn="ctr">
                <a:lnSpc>
                  <a:spcPct val="120000"/>
                </a:lnSpc>
              </a:pPr>
              <a:endParaRPr kumimoji="1" lang="en-US" altLang="zh-CN" sz="1600" b="1" dirty="0">
                <a:solidFill>
                  <a:schemeClr val="bg1"/>
                </a:solidFill>
                <a:cs typeface="+mn-ea"/>
                <a:sym typeface="+mn-lt"/>
              </a:endParaRPr>
            </a:p>
          </p:txBody>
        </p:sp>
        <p:sp>
          <p:nvSpPr>
            <p:cNvPr id="51" name="Rectangle 9">
              <a:extLst>
                <a:ext uri="{FF2B5EF4-FFF2-40B4-BE49-F238E27FC236}">
                  <a16:creationId xmlns:a16="http://schemas.microsoft.com/office/drawing/2014/main" id="{B5D98BDA-4224-E6EE-D78D-DF57BF52063B}"/>
                </a:ext>
              </a:extLst>
            </p:cNvPr>
            <p:cNvSpPr>
              <a:spLocks noChangeArrowheads="1"/>
            </p:cNvSpPr>
            <p:nvPr/>
          </p:nvSpPr>
          <p:spPr bwMode="auto">
            <a:xfrm>
              <a:off x="7111236" y="1998230"/>
              <a:ext cx="242701" cy="353734"/>
            </a:xfrm>
            <a:prstGeom prst="rect">
              <a:avLst/>
            </a:prstGeom>
            <a:solidFill>
              <a:schemeClr val="bg1"/>
            </a:solidFill>
            <a:ln w="12700">
              <a:solidFill>
                <a:schemeClr val="tx1"/>
              </a:solidFill>
              <a:miter lim="800000"/>
              <a:headEnd/>
              <a:tailEnd/>
            </a:ln>
            <a:effectLst/>
          </p:spPr>
          <p:txBody>
            <a:bodyPr wrap="none" anchor="ctr"/>
            <a:lstStyle/>
            <a:p>
              <a:pPr algn="ctr">
                <a:lnSpc>
                  <a:spcPct val="120000"/>
                </a:lnSpc>
              </a:pPr>
              <a:endParaRPr kumimoji="1" lang="en-US" altLang="zh-CN" sz="1600" b="1" dirty="0">
                <a:solidFill>
                  <a:schemeClr val="bg1"/>
                </a:solidFill>
                <a:cs typeface="+mn-ea"/>
                <a:sym typeface="+mn-lt"/>
              </a:endParaRPr>
            </a:p>
          </p:txBody>
        </p:sp>
        <p:cxnSp>
          <p:nvCxnSpPr>
            <p:cNvPr id="52" name="直接连接符 51">
              <a:extLst>
                <a:ext uri="{FF2B5EF4-FFF2-40B4-BE49-F238E27FC236}">
                  <a16:creationId xmlns:a16="http://schemas.microsoft.com/office/drawing/2014/main" id="{C5BDECCD-880B-72B0-6278-91D715DB69F1}"/>
                </a:ext>
              </a:extLst>
            </p:cNvPr>
            <p:cNvCxnSpPr/>
            <p:nvPr/>
          </p:nvCxnSpPr>
          <p:spPr>
            <a:xfrm>
              <a:off x="2239759" y="1685763"/>
              <a:ext cx="0" cy="3053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589FBD6D-BD0B-F7A8-CB13-AC05AC8224C3}"/>
                </a:ext>
              </a:extLst>
            </p:cNvPr>
            <p:cNvCxnSpPr/>
            <p:nvPr/>
          </p:nvCxnSpPr>
          <p:spPr>
            <a:xfrm>
              <a:off x="7117377" y="1685763"/>
              <a:ext cx="0" cy="3053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4">
              <a:extLst>
                <a:ext uri="{FF2B5EF4-FFF2-40B4-BE49-F238E27FC236}">
                  <a16:creationId xmlns:a16="http://schemas.microsoft.com/office/drawing/2014/main" id="{5E16DEDF-3119-17E2-4FE4-F70ABC3534F6}"/>
                </a:ext>
              </a:extLst>
            </p:cNvPr>
            <p:cNvSpPr>
              <a:spLocks noChangeArrowheads="1"/>
            </p:cNvSpPr>
            <p:nvPr/>
          </p:nvSpPr>
          <p:spPr bwMode="auto">
            <a:xfrm>
              <a:off x="881932" y="3118386"/>
              <a:ext cx="268000" cy="353734"/>
            </a:xfrm>
            <a:prstGeom prst="rect">
              <a:avLst/>
            </a:prstGeom>
            <a:solidFill>
              <a:schemeClr val="bg1"/>
            </a:solidFill>
            <a:ln w="12700">
              <a:solidFill>
                <a:schemeClr val="tx1"/>
              </a:solidFill>
              <a:miter lim="800000"/>
              <a:headEnd/>
              <a:tailEnd/>
            </a:ln>
            <a:effectLst/>
          </p:spPr>
          <p:txBody>
            <a:bodyPr wrap="none" anchor="ctr"/>
            <a:lstStyle/>
            <a:p>
              <a:pPr algn="ctr">
                <a:lnSpc>
                  <a:spcPct val="120000"/>
                </a:lnSpc>
              </a:pPr>
              <a:endParaRPr kumimoji="1" lang="en-US" altLang="zh-CN" sz="1600" b="1" dirty="0">
                <a:solidFill>
                  <a:schemeClr val="bg1"/>
                </a:solidFill>
                <a:cs typeface="+mn-ea"/>
                <a:sym typeface="+mn-lt"/>
              </a:endParaRPr>
            </a:p>
          </p:txBody>
        </p:sp>
        <p:sp>
          <p:nvSpPr>
            <p:cNvPr id="55" name="Rectangle 4">
              <a:extLst>
                <a:ext uri="{FF2B5EF4-FFF2-40B4-BE49-F238E27FC236}">
                  <a16:creationId xmlns:a16="http://schemas.microsoft.com/office/drawing/2014/main" id="{00FC2E2E-D55C-2B66-4C5C-71045A9C5E6F}"/>
                </a:ext>
              </a:extLst>
            </p:cNvPr>
            <p:cNvSpPr>
              <a:spLocks noChangeArrowheads="1"/>
            </p:cNvSpPr>
            <p:nvPr/>
          </p:nvSpPr>
          <p:spPr bwMode="auto">
            <a:xfrm>
              <a:off x="1089438" y="3118386"/>
              <a:ext cx="252099" cy="353734"/>
            </a:xfrm>
            <a:prstGeom prst="rect">
              <a:avLst/>
            </a:prstGeom>
            <a:solidFill>
              <a:schemeClr val="bg1"/>
            </a:solidFill>
            <a:ln w="12700">
              <a:solidFill>
                <a:schemeClr val="tx1"/>
              </a:solidFill>
              <a:miter lim="800000"/>
              <a:headEnd/>
              <a:tailEnd/>
            </a:ln>
            <a:effectLst/>
          </p:spPr>
          <p:txBody>
            <a:bodyPr wrap="none" anchor="ctr"/>
            <a:lstStyle/>
            <a:p>
              <a:pPr algn="ctr">
                <a:lnSpc>
                  <a:spcPct val="120000"/>
                </a:lnSpc>
              </a:pPr>
              <a:endParaRPr kumimoji="1" lang="en-US" altLang="zh-CN" sz="1600" b="1" dirty="0">
                <a:solidFill>
                  <a:schemeClr val="bg1"/>
                </a:solidFill>
                <a:cs typeface="+mn-ea"/>
                <a:sym typeface="+mn-lt"/>
              </a:endParaRPr>
            </a:p>
          </p:txBody>
        </p:sp>
        <p:sp>
          <p:nvSpPr>
            <p:cNvPr id="56" name="Rectangle 4">
              <a:extLst>
                <a:ext uri="{FF2B5EF4-FFF2-40B4-BE49-F238E27FC236}">
                  <a16:creationId xmlns:a16="http://schemas.microsoft.com/office/drawing/2014/main" id="{1EBE26B4-1074-EB3A-3A4E-18FEB99C77BD}"/>
                </a:ext>
              </a:extLst>
            </p:cNvPr>
            <p:cNvSpPr>
              <a:spLocks noChangeArrowheads="1"/>
            </p:cNvSpPr>
            <p:nvPr/>
          </p:nvSpPr>
          <p:spPr bwMode="auto">
            <a:xfrm>
              <a:off x="1314467" y="3118386"/>
              <a:ext cx="218676" cy="353734"/>
            </a:xfrm>
            <a:prstGeom prst="rect">
              <a:avLst/>
            </a:prstGeom>
            <a:solidFill>
              <a:schemeClr val="bg1"/>
            </a:solidFill>
            <a:ln w="12700">
              <a:solidFill>
                <a:schemeClr val="tx1"/>
              </a:solidFill>
              <a:miter lim="800000"/>
              <a:headEnd/>
              <a:tailEnd/>
            </a:ln>
            <a:effectLst/>
          </p:spPr>
          <p:txBody>
            <a:bodyPr wrap="none" anchor="ctr"/>
            <a:lstStyle/>
            <a:p>
              <a:pPr algn="ctr">
                <a:lnSpc>
                  <a:spcPct val="120000"/>
                </a:lnSpc>
              </a:pPr>
              <a:endParaRPr kumimoji="1" lang="en-US" altLang="zh-CN" sz="1600" b="1" dirty="0">
                <a:solidFill>
                  <a:schemeClr val="bg1"/>
                </a:solidFill>
                <a:cs typeface="+mn-ea"/>
                <a:sym typeface="+mn-lt"/>
              </a:endParaRPr>
            </a:p>
          </p:txBody>
        </p:sp>
        <p:sp>
          <p:nvSpPr>
            <p:cNvPr id="57" name="Rectangle 4">
              <a:extLst>
                <a:ext uri="{FF2B5EF4-FFF2-40B4-BE49-F238E27FC236}">
                  <a16:creationId xmlns:a16="http://schemas.microsoft.com/office/drawing/2014/main" id="{BEEEC483-BFE3-514C-9E64-0D4C30A42CF8}"/>
                </a:ext>
              </a:extLst>
            </p:cNvPr>
            <p:cNvSpPr>
              <a:spLocks noChangeArrowheads="1"/>
            </p:cNvSpPr>
            <p:nvPr/>
          </p:nvSpPr>
          <p:spPr bwMode="auto">
            <a:xfrm>
              <a:off x="8011535" y="3118386"/>
              <a:ext cx="218676" cy="353734"/>
            </a:xfrm>
            <a:prstGeom prst="rect">
              <a:avLst/>
            </a:prstGeom>
            <a:solidFill>
              <a:schemeClr val="bg1"/>
            </a:solidFill>
            <a:ln w="12700">
              <a:solidFill>
                <a:schemeClr val="tx1"/>
              </a:solidFill>
              <a:miter lim="800000"/>
              <a:headEnd/>
              <a:tailEnd/>
            </a:ln>
            <a:effectLst/>
          </p:spPr>
          <p:txBody>
            <a:bodyPr wrap="none" anchor="ctr"/>
            <a:lstStyle/>
            <a:p>
              <a:pPr algn="ctr">
                <a:lnSpc>
                  <a:spcPct val="120000"/>
                </a:lnSpc>
              </a:pPr>
              <a:endParaRPr kumimoji="1" lang="en-US" altLang="zh-CN" sz="1600" b="1" dirty="0">
                <a:solidFill>
                  <a:schemeClr val="bg1"/>
                </a:solidFill>
                <a:cs typeface="+mn-ea"/>
                <a:sym typeface="+mn-lt"/>
              </a:endParaRPr>
            </a:p>
          </p:txBody>
        </p:sp>
      </p:grpSp>
      <p:sp>
        <p:nvSpPr>
          <p:cNvPr id="58" name="AutoShape 48">
            <a:extLst>
              <a:ext uri="{FF2B5EF4-FFF2-40B4-BE49-F238E27FC236}">
                <a16:creationId xmlns:a16="http://schemas.microsoft.com/office/drawing/2014/main" id="{0A8B6F24-176A-B4BA-34A7-4B37744C7284}"/>
              </a:ext>
            </a:extLst>
          </p:cNvPr>
          <p:cNvSpPr>
            <a:spLocks noChangeArrowheads="1"/>
          </p:cNvSpPr>
          <p:nvPr/>
        </p:nvSpPr>
        <p:spPr bwMode="auto">
          <a:xfrm>
            <a:off x="2774749" y="3010396"/>
            <a:ext cx="251925" cy="445443"/>
          </a:xfrm>
          <a:prstGeom prst="downArrow">
            <a:avLst>
              <a:gd name="adj1" fmla="val 39435"/>
              <a:gd name="adj2" fmla="val 90143"/>
            </a:avLst>
          </a:prstGeom>
          <a:solidFill>
            <a:srgbClr val="C00000"/>
          </a:solidFill>
          <a:ln>
            <a:noFill/>
          </a:ln>
          <a:effectLst/>
        </p:spPr>
        <p:txBody>
          <a:bodyPr wrap="none" anchor="ctr"/>
          <a:lstStyle/>
          <a:p>
            <a:pPr>
              <a:lnSpc>
                <a:spcPct val="120000"/>
              </a:lnSpc>
            </a:pPr>
            <a:endParaRPr lang="zh-CN" altLang="en-US" sz="1600" b="1">
              <a:solidFill>
                <a:srgbClr val="000099"/>
              </a:solidFill>
              <a:cs typeface="+mn-ea"/>
              <a:sym typeface="+mn-lt"/>
            </a:endParaRPr>
          </a:p>
        </p:txBody>
      </p:sp>
      <p:sp>
        <p:nvSpPr>
          <p:cNvPr id="59" name="AutoShape 49">
            <a:extLst>
              <a:ext uri="{FF2B5EF4-FFF2-40B4-BE49-F238E27FC236}">
                <a16:creationId xmlns:a16="http://schemas.microsoft.com/office/drawing/2014/main" id="{B292A60B-3E83-5C32-E88E-E59033207DD0}"/>
              </a:ext>
            </a:extLst>
          </p:cNvPr>
          <p:cNvSpPr>
            <a:spLocks noChangeArrowheads="1"/>
          </p:cNvSpPr>
          <p:nvPr/>
        </p:nvSpPr>
        <p:spPr bwMode="auto">
          <a:xfrm>
            <a:off x="4775964" y="3010396"/>
            <a:ext cx="251925" cy="445443"/>
          </a:xfrm>
          <a:prstGeom prst="downArrow">
            <a:avLst>
              <a:gd name="adj1" fmla="val 39435"/>
              <a:gd name="adj2" fmla="val 90143"/>
            </a:avLst>
          </a:prstGeom>
          <a:solidFill>
            <a:srgbClr val="C00000"/>
          </a:solidFill>
          <a:ln>
            <a:noFill/>
          </a:ln>
          <a:effectLst/>
        </p:spPr>
        <p:txBody>
          <a:bodyPr wrap="none" anchor="ctr"/>
          <a:lstStyle/>
          <a:p>
            <a:pPr>
              <a:lnSpc>
                <a:spcPct val="120000"/>
              </a:lnSpc>
            </a:pPr>
            <a:endParaRPr lang="zh-CN" altLang="en-US" sz="1600" b="1">
              <a:solidFill>
                <a:srgbClr val="000099"/>
              </a:solidFill>
              <a:cs typeface="+mn-ea"/>
              <a:sym typeface="+mn-lt"/>
            </a:endParaRPr>
          </a:p>
        </p:txBody>
      </p:sp>
      <p:sp>
        <p:nvSpPr>
          <p:cNvPr id="60" name="AutoShape 50">
            <a:extLst>
              <a:ext uri="{FF2B5EF4-FFF2-40B4-BE49-F238E27FC236}">
                <a16:creationId xmlns:a16="http://schemas.microsoft.com/office/drawing/2014/main" id="{6CBBD5B0-C370-3724-0A64-39DAE05C5286}"/>
              </a:ext>
            </a:extLst>
          </p:cNvPr>
          <p:cNvSpPr>
            <a:spLocks noChangeArrowheads="1"/>
          </p:cNvSpPr>
          <p:nvPr/>
        </p:nvSpPr>
        <p:spPr bwMode="auto">
          <a:xfrm>
            <a:off x="6979001" y="3010396"/>
            <a:ext cx="251925" cy="445443"/>
          </a:xfrm>
          <a:prstGeom prst="downArrow">
            <a:avLst>
              <a:gd name="adj1" fmla="val 39435"/>
              <a:gd name="adj2" fmla="val 90143"/>
            </a:avLst>
          </a:prstGeom>
          <a:solidFill>
            <a:srgbClr val="C00000"/>
          </a:solidFill>
          <a:ln>
            <a:noFill/>
          </a:ln>
          <a:effectLst/>
        </p:spPr>
        <p:txBody>
          <a:bodyPr wrap="none" anchor="ctr"/>
          <a:lstStyle/>
          <a:p>
            <a:pPr>
              <a:lnSpc>
                <a:spcPct val="120000"/>
              </a:lnSpc>
            </a:pPr>
            <a:endParaRPr lang="zh-CN" altLang="en-US" sz="1600" b="1">
              <a:solidFill>
                <a:srgbClr val="000099"/>
              </a:solidFill>
              <a:cs typeface="+mn-ea"/>
              <a:sym typeface="+mn-lt"/>
            </a:endParaRPr>
          </a:p>
        </p:txBody>
      </p:sp>
      <p:sp>
        <p:nvSpPr>
          <p:cNvPr id="61" name="AutoShape 51">
            <a:extLst>
              <a:ext uri="{FF2B5EF4-FFF2-40B4-BE49-F238E27FC236}">
                <a16:creationId xmlns:a16="http://schemas.microsoft.com/office/drawing/2014/main" id="{F0AC8B14-68B1-3459-F8EF-67B783D6F69C}"/>
              </a:ext>
            </a:extLst>
          </p:cNvPr>
          <p:cNvSpPr>
            <a:spLocks noChangeArrowheads="1"/>
          </p:cNvSpPr>
          <p:nvPr/>
        </p:nvSpPr>
        <p:spPr bwMode="auto">
          <a:xfrm>
            <a:off x="8971772" y="3010396"/>
            <a:ext cx="251925" cy="445443"/>
          </a:xfrm>
          <a:prstGeom prst="downArrow">
            <a:avLst>
              <a:gd name="adj1" fmla="val 39435"/>
              <a:gd name="adj2" fmla="val 90143"/>
            </a:avLst>
          </a:prstGeom>
          <a:solidFill>
            <a:srgbClr val="C00000"/>
          </a:solidFill>
          <a:ln>
            <a:noFill/>
          </a:ln>
          <a:effectLst/>
        </p:spPr>
        <p:txBody>
          <a:bodyPr wrap="none" anchor="ctr"/>
          <a:lstStyle/>
          <a:p>
            <a:pPr>
              <a:lnSpc>
                <a:spcPct val="120000"/>
              </a:lnSpc>
            </a:pPr>
            <a:endParaRPr lang="zh-CN" altLang="en-US" sz="1600" b="1">
              <a:solidFill>
                <a:srgbClr val="000099"/>
              </a:solidFill>
              <a:cs typeface="+mn-ea"/>
              <a:sym typeface="+mn-lt"/>
            </a:endParaRPr>
          </a:p>
        </p:txBody>
      </p:sp>
    </p:spTree>
    <p:extLst>
      <p:ext uri="{BB962C8B-B14F-4D97-AF65-F5344CB8AC3E}">
        <p14:creationId xmlns:p14="http://schemas.microsoft.com/office/powerpoint/2010/main" val="398328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grpId="0" nodeType="afterEffect">
                                  <p:stCondLst>
                                    <p:cond delay="0"/>
                                  </p:stCondLst>
                                  <p:endCondLst>
                                    <p:cond evt="onNext" delay="0">
                                      <p:tgtEl>
                                        <p:sldTgt/>
                                      </p:tgtEl>
                                    </p:cond>
                                  </p:endCondLst>
                                  <p:childTnLst>
                                    <p:animScale>
                                      <p:cBhvr>
                                        <p:cTn id="6" dur="500" fill="hold"/>
                                        <p:tgtEl>
                                          <p:spTgt spid="58"/>
                                        </p:tgtEl>
                                      </p:cBhvr>
                                      <p:by x="50000" y="50000"/>
                                    </p:animScale>
                                  </p:childTnLst>
                                </p:cTn>
                              </p:par>
                              <p:par>
                                <p:cTn id="7" presetID="6" presetClass="emph" presetSubtype="0" repeatCount="indefinite" fill="hold" grpId="0" nodeType="withEffect">
                                  <p:stCondLst>
                                    <p:cond delay="0"/>
                                  </p:stCondLst>
                                  <p:endCondLst>
                                    <p:cond evt="onNext" delay="0">
                                      <p:tgtEl>
                                        <p:sldTgt/>
                                      </p:tgtEl>
                                    </p:cond>
                                  </p:endCondLst>
                                  <p:childTnLst>
                                    <p:animScale>
                                      <p:cBhvr>
                                        <p:cTn id="8" dur="500" fill="hold"/>
                                        <p:tgtEl>
                                          <p:spTgt spid="59"/>
                                        </p:tgtEl>
                                      </p:cBhvr>
                                      <p:by x="50000" y="50000"/>
                                    </p:animScale>
                                  </p:childTnLst>
                                </p:cTn>
                              </p:par>
                              <p:par>
                                <p:cTn id="9" presetID="6" presetClass="emph" presetSubtype="0" repeatCount="indefinite" fill="hold" grpId="0" nodeType="withEffect">
                                  <p:stCondLst>
                                    <p:cond delay="0"/>
                                  </p:stCondLst>
                                  <p:endCondLst>
                                    <p:cond evt="onNext" delay="0">
                                      <p:tgtEl>
                                        <p:sldTgt/>
                                      </p:tgtEl>
                                    </p:cond>
                                  </p:endCondLst>
                                  <p:childTnLst>
                                    <p:animScale>
                                      <p:cBhvr>
                                        <p:cTn id="10" dur="500" fill="hold"/>
                                        <p:tgtEl>
                                          <p:spTgt spid="60"/>
                                        </p:tgtEl>
                                      </p:cBhvr>
                                      <p:by x="50000" y="50000"/>
                                    </p:animScale>
                                  </p:childTnLst>
                                </p:cTn>
                              </p:par>
                              <p:par>
                                <p:cTn id="11" presetID="6" presetClass="emph" presetSubtype="0" repeatCount="indefinite" fill="hold" grpId="0" nodeType="withEffect">
                                  <p:stCondLst>
                                    <p:cond delay="0"/>
                                  </p:stCondLst>
                                  <p:endCondLst>
                                    <p:cond evt="onNext" delay="0">
                                      <p:tgtEl>
                                        <p:sldTgt/>
                                      </p:tgtEl>
                                    </p:cond>
                                  </p:endCondLst>
                                  <p:childTnLst>
                                    <p:animScale>
                                      <p:cBhvr>
                                        <p:cTn id="12" dur="500" fill="hold"/>
                                        <p:tgtEl>
                                          <p:spTgt spid="61"/>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960DAB-F0CA-B0FD-E211-3539C0EDB29F}"/>
              </a:ext>
            </a:extLst>
          </p:cNvPr>
          <p:cNvSpPr>
            <a:spLocks noGrp="1"/>
          </p:cNvSpPr>
          <p:nvPr>
            <p:ph type="title"/>
          </p:nvPr>
        </p:nvSpPr>
        <p:spPr/>
        <p:txBody>
          <a:bodyPr>
            <a:normAutofit/>
          </a:bodyPr>
          <a:lstStyle/>
          <a:p>
            <a:r>
              <a:rPr lang="zh-CN" altLang="en-US" sz="3200" dirty="0">
                <a:latin typeface="+mn-lt"/>
                <a:ea typeface="+mn-ea"/>
                <a:cs typeface="+mn-ea"/>
                <a:sym typeface="+mn-lt"/>
              </a:rPr>
              <a:t>零比特填充法</a:t>
            </a:r>
            <a:endParaRPr lang="zh-CN" altLang="en-US" dirty="0"/>
          </a:p>
        </p:txBody>
      </p:sp>
      <p:sp>
        <p:nvSpPr>
          <p:cNvPr id="3" name="内容占位符 2">
            <a:extLst>
              <a:ext uri="{FF2B5EF4-FFF2-40B4-BE49-F238E27FC236}">
                <a16:creationId xmlns:a16="http://schemas.microsoft.com/office/drawing/2014/main" id="{042DC185-F93C-AC33-86B9-BC112187B826}"/>
              </a:ext>
            </a:extLst>
          </p:cNvPr>
          <p:cNvSpPr>
            <a:spLocks noGrp="1"/>
          </p:cNvSpPr>
          <p:nvPr>
            <p:ph idx="1"/>
          </p:nvPr>
        </p:nvSpPr>
        <p:spPr/>
        <p:txBody>
          <a:bodyPr/>
          <a:lstStyle/>
          <a:p>
            <a:pPr eaLnBrk="0" hangingPunct="0">
              <a:lnSpc>
                <a:spcPct val="120000"/>
              </a:lnSpc>
            </a:pPr>
            <a:r>
              <a:rPr lang="en-US" altLang="zh-CN" sz="2400" dirty="0">
                <a:latin typeface="+mn-ea"/>
                <a:cs typeface="+mn-ea"/>
                <a:sym typeface="+mn-lt"/>
              </a:rPr>
              <a:t>PPP </a:t>
            </a:r>
            <a:r>
              <a:rPr lang="zh-CN" altLang="en-US" sz="2400" dirty="0">
                <a:latin typeface="+mn-ea"/>
                <a:cs typeface="+mn-ea"/>
                <a:sym typeface="+mn-lt"/>
              </a:rPr>
              <a:t>协议用在 </a:t>
            </a:r>
            <a:r>
              <a:rPr lang="en-US" altLang="zh-CN" sz="2400" dirty="0">
                <a:latin typeface="+mn-ea"/>
                <a:cs typeface="+mn-ea"/>
                <a:sym typeface="+mn-lt"/>
              </a:rPr>
              <a:t>SONET/SDH </a:t>
            </a:r>
            <a:r>
              <a:rPr lang="zh-CN" altLang="en-US" sz="2400" dirty="0">
                <a:latin typeface="+mn-ea"/>
                <a:cs typeface="+mn-ea"/>
                <a:sym typeface="+mn-lt"/>
              </a:rPr>
              <a:t>链路时，使用</a:t>
            </a:r>
            <a:r>
              <a:rPr lang="zh-CN" altLang="en-US" sz="2400" dirty="0">
                <a:solidFill>
                  <a:srgbClr val="C00000"/>
                </a:solidFill>
                <a:latin typeface="+mn-ea"/>
                <a:cs typeface="+mn-ea"/>
                <a:sym typeface="+mn-lt"/>
              </a:rPr>
              <a:t>同步传输</a:t>
            </a:r>
            <a:r>
              <a:rPr lang="zh-CN" altLang="en-US" sz="2400" dirty="0">
                <a:latin typeface="+mn-ea"/>
                <a:cs typeface="+mn-ea"/>
                <a:sym typeface="+mn-lt"/>
              </a:rPr>
              <a:t>（一连串的比特连续传送）。</a:t>
            </a:r>
            <a:r>
              <a:rPr lang="zh-CN" altLang="en-US" sz="2400" dirty="0">
                <a:solidFill>
                  <a:schemeClr val="tx1"/>
                </a:solidFill>
                <a:latin typeface="+mn-ea"/>
                <a:cs typeface="+mn-ea"/>
                <a:sym typeface="+mn-lt"/>
              </a:rPr>
              <a:t>这时 </a:t>
            </a:r>
            <a:r>
              <a:rPr lang="en-US" altLang="zh-CN" sz="2400" dirty="0">
                <a:solidFill>
                  <a:schemeClr val="tx1"/>
                </a:solidFill>
                <a:latin typeface="+mn-ea"/>
                <a:cs typeface="+mn-ea"/>
                <a:sym typeface="+mn-lt"/>
              </a:rPr>
              <a:t>PPP </a:t>
            </a:r>
            <a:r>
              <a:rPr lang="zh-CN" altLang="en-US" sz="2400" dirty="0">
                <a:solidFill>
                  <a:schemeClr val="tx1"/>
                </a:solidFill>
                <a:latin typeface="+mn-ea"/>
                <a:cs typeface="+mn-ea"/>
                <a:sym typeface="+mn-lt"/>
              </a:rPr>
              <a:t>协议采用</a:t>
            </a:r>
            <a:r>
              <a:rPr lang="zh-CN" altLang="en-US" sz="2400" dirty="0">
                <a:solidFill>
                  <a:srgbClr val="C00000"/>
                </a:solidFill>
                <a:latin typeface="+mn-ea"/>
                <a:cs typeface="+mn-ea"/>
                <a:sym typeface="+mn-lt"/>
              </a:rPr>
              <a:t>零比特填充</a:t>
            </a:r>
            <a:r>
              <a:rPr lang="zh-CN" altLang="en-US" sz="2400" dirty="0">
                <a:solidFill>
                  <a:schemeClr val="tx1"/>
                </a:solidFill>
                <a:latin typeface="+mn-ea"/>
                <a:cs typeface="+mn-ea"/>
                <a:sym typeface="+mn-lt"/>
              </a:rPr>
              <a:t>方法来实现透明传输。</a:t>
            </a:r>
          </a:p>
          <a:p>
            <a:pPr eaLnBrk="0" hangingPunct="0">
              <a:lnSpc>
                <a:spcPct val="120000"/>
              </a:lnSpc>
            </a:pPr>
            <a:r>
              <a:rPr lang="zh-CN" altLang="en-US" sz="2400" dirty="0">
                <a:latin typeface="+mn-ea"/>
                <a:cs typeface="+mn-ea"/>
                <a:sym typeface="+mn-lt"/>
              </a:rPr>
              <a:t>在发送端，只要发现有 </a:t>
            </a:r>
            <a:r>
              <a:rPr lang="en-US" altLang="zh-CN" sz="2400" dirty="0">
                <a:latin typeface="+mn-ea"/>
                <a:cs typeface="+mn-ea"/>
                <a:sym typeface="+mn-lt"/>
              </a:rPr>
              <a:t>5 </a:t>
            </a:r>
            <a:r>
              <a:rPr lang="zh-CN" altLang="en-US" sz="2400" dirty="0">
                <a:latin typeface="+mn-ea"/>
                <a:cs typeface="+mn-ea"/>
                <a:sym typeface="+mn-lt"/>
              </a:rPr>
              <a:t>个连续 </a:t>
            </a:r>
            <a:r>
              <a:rPr lang="en-US" altLang="zh-CN" sz="2400" dirty="0">
                <a:latin typeface="+mn-ea"/>
                <a:cs typeface="+mn-ea"/>
                <a:sym typeface="+mn-lt"/>
              </a:rPr>
              <a:t>1</a:t>
            </a:r>
            <a:r>
              <a:rPr lang="zh-CN" altLang="en-US" sz="2400" dirty="0">
                <a:latin typeface="+mn-ea"/>
                <a:cs typeface="+mn-ea"/>
                <a:sym typeface="+mn-lt"/>
              </a:rPr>
              <a:t>，则立即填入一个 </a:t>
            </a:r>
            <a:r>
              <a:rPr lang="en-US" altLang="zh-CN" sz="2400" dirty="0">
                <a:latin typeface="+mn-ea"/>
                <a:cs typeface="+mn-ea"/>
                <a:sym typeface="+mn-lt"/>
              </a:rPr>
              <a:t>0</a:t>
            </a:r>
            <a:r>
              <a:rPr lang="zh-CN" altLang="en-US" sz="2400" dirty="0">
                <a:latin typeface="+mn-ea"/>
                <a:cs typeface="+mn-ea"/>
                <a:sym typeface="+mn-lt"/>
              </a:rPr>
              <a:t>。</a:t>
            </a:r>
          </a:p>
          <a:p>
            <a:pPr eaLnBrk="0" hangingPunct="0">
              <a:lnSpc>
                <a:spcPct val="120000"/>
              </a:lnSpc>
            </a:pPr>
            <a:r>
              <a:rPr lang="zh-CN" altLang="en-US" sz="2400" dirty="0">
                <a:latin typeface="+mn-ea"/>
                <a:cs typeface="+mn-ea"/>
                <a:sym typeface="+mn-lt"/>
              </a:rPr>
              <a:t>接收端对帧中的比特流进行扫描。每当发现 </a:t>
            </a:r>
            <a:r>
              <a:rPr lang="en-US" altLang="zh-CN" sz="2400" dirty="0">
                <a:latin typeface="+mn-ea"/>
                <a:cs typeface="+mn-ea"/>
                <a:sym typeface="+mn-lt"/>
              </a:rPr>
              <a:t>5 </a:t>
            </a:r>
            <a:r>
              <a:rPr lang="zh-CN" altLang="en-US" sz="2400" dirty="0">
                <a:latin typeface="+mn-ea"/>
                <a:cs typeface="+mn-ea"/>
                <a:sym typeface="+mn-lt"/>
              </a:rPr>
              <a:t>个连续</a:t>
            </a:r>
            <a:r>
              <a:rPr lang="en-US" altLang="zh-CN" sz="2400" dirty="0">
                <a:latin typeface="+mn-ea"/>
                <a:cs typeface="+mn-ea"/>
                <a:sym typeface="+mn-lt"/>
              </a:rPr>
              <a:t>1</a:t>
            </a:r>
            <a:r>
              <a:rPr lang="zh-CN" altLang="en-US" sz="2400" dirty="0">
                <a:latin typeface="+mn-ea"/>
                <a:cs typeface="+mn-ea"/>
                <a:sym typeface="+mn-lt"/>
              </a:rPr>
              <a:t>时，就把这 </a:t>
            </a:r>
            <a:r>
              <a:rPr lang="en-US" altLang="zh-CN" sz="2400" dirty="0">
                <a:latin typeface="+mn-ea"/>
                <a:cs typeface="+mn-ea"/>
                <a:sym typeface="+mn-lt"/>
              </a:rPr>
              <a:t>5 </a:t>
            </a:r>
            <a:r>
              <a:rPr lang="zh-CN" altLang="en-US" sz="2400" dirty="0">
                <a:latin typeface="+mn-ea"/>
                <a:cs typeface="+mn-ea"/>
                <a:sym typeface="+mn-lt"/>
              </a:rPr>
              <a:t>个连续 </a:t>
            </a:r>
            <a:r>
              <a:rPr lang="en-US" altLang="zh-CN" sz="2400" dirty="0">
                <a:latin typeface="+mn-ea"/>
                <a:cs typeface="+mn-ea"/>
                <a:sym typeface="+mn-lt"/>
              </a:rPr>
              <a:t>1 </a:t>
            </a:r>
            <a:r>
              <a:rPr lang="zh-CN" altLang="en-US" sz="2400" dirty="0">
                <a:latin typeface="+mn-ea"/>
                <a:cs typeface="+mn-ea"/>
                <a:sym typeface="+mn-lt"/>
              </a:rPr>
              <a:t>后的一个 </a:t>
            </a:r>
            <a:r>
              <a:rPr lang="en-US" altLang="zh-CN" sz="2400" dirty="0">
                <a:latin typeface="+mn-ea"/>
                <a:cs typeface="+mn-ea"/>
                <a:sym typeface="+mn-lt"/>
              </a:rPr>
              <a:t>0 </a:t>
            </a:r>
            <a:r>
              <a:rPr lang="zh-CN" altLang="en-US" sz="2400" dirty="0">
                <a:latin typeface="+mn-ea"/>
                <a:cs typeface="+mn-ea"/>
                <a:sym typeface="+mn-lt"/>
              </a:rPr>
              <a:t>删除。</a:t>
            </a:r>
          </a:p>
          <a:p>
            <a:endParaRPr lang="zh-CN" altLang="en-US" dirty="0"/>
          </a:p>
        </p:txBody>
      </p:sp>
      <p:sp>
        <p:nvSpPr>
          <p:cNvPr id="4" name="灯片编号占位符 3">
            <a:extLst>
              <a:ext uri="{FF2B5EF4-FFF2-40B4-BE49-F238E27FC236}">
                <a16:creationId xmlns:a16="http://schemas.microsoft.com/office/drawing/2014/main" id="{2D12257F-F505-94F1-833D-F6E6F3452442}"/>
              </a:ext>
            </a:extLst>
          </p:cNvPr>
          <p:cNvSpPr>
            <a:spLocks noGrp="1"/>
          </p:cNvSpPr>
          <p:nvPr>
            <p:ph type="sldNum" sz="quarter" idx="12"/>
          </p:nvPr>
        </p:nvSpPr>
        <p:spPr/>
        <p:txBody>
          <a:bodyPr/>
          <a:lstStyle/>
          <a:p>
            <a:fld id="{C8BB1146-E542-4D4E-B8E9-6919A11DDD48}" type="slidenum">
              <a:rPr lang="en-US" smtClean="0"/>
              <a:t>109</a:t>
            </a:fld>
            <a:endParaRPr lang="en-US"/>
          </a:p>
        </p:txBody>
      </p:sp>
    </p:spTree>
    <p:extLst>
      <p:ext uri="{BB962C8B-B14F-4D97-AF65-F5344CB8AC3E}">
        <p14:creationId xmlns:p14="http://schemas.microsoft.com/office/powerpoint/2010/main" val="2740401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65748-E39D-429D-AB6B-BCE0DA151A73}"/>
              </a:ext>
            </a:extLst>
          </p:cNvPr>
          <p:cNvSpPr>
            <a:spLocks noGrp="1"/>
          </p:cNvSpPr>
          <p:nvPr>
            <p:ph type="title"/>
          </p:nvPr>
        </p:nvSpPr>
        <p:spPr/>
        <p:txBody>
          <a:bodyPr/>
          <a:lstStyle/>
          <a:p>
            <a:r>
              <a:rPr lang="zh-CN" altLang="en-US" dirty="0"/>
              <a:t>数据链路层提供的服务</a:t>
            </a:r>
          </a:p>
        </p:txBody>
      </p:sp>
      <p:sp>
        <p:nvSpPr>
          <p:cNvPr id="3" name="内容占位符 2">
            <a:extLst>
              <a:ext uri="{FF2B5EF4-FFF2-40B4-BE49-F238E27FC236}">
                <a16:creationId xmlns:a16="http://schemas.microsoft.com/office/drawing/2014/main" id="{19C08BDE-02F0-4750-9838-FDFB00729F40}"/>
              </a:ext>
            </a:extLst>
          </p:cNvPr>
          <p:cNvSpPr>
            <a:spLocks noGrp="1"/>
          </p:cNvSpPr>
          <p:nvPr>
            <p:ph idx="1"/>
          </p:nvPr>
        </p:nvSpPr>
        <p:spPr/>
        <p:txBody>
          <a:bodyPr>
            <a:normAutofit/>
          </a:bodyPr>
          <a:lstStyle/>
          <a:p>
            <a:r>
              <a:rPr lang="zh-CN" altLang="en-US" dirty="0"/>
              <a:t>相邻结点在链路上进行通信时，需要考虑以下两点：</a:t>
            </a:r>
          </a:p>
          <a:p>
            <a:r>
              <a:rPr lang="zh-CN" altLang="en-US" dirty="0"/>
              <a:t>收发数据前，双方是否需要</a:t>
            </a:r>
            <a:r>
              <a:rPr lang="zh-CN" altLang="en-US" dirty="0">
                <a:solidFill>
                  <a:srgbClr val="FF0000"/>
                </a:solidFill>
              </a:rPr>
              <a:t>建立连接</a:t>
            </a:r>
            <a:r>
              <a:rPr lang="zh-CN" altLang="en-US" dirty="0"/>
              <a:t>？</a:t>
            </a:r>
          </a:p>
          <a:p>
            <a:pPr lvl="1"/>
            <a:r>
              <a:rPr lang="zh-CN" altLang="en-US" dirty="0"/>
              <a:t>双方协商好参数</a:t>
            </a:r>
          </a:p>
          <a:p>
            <a:pPr lvl="1"/>
            <a:r>
              <a:rPr lang="zh-CN" altLang="en-US" dirty="0"/>
              <a:t>发送方做好发送数据的准备，接收方做好接收数据的准备</a:t>
            </a:r>
          </a:p>
          <a:p>
            <a:endParaRPr lang="zh-CN" altLang="en-US" dirty="0"/>
          </a:p>
          <a:p>
            <a:r>
              <a:rPr lang="zh-CN" altLang="en-US" dirty="0"/>
              <a:t>对收发的数据帧，是否需要</a:t>
            </a:r>
            <a:r>
              <a:rPr lang="zh-CN" altLang="en-US" dirty="0">
                <a:solidFill>
                  <a:srgbClr val="FF0000"/>
                </a:solidFill>
              </a:rPr>
              <a:t>确认</a:t>
            </a:r>
            <a:r>
              <a:rPr lang="zh-CN" altLang="en-US" dirty="0"/>
              <a:t>？</a:t>
            </a:r>
          </a:p>
          <a:p>
            <a:pPr lvl="1"/>
            <a:r>
              <a:rPr lang="zh-CN" altLang="en-US" dirty="0"/>
              <a:t>接收方收到数据后要给发送方发一个数据收到的确认消息</a:t>
            </a:r>
          </a:p>
          <a:p>
            <a:pPr lvl="1"/>
            <a:r>
              <a:rPr lang="zh-CN" altLang="en-US" dirty="0"/>
              <a:t>发送方通过确认消息确保接收方已经收到数据，否则要将数据重新发送</a:t>
            </a:r>
          </a:p>
          <a:p>
            <a:endParaRPr lang="zh-CN" altLang="en-US" dirty="0"/>
          </a:p>
        </p:txBody>
      </p:sp>
      <p:sp>
        <p:nvSpPr>
          <p:cNvPr id="4" name="灯片编号占位符 3">
            <a:extLst>
              <a:ext uri="{FF2B5EF4-FFF2-40B4-BE49-F238E27FC236}">
                <a16:creationId xmlns:a16="http://schemas.microsoft.com/office/drawing/2014/main" id="{8B527FC2-AA23-40DC-AC96-4C1030D18598}"/>
              </a:ext>
            </a:extLst>
          </p:cNvPr>
          <p:cNvSpPr>
            <a:spLocks noGrp="1"/>
          </p:cNvSpPr>
          <p:nvPr>
            <p:ph type="sldNum" sz="quarter" idx="12"/>
          </p:nvPr>
        </p:nvSpPr>
        <p:spPr/>
        <p:txBody>
          <a:bodyPr/>
          <a:lstStyle/>
          <a:p>
            <a:fld id="{C8BB1146-E542-4D4E-B8E9-6919A11DDD48}" type="slidenum">
              <a:rPr lang="en-US" smtClean="0"/>
              <a:t>11</a:t>
            </a:fld>
            <a:endParaRPr lang="en-US"/>
          </a:p>
        </p:txBody>
      </p:sp>
      <p:sp>
        <p:nvSpPr>
          <p:cNvPr id="6" name="右大括号 5">
            <a:extLst>
              <a:ext uri="{FF2B5EF4-FFF2-40B4-BE49-F238E27FC236}">
                <a16:creationId xmlns:a16="http://schemas.microsoft.com/office/drawing/2014/main" id="{ECF51829-5629-4A83-ACEA-65715338F640}"/>
              </a:ext>
            </a:extLst>
          </p:cNvPr>
          <p:cNvSpPr/>
          <p:nvPr/>
        </p:nvSpPr>
        <p:spPr>
          <a:xfrm>
            <a:off x="9378462" y="3629820"/>
            <a:ext cx="280490" cy="1226127"/>
          </a:xfrm>
          <a:prstGeom prst="rightBrace">
            <a:avLst>
              <a:gd name="adj1" fmla="val 8333"/>
              <a:gd name="adj2" fmla="val 5063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solidFill>
                <a:srgbClr val="FF0000"/>
              </a:solidFill>
              <a:cs typeface="+mn-ea"/>
              <a:sym typeface="+mn-lt"/>
            </a:endParaRPr>
          </a:p>
        </p:txBody>
      </p:sp>
      <p:sp>
        <p:nvSpPr>
          <p:cNvPr id="8" name="文本框 7">
            <a:extLst>
              <a:ext uri="{FF2B5EF4-FFF2-40B4-BE49-F238E27FC236}">
                <a16:creationId xmlns:a16="http://schemas.microsoft.com/office/drawing/2014/main" id="{55FFD23E-A8F0-413E-98DD-3B871D7AEF25}"/>
              </a:ext>
            </a:extLst>
          </p:cNvPr>
          <p:cNvSpPr txBox="1"/>
          <p:nvPr/>
        </p:nvSpPr>
        <p:spPr>
          <a:xfrm>
            <a:off x="9666092" y="3871985"/>
            <a:ext cx="1619324" cy="728533"/>
          </a:xfrm>
          <a:prstGeom prst="rect">
            <a:avLst/>
          </a:prstGeom>
          <a:noFill/>
        </p:spPr>
        <p:txBody>
          <a:bodyPr wrap="square" rtlCol="0">
            <a:spAutoFit/>
          </a:bodyPr>
          <a:lstStyle/>
          <a:p>
            <a:pPr>
              <a:lnSpc>
                <a:spcPct val="120000"/>
              </a:lnSpc>
            </a:pPr>
            <a:r>
              <a:rPr lang="zh-CN" altLang="en-US" dirty="0">
                <a:solidFill>
                  <a:srgbClr val="FF0000"/>
                </a:solidFill>
                <a:cs typeface="+mn-ea"/>
                <a:sym typeface="+mn-lt"/>
              </a:rPr>
              <a:t>数据收发可靠性是否保证？</a:t>
            </a:r>
          </a:p>
        </p:txBody>
      </p:sp>
      <p:sp>
        <p:nvSpPr>
          <p:cNvPr id="9" name="右大括号 8">
            <a:extLst>
              <a:ext uri="{FF2B5EF4-FFF2-40B4-BE49-F238E27FC236}">
                <a16:creationId xmlns:a16="http://schemas.microsoft.com/office/drawing/2014/main" id="{412B3822-ECC4-4013-8F8D-64BDE884D146}"/>
              </a:ext>
            </a:extLst>
          </p:cNvPr>
          <p:cNvSpPr/>
          <p:nvPr/>
        </p:nvSpPr>
        <p:spPr>
          <a:xfrm>
            <a:off x="9378462" y="1808258"/>
            <a:ext cx="280490" cy="1226127"/>
          </a:xfrm>
          <a:prstGeom prst="rightBrace">
            <a:avLst>
              <a:gd name="adj1" fmla="val 8333"/>
              <a:gd name="adj2" fmla="val 5063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solidFill>
                <a:srgbClr val="FF0000"/>
              </a:solidFill>
              <a:cs typeface="+mn-ea"/>
              <a:sym typeface="+mn-lt"/>
            </a:endParaRPr>
          </a:p>
        </p:txBody>
      </p:sp>
      <p:sp>
        <p:nvSpPr>
          <p:cNvPr id="10" name="文本框 9">
            <a:extLst>
              <a:ext uri="{FF2B5EF4-FFF2-40B4-BE49-F238E27FC236}">
                <a16:creationId xmlns:a16="http://schemas.microsoft.com/office/drawing/2014/main" id="{1B00473C-68F6-43A4-999B-613DB415BE3C}"/>
              </a:ext>
            </a:extLst>
          </p:cNvPr>
          <p:cNvSpPr txBox="1"/>
          <p:nvPr/>
        </p:nvSpPr>
        <p:spPr>
          <a:xfrm>
            <a:off x="9749898" y="2137285"/>
            <a:ext cx="1379209" cy="728533"/>
          </a:xfrm>
          <a:prstGeom prst="rect">
            <a:avLst/>
          </a:prstGeom>
          <a:noFill/>
        </p:spPr>
        <p:txBody>
          <a:bodyPr wrap="square" rtlCol="0">
            <a:spAutoFit/>
          </a:bodyPr>
          <a:lstStyle/>
          <a:p>
            <a:pPr>
              <a:lnSpc>
                <a:spcPct val="120000"/>
              </a:lnSpc>
            </a:pPr>
            <a:r>
              <a:rPr lang="zh-CN" altLang="en-US" dirty="0">
                <a:solidFill>
                  <a:srgbClr val="FF0000"/>
                </a:solidFill>
                <a:cs typeface="+mn-ea"/>
                <a:sym typeface="+mn-lt"/>
              </a:rPr>
              <a:t>信道是否要管理？</a:t>
            </a:r>
          </a:p>
        </p:txBody>
      </p:sp>
    </p:spTree>
    <p:extLst>
      <p:ext uri="{BB962C8B-B14F-4D97-AF65-F5344CB8AC3E}">
        <p14:creationId xmlns:p14="http://schemas.microsoft.com/office/powerpoint/2010/main" val="29187419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6855F-9B00-6ACD-B0E8-06FA561716A3}"/>
              </a:ext>
            </a:extLst>
          </p:cNvPr>
          <p:cNvSpPr>
            <a:spLocks noGrp="1"/>
          </p:cNvSpPr>
          <p:nvPr>
            <p:ph type="title"/>
          </p:nvPr>
        </p:nvSpPr>
        <p:spPr/>
        <p:txBody>
          <a:bodyPr>
            <a:normAutofit/>
          </a:bodyPr>
          <a:lstStyle/>
          <a:p>
            <a:r>
              <a:rPr lang="en-US" altLang="zh-CN" sz="3200" dirty="0">
                <a:latin typeface="+mn-lt"/>
                <a:ea typeface="+mn-ea"/>
                <a:cs typeface="+mn-ea"/>
                <a:sym typeface="+mn-lt"/>
              </a:rPr>
              <a:t>PPP</a:t>
            </a:r>
            <a:r>
              <a:rPr lang="zh-CN" altLang="en-US" sz="3200" dirty="0">
                <a:latin typeface="+mn-lt"/>
                <a:ea typeface="+mn-ea"/>
                <a:cs typeface="+mn-ea"/>
                <a:sym typeface="+mn-lt"/>
              </a:rPr>
              <a:t>协议不保证可靠传输</a:t>
            </a:r>
            <a:endParaRPr lang="zh-CN" altLang="en-US" dirty="0"/>
          </a:p>
        </p:txBody>
      </p:sp>
      <p:sp>
        <p:nvSpPr>
          <p:cNvPr id="3" name="内容占位符 2">
            <a:extLst>
              <a:ext uri="{FF2B5EF4-FFF2-40B4-BE49-F238E27FC236}">
                <a16:creationId xmlns:a16="http://schemas.microsoft.com/office/drawing/2014/main" id="{185DF589-9AC2-6F09-E8C4-0C61FA6CB5CB}"/>
              </a:ext>
            </a:extLst>
          </p:cNvPr>
          <p:cNvSpPr>
            <a:spLocks noGrp="1"/>
          </p:cNvSpPr>
          <p:nvPr>
            <p:ph idx="1"/>
          </p:nvPr>
        </p:nvSpPr>
        <p:spPr/>
        <p:txBody>
          <a:bodyPr>
            <a:normAutofit/>
          </a:bodyPr>
          <a:lstStyle/>
          <a:p>
            <a:pPr marL="357188" indent="-357188" eaLnBrk="0" hangingPunct="0">
              <a:lnSpc>
                <a:spcPct val="120000"/>
              </a:lnSpc>
              <a:spcBef>
                <a:spcPts val="600"/>
              </a:spcBef>
              <a:buFont typeface="Wingdings" panose="05000000000000000000" pitchFamily="2" charset="2"/>
              <a:buChar char="n"/>
            </a:pPr>
            <a:r>
              <a:rPr lang="en-US" altLang="zh-CN" dirty="0">
                <a:latin typeface="+mn-ea"/>
                <a:cs typeface="+mn-ea"/>
                <a:sym typeface="+mn-lt"/>
              </a:rPr>
              <a:t>PPP</a:t>
            </a:r>
            <a:r>
              <a:rPr lang="zh-CN" altLang="en-US" dirty="0">
                <a:latin typeface="+mn-ea"/>
                <a:cs typeface="+mn-ea"/>
                <a:sym typeface="+mn-lt"/>
              </a:rPr>
              <a:t>协议对数据帧进行“差错检测”，错误帧不被接收</a:t>
            </a:r>
            <a:endParaRPr lang="en-US" altLang="zh-CN" dirty="0">
              <a:latin typeface="+mn-ea"/>
              <a:cs typeface="+mn-ea"/>
              <a:sym typeface="+mn-lt"/>
            </a:endParaRPr>
          </a:p>
          <a:p>
            <a:pPr marL="536575" indent="-271463" eaLnBrk="0" hangingPunct="0">
              <a:lnSpc>
                <a:spcPct val="120000"/>
              </a:lnSpc>
              <a:spcBef>
                <a:spcPts val="600"/>
              </a:spcBef>
              <a:buFont typeface="Wingdings" panose="05000000000000000000" pitchFamily="2" charset="2"/>
              <a:buChar char="Ø"/>
            </a:pPr>
            <a:r>
              <a:rPr lang="en-US" altLang="zh-CN" sz="2000" dirty="0">
                <a:latin typeface="+mn-ea"/>
                <a:cs typeface="+mn-ea"/>
                <a:sym typeface="+mn-lt"/>
              </a:rPr>
              <a:t>FCS </a:t>
            </a:r>
            <a:r>
              <a:rPr lang="zh-CN" altLang="en-US" sz="2000" dirty="0">
                <a:latin typeface="+mn-ea"/>
                <a:cs typeface="+mn-ea"/>
                <a:sym typeface="+mn-lt"/>
              </a:rPr>
              <a:t>字段可保证无差错的数据帧才被交付给网络层</a:t>
            </a:r>
            <a:endParaRPr lang="en-US" altLang="zh-CN" sz="2000" dirty="0">
              <a:latin typeface="+mn-ea"/>
              <a:cs typeface="+mn-ea"/>
              <a:sym typeface="+mn-lt"/>
            </a:endParaRPr>
          </a:p>
          <a:p>
            <a:pPr marL="342900" indent="-342900" eaLnBrk="0" hangingPunct="0">
              <a:lnSpc>
                <a:spcPct val="120000"/>
              </a:lnSpc>
              <a:spcBef>
                <a:spcPts val="600"/>
              </a:spcBef>
              <a:buFont typeface="Wingdings" panose="05000000000000000000" pitchFamily="2" charset="2"/>
              <a:buChar char="n"/>
            </a:pPr>
            <a:r>
              <a:rPr lang="en-US" altLang="zh-CN" dirty="0">
                <a:latin typeface="+mn-ea"/>
                <a:cs typeface="+mn-ea"/>
                <a:sym typeface="+mn-lt"/>
              </a:rPr>
              <a:t>PPP</a:t>
            </a:r>
            <a:r>
              <a:rPr lang="zh-CN" altLang="en-US" dirty="0">
                <a:latin typeface="+mn-ea"/>
                <a:cs typeface="+mn-ea"/>
                <a:sym typeface="+mn-lt"/>
              </a:rPr>
              <a:t>协议不提供“不丢帧”保证</a:t>
            </a:r>
            <a:endParaRPr lang="en-US" altLang="zh-CN" dirty="0">
              <a:latin typeface="+mn-ea"/>
              <a:cs typeface="+mn-ea"/>
              <a:sym typeface="+mn-lt"/>
            </a:endParaRPr>
          </a:p>
          <a:p>
            <a:pPr marL="536575" indent="-271463" eaLnBrk="0" hangingPunct="0">
              <a:lnSpc>
                <a:spcPct val="120000"/>
              </a:lnSpc>
              <a:spcBef>
                <a:spcPts val="600"/>
              </a:spcBef>
              <a:buFont typeface="Wingdings" panose="05000000000000000000" pitchFamily="2" charset="2"/>
              <a:buChar char="Ø"/>
            </a:pPr>
            <a:r>
              <a:rPr lang="en-US" altLang="zh-CN" sz="2000" dirty="0">
                <a:latin typeface="+mn-ea"/>
                <a:cs typeface="+mn-ea"/>
                <a:sym typeface="+mn-lt"/>
              </a:rPr>
              <a:t>PPP </a:t>
            </a:r>
            <a:r>
              <a:rPr lang="zh-CN" altLang="en-US" sz="2000" dirty="0">
                <a:latin typeface="+mn-ea"/>
                <a:cs typeface="+mn-ea"/>
                <a:sym typeface="+mn-lt"/>
              </a:rPr>
              <a:t>协议之所以不使用序号和确认机制，不提供“不丢帧”的可靠传输的原因：</a:t>
            </a:r>
          </a:p>
          <a:p>
            <a:pPr marL="898525" indent="-360363" eaLnBrk="0" hangingPunct="0">
              <a:lnSpc>
                <a:spcPct val="120000"/>
              </a:lnSpc>
              <a:spcBef>
                <a:spcPts val="600"/>
              </a:spcBef>
              <a:buFont typeface="Wingdings" panose="05000000000000000000" pitchFamily="2" charset="2"/>
              <a:buChar char="ü"/>
            </a:pPr>
            <a:r>
              <a:rPr lang="zh-CN" altLang="en-US" sz="2000" dirty="0">
                <a:latin typeface="+mn-ea"/>
                <a:cs typeface="+mn-ea"/>
                <a:sym typeface="+mn-lt"/>
              </a:rPr>
              <a:t>在数据链路层出现差错的概率不大时，使用比较简单的 </a:t>
            </a:r>
            <a:r>
              <a:rPr lang="en-US" altLang="zh-CN" sz="2000" dirty="0">
                <a:latin typeface="+mn-ea"/>
                <a:cs typeface="+mn-ea"/>
                <a:sym typeface="+mn-lt"/>
              </a:rPr>
              <a:t>PPP </a:t>
            </a:r>
            <a:r>
              <a:rPr lang="zh-CN" altLang="en-US" sz="2000" dirty="0">
                <a:latin typeface="+mn-ea"/>
                <a:cs typeface="+mn-ea"/>
                <a:sym typeface="+mn-lt"/>
              </a:rPr>
              <a:t>协议较为合理。</a:t>
            </a:r>
          </a:p>
          <a:p>
            <a:pPr marL="898525" indent="-360363" eaLnBrk="0" hangingPunct="0">
              <a:lnSpc>
                <a:spcPct val="120000"/>
              </a:lnSpc>
              <a:spcBef>
                <a:spcPts val="600"/>
              </a:spcBef>
              <a:buFont typeface="Wingdings" panose="05000000000000000000" pitchFamily="2" charset="2"/>
              <a:buChar char="ü"/>
            </a:pPr>
            <a:r>
              <a:rPr lang="zh-CN" altLang="en-US" sz="2000" dirty="0">
                <a:latin typeface="+mn-ea"/>
                <a:cs typeface="+mn-ea"/>
                <a:sym typeface="+mn-lt"/>
              </a:rPr>
              <a:t>在因特网环境下，</a:t>
            </a:r>
            <a:r>
              <a:rPr lang="en-US" altLang="zh-CN" sz="2000" dirty="0">
                <a:latin typeface="+mn-ea"/>
                <a:cs typeface="+mn-ea"/>
                <a:sym typeface="+mn-lt"/>
              </a:rPr>
              <a:t>PPP </a:t>
            </a:r>
            <a:r>
              <a:rPr lang="zh-CN" altLang="en-US" sz="2000" dirty="0">
                <a:latin typeface="+mn-ea"/>
                <a:cs typeface="+mn-ea"/>
                <a:sym typeface="+mn-lt"/>
              </a:rPr>
              <a:t>承载网络层的 </a:t>
            </a:r>
            <a:r>
              <a:rPr lang="en-US" altLang="zh-CN" sz="2000" dirty="0">
                <a:latin typeface="+mn-ea"/>
                <a:cs typeface="+mn-ea"/>
                <a:sym typeface="+mn-lt"/>
              </a:rPr>
              <a:t>IP  </a:t>
            </a:r>
            <a:r>
              <a:rPr lang="zh-CN" altLang="en-US" sz="2000" dirty="0">
                <a:latin typeface="+mn-ea"/>
                <a:cs typeface="+mn-ea"/>
                <a:sym typeface="+mn-lt"/>
              </a:rPr>
              <a:t>分组。数据链路层的可靠传输并不能够保证网络层的传输也是可靠的。相反，链路层对数据帧传输的可靠性远远比网络层对 </a:t>
            </a:r>
            <a:r>
              <a:rPr lang="en-US" altLang="zh-CN" sz="2000" dirty="0">
                <a:latin typeface="+mn-ea"/>
                <a:cs typeface="+mn-ea"/>
                <a:sym typeface="+mn-lt"/>
              </a:rPr>
              <a:t>IP </a:t>
            </a:r>
            <a:r>
              <a:rPr lang="zh-CN" altLang="en-US" sz="2000" dirty="0">
                <a:latin typeface="+mn-ea"/>
                <a:cs typeface="+mn-ea"/>
                <a:sym typeface="+mn-lt"/>
              </a:rPr>
              <a:t>分组传输的可靠性高得多。</a:t>
            </a:r>
            <a:endParaRPr lang="en-US" altLang="zh-CN" sz="2000" dirty="0">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AA5012EE-B0D8-22E9-9F45-38E098F52565}"/>
              </a:ext>
            </a:extLst>
          </p:cNvPr>
          <p:cNvSpPr>
            <a:spLocks noGrp="1"/>
          </p:cNvSpPr>
          <p:nvPr>
            <p:ph type="sldNum" sz="quarter" idx="12"/>
          </p:nvPr>
        </p:nvSpPr>
        <p:spPr/>
        <p:txBody>
          <a:bodyPr/>
          <a:lstStyle/>
          <a:p>
            <a:fld id="{C8BB1146-E542-4D4E-B8E9-6919A11DDD48}" type="slidenum">
              <a:rPr lang="en-US" smtClean="0"/>
              <a:t>110</a:t>
            </a:fld>
            <a:endParaRPr lang="en-US"/>
          </a:p>
        </p:txBody>
      </p:sp>
    </p:spTree>
    <p:extLst>
      <p:ext uri="{BB962C8B-B14F-4D97-AF65-F5344CB8AC3E}">
        <p14:creationId xmlns:p14="http://schemas.microsoft.com/office/powerpoint/2010/main" val="28137720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7445" y="153665"/>
            <a:ext cx="8220812" cy="879086"/>
          </a:xfrm>
        </p:spPr>
        <p:txBody>
          <a:bodyPr>
            <a:normAutofit/>
          </a:bodyPr>
          <a:lstStyle/>
          <a:p>
            <a:pPr marR="0" rtl="0">
              <a:lnSpc>
                <a:spcPct val="120000"/>
              </a:lnSpc>
            </a:pPr>
            <a:r>
              <a:rPr lang="en-US" altLang="zh-CN" sz="3200" b="1" dirty="0">
                <a:latin typeface="+mn-lt"/>
                <a:ea typeface="+mn-ea"/>
                <a:cs typeface="+mn-ea"/>
                <a:sym typeface="+mn-lt"/>
              </a:rPr>
              <a:t>PPP</a:t>
            </a:r>
            <a:r>
              <a:rPr lang="zh-CN" altLang="en-US" sz="3200" b="1" dirty="0">
                <a:latin typeface="+mn-lt"/>
                <a:ea typeface="+mn-ea"/>
                <a:cs typeface="+mn-ea"/>
                <a:sym typeface="+mn-lt"/>
              </a:rPr>
              <a:t>协议和 </a:t>
            </a:r>
            <a:r>
              <a:rPr lang="en-US" altLang="zh-CN" sz="3200" b="1" dirty="0">
                <a:latin typeface="+mn-lt"/>
                <a:ea typeface="+mn-ea"/>
                <a:cs typeface="+mn-ea"/>
                <a:sym typeface="+mn-lt"/>
              </a:rPr>
              <a:t>HDLC </a:t>
            </a:r>
            <a:r>
              <a:rPr lang="zh-CN" altLang="en-US" sz="3200" b="1" dirty="0">
                <a:latin typeface="+mn-lt"/>
                <a:ea typeface="+mn-ea"/>
                <a:cs typeface="+mn-ea"/>
                <a:sym typeface="+mn-lt"/>
              </a:rPr>
              <a:t>协议的区别</a:t>
            </a:r>
          </a:p>
        </p:txBody>
      </p:sp>
      <p:sp>
        <p:nvSpPr>
          <p:cNvPr id="3" name="文本占位符 2"/>
          <p:cNvSpPr>
            <a:spLocks noGrp="1"/>
          </p:cNvSpPr>
          <p:nvPr>
            <p:ph type="body" idx="1"/>
          </p:nvPr>
        </p:nvSpPr>
        <p:spPr>
          <a:xfrm>
            <a:off x="660400" y="1125538"/>
            <a:ext cx="11059635" cy="1189453"/>
          </a:xfrm>
        </p:spPr>
        <p:txBody>
          <a:bodyPr>
            <a:normAutofit/>
          </a:bodyPr>
          <a:lstStyle/>
          <a:p>
            <a:pPr>
              <a:lnSpc>
                <a:spcPct val="120000"/>
              </a:lnSpc>
              <a:spcBef>
                <a:spcPts val="0"/>
              </a:spcBef>
              <a:buFont typeface="Wingdings" panose="05000000000000000000" pitchFamily="2" charset="2"/>
              <a:buChar char="n"/>
            </a:pPr>
            <a:r>
              <a:rPr lang="zh-CN" altLang="en-US" sz="2400" dirty="0">
                <a:latin typeface="+mn-lt"/>
                <a:ea typeface="+mn-ea"/>
                <a:cs typeface="+mn-ea"/>
                <a:sym typeface="+mn-lt"/>
              </a:rPr>
              <a:t> </a:t>
            </a:r>
            <a:r>
              <a:rPr lang="zh-CN" altLang="en-US" sz="2400" dirty="0">
                <a:latin typeface="+mn-ea"/>
                <a:cs typeface="+mn-ea"/>
                <a:sym typeface="+mn-lt"/>
              </a:rPr>
              <a:t>PPP协议和 </a:t>
            </a:r>
            <a:r>
              <a:rPr lang="en-US" altLang="zh-CN" sz="2400" dirty="0">
                <a:latin typeface="+mn-ea"/>
                <a:cs typeface="+mn-ea"/>
                <a:sym typeface="+mn-lt"/>
              </a:rPr>
              <a:t>HDLC </a:t>
            </a:r>
            <a:r>
              <a:rPr lang="zh-CN" altLang="en-US" sz="2400" dirty="0">
                <a:latin typeface="+mn-ea"/>
                <a:cs typeface="+mn-ea"/>
                <a:sym typeface="+mn-lt"/>
              </a:rPr>
              <a:t>协议都是用于点对点的数据链路层通信，两者的帧格式相似，但它们之间也有不少区别：</a:t>
            </a:r>
          </a:p>
        </p:txBody>
      </p:sp>
      <p:graphicFrame>
        <p:nvGraphicFramePr>
          <p:cNvPr id="4" name="表格 3">
            <a:extLst>
              <a:ext uri="{FF2B5EF4-FFF2-40B4-BE49-F238E27FC236}">
                <a16:creationId xmlns:a16="http://schemas.microsoft.com/office/drawing/2014/main" id="{3B0A3C59-E3B0-48E7-B74C-313F23E8488E}"/>
              </a:ext>
            </a:extLst>
          </p:cNvPr>
          <p:cNvGraphicFramePr>
            <a:graphicFrameLocks noGrp="1"/>
          </p:cNvGraphicFramePr>
          <p:nvPr>
            <p:extLst>
              <p:ext uri="{D42A27DB-BD31-4B8C-83A1-F6EECF244321}">
                <p14:modId xmlns:p14="http://schemas.microsoft.com/office/powerpoint/2010/main" val="1678468744"/>
              </p:ext>
            </p:extLst>
          </p:nvPr>
        </p:nvGraphicFramePr>
        <p:xfrm>
          <a:off x="657445" y="2169043"/>
          <a:ext cx="11176592" cy="4535292"/>
        </p:xfrm>
        <a:graphic>
          <a:graphicData uri="http://schemas.openxmlformats.org/drawingml/2006/table">
            <a:tbl>
              <a:tblPr firstRow="1" bandRow="1">
                <a:tableStyleId>{D7AC3CCA-C797-4891-BE02-D94E43425B78}</a:tableStyleId>
              </a:tblPr>
              <a:tblGrid>
                <a:gridCol w="1830574">
                  <a:extLst>
                    <a:ext uri="{9D8B030D-6E8A-4147-A177-3AD203B41FA5}">
                      <a16:colId xmlns:a16="http://schemas.microsoft.com/office/drawing/2014/main" val="4116132187"/>
                    </a:ext>
                  </a:extLst>
                </a:gridCol>
                <a:gridCol w="4327451">
                  <a:extLst>
                    <a:ext uri="{9D8B030D-6E8A-4147-A177-3AD203B41FA5}">
                      <a16:colId xmlns:a16="http://schemas.microsoft.com/office/drawing/2014/main" val="2338520801"/>
                    </a:ext>
                  </a:extLst>
                </a:gridCol>
                <a:gridCol w="5018567">
                  <a:extLst>
                    <a:ext uri="{9D8B030D-6E8A-4147-A177-3AD203B41FA5}">
                      <a16:colId xmlns:a16="http://schemas.microsoft.com/office/drawing/2014/main" val="40551980"/>
                    </a:ext>
                  </a:extLst>
                </a:gridCol>
              </a:tblGrid>
              <a:tr h="570175">
                <a:tc>
                  <a:txBody>
                    <a:bodyPr/>
                    <a:lstStyle/>
                    <a:p>
                      <a:pPr algn="ctr">
                        <a:lnSpc>
                          <a:spcPct val="120000"/>
                        </a:lnSpc>
                        <a:spcBef>
                          <a:spcPts val="0"/>
                        </a:spcBef>
                        <a:spcAft>
                          <a:spcPts val="0"/>
                        </a:spcAft>
                      </a:pPr>
                      <a:endParaRPr lang="zh-CN" altLang="en-US" sz="2400" dirty="0">
                        <a:latin typeface="+mn-lt"/>
                        <a:ea typeface="+mn-ea"/>
                        <a:cs typeface="+mn-ea"/>
                        <a:sym typeface="+mn-lt"/>
                      </a:endParaRPr>
                    </a:p>
                  </a:txBody>
                  <a:tcPr>
                    <a:noFill/>
                  </a:tcPr>
                </a:tc>
                <a:tc>
                  <a:txBody>
                    <a:bodyPr/>
                    <a:lstStyle/>
                    <a:p>
                      <a:pPr algn="ctr">
                        <a:lnSpc>
                          <a:spcPct val="120000"/>
                        </a:lnSpc>
                        <a:spcBef>
                          <a:spcPts val="0"/>
                        </a:spcBef>
                        <a:spcAft>
                          <a:spcPts val="0"/>
                        </a:spcAft>
                      </a:pPr>
                      <a:r>
                        <a:rPr lang="en-US" altLang="zh-CN" sz="2400" dirty="0">
                          <a:latin typeface="+mn-lt"/>
                          <a:ea typeface="+mn-ea"/>
                          <a:cs typeface="+mn-ea"/>
                          <a:sym typeface="+mn-lt"/>
                        </a:rPr>
                        <a:t>PPP</a:t>
                      </a:r>
                      <a:r>
                        <a:rPr lang="zh-CN" altLang="en-US" sz="2400" dirty="0">
                          <a:latin typeface="+mn-lt"/>
                          <a:ea typeface="+mn-ea"/>
                          <a:cs typeface="+mn-ea"/>
                          <a:sym typeface="+mn-lt"/>
                        </a:rPr>
                        <a:t>协议</a:t>
                      </a:r>
                    </a:p>
                  </a:txBody>
                  <a:tcPr>
                    <a:noFill/>
                  </a:tcPr>
                </a:tc>
                <a:tc>
                  <a:txBody>
                    <a:bodyPr/>
                    <a:lstStyle/>
                    <a:p>
                      <a:pPr algn="ctr">
                        <a:lnSpc>
                          <a:spcPct val="120000"/>
                        </a:lnSpc>
                        <a:spcBef>
                          <a:spcPts val="0"/>
                        </a:spcBef>
                        <a:spcAft>
                          <a:spcPts val="0"/>
                        </a:spcAft>
                      </a:pPr>
                      <a:r>
                        <a:rPr lang="en-US" altLang="zh-CN" sz="2400" dirty="0">
                          <a:latin typeface="+mn-lt"/>
                          <a:ea typeface="+mn-ea"/>
                          <a:cs typeface="+mn-ea"/>
                          <a:sym typeface="+mn-lt"/>
                        </a:rPr>
                        <a:t>HDLC</a:t>
                      </a:r>
                      <a:r>
                        <a:rPr lang="zh-CN" altLang="en-US" sz="2400" dirty="0">
                          <a:latin typeface="+mn-lt"/>
                          <a:ea typeface="+mn-ea"/>
                          <a:cs typeface="+mn-ea"/>
                          <a:sym typeface="+mn-lt"/>
                        </a:rPr>
                        <a:t>协议</a:t>
                      </a:r>
                    </a:p>
                  </a:txBody>
                  <a:tcPr>
                    <a:noFill/>
                  </a:tcPr>
                </a:tc>
                <a:extLst>
                  <a:ext uri="{0D108BD9-81ED-4DB2-BD59-A6C34878D82A}">
                    <a16:rowId xmlns:a16="http://schemas.microsoft.com/office/drawing/2014/main" val="625194031"/>
                  </a:ext>
                </a:extLst>
              </a:tr>
              <a:tr h="516185">
                <a:tc>
                  <a:txBody>
                    <a:bodyPr/>
                    <a:lstStyle/>
                    <a:p>
                      <a:pPr algn="ctr">
                        <a:lnSpc>
                          <a:spcPct val="120000"/>
                        </a:lnSpc>
                        <a:spcBef>
                          <a:spcPts val="0"/>
                        </a:spcBef>
                        <a:spcAft>
                          <a:spcPts val="0"/>
                        </a:spcAft>
                      </a:pPr>
                      <a:r>
                        <a:rPr lang="zh-CN" altLang="en-US" sz="2000" dirty="0">
                          <a:latin typeface="+mn-lt"/>
                          <a:ea typeface="+mn-ea"/>
                          <a:cs typeface="+mn-ea"/>
                          <a:sym typeface="+mn-lt"/>
                        </a:rPr>
                        <a:t>标准</a:t>
                      </a:r>
                    </a:p>
                  </a:txBody>
                  <a:tcPr>
                    <a:noFill/>
                  </a:tcPr>
                </a:tc>
                <a:tc>
                  <a:txBody>
                    <a:bodyPr/>
                    <a:lstStyle/>
                    <a:p>
                      <a:pPr algn="ctr">
                        <a:lnSpc>
                          <a:spcPct val="120000"/>
                        </a:lnSpc>
                        <a:spcBef>
                          <a:spcPts val="0"/>
                        </a:spcBef>
                        <a:spcAft>
                          <a:spcPts val="0"/>
                        </a:spcAft>
                      </a:pPr>
                      <a:r>
                        <a:rPr lang="en-US" altLang="zh-CN" sz="2000" dirty="0">
                          <a:latin typeface="+mn-lt"/>
                          <a:ea typeface="+mn-ea"/>
                          <a:cs typeface="+mn-ea"/>
                          <a:sym typeface="+mn-lt"/>
                        </a:rPr>
                        <a:t>IETF</a:t>
                      </a:r>
                      <a:endParaRPr lang="zh-CN" altLang="en-US" sz="2000" dirty="0">
                        <a:latin typeface="+mn-lt"/>
                        <a:ea typeface="+mn-ea"/>
                        <a:cs typeface="+mn-ea"/>
                        <a:sym typeface="+mn-lt"/>
                      </a:endParaRPr>
                    </a:p>
                  </a:txBody>
                  <a:tcPr>
                    <a:noFill/>
                  </a:tcPr>
                </a:tc>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2000" dirty="0">
                          <a:latin typeface="+mn-lt"/>
                          <a:ea typeface="+mn-ea"/>
                          <a:cs typeface="+mn-ea"/>
                          <a:sym typeface="+mn-lt"/>
                        </a:rPr>
                        <a:t>ISO</a:t>
                      </a:r>
                      <a:endParaRPr lang="zh-CN" altLang="en-US" sz="2000" dirty="0">
                        <a:latin typeface="+mn-lt"/>
                        <a:ea typeface="+mn-ea"/>
                        <a:cs typeface="+mn-ea"/>
                        <a:sym typeface="+mn-lt"/>
                      </a:endParaRPr>
                    </a:p>
                  </a:txBody>
                  <a:tcPr>
                    <a:noFill/>
                  </a:tcPr>
                </a:tc>
                <a:extLst>
                  <a:ext uri="{0D108BD9-81ED-4DB2-BD59-A6C34878D82A}">
                    <a16:rowId xmlns:a16="http://schemas.microsoft.com/office/drawing/2014/main" val="2572748562"/>
                  </a:ext>
                </a:extLst>
              </a:tr>
              <a:tr h="516185">
                <a:tc>
                  <a:txBody>
                    <a:bodyPr/>
                    <a:lstStyle/>
                    <a:p>
                      <a:pPr algn="ctr">
                        <a:lnSpc>
                          <a:spcPct val="120000"/>
                        </a:lnSpc>
                        <a:spcBef>
                          <a:spcPts val="0"/>
                        </a:spcBef>
                        <a:spcAft>
                          <a:spcPts val="0"/>
                        </a:spcAft>
                      </a:pPr>
                      <a:r>
                        <a:rPr lang="zh-CN" altLang="en-US" sz="2000" dirty="0">
                          <a:latin typeface="+mn-lt"/>
                          <a:ea typeface="+mn-ea"/>
                          <a:cs typeface="+mn-ea"/>
                          <a:sym typeface="+mn-lt"/>
                        </a:rPr>
                        <a:t>帧类型</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面向字节，帧长度是字节整数倍</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面向比特，长度可以不是字节整数倍</a:t>
                      </a:r>
                    </a:p>
                  </a:txBody>
                  <a:tcPr>
                    <a:noFill/>
                  </a:tcPr>
                </a:tc>
                <a:extLst>
                  <a:ext uri="{0D108BD9-81ED-4DB2-BD59-A6C34878D82A}">
                    <a16:rowId xmlns:a16="http://schemas.microsoft.com/office/drawing/2014/main" val="2124021042"/>
                  </a:ext>
                </a:extLst>
              </a:tr>
              <a:tr h="474624">
                <a:tc>
                  <a:txBody>
                    <a:bodyPr/>
                    <a:lstStyle/>
                    <a:p>
                      <a:pPr algn="ctr">
                        <a:lnSpc>
                          <a:spcPct val="120000"/>
                        </a:lnSpc>
                        <a:spcBef>
                          <a:spcPts val="0"/>
                        </a:spcBef>
                        <a:spcAft>
                          <a:spcPts val="0"/>
                        </a:spcAft>
                      </a:pPr>
                      <a:r>
                        <a:rPr lang="zh-CN" altLang="en-US" sz="2000" dirty="0">
                          <a:latin typeface="+mn-lt"/>
                          <a:ea typeface="+mn-ea"/>
                          <a:cs typeface="+mn-ea"/>
                          <a:sym typeface="+mn-lt"/>
                        </a:rPr>
                        <a:t>成帧方法</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字符填充法</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比特填充法</a:t>
                      </a:r>
                    </a:p>
                  </a:txBody>
                  <a:tcPr>
                    <a:noFill/>
                  </a:tcPr>
                </a:tc>
                <a:extLst>
                  <a:ext uri="{0D108BD9-81ED-4DB2-BD59-A6C34878D82A}">
                    <a16:rowId xmlns:a16="http://schemas.microsoft.com/office/drawing/2014/main" val="3899861835"/>
                  </a:ext>
                </a:extLst>
              </a:tr>
              <a:tr h="570175">
                <a:tc>
                  <a:txBody>
                    <a:bodyPr/>
                    <a:lstStyle/>
                    <a:p>
                      <a:pPr algn="ctr">
                        <a:lnSpc>
                          <a:spcPct val="120000"/>
                        </a:lnSpc>
                        <a:spcBef>
                          <a:spcPts val="0"/>
                        </a:spcBef>
                        <a:spcAft>
                          <a:spcPts val="0"/>
                        </a:spcAft>
                      </a:pPr>
                      <a:r>
                        <a:rPr lang="zh-CN" altLang="en-US" sz="2000" dirty="0">
                          <a:latin typeface="+mn-lt"/>
                          <a:ea typeface="+mn-ea"/>
                          <a:cs typeface="+mn-ea"/>
                          <a:sym typeface="+mn-lt"/>
                        </a:rPr>
                        <a:t>差错检测</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只检错，但不纠错</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检错并纠错</a:t>
                      </a:r>
                    </a:p>
                  </a:txBody>
                  <a:tcPr>
                    <a:noFill/>
                  </a:tcPr>
                </a:tc>
                <a:extLst>
                  <a:ext uri="{0D108BD9-81ED-4DB2-BD59-A6C34878D82A}">
                    <a16:rowId xmlns:a16="http://schemas.microsoft.com/office/drawing/2014/main" val="251778756"/>
                  </a:ext>
                </a:extLst>
              </a:tr>
              <a:tr h="799080">
                <a:tc>
                  <a:txBody>
                    <a:bodyPr/>
                    <a:lstStyle/>
                    <a:p>
                      <a:pPr algn="ctr">
                        <a:lnSpc>
                          <a:spcPct val="120000"/>
                        </a:lnSpc>
                        <a:spcBef>
                          <a:spcPts val="0"/>
                        </a:spcBef>
                        <a:spcAft>
                          <a:spcPts val="0"/>
                        </a:spcAft>
                      </a:pPr>
                      <a:r>
                        <a:rPr lang="zh-CN" altLang="en-US" sz="2000" dirty="0">
                          <a:latin typeface="+mn-lt"/>
                          <a:ea typeface="+mn-ea"/>
                          <a:cs typeface="+mn-ea"/>
                          <a:sym typeface="+mn-lt"/>
                        </a:rPr>
                        <a:t>帧传输可靠性</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无差错控制，不保证帧不丢失</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采用滑动窗口、确认和超时机制等差错控制技术，保证帧不丢失</a:t>
                      </a:r>
                    </a:p>
                  </a:txBody>
                  <a:tcPr>
                    <a:noFill/>
                  </a:tcPr>
                </a:tc>
                <a:extLst>
                  <a:ext uri="{0D108BD9-81ED-4DB2-BD59-A6C34878D82A}">
                    <a16:rowId xmlns:a16="http://schemas.microsoft.com/office/drawing/2014/main" val="349249027"/>
                  </a:ext>
                </a:extLst>
              </a:tr>
              <a:tr h="518693">
                <a:tc>
                  <a:txBody>
                    <a:bodyPr/>
                    <a:lstStyle/>
                    <a:p>
                      <a:pPr algn="ctr">
                        <a:lnSpc>
                          <a:spcPct val="120000"/>
                        </a:lnSpc>
                        <a:spcBef>
                          <a:spcPts val="0"/>
                        </a:spcBef>
                        <a:spcAft>
                          <a:spcPts val="0"/>
                        </a:spcAft>
                      </a:pPr>
                      <a:r>
                        <a:rPr lang="zh-CN" altLang="en-US" sz="2000" dirty="0">
                          <a:latin typeface="+mn-lt"/>
                          <a:ea typeface="+mn-ea"/>
                          <a:cs typeface="+mn-ea"/>
                          <a:sym typeface="+mn-lt"/>
                        </a:rPr>
                        <a:t>适用链路</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双工</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半双工和双工</a:t>
                      </a:r>
                    </a:p>
                  </a:txBody>
                  <a:tcPr>
                    <a:noFill/>
                  </a:tcPr>
                </a:tc>
                <a:extLst>
                  <a:ext uri="{0D108BD9-81ED-4DB2-BD59-A6C34878D82A}">
                    <a16:rowId xmlns:a16="http://schemas.microsoft.com/office/drawing/2014/main" val="3332897232"/>
                  </a:ext>
                </a:extLst>
              </a:tr>
              <a:tr h="570175">
                <a:tc>
                  <a:txBody>
                    <a:bodyPr/>
                    <a:lstStyle/>
                    <a:p>
                      <a:pPr algn="ctr">
                        <a:lnSpc>
                          <a:spcPct val="120000"/>
                        </a:lnSpc>
                        <a:spcBef>
                          <a:spcPts val="0"/>
                        </a:spcBef>
                        <a:spcAft>
                          <a:spcPts val="0"/>
                        </a:spcAft>
                      </a:pPr>
                      <a:r>
                        <a:rPr lang="zh-CN" altLang="en-US" sz="2000" dirty="0">
                          <a:latin typeface="+mn-lt"/>
                          <a:ea typeface="+mn-ea"/>
                          <a:cs typeface="+mn-ea"/>
                          <a:sym typeface="+mn-lt"/>
                        </a:rPr>
                        <a:t>通信方数量</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仅点对点，两点之间通信</a:t>
                      </a:r>
                    </a:p>
                  </a:txBody>
                  <a:tcPr>
                    <a:noFill/>
                  </a:tcPr>
                </a:tc>
                <a:tc>
                  <a:txBody>
                    <a:bodyPr/>
                    <a:lstStyle/>
                    <a:p>
                      <a:pPr algn="ctr">
                        <a:lnSpc>
                          <a:spcPct val="120000"/>
                        </a:lnSpc>
                        <a:spcBef>
                          <a:spcPts val="0"/>
                        </a:spcBef>
                        <a:spcAft>
                          <a:spcPts val="0"/>
                        </a:spcAft>
                      </a:pPr>
                      <a:r>
                        <a:rPr lang="zh-CN" altLang="en-US" sz="2000" dirty="0">
                          <a:latin typeface="+mn-lt"/>
                          <a:ea typeface="+mn-ea"/>
                          <a:cs typeface="+mn-ea"/>
                          <a:sym typeface="+mn-lt"/>
                        </a:rPr>
                        <a:t>可以点对点，点对多点</a:t>
                      </a:r>
                    </a:p>
                  </a:txBody>
                  <a:tcPr>
                    <a:noFill/>
                  </a:tcPr>
                </a:tc>
                <a:extLst>
                  <a:ext uri="{0D108BD9-81ED-4DB2-BD59-A6C34878D82A}">
                    <a16:rowId xmlns:a16="http://schemas.microsoft.com/office/drawing/2014/main" val="1157863182"/>
                  </a:ext>
                </a:extLst>
              </a:tr>
            </a:tbl>
          </a:graphicData>
        </a:graphic>
      </p:graphicFrame>
      <p:sp>
        <p:nvSpPr>
          <p:cNvPr id="7" name="灯片编号占位符 6">
            <a:extLst>
              <a:ext uri="{FF2B5EF4-FFF2-40B4-BE49-F238E27FC236}">
                <a16:creationId xmlns:a16="http://schemas.microsoft.com/office/drawing/2014/main" id="{A6EA4E81-A0EC-57CE-F454-4251FB5BED7B}"/>
              </a:ext>
            </a:extLst>
          </p:cNvPr>
          <p:cNvSpPr>
            <a:spLocks noGrp="1"/>
          </p:cNvSpPr>
          <p:nvPr>
            <p:ph type="sldNum" sz="quarter" idx="12"/>
          </p:nvPr>
        </p:nvSpPr>
        <p:spPr/>
        <p:txBody>
          <a:bodyPr/>
          <a:lstStyle/>
          <a:p>
            <a:fld id="{67CBE2BA-217C-4668-9731-D33A8B8F2C49}" type="slidenum">
              <a:rPr lang="zh-CN" altLang="en-US" smtClean="0"/>
              <a:t>111</a:t>
            </a:fld>
            <a:endParaRPr lang="zh-CN" altLang="en-US"/>
          </a:p>
        </p:txBody>
      </p:sp>
    </p:spTree>
    <p:extLst>
      <p:ext uri="{BB962C8B-B14F-4D97-AF65-F5344CB8AC3E}">
        <p14:creationId xmlns:p14="http://schemas.microsoft.com/office/powerpoint/2010/main" val="33590781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112</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4.</a:t>
            </a:r>
            <a:r>
              <a:rPr lang="zh-CN" altLang="en-US" sz="2400" dirty="0">
                <a:solidFill>
                  <a:srgbClr val="3333FF"/>
                </a:solidFill>
                <a:latin typeface="+mj-ea"/>
                <a:ea typeface="+mj-ea"/>
                <a:cs typeface="+mn-ea"/>
                <a:sym typeface="+mn-lt"/>
              </a:rPr>
              <a:t>局域网的数据链路层</a:t>
            </a:r>
            <a:endParaRPr lang="en-US" altLang="zh-CN" sz="2400" dirty="0">
              <a:solidFill>
                <a:srgbClr val="3333FF"/>
              </a:solidFill>
              <a:latin typeface="+mj-ea"/>
              <a:ea typeface="+mj-ea"/>
              <a:cs typeface="+mn-ea"/>
              <a:sym typeface="+mn-lt"/>
            </a:endParaRPr>
          </a:p>
          <a:p>
            <a:pPr marL="0" indent="0">
              <a:lnSpc>
                <a:spcPct val="120000"/>
              </a:lnSpc>
              <a:buNone/>
            </a:pPr>
            <a:r>
              <a:rPr lang="zh-CN" altLang="en-US" dirty="0">
                <a:solidFill>
                  <a:srgbClr val="3333FF"/>
                </a:solidFill>
                <a:cs typeface="+mn-ea"/>
                <a:sym typeface="+mn-lt"/>
              </a:rPr>
              <a:t>   局域网标准</a:t>
            </a:r>
            <a:endParaRPr lang="en-US" altLang="zh-CN" dirty="0">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1439056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90E154-BD03-28C8-FC0F-E30926AC2E86}"/>
              </a:ext>
            </a:extLst>
          </p:cNvPr>
          <p:cNvSpPr>
            <a:spLocks noGrp="1"/>
          </p:cNvSpPr>
          <p:nvPr>
            <p:ph type="title"/>
          </p:nvPr>
        </p:nvSpPr>
        <p:spPr/>
        <p:txBody>
          <a:bodyPr/>
          <a:lstStyle/>
          <a:p>
            <a:r>
              <a:rPr lang="zh-CN" altLang="en-US" sz="3200" i="0" u="none" strike="noStrike" baseline="0" dirty="0">
                <a:latin typeface="+mn-lt"/>
                <a:ea typeface="+mn-ea"/>
                <a:cs typeface="+mn-ea"/>
                <a:sym typeface="+mn-lt"/>
              </a:rPr>
              <a:t>局域网的基本概念</a:t>
            </a:r>
            <a:endParaRPr lang="zh-CN" altLang="en-US" dirty="0"/>
          </a:p>
        </p:txBody>
      </p:sp>
      <p:sp>
        <p:nvSpPr>
          <p:cNvPr id="3" name="内容占位符 2">
            <a:extLst>
              <a:ext uri="{FF2B5EF4-FFF2-40B4-BE49-F238E27FC236}">
                <a16:creationId xmlns:a16="http://schemas.microsoft.com/office/drawing/2014/main" id="{28AD13B5-A9C3-0DD8-66BA-3DD5BA3EC6E1}"/>
              </a:ext>
            </a:extLst>
          </p:cNvPr>
          <p:cNvSpPr>
            <a:spLocks noGrp="1"/>
          </p:cNvSpPr>
          <p:nvPr>
            <p:ph idx="1"/>
          </p:nvPr>
        </p:nvSpPr>
        <p:spPr/>
        <p:txBody>
          <a:bodyPr>
            <a:normAutofit fontScale="92500" lnSpcReduction="10000"/>
          </a:bodyPr>
          <a:lstStyle/>
          <a:p>
            <a:pPr>
              <a:lnSpc>
                <a:spcPct val="120000"/>
              </a:lnSpc>
              <a:spcBef>
                <a:spcPct val="0"/>
              </a:spcBef>
            </a:pPr>
            <a:r>
              <a:rPr lang="zh-CN" altLang="en-US" sz="2600" dirty="0">
                <a:solidFill>
                  <a:srgbClr val="121212"/>
                </a:solidFill>
                <a:cs typeface="+mn-ea"/>
                <a:sym typeface="+mn-lt"/>
              </a:rPr>
              <a:t>一般定义：</a:t>
            </a:r>
            <a:endParaRPr lang="en-US" altLang="zh-CN" sz="2600" dirty="0">
              <a:solidFill>
                <a:srgbClr val="121212"/>
              </a:solidFill>
              <a:cs typeface="+mn-ea"/>
              <a:sym typeface="+mn-lt"/>
            </a:endParaRPr>
          </a:p>
          <a:p>
            <a:pPr marL="538163" indent="-271463">
              <a:spcBef>
                <a:spcPct val="0"/>
              </a:spcBef>
              <a:buFont typeface="Wingdings" panose="05000000000000000000" pitchFamily="2" charset="2"/>
              <a:buChar char="Ø"/>
            </a:pPr>
            <a:r>
              <a:rPr lang="zh-CN" altLang="en-US" sz="2400" dirty="0">
                <a:solidFill>
                  <a:srgbClr val="121212"/>
                </a:solidFill>
                <a:cs typeface="+mn-ea"/>
                <a:sym typeface="+mn-lt"/>
              </a:rPr>
              <a:t>局域网（</a:t>
            </a:r>
            <a:r>
              <a:rPr lang="en-US" altLang="zh-CN" sz="2400" dirty="0">
                <a:solidFill>
                  <a:srgbClr val="121212"/>
                </a:solidFill>
                <a:cs typeface="+mn-ea"/>
                <a:sym typeface="+mn-lt"/>
              </a:rPr>
              <a:t>Local Area Network</a:t>
            </a:r>
            <a:r>
              <a:rPr lang="zh-CN" altLang="en-US" sz="2400" dirty="0">
                <a:solidFill>
                  <a:srgbClr val="121212"/>
                </a:solidFill>
                <a:cs typeface="+mn-ea"/>
                <a:sym typeface="+mn-lt"/>
              </a:rPr>
              <a:t>，</a:t>
            </a:r>
            <a:r>
              <a:rPr lang="en-US" altLang="zh-CN" sz="2400" dirty="0">
                <a:solidFill>
                  <a:srgbClr val="121212"/>
                </a:solidFill>
                <a:cs typeface="+mn-ea"/>
                <a:sym typeface="+mn-lt"/>
              </a:rPr>
              <a:t>LAN</a:t>
            </a:r>
            <a:r>
              <a:rPr lang="zh-CN" altLang="en-US" sz="2400" dirty="0">
                <a:solidFill>
                  <a:srgbClr val="121212"/>
                </a:solidFill>
                <a:cs typeface="+mn-ea"/>
                <a:sym typeface="+mn-lt"/>
              </a:rPr>
              <a:t>）是</a:t>
            </a:r>
            <a:r>
              <a:rPr lang="zh-CN" altLang="en-US" sz="2400" dirty="0">
                <a:cs typeface="+mn-ea"/>
                <a:sym typeface="+mn-lt"/>
              </a:rPr>
              <a:t>将局部地理范围内的计算机或其它终端、网络连接设备</a:t>
            </a:r>
            <a:r>
              <a:rPr lang="zh-CN" altLang="en-US" sz="2400" dirty="0">
                <a:solidFill>
                  <a:srgbClr val="121212"/>
                </a:solidFill>
                <a:cs typeface="+mn-ea"/>
                <a:sym typeface="+mn-lt"/>
              </a:rPr>
              <a:t>互相连接起来，构成属于一个单位或一个部门所有的计算机</a:t>
            </a:r>
            <a:r>
              <a:rPr lang="en-US" altLang="zh-CN" sz="2400" dirty="0">
                <a:solidFill>
                  <a:srgbClr val="121212"/>
                </a:solidFill>
                <a:cs typeface="+mn-ea"/>
                <a:sym typeface="+mn-lt"/>
              </a:rPr>
              <a:t>/</a:t>
            </a:r>
            <a:r>
              <a:rPr lang="zh-CN" altLang="en-US" sz="2400" dirty="0">
                <a:solidFill>
                  <a:srgbClr val="121212"/>
                </a:solidFill>
                <a:cs typeface="+mn-ea"/>
                <a:sym typeface="+mn-lt"/>
              </a:rPr>
              <a:t>数据通信网络。</a:t>
            </a:r>
            <a:endParaRPr lang="en-US" altLang="zh-CN" sz="2800" dirty="0">
              <a:solidFill>
                <a:srgbClr val="121212"/>
              </a:solidFill>
              <a:cs typeface="+mn-ea"/>
              <a:sym typeface="+mn-lt"/>
            </a:endParaRPr>
          </a:p>
          <a:p>
            <a:pPr>
              <a:spcBef>
                <a:spcPct val="0"/>
              </a:spcBef>
            </a:pPr>
            <a:r>
              <a:rPr lang="zh-CN" altLang="en-US" sz="2600" dirty="0">
                <a:solidFill>
                  <a:srgbClr val="121212"/>
                </a:solidFill>
                <a:cs typeface="+mn-ea"/>
                <a:sym typeface="+mn-lt"/>
              </a:rPr>
              <a:t>网络规模：</a:t>
            </a:r>
            <a:endParaRPr lang="en-US" altLang="zh-CN" sz="2600" dirty="0">
              <a:solidFill>
                <a:srgbClr val="121212"/>
              </a:solidFill>
              <a:cs typeface="+mn-ea"/>
              <a:sym typeface="+mn-lt"/>
            </a:endParaRPr>
          </a:p>
          <a:p>
            <a:pPr marL="538163" indent="-271463">
              <a:spcBef>
                <a:spcPct val="0"/>
              </a:spcBef>
              <a:buFont typeface="Wingdings" panose="05000000000000000000" pitchFamily="2" charset="2"/>
              <a:buChar char="Ø"/>
            </a:pPr>
            <a:r>
              <a:rPr lang="zh-CN" altLang="en-US" dirty="0">
                <a:solidFill>
                  <a:srgbClr val="121212"/>
                </a:solidFill>
                <a:cs typeface="+mn-ea"/>
                <a:sym typeface="+mn-lt"/>
              </a:rPr>
              <a:t> 局域网顾名思义是一个局部区域的网络，规模可大可小：</a:t>
            </a:r>
            <a:endParaRPr lang="en-US" altLang="zh-CN" dirty="0">
              <a:solidFill>
                <a:srgbClr val="121212"/>
              </a:solidFill>
              <a:cs typeface="+mn-ea"/>
              <a:sym typeface="+mn-lt"/>
            </a:endParaRPr>
          </a:p>
          <a:p>
            <a:pPr marL="804863" indent="-358775">
              <a:spcBef>
                <a:spcPct val="0"/>
              </a:spcBef>
              <a:buFont typeface="Wingdings" panose="05000000000000000000" pitchFamily="2" charset="2"/>
              <a:buChar char="ü"/>
            </a:pPr>
            <a:r>
              <a:rPr lang="zh-CN" altLang="en-US" dirty="0">
                <a:solidFill>
                  <a:srgbClr val="121212"/>
                </a:solidFill>
                <a:cs typeface="+mn-ea"/>
                <a:sym typeface="+mn-lt"/>
              </a:rPr>
              <a:t> 大到可以覆盖一栋或几栋建筑楼</a:t>
            </a:r>
            <a:endParaRPr lang="en-US" altLang="zh-CN" dirty="0">
              <a:solidFill>
                <a:srgbClr val="121212"/>
              </a:solidFill>
              <a:cs typeface="+mn-ea"/>
              <a:sym typeface="+mn-lt"/>
            </a:endParaRPr>
          </a:p>
          <a:p>
            <a:pPr marL="804863" indent="-358775">
              <a:spcBef>
                <a:spcPct val="0"/>
              </a:spcBef>
              <a:buFont typeface="Wingdings" panose="05000000000000000000" pitchFamily="2" charset="2"/>
              <a:buChar char="ü"/>
            </a:pPr>
            <a:r>
              <a:rPr lang="zh-CN" altLang="en-US" dirty="0">
                <a:solidFill>
                  <a:srgbClr val="121212"/>
                </a:solidFill>
                <a:cs typeface="+mn-ea"/>
                <a:sym typeface="+mn-lt"/>
              </a:rPr>
              <a:t> 小到仅仅覆盖一个或几个办公室。</a:t>
            </a:r>
            <a:endParaRPr lang="en-US" altLang="zh-CN" dirty="0">
              <a:solidFill>
                <a:srgbClr val="121212"/>
              </a:solidFill>
              <a:cs typeface="+mn-ea"/>
              <a:sym typeface="+mn-lt"/>
            </a:endParaRPr>
          </a:p>
          <a:p>
            <a:pPr>
              <a:spcBef>
                <a:spcPct val="0"/>
              </a:spcBef>
            </a:pPr>
            <a:r>
              <a:rPr lang="zh-CN" altLang="en-US" sz="2600" dirty="0">
                <a:solidFill>
                  <a:srgbClr val="121212"/>
                </a:solidFill>
                <a:cs typeface="+mn-ea"/>
                <a:sym typeface="+mn-lt"/>
              </a:rPr>
              <a:t>网络组成：</a:t>
            </a:r>
            <a:endParaRPr lang="en-US" altLang="zh-CN" sz="2600" dirty="0">
              <a:solidFill>
                <a:srgbClr val="121212"/>
              </a:solidFill>
              <a:cs typeface="+mn-ea"/>
              <a:sym typeface="+mn-lt"/>
            </a:endParaRPr>
          </a:p>
          <a:p>
            <a:pPr marL="538163" indent="-271463">
              <a:spcBef>
                <a:spcPct val="0"/>
              </a:spcBef>
              <a:buFont typeface="Wingdings" panose="05000000000000000000" pitchFamily="2" charset="2"/>
              <a:buChar char="Ø"/>
            </a:pPr>
            <a:r>
              <a:rPr lang="zh-CN" altLang="en-US" sz="2400" dirty="0">
                <a:cs typeface="+mn-ea"/>
                <a:sym typeface="+mn-lt"/>
              </a:rPr>
              <a:t> </a:t>
            </a:r>
            <a:r>
              <a:rPr lang="zh-CN" altLang="en-US" dirty="0">
                <a:solidFill>
                  <a:srgbClr val="121212"/>
                </a:solidFill>
                <a:cs typeface="+mn-ea"/>
                <a:sym typeface="+mn-lt"/>
              </a:rPr>
              <a:t>主机</a:t>
            </a:r>
            <a:r>
              <a:rPr lang="en-US" altLang="zh-CN" dirty="0">
                <a:solidFill>
                  <a:srgbClr val="121212"/>
                </a:solidFill>
                <a:cs typeface="+mn-ea"/>
                <a:sym typeface="+mn-lt"/>
              </a:rPr>
              <a:t>host</a:t>
            </a:r>
            <a:r>
              <a:rPr lang="zh-CN" altLang="en-US" dirty="0">
                <a:solidFill>
                  <a:srgbClr val="121212"/>
                </a:solidFill>
                <a:cs typeface="+mn-ea"/>
                <a:sym typeface="+mn-lt"/>
              </a:rPr>
              <a:t>：计算机、服务器、智能手机、其它智能终端等</a:t>
            </a:r>
            <a:endParaRPr lang="en-US" altLang="zh-CN" dirty="0">
              <a:solidFill>
                <a:srgbClr val="121212"/>
              </a:solidFill>
              <a:cs typeface="+mn-ea"/>
              <a:sym typeface="+mn-lt"/>
            </a:endParaRPr>
          </a:p>
          <a:p>
            <a:pPr marL="538163" indent="-271463">
              <a:spcBef>
                <a:spcPct val="0"/>
              </a:spcBef>
              <a:buFont typeface="Wingdings" panose="05000000000000000000" pitchFamily="2" charset="2"/>
              <a:buChar char="Ø"/>
            </a:pPr>
            <a:r>
              <a:rPr lang="en-US" altLang="zh-CN" dirty="0">
                <a:solidFill>
                  <a:srgbClr val="121212"/>
                </a:solidFill>
                <a:cs typeface="+mn-ea"/>
                <a:sym typeface="+mn-lt"/>
              </a:rPr>
              <a:t> </a:t>
            </a:r>
            <a:r>
              <a:rPr lang="zh-CN" altLang="en-US" dirty="0">
                <a:solidFill>
                  <a:srgbClr val="121212"/>
                </a:solidFill>
                <a:cs typeface="+mn-ea"/>
                <a:sym typeface="+mn-lt"/>
              </a:rPr>
              <a:t>网络连接设备：网卡、无线调制解调器、集线器、交换机、无线路由器等</a:t>
            </a:r>
            <a:endParaRPr lang="en-US" altLang="zh-CN" dirty="0">
              <a:solidFill>
                <a:srgbClr val="121212"/>
              </a:solidFill>
              <a:cs typeface="+mn-ea"/>
              <a:sym typeface="+mn-lt"/>
            </a:endParaRPr>
          </a:p>
          <a:p>
            <a:pPr marL="538163" indent="-271463">
              <a:spcBef>
                <a:spcPct val="0"/>
              </a:spcBef>
              <a:buFont typeface="Wingdings" panose="05000000000000000000" pitchFamily="2" charset="2"/>
              <a:buChar char="Ø"/>
            </a:pPr>
            <a:r>
              <a:rPr lang="en-US" altLang="zh-CN" dirty="0">
                <a:solidFill>
                  <a:srgbClr val="121212"/>
                </a:solidFill>
                <a:cs typeface="+mn-ea"/>
                <a:sym typeface="+mn-lt"/>
              </a:rPr>
              <a:t> </a:t>
            </a:r>
            <a:r>
              <a:rPr lang="zh-CN" altLang="en-US" dirty="0">
                <a:solidFill>
                  <a:srgbClr val="121212"/>
                </a:solidFill>
                <a:cs typeface="+mn-ea"/>
                <a:sym typeface="+mn-lt"/>
              </a:rPr>
              <a:t>网络传输介质：网线、同轴电缆、双绞线、光缆、天线等</a:t>
            </a:r>
            <a:endParaRPr lang="en-US" altLang="zh-CN" dirty="0">
              <a:solidFill>
                <a:srgbClr val="121212"/>
              </a:solidFill>
              <a:cs typeface="+mn-ea"/>
              <a:sym typeface="+mn-lt"/>
            </a:endParaRPr>
          </a:p>
          <a:p>
            <a:pPr>
              <a:lnSpc>
                <a:spcPct val="120000"/>
              </a:lnSpc>
              <a:spcBef>
                <a:spcPct val="0"/>
              </a:spcBef>
            </a:pPr>
            <a:endParaRPr lang="en-US" altLang="zh-CN" sz="2800" baseline="30000"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897F95D5-CD6E-CA34-BFC9-98FD5136CE80}"/>
              </a:ext>
            </a:extLst>
          </p:cNvPr>
          <p:cNvSpPr>
            <a:spLocks noGrp="1"/>
          </p:cNvSpPr>
          <p:nvPr>
            <p:ph type="sldNum" sz="quarter" idx="12"/>
          </p:nvPr>
        </p:nvSpPr>
        <p:spPr/>
        <p:txBody>
          <a:bodyPr/>
          <a:lstStyle/>
          <a:p>
            <a:fld id="{C8BB1146-E542-4D4E-B8E9-6919A11DDD48}" type="slidenum">
              <a:rPr lang="en-US" smtClean="0"/>
              <a:t>113</a:t>
            </a:fld>
            <a:endParaRPr lang="en-US"/>
          </a:p>
        </p:txBody>
      </p:sp>
      <p:sp>
        <p:nvSpPr>
          <p:cNvPr id="5" name="矩形 4">
            <a:extLst>
              <a:ext uri="{FF2B5EF4-FFF2-40B4-BE49-F238E27FC236}">
                <a16:creationId xmlns:a16="http://schemas.microsoft.com/office/drawing/2014/main" id="{500EC264-3AC8-DCD8-2D1D-C23940B45B76}"/>
              </a:ext>
            </a:extLst>
          </p:cNvPr>
          <p:cNvSpPr/>
          <p:nvPr/>
        </p:nvSpPr>
        <p:spPr>
          <a:xfrm>
            <a:off x="650875" y="5844086"/>
            <a:ext cx="10845800" cy="497957"/>
          </a:xfrm>
          <a:prstGeom prst="rect">
            <a:avLst/>
          </a:prstGeom>
          <a:solidFill>
            <a:srgbClr val="92D050"/>
          </a:solidFill>
        </p:spPr>
        <p:txBody>
          <a:bodyPr wrap="square">
            <a:spAutoFit/>
          </a:bodyPr>
          <a:lstStyle/>
          <a:p>
            <a:pPr>
              <a:lnSpc>
                <a:spcPct val="120000"/>
              </a:lnSpc>
            </a:pPr>
            <a:r>
              <a:rPr lang="zh-CN" altLang="en-US" sz="2400" dirty="0">
                <a:solidFill>
                  <a:srgbClr val="3333FF"/>
                </a:solidFill>
                <a:latin typeface="+mn-ea"/>
                <a:cs typeface="+mn-ea"/>
                <a:sym typeface="+mn-lt"/>
              </a:rPr>
              <a:t>问题：局域网是网络层还是链路层？</a:t>
            </a:r>
            <a:endParaRPr kumimoji="1" lang="en-US" altLang="zh-CN" sz="2400" dirty="0">
              <a:solidFill>
                <a:srgbClr val="3333FF"/>
              </a:solidFill>
              <a:latin typeface="+mn-ea"/>
              <a:cs typeface="+mn-ea"/>
              <a:sym typeface="+mn-lt"/>
            </a:endParaRPr>
          </a:p>
        </p:txBody>
      </p:sp>
    </p:spTree>
    <p:extLst>
      <p:ext uri="{BB962C8B-B14F-4D97-AF65-F5344CB8AC3E}">
        <p14:creationId xmlns:p14="http://schemas.microsoft.com/office/powerpoint/2010/main" val="16110388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45C06-65E0-CC03-5905-CEA28E1D4098}"/>
              </a:ext>
            </a:extLst>
          </p:cNvPr>
          <p:cNvSpPr>
            <a:spLocks noGrp="1"/>
          </p:cNvSpPr>
          <p:nvPr>
            <p:ph type="title"/>
          </p:nvPr>
        </p:nvSpPr>
        <p:spPr/>
        <p:txBody>
          <a:bodyPr/>
          <a:lstStyle/>
          <a:p>
            <a:r>
              <a:rPr lang="zh-CN" altLang="en-US" sz="3200" i="0" u="none" strike="noStrike" baseline="0" dirty="0">
                <a:latin typeface="+mn-lt"/>
                <a:ea typeface="+mn-ea"/>
                <a:cs typeface="+mn-ea"/>
                <a:sym typeface="+mn-lt"/>
              </a:rPr>
              <a:t>局域网协议标准：</a:t>
            </a:r>
            <a:r>
              <a:rPr lang="en-US" altLang="zh-CN" sz="3200" i="0" u="none" strike="noStrike" baseline="0" dirty="0">
                <a:latin typeface="+mn-lt"/>
                <a:ea typeface="+mn-ea"/>
                <a:cs typeface="+mn-ea"/>
                <a:sym typeface="+mn-lt"/>
              </a:rPr>
              <a:t>IEEE 802 </a:t>
            </a:r>
            <a:r>
              <a:rPr lang="zh-CN" altLang="en-US" sz="3200" i="0" u="none" strike="noStrike" baseline="0" dirty="0">
                <a:latin typeface="+mn-lt"/>
                <a:ea typeface="+mn-ea"/>
                <a:cs typeface="+mn-ea"/>
                <a:sym typeface="+mn-lt"/>
              </a:rPr>
              <a:t>系列标准</a:t>
            </a:r>
            <a:endParaRPr lang="zh-CN" altLang="en-US" dirty="0"/>
          </a:p>
        </p:txBody>
      </p:sp>
      <p:sp>
        <p:nvSpPr>
          <p:cNvPr id="3" name="内容占位符 2">
            <a:extLst>
              <a:ext uri="{FF2B5EF4-FFF2-40B4-BE49-F238E27FC236}">
                <a16:creationId xmlns:a16="http://schemas.microsoft.com/office/drawing/2014/main" id="{60C8D11C-C406-2E63-743F-63B3F6B90483}"/>
              </a:ext>
            </a:extLst>
          </p:cNvPr>
          <p:cNvSpPr>
            <a:spLocks noGrp="1"/>
          </p:cNvSpPr>
          <p:nvPr>
            <p:ph idx="1"/>
          </p:nvPr>
        </p:nvSpPr>
        <p:spPr>
          <a:xfrm>
            <a:off x="734785" y="1883229"/>
            <a:ext cx="10709730" cy="4771390"/>
          </a:xfrm>
        </p:spPr>
        <p:txBody>
          <a:bodyPr>
            <a:noAutofit/>
          </a:bodyPr>
          <a:lstStyle/>
          <a:p>
            <a:pPr lvl="0" indent="0" algn="just">
              <a:buNone/>
            </a:pPr>
            <a:r>
              <a:rPr lang="zh-CN" altLang="zh-CN" sz="1800" kern="100" dirty="0">
                <a:solidFill>
                  <a:srgbClr val="3333FF"/>
                </a:solidFill>
                <a:latin typeface="+mn-ea"/>
                <a:cs typeface="+mn-ea"/>
                <a:sym typeface="+mn-lt"/>
              </a:rPr>
              <a:t>1）IEEE 802. </a:t>
            </a:r>
            <a:r>
              <a:rPr lang="en-US" altLang="zh-CN" sz="1800" kern="100" dirty="0">
                <a:solidFill>
                  <a:srgbClr val="3333FF"/>
                </a:solidFill>
                <a:latin typeface="+mn-ea"/>
                <a:cs typeface="+mn-ea"/>
                <a:sym typeface="+mn-lt"/>
              </a:rPr>
              <a:t>          </a:t>
            </a:r>
            <a:r>
              <a:rPr lang="en-US" altLang="zh-CN" sz="1800" kern="100" dirty="0">
                <a:solidFill>
                  <a:srgbClr val="3333FF"/>
                </a:solidFill>
                <a:latin typeface="+mn-ea"/>
                <a:cs typeface="+mn-ea"/>
              </a:rPr>
              <a:t>LAN</a:t>
            </a:r>
            <a:r>
              <a:rPr lang="zh-CN" altLang="en-US" sz="1800" kern="100" dirty="0">
                <a:solidFill>
                  <a:srgbClr val="3333FF"/>
                </a:solidFill>
                <a:latin typeface="+mn-ea"/>
                <a:cs typeface="+mn-ea"/>
              </a:rPr>
              <a:t>中的网络互连标准 </a:t>
            </a:r>
            <a:endParaRPr lang="zh-CN" altLang="zh-CN" sz="1800" kern="100" dirty="0">
              <a:solidFill>
                <a:srgbClr val="3333FF"/>
              </a:solidFill>
              <a:latin typeface="+mn-ea"/>
              <a:cs typeface="+mn-ea"/>
              <a:sym typeface="+mn-lt"/>
            </a:endParaRPr>
          </a:p>
          <a:p>
            <a:pPr indent="0" algn="just">
              <a:lnSpc>
                <a:spcPct val="120000"/>
              </a:lnSpc>
              <a:buNone/>
            </a:pPr>
            <a:r>
              <a:rPr lang="zh-CN" altLang="zh-CN" sz="1800" kern="100" dirty="0">
                <a:solidFill>
                  <a:srgbClr val="3333FF"/>
                </a:solidFill>
                <a:latin typeface="+mn-ea"/>
                <a:cs typeface="+mn-ea"/>
                <a:sym typeface="+mn-lt"/>
              </a:rPr>
              <a:t>2）IEEE 802.2</a:t>
            </a:r>
            <a:r>
              <a:rPr lang="en-US" altLang="zh-CN" sz="1800" kern="100" dirty="0">
                <a:solidFill>
                  <a:srgbClr val="3333FF"/>
                </a:solidFill>
                <a:latin typeface="+mn-ea"/>
                <a:cs typeface="+mn-ea"/>
                <a:sym typeface="+mn-lt"/>
              </a:rPr>
              <a:t>         </a:t>
            </a:r>
            <a:r>
              <a:rPr lang="en-US" altLang="zh-CN" sz="1800" dirty="0">
                <a:solidFill>
                  <a:srgbClr val="3333FF"/>
                </a:solidFill>
                <a:latin typeface="+mn-ea"/>
                <a:cs typeface="+mn-ea"/>
                <a:sym typeface="+mn-lt"/>
              </a:rPr>
              <a:t>LLC</a:t>
            </a:r>
            <a:r>
              <a:rPr lang="zh-CN" altLang="en-US" sz="1800" kern="100" dirty="0">
                <a:solidFill>
                  <a:srgbClr val="3333FF"/>
                </a:solidFill>
                <a:latin typeface="+mn-ea"/>
                <a:cs typeface="+mn-ea"/>
                <a:sym typeface="+mn-lt"/>
              </a:rPr>
              <a:t>子层使用规范</a:t>
            </a:r>
            <a:r>
              <a:rPr lang="zh-CN" altLang="zh-CN" sz="1800" kern="100" dirty="0">
                <a:solidFill>
                  <a:srgbClr val="3333FF"/>
                </a:solidFill>
                <a:latin typeface="+mn-ea"/>
                <a:cs typeface="+mn-ea"/>
                <a:sym typeface="+mn-lt"/>
              </a:rPr>
              <a:t> </a:t>
            </a:r>
            <a:endParaRPr lang="en-US" altLang="zh-CN" sz="1800" kern="100" dirty="0">
              <a:solidFill>
                <a:srgbClr val="3333FF"/>
              </a:solidFill>
              <a:latin typeface="+mn-ea"/>
              <a:cs typeface="+mn-ea"/>
              <a:sym typeface="+mn-lt"/>
            </a:endParaRPr>
          </a:p>
          <a:p>
            <a:pPr indent="0" algn="just">
              <a:lnSpc>
                <a:spcPct val="120000"/>
              </a:lnSpc>
              <a:buNone/>
            </a:pPr>
            <a:r>
              <a:rPr lang="zh-CN" altLang="zh-CN" sz="1800" kern="100" dirty="0">
                <a:solidFill>
                  <a:srgbClr val="3333FF"/>
                </a:solidFill>
                <a:latin typeface="+mn-ea"/>
                <a:cs typeface="+mn-ea"/>
                <a:sym typeface="+mn-lt"/>
              </a:rPr>
              <a:t>3）IEEE 802.3</a:t>
            </a:r>
            <a:r>
              <a:rPr lang="en-US" altLang="zh-CN" sz="1800" kern="100" dirty="0">
                <a:solidFill>
                  <a:srgbClr val="3333FF"/>
                </a:solidFill>
                <a:latin typeface="+mn-ea"/>
                <a:cs typeface="+mn-ea"/>
                <a:sym typeface="+mn-lt"/>
              </a:rPr>
              <a:t>         </a:t>
            </a:r>
            <a:r>
              <a:rPr lang="zh-CN" altLang="en-US" sz="1800" kern="100" dirty="0">
                <a:solidFill>
                  <a:srgbClr val="3333FF"/>
                </a:solidFill>
                <a:latin typeface="+mn-ea"/>
                <a:cs typeface="+mn-ea"/>
                <a:sym typeface="+mn-lt"/>
              </a:rPr>
              <a:t>载波监听多路访问</a:t>
            </a:r>
            <a:r>
              <a:rPr lang="en-US" altLang="zh-CN" sz="1800" kern="100" dirty="0">
                <a:solidFill>
                  <a:srgbClr val="3333FF"/>
                </a:solidFill>
                <a:latin typeface="+mn-ea"/>
                <a:cs typeface="+mn-ea"/>
                <a:sym typeface="+mn-lt"/>
              </a:rPr>
              <a:t>/</a:t>
            </a:r>
            <a:r>
              <a:rPr lang="zh-CN" altLang="en-US" sz="1800" kern="100" dirty="0">
                <a:solidFill>
                  <a:srgbClr val="3333FF"/>
                </a:solidFill>
                <a:latin typeface="+mn-ea"/>
                <a:cs typeface="+mn-ea"/>
                <a:sym typeface="+mn-lt"/>
              </a:rPr>
              <a:t>冲突检测（</a:t>
            </a:r>
            <a:r>
              <a:rPr lang="en-US" altLang="zh-CN" sz="1800" kern="100" dirty="0">
                <a:solidFill>
                  <a:srgbClr val="3333FF"/>
                </a:solidFill>
                <a:latin typeface="+mn-ea"/>
                <a:cs typeface="+mn-ea"/>
                <a:sym typeface="+mn-lt"/>
              </a:rPr>
              <a:t>CSMA/CD</a:t>
            </a:r>
            <a:r>
              <a:rPr lang="zh-CN" altLang="en-US" sz="1800" kern="100" dirty="0">
                <a:solidFill>
                  <a:srgbClr val="3333FF"/>
                </a:solidFill>
                <a:latin typeface="+mn-ea"/>
                <a:cs typeface="+mn-ea"/>
                <a:sym typeface="+mn-lt"/>
              </a:rPr>
              <a:t>）</a:t>
            </a:r>
            <a:endParaRPr lang="zh-CN" altLang="zh-CN" sz="1800" kern="100" dirty="0">
              <a:solidFill>
                <a:srgbClr val="3333FF"/>
              </a:solidFill>
              <a:latin typeface="+mn-ea"/>
              <a:cs typeface="+mn-ea"/>
              <a:sym typeface="+mn-lt"/>
            </a:endParaRPr>
          </a:p>
          <a:p>
            <a:pPr indent="0" algn="just">
              <a:lnSpc>
                <a:spcPct val="120000"/>
              </a:lnSpc>
              <a:buNone/>
            </a:pPr>
            <a:r>
              <a:rPr lang="zh-CN" altLang="zh-CN" sz="1800" kern="100" dirty="0">
                <a:latin typeface="+mn-ea"/>
                <a:cs typeface="+mn-ea"/>
                <a:sym typeface="+mn-lt"/>
              </a:rPr>
              <a:t>4）IEEE 802.4</a:t>
            </a:r>
            <a:r>
              <a:rPr lang="en-US" altLang="zh-CN" sz="1800" kern="100" dirty="0">
                <a:latin typeface="+mn-ea"/>
                <a:cs typeface="+mn-ea"/>
                <a:sym typeface="+mn-lt"/>
              </a:rPr>
              <a:t>         </a:t>
            </a:r>
            <a:r>
              <a:rPr lang="zh-CN" altLang="zh-CN" sz="1800" kern="100" dirty="0">
                <a:latin typeface="+mn-ea"/>
                <a:cs typeface="+mn-ea"/>
                <a:sym typeface="+mn-lt"/>
              </a:rPr>
              <a:t>令牌总线访问方法和物理层规格说明</a:t>
            </a:r>
          </a:p>
          <a:p>
            <a:pPr indent="0" algn="just">
              <a:lnSpc>
                <a:spcPct val="120000"/>
              </a:lnSpc>
              <a:buNone/>
            </a:pPr>
            <a:r>
              <a:rPr lang="zh-CN" altLang="zh-CN" sz="1800" kern="100" dirty="0">
                <a:latin typeface="+mn-ea"/>
                <a:cs typeface="+mn-ea"/>
                <a:sym typeface="+mn-lt"/>
              </a:rPr>
              <a:t>5）IEEE 802.5</a:t>
            </a:r>
            <a:r>
              <a:rPr lang="en-US" altLang="zh-CN" sz="1800" kern="100" dirty="0">
                <a:latin typeface="+mn-ea"/>
                <a:cs typeface="+mn-ea"/>
                <a:sym typeface="+mn-lt"/>
              </a:rPr>
              <a:t>         </a:t>
            </a:r>
            <a:r>
              <a:rPr lang="zh-CN" altLang="zh-CN" sz="1800" kern="100" dirty="0">
                <a:latin typeface="+mn-ea"/>
                <a:cs typeface="+mn-ea"/>
                <a:sym typeface="+mn-lt"/>
              </a:rPr>
              <a:t>令牌环访问方法和物理层规格说明</a:t>
            </a:r>
          </a:p>
          <a:p>
            <a:pPr indent="0" algn="just">
              <a:lnSpc>
                <a:spcPct val="120000"/>
              </a:lnSpc>
              <a:buNone/>
            </a:pPr>
            <a:r>
              <a:rPr lang="zh-CN" altLang="zh-CN" sz="1800" kern="100" dirty="0">
                <a:latin typeface="+mn-ea"/>
                <a:cs typeface="+mn-ea"/>
                <a:sym typeface="+mn-lt"/>
              </a:rPr>
              <a:t>6）IEEE 802.6</a:t>
            </a:r>
            <a:r>
              <a:rPr lang="en-US" altLang="zh-CN" sz="1800" kern="100" dirty="0">
                <a:latin typeface="+mn-ea"/>
                <a:cs typeface="+mn-ea"/>
                <a:sym typeface="+mn-lt"/>
              </a:rPr>
              <a:t>         </a:t>
            </a:r>
            <a:r>
              <a:rPr lang="zh-CN" altLang="zh-CN" sz="1800" kern="100" dirty="0">
                <a:latin typeface="+mn-ea"/>
                <a:cs typeface="+mn-ea"/>
                <a:sym typeface="+mn-lt"/>
              </a:rPr>
              <a:t>城域网访问方法和物理层规格说明</a:t>
            </a:r>
          </a:p>
          <a:p>
            <a:pPr indent="0" algn="just">
              <a:lnSpc>
                <a:spcPct val="120000"/>
              </a:lnSpc>
              <a:buNone/>
            </a:pPr>
            <a:r>
              <a:rPr lang="zh-CN" altLang="zh-CN" sz="1800" kern="100" dirty="0">
                <a:latin typeface="+mn-ea"/>
                <a:cs typeface="+mn-ea"/>
                <a:sym typeface="+mn-lt"/>
              </a:rPr>
              <a:t>7）IEEE 802.7</a:t>
            </a:r>
            <a:r>
              <a:rPr lang="en-US" altLang="zh-CN" sz="1800" kern="100" dirty="0">
                <a:latin typeface="+mn-ea"/>
                <a:cs typeface="+mn-ea"/>
                <a:sym typeface="+mn-lt"/>
              </a:rPr>
              <a:t>         </a:t>
            </a:r>
            <a:r>
              <a:rPr lang="zh-CN" altLang="zh-CN" sz="1800" kern="100" dirty="0">
                <a:latin typeface="+mn-ea"/>
                <a:cs typeface="+mn-ea"/>
                <a:sym typeface="+mn-lt"/>
              </a:rPr>
              <a:t>宽带传输标准</a:t>
            </a:r>
          </a:p>
          <a:p>
            <a:pPr indent="0" algn="just">
              <a:lnSpc>
                <a:spcPct val="120000"/>
              </a:lnSpc>
              <a:buNone/>
            </a:pPr>
            <a:r>
              <a:rPr lang="zh-CN" altLang="zh-CN" sz="1800" kern="100" dirty="0">
                <a:latin typeface="+mn-ea"/>
                <a:cs typeface="+mn-ea"/>
                <a:sym typeface="+mn-lt"/>
              </a:rPr>
              <a:t>8）IEEE 802.8</a:t>
            </a:r>
            <a:r>
              <a:rPr lang="en-US" altLang="zh-CN" sz="1800" kern="100" dirty="0">
                <a:latin typeface="+mn-ea"/>
                <a:cs typeface="+mn-ea"/>
                <a:sym typeface="+mn-lt"/>
              </a:rPr>
              <a:t>         </a:t>
            </a:r>
            <a:r>
              <a:rPr lang="zh-CN" altLang="zh-CN" sz="1800" kern="100" dirty="0">
                <a:latin typeface="+mn-ea"/>
                <a:cs typeface="+mn-ea"/>
                <a:sym typeface="+mn-lt"/>
              </a:rPr>
              <a:t>光纤网标准</a:t>
            </a:r>
            <a:endParaRPr lang="zh-CN" altLang="en-US" sz="1800" kern="100" dirty="0">
              <a:latin typeface="+mn-ea"/>
              <a:cs typeface="+mn-ea"/>
              <a:sym typeface="+mn-lt"/>
            </a:endParaRPr>
          </a:p>
          <a:p>
            <a:pPr indent="0" algn="just">
              <a:lnSpc>
                <a:spcPct val="120000"/>
              </a:lnSpc>
              <a:buNone/>
            </a:pPr>
            <a:r>
              <a:rPr lang="zh-CN" altLang="zh-CN" sz="1800" kern="100" dirty="0">
                <a:latin typeface="+mn-ea"/>
                <a:cs typeface="+mn-ea"/>
                <a:sym typeface="+mn-lt"/>
              </a:rPr>
              <a:t>9）IEEE 802.9</a:t>
            </a:r>
            <a:r>
              <a:rPr lang="en-US" altLang="zh-CN" sz="1800" kern="100" dirty="0">
                <a:latin typeface="+mn-ea"/>
                <a:cs typeface="+mn-ea"/>
                <a:sym typeface="+mn-lt"/>
              </a:rPr>
              <a:t>         </a:t>
            </a:r>
            <a:r>
              <a:rPr lang="zh-CN" altLang="zh-CN" sz="1800" kern="100" dirty="0">
                <a:latin typeface="+mn-ea"/>
                <a:cs typeface="+mn-ea"/>
                <a:sym typeface="+mn-lt"/>
              </a:rPr>
              <a:t>综合话音数据局域网标准</a:t>
            </a:r>
          </a:p>
          <a:p>
            <a:pPr indent="0" algn="just">
              <a:lnSpc>
                <a:spcPct val="120000"/>
              </a:lnSpc>
              <a:buNone/>
            </a:pPr>
            <a:r>
              <a:rPr lang="zh-CN" altLang="zh-CN" sz="1800" kern="100" dirty="0">
                <a:latin typeface="+mn-ea"/>
                <a:cs typeface="+mn-ea"/>
                <a:sym typeface="+mn-lt"/>
              </a:rPr>
              <a:t>10）IEEE 802.10</a:t>
            </a:r>
            <a:r>
              <a:rPr lang="en-US" altLang="zh-CN" sz="1800" kern="100" dirty="0">
                <a:latin typeface="+mn-ea"/>
                <a:cs typeface="+mn-ea"/>
                <a:sym typeface="+mn-lt"/>
              </a:rPr>
              <a:t>     </a:t>
            </a:r>
            <a:r>
              <a:rPr lang="zh-CN" altLang="zh-CN" sz="1800" kern="100" dirty="0">
                <a:latin typeface="+mn-ea"/>
                <a:cs typeface="+mn-ea"/>
                <a:sym typeface="+mn-lt"/>
              </a:rPr>
              <a:t>互操作LAN/MAN安全（SILS）</a:t>
            </a:r>
          </a:p>
          <a:p>
            <a:pPr indent="0" algn="just">
              <a:lnSpc>
                <a:spcPct val="120000"/>
              </a:lnSpc>
              <a:buNone/>
            </a:pPr>
            <a:r>
              <a:rPr lang="zh-CN" altLang="zh-CN" sz="1800" kern="100" dirty="0">
                <a:solidFill>
                  <a:srgbClr val="3333FF"/>
                </a:solidFill>
                <a:latin typeface="+mn-ea"/>
                <a:cs typeface="+mn-ea"/>
                <a:sym typeface="+mn-lt"/>
              </a:rPr>
              <a:t>11）IEEE 802.11</a:t>
            </a:r>
            <a:r>
              <a:rPr lang="en-US" altLang="zh-CN" sz="1800" kern="100" dirty="0">
                <a:solidFill>
                  <a:srgbClr val="3333FF"/>
                </a:solidFill>
                <a:latin typeface="+mn-ea"/>
                <a:cs typeface="+mn-ea"/>
                <a:sym typeface="+mn-lt"/>
              </a:rPr>
              <a:t>     </a:t>
            </a:r>
            <a:r>
              <a:rPr lang="zh-CN" altLang="zh-CN" sz="1800" kern="100" dirty="0">
                <a:solidFill>
                  <a:srgbClr val="3333FF"/>
                </a:solidFill>
                <a:latin typeface="+mn-ea"/>
                <a:cs typeface="+mn-ea"/>
                <a:sym typeface="+mn-lt"/>
              </a:rPr>
              <a:t>无线局域网访问控制及物理层规范</a:t>
            </a:r>
            <a:endParaRPr lang="en-US" altLang="zh-CN" sz="1800" kern="100" dirty="0">
              <a:solidFill>
                <a:srgbClr val="3333FF"/>
              </a:solidFill>
              <a:latin typeface="+mn-ea"/>
              <a:cs typeface="+mn-ea"/>
              <a:sym typeface="+mn-lt"/>
            </a:endParaRPr>
          </a:p>
          <a:p>
            <a:pPr indent="0" algn="just">
              <a:lnSpc>
                <a:spcPct val="120000"/>
              </a:lnSpc>
              <a:buNone/>
            </a:pPr>
            <a:r>
              <a:rPr lang="en-US" altLang="zh-CN" sz="1800" kern="100" dirty="0">
                <a:solidFill>
                  <a:srgbClr val="3333FF"/>
                </a:solidFill>
                <a:latin typeface="+mn-ea"/>
                <a:cs typeface="+mn-ea"/>
                <a:sym typeface="+mn-lt"/>
              </a:rPr>
              <a:t>……</a:t>
            </a:r>
            <a:endParaRPr lang="zh-CN" altLang="zh-CN" sz="1800" kern="100" dirty="0">
              <a:solidFill>
                <a:srgbClr val="3333FF"/>
              </a:solidFill>
              <a:latin typeface="+mn-ea"/>
              <a:cs typeface="+mn-ea"/>
              <a:sym typeface="+mn-lt"/>
            </a:endParaRPr>
          </a:p>
        </p:txBody>
      </p:sp>
      <p:sp>
        <p:nvSpPr>
          <p:cNvPr id="5" name="灯片编号占位符 4">
            <a:extLst>
              <a:ext uri="{FF2B5EF4-FFF2-40B4-BE49-F238E27FC236}">
                <a16:creationId xmlns:a16="http://schemas.microsoft.com/office/drawing/2014/main" id="{ABF977CB-D120-93C4-EF75-C34E40B7FCAC}"/>
              </a:ext>
            </a:extLst>
          </p:cNvPr>
          <p:cNvSpPr>
            <a:spLocks noGrp="1"/>
          </p:cNvSpPr>
          <p:nvPr>
            <p:ph type="sldNum" sz="quarter" idx="12"/>
          </p:nvPr>
        </p:nvSpPr>
        <p:spPr/>
        <p:txBody>
          <a:bodyPr/>
          <a:lstStyle/>
          <a:p>
            <a:fld id="{C8BB1146-E542-4D4E-B8E9-6919A11DDD48}" type="slidenum">
              <a:rPr lang="en-US" smtClean="0"/>
              <a:t>114</a:t>
            </a:fld>
            <a:endParaRPr lang="en-US"/>
          </a:p>
        </p:txBody>
      </p:sp>
      <p:sp>
        <p:nvSpPr>
          <p:cNvPr id="8" name="内容占位符 7">
            <a:extLst>
              <a:ext uri="{FF2B5EF4-FFF2-40B4-BE49-F238E27FC236}">
                <a16:creationId xmlns:a16="http://schemas.microsoft.com/office/drawing/2014/main" id="{96EE5EF1-C6A7-7F89-674B-CA2BEDE86B6A}"/>
              </a:ext>
            </a:extLst>
          </p:cNvPr>
          <p:cNvSpPr>
            <a:spLocks noGrp="1"/>
          </p:cNvSpPr>
          <p:nvPr>
            <p:ph idx="10"/>
          </p:nvPr>
        </p:nvSpPr>
        <p:spPr>
          <a:xfrm>
            <a:off x="673100" y="1038452"/>
            <a:ext cx="10796815" cy="839334"/>
          </a:xfrm>
        </p:spPr>
        <p:txBody>
          <a:bodyPr>
            <a:normAutofit fontScale="77500" lnSpcReduction="20000"/>
          </a:bodyPr>
          <a:lstStyle/>
          <a:p>
            <a:r>
              <a:rPr lang="en-US" altLang="zh-CN" sz="3100" kern="100" dirty="0">
                <a:latin typeface="+mn-ea"/>
                <a:cs typeface="+mn-ea"/>
              </a:rPr>
              <a:t>1980</a:t>
            </a:r>
            <a:r>
              <a:rPr lang="zh-CN" altLang="en-US" sz="3100" kern="100" dirty="0">
                <a:latin typeface="+mn-ea"/>
                <a:cs typeface="+mn-ea"/>
              </a:rPr>
              <a:t>年</a:t>
            </a:r>
            <a:r>
              <a:rPr lang="en-US" altLang="zh-CN" sz="3100" kern="100" dirty="0">
                <a:latin typeface="+mn-ea"/>
                <a:cs typeface="+mn-ea"/>
              </a:rPr>
              <a:t>2</a:t>
            </a:r>
            <a:r>
              <a:rPr lang="zh-CN" altLang="en-US" sz="3100" kern="100" dirty="0">
                <a:latin typeface="+mn-ea"/>
                <a:cs typeface="+mn-ea"/>
              </a:rPr>
              <a:t>月</a:t>
            </a:r>
            <a:r>
              <a:rPr lang="en-US" altLang="zh-CN" sz="3100" kern="100" dirty="0">
                <a:latin typeface="+mn-ea"/>
                <a:cs typeface="+mn-ea"/>
              </a:rPr>
              <a:t>IEEE</a:t>
            </a:r>
            <a:r>
              <a:rPr lang="zh-CN" altLang="en-US" sz="3100" kern="100" dirty="0">
                <a:latin typeface="+mn-ea"/>
                <a:cs typeface="+mn-ea"/>
              </a:rPr>
              <a:t>成立了</a:t>
            </a:r>
            <a:r>
              <a:rPr lang="en-US" altLang="zh-CN" sz="3100" kern="100" dirty="0">
                <a:latin typeface="+mn-ea"/>
                <a:cs typeface="+mn-ea"/>
              </a:rPr>
              <a:t>802</a:t>
            </a:r>
            <a:r>
              <a:rPr lang="zh-CN" altLang="en-US" sz="3100" kern="100" dirty="0">
                <a:latin typeface="+mn-ea"/>
                <a:cs typeface="+mn-ea"/>
              </a:rPr>
              <a:t>局域网标准委员会，</a:t>
            </a:r>
            <a:r>
              <a:rPr lang="en-US" altLang="zh-CN" sz="3100" kern="100" dirty="0">
                <a:latin typeface="+mn-ea"/>
                <a:cs typeface="+mn-ea"/>
              </a:rPr>
              <a:t>IEEE</a:t>
            </a:r>
            <a:r>
              <a:rPr lang="zh-CN" altLang="en-US" sz="3100" kern="100" dirty="0">
                <a:latin typeface="+mn-ea"/>
                <a:cs typeface="+mn-ea"/>
              </a:rPr>
              <a:t>制订的有关局域网的标准，主要指</a:t>
            </a:r>
            <a:r>
              <a:rPr lang="en-US" altLang="zh-CN" sz="3100" kern="100" dirty="0">
                <a:latin typeface="+mn-ea"/>
                <a:cs typeface="+mn-ea"/>
              </a:rPr>
              <a:t>IEEE 802</a:t>
            </a:r>
            <a:r>
              <a:rPr lang="zh-CN" altLang="en-US" sz="3100" kern="100" dirty="0">
                <a:latin typeface="+mn-ea"/>
                <a:cs typeface="+mn-ea"/>
              </a:rPr>
              <a:t>标准。</a:t>
            </a:r>
            <a:endParaRPr lang="en-US" altLang="zh-CN" sz="3100" kern="100" dirty="0">
              <a:solidFill>
                <a:srgbClr val="3333FF"/>
              </a:solidFill>
              <a:latin typeface="+mn-ea"/>
              <a:cs typeface="+mn-ea"/>
              <a:sym typeface="+mn-lt"/>
            </a:endParaRPr>
          </a:p>
          <a:p>
            <a:endParaRPr lang="zh-CN" altLang="en-US" dirty="0"/>
          </a:p>
        </p:txBody>
      </p:sp>
    </p:spTree>
    <p:extLst>
      <p:ext uri="{BB962C8B-B14F-4D97-AF65-F5344CB8AC3E}">
        <p14:creationId xmlns:p14="http://schemas.microsoft.com/office/powerpoint/2010/main" val="16594659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A19C66-617B-763D-68EB-9C0708994A2A}"/>
              </a:ext>
            </a:extLst>
          </p:cNvPr>
          <p:cNvSpPr>
            <a:spLocks noGrp="1"/>
          </p:cNvSpPr>
          <p:nvPr>
            <p:ph type="title"/>
          </p:nvPr>
        </p:nvSpPr>
        <p:spPr/>
        <p:txBody>
          <a:bodyPr/>
          <a:lstStyle/>
          <a:p>
            <a:r>
              <a:rPr lang="en-US" altLang="zh-CN" sz="3200" i="0" u="none" strike="noStrike" baseline="0" dirty="0">
                <a:latin typeface="+mn-lt"/>
                <a:ea typeface="+mn-ea"/>
                <a:cs typeface="+mn-ea"/>
                <a:sym typeface="+mn-lt"/>
              </a:rPr>
              <a:t>IEEE </a:t>
            </a:r>
            <a:r>
              <a:rPr lang="zh-CN" altLang="en-US" sz="3200" i="0" u="none" strike="noStrike" baseline="0" dirty="0">
                <a:latin typeface="+mn-lt"/>
                <a:ea typeface="+mn-ea"/>
                <a:cs typeface="+mn-ea"/>
                <a:sym typeface="+mn-lt"/>
              </a:rPr>
              <a:t>局域网参考模型</a:t>
            </a:r>
            <a:endParaRPr lang="zh-CN" altLang="en-US" dirty="0"/>
          </a:p>
        </p:txBody>
      </p:sp>
      <p:sp>
        <p:nvSpPr>
          <p:cNvPr id="4" name="内容占位符 3">
            <a:extLst>
              <a:ext uri="{FF2B5EF4-FFF2-40B4-BE49-F238E27FC236}">
                <a16:creationId xmlns:a16="http://schemas.microsoft.com/office/drawing/2014/main" id="{581CD8E3-3221-9D42-870B-74A7947E1CC5}"/>
              </a:ext>
            </a:extLst>
          </p:cNvPr>
          <p:cNvSpPr>
            <a:spLocks noGrp="1"/>
          </p:cNvSpPr>
          <p:nvPr>
            <p:ph idx="10"/>
          </p:nvPr>
        </p:nvSpPr>
        <p:spPr>
          <a:xfrm>
            <a:off x="6199414" y="1130982"/>
            <a:ext cx="5319486" cy="5553028"/>
          </a:xfrm>
        </p:spPr>
        <p:txBody>
          <a:bodyPr>
            <a:normAutofit lnSpcReduction="10000"/>
          </a:bodyPr>
          <a:lstStyle/>
          <a:p>
            <a:r>
              <a:rPr lang="zh-CN" altLang="en-US" kern="100" dirty="0">
                <a:latin typeface="+mn-ea"/>
                <a:cs typeface="+mn-ea"/>
                <a:sym typeface="+mn-lt"/>
              </a:rPr>
              <a:t>与</a:t>
            </a:r>
            <a:r>
              <a:rPr lang="en-US" altLang="zh-CN" kern="100" dirty="0">
                <a:latin typeface="+mn-ea"/>
                <a:cs typeface="+mn-ea"/>
                <a:sym typeface="+mn-lt"/>
              </a:rPr>
              <a:t>OSI</a:t>
            </a:r>
            <a:r>
              <a:rPr lang="zh-CN" altLang="en-US" kern="100" dirty="0">
                <a:latin typeface="+mn-ea"/>
                <a:cs typeface="+mn-ea"/>
                <a:sym typeface="+mn-lt"/>
              </a:rPr>
              <a:t>模型对比，</a:t>
            </a:r>
            <a:r>
              <a:rPr lang="en-US" altLang="zh-CN" kern="100" dirty="0">
                <a:latin typeface="+mn-ea"/>
                <a:cs typeface="+mn-ea"/>
                <a:sym typeface="+mn-lt"/>
              </a:rPr>
              <a:t>IEEE</a:t>
            </a:r>
            <a:r>
              <a:rPr lang="zh-CN" altLang="zh-CN" kern="100" dirty="0">
                <a:latin typeface="+mn-ea"/>
                <a:cs typeface="+mn-ea"/>
                <a:sym typeface="+mn-lt"/>
              </a:rPr>
              <a:t>局域网</a:t>
            </a:r>
            <a:r>
              <a:rPr lang="zh-CN" altLang="en-US" kern="100" dirty="0">
                <a:latin typeface="+mn-ea"/>
                <a:cs typeface="+mn-ea"/>
                <a:sym typeface="+mn-lt"/>
              </a:rPr>
              <a:t>标准的层次划分</a:t>
            </a:r>
            <a:r>
              <a:rPr lang="en-US" altLang="zh-CN" kern="100" dirty="0">
                <a:latin typeface="+mn-ea"/>
                <a:cs typeface="+mn-ea"/>
                <a:sym typeface="+mn-lt"/>
              </a:rPr>
              <a:t>:</a:t>
            </a:r>
          </a:p>
          <a:p>
            <a:pPr marL="538163" indent="-271463" algn="just">
              <a:lnSpc>
                <a:spcPct val="120000"/>
              </a:lnSpc>
              <a:spcBef>
                <a:spcPct val="0"/>
              </a:spcBef>
              <a:buFont typeface="Wingdings" panose="05000000000000000000" pitchFamily="2" charset="2"/>
              <a:buChar char="Ø"/>
            </a:pPr>
            <a:r>
              <a:rPr lang="zh-CN" altLang="zh-CN" kern="100" dirty="0">
                <a:cs typeface="+mn-ea"/>
                <a:sym typeface="+mn-lt"/>
              </a:rPr>
              <a:t>物理层</a:t>
            </a:r>
            <a:r>
              <a:rPr lang="zh-CN" altLang="en-US" kern="100" dirty="0">
                <a:cs typeface="+mn-ea"/>
                <a:sym typeface="+mn-lt"/>
              </a:rPr>
              <a:t>分为</a:t>
            </a:r>
            <a:r>
              <a:rPr lang="zh-CN" altLang="zh-CN" kern="100" dirty="0">
                <a:cs typeface="+mn-ea"/>
                <a:sym typeface="+mn-lt"/>
              </a:rPr>
              <a:t>两个子层</a:t>
            </a:r>
            <a:endParaRPr lang="en-US" altLang="zh-CN" kern="100" dirty="0">
              <a:cs typeface="+mn-ea"/>
              <a:sym typeface="+mn-lt"/>
            </a:endParaRPr>
          </a:p>
          <a:p>
            <a:pPr marL="881063" indent="-342900" algn="just">
              <a:lnSpc>
                <a:spcPct val="120000"/>
              </a:lnSpc>
              <a:spcBef>
                <a:spcPct val="0"/>
              </a:spcBef>
              <a:buFont typeface="Wingdings" panose="05000000000000000000" pitchFamily="2" charset="2"/>
              <a:buChar char="ü"/>
            </a:pPr>
            <a:r>
              <a:rPr lang="zh-CN" altLang="zh-CN" sz="2000" kern="100" dirty="0">
                <a:cs typeface="+mn-ea"/>
                <a:sym typeface="+mn-lt"/>
              </a:rPr>
              <a:t>下子层</a:t>
            </a:r>
            <a:r>
              <a:rPr lang="en-US" altLang="zh-CN" sz="2000" kern="100" dirty="0">
                <a:cs typeface="+mn-ea"/>
                <a:sym typeface="+mn-lt"/>
              </a:rPr>
              <a:t>—</a:t>
            </a:r>
            <a:r>
              <a:rPr lang="zh-CN" altLang="zh-CN" sz="2000" kern="100" dirty="0">
                <a:cs typeface="+mn-ea"/>
                <a:sym typeface="+mn-lt"/>
              </a:rPr>
              <a:t>介质说明</a:t>
            </a:r>
            <a:endParaRPr lang="en-US" altLang="zh-CN" sz="2000" kern="100" dirty="0">
              <a:cs typeface="+mn-ea"/>
              <a:sym typeface="+mn-lt"/>
            </a:endParaRPr>
          </a:p>
          <a:p>
            <a:pPr marL="881063" indent="-342900" algn="just">
              <a:lnSpc>
                <a:spcPct val="120000"/>
              </a:lnSpc>
              <a:spcBef>
                <a:spcPct val="0"/>
              </a:spcBef>
              <a:buFont typeface="Wingdings" panose="05000000000000000000" pitchFamily="2" charset="2"/>
              <a:buChar char="ü"/>
            </a:pPr>
            <a:r>
              <a:rPr lang="zh-CN" altLang="zh-CN" sz="2000" kern="100" dirty="0">
                <a:cs typeface="+mn-ea"/>
                <a:sym typeface="+mn-lt"/>
              </a:rPr>
              <a:t>上子层</a:t>
            </a:r>
            <a:r>
              <a:rPr lang="en-US" altLang="zh-CN" sz="2000" kern="100" dirty="0">
                <a:cs typeface="+mn-ea"/>
                <a:sym typeface="+mn-lt"/>
              </a:rPr>
              <a:t>—</a:t>
            </a:r>
            <a:r>
              <a:rPr lang="zh-CN" altLang="zh-CN" sz="2000" kern="100" dirty="0">
                <a:cs typeface="+mn-ea"/>
                <a:sym typeface="+mn-lt"/>
              </a:rPr>
              <a:t>介质访问单元</a:t>
            </a:r>
            <a:r>
              <a:rPr lang="en-US" altLang="zh-CN" sz="2000" kern="100" dirty="0">
                <a:cs typeface="+mn-ea"/>
                <a:sym typeface="+mn-lt"/>
              </a:rPr>
              <a:t>(</a:t>
            </a:r>
            <a:r>
              <a:rPr lang="zh-CN" altLang="zh-CN" sz="2000" kern="100" dirty="0">
                <a:cs typeface="+mn-ea"/>
                <a:sym typeface="+mn-lt"/>
              </a:rPr>
              <a:t>MAU)</a:t>
            </a:r>
            <a:endParaRPr lang="en-US" altLang="zh-CN" sz="2000" kern="100" dirty="0">
              <a:cs typeface="+mn-ea"/>
              <a:sym typeface="+mn-lt"/>
            </a:endParaRPr>
          </a:p>
          <a:p>
            <a:pPr marL="538163" indent="-271463" algn="just">
              <a:spcBef>
                <a:spcPct val="0"/>
              </a:spcBef>
              <a:buFont typeface="Wingdings" panose="05000000000000000000" pitchFamily="2" charset="2"/>
              <a:buChar char="Ø"/>
            </a:pPr>
            <a:r>
              <a:rPr lang="zh-CN" altLang="zh-CN" kern="100" dirty="0">
                <a:cs typeface="+mn-ea"/>
                <a:sym typeface="+mn-lt"/>
              </a:rPr>
              <a:t>数据链路层分为两个子层</a:t>
            </a:r>
            <a:endParaRPr lang="en-US" altLang="zh-CN" kern="100" dirty="0">
              <a:cs typeface="+mn-ea"/>
              <a:sym typeface="+mn-lt"/>
            </a:endParaRPr>
          </a:p>
          <a:p>
            <a:pPr marL="881063" indent="-342900" algn="just">
              <a:spcBef>
                <a:spcPct val="0"/>
              </a:spcBef>
              <a:buFont typeface="Wingdings" panose="05000000000000000000" pitchFamily="2" charset="2"/>
              <a:buChar char="ü"/>
            </a:pPr>
            <a:r>
              <a:rPr lang="zh-CN" altLang="zh-CN" sz="2000" kern="100" dirty="0">
                <a:cs typeface="+mn-ea"/>
                <a:sym typeface="+mn-lt"/>
              </a:rPr>
              <a:t>下子层</a:t>
            </a:r>
            <a:r>
              <a:rPr lang="en-US" altLang="zh-CN" sz="2000" kern="100" dirty="0">
                <a:cs typeface="+mn-ea"/>
                <a:sym typeface="+mn-lt"/>
              </a:rPr>
              <a:t>—</a:t>
            </a:r>
            <a:r>
              <a:rPr lang="zh-CN" altLang="en-US" sz="2000" kern="100" dirty="0">
                <a:cs typeface="+mn-ea"/>
                <a:sym typeface="+mn-lt"/>
              </a:rPr>
              <a:t>媒体</a:t>
            </a:r>
            <a:r>
              <a:rPr lang="zh-CN" altLang="zh-CN" sz="2000" kern="100" dirty="0">
                <a:cs typeface="+mn-ea"/>
                <a:sym typeface="+mn-lt"/>
              </a:rPr>
              <a:t>访问控制子层(</a:t>
            </a:r>
            <a:r>
              <a:rPr lang="en-US" altLang="zh-CN" sz="2000" kern="100" dirty="0">
                <a:cs typeface="+mn-ea"/>
                <a:sym typeface="+mn-lt"/>
              </a:rPr>
              <a:t>MAC)</a:t>
            </a:r>
          </a:p>
          <a:p>
            <a:pPr marL="881063" indent="-342900" algn="just">
              <a:spcBef>
                <a:spcPct val="0"/>
              </a:spcBef>
              <a:buFont typeface="Wingdings" panose="05000000000000000000" pitchFamily="2" charset="2"/>
              <a:buChar char="ü"/>
            </a:pPr>
            <a:r>
              <a:rPr lang="zh-CN" altLang="zh-CN" sz="2000" kern="100" dirty="0">
                <a:cs typeface="+mn-ea"/>
                <a:sym typeface="+mn-lt"/>
              </a:rPr>
              <a:t>上子层</a:t>
            </a:r>
            <a:r>
              <a:rPr lang="en-US" altLang="zh-CN" sz="2000" kern="100" dirty="0">
                <a:cs typeface="+mn-ea"/>
                <a:sym typeface="+mn-lt"/>
              </a:rPr>
              <a:t>—</a:t>
            </a:r>
            <a:r>
              <a:rPr lang="zh-CN" altLang="zh-CN" sz="2000" kern="100" dirty="0">
                <a:cs typeface="+mn-ea"/>
                <a:sym typeface="+mn-lt"/>
              </a:rPr>
              <a:t>逻辑链路控制子层</a:t>
            </a:r>
            <a:r>
              <a:rPr lang="en-US" altLang="zh-CN" sz="2000" kern="100" dirty="0">
                <a:cs typeface="+mn-ea"/>
                <a:sym typeface="+mn-lt"/>
              </a:rPr>
              <a:t>(LLC)</a:t>
            </a:r>
          </a:p>
          <a:p>
            <a:pPr marL="538163" indent="-271463" algn="just">
              <a:spcBef>
                <a:spcPct val="0"/>
              </a:spcBef>
              <a:buFont typeface="Wingdings" panose="05000000000000000000" pitchFamily="2" charset="2"/>
              <a:buChar char="Ø"/>
            </a:pPr>
            <a:r>
              <a:rPr lang="zh-CN" altLang="en-US" kern="100" dirty="0">
                <a:cs typeface="+mn-ea"/>
                <a:sym typeface="+mn-lt"/>
              </a:rPr>
              <a:t>增加媒体访问控制子层的目的</a:t>
            </a:r>
            <a:endParaRPr lang="en-US" altLang="zh-CN" kern="100" dirty="0">
              <a:cs typeface="+mn-ea"/>
              <a:sym typeface="+mn-lt"/>
            </a:endParaRPr>
          </a:p>
          <a:p>
            <a:pPr marL="881063" indent="-342900" algn="just">
              <a:spcBef>
                <a:spcPct val="0"/>
              </a:spcBef>
              <a:buFont typeface="Wingdings" panose="05000000000000000000" pitchFamily="2" charset="2"/>
              <a:buChar char="ü"/>
            </a:pPr>
            <a:r>
              <a:rPr lang="zh-CN" altLang="zh-CN" sz="2100" kern="100" dirty="0">
                <a:cs typeface="+mn-ea"/>
                <a:sym typeface="+mn-lt"/>
              </a:rPr>
              <a:t>局域网中各结点是对称的，并支持广播，需要多点平衡配置</a:t>
            </a:r>
            <a:endParaRPr lang="en-US" altLang="zh-CN" sz="2100" kern="100" dirty="0">
              <a:cs typeface="+mn-ea"/>
              <a:sym typeface="+mn-lt"/>
            </a:endParaRPr>
          </a:p>
          <a:p>
            <a:pPr marL="881063" indent="-342900" algn="just">
              <a:spcBef>
                <a:spcPct val="0"/>
              </a:spcBef>
              <a:buFont typeface="Wingdings" panose="05000000000000000000" pitchFamily="2" charset="2"/>
              <a:buChar char="ü"/>
            </a:pPr>
            <a:r>
              <a:rPr lang="zh-CN" altLang="en-US" sz="2000" kern="100" dirty="0">
                <a:cs typeface="+mn-ea"/>
                <a:sym typeface="+mn-lt"/>
              </a:rPr>
              <a:t>逻辑链路控制子层针对不同链路介质可定义统一的协议，屏蔽底层链路差异性</a:t>
            </a:r>
            <a:endParaRPr lang="zh-CN" altLang="en-US" sz="2000" kern="100" dirty="0">
              <a:cs typeface="+mn-ea"/>
            </a:endParaRPr>
          </a:p>
        </p:txBody>
      </p:sp>
      <p:sp>
        <p:nvSpPr>
          <p:cNvPr id="5" name="灯片编号占位符 4">
            <a:extLst>
              <a:ext uri="{FF2B5EF4-FFF2-40B4-BE49-F238E27FC236}">
                <a16:creationId xmlns:a16="http://schemas.microsoft.com/office/drawing/2014/main" id="{7BDDF7C3-82C3-8218-0330-7C3480C8F3B6}"/>
              </a:ext>
            </a:extLst>
          </p:cNvPr>
          <p:cNvSpPr>
            <a:spLocks noGrp="1"/>
          </p:cNvSpPr>
          <p:nvPr>
            <p:ph type="sldNum" sz="quarter" idx="12"/>
          </p:nvPr>
        </p:nvSpPr>
        <p:spPr/>
        <p:txBody>
          <a:bodyPr/>
          <a:lstStyle/>
          <a:p>
            <a:fld id="{C8BB1146-E542-4D4E-B8E9-6919A11DDD48}" type="slidenum">
              <a:rPr lang="en-US" smtClean="0"/>
              <a:t>115</a:t>
            </a:fld>
            <a:endParaRPr lang="en-US"/>
          </a:p>
        </p:txBody>
      </p:sp>
      <p:sp>
        <p:nvSpPr>
          <p:cNvPr id="6" name="Rectangle 83">
            <a:extLst>
              <a:ext uri="{FF2B5EF4-FFF2-40B4-BE49-F238E27FC236}">
                <a16:creationId xmlns:a16="http://schemas.microsoft.com/office/drawing/2014/main" id="{60FFA0BB-D2AA-3F13-3F12-67D174F7E1E6}"/>
              </a:ext>
            </a:extLst>
          </p:cNvPr>
          <p:cNvSpPr>
            <a:spLocks noChangeArrowheads="1"/>
          </p:cNvSpPr>
          <p:nvPr/>
        </p:nvSpPr>
        <p:spPr bwMode="auto">
          <a:xfrm>
            <a:off x="1180631" y="5351958"/>
            <a:ext cx="15203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dirty="0">
                <a:solidFill>
                  <a:srgbClr val="000000"/>
                </a:solidFill>
                <a:latin typeface="Times New Roman" panose="02020603050405020304" pitchFamily="18" charset="0"/>
              </a:rPr>
              <a:t>IEEE</a:t>
            </a:r>
            <a:r>
              <a:rPr lang="zh-CN" altLang="en-US" sz="2400" dirty="0">
                <a:solidFill>
                  <a:srgbClr val="000000"/>
                </a:solidFill>
                <a:latin typeface="Times New Roman" panose="02020603050405020304" pitchFamily="18" charset="0"/>
              </a:rPr>
              <a:t>标准 </a:t>
            </a:r>
            <a:endParaRPr lang="zh-CN" altLang="en-US" sz="4400" dirty="0"/>
          </a:p>
        </p:txBody>
      </p:sp>
      <p:sp>
        <p:nvSpPr>
          <p:cNvPr id="7" name="Rectangle 86">
            <a:extLst>
              <a:ext uri="{FF2B5EF4-FFF2-40B4-BE49-F238E27FC236}">
                <a16:creationId xmlns:a16="http://schemas.microsoft.com/office/drawing/2014/main" id="{096B2736-08C7-2E30-1837-0739CD0095F1}"/>
              </a:ext>
            </a:extLst>
          </p:cNvPr>
          <p:cNvSpPr>
            <a:spLocks noChangeArrowheads="1"/>
          </p:cNvSpPr>
          <p:nvPr/>
        </p:nvSpPr>
        <p:spPr bwMode="auto">
          <a:xfrm>
            <a:off x="4486557" y="5335630"/>
            <a:ext cx="11124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dirty="0">
                <a:solidFill>
                  <a:srgbClr val="000000"/>
                </a:solidFill>
                <a:latin typeface="Times New Roman" panose="02020603050405020304" pitchFamily="18" charset="0"/>
              </a:rPr>
              <a:t>OSI</a:t>
            </a:r>
            <a:r>
              <a:rPr lang="zh-CN" altLang="en-US" sz="2400" dirty="0">
                <a:solidFill>
                  <a:srgbClr val="000000"/>
                </a:solidFill>
                <a:latin typeface="Times New Roman" panose="02020603050405020304" pitchFamily="18" charset="0"/>
              </a:rPr>
              <a:t>模型</a:t>
            </a:r>
            <a:endParaRPr lang="zh-CN" altLang="en-US" sz="4400" dirty="0"/>
          </a:p>
        </p:txBody>
      </p:sp>
      <p:graphicFrame>
        <p:nvGraphicFramePr>
          <p:cNvPr id="8" name="Group 111">
            <a:extLst>
              <a:ext uri="{FF2B5EF4-FFF2-40B4-BE49-F238E27FC236}">
                <a16:creationId xmlns:a16="http://schemas.microsoft.com/office/drawing/2014/main" id="{09AF62BD-C06E-089B-E58F-44FBAE9FF567}"/>
              </a:ext>
            </a:extLst>
          </p:cNvPr>
          <p:cNvGraphicFramePr>
            <a:graphicFrameLocks noGrp="1"/>
          </p:cNvGraphicFramePr>
          <p:nvPr>
            <p:extLst>
              <p:ext uri="{D42A27DB-BD31-4B8C-83A1-F6EECF244321}">
                <p14:modId xmlns:p14="http://schemas.microsoft.com/office/powerpoint/2010/main" val="2628438941"/>
              </p:ext>
            </p:extLst>
          </p:nvPr>
        </p:nvGraphicFramePr>
        <p:xfrm>
          <a:off x="571039" y="1867128"/>
          <a:ext cx="2553149" cy="3281814"/>
        </p:xfrm>
        <a:graphic>
          <a:graphicData uri="http://schemas.openxmlformats.org/drawingml/2006/table">
            <a:tbl>
              <a:tblPr/>
              <a:tblGrid>
                <a:gridCol w="2553149">
                  <a:extLst>
                    <a:ext uri="{9D8B030D-6E8A-4147-A177-3AD203B41FA5}">
                      <a16:colId xmlns:a16="http://schemas.microsoft.com/office/drawing/2014/main" val="20000"/>
                    </a:ext>
                  </a:extLst>
                </a:gridCol>
              </a:tblGrid>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其它上层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网络层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逻辑链路控制</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媒体访问控制</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介质访问单元</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4"/>
                  </a:ext>
                </a:extLst>
              </a:tr>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介质说明</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5"/>
                  </a:ext>
                </a:extLst>
              </a:tr>
            </a:tbl>
          </a:graphicData>
        </a:graphic>
      </p:graphicFrame>
      <p:graphicFrame>
        <p:nvGraphicFramePr>
          <p:cNvPr id="9" name="Group 129">
            <a:extLst>
              <a:ext uri="{FF2B5EF4-FFF2-40B4-BE49-F238E27FC236}">
                <a16:creationId xmlns:a16="http://schemas.microsoft.com/office/drawing/2014/main" id="{F31E2FB6-0D05-7BEB-9181-098F51E2033C}"/>
              </a:ext>
            </a:extLst>
          </p:cNvPr>
          <p:cNvGraphicFramePr>
            <a:graphicFrameLocks noGrp="1"/>
          </p:cNvGraphicFramePr>
          <p:nvPr>
            <p:extLst>
              <p:ext uri="{D42A27DB-BD31-4B8C-83A1-F6EECF244321}">
                <p14:modId xmlns:p14="http://schemas.microsoft.com/office/powerpoint/2010/main" val="67916176"/>
              </p:ext>
            </p:extLst>
          </p:nvPr>
        </p:nvGraphicFramePr>
        <p:xfrm>
          <a:off x="3811128" y="1867128"/>
          <a:ext cx="2165118" cy="3281814"/>
        </p:xfrm>
        <a:graphic>
          <a:graphicData uri="http://schemas.openxmlformats.org/drawingml/2006/table">
            <a:tbl>
              <a:tblPr/>
              <a:tblGrid>
                <a:gridCol w="2165118">
                  <a:extLst>
                    <a:ext uri="{9D8B030D-6E8A-4147-A177-3AD203B41FA5}">
                      <a16:colId xmlns:a16="http://schemas.microsoft.com/office/drawing/2014/main" val="20000"/>
                    </a:ext>
                  </a:extLst>
                </a:gridCol>
              </a:tblGrid>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其它上层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网络层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93938">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数据链路层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1093938">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物理层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3"/>
                  </a:ext>
                </a:extLst>
              </a:tr>
            </a:tbl>
          </a:graphicData>
        </a:graphic>
      </p:graphicFrame>
      <p:sp>
        <p:nvSpPr>
          <p:cNvPr id="10" name="Line 131">
            <a:extLst>
              <a:ext uri="{FF2B5EF4-FFF2-40B4-BE49-F238E27FC236}">
                <a16:creationId xmlns:a16="http://schemas.microsoft.com/office/drawing/2014/main" id="{E4FE736C-8FE5-5A16-2181-A269E6565571}"/>
              </a:ext>
            </a:extLst>
          </p:cNvPr>
          <p:cNvSpPr>
            <a:spLocks noChangeShapeType="1"/>
          </p:cNvSpPr>
          <p:nvPr/>
        </p:nvSpPr>
        <p:spPr bwMode="auto">
          <a:xfrm>
            <a:off x="3163427" y="4261078"/>
            <a:ext cx="6477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1" name="Line 132">
            <a:extLst>
              <a:ext uri="{FF2B5EF4-FFF2-40B4-BE49-F238E27FC236}">
                <a16:creationId xmlns:a16="http://schemas.microsoft.com/office/drawing/2014/main" id="{B159D3DD-6F74-14CA-DBB2-BC0913F11812}"/>
              </a:ext>
            </a:extLst>
          </p:cNvPr>
          <p:cNvSpPr>
            <a:spLocks noChangeShapeType="1"/>
          </p:cNvSpPr>
          <p:nvPr/>
        </p:nvSpPr>
        <p:spPr bwMode="auto">
          <a:xfrm>
            <a:off x="3163427" y="3072040"/>
            <a:ext cx="6477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Tree>
    <p:extLst>
      <p:ext uri="{BB962C8B-B14F-4D97-AF65-F5344CB8AC3E}">
        <p14:creationId xmlns:p14="http://schemas.microsoft.com/office/powerpoint/2010/main" val="21250576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BF18E2-608C-DD6E-DCB6-C36E66F1E90F}"/>
              </a:ext>
            </a:extLst>
          </p:cNvPr>
          <p:cNvSpPr>
            <a:spLocks noGrp="1"/>
          </p:cNvSpPr>
          <p:nvPr>
            <p:ph type="title"/>
          </p:nvPr>
        </p:nvSpPr>
        <p:spPr/>
        <p:txBody>
          <a:bodyPr/>
          <a:lstStyle/>
          <a:p>
            <a:r>
              <a:rPr lang="en-US" altLang="zh-CN" sz="3200" i="0" u="none" strike="noStrike" baseline="0" dirty="0">
                <a:latin typeface="+mn-lt"/>
                <a:ea typeface="+mn-ea"/>
                <a:cs typeface="+mn-ea"/>
                <a:sym typeface="+mn-lt"/>
              </a:rPr>
              <a:t>IEEE </a:t>
            </a:r>
            <a:r>
              <a:rPr lang="zh-CN" altLang="en-US" sz="3200" i="0" u="none" strike="noStrike" baseline="0" dirty="0">
                <a:latin typeface="+mn-lt"/>
                <a:ea typeface="+mn-ea"/>
                <a:cs typeface="+mn-ea"/>
                <a:sym typeface="+mn-lt"/>
              </a:rPr>
              <a:t>局域网模型</a:t>
            </a:r>
            <a:r>
              <a:rPr lang="en-US" altLang="zh-CN" sz="3200" i="0" u="none" strike="noStrike" baseline="0" dirty="0">
                <a:latin typeface="+mn-lt"/>
                <a:ea typeface="+mn-ea"/>
                <a:cs typeface="+mn-ea"/>
                <a:sym typeface="+mn-lt"/>
              </a:rPr>
              <a:t>-MAC</a:t>
            </a:r>
            <a:r>
              <a:rPr lang="zh-CN" altLang="en-US" sz="3200" i="0" u="none" strike="noStrike" baseline="0" dirty="0">
                <a:latin typeface="+mn-lt"/>
                <a:ea typeface="+mn-ea"/>
                <a:cs typeface="+mn-ea"/>
                <a:sym typeface="+mn-lt"/>
              </a:rPr>
              <a:t>层</a:t>
            </a:r>
            <a:endParaRPr lang="zh-CN" altLang="en-US" dirty="0"/>
          </a:p>
        </p:txBody>
      </p:sp>
      <p:sp>
        <p:nvSpPr>
          <p:cNvPr id="4" name="内容占位符 3">
            <a:extLst>
              <a:ext uri="{FF2B5EF4-FFF2-40B4-BE49-F238E27FC236}">
                <a16:creationId xmlns:a16="http://schemas.microsoft.com/office/drawing/2014/main" id="{1A9AA024-39C0-6555-029E-A4C4EFF8A0B3}"/>
              </a:ext>
            </a:extLst>
          </p:cNvPr>
          <p:cNvSpPr>
            <a:spLocks noGrp="1"/>
          </p:cNvSpPr>
          <p:nvPr>
            <p:ph idx="10"/>
          </p:nvPr>
        </p:nvSpPr>
        <p:spPr>
          <a:xfrm>
            <a:off x="8167177" y="1125538"/>
            <a:ext cx="3285500" cy="5008562"/>
          </a:xfrm>
        </p:spPr>
        <p:txBody>
          <a:bodyPr>
            <a:normAutofit fontScale="92500" lnSpcReduction="10000"/>
          </a:bodyPr>
          <a:lstStyle/>
          <a:p>
            <a:pPr>
              <a:lnSpc>
                <a:spcPct val="130000"/>
              </a:lnSpc>
            </a:pPr>
            <a:r>
              <a:rPr lang="en-US" altLang="zh-CN" sz="2600" kern="100" dirty="0">
                <a:latin typeface="+mn-ea"/>
                <a:cs typeface="+mn-ea"/>
              </a:rPr>
              <a:t>IEEE 802</a:t>
            </a:r>
            <a:r>
              <a:rPr lang="zh-CN" altLang="zh-CN" sz="2600" kern="100" dirty="0">
                <a:latin typeface="+mn-ea"/>
                <a:cs typeface="+mn-ea"/>
                <a:sym typeface="+mn-lt"/>
              </a:rPr>
              <a:t>根据</a:t>
            </a:r>
            <a:r>
              <a:rPr lang="zh-CN" altLang="en-US" sz="2600" kern="100" dirty="0">
                <a:latin typeface="+mn-ea"/>
                <a:cs typeface="+mn-ea"/>
                <a:sym typeface="+mn-lt"/>
              </a:rPr>
              <a:t>具体传输介质</a:t>
            </a:r>
            <a:r>
              <a:rPr lang="zh-CN" altLang="zh-CN" sz="2600" kern="100" dirty="0">
                <a:latin typeface="+mn-ea"/>
                <a:cs typeface="+mn-ea"/>
                <a:sym typeface="+mn-lt"/>
              </a:rPr>
              <a:t>给出了不同的</a:t>
            </a:r>
            <a:r>
              <a:rPr lang="en-US" altLang="zh-CN" sz="2600" kern="100" dirty="0">
                <a:latin typeface="+mn-ea"/>
                <a:cs typeface="+mn-ea"/>
                <a:sym typeface="+mn-lt"/>
              </a:rPr>
              <a:t>MAC</a:t>
            </a:r>
            <a:r>
              <a:rPr lang="zh-CN" altLang="en-US" sz="2600" kern="100" dirty="0">
                <a:latin typeface="+mn-ea"/>
                <a:cs typeface="+mn-ea"/>
                <a:sym typeface="+mn-lt"/>
              </a:rPr>
              <a:t>子层</a:t>
            </a:r>
            <a:r>
              <a:rPr lang="zh-CN" altLang="zh-CN" sz="2600" kern="100" dirty="0">
                <a:latin typeface="+mn-ea"/>
                <a:cs typeface="+mn-ea"/>
                <a:sym typeface="+mn-lt"/>
              </a:rPr>
              <a:t>标准</a:t>
            </a:r>
            <a:r>
              <a:rPr lang="zh-CN" altLang="en-US" sz="2600" kern="100" dirty="0">
                <a:latin typeface="+mn-ea"/>
                <a:cs typeface="+mn-ea"/>
                <a:sym typeface="+mn-lt"/>
              </a:rPr>
              <a:t>，如：</a:t>
            </a:r>
            <a:endParaRPr lang="en-US" altLang="zh-CN" sz="2600" kern="100" dirty="0">
              <a:latin typeface="+mn-ea"/>
              <a:cs typeface="+mn-ea"/>
              <a:sym typeface="+mn-lt"/>
            </a:endParaRPr>
          </a:p>
          <a:p>
            <a:pPr marL="538163" indent="-271463" algn="just">
              <a:buFont typeface="Wingdings" panose="05000000000000000000" pitchFamily="2" charset="2"/>
              <a:buChar char="Ø"/>
            </a:pPr>
            <a:r>
              <a:rPr lang="en-US" altLang="zh-CN" sz="2200" dirty="0">
                <a:latin typeface="+mn-ea"/>
                <a:cs typeface="+mn-ea"/>
                <a:sym typeface="+mn-lt"/>
              </a:rPr>
              <a:t>802.3</a:t>
            </a:r>
            <a:r>
              <a:rPr lang="zh-CN" altLang="en-US" sz="2200" dirty="0">
                <a:latin typeface="+mn-ea"/>
                <a:cs typeface="+mn-ea"/>
                <a:sym typeface="+mn-lt"/>
              </a:rPr>
              <a:t> ：</a:t>
            </a:r>
            <a:r>
              <a:rPr lang="zh-CN" altLang="zh-CN" sz="2200" dirty="0">
                <a:latin typeface="+mn-ea"/>
                <a:cs typeface="+mn-ea"/>
                <a:sym typeface="+mn-lt"/>
              </a:rPr>
              <a:t>以太网</a:t>
            </a:r>
            <a:endParaRPr lang="en-US" altLang="zh-CN" sz="2200" dirty="0">
              <a:latin typeface="+mn-ea"/>
              <a:cs typeface="+mn-ea"/>
              <a:sym typeface="+mn-lt"/>
            </a:endParaRPr>
          </a:p>
          <a:p>
            <a:pPr marL="538163" indent="-271463" algn="just">
              <a:buFont typeface="Wingdings" panose="05000000000000000000" pitchFamily="2" charset="2"/>
              <a:buChar char="Ø"/>
            </a:pPr>
            <a:r>
              <a:rPr lang="en-US" altLang="zh-CN" sz="2200" dirty="0">
                <a:latin typeface="+mn-ea"/>
                <a:cs typeface="+mn-ea"/>
                <a:sym typeface="+mn-lt"/>
              </a:rPr>
              <a:t>802.4</a:t>
            </a:r>
            <a:r>
              <a:rPr lang="zh-CN" altLang="en-US" sz="2200" dirty="0">
                <a:latin typeface="+mn-ea"/>
                <a:cs typeface="+mn-ea"/>
                <a:sym typeface="+mn-lt"/>
              </a:rPr>
              <a:t> ：</a:t>
            </a:r>
            <a:r>
              <a:rPr lang="zh-CN" altLang="zh-CN" sz="2200" dirty="0">
                <a:latin typeface="+mn-ea"/>
                <a:cs typeface="+mn-ea"/>
                <a:sym typeface="+mn-lt"/>
              </a:rPr>
              <a:t>令牌总线</a:t>
            </a:r>
            <a:endParaRPr lang="en-US" altLang="zh-CN" sz="2200" dirty="0">
              <a:latin typeface="+mn-ea"/>
              <a:cs typeface="+mn-ea"/>
              <a:sym typeface="+mn-lt"/>
            </a:endParaRPr>
          </a:p>
          <a:p>
            <a:pPr marL="538163" indent="-271463" algn="just">
              <a:buFont typeface="Wingdings" panose="05000000000000000000" pitchFamily="2" charset="2"/>
              <a:buChar char="Ø"/>
            </a:pPr>
            <a:r>
              <a:rPr lang="en-US" altLang="zh-CN" sz="2200" dirty="0">
                <a:latin typeface="+mn-ea"/>
                <a:cs typeface="+mn-ea"/>
                <a:sym typeface="+mn-lt"/>
              </a:rPr>
              <a:t>802.5</a:t>
            </a:r>
            <a:r>
              <a:rPr lang="zh-CN" altLang="en-US" sz="2200" dirty="0">
                <a:latin typeface="+mn-ea"/>
                <a:cs typeface="+mn-ea"/>
                <a:sym typeface="+mn-lt"/>
              </a:rPr>
              <a:t> ：</a:t>
            </a:r>
            <a:r>
              <a:rPr lang="zh-CN" altLang="zh-CN" sz="2200" dirty="0">
                <a:latin typeface="+mn-ea"/>
                <a:cs typeface="+mn-ea"/>
                <a:sym typeface="+mn-lt"/>
              </a:rPr>
              <a:t>令牌环</a:t>
            </a:r>
            <a:endParaRPr lang="en-US" altLang="zh-CN" sz="2200" dirty="0">
              <a:latin typeface="+mn-ea"/>
              <a:cs typeface="+mn-ea"/>
              <a:sym typeface="+mn-lt"/>
            </a:endParaRPr>
          </a:p>
          <a:p>
            <a:pPr marL="538163" indent="-271463" algn="just">
              <a:buFont typeface="Wingdings" panose="05000000000000000000" pitchFamily="2" charset="2"/>
              <a:buChar char="Ø"/>
            </a:pPr>
            <a:r>
              <a:rPr lang="en-US" altLang="zh-CN" sz="2200" dirty="0">
                <a:latin typeface="+mn-ea"/>
                <a:cs typeface="+mn-ea"/>
                <a:sym typeface="+mn-lt"/>
              </a:rPr>
              <a:t>802.11</a:t>
            </a:r>
            <a:r>
              <a:rPr lang="zh-CN" altLang="en-US" sz="2200" dirty="0">
                <a:latin typeface="+mn-ea"/>
                <a:cs typeface="+mn-ea"/>
                <a:sym typeface="+mn-lt"/>
              </a:rPr>
              <a:t>：</a:t>
            </a:r>
            <a:r>
              <a:rPr lang="zh-CN" altLang="zh-CN" sz="2200" dirty="0">
                <a:latin typeface="+mn-ea"/>
                <a:cs typeface="+mn-ea"/>
                <a:sym typeface="+mn-lt"/>
              </a:rPr>
              <a:t>无线</a:t>
            </a:r>
            <a:r>
              <a:rPr lang="en-US" altLang="zh-CN" sz="2200" dirty="0" err="1">
                <a:latin typeface="+mn-ea"/>
                <a:cs typeface="+mn-ea"/>
                <a:sym typeface="+mn-lt"/>
              </a:rPr>
              <a:t>WiFi</a:t>
            </a:r>
            <a:endParaRPr lang="en-US" altLang="zh-CN" sz="2200" dirty="0">
              <a:latin typeface="+mn-ea"/>
              <a:cs typeface="+mn-ea"/>
              <a:sym typeface="+mn-lt"/>
            </a:endParaRPr>
          </a:p>
          <a:p>
            <a:pPr>
              <a:lnSpc>
                <a:spcPct val="130000"/>
              </a:lnSpc>
            </a:pPr>
            <a:r>
              <a:rPr lang="zh-CN" altLang="zh-CN" sz="2600" kern="100" dirty="0">
                <a:latin typeface="+mn-ea"/>
                <a:cs typeface="+mn-ea"/>
                <a:sym typeface="+mn-lt"/>
              </a:rPr>
              <a:t>LLC</a:t>
            </a:r>
            <a:r>
              <a:rPr lang="en-US" altLang="zh-CN" sz="2600" kern="100" dirty="0">
                <a:latin typeface="+mn-ea"/>
                <a:cs typeface="+mn-ea"/>
                <a:sym typeface="+mn-lt"/>
              </a:rPr>
              <a:t> </a:t>
            </a:r>
            <a:r>
              <a:rPr lang="zh-CN" altLang="zh-CN" sz="2600" kern="100" dirty="0">
                <a:latin typeface="+mn-ea"/>
                <a:cs typeface="+mn-ea"/>
                <a:sym typeface="+mn-lt"/>
              </a:rPr>
              <a:t>子层是透明的，只有下到</a:t>
            </a:r>
            <a:r>
              <a:rPr lang="en-US" altLang="zh-CN" sz="2600" kern="100" dirty="0">
                <a:latin typeface="+mn-ea"/>
                <a:cs typeface="+mn-ea"/>
                <a:sym typeface="+mn-lt"/>
              </a:rPr>
              <a:t> </a:t>
            </a:r>
            <a:r>
              <a:rPr lang="zh-CN" altLang="zh-CN" sz="2600" kern="100" dirty="0">
                <a:latin typeface="+mn-ea"/>
                <a:cs typeface="+mn-ea"/>
                <a:sym typeface="+mn-lt"/>
              </a:rPr>
              <a:t>MAC子层才知道所连接的是什么样的局域网</a:t>
            </a:r>
            <a:r>
              <a:rPr lang="zh-CN" altLang="en-US" sz="2600" kern="100" dirty="0">
                <a:latin typeface="+mn-ea"/>
                <a:cs typeface="+mn-ea"/>
                <a:sym typeface="+mn-lt"/>
              </a:rPr>
              <a:t>。</a:t>
            </a:r>
            <a:endParaRPr lang="zh-CN" altLang="zh-CN" sz="2600" kern="100" dirty="0">
              <a:latin typeface="+mn-ea"/>
              <a:cs typeface="+mn-ea"/>
              <a:sym typeface="+mn-lt"/>
            </a:endParaRPr>
          </a:p>
          <a:p>
            <a:endParaRPr lang="zh-CN" altLang="en-US" dirty="0"/>
          </a:p>
        </p:txBody>
      </p:sp>
      <p:sp>
        <p:nvSpPr>
          <p:cNvPr id="5" name="灯片编号占位符 4">
            <a:extLst>
              <a:ext uri="{FF2B5EF4-FFF2-40B4-BE49-F238E27FC236}">
                <a16:creationId xmlns:a16="http://schemas.microsoft.com/office/drawing/2014/main" id="{B9A85867-2FFC-6052-F8D8-320CA5E97D90}"/>
              </a:ext>
            </a:extLst>
          </p:cNvPr>
          <p:cNvSpPr>
            <a:spLocks noGrp="1"/>
          </p:cNvSpPr>
          <p:nvPr>
            <p:ph type="sldNum" sz="quarter" idx="12"/>
          </p:nvPr>
        </p:nvSpPr>
        <p:spPr/>
        <p:txBody>
          <a:bodyPr/>
          <a:lstStyle/>
          <a:p>
            <a:fld id="{C8BB1146-E542-4D4E-B8E9-6919A11DDD48}" type="slidenum">
              <a:rPr lang="en-US" smtClean="0"/>
              <a:t>116</a:t>
            </a:fld>
            <a:endParaRPr lang="en-US"/>
          </a:p>
        </p:txBody>
      </p:sp>
      <p:sp>
        <p:nvSpPr>
          <p:cNvPr id="17" name="Rectangle 96">
            <a:extLst>
              <a:ext uri="{FF2B5EF4-FFF2-40B4-BE49-F238E27FC236}">
                <a16:creationId xmlns:a16="http://schemas.microsoft.com/office/drawing/2014/main" id="{2A522E0D-6CC8-3C90-0C7F-91FAD117C86B}"/>
              </a:ext>
            </a:extLst>
          </p:cNvPr>
          <p:cNvSpPr>
            <a:spLocks noChangeArrowheads="1"/>
          </p:cNvSpPr>
          <p:nvPr/>
        </p:nvSpPr>
        <p:spPr bwMode="auto">
          <a:xfrm>
            <a:off x="2161006" y="5378450"/>
            <a:ext cx="13577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dirty="0">
                <a:solidFill>
                  <a:srgbClr val="000000"/>
                </a:solidFill>
                <a:latin typeface="Times New Roman" panose="02020603050405020304" pitchFamily="18" charset="0"/>
              </a:rPr>
              <a:t>IEEE</a:t>
            </a:r>
            <a:r>
              <a:rPr lang="zh-CN" altLang="en-US" sz="2400" dirty="0">
                <a:solidFill>
                  <a:srgbClr val="000000"/>
                </a:solidFill>
                <a:latin typeface="Times New Roman" panose="02020603050405020304" pitchFamily="18" charset="0"/>
              </a:rPr>
              <a:t>标准 </a:t>
            </a:r>
            <a:endParaRPr lang="zh-CN" altLang="en-US" sz="4400" dirty="0"/>
          </a:p>
        </p:txBody>
      </p:sp>
      <p:sp>
        <p:nvSpPr>
          <p:cNvPr id="18" name="Rectangle 97">
            <a:extLst>
              <a:ext uri="{FF2B5EF4-FFF2-40B4-BE49-F238E27FC236}">
                <a16:creationId xmlns:a16="http://schemas.microsoft.com/office/drawing/2014/main" id="{BD824D88-5E4B-89C9-A3DA-5366A0E7F3FB}"/>
              </a:ext>
            </a:extLst>
          </p:cNvPr>
          <p:cNvSpPr>
            <a:spLocks noChangeArrowheads="1"/>
          </p:cNvSpPr>
          <p:nvPr/>
        </p:nvSpPr>
        <p:spPr bwMode="auto">
          <a:xfrm>
            <a:off x="6029778" y="5378450"/>
            <a:ext cx="11124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dirty="0">
                <a:solidFill>
                  <a:srgbClr val="000000"/>
                </a:solidFill>
                <a:latin typeface="Times New Roman" panose="02020603050405020304" pitchFamily="18" charset="0"/>
              </a:rPr>
              <a:t>OSI</a:t>
            </a:r>
            <a:r>
              <a:rPr lang="zh-CN" altLang="en-US" sz="2400" dirty="0">
                <a:solidFill>
                  <a:srgbClr val="000000"/>
                </a:solidFill>
                <a:latin typeface="Times New Roman" panose="02020603050405020304" pitchFamily="18" charset="0"/>
              </a:rPr>
              <a:t>模型</a:t>
            </a:r>
            <a:endParaRPr lang="zh-CN" altLang="en-US" sz="4400" dirty="0"/>
          </a:p>
        </p:txBody>
      </p:sp>
      <p:graphicFrame>
        <p:nvGraphicFramePr>
          <p:cNvPr id="19" name="Group 147">
            <a:extLst>
              <a:ext uri="{FF2B5EF4-FFF2-40B4-BE49-F238E27FC236}">
                <a16:creationId xmlns:a16="http://schemas.microsoft.com/office/drawing/2014/main" id="{ECFBBEDC-F954-31AA-C051-7F14B23D8984}"/>
              </a:ext>
            </a:extLst>
          </p:cNvPr>
          <p:cNvGraphicFramePr>
            <a:graphicFrameLocks noGrp="1"/>
          </p:cNvGraphicFramePr>
          <p:nvPr>
            <p:extLst>
              <p:ext uri="{D42A27DB-BD31-4B8C-83A1-F6EECF244321}">
                <p14:modId xmlns:p14="http://schemas.microsoft.com/office/powerpoint/2010/main" val="3524974571"/>
              </p:ext>
            </p:extLst>
          </p:nvPr>
        </p:nvGraphicFramePr>
        <p:xfrm>
          <a:off x="739323" y="1557338"/>
          <a:ext cx="3957864" cy="3600450"/>
        </p:xfrm>
        <a:graphic>
          <a:graphicData uri="http://schemas.openxmlformats.org/drawingml/2006/table">
            <a:tbl>
              <a:tblPr/>
              <a:tblGrid>
                <a:gridCol w="3957864">
                  <a:extLst>
                    <a:ext uri="{9D8B030D-6E8A-4147-A177-3AD203B41FA5}">
                      <a16:colId xmlns:a16="http://schemas.microsoft.com/office/drawing/2014/main" val="20000"/>
                    </a:ext>
                  </a:extLst>
                </a:gridCol>
              </a:tblGrid>
              <a:tr h="60007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其它上层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007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802.1</a:t>
                      </a:r>
                      <a:r>
                        <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网络互连</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007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802.2</a:t>
                      </a:r>
                      <a:r>
                        <a:rPr kumimoji="0" lang="zh-CN" altLang="en-US" sz="24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逻辑链路控制</a:t>
                      </a:r>
                      <a:r>
                        <a:rPr kumimoji="0" lang="en-US" altLang="zh-CN" sz="24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LLC</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60007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24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3"/>
                  </a:ext>
                </a:extLst>
              </a:tr>
              <a:tr h="12001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4"/>
                  </a:ext>
                </a:extLst>
              </a:tr>
            </a:tbl>
          </a:graphicData>
        </a:graphic>
      </p:graphicFrame>
      <p:graphicFrame>
        <p:nvGraphicFramePr>
          <p:cNvPr id="20" name="Group 114">
            <a:extLst>
              <a:ext uri="{FF2B5EF4-FFF2-40B4-BE49-F238E27FC236}">
                <a16:creationId xmlns:a16="http://schemas.microsoft.com/office/drawing/2014/main" id="{CC45C809-D6F3-DFD0-C551-1E54175CF8D9}"/>
              </a:ext>
            </a:extLst>
          </p:cNvPr>
          <p:cNvGraphicFramePr>
            <a:graphicFrameLocks noGrp="1"/>
          </p:cNvGraphicFramePr>
          <p:nvPr>
            <p:extLst>
              <p:ext uri="{D42A27DB-BD31-4B8C-83A1-F6EECF244321}">
                <p14:modId xmlns:p14="http://schemas.microsoft.com/office/powerpoint/2010/main" val="310683999"/>
              </p:ext>
            </p:extLst>
          </p:nvPr>
        </p:nvGraphicFramePr>
        <p:xfrm>
          <a:off x="5358715" y="1557338"/>
          <a:ext cx="2376487" cy="3600450"/>
        </p:xfrm>
        <a:graphic>
          <a:graphicData uri="http://schemas.openxmlformats.org/drawingml/2006/table">
            <a:tbl>
              <a:tblPr/>
              <a:tblGrid>
                <a:gridCol w="2376487">
                  <a:extLst>
                    <a:ext uri="{9D8B030D-6E8A-4147-A177-3AD203B41FA5}">
                      <a16:colId xmlns:a16="http://schemas.microsoft.com/office/drawing/2014/main" val="20000"/>
                    </a:ext>
                  </a:extLst>
                </a:gridCol>
              </a:tblGrid>
              <a:tr h="60007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其它上层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007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网络层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001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数据链路层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12001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物理层</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3"/>
                  </a:ext>
                </a:extLst>
              </a:tr>
            </a:tbl>
          </a:graphicData>
        </a:graphic>
      </p:graphicFrame>
      <p:sp>
        <p:nvSpPr>
          <p:cNvPr id="21" name="Line 126">
            <a:extLst>
              <a:ext uri="{FF2B5EF4-FFF2-40B4-BE49-F238E27FC236}">
                <a16:creationId xmlns:a16="http://schemas.microsoft.com/office/drawing/2014/main" id="{1DE29417-C258-BB40-9855-72754F51BB63}"/>
              </a:ext>
            </a:extLst>
          </p:cNvPr>
          <p:cNvSpPr>
            <a:spLocks noChangeShapeType="1"/>
          </p:cNvSpPr>
          <p:nvPr/>
        </p:nvSpPr>
        <p:spPr bwMode="auto">
          <a:xfrm>
            <a:off x="4711015" y="3951288"/>
            <a:ext cx="6477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22" name="Line 127">
            <a:extLst>
              <a:ext uri="{FF2B5EF4-FFF2-40B4-BE49-F238E27FC236}">
                <a16:creationId xmlns:a16="http://schemas.microsoft.com/office/drawing/2014/main" id="{E677619D-DE01-89CA-67AA-314335D4585B}"/>
              </a:ext>
            </a:extLst>
          </p:cNvPr>
          <p:cNvSpPr>
            <a:spLocks noChangeShapeType="1"/>
          </p:cNvSpPr>
          <p:nvPr/>
        </p:nvSpPr>
        <p:spPr bwMode="auto">
          <a:xfrm>
            <a:off x="4711015" y="2762250"/>
            <a:ext cx="6477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23" name="Rectangle 148">
            <a:extLst>
              <a:ext uri="{FF2B5EF4-FFF2-40B4-BE49-F238E27FC236}">
                <a16:creationId xmlns:a16="http://schemas.microsoft.com/office/drawing/2014/main" id="{DD76C23F-DD39-4C2F-6ABE-1B7E4C9EE53D}"/>
              </a:ext>
            </a:extLst>
          </p:cNvPr>
          <p:cNvSpPr>
            <a:spLocks noChangeArrowheads="1"/>
          </p:cNvSpPr>
          <p:nvPr/>
        </p:nvSpPr>
        <p:spPr bwMode="auto">
          <a:xfrm>
            <a:off x="883785" y="3502025"/>
            <a:ext cx="795110" cy="1008063"/>
          </a:xfrm>
          <a:prstGeom prst="rect">
            <a:avLst/>
          </a:prstGeom>
          <a:noFill/>
          <a:ln w="28575" algn="ctr">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dirty="0"/>
              <a:t>802.3</a:t>
            </a:r>
          </a:p>
          <a:p>
            <a:pPr algn="ctr" eaLnBrk="1" hangingPunct="1"/>
            <a:r>
              <a:rPr lang="zh-CN" altLang="en-US" sz="1800" dirty="0"/>
              <a:t>以太网</a:t>
            </a:r>
          </a:p>
        </p:txBody>
      </p:sp>
      <p:sp>
        <p:nvSpPr>
          <p:cNvPr id="24" name="Rectangle 149">
            <a:extLst>
              <a:ext uri="{FF2B5EF4-FFF2-40B4-BE49-F238E27FC236}">
                <a16:creationId xmlns:a16="http://schemas.microsoft.com/office/drawing/2014/main" id="{896B8ABC-0220-513B-4C20-307E4D2A9D6B}"/>
              </a:ext>
            </a:extLst>
          </p:cNvPr>
          <p:cNvSpPr>
            <a:spLocks noChangeArrowheads="1"/>
          </p:cNvSpPr>
          <p:nvPr/>
        </p:nvSpPr>
        <p:spPr bwMode="auto">
          <a:xfrm>
            <a:off x="1792627" y="3504293"/>
            <a:ext cx="923359" cy="1008063"/>
          </a:xfrm>
          <a:prstGeom prst="rect">
            <a:avLst/>
          </a:prstGeom>
          <a:noFill/>
          <a:ln w="28575" algn="ctr">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dirty="0"/>
              <a:t>802.4</a:t>
            </a:r>
          </a:p>
          <a:p>
            <a:pPr algn="ctr" eaLnBrk="1" hangingPunct="1"/>
            <a:r>
              <a:rPr lang="zh-CN" altLang="en-US" sz="1800" dirty="0"/>
              <a:t>令牌总线</a:t>
            </a:r>
          </a:p>
        </p:txBody>
      </p:sp>
      <p:sp>
        <p:nvSpPr>
          <p:cNvPr id="25" name="Rectangle 150">
            <a:extLst>
              <a:ext uri="{FF2B5EF4-FFF2-40B4-BE49-F238E27FC236}">
                <a16:creationId xmlns:a16="http://schemas.microsoft.com/office/drawing/2014/main" id="{FB4377BA-624C-4C09-9825-ED01F9D3B505}"/>
              </a:ext>
            </a:extLst>
          </p:cNvPr>
          <p:cNvSpPr>
            <a:spLocks noChangeArrowheads="1"/>
          </p:cNvSpPr>
          <p:nvPr/>
        </p:nvSpPr>
        <p:spPr bwMode="auto">
          <a:xfrm>
            <a:off x="2839878" y="3515179"/>
            <a:ext cx="873397" cy="1008063"/>
          </a:xfrm>
          <a:prstGeom prst="rect">
            <a:avLst/>
          </a:prstGeom>
          <a:noFill/>
          <a:ln w="28575" algn="ctr">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dirty="0"/>
              <a:t>802.5</a:t>
            </a:r>
          </a:p>
          <a:p>
            <a:pPr algn="ctr" eaLnBrk="1" hangingPunct="1"/>
            <a:r>
              <a:rPr lang="zh-CN" altLang="en-US" sz="1800" dirty="0"/>
              <a:t>令牌环</a:t>
            </a:r>
          </a:p>
        </p:txBody>
      </p:sp>
      <p:sp>
        <p:nvSpPr>
          <p:cNvPr id="26" name="Text Box 151">
            <a:extLst>
              <a:ext uri="{FF2B5EF4-FFF2-40B4-BE49-F238E27FC236}">
                <a16:creationId xmlns:a16="http://schemas.microsoft.com/office/drawing/2014/main" id="{934FD8FC-CCD1-9588-4309-1108E85C469F}"/>
              </a:ext>
            </a:extLst>
          </p:cNvPr>
          <p:cNvSpPr txBox="1">
            <a:spLocks noChangeArrowheads="1"/>
          </p:cNvSpPr>
          <p:nvPr/>
        </p:nvSpPr>
        <p:spPr bwMode="auto">
          <a:xfrm>
            <a:off x="3837167" y="3498850"/>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dirty="0"/>
              <a:t>MAC</a:t>
            </a:r>
          </a:p>
        </p:txBody>
      </p:sp>
      <p:sp>
        <p:nvSpPr>
          <p:cNvPr id="27" name="Text Box 152">
            <a:extLst>
              <a:ext uri="{FF2B5EF4-FFF2-40B4-BE49-F238E27FC236}">
                <a16:creationId xmlns:a16="http://schemas.microsoft.com/office/drawing/2014/main" id="{BC5C19D6-96F4-A2A8-AFA1-FEFF5889F416}"/>
              </a:ext>
            </a:extLst>
          </p:cNvPr>
          <p:cNvSpPr txBox="1">
            <a:spLocks noChangeArrowheads="1"/>
          </p:cNvSpPr>
          <p:nvPr/>
        </p:nvSpPr>
        <p:spPr bwMode="auto">
          <a:xfrm>
            <a:off x="3751463" y="4501758"/>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zh-CN" altLang="en-US" sz="2000" dirty="0"/>
              <a:t>物理层</a:t>
            </a:r>
          </a:p>
        </p:txBody>
      </p:sp>
    </p:spTree>
    <p:extLst>
      <p:ext uri="{BB962C8B-B14F-4D97-AF65-F5344CB8AC3E}">
        <p14:creationId xmlns:p14="http://schemas.microsoft.com/office/powerpoint/2010/main" val="32682309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117</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4.</a:t>
            </a:r>
            <a:r>
              <a:rPr lang="zh-CN" altLang="en-US" sz="2400" dirty="0">
                <a:solidFill>
                  <a:srgbClr val="3333FF"/>
                </a:solidFill>
                <a:latin typeface="+mj-ea"/>
                <a:ea typeface="+mj-ea"/>
                <a:cs typeface="+mn-ea"/>
                <a:sym typeface="+mn-lt"/>
              </a:rPr>
              <a:t>局域网的数据链路层</a:t>
            </a:r>
            <a:endParaRPr lang="en-US" altLang="zh-CN" sz="2400" dirty="0">
              <a:solidFill>
                <a:srgbClr val="3333FF"/>
              </a:solidFill>
              <a:latin typeface="+mj-ea"/>
              <a:ea typeface="+mj-ea"/>
              <a:cs typeface="+mn-ea"/>
              <a:sym typeface="+mn-lt"/>
            </a:endParaRPr>
          </a:p>
          <a:p>
            <a:pPr marL="0" indent="0">
              <a:lnSpc>
                <a:spcPct val="120000"/>
              </a:lnSpc>
              <a:buNone/>
            </a:pPr>
            <a:r>
              <a:rPr lang="zh-CN" altLang="en-US" dirty="0">
                <a:solidFill>
                  <a:srgbClr val="3333FF"/>
                </a:solidFill>
                <a:cs typeface="+mn-ea"/>
                <a:sym typeface="+mn-lt"/>
              </a:rPr>
              <a:t>   逻辑链路层协议</a:t>
            </a:r>
            <a:r>
              <a:rPr lang="en-US" altLang="zh-CN" dirty="0">
                <a:solidFill>
                  <a:srgbClr val="3333FF"/>
                </a:solidFill>
                <a:cs typeface="+mn-ea"/>
                <a:sym typeface="+mn-lt"/>
              </a:rPr>
              <a:t>LLC</a:t>
            </a:r>
            <a:endParaRPr lang="en-US" altLang="zh-CN" dirty="0">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19538081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31CE6E-D729-E905-B90B-4165E9C6C3A3}"/>
              </a:ext>
            </a:extLst>
          </p:cNvPr>
          <p:cNvSpPr>
            <a:spLocks noGrp="1"/>
          </p:cNvSpPr>
          <p:nvPr>
            <p:ph type="title"/>
          </p:nvPr>
        </p:nvSpPr>
        <p:spPr/>
        <p:txBody>
          <a:bodyPr/>
          <a:lstStyle/>
          <a:p>
            <a:r>
              <a:rPr lang="zh-CN" altLang="zh-CN" sz="3200" dirty="0">
                <a:latin typeface="+mn-lt"/>
                <a:ea typeface="+mn-ea"/>
                <a:cs typeface="+mn-ea"/>
                <a:sym typeface="+mn-lt"/>
              </a:rPr>
              <a:t>逻辑链路控制</a:t>
            </a:r>
            <a:r>
              <a:rPr lang="zh-CN" altLang="en-US" sz="3200" dirty="0">
                <a:latin typeface="+mn-lt"/>
                <a:ea typeface="+mn-ea"/>
                <a:cs typeface="+mn-ea"/>
                <a:sym typeface="+mn-lt"/>
              </a:rPr>
              <a:t>子层</a:t>
            </a:r>
            <a:r>
              <a:rPr lang="en-US" altLang="zh-CN" sz="3200" dirty="0">
                <a:latin typeface="+mn-lt"/>
                <a:ea typeface="+mn-ea"/>
                <a:cs typeface="+mn-ea"/>
                <a:sym typeface="+mn-lt"/>
              </a:rPr>
              <a:t>LLC</a:t>
            </a:r>
            <a:endParaRPr lang="zh-CN" altLang="en-US" dirty="0"/>
          </a:p>
        </p:txBody>
      </p:sp>
      <p:sp>
        <p:nvSpPr>
          <p:cNvPr id="3" name="内容占位符 2">
            <a:extLst>
              <a:ext uri="{FF2B5EF4-FFF2-40B4-BE49-F238E27FC236}">
                <a16:creationId xmlns:a16="http://schemas.microsoft.com/office/drawing/2014/main" id="{79E5FC63-2818-5AF2-34DB-E534D00C89E3}"/>
              </a:ext>
            </a:extLst>
          </p:cNvPr>
          <p:cNvSpPr>
            <a:spLocks noGrp="1"/>
          </p:cNvSpPr>
          <p:nvPr>
            <p:ph idx="1"/>
          </p:nvPr>
        </p:nvSpPr>
        <p:spPr>
          <a:xfrm>
            <a:off x="630882" y="5439319"/>
            <a:ext cx="10858500" cy="946032"/>
          </a:xfrm>
        </p:spPr>
        <p:txBody>
          <a:bodyPr>
            <a:normAutofit lnSpcReduction="10000"/>
          </a:bodyPr>
          <a:lstStyle/>
          <a:p>
            <a:r>
              <a:rPr lang="zh-CN" altLang="zh-CN" kern="100" dirty="0">
                <a:cs typeface="+mn-ea"/>
                <a:sym typeface="+mn-lt"/>
              </a:rPr>
              <a:t>LLC子层为</a:t>
            </a:r>
            <a:r>
              <a:rPr lang="zh-CN" altLang="en-US" kern="100" dirty="0">
                <a:cs typeface="+mn-ea"/>
                <a:sym typeface="+mn-lt"/>
              </a:rPr>
              <a:t>网络</a:t>
            </a:r>
            <a:r>
              <a:rPr lang="zh-CN" altLang="zh-CN" kern="100" dirty="0">
                <a:cs typeface="+mn-ea"/>
                <a:sym typeface="+mn-lt"/>
              </a:rPr>
              <a:t>层（IP层）提供统一接口，通过LLC层，实现</a:t>
            </a:r>
            <a:r>
              <a:rPr lang="zh-CN" altLang="en-US" kern="100" dirty="0">
                <a:cs typeface="+mn-ea"/>
                <a:sym typeface="+mn-lt"/>
              </a:rPr>
              <a:t>在</a:t>
            </a:r>
            <a:r>
              <a:rPr lang="zh-CN" altLang="zh-CN" kern="100" dirty="0">
                <a:cs typeface="+mn-ea"/>
                <a:sym typeface="+mn-lt"/>
              </a:rPr>
              <a:t>不同类型</a:t>
            </a:r>
            <a:r>
              <a:rPr lang="zh-CN" altLang="en-US" kern="100" dirty="0">
                <a:cs typeface="+mn-ea"/>
                <a:sym typeface="+mn-lt"/>
              </a:rPr>
              <a:t>的局域网链路上传送网络层的分组</a:t>
            </a:r>
            <a:endParaRPr lang="zh-CN" altLang="en-US" dirty="0"/>
          </a:p>
        </p:txBody>
      </p:sp>
      <p:sp>
        <p:nvSpPr>
          <p:cNvPr id="4" name="灯片编号占位符 3">
            <a:extLst>
              <a:ext uri="{FF2B5EF4-FFF2-40B4-BE49-F238E27FC236}">
                <a16:creationId xmlns:a16="http://schemas.microsoft.com/office/drawing/2014/main" id="{DAFEC65E-AEF1-8D35-4C6A-6D4B0638CA6F}"/>
              </a:ext>
            </a:extLst>
          </p:cNvPr>
          <p:cNvSpPr>
            <a:spLocks noGrp="1"/>
          </p:cNvSpPr>
          <p:nvPr>
            <p:ph type="sldNum" sz="quarter" idx="12"/>
          </p:nvPr>
        </p:nvSpPr>
        <p:spPr/>
        <p:txBody>
          <a:bodyPr/>
          <a:lstStyle/>
          <a:p>
            <a:fld id="{C8BB1146-E542-4D4E-B8E9-6919A11DDD48}" type="slidenum">
              <a:rPr lang="en-US" smtClean="0"/>
              <a:t>118</a:t>
            </a:fld>
            <a:endParaRPr lang="en-US"/>
          </a:p>
        </p:txBody>
      </p:sp>
      <p:graphicFrame>
        <p:nvGraphicFramePr>
          <p:cNvPr id="7" name="Group 175">
            <a:extLst>
              <a:ext uri="{FF2B5EF4-FFF2-40B4-BE49-F238E27FC236}">
                <a16:creationId xmlns:a16="http://schemas.microsoft.com/office/drawing/2014/main" id="{B7CE4869-0C22-DBF5-FDFA-CBF7EF522DB8}"/>
              </a:ext>
            </a:extLst>
          </p:cNvPr>
          <p:cNvGraphicFramePr>
            <a:graphicFrameLocks noGrp="1"/>
          </p:cNvGraphicFramePr>
          <p:nvPr>
            <p:extLst>
              <p:ext uri="{D42A27DB-BD31-4B8C-83A1-F6EECF244321}">
                <p14:modId xmlns:p14="http://schemas.microsoft.com/office/powerpoint/2010/main" val="4277996936"/>
              </p:ext>
            </p:extLst>
          </p:nvPr>
        </p:nvGraphicFramePr>
        <p:xfrm>
          <a:off x="3029865" y="2383741"/>
          <a:ext cx="7272338" cy="365602"/>
        </p:xfrm>
        <a:graphic>
          <a:graphicData uri="http://schemas.openxmlformats.org/drawingml/2006/table">
            <a:tbl>
              <a:tblPr/>
              <a:tblGrid>
                <a:gridCol w="1211263">
                  <a:extLst>
                    <a:ext uri="{9D8B030D-6E8A-4147-A177-3AD203B41FA5}">
                      <a16:colId xmlns:a16="http://schemas.microsoft.com/office/drawing/2014/main" val="20000"/>
                    </a:ext>
                  </a:extLst>
                </a:gridCol>
                <a:gridCol w="1212850">
                  <a:extLst>
                    <a:ext uri="{9D8B030D-6E8A-4147-A177-3AD203B41FA5}">
                      <a16:colId xmlns:a16="http://schemas.microsoft.com/office/drawing/2014/main" val="20001"/>
                    </a:ext>
                  </a:extLst>
                </a:gridCol>
                <a:gridCol w="1212850">
                  <a:extLst>
                    <a:ext uri="{9D8B030D-6E8A-4147-A177-3AD203B41FA5}">
                      <a16:colId xmlns:a16="http://schemas.microsoft.com/office/drawing/2014/main" val="20002"/>
                    </a:ext>
                  </a:extLst>
                </a:gridCol>
                <a:gridCol w="827087">
                  <a:extLst>
                    <a:ext uri="{9D8B030D-6E8A-4147-A177-3AD203B41FA5}">
                      <a16:colId xmlns:a16="http://schemas.microsoft.com/office/drawing/2014/main" val="20003"/>
                    </a:ext>
                  </a:extLst>
                </a:gridCol>
                <a:gridCol w="1597025">
                  <a:extLst>
                    <a:ext uri="{9D8B030D-6E8A-4147-A177-3AD203B41FA5}">
                      <a16:colId xmlns:a16="http://schemas.microsoft.com/office/drawing/2014/main" val="20004"/>
                    </a:ext>
                  </a:extLst>
                </a:gridCol>
                <a:gridCol w="1211263">
                  <a:extLst>
                    <a:ext uri="{9D8B030D-6E8A-4147-A177-3AD203B41FA5}">
                      <a16:colId xmlns:a16="http://schemas.microsoft.com/office/drawing/2014/main" val="20005"/>
                    </a:ext>
                  </a:extLst>
                </a:gridCol>
              </a:tblGrid>
              <a:tr h="36512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目的</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SAP</a:t>
                      </a: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源</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SAP</a:t>
                      </a: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控制</a:t>
                      </a: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LLC</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数据</a:t>
                      </a: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Group 136">
            <a:extLst>
              <a:ext uri="{FF2B5EF4-FFF2-40B4-BE49-F238E27FC236}">
                <a16:creationId xmlns:a16="http://schemas.microsoft.com/office/drawing/2014/main" id="{8173A71E-028F-E02C-DDD2-C01351C004A0}"/>
              </a:ext>
            </a:extLst>
          </p:cNvPr>
          <p:cNvGraphicFramePr>
            <a:graphicFrameLocks noGrp="1"/>
          </p:cNvGraphicFramePr>
          <p:nvPr>
            <p:extLst>
              <p:ext uri="{D42A27DB-BD31-4B8C-83A1-F6EECF244321}">
                <p14:modId xmlns:p14="http://schemas.microsoft.com/office/powerpoint/2010/main" val="1556041800"/>
              </p:ext>
            </p:extLst>
          </p:nvPr>
        </p:nvGraphicFramePr>
        <p:xfrm>
          <a:off x="3029865" y="3847416"/>
          <a:ext cx="7272338" cy="365602"/>
        </p:xfrm>
        <a:graphic>
          <a:graphicData uri="http://schemas.openxmlformats.org/drawingml/2006/table">
            <a:tbl>
              <a:tblPr/>
              <a:tblGrid>
                <a:gridCol w="1211263">
                  <a:extLst>
                    <a:ext uri="{9D8B030D-6E8A-4147-A177-3AD203B41FA5}">
                      <a16:colId xmlns:a16="http://schemas.microsoft.com/office/drawing/2014/main" val="20000"/>
                    </a:ext>
                  </a:extLst>
                </a:gridCol>
                <a:gridCol w="4849812">
                  <a:extLst>
                    <a:ext uri="{9D8B030D-6E8A-4147-A177-3AD203B41FA5}">
                      <a16:colId xmlns:a16="http://schemas.microsoft.com/office/drawing/2014/main" val="20001"/>
                    </a:ext>
                  </a:extLst>
                </a:gridCol>
                <a:gridCol w="1211263">
                  <a:extLst>
                    <a:ext uri="{9D8B030D-6E8A-4147-A177-3AD203B41FA5}">
                      <a16:colId xmlns:a16="http://schemas.microsoft.com/office/drawing/2014/main" val="20002"/>
                    </a:ext>
                  </a:extLst>
                </a:gridCol>
              </a:tblGrid>
              <a:tr h="36512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MAC</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帧头</a:t>
                      </a: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MAC</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数据</a:t>
                      </a: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MAC</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帧尾</a:t>
                      </a: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9" name="Group 176">
            <a:extLst>
              <a:ext uri="{FF2B5EF4-FFF2-40B4-BE49-F238E27FC236}">
                <a16:creationId xmlns:a16="http://schemas.microsoft.com/office/drawing/2014/main" id="{00C32CD3-BD8B-4B03-04A9-B06E4055817F}"/>
              </a:ext>
            </a:extLst>
          </p:cNvPr>
          <p:cNvGraphicFramePr>
            <a:graphicFrameLocks noGrp="1"/>
          </p:cNvGraphicFramePr>
          <p:nvPr>
            <p:extLst>
              <p:ext uri="{D42A27DB-BD31-4B8C-83A1-F6EECF244321}">
                <p14:modId xmlns:p14="http://schemas.microsoft.com/office/powerpoint/2010/main" val="879425324"/>
              </p:ext>
            </p:extLst>
          </p:nvPr>
        </p:nvGraphicFramePr>
        <p:xfrm>
          <a:off x="3029865" y="1183591"/>
          <a:ext cx="7272338" cy="365602"/>
        </p:xfrm>
        <a:graphic>
          <a:graphicData uri="http://schemas.openxmlformats.org/drawingml/2006/table">
            <a:tbl>
              <a:tblPr/>
              <a:tblGrid>
                <a:gridCol w="1211263">
                  <a:extLst>
                    <a:ext uri="{9D8B030D-6E8A-4147-A177-3AD203B41FA5}">
                      <a16:colId xmlns:a16="http://schemas.microsoft.com/office/drawing/2014/main" val="20000"/>
                    </a:ext>
                  </a:extLst>
                </a:gridCol>
                <a:gridCol w="1212850">
                  <a:extLst>
                    <a:ext uri="{9D8B030D-6E8A-4147-A177-3AD203B41FA5}">
                      <a16:colId xmlns:a16="http://schemas.microsoft.com/office/drawing/2014/main" val="20001"/>
                    </a:ext>
                  </a:extLst>
                </a:gridCol>
                <a:gridCol w="1212850">
                  <a:extLst>
                    <a:ext uri="{9D8B030D-6E8A-4147-A177-3AD203B41FA5}">
                      <a16:colId xmlns:a16="http://schemas.microsoft.com/office/drawing/2014/main" val="20002"/>
                    </a:ext>
                  </a:extLst>
                </a:gridCol>
                <a:gridCol w="827087">
                  <a:extLst>
                    <a:ext uri="{9D8B030D-6E8A-4147-A177-3AD203B41FA5}">
                      <a16:colId xmlns:a16="http://schemas.microsoft.com/office/drawing/2014/main" val="20003"/>
                    </a:ext>
                  </a:extLst>
                </a:gridCol>
                <a:gridCol w="1597025">
                  <a:extLst>
                    <a:ext uri="{9D8B030D-6E8A-4147-A177-3AD203B41FA5}">
                      <a16:colId xmlns:a16="http://schemas.microsoft.com/office/drawing/2014/main" val="20004"/>
                    </a:ext>
                  </a:extLst>
                </a:gridCol>
                <a:gridCol w="1211263">
                  <a:extLst>
                    <a:ext uri="{9D8B030D-6E8A-4147-A177-3AD203B41FA5}">
                      <a16:colId xmlns:a16="http://schemas.microsoft.com/office/drawing/2014/main" val="20005"/>
                    </a:ext>
                  </a:extLst>
                </a:gridCol>
              </a:tblGrid>
              <a:tr h="36512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cap="flat">
                      <a:noFill/>
                    </a:lnL>
                    <a:lnR>
                      <a:noFill/>
                    </a:lnR>
                    <a:lnT cap="flat">
                      <a:noFill/>
                    </a:lnT>
                    <a:lnB cap="flat">
                      <a:noFill/>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a:noFill/>
                    </a:lnL>
                    <a:lnR>
                      <a:noFill/>
                    </a:lnR>
                    <a:lnT cap="flat">
                      <a:noFill/>
                    </a:lnT>
                    <a:lnB cap="flat">
                      <a:noFill/>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a:noFill/>
                    </a:lnL>
                    <a:lnR>
                      <a:noFill/>
                    </a:lnR>
                    <a:lnT cap="flat">
                      <a:noFill/>
                    </a:lnT>
                    <a:lnB cap="flat">
                      <a:noFill/>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网络层</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PDU</a:t>
                      </a: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Line 111">
            <a:extLst>
              <a:ext uri="{FF2B5EF4-FFF2-40B4-BE49-F238E27FC236}">
                <a16:creationId xmlns:a16="http://schemas.microsoft.com/office/drawing/2014/main" id="{A4FB33EA-A5AB-E845-EFE7-C675FA3BBF1B}"/>
              </a:ext>
            </a:extLst>
          </p:cNvPr>
          <p:cNvSpPr>
            <a:spLocks noChangeShapeType="1"/>
          </p:cNvSpPr>
          <p:nvPr/>
        </p:nvSpPr>
        <p:spPr bwMode="auto">
          <a:xfrm>
            <a:off x="2525040" y="1975753"/>
            <a:ext cx="7777163"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11" name="Line 112">
            <a:extLst>
              <a:ext uri="{FF2B5EF4-FFF2-40B4-BE49-F238E27FC236}">
                <a16:creationId xmlns:a16="http://schemas.microsoft.com/office/drawing/2014/main" id="{8F08A754-8CE8-E8E1-01D9-47168E0DEED9}"/>
              </a:ext>
            </a:extLst>
          </p:cNvPr>
          <p:cNvSpPr>
            <a:spLocks noChangeShapeType="1"/>
          </p:cNvSpPr>
          <p:nvPr/>
        </p:nvSpPr>
        <p:spPr bwMode="auto">
          <a:xfrm>
            <a:off x="2525040" y="3342591"/>
            <a:ext cx="7777163"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12" name="Line 166">
            <a:extLst>
              <a:ext uri="{FF2B5EF4-FFF2-40B4-BE49-F238E27FC236}">
                <a16:creationId xmlns:a16="http://schemas.microsoft.com/office/drawing/2014/main" id="{006AF664-A24F-EEA5-52EB-360079FE9A8C}"/>
              </a:ext>
            </a:extLst>
          </p:cNvPr>
          <p:cNvSpPr>
            <a:spLocks noChangeShapeType="1"/>
          </p:cNvSpPr>
          <p:nvPr/>
        </p:nvSpPr>
        <p:spPr bwMode="auto">
          <a:xfrm>
            <a:off x="8214640" y="1686828"/>
            <a:ext cx="0" cy="576263"/>
          </a:xfrm>
          <a:prstGeom prst="line">
            <a:avLst/>
          </a:prstGeom>
          <a:noFill/>
          <a:ln w="5715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13" name="Line 167">
            <a:extLst>
              <a:ext uri="{FF2B5EF4-FFF2-40B4-BE49-F238E27FC236}">
                <a16:creationId xmlns:a16="http://schemas.microsoft.com/office/drawing/2014/main" id="{51EB4CC6-4EAB-B974-E95C-6C291276DCD8}"/>
              </a:ext>
            </a:extLst>
          </p:cNvPr>
          <p:cNvSpPr>
            <a:spLocks noChangeShapeType="1"/>
          </p:cNvSpPr>
          <p:nvPr/>
        </p:nvSpPr>
        <p:spPr bwMode="auto">
          <a:xfrm>
            <a:off x="6701753" y="3199716"/>
            <a:ext cx="0" cy="576262"/>
          </a:xfrm>
          <a:prstGeom prst="line">
            <a:avLst/>
          </a:prstGeom>
          <a:noFill/>
          <a:ln w="5715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grpSp>
        <p:nvGrpSpPr>
          <p:cNvPr id="14" name="Group 170">
            <a:extLst>
              <a:ext uri="{FF2B5EF4-FFF2-40B4-BE49-F238E27FC236}">
                <a16:creationId xmlns:a16="http://schemas.microsoft.com/office/drawing/2014/main" id="{2EB4B1D0-C637-3FFD-CB6E-24B02655766D}"/>
              </a:ext>
            </a:extLst>
          </p:cNvPr>
          <p:cNvGrpSpPr>
            <a:grpSpLocks/>
          </p:cNvGrpSpPr>
          <p:nvPr/>
        </p:nvGrpSpPr>
        <p:grpSpPr bwMode="auto">
          <a:xfrm>
            <a:off x="4241128" y="2767916"/>
            <a:ext cx="4849812" cy="935037"/>
            <a:chOff x="1466" y="2478"/>
            <a:chExt cx="3055" cy="317"/>
          </a:xfrm>
        </p:grpSpPr>
        <p:sp>
          <p:nvSpPr>
            <p:cNvPr id="15" name="Line 113">
              <a:extLst>
                <a:ext uri="{FF2B5EF4-FFF2-40B4-BE49-F238E27FC236}">
                  <a16:creationId xmlns:a16="http://schemas.microsoft.com/office/drawing/2014/main" id="{3B4BC6F3-B9EB-C5F0-26FB-C1E2A27087DF}"/>
                </a:ext>
              </a:extLst>
            </p:cNvPr>
            <p:cNvSpPr>
              <a:spLocks noChangeShapeType="1"/>
            </p:cNvSpPr>
            <p:nvPr/>
          </p:nvSpPr>
          <p:spPr bwMode="auto">
            <a:xfrm>
              <a:off x="1466" y="2478"/>
              <a:ext cx="0" cy="317"/>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16" name="Line 168">
              <a:extLst>
                <a:ext uri="{FF2B5EF4-FFF2-40B4-BE49-F238E27FC236}">
                  <a16:creationId xmlns:a16="http://schemas.microsoft.com/office/drawing/2014/main" id="{ECC21A81-F571-A1F4-6CCE-425F047894FF}"/>
                </a:ext>
              </a:extLst>
            </p:cNvPr>
            <p:cNvSpPr>
              <a:spLocks noChangeShapeType="1"/>
            </p:cNvSpPr>
            <p:nvPr/>
          </p:nvSpPr>
          <p:spPr bwMode="auto">
            <a:xfrm>
              <a:off x="4521" y="2478"/>
              <a:ext cx="0" cy="317"/>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grpSp>
      <p:sp>
        <p:nvSpPr>
          <p:cNvPr id="17" name="Line 169">
            <a:extLst>
              <a:ext uri="{FF2B5EF4-FFF2-40B4-BE49-F238E27FC236}">
                <a16:creationId xmlns:a16="http://schemas.microsoft.com/office/drawing/2014/main" id="{D4A64548-09AF-1AD9-1B51-FD73ABC5F82D}"/>
              </a:ext>
            </a:extLst>
          </p:cNvPr>
          <p:cNvSpPr>
            <a:spLocks noChangeShapeType="1"/>
          </p:cNvSpPr>
          <p:nvPr/>
        </p:nvSpPr>
        <p:spPr bwMode="auto">
          <a:xfrm>
            <a:off x="4253828" y="2983816"/>
            <a:ext cx="482441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18" name="Text Box 171">
            <a:extLst>
              <a:ext uri="{FF2B5EF4-FFF2-40B4-BE49-F238E27FC236}">
                <a16:creationId xmlns:a16="http://schemas.microsoft.com/office/drawing/2014/main" id="{966F7F0F-F03F-4A72-08E1-4CF716B3C253}"/>
              </a:ext>
            </a:extLst>
          </p:cNvPr>
          <p:cNvSpPr txBox="1">
            <a:spLocks noChangeArrowheads="1"/>
          </p:cNvSpPr>
          <p:nvPr/>
        </p:nvSpPr>
        <p:spPr bwMode="auto">
          <a:xfrm>
            <a:off x="6060132" y="2815541"/>
            <a:ext cx="1172116" cy="369332"/>
          </a:xfrm>
          <a:prstGeom prst="rect">
            <a:avLst/>
          </a:prstGeom>
          <a:solidFill>
            <a:srgbClr val="DDDDDD"/>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a:t>LLC-PDU</a:t>
            </a:r>
          </a:p>
        </p:txBody>
      </p:sp>
      <p:grpSp>
        <p:nvGrpSpPr>
          <p:cNvPr id="19" name="Group 172">
            <a:extLst>
              <a:ext uri="{FF2B5EF4-FFF2-40B4-BE49-F238E27FC236}">
                <a16:creationId xmlns:a16="http://schemas.microsoft.com/office/drawing/2014/main" id="{6C243AED-1F5C-31C1-8765-6C5C08B0400A}"/>
              </a:ext>
            </a:extLst>
          </p:cNvPr>
          <p:cNvGrpSpPr>
            <a:grpSpLocks/>
          </p:cNvGrpSpPr>
          <p:nvPr/>
        </p:nvGrpSpPr>
        <p:grpSpPr bwMode="auto">
          <a:xfrm>
            <a:off x="7493915" y="1542366"/>
            <a:ext cx="1597025" cy="792162"/>
            <a:chOff x="1466" y="2478"/>
            <a:chExt cx="3055" cy="317"/>
          </a:xfrm>
        </p:grpSpPr>
        <p:sp>
          <p:nvSpPr>
            <p:cNvPr id="20" name="Line 173">
              <a:extLst>
                <a:ext uri="{FF2B5EF4-FFF2-40B4-BE49-F238E27FC236}">
                  <a16:creationId xmlns:a16="http://schemas.microsoft.com/office/drawing/2014/main" id="{8DF0D4FE-F41C-AD2F-5E10-453B4732C24A}"/>
                </a:ext>
              </a:extLst>
            </p:cNvPr>
            <p:cNvSpPr>
              <a:spLocks noChangeShapeType="1"/>
            </p:cNvSpPr>
            <p:nvPr/>
          </p:nvSpPr>
          <p:spPr bwMode="auto">
            <a:xfrm>
              <a:off x="1466" y="2478"/>
              <a:ext cx="0" cy="317"/>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21" name="Line 174">
              <a:extLst>
                <a:ext uri="{FF2B5EF4-FFF2-40B4-BE49-F238E27FC236}">
                  <a16:creationId xmlns:a16="http://schemas.microsoft.com/office/drawing/2014/main" id="{AF194EF9-1A96-4CAD-67B8-8CD6CC555ED8}"/>
                </a:ext>
              </a:extLst>
            </p:cNvPr>
            <p:cNvSpPr>
              <a:spLocks noChangeShapeType="1"/>
            </p:cNvSpPr>
            <p:nvPr/>
          </p:nvSpPr>
          <p:spPr bwMode="auto">
            <a:xfrm>
              <a:off x="4521" y="2478"/>
              <a:ext cx="0" cy="317"/>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grpSp>
      <p:grpSp>
        <p:nvGrpSpPr>
          <p:cNvPr id="22" name="Group 177">
            <a:extLst>
              <a:ext uri="{FF2B5EF4-FFF2-40B4-BE49-F238E27FC236}">
                <a16:creationId xmlns:a16="http://schemas.microsoft.com/office/drawing/2014/main" id="{E05BD449-0326-0DA2-B1B0-E94008F482CC}"/>
              </a:ext>
            </a:extLst>
          </p:cNvPr>
          <p:cNvGrpSpPr>
            <a:grpSpLocks/>
          </p:cNvGrpSpPr>
          <p:nvPr/>
        </p:nvGrpSpPr>
        <p:grpSpPr bwMode="auto">
          <a:xfrm>
            <a:off x="3029865" y="4207778"/>
            <a:ext cx="7275513" cy="719138"/>
            <a:chOff x="1466" y="2478"/>
            <a:chExt cx="3055" cy="317"/>
          </a:xfrm>
        </p:grpSpPr>
        <p:sp>
          <p:nvSpPr>
            <p:cNvPr id="23" name="Line 178">
              <a:extLst>
                <a:ext uri="{FF2B5EF4-FFF2-40B4-BE49-F238E27FC236}">
                  <a16:creationId xmlns:a16="http://schemas.microsoft.com/office/drawing/2014/main" id="{80388A26-7D5F-9330-739C-2E61ED2E4F9B}"/>
                </a:ext>
              </a:extLst>
            </p:cNvPr>
            <p:cNvSpPr>
              <a:spLocks noChangeShapeType="1"/>
            </p:cNvSpPr>
            <p:nvPr/>
          </p:nvSpPr>
          <p:spPr bwMode="auto">
            <a:xfrm>
              <a:off x="1466" y="2478"/>
              <a:ext cx="0" cy="317"/>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24" name="Line 179">
              <a:extLst>
                <a:ext uri="{FF2B5EF4-FFF2-40B4-BE49-F238E27FC236}">
                  <a16:creationId xmlns:a16="http://schemas.microsoft.com/office/drawing/2014/main" id="{89E070C6-3C5C-7C70-D765-99C8E87282F0}"/>
                </a:ext>
              </a:extLst>
            </p:cNvPr>
            <p:cNvSpPr>
              <a:spLocks noChangeShapeType="1"/>
            </p:cNvSpPr>
            <p:nvPr/>
          </p:nvSpPr>
          <p:spPr bwMode="auto">
            <a:xfrm>
              <a:off x="4521" y="2478"/>
              <a:ext cx="0" cy="317"/>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grpSp>
      <p:sp>
        <p:nvSpPr>
          <p:cNvPr id="25" name="Line 180">
            <a:extLst>
              <a:ext uri="{FF2B5EF4-FFF2-40B4-BE49-F238E27FC236}">
                <a16:creationId xmlns:a16="http://schemas.microsoft.com/office/drawing/2014/main" id="{C814A154-3176-8B6B-DE96-1C2356FE9140}"/>
              </a:ext>
            </a:extLst>
          </p:cNvPr>
          <p:cNvSpPr>
            <a:spLocks noChangeShapeType="1"/>
          </p:cNvSpPr>
          <p:nvPr/>
        </p:nvSpPr>
        <p:spPr bwMode="auto">
          <a:xfrm>
            <a:off x="3029865" y="4711016"/>
            <a:ext cx="727233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26" name="Text Box 181">
            <a:extLst>
              <a:ext uri="{FF2B5EF4-FFF2-40B4-BE49-F238E27FC236}">
                <a16:creationId xmlns:a16="http://schemas.microsoft.com/office/drawing/2014/main" id="{0AECC733-02EF-350C-77E4-D9DAB35A914E}"/>
              </a:ext>
            </a:extLst>
          </p:cNvPr>
          <p:cNvSpPr txBox="1">
            <a:spLocks noChangeArrowheads="1"/>
          </p:cNvSpPr>
          <p:nvPr/>
        </p:nvSpPr>
        <p:spPr bwMode="auto">
          <a:xfrm>
            <a:off x="6086686" y="4471303"/>
            <a:ext cx="1261884" cy="369332"/>
          </a:xfrm>
          <a:prstGeom prst="rect">
            <a:avLst/>
          </a:prstGeom>
          <a:solidFill>
            <a:srgbClr val="DDDDDD"/>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a:t>MAC-PDU</a:t>
            </a:r>
          </a:p>
        </p:txBody>
      </p:sp>
      <p:sp>
        <p:nvSpPr>
          <p:cNvPr id="27" name="Text Box 182">
            <a:extLst>
              <a:ext uri="{FF2B5EF4-FFF2-40B4-BE49-F238E27FC236}">
                <a16:creationId xmlns:a16="http://schemas.microsoft.com/office/drawing/2014/main" id="{458C1797-0C79-4029-3C8E-58F8CCF04726}"/>
              </a:ext>
            </a:extLst>
          </p:cNvPr>
          <p:cNvSpPr txBox="1">
            <a:spLocks noChangeArrowheads="1"/>
          </p:cNvSpPr>
          <p:nvPr/>
        </p:nvSpPr>
        <p:spPr bwMode="auto">
          <a:xfrm>
            <a:off x="2024978" y="1399491"/>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zh-CN" altLang="en-US" sz="2000" dirty="0">
                <a:solidFill>
                  <a:srgbClr val="3333FF"/>
                </a:solidFill>
              </a:rPr>
              <a:t>网络层</a:t>
            </a:r>
          </a:p>
        </p:txBody>
      </p:sp>
      <p:sp>
        <p:nvSpPr>
          <p:cNvPr id="28" name="Text Box 183">
            <a:extLst>
              <a:ext uri="{FF2B5EF4-FFF2-40B4-BE49-F238E27FC236}">
                <a16:creationId xmlns:a16="http://schemas.microsoft.com/office/drawing/2014/main" id="{820FFF6F-0D13-CFCE-24E6-FD3B510B0433}"/>
              </a:ext>
            </a:extLst>
          </p:cNvPr>
          <p:cNvSpPr txBox="1">
            <a:spLocks noChangeArrowheads="1"/>
          </p:cNvSpPr>
          <p:nvPr/>
        </p:nvSpPr>
        <p:spPr bwMode="auto">
          <a:xfrm>
            <a:off x="2024978" y="2191653"/>
            <a:ext cx="8636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000" dirty="0">
                <a:solidFill>
                  <a:srgbClr val="3333FF"/>
                </a:solidFill>
              </a:rPr>
              <a:t>LLC</a:t>
            </a:r>
            <a:r>
              <a:rPr lang="zh-CN" altLang="en-US" sz="2000" dirty="0">
                <a:solidFill>
                  <a:srgbClr val="3333FF"/>
                </a:solidFill>
              </a:rPr>
              <a:t>子层</a:t>
            </a:r>
          </a:p>
        </p:txBody>
      </p:sp>
      <p:sp>
        <p:nvSpPr>
          <p:cNvPr id="29" name="Text Box 184">
            <a:extLst>
              <a:ext uri="{FF2B5EF4-FFF2-40B4-BE49-F238E27FC236}">
                <a16:creationId xmlns:a16="http://schemas.microsoft.com/office/drawing/2014/main" id="{84778050-EEE7-2250-9E8C-E2ACDBE5FE4B}"/>
              </a:ext>
            </a:extLst>
          </p:cNvPr>
          <p:cNvSpPr txBox="1">
            <a:spLocks noChangeArrowheads="1"/>
          </p:cNvSpPr>
          <p:nvPr/>
        </p:nvSpPr>
        <p:spPr bwMode="auto">
          <a:xfrm>
            <a:off x="2024978" y="3631516"/>
            <a:ext cx="8636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000" dirty="0">
                <a:solidFill>
                  <a:srgbClr val="3333FF"/>
                </a:solidFill>
              </a:rPr>
              <a:t>MAC</a:t>
            </a:r>
            <a:r>
              <a:rPr lang="zh-CN" altLang="en-US" sz="2000" dirty="0">
                <a:solidFill>
                  <a:srgbClr val="3333FF"/>
                </a:solidFill>
              </a:rPr>
              <a:t>子层</a:t>
            </a:r>
          </a:p>
        </p:txBody>
      </p:sp>
      <p:sp>
        <p:nvSpPr>
          <p:cNvPr id="30" name="Rectangle 185">
            <a:extLst>
              <a:ext uri="{FF2B5EF4-FFF2-40B4-BE49-F238E27FC236}">
                <a16:creationId xmlns:a16="http://schemas.microsoft.com/office/drawing/2014/main" id="{91719A22-6B06-A30B-8684-23094BC7F7B4}"/>
              </a:ext>
            </a:extLst>
          </p:cNvPr>
          <p:cNvSpPr>
            <a:spLocks noChangeArrowheads="1"/>
          </p:cNvSpPr>
          <p:nvPr/>
        </p:nvSpPr>
        <p:spPr bwMode="auto">
          <a:xfrm>
            <a:off x="4554883" y="4945745"/>
            <a:ext cx="40479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dirty="0">
                <a:latin typeface="Times New Roman" panose="02020603050405020304" pitchFamily="18" charset="0"/>
              </a:rPr>
              <a:t>LLC</a:t>
            </a:r>
            <a:r>
              <a:rPr lang="zh-CN" altLang="en-US" sz="2000" b="1" dirty="0">
                <a:latin typeface="+mn-lt"/>
                <a:ea typeface="+mn-ea"/>
                <a:cs typeface="+mn-ea"/>
                <a:sym typeface="+mn-lt"/>
              </a:rPr>
              <a:t>帧格式及和上下层的封装关系</a:t>
            </a:r>
            <a:endParaRPr lang="zh-CN" altLang="en-US" sz="2000" b="1" dirty="0">
              <a:latin typeface="Times New Roman" panose="02020603050405020304" pitchFamily="18" charset="0"/>
            </a:endParaRPr>
          </a:p>
        </p:txBody>
      </p:sp>
    </p:spTree>
    <p:extLst>
      <p:ext uri="{BB962C8B-B14F-4D97-AF65-F5344CB8AC3E}">
        <p14:creationId xmlns:p14="http://schemas.microsoft.com/office/powerpoint/2010/main" val="28175174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B0B237-0255-D4B5-FCBA-217A2551796C}"/>
              </a:ext>
            </a:extLst>
          </p:cNvPr>
          <p:cNvSpPr>
            <a:spLocks noGrp="1"/>
          </p:cNvSpPr>
          <p:nvPr>
            <p:ph type="title"/>
          </p:nvPr>
        </p:nvSpPr>
        <p:spPr/>
        <p:txBody>
          <a:bodyPr/>
          <a:lstStyle/>
          <a:p>
            <a:r>
              <a:rPr lang="en-US" altLang="zh-CN" sz="3200" b="1" dirty="0">
                <a:latin typeface="+mn-lt"/>
                <a:ea typeface="+mn-ea"/>
                <a:cs typeface="+mn-ea"/>
                <a:sym typeface="+mn-lt"/>
              </a:rPr>
              <a:t>LLC </a:t>
            </a:r>
            <a:r>
              <a:rPr lang="zh-CN" altLang="en-US" sz="3200" b="1" dirty="0">
                <a:latin typeface="+mn-lt"/>
                <a:ea typeface="+mn-ea"/>
                <a:cs typeface="+mn-ea"/>
                <a:sym typeface="+mn-lt"/>
              </a:rPr>
              <a:t>提供的服务</a:t>
            </a:r>
            <a:endParaRPr lang="zh-CN" altLang="en-US" dirty="0"/>
          </a:p>
        </p:txBody>
      </p:sp>
      <p:sp>
        <p:nvSpPr>
          <p:cNvPr id="3" name="内容占位符 2">
            <a:extLst>
              <a:ext uri="{FF2B5EF4-FFF2-40B4-BE49-F238E27FC236}">
                <a16:creationId xmlns:a16="http://schemas.microsoft.com/office/drawing/2014/main" id="{91464090-E4C8-8426-8DE0-16CBBEC3E37A}"/>
              </a:ext>
            </a:extLst>
          </p:cNvPr>
          <p:cNvSpPr>
            <a:spLocks noGrp="1"/>
          </p:cNvSpPr>
          <p:nvPr>
            <p:ph idx="1"/>
          </p:nvPr>
        </p:nvSpPr>
        <p:spPr/>
        <p:txBody>
          <a:bodyPr>
            <a:normAutofit fontScale="92500" lnSpcReduction="10000"/>
          </a:bodyPr>
          <a:lstStyle/>
          <a:p>
            <a:r>
              <a:rPr lang="en-US" altLang="zh-CN" sz="2400" dirty="0">
                <a:cs typeface="+mn-ea"/>
                <a:sym typeface="+mn-lt"/>
              </a:rPr>
              <a:t>LLC </a:t>
            </a:r>
            <a:r>
              <a:rPr lang="zh-CN" altLang="en-US" sz="2400" dirty="0">
                <a:cs typeface="+mn-ea"/>
                <a:sym typeface="+mn-lt"/>
              </a:rPr>
              <a:t>层可以提供三类服务：</a:t>
            </a:r>
            <a:endParaRPr lang="en-US" altLang="zh-CN" sz="2400" dirty="0">
              <a:cs typeface="+mn-ea"/>
              <a:sym typeface="+mn-lt"/>
            </a:endParaRPr>
          </a:p>
          <a:p>
            <a:pPr marL="446088" indent="-179388">
              <a:lnSpc>
                <a:spcPct val="130000"/>
              </a:lnSpc>
              <a:spcBef>
                <a:spcPct val="0"/>
              </a:spcBef>
              <a:buFont typeface="Wingdings" panose="05000000000000000000" pitchFamily="2" charset="2"/>
              <a:buChar char="Ø"/>
            </a:pPr>
            <a:r>
              <a:rPr lang="zh-CN" altLang="en-US" dirty="0">
                <a:latin typeface="+mn-lt"/>
                <a:ea typeface="+mn-ea"/>
                <a:cs typeface="+mn-ea"/>
                <a:sym typeface="+mn-lt"/>
              </a:rPr>
              <a:t>无确认 无连接 服务</a:t>
            </a:r>
            <a:endParaRPr lang="en-US" altLang="zh-CN" dirty="0">
              <a:latin typeface="+mn-lt"/>
              <a:ea typeface="+mn-ea"/>
              <a:cs typeface="+mn-ea"/>
              <a:sym typeface="+mn-lt"/>
            </a:endParaRPr>
          </a:p>
          <a:p>
            <a:pPr marL="804863" lvl="1" indent="-266700">
              <a:lnSpc>
                <a:spcPct val="130000"/>
              </a:lnSpc>
              <a:spcBef>
                <a:spcPct val="0"/>
              </a:spcBef>
              <a:buFont typeface="Wingdings" panose="05000000000000000000" pitchFamily="2" charset="2"/>
              <a:buChar char="ü"/>
            </a:pPr>
            <a:r>
              <a:rPr lang="zh-CN" altLang="en-US" sz="2400" dirty="0">
                <a:cs typeface="+mn-ea"/>
                <a:sym typeface="+mn-lt"/>
              </a:rPr>
              <a:t>发送端将数据帧发送出去后，不需要接收端发送确认帧</a:t>
            </a:r>
            <a:endParaRPr lang="en-US" altLang="zh-CN" sz="2400" dirty="0">
              <a:cs typeface="+mn-ea"/>
              <a:sym typeface="+mn-lt"/>
            </a:endParaRPr>
          </a:p>
          <a:p>
            <a:pPr marL="804863" lvl="1" indent="-266700">
              <a:lnSpc>
                <a:spcPct val="130000"/>
              </a:lnSpc>
              <a:spcBef>
                <a:spcPct val="0"/>
              </a:spcBef>
              <a:buFont typeface="Wingdings" panose="05000000000000000000" pitchFamily="2" charset="2"/>
              <a:buChar char="ü"/>
            </a:pPr>
            <a:r>
              <a:rPr lang="zh-CN" altLang="zh-CN" sz="2400" dirty="0">
                <a:cs typeface="+mn-ea"/>
                <a:sym typeface="+mn-lt"/>
              </a:rPr>
              <a:t>端对端的差错控制和流量控制由高层协议（通常是传输层）来实现</a:t>
            </a:r>
            <a:endParaRPr lang="en-US" altLang="zh-CN" sz="2400" dirty="0">
              <a:cs typeface="+mn-ea"/>
              <a:sym typeface="+mn-lt"/>
            </a:endParaRPr>
          </a:p>
          <a:p>
            <a:pPr marL="804863" lvl="1" indent="-266700">
              <a:lnSpc>
                <a:spcPct val="130000"/>
              </a:lnSpc>
              <a:spcBef>
                <a:spcPct val="0"/>
              </a:spcBef>
              <a:buFont typeface="Wingdings" panose="05000000000000000000" pitchFamily="2" charset="2"/>
              <a:buChar char="ü"/>
            </a:pPr>
            <a:r>
              <a:rPr lang="zh-CN" altLang="en-US" sz="2400" dirty="0">
                <a:cs typeface="+mn-ea"/>
                <a:sym typeface="+mn-lt"/>
              </a:rPr>
              <a:t>应用场景：差错率低的线路，如：有线以太网</a:t>
            </a:r>
            <a:endParaRPr lang="en-US" altLang="zh-CN" sz="2400" dirty="0">
              <a:cs typeface="+mn-ea"/>
              <a:sym typeface="+mn-lt"/>
            </a:endParaRPr>
          </a:p>
          <a:p>
            <a:pPr marL="446088" lvl="1" indent="-179388">
              <a:lnSpc>
                <a:spcPct val="140000"/>
              </a:lnSpc>
              <a:spcBef>
                <a:spcPct val="0"/>
              </a:spcBef>
            </a:pPr>
            <a:r>
              <a:rPr lang="zh-CN" altLang="en-US" sz="2400" dirty="0">
                <a:cs typeface="+mn-ea"/>
                <a:sym typeface="+mn-lt"/>
              </a:rPr>
              <a:t>有确认 无连接 服务</a:t>
            </a:r>
            <a:endParaRPr lang="en-US" altLang="zh-CN" sz="2400" dirty="0">
              <a:cs typeface="+mn-ea"/>
              <a:sym typeface="+mn-lt"/>
            </a:endParaRPr>
          </a:p>
          <a:p>
            <a:pPr marL="804863" lvl="1" indent="-266700">
              <a:lnSpc>
                <a:spcPct val="140000"/>
              </a:lnSpc>
              <a:spcBef>
                <a:spcPct val="0"/>
              </a:spcBef>
              <a:buFont typeface="Wingdings" panose="05000000000000000000" pitchFamily="2" charset="2"/>
              <a:buChar char="ü"/>
            </a:pPr>
            <a:r>
              <a:rPr lang="zh-CN" altLang="en-US" sz="2400" dirty="0">
                <a:cs typeface="+mn-ea"/>
                <a:sym typeface="+mn-lt"/>
              </a:rPr>
              <a:t>每一帧都得到单独的确认</a:t>
            </a:r>
            <a:endParaRPr lang="en-US" altLang="zh-CN" sz="2400" dirty="0">
              <a:cs typeface="+mn-ea"/>
              <a:sym typeface="+mn-lt"/>
            </a:endParaRPr>
          </a:p>
          <a:p>
            <a:pPr marL="804863" lvl="1" indent="-266700">
              <a:lnSpc>
                <a:spcPct val="140000"/>
              </a:lnSpc>
              <a:spcBef>
                <a:spcPct val="0"/>
              </a:spcBef>
              <a:buFont typeface="Wingdings" panose="05000000000000000000" pitchFamily="2" charset="2"/>
              <a:buChar char="ü"/>
            </a:pPr>
            <a:r>
              <a:rPr lang="zh-CN" altLang="en-US" sz="2400" dirty="0">
                <a:cs typeface="+mn-ea"/>
                <a:sym typeface="+mn-lt"/>
              </a:rPr>
              <a:t>适用场景：不可靠的信道，如：</a:t>
            </a:r>
            <a:r>
              <a:rPr lang="en-US" altLang="zh-CN" sz="2400" dirty="0">
                <a:cs typeface="+mn-ea"/>
                <a:sym typeface="+mn-lt"/>
              </a:rPr>
              <a:t>802.11</a:t>
            </a:r>
            <a:r>
              <a:rPr lang="zh-CN" altLang="en-US" sz="2400" dirty="0">
                <a:cs typeface="+mn-ea"/>
                <a:sym typeface="+mn-lt"/>
              </a:rPr>
              <a:t>的无线 </a:t>
            </a:r>
            <a:r>
              <a:rPr lang="en-US" altLang="zh-CN" sz="2400" dirty="0" err="1">
                <a:cs typeface="+mn-ea"/>
                <a:sym typeface="+mn-lt"/>
              </a:rPr>
              <a:t>WiFi</a:t>
            </a:r>
            <a:endParaRPr lang="en-US" altLang="zh-CN" sz="2400" dirty="0">
              <a:cs typeface="+mn-ea"/>
              <a:sym typeface="+mn-lt"/>
            </a:endParaRPr>
          </a:p>
          <a:p>
            <a:pPr marL="446088" lvl="1" indent="-179388">
              <a:lnSpc>
                <a:spcPct val="150000"/>
              </a:lnSpc>
              <a:spcBef>
                <a:spcPct val="0"/>
              </a:spcBef>
            </a:pPr>
            <a:r>
              <a:rPr lang="zh-CN" altLang="en-US" sz="2400" dirty="0">
                <a:cs typeface="+mn-ea"/>
                <a:sym typeface="+mn-lt"/>
              </a:rPr>
              <a:t>有确认 有连接 服务</a:t>
            </a:r>
            <a:endParaRPr lang="en-US" altLang="zh-CN" sz="2400" dirty="0">
              <a:cs typeface="+mn-ea"/>
              <a:sym typeface="+mn-lt"/>
            </a:endParaRPr>
          </a:p>
          <a:p>
            <a:pPr marL="804863" lvl="1" indent="-266700">
              <a:lnSpc>
                <a:spcPct val="150000"/>
              </a:lnSpc>
              <a:spcBef>
                <a:spcPct val="0"/>
              </a:spcBef>
              <a:buFont typeface="Wingdings" panose="05000000000000000000" pitchFamily="2" charset="2"/>
              <a:buChar char="ü"/>
            </a:pPr>
            <a:r>
              <a:rPr lang="zh-CN" altLang="en-US" sz="2400" dirty="0">
                <a:cs typeface="+mn-ea"/>
                <a:sym typeface="+mn-lt"/>
              </a:rPr>
              <a:t>通信前先要双方建立连接，数据传输时需要接收端确认。适合于无复杂的上层协议的简单终端，直接在链路层以上开展网络应用，如：蓝牙</a:t>
            </a:r>
          </a:p>
          <a:p>
            <a:endParaRPr lang="zh-CN" altLang="en-US" sz="2400"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2C956E20-3EAD-2457-B89C-FA0DE5ABC218}"/>
              </a:ext>
            </a:extLst>
          </p:cNvPr>
          <p:cNvSpPr>
            <a:spLocks noGrp="1"/>
          </p:cNvSpPr>
          <p:nvPr>
            <p:ph type="sldNum" sz="quarter" idx="12"/>
          </p:nvPr>
        </p:nvSpPr>
        <p:spPr/>
        <p:txBody>
          <a:bodyPr/>
          <a:lstStyle/>
          <a:p>
            <a:fld id="{C8BB1146-E542-4D4E-B8E9-6919A11DDD48}" type="slidenum">
              <a:rPr lang="en-US" smtClean="0"/>
              <a:t>119</a:t>
            </a:fld>
            <a:endParaRPr lang="en-US"/>
          </a:p>
        </p:txBody>
      </p:sp>
    </p:spTree>
    <p:extLst>
      <p:ext uri="{BB962C8B-B14F-4D97-AF65-F5344CB8AC3E}">
        <p14:creationId xmlns:p14="http://schemas.microsoft.com/office/powerpoint/2010/main" val="1826696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FB7EDF-327E-4766-9740-357704769441}"/>
              </a:ext>
            </a:extLst>
          </p:cNvPr>
          <p:cNvSpPr>
            <a:spLocks noGrp="1"/>
          </p:cNvSpPr>
          <p:nvPr>
            <p:ph type="title"/>
          </p:nvPr>
        </p:nvSpPr>
        <p:spPr/>
        <p:txBody>
          <a:bodyPr/>
          <a:lstStyle/>
          <a:p>
            <a:r>
              <a:rPr lang="zh-CN" altLang="en-US" dirty="0"/>
              <a:t>数据链路层提供的服务</a:t>
            </a:r>
          </a:p>
        </p:txBody>
      </p:sp>
      <p:sp>
        <p:nvSpPr>
          <p:cNvPr id="3" name="内容占位符 2">
            <a:extLst>
              <a:ext uri="{FF2B5EF4-FFF2-40B4-BE49-F238E27FC236}">
                <a16:creationId xmlns:a16="http://schemas.microsoft.com/office/drawing/2014/main" id="{44016B06-41DA-46F4-9A5B-C42F96C2E8CF}"/>
              </a:ext>
            </a:extLst>
          </p:cNvPr>
          <p:cNvSpPr>
            <a:spLocks noGrp="1"/>
          </p:cNvSpPr>
          <p:nvPr>
            <p:ph idx="1"/>
          </p:nvPr>
        </p:nvSpPr>
        <p:spPr/>
        <p:txBody>
          <a:bodyPr>
            <a:normAutofit/>
          </a:bodyPr>
          <a:lstStyle/>
          <a:p>
            <a:r>
              <a:rPr lang="zh-CN" altLang="en-US" dirty="0"/>
              <a:t>数据链路层提供的服务可以分为二类：</a:t>
            </a:r>
            <a:endParaRPr lang="en-US" altLang="zh-CN" dirty="0"/>
          </a:p>
          <a:p>
            <a:r>
              <a:rPr lang="zh-CN" altLang="en-US" dirty="0">
                <a:solidFill>
                  <a:srgbClr val="FF0000"/>
                </a:solidFill>
              </a:rPr>
              <a:t>无连接</a:t>
            </a:r>
            <a:r>
              <a:rPr lang="zh-CN" altLang="en-US" dirty="0"/>
              <a:t>服务，二种</a:t>
            </a:r>
            <a:endParaRPr lang="en-US" altLang="zh-CN" dirty="0"/>
          </a:p>
          <a:p>
            <a:pPr lvl="1"/>
            <a:r>
              <a:rPr lang="zh-CN" altLang="en-US" dirty="0"/>
              <a:t>无确认（</a:t>
            </a:r>
            <a:r>
              <a:rPr lang="en-US" altLang="zh-CN" dirty="0"/>
              <a:t>Unacknowledged connectionless </a:t>
            </a:r>
            <a:r>
              <a:rPr lang="zh-CN" altLang="en-US" dirty="0"/>
              <a:t>）</a:t>
            </a:r>
            <a:endParaRPr lang="en-US" altLang="zh-CN" dirty="0"/>
          </a:p>
          <a:p>
            <a:pPr lvl="2"/>
            <a:r>
              <a:rPr lang="zh-CN" altLang="en-US" dirty="0"/>
              <a:t>接收方不对收到的帧进行确认</a:t>
            </a:r>
            <a:endParaRPr lang="en-US" altLang="zh-CN" dirty="0"/>
          </a:p>
          <a:p>
            <a:pPr lvl="2"/>
            <a:r>
              <a:rPr lang="zh-CN" altLang="en-US" dirty="0"/>
              <a:t>适用场景：误码率低的可靠信道；实时通信</a:t>
            </a:r>
            <a:endParaRPr lang="en-US" altLang="zh-CN" dirty="0"/>
          </a:p>
          <a:p>
            <a:pPr lvl="1"/>
            <a:r>
              <a:rPr lang="zh-CN" altLang="en-US" dirty="0"/>
              <a:t>有确认（ </a:t>
            </a:r>
            <a:r>
              <a:rPr lang="en-US" altLang="zh-CN" dirty="0"/>
              <a:t>Acknowledged connectionless </a:t>
            </a:r>
            <a:r>
              <a:rPr lang="zh-CN" altLang="en-US" dirty="0"/>
              <a:t>）</a:t>
            </a:r>
            <a:endParaRPr lang="en-US" altLang="zh-CN" dirty="0"/>
          </a:p>
          <a:p>
            <a:pPr lvl="2"/>
            <a:r>
              <a:rPr lang="zh-CN" altLang="en-US" dirty="0"/>
              <a:t>每一帧都得到单独的确认</a:t>
            </a:r>
            <a:endParaRPr lang="en-US" altLang="zh-CN" dirty="0"/>
          </a:p>
          <a:p>
            <a:pPr lvl="2"/>
            <a:r>
              <a:rPr lang="zh-CN" altLang="en-US" dirty="0"/>
              <a:t>适用场景：不可靠的信道</a:t>
            </a:r>
            <a:endParaRPr lang="en-US" altLang="zh-CN" dirty="0"/>
          </a:p>
          <a:p>
            <a:r>
              <a:rPr lang="zh-CN" altLang="en-US" dirty="0">
                <a:solidFill>
                  <a:srgbClr val="FF0000"/>
                </a:solidFill>
              </a:rPr>
              <a:t>面向连接</a:t>
            </a:r>
            <a:r>
              <a:rPr lang="zh-CN" altLang="en-US" dirty="0"/>
              <a:t>的服务</a:t>
            </a:r>
            <a:endParaRPr lang="en-US" altLang="zh-CN" dirty="0"/>
          </a:p>
          <a:p>
            <a:pPr lvl="1"/>
            <a:r>
              <a:rPr lang="zh-CN" altLang="en-US" dirty="0"/>
              <a:t>适用场景：长延迟的不可靠信道</a:t>
            </a:r>
          </a:p>
          <a:p>
            <a:pPr marL="0" indent="0">
              <a:buNone/>
            </a:pPr>
            <a:endParaRPr lang="zh-CN" altLang="en-US" dirty="0"/>
          </a:p>
        </p:txBody>
      </p:sp>
      <p:sp>
        <p:nvSpPr>
          <p:cNvPr id="4" name="灯片编号占位符 3">
            <a:extLst>
              <a:ext uri="{FF2B5EF4-FFF2-40B4-BE49-F238E27FC236}">
                <a16:creationId xmlns:a16="http://schemas.microsoft.com/office/drawing/2014/main" id="{0E8411EC-E7E4-45D2-9FCD-9AFA14C6586E}"/>
              </a:ext>
            </a:extLst>
          </p:cNvPr>
          <p:cNvSpPr>
            <a:spLocks noGrp="1"/>
          </p:cNvSpPr>
          <p:nvPr>
            <p:ph type="sldNum" sz="quarter" idx="12"/>
          </p:nvPr>
        </p:nvSpPr>
        <p:spPr/>
        <p:txBody>
          <a:bodyPr/>
          <a:lstStyle/>
          <a:p>
            <a:fld id="{C8BB1146-E542-4D4E-B8E9-6919A11DDD48}" type="slidenum">
              <a:rPr lang="en-US" smtClean="0"/>
              <a:t>12</a:t>
            </a:fld>
            <a:endParaRPr lang="en-US"/>
          </a:p>
        </p:txBody>
      </p:sp>
    </p:spTree>
    <p:extLst>
      <p:ext uri="{BB962C8B-B14F-4D97-AF65-F5344CB8AC3E}">
        <p14:creationId xmlns:p14="http://schemas.microsoft.com/office/powerpoint/2010/main" val="39383162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120</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4.</a:t>
            </a:r>
            <a:r>
              <a:rPr lang="zh-CN" altLang="en-US" sz="2400" dirty="0">
                <a:solidFill>
                  <a:srgbClr val="3333FF"/>
                </a:solidFill>
                <a:latin typeface="+mj-ea"/>
                <a:ea typeface="+mj-ea"/>
                <a:cs typeface="+mn-ea"/>
                <a:sym typeface="+mn-lt"/>
              </a:rPr>
              <a:t>局域网的数据链路层</a:t>
            </a:r>
            <a:endParaRPr lang="en-US" altLang="zh-CN" sz="2400" dirty="0">
              <a:solidFill>
                <a:srgbClr val="3333FF"/>
              </a:solidFill>
              <a:latin typeface="+mj-ea"/>
              <a:ea typeface="+mj-ea"/>
              <a:cs typeface="+mn-ea"/>
              <a:sym typeface="+mn-lt"/>
            </a:endParaRPr>
          </a:p>
          <a:p>
            <a:pPr marL="0" indent="0">
              <a:lnSpc>
                <a:spcPct val="120000"/>
              </a:lnSpc>
              <a:buNone/>
            </a:pPr>
            <a:r>
              <a:rPr lang="zh-CN" altLang="en-US" sz="2400" i="0" u="none" strike="noStrike" baseline="0" dirty="0">
                <a:latin typeface="+mn-lt"/>
                <a:ea typeface="+mn-ea"/>
                <a:cs typeface="+mn-ea"/>
                <a:sym typeface="+mn-lt"/>
              </a:rPr>
              <a:t>   </a:t>
            </a:r>
            <a:r>
              <a:rPr lang="zh-CN" altLang="en-US" sz="2400" i="0" u="none" strike="noStrike" baseline="0" dirty="0">
                <a:solidFill>
                  <a:srgbClr val="3333FF"/>
                </a:solidFill>
                <a:latin typeface="+mn-lt"/>
                <a:ea typeface="+mn-ea"/>
                <a:cs typeface="+mn-ea"/>
                <a:sym typeface="+mn-lt"/>
              </a:rPr>
              <a:t>媒体访问控制子层</a:t>
            </a:r>
            <a:r>
              <a:rPr lang="en-US" altLang="zh-CN" sz="2400" i="0" u="none" strike="noStrike" baseline="0" dirty="0">
                <a:solidFill>
                  <a:srgbClr val="3333FF"/>
                </a:solidFill>
                <a:latin typeface="+mn-lt"/>
                <a:ea typeface="+mn-ea"/>
                <a:cs typeface="+mn-ea"/>
                <a:sym typeface="+mn-lt"/>
              </a:rPr>
              <a:t>MAC</a:t>
            </a:r>
            <a:endParaRPr lang="en-US" altLang="zh-CN" dirty="0">
              <a:solidFill>
                <a:srgbClr val="3333FF"/>
              </a:solidFill>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2345025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8A4594-91AB-337B-3615-5731C4CD2F15}"/>
              </a:ext>
            </a:extLst>
          </p:cNvPr>
          <p:cNvSpPr>
            <a:spLocks noGrp="1"/>
          </p:cNvSpPr>
          <p:nvPr>
            <p:ph type="title"/>
          </p:nvPr>
        </p:nvSpPr>
        <p:spPr/>
        <p:txBody>
          <a:bodyPr/>
          <a:lstStyle/>
          <a:p>
            <a:r>
              <a:rPr lang="zh-CN" altLang="en-US" sz="2800" i="0" u="none" strike="noStrike" baseline="0" dirty="0">
                <a:latin typeface="+mn-lt"/>
                <a:ea typeface="+mn-ea"/>
                <a:cs typeface="+mn-ea"/>
                <a:sym typeface="+mn-lt"/>
              </a:rPr>
              <a:t>媒体访问控制子层（</a:t>
            </a:r>
            <a:r>
              <a:rPr lang="en-US" altLang="zh-CN" sz="2800" i="0" u="none" strike="noStrike" baseline="0" dirty="0">
                <a:latin typeface="+mn-lt"/>
                <a:ea typeface="+mn-ea"/>
                <a:cs typeface="+mn-ea"/>
                <a:sym typeface="+mn-lt"/>
              </a:rPr>
              <a:t>MAC</a:t>
            </a:r>
            <a:r>
              <a:rPr lang="zh-CN" altLang="en-US" sz="2800" i="0" u="none" strike="noStrike" baseline="0" dirty="0">
                <a:latin typeface="+mn-lt"/>
                <a:ea typeface="+mn-ea"/>
                <a:cs typeface="+mn-ea"/>
                <a:sym typeface="+mn-lt"/>
              </a:rPr>
              <a:t>）</a:t>
            </a:r>
            <a:endParaRPr lang="zh-CN" altLang="en-US" dirty="0"/>
          </a:p>
        </p:txBody>
      </p:sp>
      <p:sp>
        <p:nvSpPr>
          <p:cNvPr id="3" name="文本占位符 2">
            <a:extLst>
              <a:ext uri="{FF2B5EF4-FFF2-40B4-BE49-F238E27FC236}">
                <a16:creationId xmlns:a16="http://schemas.microsoft.com/office/drawing/2014/main" id="{773F0E1A-D421-4C38-BDCC-2DD4497CFC7F}"/>
              </a:ext>
            </a:extLst>
          </p:cNvPr>
          <p:cNvSpPr>
            <a:spLocks noGrp="1"/>
          </p:cNvSpPr>
          <p:nvPr>
            <p:ph type="body" idx="1"/>
          </p:nvPr>
        </p:nvSpPr>
        <p:spPr/>
        <p:txBody>
          <a:bodyPr>
            <a:normAutofit lnSpcReduction="10000"/>
          </a:bodyPr>
          <a:lstStyle/>
          <a:p>
            <a:pPr>
              <a:buFont typeface="Wingdings" panose="05000000000000000000" pitchFamily="2" charset="2"/>
              <a:buChar char="n"/>
            </a:pPr>
            <a:r>
              <a:rPr lang="en-US" altLang="zh-CN" sz="2400" kern="100" dirty="0">
                <a:effectLst/>
                <a:latin typeface="+mn-ea"/>
                <a:cs typeface="Times New Roman" panose="02020603050405020304" pitchFamily="18" charset="0"/>
              </a:rPr>
              <a:t>MAC</a:t>
            </a:r>
            <a:r>
              <a:rPr lang="zh-CN" altLang="en-US" sz="2400" kern="100" dirty="0">
                <a:effectLst/>
                <a:latin typeface="+mn-ea"/>
                <a:cs typeface="Times New Roman" panose="02020603050405020304" pitchFamily="18" charset="0"/>
              </a:rPr>
              <a:t>子层要解决</a:t>
            </a:r>
            <a:r>
              <a:rPr lang="zh-CN" altLang="zh-CN" sz="2400" kern="100" dirty="0">
                <a:effectLst/>
                <a:latin typeface="+mn-ea"/>
                <a:cs typeface="Times New Roman" panose="02020603050405020304" pitchFamily="18" charset="0"/>
              </a:rPr>
              <a:t>多点连接环境下如何使用信道的</a:t>
            </a:r>
            <a:r>
              <a:rPr lang="zh-CN" altLang="en-US" sz="2400" kern="100" dirty="0">
                <a:effectLst/>
                <a:latin typeface="+mn-ea"/>
                <a:cs typeface="Times New Roman" panose="02020603050405020304" pitchFamily="18" charset="0"/>
              </a:rPr>
              <a:t>问题</a:t>
            </a:r>
            <a:endParaRPr lang="en-US" altLang="zh-CN" sz="2400" kern="100" dirty="0">
              <a:effectLst/>
              <a:latin typeface="+mn-ea"/>
              <a:cs typeface="Times New Roman" panose="02020603050405020304" pitchFamily="18" charset="0"/>
            </a:endParaRPr>
          </a:p>
          <a:p>
            <a:pPr>
              <a:buFont typeface="Wingdings" panose="05000000000000000000" pitchFamily="2" charset="2"/>
              <a:buChar char="n"/>
            </a:pPr>
            <a:r>
              <a:rPr lang="zh-CN" altLang="zh-CN" sz="2400" kern="100" dirty="0">
                <a:latin typeface="+mn-ea"/>
                <a:cs typeface="Times New Roman" panose="02020603050405020304" pitchFamily="18" charset="0"/>
              </a:rPr>
              <a:t>静态信道分配</a:t>
            </a:r>
            <a:r>
              <a:rPr lang="en-US" altLang="zh-CN" sz="2400" kern="100" dirty="0">
                <a:latin typeface="+mn-ea"/>
                <a:cs typeface="Times New Roman" panose="02020603050405020304" pitchFamily="18" charset="0"/>
              </a:rPr>
              <a:t>:</a:t>
            </a:r>
          </a:p>
          <a:p>
            <a:pPr marL="609600" indent="-342900">
              <a:buFont typeface="Wingdings" panose="05000000000000000000" pitchFamily="2" charset="2"/>
              <a:buChar char="Ø"/>
            </a:pPr>
            <a:r>
              <a:rPr lang="zh-CN" altLang="en-US" sz="2000" kern="100" dirty="0">
                <a:effectLst/>
                <a:latin typeface="+mn-ea"/>
                <a:cs typeface="Times New Roman" panose="02020603050405020304" pitchFamily="18" charset="0"/>
              </a:rPr>
              <a:t>多路复用技术，</a:t>
            </a:r>
            <a:r>
              <a:rPr lang="zh-CN" altLang="zh-CN" sz="2000" kern="100" dirty="0">
                <a:effectLst/>
                <a:latin typeface="+mn-ea"/>
                <a:cs typeface="Times New Roman" panose="02020603050405020304" pitchFamily="18" charset="0"/>
              </a:rPr>
              <a:t>将单个信道划分成多个静态子信道</a:t>
            </a:r>
            <a:endParaRPr lang="en-US" altLang="zh-CN" sz="2000" kern="100" dirty="0">
              <a:effectLst/>
              <a:latin typeface="+mn-ea"/>
              <a:cs typeface="Times New Roman" panose="02020603050405020304" pitchFamily="18" charset="0"/>
            </a:endParaRPr>
          </a:p>
          <a:p>
            <a:pPr marL="609600" indent="-342900">
              <a:buFont typeface="Wingdings" panose="05000000000000000000" pitchFamily="2" charset="2"/>
              <a:buChar char="Ø"/>
            </a:pPr>
            <a:r>
              <a:rPr lang="zh-CN" altLang="en-US" sz="2000" kern="100" dirty="0">
                <a:effectLst/>
                <a:latin typeface="+mn-ea"/>
                <a:cs typeface="Times New Roman" panose="02020603050405020304" pitchFamily="18" charset="0"/>
              </a:rPr>
              <a:t>效率低，</a:t>
            </a:r>
            <a:r>
              <a:rPr lang="zh-CN" altLang="zh-CN" sz="2000" kern="100" dirty="0">
                <a:effectLst/>
                <a:latin typeface="+mn-ea"/>
                <a:cs typeface="Times New Roman" panose="02020603050405020304" pitchFamily="18" charset="0"/>
              </a:rPr>
              <a:t>网络中数据流量具有突发性的特点</a:t>
            </a:r>
            <a:r>
              <a:rPr lang="zh-CN" altLang="en-US" sz="2000" kern="100" dirty="0">
                <a:latin typeface="+mn-ea"/>
                <a:cs typeface="Times New Roman" panose="02020603050405020304" pitchFamily="18" charset="0"/>
              </a:rPr>
              <a:t>，</a:t>
            </a:r>
            <a:r>
              <a:rPr lang="zh-CN" altLang="zh-CN" sz="2000" kern="100" dirty="0">
                <a:effectLst/>
                <a:latin typeface="+mn-ea"/>
                <a:cs typeface="Times New Roman" panose="02020603050405020304" pitchFamily="18" charset="0"/>
              </a:rPr>
              <a:t>峰值流量与平均流量之比能达到</a:t>
            </a:r>
            <a:r>
              <a:rPr lang="en-US" altLang="zh-CN" sz="2000" kern="100" dirty="0">
                <a:effectLst/>
                <a:latin typeface="+mn-ea"/>
              </a:rPr>
              <a:t>1000:1</a:t>
            </a:r>
            <a:endParaRPr lang="en-US" altLang="zh-CN" sz="2000" kern="100" dirty="0">
              <a:effectLst/>
              <a:latin typeface="+mn-ea"/>
              <a:cs typeface="Times New Roman" panose="02020603050405020304" pitchFamily="18" charset="0"/>
            </a:endParaRPr>
          </a:p>
          <a:p>
            <a:pPr>
              <a:buFont typeface="Wingdings" panose="05000000000000000000" pitchFamily="2" charset="2"/>
              <a:buChar char="n"/>
            </a:pPr>
            <a:r>
              <a:rPr lang="zh-CN" altLang="zh-CN" sz="2400" kern="100" dirty="0">
                <a:latin typeface="+mn-ea"/>
                <a:cs typeface="Times New Roman" panose="02020603050405020304" pitchFamily="18" charset="0"/>
              </a:rPr>
              <a:t>动态信道分配</a:t>
            </a:r>
            <a:endParaRPr lang="en-US" altLang="zh-CN" sz="2400" kern="100" dirty="0">
              <a:latin typeface="+mn-ea"/>
              <a:cs typeface="Times New Roman" panose="02020603050405020304" pitchFamily="18" charset="0"/>
            </a:endParaRPr>
          </a:p>
          <a:p>
            <a:pPr marL="609600" indent="-342900">
              <a:buFont typeface="Wingdings" panose="05000000000000000000" pitchFamily="2" charset="2"/>
              <a:buChar char="Ø"/>
            </a:pPr>
            <a:r>
              <a:rPr lang="en-US" altLang="zh-CN" sz="2000" kern="100" dirty="0">
                <a:latin typeface="+mn-ea"/>
                <a:cs typeface="Times New Roman" panose="02020603050405020304" pitchFamily="18" charset="0"/>
              </a:rPr>
              <a:t>5</a:t>
            </a:r>
            <a:r>
              <a:rPr lang="zh-CN" altLang="zh-CN" sz="2000" kern="100" dirty="0">
                <a:latin typeface="+mn-ea"/>
                <a:cs typeface="Times New Roman" panose="02020603050405020304" pitchFamily="18" charset="0"/>
              </a:rPr>
              <a:t>个关键假设</a:t>
            </a:r>
            <a:r>
              <a:rPr lang="zh-CN" altLang="en-US" sz="2000" kern="100" dirty="0">
                <a:latin typeface="+mn-ea"/>
                <a:cs typeface="Times New Roman" panose="02020603050405020304" pitchFamily="18" charset="0"/>
              </a:rPr>
              <a:t>：</a:t>
            </a:r>
            <a:r>
              <a:rPr lang="zh-CN" altLang="zh-CN" sz="2000" kern="100" dirty="0">
                <a:latin typeface="+mn-ea"/>
                <a:cs typeface="Times New Roman" panose="02020603050405020304" pitchFamily="18" charset="0"/>
              </a:rPr>
              <a:t>流量独立</a:t>
            </a:r>
            <a:r>
              <a:rPr lang="zh-CN" altLang="en-US" sz="2000" kern="100" dirty="0">
                <a:latin typeface="+mn-ea"/>
                <a:cs typeface="Times New Roman" panose="02020603050405020304" pitchFamily="18" charset="0"/>
              </a:rPr>
              <a:t>，单信道，冲突可检测，时间连续或分槽，载波侦听</a:t>
            </a:r>
            <a:endParaRPr lang="en-US" altLang="zh-CN" sz="2000" kern="100" dirty="0">
              <a:latin typeface="+mn-ea"/>
              <a:cs typeface="Times New Roman" panose="02020603050405020304" pitchFamily="18" charset="0"/>
            </a:endParaRPr>
          </a:p>
          <a:p>
            <a:pPr marL="609600" indent="-342900">
              <a:buFont typeface="Wingdings" panose="05000000000000000000" pitchFamily="2" charset="2"/>
              <a:buChar char="Ø"/>
            </a:pPr>
            <a:r>
              <a:rPr lang="zh-CN" altLang="en-US" sz="2000" kern="100" dirty="0">
                <a:latin typeface="+mn-ea"/>
                <a:cs typeface="Times New Roman" panose="02020603050405020304" pitchFamily="18" charset="0"/>
              </a:rPr>
              <a:t>多路访问协议：</a:t>
            </a:r>
            <a:r>
              <a:rPr lang="zh-CN" altLang="zh-CN" sz="2000" kern="100" dirty="0">
                <a:latin typeface="+mn-ea"/>
                <a:cs typeface="Times New Roman" panose="02020603050405020304" pitchFamily="18" charset="0"/>
              </a:rPr>
              <a:t>如何在一个多点连接网络中获得信道使用权</a:t>
            </a:r>
            <a:endParaRPr lang="en-US" altLang="zh-CN" sz="2000" kern="100" dirty="0">
              <a:latin typeface="+mn-ea"/>
              <a:cs typeface="Times New Roman" panose="02020603050405020304" pitchFamily="18" charset="0"/>
            </a:endParaRPr>
          </a:p>
          <a:p>
            <a:pPr marL="804863" indent="-266700">
              <a:buFont typeface="Wingdings" panose="05000000000000000000" pitchFamily="2" charset="2"/>
              <a:buChar char="ü"/>
            </a:pPr>
            <a:r>
              <a:rPr lang="zh-CN" altLang="zh-CN" sz="2000" kern="100" dirty="0">
                <a:effectLst/>
                <a:latin typeface="+mn-ea"/>
                <a:cs typeface="Times New Roman" panose="02020603050405020304" pitchFamily="18" charset="0"/>
              </a:rPr>
              <a:t>竞争协议</a:t>
            </a:r>
            <a:endParaRPr lang="en-US" altLang="zh-CN" sz="2000" kern="100" dirty="0">
              <a:effectLst/>
              <a:latin typeface="+mn-ea"/>
              <a:cs typeface="Times New Roman" panose="02020603050405020304" pitchFamily="18" charset="0"/>
            </a:endParaRPr>
          </a:p>
          <a:p>
            <a:pPr marL="804863" indent="-266700">
              <a:buFont typeface="Wingdings" panose="05000000000000000000" pitchFamily="2" charset="2"/>
              <a:buChar char="ü"/>
            </a:pPr>
            <a:r>
              <a:rPr lang="zh-CN" altLang="zh-CN" sz="2000" kern="100" dirty="0">
                <a:effectLst/>
                <a:latin typeface="+mn-ea"/>
                <a:cs typeface="Times New Roman" panose="02020603050405020304" pitchFamily="18" charset="0"/>
              </a:rPr>
              <a:t>无冲突协议</a:t>
            </a:r>
            <a:endParaRPr lang="en-US" altLang="zh-CN" sz="2000" kern="100" dirty="0">
              <a:effectLst/>
              <a:latin typeface="+mn-ea"/>
              <a:cs typeface="Times New Roman" panose="02020603050405020304" pitchFamily="18" charset="0"/>
            </a:endParaRPr>
          </a:p>
          <a:p>
            <a:pPr marL="804863" indent="-266700">
              <a:buFont typeface="Wingdings" panose="05000000000000000000" pitchFamily="2" charset="2"/>
              <a:buChar char="ü"/>
            </a:pPr>
            <a:r>
              <a:rPr lang="zh-CN" altLang="zh-CN" sz="2000" kern="100" dirty="0">
                <a:effectLst/>
                <a:latin typeface="+mn-ea"/>
                <a:cs typeface="Times New Roman" panose="02020603050405020304" pitchFamily="18" charset="0"/>
              </a:rPr>
              <a:t>有限竞争协议</a:t>
            </a:r>
            <a:endParaRPr lang="en-US" altLang="zh-CN" sz="2000" kern="100" dirty="0">
              <a:effectLst/>
              <a:latin typeface="+mn-ea"/>
              <a:cs typeface="Times New Roman" panose="02020603050405020304" pitchFamily="18" charset="0"/>
            </a:endParaRPr>
          </a:p>
          <a:p>
            <a:endParaRPr lang="zh-CN" altLang="en-US" dirty="0"/>
          </a:p>
        </p:txBody>
      </p:sp>
      <p:sp>
        <p:nvSpPr>
          <p:cNvPr id="4" name="灯片编号占位符 3">
            <a:extLst>
              <a:ext uri="{FF2B5EF4-FFF2-40B4-BE49-F238E27FC236}">
                <a16:creationId xmlns:a16="http://schemas.microsoft.com/office/drawing/2014/main" id="{C6F108E5-5D77-202D-832B-84300946800A}"/>
              </a:ext>
            </a:extLst>
          </p:cNvPr>
          <p:cNvSpPr>
            <a:spLocks noGrp="1"/>
          </p:cNvSpPr>
          <p:nvPr>
            <p:ph type="sldNum" sz="quarter" idx="12"/>
          </p:nvPr>
        </p:nvSpPr>
        <p:spPr/>
        <p:txBody>
          <a:bodyPr/>
          <a:lstStyle/>
          <a:p>
            <a:fld id="{67CBE2BA-217C-4668-9731-D33A8B8F2C49}" type="slidenum">
              <a:rPr lang="zh-CN" altLang="en-US" smtClean="0"/>
              <a:t>121</a:t>
            </a:fld>
            <a:endParaRPr lang="zh-CN" altLang="en-US"/>
          </a:p>
        </p:txBody>
      </p:sp>
    </p:spTree>
    <p:extLst>
      <p:ext uri="{BB962C8B-B14F-4D97-AF65-F5344CB8AC3E}">
        <p14:creationId xmlns:p14="http://schemas.microsoft.com/office/powerpoint/2010/main" val="12938592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720174-F100-6888-8C10-E515F4C07A1D}"/>
              </a:ext>
            </a:extLst>
          </p:cNvPr>
          <p:cNvSpPr>
            <a:spLocks noGrp="1"/>
          </p:cNvSpPr>
          <p:nvPr>
            <p:ph type="title"/>
          </p:nvPr>
        </p:nvSpPr>
        <p:spPr/>
        <p:txBody>
          <a:bodyPr/>
          <a:lstStyle/>
          <a:p>
            <a:r>
              <a:rPr lang="zh-CN" altLang="en-US" sz="2800" kern="100" dirty="0">
                <a:effectLst/>
                <a:latin typeface="+mn-ea"/>
                <a:cs typeface="Times New Roman" panose="02020603050405020304" pitchFamily="18" charset="0"/>
              </a:rPr>
              <a:t>动态分配信道（一）：</a:t>
            </a:r>
            <a:r>
              <a:rPr lang="zh-CN" altLang="zh-CN" sz="2800" kern="100" dirty="0">
                <a:effectLst/>
                <a:latin typeface="+mn-ea"/>
                <a:cs typeface="Times New Roman" panose="02020603050405020304" pitchFamily="18" charset="0"/>
              </a:rPr>
              <a:t>竞争协议</a:t>
            </a:r>
            <a:endParaRPr lang="zh-CN" altLang="en-US" dirty="0"/>
          </a:p>
        </p:txBody>
      </p:sp>
      <p:sp>
        <p:nvSpPr>
          <p:cNvPr id="3" name="文本占位符 2">
            <a:extLst>
              <a:ext uri="{FF2B5EF4-FFF2-40B4-BE49-F238E27FC236}">
                <a16:creationId xmlns:a16="http://schemas.microsoft.com/office/drawing/2014/main" id="{EA514FDF-19B7-7A37-5D93-0B845D0EC9E4}"/>
              </a:ext>
            </a:extLst>
          </p:cNvPr>
          <p:cNvSpPr>
            <a:spLocks noGrp="1"/>
          </p:cNvSpPr>
          <p:nvPr>
            <p:ph type="body" idx="1"/>
          </p:nvPr>
        </p:nvSpPr>
        <p:spPr/>
        <p:txBody>
          <a:bodyPr/>
          <a:lstStyle/>
          <a:p>
            <a:pPr>
              <a:buFont typeface="Wingdings" panose="05000000000000000000" pitchFamily="2" charset="2"/>
              <a:buChar char="n"/>
            </a:pPr>
            <a:r>
              <a:rPr lang="en-US" altLang="zh-CN" sz="2400" kern="100" dirty="0">
                <a:effectLst/>
                <a:latin typeface="+mn-ea"/>
              </a:rPr>
              <a:t>Aloha</a:t>
            </a:r>
            <a:r>
              <a:rPr lang="zh-CN" altLang="zh-CN" sz="2400" kern="100" dirty="0">
                <a:effectLst/>
                <a:latin typeface="+mn-ea"/>
                <a:cs typeface="Times New Roman" panose="02020603050405020304" pitchFamily="18" charset="0"/>
              </a:rPr>
              <a:t>是一种基础的多路访问</a:t>
            </a:r>
            <a:r>
              <a:rPr lang="zh-CN" altLang="en-US" sz="2400" kern="100" dirty="0">
                <a:effectLst/>
                <a:latin typeface="+mn-ea"/>
                <a:cs typeface="Times New Roman" panose="02020603050405020304" pitchFamily="18" charset="0"/>
              </a:rPr>
              <a:t>通信协议</a:t>
            </a:r>
            <a:endParaRPr lang="en-US" altLang="zh-CN" sz="2400" kern="100" dirty="0">
              <a:effectLst/>
              <a:latin typeface="+mn-ea"/>
              <a:cs typeface="Times New Roman" panose="02020603050405020304" pitchFamily="18" charset="0"/>
            </a:endParaRPr>
          </a:p>
          <a:p>
            <a:pPr marL="541338" indent="-271463">
              <a:buFont typeface="Wingdings" panose="05000000000000000000" pitchFamily="2" charset="2"/>
              <a:buChar char="Ø"/>
            </a:pPr>
            <a:r>
              <a:rPr lang="zh-CN" altLang="en-US" sz="2000" kern="100" dirty="0">
                <a:latin typeface="+mn-ea"/>
                <a:cs typeface="Times New Roman" panose="02020603050405020304" pitchFamily="18" charset="0"/>
                <a:sym typeface="+mn-lt"/>
              </a:rPr>
              <a:t>纯</a:t>
            </a:r>
            <a:r>
              <a:rPr lang="en-US" altLang="zh-CN" sz="2000" kern="100" dirty="0">
                <a:effectLst/>
                <a:latin typeface="+mn-ea"/>
              </a:rPr>
              <a:t>Aloha</a:t>
            </a:r>
            <a:r>
              <a:rPr lang="zh-CN" altLang="en-US" sz="2000" kern="100" dirty="0">
                <a:effectLst/>
                <a:latin typeface="+mn-ea"/>
              </a:rPr>
              <a:t>：有数据帧就发送，</a:t>
            </a:r>
            <a:r>
              <a:rPr lang="zh-CN" altLang="zh-CN" sz="2000" kern="100" dirty="0">
                <a:effectLst/>
                <a:latin typeface="+mn-ea"/>
                <a:cs typeface="Times New Roman" panose="02020603050405020304" pitchFamily="18" charset="0"/>
              </a:rPr>
              <a:t>利用来自接收方的确认来确保帧</a:t>
            </a:r>
            <a:r>
              <a:rPr lang="zh-CN" altLang="en-US" sz="2000" kern="100" dirty="0">
                <a:effectLst/>
                <a:latin typeface="+mn-ea"/>
                <a:cs typeface="Times New Roman" panose="02020603050405020304" pitchFamily="18" charset="0"/>
              </a:rPr>
              <a:t>发送成功，信道利用率低</a:t>
            </a:r>
            <a:endParaRPr lang="en-US" altLang="zh-CN" sz="2000" kern="100" dirty="0">
              <a:effectLst/>
              <a:latin typeface="+mn-ea"/>
            </a:endParaRPr>
          </a:p>
          <a:p>
            <a:pPr marL="541338" indent="-271463">
              <a:buFont typeface="Wingdings" panose="05000000000000000000" pitchFamily="2" charset="2"/>
              <a:buChar char="Ø"/>
            </a:pPr>
            <a:r>
              <a:rPr lang="zh-CN" altLang="zh-CN" sz="2000" kern="100" dirty="0">
                <a:effectLst/>
                <a:latin typeface="+mn-ea"/>
                <a:cs typeface="Times New Roman" panose="02020603050405020304" pitchFamily="18" charset="0"/>
              </a:rPr>
              <a:t>分槽</a:t>
            </a:r>
            <a:r>
              <a:rPr lang="en-US" altLang="zh-CN" sz="2000" kern="100" dirty="0">
                <a:effectLst/>
                <a:latin typeface="+mn-ea"/>
              </a:rPr>
              <a:t>Aloha</a:t>
            </a:r>
            <a:r>
              <a:rPr lang="zh-CN" altLang="en-US" sz="2000" kern="100" dirty="0">
                <a:effectLst/>
                <a:latin typeface="+mn-ea"/>
              </a:rPr>
              <a:t>：</a:t>
            </a:r>
            <a:r>
              <a:rPr lang="zh-CN" altLang="zh-CN" sz="2000" kern="100" dirty="0">
                <a:effectLst/>
                <a:latin typeface="+mn-ea"/>
                <a:cs typeface="Times New Roman" panose="02020603050405020304" pitchFamily="18" charset="0"/>
              </a:rPr>
              <a:t>引入了离散槽来减少冲突、提高最大吞吐量</a:t>
            </a:r>
            <a:endParaRPr lang="en-US" altLang="zh-CN" sz="2000" kern="100" dirty="0">
              <a:effectLst/>
              <a:latin typeface="+mn-ea"/>
              <a:cs typeface="Times New Roman" panose="02020603050405020304" pitchFamily="18" charset="0"/>
            </a:endParaRPr>
          </a:p>
          <a:p>
            <a:pPr marL="541338" indent="-271463">
              <a:buFont typeface="Wingdings" panose="05000000000000000000" pitchFamily="2" charset="2"/>
              <a:buChar char="Ø"/>
            </a:pPr>
            <a:endParaRPr lang="en-US" altLang="zh-CN" sz="1000" kern="100" dirty="0">
              <a:latin typeface="+mn-ea"/>
              <a:cs typeface="+mn-ea"/>
              <a:sym typeface="+mn-lt"/>
            </a:endParaRPr>
          </a:p>
          <a:p>
            <a:pPr>
              <a:buFont typeface="Wingdings" panose="05000000000000000000" pitchFamily="2" charset="2"/>
              <a:buChar char="n"/>
            </a:pPr>
            <a:r>
              <a:rPr lang="zh-CN" altLang="en-US" sz="2400" kern="100" dirty="0">
                <a:latin typeface="+mn-ea"/>
                <a:sym typeface="+mn-lt"/>
              </a:rPr>
              <a:t>对共享信道的以太网，</a:t>
            </a:r>
            <a:r>
              <a:rPr lang="zh-CN" altLang="zh-CN" sz="2400" kern="100" dirty="0">
                <a:latin typeface="+mn-ea"/>
                <a:sym typeface="+mn-lt"/>
              </a:rPr>
              <a:t>IEEE 802.3</a:t>
            </a:r>
            <a:r>
              <a:rPr lang="en-US" altLang="zh-CN" sz="2400" kern="100" dirty="0">
                <a:latin typeface="+mn-ea"/>
                <a:sym typeface="+mn-lt"/>
              </a:rPr>
              <a:t>  </a:t>
            </a:r>
            <a:r>
              <a:rPr lang="zh-CN" altLang="en-US" sz="2400" kern="100" dirty="0">
                <a:latin typeface="+mn-ea"/>
                <a:sym typeface="+mn-lt"/>
              </a:rPr>
              <a:t>使用载波监听多路访问</a:t>
            </a:r>
            <a:r>
              <a:rPr lang="en-US" altLang="zh-CN" sz="2400" kern="100" dirty="0">
                <a:latin typeface="+mn-ea"/>
                <a:sym typeface="+mn-lt"/>
              </a:rPr>
              <a:t>/</a:t>
            </a:r>
            <a:r>
              <a:rPr lang="zh-CN" altLang="en-US" sz="2400" kern="100" dirty="0">
                <a:latin typeface="+mn-ea"/>
                <a:sym typeface="+mn-lt"/>
              </a:rPr>
              <a:t>冲突检测（</a:t>
            </a:r>
            <a:r>
              <a:rPr lang="en-US" altLang="zh-CN" sz="2400" kern="100" dirty="0">
                <a:latin typeface="+mn-ea"/>
                <a:sym typeface="+mn-lt"/>
              </a:rPr>
              <a:t>CSMA/CD</a:t>
            </a:r>
            <a:r>
              <a:rPr lang="zh-CN" altLang="en-US" sz="2400" kern="100" dirty="0">
                <a:latin typeface="+mn-ea"/>
                <a:sym typeface="+mn-lt"/>
              </a:rPr>
              <a:t>）控制方法</a:t>
            </a:r>
            <a:endParaRPr lang="en-US" altLang="zh-CN" sz="2400" kern="100" dirty="0">
              <a:latin typeface="+mn-ea"/>
              <a:sym typeface="+mn-lt"/>
            </a:endParaRPr>
          </a:p>
          <a:p>
            <a:pPr>
              <a:buFont typeface="Wingdings" panose="05000000000000000000" pitchFamily="2" charset="2"/>
              <a:buChar char="n"/>
            </a:pPr>
            <a:r>
              <a:rPr lang="zh-CN" altLang="en-US" sz="2400" kern="100" dirty="0">
                <a:latin typeface="+mn-ea"/>
                <a:sym typeface="+mn-lt"/>
              </a:rPr>
              <a:t>对共享信道的无线局域网 ，</a:t>
            </a:r>
            <a:r>
              <a:rPr lang="zh-CN" altLang="zh-CN" sz="2400" kern="100" dirty="0">
                <a:latin typeface="+mn-ea"/>
                <a:sym typeface="+mn-lt"/>
              </a:rPr>
              <a:t> IEEE 802.</a:t>
            </a:r>
            <a:r>
              <a:rPr lang="en-US" altLang="zh-CN" sz="2400" kern="100" dirty="0">
                <a:latin typeface="+mn-ea"/>
                <a:sym typeface="+mn-lt"/>
              </a:rPr>
              <a:t>11</a:t>
            </a:r>
            <a:r>
              <a:rPr lang="zh-CN" altLang="en-US" sz="2400" kern="100" dirty="0">
                <a:latin typeface="+mn-ea"/>
                <a:sym typeface="+mn-lt"/>
              </a:rPr>
              <a:t>使用载波监听多路访问</a:t>
            </a:r>
            <a:r>
              <a:rPr lang="en-US" altLang="zh-CN" sz="2400" kern="100" dirty="0">
                <a:latin typeface="+mn-ea"/>
                <a:sym typeface="+mn-lt"/>
              </a:rPr>
              <a:t>/</a:t>
            </a:r>
            <a:r>
              <a:rPr lang="zh-CN" altLang="en-US" sz="2400" kern="100">
                <a:latin typeface="+mn-ea"/>
                <a:sym typeface="+mn-lt"/>
              </a:rPr>
              <a:t>冲突避免（</a:t>
            </a:r>
            <a:r>
              <a:rPr lang="en-US" altLang="zh-CN" sz="2400" kern="100" dirty="0">
                <a:latin typeface="+mn-ea"/>
                <a:sym typeface="+mn-lt"/>
              </a:rPr>
              <a:t>CSMA/CA</a:t>
            </a:r>
            <a:r>
              <a:rPr lang="zh-CN" altLang="en-US" sz="2400" kern="100" dirty="0">
                <a:latin typeface="+mn-ea"/>
                <a:sym typeface="+mn-lt"/>
              </a:rPr>
              <a:t>）控制方法</a:t>
            </a:r>
            <a:endParaRPr lang="zh-CN" altLang="en-US" sz="2400" kern="100" dirty="0">
              <a:latin typeface="+mn-ea"/>
            </a:endParaRPr>
          </a:p>
        </p:txBody>
      </p:sp>
      <p:sp>
        <p:nvSpPr>
          <p:cNvPr id="4" name="灯片编号占位符 3">
            <a:extLst>
              <a:ext uri="{FF2B5EF4-FFF2-40B4-BE49-F238E27FC236}">
                <a16:creationId xmlns:a16="http://schemas.microsoft.com/office/drawing/2014/main" id="{39AE6CF0-BF4E-EE5D-0FA8-DBD0C60D1FBB}"/>
              </a:ext>
            </a:extLst>
          </p:cNvPr>
          <p:cNvSpPr>
            <a:spLocks noGrp="1"/>
          </p:cNvSpPr>
          <p:nvPr>
            <p:ph type="sldNum" sz="quarter" idx="12"/>
          </p:nvPr>
        </p:nvSpPr>
        <p:spPr/>
        <p:txBody>
          <a:bodyPr/>
          <a:lstStyle/>
          <a:p>
            <a:fld id="{67CBE2BA-217C-4668-9731-D33A8B8F2C49}" type="slidenum">
              <a:rPr lang="zh-CN" altLang="en-US" smtClean="0"/>
              <a:t>122</a:t>
            </a:fld>
            <a:endParaRPr lang="zh-CN" altLang="en-US"/>
          </a:p>
        </p:txBody>
      </p:sp>
    </p:spTree>
    <p:extLst>
      <p:ext uri="{BB962C8B-B14F-4D97-AF65-F5344CB8AC3E}">
        <p14:creationId xmlns:p14="http://schemas.microsoft.com/office/powerpoint/2010/main" val="24202705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123</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4.</a:t>
            </a:r>
            <a:r>
              <a:rPr lang="zh-CN" altLang="en-US" sz="2400" dirty="0">
                <a:solidFill>
                  <a:srgbClr val="3333FF"/>
                </a:solidFill>
                <a:latin typeface="+mj-ea"/>
                <a:ea typeface="+mj-ea"/>
                <a:cs typeface="+mn-ea"/>
                <a:sym typeface="+mn-lt"/>
              </a:rPr>
              <a:t>局域网的数据链路层</a:t>
            </a:r>
            <a:endParaRPr lang="en-US" altLang="zh-CN" sz="2400" dirty="0">
              <a:solidFill>
                <a:srgbClr val="3333FF"/>
              </a:solidFill>
              <a:latin typeface="+mj-ea"/>
              <a:ea typeface="+mj-ea"/>
              <a:cs typeface="+mn-ea"/>
              <a:sym typeface="+mn-lt"/>
            </a:endParaRPr>
          </a:p>
          <a:p>
            <a:pPr marL="0" indent="0">
              <a:lnSpc>
                <a:spcPct val="120000"/>
              </a:lnSpc>
              <a:buNone/>
            </a:pPr>
            <a:r>
              <a:rPr lang="zh-CN" altLang="en-US" sz="2400" i="0" u="none" strike="noStrike" baseline="0" dirty="0">
                <a:latin typeface="+mn-lt"/>
                <a:ea typeface="+mn-ea"/>
                <a:cs typeface="+mn-ea"/>
                <a:sym typeface="+mn-lt"/>
              </a:rPr>
              <a:t>   </a:t>
            </a:r>
            <a:r>
              <a:rPr lang="zh-CN" altLang="en-US" sz="2400" i="0" u="none" strike="noStrike" baseline="0" dirty="0">
                <a:solidFill>
                  <a:srgbClr val="3333FF"/>
                </a:solidFill>
                <a:latin typeface="+mn-lt"/>
                <a:ea typeface="+mn-ea"/>
                <a:cs typeface="+mn-ea"/>
                <a:sym typeface="+mn-lt"/>
              </a:rPr>
              <a:t>以太网</a:t>
            </a:r>
            <a:endParaRPr lang="en-US" altLang="zh-CN" dirty="0">
              <a:solidFill>
                <a:srgbClr val="3333FF"/>
              </a:solidFill>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10408635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046E38-317B-77D3-89F3-E267357E0FD9}"/>
              </a:ext>
            </a:extLst>
          </p:cNvPr>
          <p:cNvSpPr>
            <a:spLocks noGrp="1"/>
          </p:cNvSpPr>
          <p:nvPr>
            <p:ph type="title"/>
          </p:nvPr>
        </p:nvSpPr>
        <p:spPr/>
        <p:txBody>
          <a:bodyPr>
            <a:normAutofit/>
          </a:bodyPr>
          <a:lstStyle/>
          <a:p>
            <a:r>
              <a:rPr lang="zh-CN" altLang="en-US" sz="3200" dirty="0">
                <a:latin typeface="+mn-ea"/>
              </a:rPr>
              <a:t>以太网</a:t>
            </a:r>
            <a:endParaRPr lang="zh-CN" altLang="en-US" sz="3200" dirty="0"/>
          </a:p>
        </p:txBody>
      </p:sp>
      <p:sp>
        <p:nvSpPr>
          <p:cNvPr id="3" name="文本占位符 2">
            <a:extLst>
              <a:ext uri="{FF2B5EF4-FFF2-40B4-BE49-F238E27FC236}">
                <a16:creationId xmlns:a16="http://schemas.microsoft.com/office/drawing/2014/main" id="{11D78E8B-9F60-E084-B575-823CFE9C682B}"/>
              </a:ext>
            </a:extLst>
          </p:cNvPr>
          <p:cNvSpPr>
            <a:spLocks noGrp="1"/>
          </p:cNvSpPr>
          <p:nvPr>
            <p:ph type="body" idx="1"/>
          </p:nvPr>
        </p:nvSpPr>
        <p:spPr/>
        <p:txBody>
          <a:bodyPr>
            <a:normAutofit/>
          </a:bodyPr>
          <a:lstStyle/>
          <a:p>
            <a:pPr eaLnBrk="1" hangingPunct="1">
              <a:buFont typeface="Wingdings" pitchFamily="2" charset="2"/>
              <a:buChar char="n"/>
            </a:pPr>
            <a:r>
              <a:rPr lang="zh-CN" altLang="en-US" sz="2400" dirty="0">
                <a:latin typeface="+mn-ea"/>
              </a:rPr>
              <a:t>以太网由 </a:t>
            </a:r>
            <a:r>
              <a:rPr lang="en-US" altLang="zh-CN" sz="2400" dirty="0">
                <a:latin typeface="+mn-ea"/>
              </a:rPr>
              <a:t>DEC</a:t>
            </a:r>
            <a:r>
              <a:rPr lang="zh-CN" altLang="en-US" sz="2400" dirty="0">
                <a:latin typeface="+mn-ea"/>
              </a:rPr>
              <a:t>公司、</a:t>
            </a:r>
            <a:r>
              <a:rPr lang="en-US" altLang="zh-CN" sz="2400" dirty="0">
                <a:latin typeface="+mn-ea"/>
              </a:rPr>
              <a:t>Intel</a:t>
            </a:r>
            <a:r>
              <a:rPr lang="zh-CN" altLang="en-US" sz="2400" dirty="0">
                <a:latin typeface="+mn-ea"/>
              </a:rPr>
              <a:t>公司和</a:t>
            </a:r>
            <a:r>
              <a:rPr lang="en-US" altLang="zh-CN" sz="2400" dirty="0">
                <a:latin typeface="+mn-ea"/>
              </a:rPr>
              <a:t>Xerox</a:t>
            </a:r>
            <a:r>
              <a:rPr lang="zh-CN" altLang="en-US" sz="2400" dirty="0">
                <a:latin typeface="+mn-ea"/>
              </a:rPr>
              <a:t>公司联合开发</a:t>
            </a:r>
            <a:r>
              <a:rPr lang="en-US" altLang="zh-CN" sz="2400" dirty="0">
                <a:latin typeface="+mn-ea"/>
              </a:rPr>
              <a:t>(DIX)</a:t>
            </a:r>
          </a:p>
          <a:p>
            <a:pPr>
              <a:buFont typeface="Wingdings" pitchFamily="2" charset="2"/>
              <a:buChar char="n"/>
            </a:pPr>
            <a:r>
              <a:rPr lang="en-US" altLang="zh-CN" sz="2400" dirty="0">
                <a:latin typeface="+mn-ea"/>
              </a:rPr>
              <a:t>IEEE 802.3(1989</a:t>
            </a:r>
            <a:r>
              <a:rPr lang="zh-CN" altLang="en-US" sz="2400" dirty="0">
                <a:latin typeface="+mn-ea"/>
              </a:rPr>
              <a:t>年</a:t>
            </a:r>
            <a:r>
              <a:rPr lang="en-US" altLang="zh-CN" sz="2400" dirty="0">
                <a:latin typeface="+mn-ea"/>
              </a:rPr>
              <a:t>)</a:t>
            </a:r>
            <a:r>
              <a:rPr lang="zh-CN" altLang="en-US" sz="2400" dirty="0">
                <a:latin typeface="+mn-ea"/>
              </a:rPr>
              <a:t>定义了两个类别：基带和宽带</a:t>
            </a:r>
          </a:p>
          <a:p>
            <a:pPr marL="538163" lvl="1" indent="-271463">
              <a:buFont typeface="Wingdings" panose="05000000000000000000" pitchFamily="2" charset="2"/>
              <a:buChar char="Ø"/>
            </a:pPr>
            <a:r>
              <a:rPr lang="zh-CN" altLang="en-US" sz="2000" dirty="0">
                <a:latin typeface="+mn-ea"/>
              </a:rPr>
              <a:t>基带类使用数字信号传输数据</a:t>
            </a:r>
            <a:endParaRPr lang="en-US" altLang="zh-CN" sz="2000" dirty="0">
              <a:latin typeface="+mn-ea"/>
            </a:endParaRPr>
          </a:p>
          <a:p>
            <a:pPr marL="538163" lvl="1" indent="-271463">
              <a:buFont typeface="Wingdings" panose="05000000000000000000" pitchFamily="2" charset="2"/>
              <a:buChar char="Ø"/>
            </a:pPr>
            <a:r>
              <a:rPr lang="zh-CN" altLang="en-US" sz="2000" dirty="0">
                <a:latin typeface="+mn-ea"/>
              </a:rPr>
              <a:t>基带类划分为</a:t>
            </a:r>
            <a:r>
              <a:rPr lang="en-US" altLang="zh-CN" sz="2000" dirty="0">
                <a:latin typeface="+mn-ea"/>
              </a:rPr>
              <a:t>5</a:t>
            </a:r>
            <a:r>
              <a:rPr lang="zh-CN" altLang="en-US" sz="2000" dirty="0">
                <a:latin typeface="+mn-ea"/>
              </a:rPr>
              <a:t>个不同的标准：</a:t>
            </a:r>
            <a:r>
              <a:rPr lang="en-US" altLang="zh-CN" sz="2000" dirty="0">
                <a:latin typeface="+mn-ea"/>
              </a:rPr>
              <a:t>10Base5</a:t>
            </a:r>
            <a:r>
              <a:rPr lang="zh-CN" altLang="en-US" sz="2000" dirty="0">
                <a:latin typeface="+mn-ea"/>
              </a:rPr>
              <a:t>、</a:t>
            </a:r>
            <a:r>
              <a:rPr lang="en-US" altLang="zh-CN" sz="2000" dirty="0">
                <a:latin typeface="+mn-ea"/>
              </a:rPr>
              <a:t>10Base2</a:t>
            </a:r>
            <a:r>
              <a:rPr lang="zh-CN" altLang="en-US" sz="2000" dirty="0">
                <a:latin typeface="+mn-ea"/>
              </a:rPr>
              <a:t>、</a:t>
            </a:r>
            <a:r>
              <a:rPr lang="en-US" altLang="zh-CN" sz="2000" dirty="0">
                <a:latin typeface="+mn-ea"/>
              </a:rPr>
              <a:t>10Base-T</a:t>
            </a:r>
            <a:r>
              <a:rPr lang="zh-CN" altLang="en-US" sz="2000" dirty="0">
                <a:latin typeface="+mn-ea"/>
              </a:rPr>
              <a:t>、</a:t>
            </a:r>
            <a:r>
              <a:rPr lang="en-US" altLang="zh-CN" sz="2000" dirty="0">
                <a:latin typeface="+mn-ea"/>
              </a:rPr>
              <a:t>1Base5</a:t>
            </a:r>
            <a:r>
              <a:rPr lang="zh-CN" altLang="en-US" sz="2000" dirty="0">
                <a:latin typeface="+mn-ea"/>
              </a:rPr>
              <a:t>、</a:t>
            </a:r>
            <a:r>
              <a:rPr lang="en-US" altLang="zh-CN" sz="2000" dirty="0">
                <a:latin typeface="+mn-ea"/>
              </a:rPr>
              <a:t>100base-T</a:t>
            </a:r>
            <a:endParaRPr lang="zh-CN" altLang="en-US" sz="2000" dirty="0">
              <a:latin typeface="+mn-ea"/>
            </a:endParaRPr>
          </a:p>
          <a:p>
            <a:pPr marL="538163" lvl="1" indent="-271463">
              <a:buFont typeface="Wingdings" panose="05000000000000000000" pitchFamily="2" charset="2"/>
              <a:buChar char="Ø"/>
            </a:pPr>
            <a:r>
              <a:rPr lang="zh-CN" altLang="zh-CN" sz="2000" dirty="0">
                <a:latin typeface="+mn-ea"/>
              </a:rPr>
              <a:t>基带使用曼彻斯特编码</a:t>
            </a:r>
          </a:p>
          <a:p>
            <a:pPr>
              <a:buFont typeface="Wingdings" pitchFamily="2" charset="2"/>
              <a:buChar char="n"/>
            </a:pPr>
            <a:r>
              <a:rPr lang="zh-CN" altLang="zh-CN" sz="2400" dirty="0">
                <a:latin typeface="+mn-ea"/>
              </a:rPr>
              <a:t>以太网上的每一个站点都有自己的网络接口卡</a:t>
            </a:r>
            <a:r>
              <a:rPr lang="en-US" altLang="zh-CN" sz="2400" dirty="0">
                <a:latin typeface="+mn-ea"/>
              </a:rPr>
              <a:t>(NIC)</a:t>
            </a:r>
          </a:p>
          <a:p>
            <a:pPr marL="538163" lvl="1" indent="-271463">
              <a:buFont typeface="Wingdings" panose="05000000000000000000" pitchFamily="2" charset="2"/>
              <a:buChar char="Ø"/>
            </a:pPr>
            <a:r>
              <a:rPr lang="en-US" altLang="zh-CN" sz="2000" dirty="0">
                <a:latin typeface="+mn-ea"/>
              </a:rPr>
              <a:t>NIC</a:t>
            </a:r>
            <a:r>
              <a:rPr lang="zh-CN" altLang="zh-CN" sz="2000" dirty="0">
                <a:latin typeface="+mn-ea"/>
              </a:rPr>
              <a:t>通常安装在站点内部</a:t>
            </a:r>
            <a:endParaRPr lang="en-US" altLang="zh-CN" sz="2000" dirty="0">
              <a:latin typeface="+mn-ea"/>
            </a:endParaRPr>
          </a:p>
          <a:p>
            <a:pPr marL="538163" lvl="1" indent="-271463">
              <a:buFont typeface="Wingdings" panose="05000000000000000000" pitchFamily="2" charset="2"/>
              <a:buChar char="Ø"/>
            </a:pPr>
            <a:r>
              <a:rPr lang="en-US" altLang="zh-CN" sz="2000" dirty="0">
                <a:latin typeface="+mn-ea"/>
              </a:rPr>
              <a:t>NIC</a:t>
            </a:r>
            <a:r>
              <a:rPr lang="zh-CN" altLang="zh-CN" sz="2000" dirty="0">
                <a:latin typeface="+mn-ea"/>
              </a:rPr>
              <a:t>上的物理地址</a:t>
            </a:r>
            <a:r>
              <a:rPr lang="en-US" altLang="zh-CN" sz="2000" dirty="0">
                <a:latin typeface="+mn-ea"/>
              </a:rPr>
              <a:t>6</a:t>
            </a:r>
            <a:r>
              <a:rPr lang="zh-CN" altLang="zh-CN" sz="2000" dirty="0">
                <a:latin typeface="+mn-ea"/>
              </a:rPr>
              <a:t>字节</a:t>
            </a:r>
            <a:r>
              <a:rPr lang="zh-CN" altLang="en-US" sz="2000" dirty="0">
                <a:latin typeface="+mn-ea"/>
              </a:rPr>
              <a:t>长，</a:t>
            </a:r>
            <a:r>
              <a:rPr lang="zh-CN" altLang="zh-CN" sz="2000" dirty="0">
                <a:latin typeface="+mn-ea"/>
              </a:rPr>
              <a:t>任意两个</a:t>
            </a:r>
            <a:r>
              <a:rPr lang="en-US" altLang="zh-CN" sz="2000" dirty="0">
                <a:latin typeface="+mn-ea"/>
              </a:rPr>
              <a:t>NIC</a:t>
            </a:r>
            <a:r>
              <a:rPr lang="zh-CN" altLang="zh-CN" sz="2000" dirty="0">
                <a:latin typeface="+mn-ea"/>
              </a:rPr>
              <a:t>都具有不同的物理地址</a:t>
            </a:r>
          </a:p>
          <a:p>
            <a:pPr marL="538163" lvl="1" indent="-271463">
              <a:buClr>
                <a:srgbClr val="00B050"/>
              </a:buClr>
              <a:buFont typeface="Wingdings" panose="05000000000000000000" pitchFamily="2" charset="2"/>
              <a:buChar char="Ø"/>
            </a:pPr>
            <a:endParaRPr lang="zh-CN" altLang="en-US" sz="2000" dirty="0">
              <a:latin typeface="+mn-ea"/>
            </a:endParaRPr>
          </a:p>
          <a:p>
            <a:endParaRPr lang="zh-CN" altLang="en-US" sz="2000" dirty="0">
              <a:latin typeface="+mn-ea"/>
            </a:endParaRPr>
          </a:p>
        </p:txBody>
      </p:sp>
      <p:sp>
        <p:nvSpPr>
          <p:cNvPr id="4" name="灯片编号占位符 3">
            <a:extLst>
              <a:ext uri="{FF2B5EF4-FFF2-40B4-BE49-F238E27FC236}">
                <a16:creationId xmlns:a16="http://schemas.microsoft.com/office/drawing/2014/main" id="{E69798F1-1F19-3925-9D09-3BD83AED5860}"/>
              </a:ext>
            </a:extLst>
          </p:cNvPr>
          <p:cNvSpPr>
            <a:spLocks noGrp="1"/>
          </p:cNvSpPr>
          <p:nvPr>
            <p:ph type="sldNum" sz="quarter" idx="12"/>
          </p:nvPr>
        </p:nvSpPr>
        <p:spPr/>
        <p:txBody>
          <a:bodyPr/>
          <a:lstStyle/>
          <a:p>
            <a:fld id="{67CBE2BA-217C-4668-9731-D33A8B8F2C49}" type="slidenum">
              <a:rPr lang="zh-CN" altLang="en-US" smtClean="0"/>
              <a:t>124</a:t>
            </a:fld>
            <a:endParaRPr lang="zh-CN" altLang="en-US"/>
          </a:p>
        </p:txBody>
      </p:sp>
    </p:spTree>
    <p:extLst>
      <p:ext uri="{BB962C8B-B14F-4D97-AF65-F5344CB8AC3E}">
        <p14:creationId xmlns:p14="http://schemas.microsoft.com/office/powerpoint/2010/main" val="23643908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D591D-3591-D9C7-692A-6E4FCEEE8E88}"/>
              </a:ext>
            </a:extLst>
          </p:cNvPr>
          <p:cNvSpPr>
            <a:spLocks noGrp="1"/>
          </p:cNvSpPr>
          <p:nvPr>
            <p:ph type="title"/>
          </p:nvPr>
        </p:nvSpPr>
        <p:spPr/>
        <p:txBody>
          <a:bodyPr>
            <a:normAutofit/>
          </a:bodyPr>
          <a:lstStyle/>
          <a:p>
            <a:r>
              <a:rPr lang="zh-CN" altLang="en-US" sz="3200" dirty="0">
                <a:latin typeface="+mn-lt"/>
                <a:ea typeface="+mn-ea"/>
                <a:cs typeface="+mn-ea"/>
                <a:sym typeface="+mn-lt"/>
              </a:rPr>
              <a:t>以太网拓扑结构</a:t>
            </a:r>
            <a:endParaRPr lang="zh-CN" altLang="en-US" sz="3200" dirty="0"/>
          </a:p>
        </p:txBody>
      </p:sp>
      <p:sp>
        <p:nvSpPr>
          <p:cNvPr id="3" name="文本占位符 2">
            <a:extLst>
              <a:ext uri="{FF2B5EF4-FFF2-40B4-BE49-F238E27FC236}">
                <a16:creationId xmlns:a16="http://schemas.microsoft.com/office/drawing/2014/main" id="{29EBC28F-FFAF-2926-F7C9-3789D5D17001}"/>
              </a:ext>
            </a:extLst>
          </p:cNvPr>
          <p:cNvSpPr>
            <a:spLocks noGrp="1"/>
          </p:cNvSpPr>
          <p:nvPr>
            <p:ph type="body" idx="1"/>
          </p:nvPr>
        </p:nvSpPr>
        <p:spPr/>
        <p:txBody>
          <a:bodyPr/>
          <a:lstStyle/>
          <a:p>
            <a:pPr>
              <a:buFont typeface="Wingdings" panose="05000000000000000000" pitchFamily="2" charset="2"/>
              <a:buChar char="n"/>
            </a:pPr>
            <a:r>
              <a:rPr lang="en-US" altLang="zh-CN" sz="2400" dirty="0">
                <a:latin typeface="+mn-ea"/>
                <a:sym typeface="+mn-lt"/>
              </a:rPr>
              <a:t>1990</a:t>
            </a:r>
            <a:r>
              <a:rPr lang="zh-CN" altLang="en-US" sz="2400" dirty="0">
                <a:latin typeface="+mn-ea"/>
                <a:sym typeface="+mn-lt"/>
              </a:rPr>
              <a:t>年前的以太网，使用同轴电缆，采用总线形拓扑结构</a:t>
            </a:r>
            <a:endParaRPr lang="en-US" altLang="zh-CN" sz="2400" dirty="0">
              <a:latin typeface="+mn-ea"/>
              <a:sym typeface="+mn-lt"/>
            </a:endParaRPr>
          </a:p>
          <a:p>
            <a:pPr marL="446088" indent="-266700">
              <a:spcBef>
                <a:spcPts val="600"/>
              </a:spcBef>
              <a:buFont typeface="Wingdings" panose="05000000000000000000" pitchFamily="2" charset="2"/>
              <a:buChar char="Ø"/>
            </a:pPr>
            <a:r>
              <a:rPr lang="en-US" altLang="zh-CN" sz="2000" dirty="0">
                <a:latin typeface="+mn-ea"/>
              </a:rPr>
              <a:t>10Base5</a:t>
            </a:r>
            <a:r>
              <a:rPr lang="zh-CN" altLang="en-US" sz="2000" dirty="0">
                <a:latin typeface="+mn-ea"/>
              </a:rPr>
              <a:t>标准</a:t>
            </a:r>
            <a:r>
              <a:rPr lang="en-US" altLang="zh-CN" sz="2000" dirty="0">
                <a:latin typeface="+mn-ea"/>
              </a:rPr>
              <a:t>,10Base2</a:t>
            </a:r>
            <a:r>
              <a:rPr lang="zh-CN" altLang="en-US" sz="2000" dirty="0">
                <a:latin typeface="+mn-ea"/>
              </a:rPr>
              <a:t>标准</a:t>
            </a:r>
            <a:endParaRPr lang="en-US" altLang="zh-CN" sz="2000" dirty="0">
              <a:latin typeface="+mn-ea"/>
            </a:endParaRPr>
          </a:p>
          <a:p>
            <a:pPr marL="446088" indent="-266700">
              <a:spcBef>
                <a:spcPts val="600"/>
              </a:spcBef>
              <a:buFont typeface="Wingdings" panose="05000000000000000000" pitchFamily="2" charset="2"/>
              <a:buChar char="Ø"/>
            </a:pPr>
            <a:r>
              <a:rPr lang="zh-CN" altLang="en-US" sz="2000" dirty="0">
                <a:cs typeface="+mn-ea"/>
                <a:sym typeface="+mn-lt"/>
              </a:rPr>
              <a:t>是共享介质的广播信道</a:t>
            </a:r>
            <a:endParaRPr lang="zh-CN" altLang="en-US" sz="2000" dirty="0"/>
          </a:p>
        </p:txBody>
      </p:sp>
      <p:sp>
        <p:nvSpPr>
          <p:cNvPr id="4" name="灯片编号占位符 3">
            <a:extLst>
              <a:ext uri="{FF2B5EF4-FFF2-40B4-BE49-F238E27FC236}">
                <a16:creationId xmlns:a16="http://schemas.microsoft.com/office/drawing/2014/main" id="{A0907C8D-ADB2-02AC-2A94-C34B8B6586D4}"/>
              </a:ext>
            </a:extLst>
          </p:cNvPr>
          <p:cNvSpPr>
            <a:spLocks noGrp="1"/>
          </p:cNvSpPr>
          <p:nvPr>
            <p:ph type="sldNum" sz="quarter" idx="12"/>
          </p:nvPr>
        </p:nvSpPr>
        <p:spPr/>
        <p:txBody>
          <a:bodyPr/>
          <a:lstStyle/>
          <a:p>
            <a:fld id="{67CBE2BA-217C-4668-9731-D33A8B8F2C49}" type="slidenum">
              <a:rPr lang="zh-CN" altLang="en-US" smtClean="0"/>
              <a:t>125</a:t>
            </a:fld>
            <a:endParaRPr lang="zh-CN" altLang="en-US"/>
          </a:p>
        </p:txBody>
      </p:sp>
      <p:sp>
        <p:nvSpPr>
          <p:cNvPr id="5" name="Line 7">
            <a:extLst>
              <a:ext uri="{FF2B5EF4-FFF2-40B4-BE49-F238E27FC236}">
                <a16:creationId xmlns:a16="http://schemas.microsoft.com/office/drawing/2014/main" id="{F0E46C06-9B0E-5203-841E-E93ADDC26627}"/>
              </a:ext>
            </a:extLst>
          </p:cNvPr>
          <p:cNvSpPr>
            <a:spLocks noChangeShapeType="1"/>
          </p:cNvSpPr>
          <p:nvPr/>
        </p:nvSpPr>
        <p:spPr bwMode="auto">
          <a:xfrm flipV="1">
            <a:off x="1648551" y="3919569"/>
            <a:ext cx="8740125"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 name="Line 5">
            <a:extLst>
              <a:ext uri="{FF2B5EF4-FFF2-40B4-BE49-F238E27FC236}">
                <a16:creationId xmlns:a16="http://schemas.microsoft.com/office/drawing/2014/main" id="{54F65885-B065-81AA-1B49-5C2037D3338A}"/>
              </a:ext>
            </a:extLst>
          </p:cNvPr>
          <p:cNvSpPr>
            <a:spLocks noChangeShapeType="1"/>
          </p:cNvSpPr>
          <p:nvPr/>
        </p:nvSpPr>
        <p:spPr bwMode="auto">
          <a:xfrm rot="16200000" flipV="1">
            <a:off x="5507924" y="4473874"/>
            <a:ext cx="1091811" cy="8173"/>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8" name="Rectangle 9">
            <a:extLst>
              <a:ext uri="{FF2B5EF4-FFF2-40B4-BE49-F238E27FC236}">
                <a16:creationId xmlns:a16="http://schemas.microsoft.com/office/drawing/2014/main" id="{08A99F79-7D8A-C90C-3492-3546E739CC14}"/>
              </a:ext>
            </a:extLst>
          </p:cNvPr>
          <p:cNvSpPr>
            <a:spLocks noChangeArrowheads="1"/>
          </p:cNvSpPr>
          <p:nvPr/>
        </p:nvSpPr>
        <p:spPr bwMode="auto">
          <a:xfrm>
            <a:off x="1445276" y="3831499"/>
            <a:ext cx="203275" cy="201110"/>
          </a:xfrm>
          <a:prstGeom prst="rect">
            <a:avLst/>
          </a:prstGeom>
          <a:solidFill>
            <a:schemeClr val="tx1"/>
          </a:solidFill>
          <a:ln w="12700">
            <a:solidFill>
              <a:srgbClr val="C00000"/>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10" name="Freeform 14">
            <a:extLst>
              <a:ext uri="{FF2B5EF4-FFF2-40B4-BE49-F238E27FC236}">
                <a16:creationId xmlns:a16="http://schemas.microsoft.com/office/drawing/2014/main" id="{1582B880-DE75-D87A-11BC-D164725A5348}"/>
              </a:ext>
            </a:extLst>
          </p:cNvPr>
          <p:cNvSpPr>
            <a:spLocks/>
          </p:cNvSpPr>
          <p:nvPr/>
        </p:nvSpPr>
        <p:spPr bwMode="auto">
          <a:xfrm>
            <a:off x="4398034" y="3932677"/>
            <a:ext cx="3551" cy="1060088"/>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1" name="Line 17">
            <a:extLst>
              <a:ext uri="{FF2B5EF4-FFF2-40B4-BE49-F238E27FC236}">
                <a16:creationId xmlns:a16="http://schemas.microsoft.com/office/drawing/2014/main" id="{8D118153-FF41-F5F6-830F-05C4F0B29B6F}"/>
              </a:ext>
            </a:extLst>
          </p:cNvPr>
          <p:cNvSpPr>
            <a:spLocks noChangeShapeType="1"/>
          </p:cNvSpPr>
          <p:nvPr/>
        </p:nvSpPr>
        <p:spPr bwMode="auto">
          <a:xfrm rot="16200000" flipV="1">
            <a:off x="7155128" y="4473874"/>
            <a:ext cx="1091811" cy="8173"/>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2" name="Freeform 19">
            <a:extLst>
              <a:ext uri="{FF2B5EF4-FFF2-40B4-BE49-F238E27FC236}">
                <a16:creationId xmlns:a16="http://schemas.microsoft.com/office/drawing/2014/main" id="{634F8EF3-303C-0FAF-50FB-8E3A882BBD21}"/>
              </a:ext>
            </a:extLst>
          </p:cNvPr>
          <p:cNvSpPr>
            <a:spLocks/>
          </p:cNvSpPr>
          <p:nvPr/>
        </p:nvSpPr>
        <p:spPr bwMode="auto">
          <a:xfrm>
            <a:off x="9341425" y="3932676"/>
            <a:ext cx="3551" cy="1076473"/>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3" name="Text Box 22">
            <a:extLst>
              <a:ext uri="{FF2B5EF4-FFF2-40B4-BE49-F238E27FC236}">
                <a16:creationId xmlns:a16="http://schemas.microsoft.com/office/drawing/2014/main" id="{0FCB6CC6-86D3-E9F5-60E3-CE536A25A849}"/>
              </a:ext>
            </a:extLst>
          </p:cNvPr>
          <p:cNvSpPr txBox="1">
            <a:spLocks noChangeArrowheads="1"/>
          </p:cNvSpPr>
          <p:nvPr/>
        </p:nvSpPr>
        <p:spPr bwMode="auto">
          <a:xfrm>
            <a:off x="5639872" y="5327588"/>
            <a:ext cx="620683"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C</a:t>
            </a:r>
          </a:p>
        </p:txBody>
      </p:sp>
      <p:sp>
        <p:nvSpPr>
          <p:cNvPr id="14" name="Text Box 23">
            <a:extLst>
              <a:ext uri="{FF2B5EF4-FFF2-40B4-BE49-F238E27FC236}">
                <a16:creationId xmlns:a16="http://schemas.microsoft.com/office/drawing/2014/main" id="{12E281CC-CABD-F28E-B81C-126FE9C88375}"/>
              </a:ext>
            </a:extLst>
          </p:cNvPr>
          <p:cNvSpPr txBox="1">
            <a:spLocks noChangeArrowheads="1"/>
          </p:cNvSpPr>
          <p:nvPr/>
        </p:nvSpPr>
        <p:spPr bwMode="auto">
          <a:xfrm>
            <a:off x="7388327" y="5358143"/>
            <a:ext cx="55496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D</a:t>
            </a:r>
          </a:p>
        </p:txBody>
      </p:sp>
      <p:sp>
        <p:nvSpPr>
          <p:cNvPr id="15" name="Text Box 24">
            <a:extLst>
              <a:ext uri="{FF2B5EF4-FFF2-40B4-BE49-F238E27FC236}">
                <a16:creationId xmlns:a16="http://schemas.microsoft.com/office/drawing/2014/main" id="{63261618-5F3B-69F6-E8F3-AB299ECE2559}"/>
              </a:ext>
            </a:extLst>
          </p:cNvPr>
          <p:cNvSpPr txBox="1">
            <a:spLocks noChangeArrowheads="1"/>
          </p:cNvSpPr>
          <p:nvPr/>
        </p:nvSpPr>
        <p:spPr bwMode="auto">
          <a:xfrm>
            <a:off x="2338240" y="5358143"/>
            <a:ext cx="611771"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A</a:t>
            </a:r>
          </a:p>
        </p:txBody>
      </p:sp>
      <p:sp>
        <p:nvSpPr>
          <p:cNvPr id="16" name="Text Box 25">
            <a:extLst>
              <a:ext uri="{FF2B5EF4-FFF2-40B4-BE49-F238E27FC236}">
                <a16:creationId xmlns:a16="http://schemas.microsoft.com/office/drawing/2014/main" id="{5F83649B-C8A3-8C4E-99FF-CEB50321406C}"/>
              </a:ext>
            </a:extLst>
          </p:cNvPr>
          <p:cNvSpPr txBox="1">
            <a:spLocks noChangeArrowheads="1"/>
          </p:cNvSpPr>
          <p:nvPr/>
        </p:nvSpPr>
        <p:spPr bwMode="auto">
          <a:xfrm>
            <a:off x="8926253" y="5366804"/>
            <a:ext cx="607859"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E</a:t>
            </a:r>
          </a:p>
        </p:txBody>
      </p:sp>
      <p:sp>
        <p:nvSpPr>
          <p:cNvPr id="17" name="Line 26">
            <a:extLst>
              <a:ext uri="{FF2B5EF4-FFF2-40B4-BE49-F238E27FC236}">
                <a16:creationId xmlns:a16="http://schemas.microsoft.com/office/drawing/2014/main" id="{96A9FEBC-235C-CD15-248C-A72D3163200C}"/>
              </a:ext>
            </a:extLst>
          </p:cNvPr>
          <p:cNvSpPr>
            <a:spLocks noChangeShapeType="1"/>
          </p:cNvSpPr>
          <p:nvPr/>
        </p:nvSpPr>
        <p:spPr bwMode="auto">
          <a:xfrm flipH="1">
            <a:off x="1595108" y="3396168"/>
            <a:ext cx="525227" cy="4368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8" name="Text Box 27">
            <a:extLst>
              <a:ext uri="{FF2B5EF4-FFF2-40B4-BE49-F238E27FC236}">
                <a16:creationId xmlns:a16="http://schemas.microsoft.com/office/drawing/2014/main" id="{2B57D6C0-FF08-47F0-5132-7E56FB1C586A}"/>
              </a:ext>
            </a:extLst>
          </p:cNvPr>
          <p:cNvSpPr txBox="1">
            <a:spLocks noChangeArrowheads="1"/>
          </p:cNvSpPr>
          <p:nvPr/>
        </p:nvSpPr>
        <p:spPr bwMode="auto">
          <a:xfrm>
            <a:off x="1955499" y="3044161"/>
            <a:ext cx="4554452" cy="43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2000" b="1" dirty="0">
                <a:cs typeface="+mn-ea"/>
                <a:sym typeface="+mn-lt"/>
              </a:rPr>
              <a:t>匹配电阻</a:t>
            </a:r>
            <a:r>
              <a:rPr kumimoji="1" lang="zh-CN" altLang="en-US" sz="1867" dirty="0">
                <a:cs typeface="+mn-ea"/>
                <a:sym typeface="+mn-lt"/>
              </a:rPr>
              <a:t>（用来吸收总线上传播的信号）</a:t>
            </a:r>
          </a:p>
        </p:txBody>
      </p:sp>
      <p:sp>
        <p:nvSpPr>
          <p:cNvPr id="20" name="Text Box 48">
            <a:extLst>
              <a:ext uri="{FF2B5EF4-FFF2-40B4-BE49-F238E27FC236}">
                <a16:creationId xmlns:a16="http://schemas.microsoft.com/office/drawing/2014/main" id="{95546C7B-454C-45C2-3D72-932921D467FA}"/>
              </a:ext>
            </a:extLst>
          </p:cNvPr>
          <p:cNvSpPr txBox="1">
            <a:spLocks noChangeArrowheads="1"/>
          </p:cNvSpPr>
          <p:nvPr/>
        </p:nvSpPr>
        <p:spPr bwMode="auto">
          <a:xfrm>
            <a:off x="4197459" y="5361419"/>
            <a:ext cx="35779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a:solidFill>
                  <a:srgbClr val="000099"/>
                </a:solidFill>
                <a:cs typeface="+mn-ea"/>
                <a:sym typeface="+mn-lt"/>
              </a:rPr>
              <a:t>B</a:t>
            </a:r>
          </a:p>
        </p:txBody>
      </p:sp>
      <p:sp>
        <p:nvSpPr>
          <p:cNvPr id="24" name="Line 12">
            <a:extLst>
              <a:ext uri="{FF2B5EF4-FFF2-40B4-BE49-F238E27FC236}">
                <a16:creationId xmlns:a16="http://schemas.microsoft.com/office/drawing/2014/main" id="{A47DB9F6-F0ED-3A0F-0A74-2FD7CBE97994}"/>
              </a:ext>
            </a:extLst>
          </p:cNvPr>
          <p:cNvSpPr>
            <a:spLocks noChangeShapeType="1"/>
          </p:cNvSpPr>
          <p:nvPr/>
        </p:nvSpPr>
        <p:spPr bwMode="auto">
          <a:xfrm rot="16200000" flipV="1">
            <a:off x="2213514" y="4473874"/>
            <a:ext cx="1091811" cy="8173"/>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7" name="矩形 26">
            <a:extLst>
              <a:ext uri="{FF2B5EF4-FFF2-40B4-BE49-F238E27FC236}">
                <a16:creationId xmlns:a16="http://schemas.microsoft.com/office/drawing/2014/main" id="{55D3FFB8-96F7-E165-D765-394EE08D3163}"/>
              </a:ext>
            </a:extLst>
          </p:cNvPr>
          <p:cNvSpPr/>
          <p:nvPr/>
        </p:nvSpPr>
        <p:spPr>
          <a:xfrm>
            <a:off x="5535652" y="3487507"/>
            <a:ext cx="1107996" cy="396134"/>
          </a:xfrm>
          <a:prstGeom prst="rect">
            <a:avLst/>
          </a:prstGeom>
        </p:spPr>
        <p:txBody>
          <a:bodyPr wrap="none">
            <a:spAutoFit/>
          </a:bodyPr>
          <a:lstStyle/>
          <a:p>
            <a:pPr defTabSz="1015975" eaLnBrk="0" hangingPunct="0">
              <a:lnSpc>
                <a:spcPct val="120000"/>
              </a:lnSpc>
            </a:pPr>
            <a:r>
              <a:rPr kumimoji="1" lang="zh-CN" altLang="en-US" b="1" dirty="0">
                <a:solidFill>
                  <a:srgbClr val="CC00CC"/>
                </a:solidFill>
                <a:cs typeface="+mn-ea"/>
                <a:sym typeface="+mn-lt"/>
              </a:rPr>
              <a:t>同轴电缆</a:t>
            </a:r>
          </a:p>
        </p:txBody>
      </p:sp>
      <p:sp>
        <p:nvSpPr>
          <p:cNvPr id="28" name="矩形 27">
            <a:extLst>
              <a:ext uri="{FF2B5EF4-FFF2-40B4-BE49-F238E27FC236}">
                <a16:creationId xmlns:a16="http://schemas.microsoft.com/office/drawing/2014/main" id="{EE845955-E9CB-8CF2-AB4F-6206075A8FAE}"/>
              </a:ext>
            </a:extLst>
          </p:cNvPr>
          <p:cNvSpPr/>
          <p:nvPr/>
        </p:nvSpPr>
        <p:spPr>
          <a:xfrm>
            <a:off x="1561838" y="5004315"/>
            <a:ext cx="697627" cy="429861"/>
          </a:xfrm>
          <a:prstGeom prst="rect">
            <a:avLst/>
          </a:prstGeom>
        </p:spPr>
        <p:txBody>
          <a:bodyPr wrap="none">
            <a:spAutoFit/>
          </a:bodyPr>
          <a:lstStyle/>
          <a:p>
            <a:pPr>
              <a:lnSpc>
                <a:spcPct val="120000"/>
              </a:lnSpc>
            </a:pPr>
            <a:r>
              <a:rPr kumimoji="1" lang="zh-CN" altLang="en-US" sz="2000" b="1" dirty="0">
                <a:cs typeface="+mn-ea"/>
                <a:sym typeface="+mn-lt"/>
              </a:rPr>
              <a:t>站点</a:t>
            </a:r>
          </a:p>
        </p:txBody>
      </p:sp>
      <p:pic>
        <p:nvPicPr>
          <p:cNvPr id="29" name="图形 28">
            <a:extLst>
              <a:ext uri="{FF2B5EF4-FFF2-40B4-BE49-F238E27FC236}">
                <a16:creationId xmlns:a16="http://schemas.microsoft.com/office/drawing/2014/main" id="{929D2FFB-1D56-0E10-2D4D-D1FEF9918AD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434922" y="5023239"/>
            <a:ext cx="501007" cy="379334"/>
          </a:xfrm>
          <a:prstGeom prst="rect">
            <a:avLst/>
          </a:prstGeom>
        </p:spPr>
      </p:pic>
      <p:pic>
        <p:nvPicPr>
          <p:cNvPr id="31" name="图形 30">
            <a:extLst>
              <a:ext uri="{FF2B5EF4-FFF2-40B4-BE49-F238E27FC236}">
                <a16:creationId xmlns:a16="http://schemas.microsoft.com/office/drawing/2014/main" id="{0607A2FE-A1D9-C430-68C8-E6CA140C3C6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111247" y="5005872"/>
            <a:ext cx="501007" cy="379334"/>
          </a:xfrm>
          <a:prstGeom prst="rect">
            <a:avLst/>
          </a:prstGeom>
        </p:spPr>
      </p:pic>
      <p:pic>
        <p:nvPicPr>
          <p:cNvPr id="32" name="图形 31">
            <a:extLst>
              <a:ext uri="{FF2B5EF4-FFF2-40B4-BE49-F238E27FC236}">
                <a16:creationId xmlns:a16="http://schemas.microsoft.com/office/drawing/2014/main" id="{77F84A42-C773-4BF5-AA4D-8C65469EDFF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802697" y="5013175"/>
            <a:ext cx="501007" cy="379334"/>
          </a:xfrm>
          <a:prstGeom prst="rect">
            <a:avLst/>
          </a:prstGeom>
        </p:spPr>
      </p:pic>
      <p:pic>
        <p:nvPicPr>
          <p:cNvPr id="33" name="图形 32">
            <a:extLst>
              <a:ext uri="{FF2B5EF4-FFF2-40B4-BE49-F238E27FC236}">
                <a16:creationId xmlns:a16="http://schemas.microsoft.com/office/drawing/2014/main" id="{90551E26-23B8-1833-6803-69DDC88F52D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449821" y="5023239"/>
            <a:ext cx="501007" cy="379334"/>
          </a:xfrm>
          <a:prstGeom prst="rect">
            <a:avLst/>
          </a:prstGeom>
        </p:spPr>
      </p:pic>
      <p:pic>
        <p:nvPicPr>
          <p:cNvPr id="35" name="图形 34">
            <a:extLst>
              <a:ext uri="{FF2B5EF4-FFF2-40B4-BE49-F238E27FC236}">
                <a16:creationId xmlns:a16="http://schemas.microsoft.com/office/drawing/2014/main" id="{071928C3-0637-B90D-9949-87E443CEFDE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9086026" y="5022255"/>
            <a:ext cx="501007" cy="379334"/>
          </a:xfrm>
          <a:prstGeom prst="rect">
            <a:avLst/>
          </a:prstGeom>
        </p:spPr>
      </p:pic>
      <p:sp>
        <p:nvSpPr>
          <p:cNvPr id="38" name="Rectangle 9">
            <a:extLst>
              <a:ext uri="{FF2B5EF4-FFF2-40B4-BE49-F238E27FC236}">
                <a16:creationId xmlns:a16="http://schemas.microsoft.com/office/drawing/2014/main" id="{28E48E29-7143-6B9A-849C-31D9A2CB5777}"/>
              </a:ext>
            </a:extLst>
          </p:cNvPr>
          <p:cNvSpPr>
            <a:spLocks noChangeArrowheads="1"/>
          </p:cNvSpPr>
          <p:nvPr/>
        </p:nvSpPr>
        <p:spPr bwMode="auto">
          <a:xfrm>
            <a:off x="10404097" y="3831499"/>
            <a:ext cx="203275" cy="201110"/>
          </a:xfrm>
          <a:prstGeom prst="rect">
            <a:avLst/>
          </a:prstGeom>
          <a:solidFill>
            <a:schemeClr val="tx1"/>
          </a:solidFill>
          <a:ln w="12700">
            <a:solidFill>
              <a:srgbClr val="C00000"/>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Tree>
    <p:extLst>
      <p:ext uri="{BB962C8B-B14F-4D97-AF65-F5344CB8AC3E}">
        <p14:creationId xmlns:p14="http://schemas.microsoft.com/office/powerpoint/2010/main" val="25108877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7738A-77B9-5073-01B9-1912D8B72F89}"/>
              </a:ext>
            </a:extLst>
          </p:cNvPr>
          <p:cNvSpPr>
            <a:spLocks noGrp="1"/>
          </p:cNvSpPr>
          <p:nvPr>
            <p:ph type="title"/>
          </p:nvPr>
        </p:nvSpPr>
        <p:spPr/>
        <p:txBody>
          <a:bodyPr>
            <a:normAutofit/>
          </a:bodyPr>
          <a:lstStyle/>
          <a:p>
            <a:r>
              <a:rPr lang="zh-CN" altLang="en-US" sz="3200" dirty="0">
                <a:latin typeface="+mn-lt"/>
                <a:ea typeface="+mn-ea"/>
                <a:cs typeface="+mn-ea"/>
                <a:sym typeface="+mn-lt"/>
              </a:rPr>
              <a:t>以太网拓扑结构</a:t>
            </a:r>
            <a:endParaRPr lang="zh-CN" altLang="en-US" sz="3200" dirty="0"/>
          </a:p>
        </p:txBody>
      </p:sp>
      <p:sp>
        <p:nvSpPr>
          <p:cNvPr id="3" name="文本占位符 2">
            <a:extLst>
              <a:ext uri="{FF2B5EF4-FFF2-40B4-BE49-F238E27FC236}">
                <a16:creationId xmlns:a16="http://schemas.microsoft.com/office/drawing/2014/main" id="{DE79E897-88F7-4D33-1B81-EE9094EE2174}"/>
              </a:ext>
            </a:extLst>
          </p:cNvPr>
          <p:cNvSpPr>
            <a:spLocks noGrp="1"/>
          </p:cNvSpPr>
          <p:nvPr>
            <p:ph type="body" idx="1"/>
          </p:nvPr>
        </p:nvSpPr>
        <p:spPr>
          <a:xfrm>
            <a:off x="660400" y="1130300"/>
            <a:ext cx="10858500" cy="1793227"/>
          </a:xfrm>
        </p:spPr>
        <p:txBody>
          <a:bodyPr>
            <a:normAutofit/>
          </a:bodyPr>
          <a:lstStyle/>
          <a:p>
            <a:pPr marL="179388" indent="-179388" eaLnBrk="0" hangingPunct="0">
              <a:lnSpc>
                <a:spcPct val="120000"/>
              </a:lnSpc>
              <a:buFont typeface="Wingdings" panose="05000000000000000000" pitchFamily="2" charset="2"/>
              <a:buChar char="n"/>
            </a:pPr>
            <a:r>
              <a:rPr lang="en-US" altLang="zh-CN" sz="2400" dirty="0">
                <a:latin typeface="+mn-ea"/>
                <a:sym typeface="+mn-lt"/>
              </a:rPr>
              <a:t>1990 </a:t>
            </a:r>
            <a:r>
              <a:rPr lang="zh-CN" altLang="en-US" sz="2400" dirty="0">
                <a:latin typeface="+mn-ea"/>
                <a:sym typeface="+mn-lt"/>
              </a:rPr>
              <a:t>年，</a:t>
            </a:r>
            <a:r>
              <a:rPr lang="en-US" altLang="zh-CN" sz="2400" dirty="0">
                <a:latin typeface="+mn-ea"/>
                <a:sym typeface="+mn-lt"/>
              </a:rPr>
              <a:t>IEEE </a:t>
            </a:r>
            <a:r>
              <a:rPr lang="zh-CN" altLang="en-US" sz="2400" dirty="0">
                <a:latin typeface="+mn-ea"/>
                <a:sym typeface="+mn-lt"/>
              </a:rPr>
              <a:t>制定出</a:t>
            </a:r>
            <a:r>
              <a:rPr lang="en-US" altLang="zh-CN" sz="2400" dirty="0">
                <a:latin typeface="+mn-ea"/>
                <a:sym typeface="+mn-lt"/>
              </a:rPr>
              <a:t>802.3i</a:t>
            </a:r>
            <a:r>
              <a:rPr lang="zh-CN" altLang="en-US" sz="2400" dirty="0">
                <a:latin typeface="+mn-ea"/>
                <a:sym typeface="+mn-lt"/>
              </a:rPr>
              <a:t>标准，使用双绞线的星形拓扑</a:t>
            </a:r>
            <a:endParaRPr lang="en-US" altLang="zh-CN" sz="2400" dirty="0">
              <a:latin typeface="+mn-ea"/>
              <a:sym typeface="+mn-lt"/>
            </a:endParaRPr>
          </a:p>
          <a:p>
            <a:pPr marL="538163" indent="-271463" eaLnBrk="0" hangingPunct="0">
              <a:lnSpc>
                <a:spcPct val="120000"/>
              </a:lnSpc>
              <a:spcBef>
                <a:spcPts val="0"/>
              </a:spcBef>
              <a:buFont typeface="Wingdings" panose="05000000000000000000" pitchFamily="2" charset="2"/>
              <a:buChar char="Ø"/>
            </a:pPr>
            <a:r>
              <a:rPr lang="zh-CN" altLang="en-US" sz="2000" dirty="0">
                <a:latin typeface="+mn-ea"/>
                <a:cs typeface="+mn-ea"/>
                <a:sym typeface="+mn-lt"/>
              </a:rPr>
              <a:t>使用集线器和双绞线， </a:t>
            </a:r>
            <a:r>
              <a:rPr lang="en-US" altLang="zh-CN" sz="2000" dirty="0">
                <a:latin typeface="+mn-ea"/>
                <a:sym typeface="+mn-lt"/>
              </a:rPr>
              <a:t>10BASE-T </a:t>
            </a:r>
            <a:r>
              <a:rPr lang="zh-CN" altLang="en-US" sz="2000" dirty="0">
                <a:latin typeface="+mn-ea"/>
                <a:sym typeface="+mn-lt"/>
              </a:rPr>
              <a:t>标准</a:t>
            </a:r>
            <a:endParaRPr lang="en-US" altLang="zh-CN" sz="2000" dirty="0">
              <a:latin typeface="+mn-ea"/>
              <a:sym typeface="+mn-lt"/>
            </a:endParaRPr>
          </a:p>
          <a:p>
            <a:pPr marL="538163" indent="-271463" eaLnBrk="0" hangingPunct="0">
              <a:lnSpc>
                <a:spcPct val="120000"/>
              </a:lnSpc>
              <a:spcBef>
                <a:spcPts val="0"/>
              </a:spcBef>
              <a:buFont typeface="Wingdings" panose="05000000000000000000" pitchFamily="2" charset="2"/>
              <a:buChar char="Ø"/>
            </a:pPr>
            <a:r>
              <a:rPr lang="zh-CN" altLang="en-US" sz="2000" dirty="0">
                <a:latin typeface="+mn-ea"/>
                <a:cs typeface="+mn-ea"/>
                <a:sym typeface="+mn-lt"/>
              </a:rPr>
              <a:t>双绞线便宜，使用方便、灵活</a:t>
            </a:r>
            <a:endParaRPr lang="en-US" altLang="zh-CN" sz="2000" dirty="0">
              <a:latin typeface="+mn-ea"/>
              <a:cs typeface="+mn-ea"/>
              <a:sym typeface="+mn-lt"/>
            </a:endParaRPr>
          </a:p>
          <a:p>
            <a:pPr marL="538163" indent="-271463" eaLnBrk="0" hangingPunct="0">
              <a:spcBef>
                <a:spcPts val="0"/>
              </a:spcBef>
              <a:buFont typeface="Wingdings" panose="05000000000000000000" pitchFamily="2" charset="2"/>
              <a:buChar char="Ø"/>
            </a:pPr>
            <a:r>
              <a:rPr lang="zh-CN" altLang="en-US" sz="2000" dirty="0">
                <a:cs typeface="+mn-ea"/>
                <a:sym typeface="+mn-lt"/>
              </a:rPr>
              <a:t>是共享介质的广播信道</a:t>
            </a:r>
            <a:endParaRPr lang="zh-CN" altLang="en-US" sz="2000" dirty="0"/>
          </a:p>
          <a:p>
            <a:pPr marL="538163" indent="-271463" eaLnBrk="0" hangingPunct="0">
              <a:lnSpc>
                <a:spcPct val="120000"/>
              </a:lnSpc>
              <a:buFont typeface="Wingdings" panose="05000000000000000000" pitchFamily="2" charset="2"/>
              <a:buChar char="Ø"/>
            </a:pPr>
            <a:endParaRPr lang="zh-CN" altLang="en-US" sz="2000" dirty="0">
              <a:latin typeface="+mn-ea"/>
            </a:endParaRPr>
          </a:p>
        </p:txBody>
      </p:sp>
      <p:sp>
        <p:nvSpPr>
          <p:cNvPr id="4" name="灯片编号占位符 3">
            <a:extLst>
              <a:ext uri="{FF2B5EF4-FFF2-40B4-BE49-F238E27FC236}">
                <a16:creationId xmlns:a16="http://schemas.microsoft.com/office/drawing/2014/main" id="{B2A4348D-B6AB-C7EF-04AE-B63A01D2D284}"/>
              </a:ext>
            </a:extLst>
          </p:cNvPr>
          <p:cNvSpPr>
            <a:spLocks noGrp="1"/>
          </p:cNvSpPr>
          <p:nvPr>
            <p:ph type="sldNum" sz="quarter" idx="12"/>
          </p:nvPr>
        </p:nvSpPr>
        <p:spPr/>
        <p:txBody>
          <a:bodyPr/>
          <a:lstStyle/>
          <a:p>
            <a:fld id="{67CBE2BA-217C-4668-9731-D33A8B8F2C49}" type="slidenum">
              <a:rPr lang="zh-CN" altLang="en-US" smtClean="0"/>
              <a:t>126</a:t>
            </a:fld>
            <a:endParaRPr lang="zh-CN" altLang="en-US" dirty="0"/>
          </a:p>
        </p:txBody>
      </p:sp>
      <p:grpSp>
        <p:nvGrpSpPr>
          <p:cNvPr id="6" name="组合 5">
            <a:extLst>
              <a:ext uri="{FF2B5EF4-FFF2-40B4-BE49-F238E27FC236}">
                <a16:creationId xmlns:a16="http://schemas.microsoft.com/office/drawing/2014/main" id="{E87D8011-9E93-77E5-BB53-A42FB9D97CF4}"/>
              </a:ext>
            </a:extLst>
          </p:cNvPr>
          <p:cNvGrpSpPr/>
          <p:nvPr/>
        </p:nvGrpSpPr>
        <p:grpSpPr>
          <a:xfrm>
            <a:off x="832525" y="3000433"/>
            <a:ext cx="4996963" cy="3117108"/>
            <a:chOff x="1802497" y="1409382"/>
            <a:chExt cx="5278842" cy="3679123"/>
          </a:xfrm>
        </p:grpSpPr>
        <p:sp>
          <p:nvSpPr>
            <p:cNvPr id="7" name="Text Box 5">
              <a:extLst>
                <a:ext uri="{FF2B5EF4-FFF2-40B4-BE49-F238E27FC236}">
                  <a16:creationId xmlns:a16="http://schemas.microsoft.com/office/drawing/2014/main" id="{78EB2FFB-FCDF-C099-FC70-F6FCA213CF7D}"/>
                </a:ext>
              </a:extLst>
            </p:cNvPr>
            <p:cNvSpPr txBox="1">
              <a:spLocks noChangeArrowheads="1"/>
            </p:cNvSpPr>
            <p:nvPr/>
          </p:nvSpPr>
          <p:spPr bwMode="auto">
            <a:xfrm>
              <a:off x="4012756" y="2328828"/>
              <a:ext cx="1007928" cy="507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2000" b="1" dirty="0">
                  <a:cs typeface="+mn-ea"/>
                  <a:sym typeface="+mn-lt"/>
                </a:rPr>
                <a:t>集线器</a:t>
              </a:r>
            </a:p>
          </p:txBody>
        </p:sp>
        <p:sp>
          <p:nvSpPr>
            <p:cNvPr id="8" name="Line 6">
              <a:extLst>
                <a:ext uri="{FF2B5EF4-FFF2-40B4-BE49-F238E27FC236}">
                  <a16:creationId xmlns:a16="http://schemas.microsoft.com/office/drawing/2014/main" id="{0FA0D60C-A851-85AF-5AA3-D90FCB07FCF0}"/>
                </a:ext>
              </a:extLst>
            </p:cNvPr>
            <p:cNvSpPr>
              <a:spLocks noChangeShapeType="1"/>
            </p:cNvSpPr>
            <p:nvPr/>
          </p:nvSpPr>
          <p:spPr bwMode="auto">
            <a:xfrm flipV="1">
              <a:off x="2438664" y="3272755"/>
              <a:ext cx="1685396" cy="32067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dirty="0">
                <a:solidFill>
                  <a:srgbClr val="000099"/>
                </a:solidFill>
                <a:cs typeface="+mn-ea"/>
                <a:sym typeface="+mn-lt"/>
              </a:endParaRPr>
            </a:p>
          </p:txBody>
        </p:sp>
        <p:sp>
          <p:nvSpPr>
            <p:cNvPr id="9" name="Line 7">
              <a:extLst>
                <a:ext uri="{FF2B5EF4-FFF2-40B4-BE49-F238E27FC236}">
                  <a16:creationId xmlns:a16="http://schemas.microsoft.com/office/drawing/2014/main" id="{317ACC11-478D-118C-BB3C-F57EB6C352CB}"/>
                </a:ext>
              </a:extLst>
            </p:cNvPr>
            <p:cNvSpPr>
              <a:spLocks noChangeShapeType="1"/>
            </p:cNvSpPr>
            <p:nvPr/>
          </p:nvSpPr>
          <p:spPr bwMode="auto">
            <a:xfrm>
              <a:off x="2374735" y="2059792"/>
              <a:ext cx="1890350" cy="10859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dirty="0">
                <a:solidFill>
                  <a:srgbClr val="000099"/>
                </a:solidFill>
                <a:cs typeface="+mn-ea"/>
                <a:sym typeface="+mn-lt"/>
              </a:endParaRPr>
            </a:p>
          </p:txBody>
        </p:sp>
        <p:sp>
          <p:nvSpPr>
            <p:cNvPr id="10" name="Line 8">
              <a:extLst>
                <a:ext uri="{FF2B5EF4-FFF2-40B4-BE49-F238E27FC236}">
                  <a16:creationId xmlns:a16="http://schemas.microsoft.com/office/drawing/2014/main" id="{B141EF5F-BFCB-F45E-99D3-1A446ABC5DF8}"/>
                </a:ext>
              </a:extLst>
            </p:cNvPr>
            <p:cNvSpPr>
              <a:spLocks noChangeShapeType="1"/>
            </p:cNvSpPr>
            <p:nvPr/>
          </p:nvSpPr>
          <p:spPr bwMode="auto">
            <a:xfrm flipV="1">
              <a:off x="3865694" y="3401342"/>
              <a:ext cx="681436" cy="12779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11" name="Line 9">
              <a:extLst>
                <a:ext uri="{FF2B5EF4-FFF2-40B4-BE49-F238E27FC236}">
                  <a16:creationId xmlns:a16="http://schemas.microsoft.com/office/drawing/2014/main" id="{AD2DA968-5862-28EF-07DF-017BE3F32F5E}"/>
                </a:ext>
              </a:extLst>
            </p:cNvPr>
            <p:cNvSpPr>
              <a:spLocks noChangeShapeType="1"/>
            </p:cNvSpPr>
            <p:nvPr/>
          </p:nvSpPr>
          <p:spPr bwMode="auto">
            <a:xfrm flipH="1">
              <a:off x="4686433" y="2007519"/>
              <a:ext cx="1676045" cy="12652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12" name="Line 10">
              <a:extLst>
                <a:ext uri="{FF2B5EF4-FFF2-40B4-BE49-F238E27FC236}">
                  <a16:creationId xmlns:a16="http://schemas.microsoft.com/office/drawing/2014/main" id="{B95A118E-2C8A-D289-D5DF-129E609484FF}"/>
                </a:ext>
              </a:extLst>
            </p:cNvPr>
            <p:cNvSpPr>
              <a:spLocks noChangeShapeType="1"/>
            </p:cNvSpPr>
            <p:nvPr/>
          </p:nvSpPr>
          <p:spPr bwMode="auto">
            <a:xfrm>
              <a:off x="4825734" y="3401343"/>
              <a:ext cx="2109776" cy="4808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dirty="0">
                <a:solidFill>
                  <a:srgbClr val="000099"/>
                </a:solidFill>
                <a:cs typeface="+mn-ea"/>
                <a:sym typeface="+mn-lt"/>
              </a:endParaRPr>
            </a:p>
          </p:txBody>
        </p:sp>
        <p:pic>
          <p:nvPicPr>
            <p:cNvPr id="13" name="Picture 11">
              <a:extLst>
                <a:ext uri="{FF2B5EF4-FFF2-40B4-BE49-F238E27FC236}">
                  <a16:creationId xmlns:a16="http://schemas.microsoft.com/office/drawing/2014/main" id="{F4F4A1C3-8ECE-D106-F331-443C7258BE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2712" y="2886993"/>
              <a:ext cx="1685396"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17">
              <a:extLst>
                <a:ext uri="{FF2B5EF4-FFF2-40B4-BE49-F238E27FC236}">
                  <a16:creationId xmlns:a16="http://schemas.microsoft.com/office/drawing/2014/main" id="{01A95158-FB5C-B734-5EFE-3B0B6A5153B6}"/>
                </a:ext>
              </a:extLst>
            </p:cNvPr>
            <p:cNvSpPr txBox="1">
              <a:spLocks noChangeArrowheads="1"/>
            </p:cNvSpPr>
            <p:nvPr/>
          </p:nvSpPr>
          <p:spPr bwMode="auto">
            <a:xfrm>
              <a:off x="4938644" y="4607628"/>
              <a:ext cx="1456688" cy="480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015975" eaLnBrk="0" hangingPunct="0">
                <a:lnSpc>
                  <a:spcPct val="120000"/>
                </a:lnSpc>
              </a:pPr>
              <a:r>
                <a:rPr kumimoji="1" lang="zh-CN" altLang="en-US" b="1" dirty="0">
                  <a:solidFill>
                    <a:srgbClr val="CC00CC"/>
                  </a:solidFill>
                  <a:cs typeface="+mn-ea"/>
                  <a:sym typeface="+mn-lt"/>
                </a:rPr>
                <a:t>两对双绞线</a:t>
              </a:r>
            </a:p>
          </p:txBody>
        </p:sp>
        <p:sp>
          <p:nvSpPr>
            <p:cNvPr id="15" name="Line 18">
              <a:extLst>
                <a:ext uri="{FF2B5EF4-FFF2-40B4-BE49-F238E27FC236}">
                  <a16:creationId xmlns:a16="http://schemas.microsoft.com/office/drawing/2014/main" id="{F901E5B9-5F36-AAE1-0BDF-3E6812743566}"/>
                </a:ext>
              </a:extLst>
            </p:cNvPr>
            <p:cNvSpPr>
              <a:spLocks noChangeShapeType="1"/>
            </p:cNvSpPr>
            <p:nvPr/>
          </p:nvSpPr>
          <p:spPr bwMode="auto">
            <a:xfrm flipV="1">
              <a:off x="5659711" y="3706358"/>
              <a:ext cx="259688" cy="941388"/>
            </a:xfrm>
            <a:prstGeom prst="line">
              <a:avLst/>
            </a:prstGeom>
            <a:noFill/>
            <a:ln w="190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a:solidFill>
                  <a:srgbClr val="000099"/>
                </a:solidFill>
                <a:cs typeface="+mn-ea"/>
                <a:sym typeface="+mn-lt"/>
              </a:endParaRPr>
            </a:p>
          </p:txBody>
        </p:sp>
        <p:sp>
          <p:nvSpPr>
            <p:cNvPr id="16" name="Text Box 19">
              <a:extLst>
                <a:ext uri="{FF2B5EF4-FFF2-40B4-BE49-F238E27FC236}">
                  <a16:creationId xmlns:a16="http://schemas.microsoft.com/office/drawing/2014/main" id="{7CCC6A9E-27DE-9F7D-E9D4-5212D9FB1464}"/>
                </a:ext>
              </a:extLst>
            </p:cNvPr>
            <p:cNvSpPr txBox="1">
              <a:spLocks noChangeArrowheads="1"/>
            </p:cNvSpPr>
            <p:nvPr/>
          </p:nvSpPr>
          <p:spPr bwMode="auto">
            <a:xfrm>
              <a:off x="1802497" y="1409382"/>
              <a:ext cx="736980" cy="507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2000" b="1" dirty="0">
                  <a:cs typeface="+mn-ea"/>
                  <a:sym typeface="+mn-lt"/>
                </a:rPr>
                <a:t>站点</a:t>
              </a:r>
            </a:p>
          </p:txBody>
        </p:sp>
        <p:sp>
          <p:nvSpPr>
            <p:cNvPr id="17" name="Text Box 20">
              <a:extLst>
                <a:ext uri="{FF2B5EF4-FFF2-40B4-BE49-F238E27FC236}">
                  <a16:creationId xmlns:a16="http://schemas.microsoft.com/office/drawing/2014/main" id="{E927C2A9-CE1E-9D83-D948-C10439B47CE8}"/>
                </a:ext>
              </a:extLst>
            </p:cNvPr>
            <p:cNvSpPr txBox="1">
              <a:spLocks noChangeArrowheads="1"/>
            </p:cNvSpPr>
            <p:nvPr/>
          </p:nvSpPr>
          <p:spPr bwMode="auto">
            <a:xfrm>
              <a:off x="5666988" y="2716428"/>
              <a:ext cx="1414351" cy="467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015975" eaLnBrk="0" hangingPunct="0">
                <a:lnSpc>
                  <a:spcPct val="120000"/>
                </a:lnSpc>
              </a:pPr>
              <a:r>
                <a:rPr kumimoji="1" lang="en-US" altLang="zh-CN" b="1" dirty="0">
                  <a:solidFill>
                    <a:srgbClr val="CC00CC"/>
                  </a:solidFill>
                  <a:cs typeface="+mn-ea"/>
                  <a:sym typeface="+mn-lt"/>
                </a:rPr>
                <a:t>RJ-45 </a:t>
              </a:r>
              <a:r>
                <a:rPr kumimoji="1" lang="zh-CN" altLang="en-US" b="1" dirty="0">
                  <a:solidFill>
                    <a:srgbClr val="CC00CC"/>
                  </a:solidFill>
                  <a:cs typeface="+mn-ea"/>
                  <a:sym typeface="+mn-lt"/>
                </a:rPr>
                <a:t>接头</a:t>
              </a:r>
            </a:p>
          </p:txBody>
        </p:sp>
        <p:sp>
          <p:nvSpPr>
            <p:cNvPr id="18" name="Line 21">
              <a:extLst>
                <a:ext uri="{FF2B5EF4-FFF2-40B4-BE49-F238E27FC236}">
                  <a16:creationId xmlns:a16="http://schemas.microsoft.com/office/drawing/2014/main" id="{D23B4300-1C4F-ED44-B7D1-B9F9B240ECE3}"/>
                </a:ext>
              </a:extLst>
            </p:cNvPr>
            <p:cNvSpPr>
              <a:spLocks noChangeShapeType="1"/>
            </p:cNvSpPr>
            <p:nvPr/>
          </p:nvSpPr>
          <p:spPr bwMode="auto">
            <a:xfrm>
              <a:off x="6488436" y="3145756"/>
              <a:ext cx="417540" cy="647288"/>
            </a:xfrm>
            <a:prstGeom prst="line">
              <a:avLst/>
            </a:prstGeom>
            <a:noFill/>
            <a:ln w="190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dirty="0">
                <a:solidFill>
                  <a:srgbClr val="000099"/>
                </a:solidFill>
                <a:cs typeface="+mn-ea"/>
                <a:sym typeface="+mn-lt"/>
              </a:endParaRPr>
            </a:p>
          </p:txBody>
        </p:sp>
        <p:sp>
          <p:nvSpPr>
            <p:cNvPr id="19" name="Line 22">
              <a:extLst>
                <a:ext uri="{FF2B5EF4-FFF2-40B4-BE49-F238E27FC236}">
                  <a16:creationId xmlns:a16="http://schemas.microsoft.com/office/drawing/2014/main" id="{E84E4961-E8A4-B375-E6EA-978C9A597953}"/>
                </a:ext>
              </a:extLst>
            </p:cNvPr>
            <p:cNvSpPr>
              <a:spLocks noChangeShapeType="1"/>
            </p:cNvSpPr>
            <p:nvPr/>
          </p:nvSpPr>
          <p:spPr bwMode="auto">
            <a:xfrm flipH="1">
              <a:off x="5388109" y="3145755"/>
              <a:ext cx="683890" cy="187343"/>
            </a:xfrm>
            <a:prstGeom prst="line">
              <a:avLst/>
            </a:prstGeom>
            <a:noFill/>
            <a:ln w="190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3" b="1" dirty="0">
                <a:solidFill>
                  <a:srgbClr val="000099"/>
                </a:solidFill>
                <a:cs typeface="+mn-ea"/>
                <a:sym typeface="+mn-lt"/>
              </a:endParaRPr>
            </a:p>
          </p:txBody>
        </p:sp>
      </p:grpSp>
      <p:grpSp>
        <p:nvGrpSpPr>
          <p:cNvPr id="25" name="组合 24">
            <a:extLst>
              <a:ext uri="{FF2B5EF4-FFF2-40B4-BE49-F238E27FC236}">
                <a16:creationId xmlns:a16="http://schemas.microsoft.com/office/drawing/2014/main" id="{D4D8B9F6-221C-6B7A-5028-94D4E9245A0C}"/>
              </a:ext>
            </a:extLst>
          </p:cNvPr>
          <p:cNvGrpSpPr/>
          <p:nvPr/>
        </p:nvGrpSpPr>
        <p:grpSpPr>
          <a:xfrm>
            <a:off x="7023636" y="3351128"/>
            <a:ext cx="4147129" cy="2596128"/>
            <a:chOff x="1571890" y="2212976"/>
            <a:chExt cx="6579923" cy="3208874"/>
          </a:xfrm>
        </p:grpSpPr>
        <p:grpSp>
          <p:nvGrpSpPr>
            <p:cNvPr id="26" name="Group 3">
              <a:extLst>
                <a:ext uri="{FF2B5EF4-FFF2-40B4-BE49-F238E27FC236}">
                  <a16:creationId xmlns:a16="http://schemas.microsoft.com/office/drawing/2014/main" id="{3AEE06AF-D5A1-E1FB-41AF-D76CB60937B9}"/>
                </a:ext>
              </a:extLst>
            </p:cNvPr>
            <p:cNvGrpSpPr>
              <a:grpSpLocks/>
            </p:cNvGrpSpPr>
            <p:nvPr/>
          </p:nvGrpSpPr>
          <p:grpSpPr bwMode="auto">
            <a:xfrm rot="-3098467">
              <a:off x="2022145" y="3956249"/>
              <a:ext cx="1127125" cy="98028"/>
              <a:chOff x="1548" y="1476"/>
              <a:chExt cx="1338" cy="120"/>
            </a:xfrm>
          </p:grpSpPr>
          <p:sp>
            <p:nvSpPr>
              <p:cNvPr id="80" name="Freeform 4">
                <a:extLst>
                  <a:ext uri="{FF2B5EF4-FFF2-40B4-BE49-F238E27FC236}">
                    <a16:creationId xmlns:a16="http://schemas.microsoft.com/office/drawing/2014/main" id="{FF866137-32F0-2235-2AB4-44FCAE6DF79E}"/>
                  </a:ext>
                </a:extLst>
              </p:cNvPr>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81" name="Freeform 5">
                <a:extLst>
                  <a:ext uri="{FF2B5EF4-FFF2-40B4-BE49-F238E27FC236}">
                    <a16:creationId xmlns:a16="http://schemas.microsoft.com/office/drawing/2014/main" id="{428C93BC-EF63-F66A-A001-4BFA0291B5EA}"/>
                  </a:ext>
                </a:extLst>
              </p:cNvPr>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dirty="0">
                  <a:solidFill>
                    <a:srgbClr val="000099"/>
                  </a:solidFill>
                  <a:cs typeface="+mn-ea"/>
                  <a:sym typeface="+mn-lt"/>
                </a:endParaRPr>
              </a:p>
            </p:txBody>
          </p:sp>
        </p:grpSp>
        <p:grpSp>
          <p:nvGrpSpPr>
            <p:cNvPr id="27" name="Group 6">
              <a:extLst>
                <a:ext uri="{FF2B5EF4-FFF2-40B4-BE49-F238E27FC236}">
                  <a16:creationId xmlns:a16="http://schemas.microsoft.com/office/drawing/2014/main" id="{C82FF68E-898E-3311-1E22-8D2431775E7B}"/>
                </a:ext>
              </a:extLst>
            </p:cNvPr>
            <p:cNvGrpSpPr>
              <a:grpSpLocks/>
            </p:cNvGrpSpPr>
            <p:nvPr/>
          </p:nvGrpSpPr>
          <p:grpSpPr bwMode="auto">
            <a:xfrm rot="-3098467">
              <a:off x="2458972" y="3956249"/>
              <a:ext cx="1127125" cy="98028"/>
              <a:chOff x="1548" y="1476"/>
              <a:chExt cx="1338" cy="120"/>
            </a:xfrm>
          </p:grpSpPr>
          <p:sp>
            <p:nvSpPr>
              <p:cNvPr id="78" name="Freeform 7">
                <a:extLst>
                  <a:ext uri="{FF2B5EF4-FFF2-40B4-BE49-F238E27FC236}">
                    <a16:creationId xmlns:a16="http://schemas.microsoft.com/office/drawing/2014/main" id="{49562701-82D6-1C20-41ED-2C73C79ACBEB}"/>
                  </a:ext>
                </a:extLst>
              </p:cNvPr>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79" name="Freeform 8">
                <a:extLst>
                  <a:ext uri="{FF2B5EF4-FFF2-40B4-BE49-F238E27FC236}">
                    <a16:creationId xmlns:a16="http://schemas.microsoft.com/office/drawing/2014/main" id="{DE4CC03F-C723-E42C-ED58-53993C115098}"/>
                  </a:ext>
                </a:extLst>
              </p:cNvPr>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grpSp>
        <p:grpSp>
          <p:nvGrpSpPr>
            <p:cNvPr id="28" name="Group 9">
              <a:extLst>
                <a:ext uri="{FF2B5EF4-FFF2-40B4-BE49-F238E27FC236}">
                  <a16:creationId xmlns:a16="http://schemas.microsoft.com/office/drawing/2014/main" id="{0D051FB8-0FA4-557E-5B83-B289CB30C417}"/>
                </a:ext>
              </a:extLst>
            </p:cNvPr>
            <p:cNvGrpSpPr>
              <a:grpSpLocks/>
            </p:cNvGrpSpPr>
            <p:nvPr/>
          </p:nvGrpSpPr>
          <p:grpSpPr bwMode="auto">
            <a:xfrm rot="3701259" flipH="1">
              <a:off x="6306079" y="3949965"/>
              <a:ext cx="1001712" cy="96308"/>
              <a:chOff x="1548" y="1476"/>
              <a:chExt cx="1338" cy="120"/>
            </a:xfrm>
          </p:grpSpPr>
          <p:sp>
            <p:nvSpPr>
              <p:cNvPr id="76" name="Freeform 10">
                <a:extLst>
                  <a:ext uri="{FF2B5EF4-FFF2-40B4-BE49-F238E27FC236}">
                    <a16:creationId xmlns:a16="http://schemas.microsoft.com/office/drawing/2014/main" id="{5EF0BABF-FB67-4E7A-C3D3-26769757D38A}"/>
                  </a:ext>
                </a:extLst>
              </p:cNvPr>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77" name="Freeform 11">
                <a:extLst>
                  <a:ext uri="{FF2B5EF4-FFF2-40B4-BE49-F238E27FC236}">
                    <a16:creationId xmlns:a16="http://schemas.microsoft.com/office/drawing/2014/main" id="{918F2561-48BB-CA05-7D60-65B3BE240E10}"/>
                  </a:ext>
                </a:extLst>
              </p:cNvPr>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grpSp>
        <p:grpSp>
          <p:nvGrpSpPr>
            <p:cNvPr id="29" name="Group 12">
              <a:extLst>
                <a:ext uri="{FF2B5EF4-FFF2-40B4-BE49-F238E27FC236}">
                  <a16:creationId xmlns:a16="http://schemas.microsoft.com/office/drawing/2014/main" id="{1625651B-ED2B-ABEC-0102-BC4F99C0D583}"/>
                </a:ext>
              </a:extLst>
            </p:cNvPr>
            <p:cNvGrpSpPr>
              <a:grpSpLocks/>
            </p:cNvGrpSpPr>
            <p:nvPr/>
          </p:nvGrpSpPr>
          <p:grpSpPr bwMode="auto">
            <a:xfrm rot="3701259" flipH="1">
              <a:off x="6817718" y="3969743"/>
              <a:ext cx="1001713" cy="98028"/>
              <a:chOff x="1548" y="1476"/>
              <a:chExt cx="1338" cy="120"/>
            </a:xfrm>
          </p:grpSpPr>
          <p:sp>
            <p:nvSpPr>
              <p:cNvPr id="74" name="Freeform 13">
                <a:extLst>
                  <a:ext uri="{FF2B5EF4-FFF2-40B4-BE49-F238E27FC236}">
                    <a16:creationId xmlns:a16="http://schemas.microsoft.com/office/drawing/2014/main" id="{90CDFF7D-C3C7-CFFE-E521-BF4193558F0D}"/>
                  </a:ext>
                </a:extLst>
              </p:cNvPr>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75" name="Freeform 14">
                <a:extLst>
                  <a:ext uri="{FF2B5EF4-FFF2-40B4-BE49-F238E27FC236}">
                    <a16:creationId xmlns:a16="http://schemas.microsoft.com/office/drawing/2014/main" id="{CF36A9EC-AEEC-7608-3661-0B57B8FCB7F6}"/>
                  </a:ext>
                </a:extLst>
              </p:cNvPr>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grpSp>
        <p:sp>
          <p:nvSpPr>
            <p:cNvPr id="30" name="Rectangle 15">
              <a:extLst>
                <a:ext uri="{FF2B5EF4-FFF2-40B4-BE49-F238E27FC236}">
                  <a16:creationId xmlns:a16="http://schemas.microsoft.com/office/drawing/2014/main" id="{CB1F3265-EC33-0D77-8785-82533A9929D5}"/>
                </a:ext>
              </a:extLst>
            </p:cNvPr>
            <p:cNvSpPr>
              <a:spLocks noChangeArrowheads="1"/>
            </p:cNvSpPr>
            <p:nvPr/>
          </p:nvSpPr>
          <p:spPr bwMode="auto">
            <a:xfrm>
              <a:off x="1969162" y="2212976"/>
              <a:ext cx="5969396" cy="1344613"/>
            </a:xfrm>
            <a:prstGeom prst="rect">
              <a:avLst/>
            </a:prstGeom>
            <a:solidFill>
              <a:srgbClr val="92D050"/>
            </a:solidFill>
            <a:ln w="25400">
              <a:solidFill>
                <a:schemeClr val="tx1"/>
              </a:solidFill>
              <a:miter lim="800000"/>
              <a:headEnd/>
              <a:tailEnd/>
            </a:ln>
            <a:effectLst/>
          </p:spPr>
          <p:txBody>
            <a:bodyPr wrap="none" anchor="ctr"/>
            <a:lstStyle/>
            <a:p>
              <a:pPr>
                <a:lnSpc>
                  <a:spcPct val="120000"/>
                </a:lnSpc>
              </a:pPr>
              <a:endParaRPr lang="zh-CN" altLang="en-US" b="1">
                <a:solidFill>
                  <a:srgbClr val="000099"/>
                </a:solidFill>
                <a:cs typeface="+mn-ea"/>
                <a:sym typeface="+mn-lt"/>
              </a:endParaRPr>
            </a:p>
          </p:txBody>
        </p:sp>
        <p:sp>
          <p:nvSpPr>
            <p:cNvPr id="31" name="AutoShape 16">
              <a:extLst>
                <a:ext uri="{FF2B5EF4-FFF2-40B4-BE49-F238E27FC236}">
                  <a16:creationId xmlns:a16="http://schemas.microsoft.com/office/drawing/2014/main" id="{CE3CA6A8-CAE9-7A4B-377C-5267CD6579F9}"/>
                </a:ext>
              </a:extLst>
            </p:cNvPr>
            <p:cNvSpPr>
              <a:spLocks noChangeArrowheads="1"/>
            </p:cNvSpPr>
            <p:nvPr/>
          </p:nvSpPr>
          <p:spPr bwMode="auto">
            <a:xfrm>
              <a:off x="2772305" y="3189289"/>
              <a:ext cx="479822"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2" name="AutoShape 17">
              <a:extLst>
                <a:ext uri="{FF2B5EF4-FFF2-40B4-BE49-F238E27FC236}">
                  <a16:creationId xmlns:a16="http://schemas.microsoft.com/office/drawing/2014/main" id="{3EDEAA48-0D46-AB80-066D-51558002C77C}"/>
                </a:ext>
              </a:extLst>
            </p:cNvPr>
            <p:cNvSpPr>
              <a:spLocks noChangeArrowheads="1"/>
            </p:cNvSpPr>
            <p:nvPr/>
          </p:nvSpPr>
          <p:spPr bwMode="auto">
            <a:xfrm>
              <a:off x="6213608" y="3192464"/>
              <a:ext cx="483261" cy="352425"/>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3" name="AutoShape 18">
              <a:extLst>
                <a:ext uri="{FF2B5EF4-FFF2-40B4-BE49-F238E27FC236}">
                  <a16:creationId xmlns:a16="http://schemas.microsoft.com/office/drawing/2014/main" id="{53A0BC3E-5BBE-B49C-4E1B-AC3E2C120062}"/>
                </a:ext>
              </a:extLst>
            </p:cNvPr>
            <p:cNvSpPr>
              <a:spLocks noChangeArrowheads="1"/>
            </p:cNvSpPr>
            <p:nvPr/>
          </p:nvSpPr>
          <p:spPr bwMode="auto">
            <a:xfrm>
              <a:off x="4407827" y="3189289"/>
              <a:ext cx="483261"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4" name="AutoShape 19">
              <a:extLst>
                <a:ext uri="{FF2B5EF4-FFF2-40B4-BE49-F238E27FC236}">
                  <a16:creationId xmlns:a16="http://schemas.microsoft.com/office/drawing/2014/main" id="{86AB50B2-6872-0743-41E4-EE740F22F990}"/>
                </a:ext>
              </a:extLst>
            </p:cNvPr>
            <p:cNvSpPr>
              <a:spLocks noChangeArrowheads="1"/>
            </p:cNvSpPr>
            <p:nvPr/>
          </p:nvSpPr>
          <p:spPr bwMode="auto">
            <a:xfrm rot="10800000" flipH="1">
              <a:off x="6702029" y="3192464"/>
              <a:ext cx="479821" cy="352425"/>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5" name="AutoShape 20">
              <a:extLst>
                <a:ext uri="{FF2B5EF4-FFF2-40B4-BE49-F238E27FC236}">
                  <a16:creationId xmlns:a16="http://schemas.microsoft.com/office/drawing/2014/main" id="{3796D6D6-CDD0-0A5B-F80B-387AE77BEF19}"/>
                </a:ext>
              </a:extLst>
            </p:cNvPr>
            <p:cNvSpPr>
              <a:spLocks noChangeArrowheads="1"/>
            </p:cNvSpPr>
            <p:nvPr/>
          </p:nvSpPr>
          <p:spPr bwMode="auto">
            <a:xfrm rot="10800000" flipH="1">
              <a:off x="3245247" y="3189289"/>
              <a:ext cx="481542"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6" name="AutoShape 21">
              <a:extLst>
                <a:ext uri="{FF2B5EF4-FFF2-40B4-BE49-F238E27FC236}">
                  <a16:creationId xmlns:a16="http://schemas.microsoft.com/office/drawing/2014/main" id="{2B22A57A-3F3C-4F73-A236-FFE56A44D458}"/>
                </a:ext>
              </a:extLst>
            </p:cNvPr>
            <p:cNvSpPr>
              <a:spLocks noChangeArrowheads="1"/>
            </p:cNvSpPr>
            <p:nvPr/>
          </p:nvSpPr>
          <p:spPr bwMode="auto">
            <a:xfrm rot="10800000" flipH="1">
              <a:off x="4903127" y="3206750"/>
              <a:ext cx="483261" cy="349250"/>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7" name="Freeform 22">
              <a:extLst>
                <a:ext uri="{FF2B5EF4-FFF2-40B4-BE49-F238E27FC236}">
                  <a16:creationId xmlns:a16="http://schemas.microsoft.com/office/drawing/2014/main" id="{167DF4BD-76DE-5D6B-ED13-23E22511444E}"/>
                </a:ext>
              </a:extLst>
            </p:cNvPr>
            <p:cNvSpPr>
              <a:spLocks/>
            </p:cNvSpPr>
            <p:nvPr/>
          </p:nvSpPr>
          <p:spPr bwMode="auto">
            <a:xfrm>
              <a:off x="3609843" y="2863850"/>
              <a:ext cx="2854854" cy="325438"/>
            </a:xfrm>
            <a:custGeom>
              <a:avLst/>
              <a:gdLst>
                <a:gd name="T0" fmla="*/ 1374 w 1375"/>
                <a:gd name="T1" fmla="*/ 186 h 187"/>
                <a:gd name="T2" fmla="*/ 1374 w 1375"/>
                <a:gd name="T3" fmla="*/ 0 h 187"/>
                <a:gd name="T4" fmla="*/ 0 w 1375"/>
                <a:gd name="T5" fmla="*/ 0 h 187"/>
                <a:gd name="T6" fmla="*/ 0 w 1375"/>
                <a:gd name="T7" fmla="*/ 186 h 187"/>
              </a:gdLst>
              <a:ahLst/>
              <a:cxnLst>
                <a:cxn ang="0">
                  <a:pos x="T0" y="T1"/>
                </a:cxn>
                <a:cxn ang="0">
                  <a:pos x="T2" y="T3"/>
                </a:cxn>
                <a:cxn ang="0">
                  <a:pos x="T4" y="T5"/>
                </a:cxn>
                <a:cxn ang="0">
                  <a:pos x="T6" y="T7"/>
                </a:cxn>
              </a:cxnLst>
              <a:rect l="0" t="0" r="r" b="b"/>
              <a:pathLst>
                <a:path w="1375" h="187">
                  <a:moveTo>
                    <a:pt x="1374" y="186"/>
                  </a:moveTo>
                  <a:lnTo>
                    <a:pt x="1374" y="0"/>
                  </a:lnTo>
                  <a:lnTo>
                    <a:pt x="0" y="0"/>
                  </a:lnTo>
                  <a:lnTo>
                    <a:pt x="0" y="186"/>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b="1">
                <a:solidFill>
                  <a:srgbClr val="000099"/>
                </a:solidFill>
                <a:cs typeface="+mn-ea"/>
                <a:sym typeface="+mn-lt"/>
              </a:endParaRPr>
            </a:p>
          </p:txBody>
        </p:sp>
        <p:sp>
          <p:nvSpPr>
            <p:cNvPr id="38" name="Freeform 23">
              <a:extLst>
                <a:ext uri="{FF2B5EF4-FFF2-40B4-BE49-F238E27FC236}">
                  <a16:creationId xmlns:a16="http://schemas.microsoft.com/office/drawing/2014/main" id="{C13A5AE4-7683-B92E-F391-F0CBF841CA5A}"/>
                </a:ext>
              </a:extLst>
            </p:cNvPr>
            <p:cNvSpPr>
              <a:spLocks/>
            </p:cNvSpPr>
            <p:nvPr/>
          </p:nvSpPr>
          <p:spPr bwMode="auto">
            <a:xfrm>
              <a:off x="4643438" y="2624139"/>
              <a:ext cx="2199614" cy="585787"/>
            </a:xfrm>
            <a:custGeom>
              <a:avLst/>
              <a:gdLst>
                <a:gd name="T0" fmla="*/ 0 w 1060"/>
                <a:gd name="T1" fmla="*/ 336 h 337"/>
                <a:gd name="T2" fmla="*/ 0 w 1060"/>
                <a:gd name="T3" fmla="*/ 0 h 337"/>
                <a:gd name="T4" fmla="*/ 1059 w 1060"/>
                <a:gd name="T5" fmla="*/ 0 h 337"/>
                <a:gd name="T6" fmla="*/ 1059 w 1060"/>
                <a:gd name="T7" fmla="*/ 330 h 337"/>
              </a:gdLst>
              <a:ahLst/>
              <a:cxnLst>
                <a:cxn ang="0">
                  <a:pos x="T0" y="T1"/>
                </a:cxn>
                <a:cxn ang="0">
                  <a:pos x="T2" y="T3"/>
                </a:cxn>
                <a:cxn ang="0">
                  <a:pos x="T4" y="T5"/>
                </a:cxn>
                <a:cxn ang="0">
                  <a:pos x="T6" y="T7"/>
                </a:cxn>
              </a:cxnLst>
              <a:rect l="0" t="0" r="r" b="b"/>
              <a:pathLst>
                <a:path w="1060" h="337">
                  <a:moveTo>
                    <a:pt x="0" y="336"/>
                  </a:moveTo>
                  <a:lnTo>
                    <a:pt x="0" y="0"/>
                  </a:lnTo>
                  <a:lnTo>
                    <a:pt x="1059" y="0"/>
                  </a:lnTo>
                  <a:lnTo>
                    <a:pt x="1059" y="33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b="1">
                <a:solidFill>
                  <a:srgbClr val="000099"/>
                </a:solidFill>
                <a:cs typeface="+mn-ea"/>
                <a:sym typeface="+mn-lt"/>
              </a:endParaRPr>
            </a:p>
          </p:txBody>
        </p:sp>
        <p:sp>
          <p:nvSpPr>
            <p:cNvPr id="39" name="Freeform 24">
              <a:extLst>
                <a:ext uri="{FF2B5EF4-FFF2-40B4-BE49-F238E27FC236}">
                  <a16:creationId xmlns:a16="http://schemas.microsoft.com/office/drawing/2014/main" id="{9467041D-C06E-7935-BA15-EF8D5A3E2B4B}"/>
                </a:ext>
              </a:extLst>
            </p:cNvPr>
            <p:cNvSpPr>
              <a:spLocks/>
            </p:cNvSpPr>
            <p:nvPr/>
          </p:nvSpPr>
          <p:spPr bwMode="auto">
            <a:xfrm>
              <a:off x="3412067" y="2624138"/>
              <a:ext cx="1234810" cy="576262"/>
            </a:xfrm>
            <a:custGeom>
              <a:avLst/>
              <a:gdLst>
                <a:gd name="T0" fmla="*/ 594 w 595"/>
                <a:gd name="T1" fmla="*/ 0 h 331"/>
                <a:gd name="T2" fmla="*/ 0 w 595"/>
                <a:gd name="T3" fmla="*/ 0 h 331"/>
                <a:gd name="T4" fmla="*/ 0 w 595"/>
                <a:gd name="T5" fmla="*/ 330 h 331"/>
              </a:gdLst>
              <a:ahLst/>
              <a:cxnLst>
                <a:cxn ang="0">
                  <a:pos x="T0" y="T1"/>
                </a:cxn>
                <a:cxn ang="0">
                  <a:pos x="T2" y="T3"/>
                </a:cxn>
                <a:cxn ang="0">
                  <a:pos x="T4" y="T5"/>
                </a:cxn>
              </a:cxnLst>
              <a:rect l="0" t="0" r="r" b="b"/>
              <a:pathLst>
                <a:path w="595" h="331">
                  <a:moveTo>
                    <a:pt x="594" y="0"/>
                  </a:moveTo>
                  <a:lnTo>
                    <a:pt x="0" y="0"/>
                  </a:lnTo>
                  <a:lnTo>
                    <a:pt x="0" y="33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b="1">
                <a:solidFill>
                  <a:srgbClr val="000099"/>
                </a:solidFill>
                <a:cs typeface="+mn-ea"/>
                <a:sym typeface="+mn-lt"/>
              </a:endParaRPr>
            </a:p>
          </p:txBody>
        </p:sp>
        <p:sp>
          <p:nvSpPr>
            <p:cNvPr id="40" name="Freeform 25">
              <a:extLst>
                <a:ext uri="{FF2B5EF4-FFF2-40B4-BE49-F238E27FC236}">
                  <a16:creationId xmlns:a16="http://schemas.microsoft.com/office/drawing/2014/main" id="{B890B682-9910-8ACA-1C7E-0BED50863BB3}"/>
                </a:ext>
              </a:extLst>
            </p:cNvPr>
            <p:cNvSpPr>
              <a:spLocks/>
            </p:cNvSpPr>
            <p:nvPr/>
          </p:nvSpPr>
          <p:spPr bwMode="auto">
            <a:xfrm>
              <a:off x="3013075" y="2416175"/>
              <a:ext cx="4048390" cy="793750"/>
            </a:xfrm>
            <a:custGeom>
              <a:avLst/>
              <a:gdLst>
                <a:gd name="T0" fmla="*/ 0 w 1951"/>
                <a:gd name="T1" fmla="*/ 456 h 457"/>
                <a:gd name="T2" fmla="*/ 0 w 1951"/>
                <a:gd name="T3" fmla="*/ 0 h 457"/>
                <a:gd name="T4" fmla="*/ 1950 w 1951"/>
                <a:gd name="T5" fmla="*/ 0 h 457"/>
                <a:gd name="T6" fmla="*/ 1950 w 1951"/>
                <a:gd name="T7" fmla="*/ 450 h 457"/>
                <a:gd name="T8" fmla="*/ 1950 w 1951"/>
                <a:gd name="T9" fmla="*/ 450 h 457"/>
              </a:gdLst>
              <a:ahLst/>
              <a:cxnLst>
                <a:cxn ang="0">
                  <a:pos x="T0" y="T1"/>
                </a:cxn>
                <a:cxn ang="0">
                  <a:pos x="T2" y="T3"/>
                </a:cxn>
                <a:cxn ang="0">
                  <a:pos x="T4" y="T5"/>
                </a:cxn>
                <a:cxn ang="0">
                  <a:pos x="T6" y="T7"/>
                </a:cxn>
                <a:cxn ang="0">
                  <a:pos x="T8" y="T9"/>
                </a:cxn>
              </a:cxnLst>
              <a:rect l="0" t="0" r="r" b="b"/>
              <a:pathLst>
                <a:path w="1951" h="457">
                  <a:moveTo>
                    <a:pt x="0" y="456"/>
                  </a:moveTo>
                  <a:lnTo>
                    <a:pt x="0" y="0"/>
                  </a:lnTo>
                  <a:lnTo>
                    <a:pt x="1950" y="0"/>
                  </a:lnTo>
                  <a:lnTo>
                    <a:pt x="1950" y="450"/>
                  </a:lnTo>
                  <a:lnTo>
                    <a:pt x="1950" y="45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b="1">
                <a:solidFill>
                  <a:srgbClr val="000099"/>
                </a:solidFill>
                <a:cs typeface="+mn-ea"/>
                <a:sym typeface="+mn-lt"/>
              </a:endParaRPr>
            </a:p>
          </p:txBody>
        </p:sp>
        <p:sp>
          <p:nvSpPr>
            <p:cNvPr id="41" name="Line 26">
              <a:extLst>
                <a:ext uri="{FF2B5EF4-FFF2-40B4-BE49-F238E27FC236}">
                  <a16:creationId xmlns:a16="http://schemas.microsoft.com/office/drawing/2014/main" id="{3D5D2EB4-F020-510F-F500-DF6C37EAE688}"/>
                </a:ext>
              </a:extLst>
            </p:cNvPr>
            <p:cNvSpPr>
              <a:spLocks noChangeShapeType="1"/>
            </p:cNvSpPr>
            <p:nvPr/>
          </p:nvSpPr>
          <p:spPr bwMode="auto">
            <a:xfrm>
              <a:off x="5229887" y="2870201"/>
              <a:ext cx="0" cy="341313"/>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42" name="Line 27">
              <a:extLst>
                <a:ext uri="{FF2B5EF4-FFF2-40B4-BE49-F238E27FC236}">
                  <a16:creationId xmlns:a16="http://schemas.microsoft.com/office/drawing/2014/main" id="{91D6E95D-DC6B-7A08-DB8C-44FF8EE86BB0}"/>
                </a:ext>
              </a:extLst>
            </p:cNvPr>
            <p:cNvSpPr>
              <a:spLocks noChangeShapeType="1"/>
            </p:cNvSpPr>
            <p:nvPr/>
          </p:nvSpPr>
          <p:spPr bwMode="auto">
            <a:xfrm>
              <a:off x="5056188" y="2433638"/>
              <a:ext cx="0" cy="78740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43" name="Rectangle 29">
              <a:extLst>
                <a:ext uri="{FF2B5EF4-FFF2-40B4-BE49-F238E27FC236}">
                  <a16:creationId xmlns:a16="http://schemas.microsoft.com/office/drawing/2014/main" id="{48B70176-F4D5-1669-E450-165A1B7749A6}"/>
                </a:ext>
              </a:extLst>
            </p:cNvPr>
            <p:cNvSpPr>
              <a:spLocks noChangeArrowheads="1"/>
            </p:cNvSpPr>
            <p:nvPr/>
          </p:nvSpPr>
          <p:spPr bwMode="auto">
            <a:xfrm>
              <a:off x="4063868" y="4527550"/>
              <a:ext cx="1608005" cy="846138"/>
            </a:xfrm>
            <a:prstGeom prst="rect">
              <a:avLst/>
            </a:prstGeom>
            <a:solidFill>
              <a:schemeClr val="accent1">
                <a:lumMod val="25000"/>
                <a:lumOff val="75000"/>
              </a:schemeClr>
            </a:solidFill>
            <a:ln w="19050">
              <a:solidFill>
                <a:schemeClr val="tx1"/>
              </a:solidFill>
              <a:miter lim="800000"/>
              <a:headEnd/>
              <a:tailEnd/>
            </a:ln>
            <a:effectLst/>
          </p:spPr>
          <p:txBody>
            <a:bodyPr wrap="none" anchor="ctr"/>
            <a:lstStyle/>
            <a:p>
              <a:pPr>
                <a:lnSpc>
                  <a:spcPct val="120000"/>
                </a:lnSpc>
              </a:pPr>
              <a:endParaRPr lang="zh-CN" altLang="en-US" b="1">
                <a:solidFill>
                  <a:srgbClr val="000099"/>
                </a:solidFill>
                <a:cs typeface="+mn-ea"/>
                <a:sym typeface="+mn-lt"/>
              </a:endParaRPr>
            </a:p>
          </p:txBody>
        </p:sp>
        <p:sp>
          <p:nvSpPr>
            <p:cNvPr id="44" name="Rectangle 30">
              <a:extLst>
                <a:ext uri="{FF2B5EF4-FFF2-40B4-BE49-F238E27FC236}">
                  <a16:creationId xmlns:a16="http://schemas.microsoft.com/office/drawing/2014/main" id="{8A246B80-5BE3-FDB6-4ABF-DA6489F1E04D}"/>
                </a:ext>
              </a:extLst>
            </p:cNvPr>
            <p:cNvSpPr>
              <a:spLocks noChangeArrowheads="1"/>
            </p:cNvSpPr>
            <p:nvPr/>
          </p:nvSpPr>
          <p:spPr bwMode="auto">
            <a:xfrm>
              <a:off x="4375151" y="4529138"/>
              <a:ext cx="1028435" cy="3984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45" name="Rectangle 31">
              <a:extLst>
                <a:ext uri="{FF2B5EF4-FFF2-40B4-BE49-F238E27FC236}">
                  <a16:creationId xmlns:a16="http://schemas.microsoft.com/office/drawing/2014/main" id="{1B679318-E9F6-AD53-302F-D648FEC52232}"/>
                </a:ext>
              </a:extLst>
            </p:cNvPr>
            <p:cNvSpPr>
              <a:spLocks noChangeArrowheads="1"/>
            </p:cNvSpPr>
            <p:nvPr/>
          </p:nvSpPr>
          <p:spPr bwMode="auto">
            <a:xfrm>
              <a:off x="4351574" y="4492159"/>
              <a:ext cx="1017346" cy="521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b="1" dirty="0">
                  <a:solidFill>
                    <a:srgbClr val="0000FF"/>
                  </a:solidFill>
                  <a:cs typeface="+mn-ea"/>
                  <a:sym typeface="+mn-lt"/>
                </a:rPr>
                <a:t>NIC</a:t>
              </a:r>
              <a:endParaRPr kumimoji="1" lang="zh-CN" altLang="en-US" b="1" dirty="0">
                <a:solidFill>
                  <a:srgbClr val="0000FF"/>
                </a:solidFill>
                <a:cs typeface="+mn-ea"/>
                <a:sym typeface="+mn-lt"/>
              </a:endParaRPr>
            </a:p>
          </p:txBody>
        </p:sp>
        <p:sp>
          <p:nvSpPr>
            <p:cNvPr id="46" name="Rectangle 32">
              <a:extLst>
                <a:ext uri="{FF2B5EF4-FFF2-40B4-BE49-F238E27FC236}">
                  <a16:creationId xmlns:a16="http://schemas.microsoft.com/office/drawing/2014/main" id="{64E29694-7C97-B2C3-F9CB-CE3E6A12B224}"/>
                </a:ext>
              </a:extLst>
            </p:cNvPr>
            <p:cNvSpPr>
              <a:spLocks noChangeArrowheads="1"/>
            </p:cNvSpPr>
            <p:nvPr/>
          </p:nvSpPr>
          <p:spPr bwMode="auto">
            <a:xfrm>
              <a:off x="4262065" y="4893490"/>
              <a:ext cx="1383591" cy="52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b="1" dirty="0">
                  <a:cs typeface="+mn-ea"/>
                  <a:sym typeface="+mn-lt"/>
                </a:rPr>
                <a:t>站点</a:t>
              </a:r>
              <a:r>
                <a:rPr kumimoji="1" lang="en-US" altLang="zh-CN" b="1" dirty="0">
                  <a:cs typeface="+mn-ea"/>
                  <a:sym typeface="+mn-lt"/>
                </a:rPr>
                <a:t>B</a:t>
              </a:r>
              <a:endParaRPr kumimoji="1" lang="zh-CN" altLang="en-US" b="1" dirty="0">
                <a:cs typeface="+mn-ea"/>
                <a:sym typeface="+mn-lt"/>
              </a:endParaRPr>
            </a:p>
          </p:txBody>
        </p:sp>
        <p:sp>
          <p:nvSpPr>
            <p:cNvPr id="47" name="Rectangle 33">
              <a:extLst>
                <a:ext uri="{FF2B5EF4-FFF2-40B4-BE49-F238E27FC236}">
                  <a16:creationId xmlns:a16="http://schemas.microsoft.com/office/drawing/2014/main" id="{B4662735-A59B-8198-EBA1-FF51BBDF3E2C}"/>
                </a:ext>
              </a:extLst>
            </p:cNvPr>
            <p:cNvSpPr>
              <a:spLocks noChangeArrowheads="1"/>
            </p:cNvSpPr>
            <p:nvPr/>
          </p:nvSpPr>
          <p:spPr bwMode="auto">
            <a:xfrm>
              <a:off x="4488657" y="4435475"/>
              <a:ext cx="782506" cy="825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48" name="Rectangle 34">
              <a:extLst>
                <a:ext uri="{FF2B5EF4-FFF2-40B4-BE49-F238E27FC236}">
                  <a16:creationId xmlns:a16="http://schemas.microsoft.com/office/drawing/2014/main" id="{92A8A1CB-C645-4A08-DAB9-858FB17A031F}"/>
                </a:ext>
              </a:extLst>
            </p:cNvPr>
            <p:cNvSpPr>
              <a:spLocks noChangeArrowheads="1"/>
            </p:cNvSpPr>
            <p:nvPr/>
          </p:nvSpPr>
          <p:spPr bwMode="auto">
            <a:xfrm>
              <a:off x="1571890" y="4527550"/>
              <a:ext cx="1611446" cy="846138"/>
            </a:xfrm>
            <a:prstGeom prst="rect">
              <a:avLst/>
            </a:prstGeom>
            <a:solidFill>
              <a:schemeClr val="accent1">
                <a:lumMod val="25000"/>
                <a:lumOff val="75000"/>
              </a:schemeClr>
            </a:solidFill>
            <a:ln w="19050">
              <a:solidFill>
                <a:schemeClr val="tx1"/>
              </a:solidFill>
              <a:miter lim="800000"/>
              <a:headEnd/>
              <a:tailEnd/>
            </a:ln>
            <a:effectLst/>
          </p:spPr>
          <p:txBody>
            <a:bodyPr wrap="none" anchor="ctr"/>
            <a:lstStyle/>
            <a:p>
              <a:pPr>
                <a:lnSpc>
                  <a:spcPct val="120000"/>
                </a:lnSpc>
              </a:pPr>
              <a:endParaRPr lang="zh-CN" altLang="en-US" b="1" dirty="0">
                <a:solidFill>
                  <a:srgbClr val="000099"/>
                </a:solidFill>
                <a:cs typeface="+mn-ea"/>
                <a:sym typeface="+mn-lt"/>
              </a:endParaRPr>
            </a:p>
          </p:txBody>
        </p:sp>
        <p:sp>
          <p:nvSpPr>
            <p:cNvPr id="49" name="Rectangle 35">
              <a:extLst>
                <a:ext uri="{FF2B5EF4-FFF2-40B4-BE49-F238E27FC236}">
                  <a16:creationId xmlns:a16="http://schemas.microsoft.com/office/drawing/2014/main" id="{1E7BDDE2-3E2D-0A57-E302-32413150DF0F}"/>
                </a:ext>
              </a:extLst>
            </p:cNvPr>
            <p:cNvSpPr>
              <a:spLocks noChangeArrowheads="1"/>
            </p:cNvSpPr>
            <p:nvPr/>
          </p:nvSpPr>
          <p:spPr bwMode="auto">
            <a:xfrm>
              <a:off x="1865975" y="4529138"/>
              <a:ext cx="1031875" cy="3984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50" name="Rectangle 36">
              <a:extLst>
                <a:ext uri="{FF2B5EF4-FFF2-40B4-BE49-F238E27FC236}">
                  <a16:creationId xmlns:a16="http://schemas.microsoft.com/office/drawing/2014/main" id="{E9A4A880-1E78-7CF2-3C21-335F8D6664B7}"/>
                </a:ext>
              </a:extLst>
            </p:cNvPr>
            <p:cNvSpPr>
              <a:spLocks noChangeArrowheads="1"/>
            </p:cNvSpPr>
            <p:nvPr/>
          </p:nvSpPr>
          <p:spPr bwMode="auto">
            <a:xfrm>
              <a:off x="1900522" y="4505075"/>
              <a:ext cx="1017346" cy="521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b="1" dirty="0">
                  <a:solidFill>
                    <a:srgbClr val="0000FF"/>
                  </a:solidFill>
                  <a:cs typeface="+mn-ea"/>
                  <a:sym typeface="+mn-lt"/>
                </a:rPr>
                <a:t>NIC</a:t>
              </a:r>
              <a:endParaRPr kumimoji="1" lang="zh-CN" altLang="en-US" b="1" dirty="0">
                <a:solidFill>
                  <a:srgbClr val="0000FF"/>
                </a:solidFill>
                <a:cs typeface="+mn-ea"/>
                <a:sym typeface="+mn-lt"/>
              </a:endParaRPr>
            </a:p>
          </p:txBody>
        </p:sp>
        <p:sp>
          <p:nvSpPr>
            <p:cNvPr id="51" name="Rectangle 37">
              <a:extLst>
                <a:ext uri="{FF2B5EF4-FFF2-40B4-BE49-F238E27FC236}">
                  <a16:creationId xmlns:a16="http://schemas.microsoft.com/office/drawing/2014/main" id="{697C2A11-74D8-0C00-E8D5-AB9CE99B5B15}"/>
                </a:ext>
              </a:extLst>
            </p:cNvPr>
            <p:cNvSpPr>
              <a:spLocks noChangeArrowheads="1"/>
            </p:cNvSpPr>
            <p:nvPr/>
          </p:nvSpPr>
          <p:spPr bwMode="auto">
            <a:xfrm>
              <a:off x="1751213" y="4891674"/>
              <a:ext cx="1383591" cy="52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b="1" dirty="0">
                  <a:cs typeface="+mn-ea"/>
                  <a:sym typeface="+mn-lt"/>
                </a:rPr>
                <a:t>站点</a:t>
              </a:r>
              <a:r>
                <a:rPr kumimoji="1" lang="en-US" altLang="zh-CN" b="1" dirty="0">
                  <a:cs typeface="+mn-ea"/>
                  <a:sym typeface="+mn-lt"/>
                </a:rPr>
                <a:t>A</a:t>
              </a:r>
              <a:endParaRPr kumimoji="1" lang="zh-CN" altLang="en-US" b="1" dirty="0">
                <a:cs typeface="+mn-ea"/>
                <a:sym typeface="+mn-lt"/>
              </a:endParaRPr>
            </a:p>
          </p:txBody>
        </p:sp>
        <p:sp>
          <p:nvSpPr>
            <p:cNvPr id="52" name="Rectangle 38">
              <a:extLst>
                <a:ext uri="{FF2B5EF4-FFF2-40B4-BE49-F238E27FC236}">
                  <a16:creationId xmlns:a16="http://schemas.microsoft.com/office/drawing/2014/main" id="{A2BB032B-07FB-61A8-40E0-64F0D112ABE8}"/>
                </a:ext>
              </a:extLst>
            </p:cNvPr>
            <p:cNvSpPr>
              <a:spLocks noChangeArrowheads="1"/>
            </p:cNvSpPr>
            <p:nvPr/>
          </p:nvSpPr>
          <p:spPr bwMode="auto">
            <a:xfrm>
              <a:off x="2000119" y="4435475"/>
              <a:ext cx="779065" cy="825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53" name="Rectangle 39">
              <a:extLst>
                <a:ext uri="{FF2B5EF4-FFF2-40B4-BE49-F238E27FC236}">
                  <a16:creationId xmlns:a16="http://schemas.microsoft.com/office/drawing/2014/main" id="{89CADC84-F8DF-D5F6-36C2-DE3D5E954F2C}"/>
                </a:ext>
              </a:extLst>
            </p:cNvPr>
            <p:cNvSpPr>
              <a:spLocks noChangeArrowheads="1"/>
            </p:cNvSpPr>
            <p:nvPr/>
          </p:nvSpPr>
          <p:spPr bwMode="auto">
            <a:xfrm>
              <a:off x="6540369" y="4527550"/>
              <a:ext cx="1611444" cy="846138"/>
            </a:xfrm>
            <a:prstGeom prst="rect">
              <a:avLst/>
            </a:prstGeom>
            <a:solidFill>
              <a:schemeClr val="accent1">
                <a:lumMod val="25000"/>
                <a:lumOff val="75000"/>
              </a:schemeClr>
            </a:solidFill>
            <a:ln w="19050">
              <a:solidFill>
                <a:schemeClr val="tx1"/>
              </a:solidFill>
              <a:miter lim="800000"/>
              <a:headEnd/>
              <a:tailEnd/>
            </a:ln>
            <a:effectLst/>
          </p:spPr>
          <p:txBody>
            <a:bodyPr wrap="none" anchor="ctr"/>
            <a:lstStyle/>
            <a:p>
              <a:pPr>
                <a:lnSpc>
                  <a:spcPct val="120000"/>
                </a:lnSpc>
              </a:pPr>
              <a:endParaRPr lang="zh-CN" altLang="en-US" b="1" dirty="0">
                <a:solidFill>
                  <a:srgbClr val="000099"/>
                </a:solidFill>
                <a:cs typeface="+mn-ea"/>
                <a:sym typeface="+mn-lt"/>
              </a:endParaRPr>
            </a:p>
          </p:txBody>
        </p:sp>
        <p:sp>
          <p:nvSpPr>
            <p:cNvPr id="54" name="Rectangle 40">
              <a:extLst>
                <a:ext uri="{FF2B5EF4-FFF2-40B4-BE49-F238E27FC236}">
                  <a16:creationId xmlns:a16="http://schemas.microsoft.com/office/drawing/2014/main" id="{8F9A50AB-61CE-752D-3309-6595250A686C}"/>
                </a:ext>
              </a:extLst>
            </p:cNvPr>
            <p:cNvSpPr>
              <a:spLocks noChangeArrowheads="1"/>
            </p:cNvSpPr>
            <p:nvPr/>
          </p:nvSpPr>
          <p:spPr bwMode="auto">
            <a:xfrm>
              <a:off x="6843051" y="4529138"/>
              <a:ext cx="1030155" cy="3984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55" name="Rectangle 41">
              <a:extLst>
                <a:ext uri="{FF2B5EF4-FFF2-40B4-BE49-F238E27FC236}">
                  <a16:creationId xmlns:a16="http://schemas.microsoft.com/office/drawing/2014/main" id="{52F826CE-9375-6CD2-AACC-9B5CF17B0062}"/>
                </a:ext>
              </a:extLst>
            </p:cNvPr>
            <p:cNvSpPr>
              <a:spLocks noChangeArrowheads="1"/>
            </p:cNvSpPr>
            <p:nvPr/>
          </p:nvSpPr>
          <p:spPr bwMode="auto">
            <a:xfrm>
              <a:off x="6881158" y="4514849"/>
              <a:ext cx="1017346" cy="521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b="1" dirty="0">
                  <a:solidFill>
                    <a:srgbClr val="0000FF"/>
                  </a:solidFill>
                  <a:cs typeface="+mn-ea"/>
                  <a:sym typeface="+mn-lt"/>
                </a:rPr>
                <a:t>NIC</a:t>
              </a:r>
              <a:endParaRPr kumimoji="1" lang="zh-CN" altLang="en-US" b="1" dirty="0">
                <a:solidFill>
                  <a:srgbClr val="0000FF"/>
                </a:solidFill>
                <a:cs typeface="+mn-ea"/>
                <a:sym typeface="+mn-lt"/>
              </a:endParaRPr>
            </a:p>
          </p:txBody>
        </p:sp>
        <p:sp>
          <p:nvSpPr>
            <p:cNvPr id="56" name="Rectangle 42">
              <a:extLst>
                <a:ext uri="{FF2B5EF4-FFF2-40B4-BE49-F238E27FC236}">
                  <a16:creationId xmlns:a16="http://schemas.microsoft.com/office/drawing/2014/main" id="{8C688631-4EAB-59EE-3BE1-469B843F1717}"/>
                </a:ext>
              </a:extLst>
            </p:cNvPr>
            <p:cNvSpPr>
              <a:spLocks noChangeArrowheads="1"/>
            </p:cNvSpPr>
            <p:nvPr/>
          </p:nvSpPr>
          <p:spPr bwMode="auto">
            <a:xfrm>
              <a:off x="6716431" y="4898403"/>
              <a:ext cx="1383591" cy="52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b="1" dirty="0">
                  <a:cs typeface="+mn-ea"/>
                  <a:sym typeface="+mn-lt"/>
                </a:rPr>
                <a:t>站点</a:t>
              </a:r>
              <a:r>
                <a:rPr kumimoji="1" lang="en-US" altLang="zh-CN" b="1" dirty="0">
                  <a:cs typeface="+mn-ea"/>
                  <a:sym typeface="+mn-lt"/>
                </a:rPr>
                <a:t>C</a:t>
              </a:r>
              <a:endParaRPr kumimoji="1" lang="zh-CN" altLang="en-US" b="1" dirty="0">
                <a:cs typeface="+mn-ea"/>
                <a:sym typeface="+mn-lt"/>
              </a:endParaRPr>
            </a:p>
          </p:txBody>
        </p:sp>
        <p:sp>
          <p:nvSpPr>
            <p:cNvPr id="57" name="Rectangle 43">
              <a:extLst>
                <a:ext uri="{FF2B5EF4-FFF2-40B4-BE49-F238E27FC236}">
                  <a16:creationId xmlns:a16="http://schemas.microsoft.com/office/drawing/2014/main" id="{F16493AC-22E7-03EB-A439-B55A330644C9}"/>
                </a:ext>
              </a:extLst>
            </p:cNvPr>
            <p:cNvSpPr>
              <a:spLocks noChangeArrowheads="1"/>
            </p:cNvSpPr>
            <p:nvPr/>
          </p:nvSpPr>
          <p:spPr bwMode="auto">
            <a:xfrm>
              <a:off x="6968597" y="4435475"/>
              <a:ext cx="780785" cy="825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58" name="Oval 44">
              <a:extLst>
                <a:ext uri="{FF2B5EF4-FFF2-40B4-BE49-F238E27FC236}">
                  <a16:creationId xmlns:a16="http://schemas.microsoft.com/office/drawing/2014/main" id="{672ED99F-EA0D-F7BC-D319-6825325C0810}"/>
                </a:ext>
              </a:extLst>
            </p:cNvPr>
            <p:cNvSpPr>
              <a:spLocks noChangeArrowheads="1"/>
            </p:cNvSpPr>
            <p:nvPr/>
          </p:nvSpPr>
          <p:spPr bwMode="auto">
            <a:xfrm>
              <a:off x="4590125" y="2579689"/>
              <a:ext cx="94588"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59" name="Oval 45">
              <a:extLst>
                <a:ext uri="{FF2B5EF4-FFF2-40B4-BE49-F238E27FC236}">
                  <a16:creationId xmlns:a16="http://schemas.microsoft.com/office/drawing/2014/main" id="{E874F052-6277-82EA-35E7-FC5DD023CDFA}"/>
                </a:ext>
              </a:extLst>
            </p:cNvPr>
            <p:cNvSpPr>
              <a:spLocks noChangeArrowheads="1"/>
            </p:cNvSpPr>
            <p:nvPr/>
          </p:nvSpPr>
          <p:spPr bwMode="auto">
            <a:xfrm>
              <a:off x="5013193" y="2381251"/>
              <a:ext cx="96308"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0" name="Oval 46">
              <a:extLst>
                <a:ext uri="{FF2B5EF4-FFF2-40B4-BE49-F238E27FC236}">
                  <a16:creationId xmlns:a16="http://schemas.microsoft.com/office/drawing/2014/main" id="{8A19F77A-213D-C1A5-886A-0FD70D56235F}"/>
                </a:ext>
              </a:extLst>
            </p:cNvPr>
            <p:cNvSpPr>
              <a:spLocks noChangeArrowheads="1"/>
            </p:cNvSpPr>
            <p:nvPr/>
          </p:nvSpPr>
          <p:spPr bwMode="auto">
            <a:xfrm>
              <a:off x="5186892" y="2819401"/>
              <a:ext cx="96308"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1" name="Line 47">
              <a:extLst>
                <a:ext uri="{FF2B5EF4-FFF2-40B4-BE49-F238E27FC236}">
                  <a16:creationId xmlns:a16="http://schemas.microsoft.com/office/drawing/2014/main" id="{EE5A3797-D88F-197F-79BB-5B179FA21BD3}"/>
                </a:ext>
              </a:extLst>
            </p:cNvPr>
            <p:cNvSpPr>
              <a:spLocks noChangeShapeType="1"/>
            </p:cNvSpPr>
            <p:nvPr/>
          </p:nvSpPr>
          <p:spPr bwMode="auto">
            <a:xfrm flipV="1">
              <a:off x="4531652" y="3605213"/>
              <a:ext cx="0" cy="59690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2" name="Line 48">
              <a:extLst>
                <a:ext uri="{FF2B5EF4-FFF2-40B4-BE49-F238E27FC236}">
                  <a16:creationId xmlns:a16="http://schemas.microsoft.com/office/drawing/2014/main" id="{9ADE1727-06F5-B2D4-B278-D7A678F3A9DA}"/>
                </a:ext>
              </a:extLst>
            </p:cNvPr>
            <p:cNvSpPr>
              <a:spLocks noChangeShapeType="1"/>
            </p:cNvSpPr>
            <p:nvPr/>
          </p:nvSpPr>
          <p:spPr bwMode="auto">
            <a:xfrm>
              <a:off x="5018352" y="3616325"/>
              <a:ext cx="0" cy="592138"/>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3" name="Line 49">
              <a:extLst>
                <a:ext uri="{FF2B5EF4-FFF2-40B4-BE49-F238E27FC236}">
                  <a16:creationId xmlns:a16="http://schemas.microsoft.com/office/drawing/2014/main" id="{A2A07922-7841-F5D2-A247-49362F464FB1}"/>
                </a:ext>
              </a:extLst>
            </p:cNvPr>
            <p:cNvSpPr>
              <a:spLocks noChangeShapeType="1"/>
            </p:cNvSpPr>
            <p:nvPr/>
          </p:nvSpPr>
          <p:spPr bwMode="auto">
            <a:xfrm rot="236364" flipV="1">
              <a:off x="2187575" y="3729038"/>
              <a:ext cx="467783" cy="51435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4" name="Line 50">
              <a:extLst>
                <a:ext uri="{FF2B5EF4-FFF2-40B4-BE49-F238E27FC236}">
                  <a16:creationId xmlns:a16="http://schemas.microsoft.com/office/drawing/2014/main" id="{DFBFFC28-7E60-6DC7-A11A-95046C26F23A}"/>
                </a:ext>
              </a:extLst>
            </p:cNvPr>
            <p:cNvSpPr>
              <a:spLocks noChangeShapeType="1"/>
            </p:cNvSpPr>
            <p:nvPr/>
          </p:nvSpPr>
          <p:spPr bwMode="auto">
            <a:xfrm flipH="1">
              <a:off x="2667398" y="3722688"/>
              <a:ext cx="476382" cy="474662"/>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5" name="Line 51">
              <a:extLst>
                <a:ext uri="{FF2B5EF4-FFF2-40B4-BE49-F238E27FC236}">
                  <a16:creationId xmlns:a16="http://schemas.microsoft.com/office/drawing/2014/main" id="{346FA508-A905-9B79-CFEF-0F3CD75FEC29}"/>
                </a:ext>
              </a:extLst>
            </p:cNvPr>
            <p:cNvSpPr>
              <a:spLocks noChangeShapeType="1"/>
            </p:cNvSpPr>
            <p:nvPr/>
          </p:nvSpPr>
          <p:spPr bwMode="auto">
            <a:xfrm>
              <a:off x="6419983" y="3636964"/>
              <a:ext cx="433388" cy="592137"/>
            </a:xfrm>
            <a:prstGeom prst="line">
              <a:avLst/>
            </a:prstGeom>
            <a:noFill/>
            <a:ln w="12700">
              <a:solidFill>
                <a:schemeClr val="tx1"/>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6" name="Line 52">
              <a:extLst>
                <a:ext uri="{FF2B5EF4-FFF2-40B4-BE49-F238E27FC236}">
                  <a16:creationId xmlns:a16="http://schemas.microsoft.com/office/drawing/2014/main" id="{4F65AB6B-9847-49CC-137A-C05788173523}"/>
                </a:ext>
              </a:extLst>
            </p:cNvPr>
            <p:cNvSpPr>
              <a:spLocks noChangeShapeType="1"/>
            </p:cNvSpPr>
            <p:nvPr/>
          </p:nvSpPr>
          <p:spPr bwMode="auto">
            <a:xfrm>
              <a:off x="6932481" y="3649664"/>
              <a:ext cx="393832" cy="547687"/>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7" name="Rectangle 53">
              <a:extLst>
                <a:ext uri="{FF2B5EF4-FFF2-40B4-BE49-F238E27FC236}">
                  <a16:creationId xmlns:a16="http://schemas.microsoft.com/office/drawing/2014/main" id="{A7FE2BE3-82F1-121E-6898-60AA0E8C7F45}"/>
                </a:ext>
              </a:extLst>
            </p:cNvPr>
            <p:cNvSpPr>
              <a:spLocks noChangeArrowheads="1"/>
            </p:cNvSpPr>
            <p:nvPr/>
          </p:nvSpPr>
          <p:spPr bwMode="auto">
            <a:xfrm>
              <a:off x="5210268" y="3725862"/>
              <a:ext cx="1485325" cy="52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b="1" dirty="0">
                  <a:solidFill>
                    <a:srgbClr val="CC00CC"/>
                  </a:solidFill>
                  <a:cs typeface="+mn-ea"/>
                  <a:sym typeface="+mn-lt"/>
                </a:rPr>
                <a:t>双绞线</a:t>
              </a:r>
            </a:p>
          </p:txBody>
        </p:sp>
        <p:grpSp>
          <p:nvGrpSpPr>
            <p:cNvPr id="68" name="Group 54">
              <a:extLst>
                <a:ext uri="{FF2B5EF4-FFF2-40B4-BE49-F238E27FC236}">
                  <a16:creationId xmlns:a16="http://schemas.microsoft.com/office/drawing/2014/main" id="{E3CAB44E-996E-3F93-23E5-23217D3D310E}"/>
                </a:ext>
              </a:extLst>
            </p:cNvPr>
            <p:cNvGrpSpPr>
              <a:grpSpLocks/>
            </p:cNvGrpSpPr>
            <p:nvPr/>
          </p:nvGrpSpPr>
          <p:grpSpPr bwMode="auto">
            <a:xfrm rot="5400000" flipH="1">
              <a:off x="4703168" y="3946724"/>
              <a:ext cx="876300" cy="98028"/>
              <a:chOff x="1548" y="1476"/>
              <a:chExt cx="1338" cy="120"/>
            </a:xfrm>
          </p:grpSpPr>
          <p:sp>
            <p:nvSpPr>
              <p:cNvPr id="72" name="Freeform 55">
                <a:extLst>
                  <a:ext uri="{FF2B5EF4-FFF2-40B4-BE49-F238E27FC236}">
                    <a16:creationId xmlns:a16="http://schemas.microsoft.com/office/drawing/2014/main" id="{A2AFB918-6C3F-9611-BE40-7AD624AE162E}"/>
                  </a:ext>
                </a:extLst>
              </p:cNvPr>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73" name="Freeform 56">
                <a:extLst>
                  <a:ext uri="{FF2B5EF4-FFF2-40B4-BE49-F238E27FC236}">
                    <a16:creationId xmlns:a16="http://schemas.microsoft.com/office/drawing/2014/main" id="{85578E1B-83F2-6C4B-1B12-2482C4DFCB79}"/>
                  </a:ext>
                </a:extLst>
              </p:cNvPr>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grpSp>
        <p:grpSp>
          <p:nvGrpSpPr>
            <p:cNvPr id="69" name="Group 57">
              <a:extLst>
                <a:ext uri="{FF2B5EF4-FFF2-40B4-BE49-F238E27FC236}">
                  <a16:creationId xmlns:a16="http://schemas.microsoft.com/office/drawing/2014/main" id="{33E1E85F-B547-C63A-E5B1-A385B79C9A2A}"/>
                </a:ext>
              </a:extLst>
            </p:cNvPr>
            <p:cNvGrpSpPr>
              <a:grpSpLocks/>
            </p:cNvGrpSpPr>
            <p:nvPr/>
          </p:nvGrpSpPr>
          <p:grpSpPr bwMode="auto">
            <a:xfrm rot="5400000" flipH="1">
              <a:off x="4206942" y="3958630"/>
              <a:ext cx="874712" cy="98029"/>
              <a:chOff x="1548" y="1476"/>
              <a:chExt cx="1338" cy="120"/>
            </a:xfrm>
          </p:grpSpPr>
          <p:sp>
            <p:nvSpPr>
              <p:cNvPr id="70" name="Freeform 58">
                <a:extLst>
                  <a:ext uri="{FF2B5EF4-FFF2-40B4-BE49-F238E27FC236}">
                    <a16:creationId xmlns:a16="http://schemas.microsoft.com/office/drawing/2014/main" id="{9904226A-1EA8-F0ED-E9D4-804395EBA5FE}"/>
                  </a:ext>
                </a:extLst>
              </p:cNvPr>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71" name="Freeform 59">
                <a:extLst>
                  <a:ext uri="{FF2B5EF4-FFF2-40B4-BE49-F238E27FC236}">
                    <a16:creationId xmlns:a16="http://schemas.microsoft.com/office/drawing/2014/main" id="{34DDA3B7-6D75-EA77-A2AB-001CB3050A72}"/>
                  </a:ext>
                </a:extLst>
              </p:cNvPr>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grpSp>
      </p:grpSp>
      <p:sp>
        <p:nvSpPr>
          <p:cNvPr id="82" name="文本框 81">
            <a:extLst>
              <a:ext uri="{FF2B5EF4-FFF2-40B4-BE49-F238E27FC236}">
                <a16:creationId xmlns:a16="http://schemas.microsoft.com/office/drawing/2014/main" id="{5D4BC528-C9EB-766F-3E22-9917C633FF97}"/>
              </a:ext>
            </a:extLst>
          </p:cNvPr>
          <p:cNvSpPr txBox="1"/>
          <p:nvPr/>
        </p:nvSpPr>
        <p:spPr>
          <a:xfrm>
            <a:off x="8765393" y="2877345"/>
            <a:ext cx="954107" cy="429861"/>
          </a:xfrm>
          <a:prstGeom prst="rect">
            <a:avLst/>
          </a:prstGeom>
          <a:noFill/>
        </p:spPr>
        <p:txBody>
          <a:bodyPr wrap="none" rtlCol="0">
            <a:spAutoFit/>
          </a:bodyPr>
          <a:lstStyle/>
          <a:p>
            <a:pPr>
              <a:lnSpc>
                <a:spcPct val="120000"/>
              </a:lnSpc>
            </a:pPr>
            <a:r>
              <a:rPr lang="zh-CN" altLang="en-US" sz="2000" b="1" dirty="0">
                <a:cs typeface="+mn-ea"/>
                <a:sym typeface="+mn-lt"/>
              </a:rPr>
              <a:t>集线器</a:t>
            </a:r>
          </a:p>
        </p:txBody>
      </p:sp>
      <p:pic>
        <p:nvPicPr>
          <p:cNvPr id="83" name="图形 82">
            <a:extLst>
              <a:ext uri="{FF2B5EF4-FFF2-40B4-BE49-F238E27FC236}">
                <a16:creationId xmlns:a16="http://schemas.microsoft.com/office/drawing/2014/main" id="{078EBF1B-4C97-3A90-7760-1E7B2117F96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69327" y="3443996"/>
            <a:ext cx="499927" cy="378516"/>
          </a:xfrm>
          <a:prstGeom prst="rect">
            <a:avLst/>
          </a:prstGeom>
        </p:spPr>
      </p:pic>
      <p:pic>
        <p:nvPicPr>
          <p:cNvPr id="89" name="图形 88">
            <a:extLst>
              <a:ext uri="{FF2B5EF4-FFF2-40B4-BE49-F238E27FC236}">
                <a16:creationId xmlns:a16="http://schemas.microsoft.com/office/drawing/2014/main" id="{72CA2507-6EB8-1AAD-FAC9-0EA26D190442}"/>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149013" y="3268195"/>
            <a:ext cx="499927" cy="378516"/>
          </a:xfrm>
          <a:prstGeom prst="rect">
            <a:avLst/>
          </a:prstGeom>
        </p:spPr>
      </p:pic>
      <p:pic>
        <p:nvPicPr>
          <p:cNvPr id="90" name="图形 89">
            <a:extLst>
              <a:ext uri="{FF2B5EF4-FFF2-40B4-BE49-F238E27FC236}">
                <a16:creationId xmlns:a16="http://schemas.microsoft.com/office/drawing/2014/main" id="{BC776127-F37A-6E7C-E18B-BAFFDBDEDB6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43289" y="4674051"/>
            <a:ext cx="499927" cy="378516"/>
          </a:xfrm>
          <a:prstGeom prst="rect">
            <a:avLst/>
          </a:prstGeom>
        </p:spPr>
      </p:pic>
      <p:pic>
        <p:nvPicPr>
          <p:cNvPr id="91" name="图形 90">
            <a:extLst>
              <a:ext uri="{FF2B5EF4-FFF2-40B4-BE49-F238E27FC236}">
                <a16:creationId xmlns:a16="http://schemas.microsoft.com/office/drawing/2014/main" id="{7445C23D-E770-D2E9-2B84-F115A3768A5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681183" y="4934636"/>
            <a:ext cx="511515" cy="387290"/>
          </a:xfrm>
          <a:prstGeom prst="rect">
            <a:avLst/>
          </a:prstGeom>
        </p:spPr>
      </p:pic>
      <p:pic>
        <p:nvPicPr>
          <p:cNvPr id="92" name="图形 91">
            <a:extLst>
              <a:ext uri="{FF2B5EF4-FFF2-40B4-BE49-F238E27FC236}">
                <a16:creationId xmlns:a16="http://schemas.microsoft.com/office/drawing/2014/main" id="{E6B2DDDB-3E15-67CF-27D4-791B32F28FB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86594" y="5778188"/>
            <a:ext cx="490649" cy="371492"/>
          </a:xfrm>
          <a:prstGeom prst="rect">
            <a:avLst/>
          </a:prstGeom>
        </p:spPr>
      </p:pic>
      <p:sp>
        <p:nvSpPr>
          <p:cNvPr id="93" name="Text Box 24">
            <a:extLst>
              <a:ext uri="{FF2B5EF4-FFF2-40B4-BE49-F238E27FC236}">
                <a16:creationId xmlns:a16="http://schemas.microsoft.com/office/drawing/2014/main" id="{2E94DDBD-2ADC-6FDE-5C5D-2C14A55A9B1F}"/>
              </a:ext>
            </a:extLst>
          </p:cNvPr>
          <p:cNvSpPr txBox="1">
            <a:spLocks noChangeArrowheads="1"/>
          </p:cNvSpPr>
          <p:nvPr/>
        </p:nvSpPr>
        <p:spPr bwMode="auto">
          <a:xfrm>
            <a:off x="733879" y="3736638"/>
            <a:ext cx="611771"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A</a:t>
            </a:r>
          </a:p>
        </p:txBody>
      </p:sp>
      <p:sp>
        <p:nvSpPr>
          <p:cNvPr id="95" name="Text Box 24">
            <a:extLst>
              <a:ext uri="{FF2B5EF4-FFF2-40B4-BE49-F238E27FC236}">
                <a16:creationId xmlns:a16="http://schemas.microsoft.com/office/drawing/2014/main" id="{8F5B5C1E-0C74-0DB1-608D-179FC0FF8622}"/>
              </a:ext>
            </a:extLst>
          </p:cNvPr>
          <p:cNvSpPr txBox="1">
            <a:spLocks noChangeArrowheads="1"/>
          </p:cNvSpPr>
          <p:nvPr/>
        </p:nvSpPr>
        <p:spPr bwMode="auto">
          <a:xfrm>
            <a:off x="795156" y="4985121"/>
            <a:ext cx="620683"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B</a:t>
            </a:r>
          </a:p>
        </p:txBody>
      </p:sp>
      <p:sp>
        <p:nvSpPr>
          <p:cNvPr id="96" name="Text Box 24">
            <a:extLst>
              <a:ext uri="{FF2B5EF4-FFF2-40B4-BE49-F238E27FC236}">
                <a16:creationId xmlns:a16="http://schemas.microsoft.com/office/drawing/2014/main" id="{DB4BA932-5DE5-EB47-E0F4-1D65BCD122A8}"/>
              </a:ext>
            </a:extLst>
          </p:cNvPr>
          <p:cNvSpPr txBox="1">
            <a:spLocks noChangeArrowheads="1"/>
          </p:cNvSpPr>
          <p:nvPr/>
        </p:nvSpPr>
        <p:spPr bwMode="auto">
          <a:xfrm>
            <a:off x="2401666" y="6077189"/>
            <a:ext cx="55496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C</a:t>
            </a:r>
          </a:p>
        </p:txBody>
      </p:sp>
      <p:sp>
        <p:nvSpPr>
          <p:cNvPr id="97" name="Text Box 24">
            <a:extLst>
              <a:ext uri="{FF2B5EF4-FFF2-40B4-BE49-F238E27FC236}">
                <a16:creationId xmlns:a16="http://schemas.microsoft.com/office/drawing/2014/main" id="{CF3ADA45-F0E9-6F24-1286-16146CAB09CC}"/>
              </a:ext>
            </a:extLst>
          </p:cNvPr>
          <p:cNvSpPr txBox="1">
            <a:spLocks noChangeArrowheads="1"/>
          </p:cNvSpPr>
          <p:nvPr/>
        </p:nvSpPr>
        <p:spPr bwMode="auto">
          <a:xfrm>
            <a:off x="5027255" y="3583950"/>
            <a:ext cx="55496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D</a:t>
            </a:r>
          </a:p>
        </p:txBody>
      </p:sp>
      <p:sp>
        <p:nvSpPr>
          <p:cNvPr id="98" name="Text Box 24">
            <a:extLst>
              <a:ext uri="{FF2B5EF4-FFF2-40B4-BE49-F238E27FC236}">
                <a16:creationId xmlns:a16="http://schemas.microsoft.com/office/drawing/2014/main" id="{A351F0F9-9E96-3C28-1C14-2CC428B16625}"/>
              </a:ext>
            </a:extLst>
          </p:cNvPr>
          <p:cNvSpPr txBox="1">
            <a:spLocks noChangeArrowheads="1"/>
          </p:cNvSpPr>
          <p:nvPr/>
        </p:nvSpPr>
        <p:spPr bwMode="auto">
          <a:xfrm>
            <a:off x="5815695" y="5219885"/>
            <a:ext cx="56061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en-US" altLang="zh-CN" sz="1867" b="1" dirty="0">
                <a:solidFill>
                  <a:srgbClr val="000099"/>
                </a:solidFill>
                <a:cs typeface="+mn-ea"/>
                <a:sym typeface="+mn-lt"/>
              </a:rPr>
              <a:t>  E</a:t>
            </a:r>
          </a:p>
        </p:txBody>
      </p:sp>
    </p:spTree>
    <p:extLst>
      <p:ext uri="{BB962C8B-B14F-4D97-AF65-F5344CB8AC3E}">
        <p14:creationId xmlns:p14="http://schemas.microsoft.com/office/powerpoint/2010/main" val="18234205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28F6CA-3A3E-9A10-DA27-6B55174BA71A}"/>
              </a:ext>
            </a:extLst>
          </p:cNvPr>
          <p:cNvSpPr>
            <a:spLocks noGrp="1"/>
          </p:cNvSpPr>
          <p:nvPr>
            <p:ph type="title"/>
          </p:nvPr>
        </p:nvSpPr>
        <p:spPr/>
        <p:txBody>
          <a:bodyPr>
            <a:normAutofit/>
          </a:bodyPr>
          <a:lstStyle/>
          <a:p>
            <a:r>
              <a:rPr lang="zh-CN" altLang="en-US" sz="3200" dirty="0">
                <a:latin typeface="+mn-lt"/>
                <a:ea typeface="+mn-ea"/>
                <a:cs typeface="+mn-ea"/>
                <a:sym typeface="+mn-lt"/>
              </a:rPr>
              <a:t>共享广播信道以太网的冲突问题</a:t>
            </a:r>
            <a:endParaRPr lang="zh-CN" altLang="en-US" sz="3200" dirty="0"/>
          </a:p>
        </p:txBody>
      </p:sp>
      <p:sp>
        <p:nvSpPr>
          <p:cNvPr id="3" name="文本占位符 2">
            <a:extLst>
              <a:ext uri="{FF2B5EF4-FFF2-40B4-BE49-F238E27FC236}">
                <a16:creationId xmlns:a16="http://schemas.microsoft.com/office/drawing/2014/main" id="{86984BF6-A6B0-6EDE-67EC-EC38EA94A073}"/>
              </a:ext>
            </a:extLst>
          </p:cNvPr>
          <p:cNvSpPr>
            <a:spLocks noGrp="1"/>
          </p:cNvSpPr>
          <p:nvPr>
            <p:ph type="body" idx="1"/>
          </p:nvPr>
        </p:nvSpPr>
        <p:spPr>
          <a:xfrm>
            <a:off x="666750" y="4792742"/>
            <a:ext cx="10858500" cy="1112409"/>
          </a:xfrm>
        </p:spPr>
        <p:txBody>
          <a:bodyPr>
            <a:noAutofit/>
          </a:bodyPr>
          <a:lstStyle/>
          <a:p>
            <a:pPr>
              <a:buFont typeface="Wingdings" panose="05000000000000000000" pitchFamily="2" charset="2"/>
              <a:buChar char="n"/>
            </a:pPr>
            <a:r>
              <a:rPr lang="zh-CN" altLang="en-US" sz="2200" kern="100" dirty="0">
                <a:latin typeface="+mn-ea"/>
                <a:cs typeface="+mn-ea"/>
                <a:sym typeface="+mn-lt"/>
              </a:rPr>
              <a:t>冲突</a:t>
            </a:r>
            <a:r>
              <a:rPr lang="en-US" altLang="zh-CN" sz="2200" kern="100" dirty="0">
                <a:latin typeface="+mn-ea"/>
                <a:cs typeface="+mn-ea"/>
                <a:sym typeface="+mn-lt"/>
              </a:rPr>
              <a:t>:</a:t>
            </a:r>
            <a:r>
              <a:rPr lang="zh-CN" altLang="en-US" sz="2200" dirty="0">
                <a:latin typeface="+mn-ea"/>
              </a:rPr>
              <a:t>多个用户不加控制同时访问共享信道时，会存在不同信号叠加而相互破坏的情况</a:t>
            </a:r>
            <a:endParaRPr lang="en-US" altLang="zh-CN" sz="2200" dirty="0">
              <a:latin typeface="+mn-ea"/>
            </a:endParaRPr>
          </a:p>
          <a:p>
            <a:pPr>
              <a:buFont typeface="Wingdings" panose="05000000000000000000" pitchFamily="2" charset="2"/>
              <a:buChar char="n"/>
            </a:pPr>
            <a:r>
              <a:rPr lang="zh-CN" altLang="en-US" sz="2200" dirty="0">
                <a:latin typeface="+mn-ea"/>
                <a:cs typeface="+mn-ea"/>
                <a:sym typeface="+mn-lt"/>
              </a:rPr>
              <a:t>发生冲突时，信道上传输的信号会产生严重的失真，无法从中恢复出有用的信息来</a:t>
            </a:r>
            <a:endParaRPr lang="en-US" altLang="zh-CN" sz="2000" kern="100" dirty="0">
              <a:latin typeface="+mn-ea"/>
              <a:cs typeface="+mn-ea"/>
              <a:sym typeface="+mn-lt"/>
            </a:endParaRPr>
          </a:p>
        </p:txBody>
      </p:sp>
      <p:sp>
        <p:nvSpPr>
          <p:cNvPr id="4" name="灯片编号占位符 3">
            <a:extLst>
              <a:ext uri="{FF2B5EF4-FFF2-40B4-BE49-F238E27FC236}">
                <a16:creationId xmlns:a16="http://schemas.microsoft.com/office/drawing/2014/main" id="{6182EDD6-2050-45C4-0659-E4C7FC922C35}"/>
              </a:ext>
            </a:extLst>
          </p:cNvPr>
          <p:cNvSpPr>
            <a:spLocks noGrp="1"/>
          </p:cNvSpPr>
          <p:nvPr>
            <p:ph type="sldNum" sz="quarter" idx="12"/>
          </p:nvPr>
        </p:nvSpPr>
        <p:spPr/>
        <p:txBody>
          <a:bodyPr/>
          <a:lstStyle/>
          <a:p>
            <a:fld id="{67CBE2BA-217C-4668-9731-D33A8B8F2C49}" type="slidenum">
              <a:rPr lang="zh-CN" altLang="en-US" smtClean="0"/>
              <a:t>127</a:t>
            </a:fld>
            <a:endParaRPr lang="zh-CN" altLang="en-US"/>
          </a:p>
        </p:txBody>
      </p:sp>
      <p:sp>
        <p:nvSpPr>
          <p:cNvPr id="5" name="Line 7">
            <a:extLst>
              <a:ext uri="{FF2B5EF4-FFF2-40B4-BE49-F238E27FC236}">
                <a16:creationId xmlns:a16="http://schemas.microsoft.com/office/drawing/2014/main" id="{2805B75E-AE7C-D638-1F05-B5669966F02E}"/>
              </a:ext>
            </a:extLst>
          </p:cNvPr>
          <p:cNvSpPr>
            <a:spLocks noChangeShapeType="1"/>
          </p:cNvSpPr>
          <p:nvPr/>
        </p:nvSpPr>
        <p:spPr bwMode="auto">
          <a:xfrm flipV="1">
            <a:off x="1193150" y="2327564"/>
            <a:ext cx="8740125"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6" name="Line 5">
            <a:extLst>
              <a:ext uri="{FF2B5EF4-FFF2-40B4-BE49-F238E27FC236}">
                <a16:creationId xmlns:a16="http://schemas.microsoft.com/office/drawing/2014/main" id="{7AFBD03F-F41F-3A78-2FF5-17F8DF8C7B69}"/>
              </a:ext>
            </a:extLst>
          </p:cNvPr>
          <p:cNvSpPr>
            <a:spLocks noChangeShapeType="1"/>
          </p:cNvSpPr>
          <p:nvPr/>
        </p:nvSpPr>
        <p:spPr bwMode="auto">
          <a:xfrm rot="16200000" flipV="1">
            <a:off x="5052523" y="2881870"/>
            <a:ext cx="1091811" cy="8173"/>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7" name="Freeform 14">
            <a:extLst>
              <a:ext uri="{FF2B5EF4-FFF2-40B4-BE49-F238E27FC236}">
                <a16:creationId xmlns:a16="http://schemas.microsoft.com/office/drawing/2014/main" id="{8A85FF25-262A-F50E-0A67-636A6DEB16FF}"/>
              </a:ext>
            </a:extLst>
          </p:cNvPr>
          <p:cNvSpPr>
            <a:spLocks/>
          </p:cNvSpPr>
          <p:nvPr/>
        </p:nvSpPr>
        <p:spPr bwMode="auto">
          <a:xfrm>
            <a:off x="3942633" y="2340672"/>
            <a:ext cx="3551" cy="1060088"/>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8" name="Line 17">
            <a:extLst>
              <a:ext uri="{FF2B5EF4-FFF2-40B4-BE49-F238E27FC236}">
                <a16:creationId xmlns:a16="http://schemas.microsoft.com/office/drawing/2014/main" id="{FE1838FD-50C0-8031-AACC-380970380DAD}"/>
              </a:ext>
            </a:extLst>
          </p:cNvPr>
          <p:cNvSpPr>
            <a:spLocks noChangeShapeType="1"/>
          </p:cNvSpPr>
          <p:nvPr/>
        </p:nvSpPr>
        <p:spPr bwMode="auto">
          <a:xfrm rot="16200000" flipV="1">
            <a:off x="6699727" y="2881870"/>
            <a:ext cx="1091811" cy="8173"/>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9" name="Freeform 19">
            <a:extLst>
              <a:ext uri="{FF2B5EF4-FFF2-40B4-BE49-F238E27FC236}">
                <a16:creationId xmlns:a16="http://schemas.microsoft.com/office/drawing/2014/main" id="{3327BB25-BA96-3E96-BDBF-D06EFB3809D1}"/>
              </a:ext>
            </a:extLst>
          </p:cNvPr>
          <p:cNvSpPr>
            <a:spLocks/>
          </p:cNvSpPr>
          <p:nvPr/>
        </p:nvSpPr>
        <p:spPr bwMode="auto">
          <a:xfrm>
            <a:off x="8886024" y="2340672"/>
            <a:ext cx="3551" cy="1076473"/>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0" name="Text Box 22">
            <a:extLst>
              <a:ext uri="{FF2B5EF4-FFF2-40B4-BE49-F238E27FC236}">
                <a16:creationId xmlns:a16="http://schemas.microsoft.com/office/drawing/2014/main" id="{D0CF352B-7719-C8AB-8A22-56C1CE076030}"/>
              </a:ext>
            </a:extLst>
          </p:cNvPr>
          <p:cNvSpPr txBox="1">
            <a:spLocks noChangeArrowheads="1"/>
          </p:cNvSpPr>
          <p:nvPr/>
        </p:nvSpPr>
        <p:spPr bwMode="auto">
          <a:xfrm>
            <a:off x="5174599" y="3784161"/>
            <a:ext cx="620683"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C</a:t>
            </a:r>
          </a:p>
        </p:txBody>
      </p:sp>
      <p:sp>
        <p:nvSpPr>
          <p:cNvPr id="11" name="Text Box 23">
            <a:extLst>
              <a:ext uri="{FF2B5EF4-FFF2-40B4-BE49-F238E27FC236}">
                <a16:creationId xmlns:a16="http://schemas.microsoft.com/office/drawing/2014/main" id="{DA3ECBDB-4391-5C93-2860-2CD3C7EF9A4F}"/>
              </a:ext>
            </a:extLst>
          </p:cNvPr>
          <p:cNvSpPr txBox="1">
            <a:spLocks noChangeArrowheads="1"/>
          </p:cNvSpPr>
          <p:nvPr/>
        </p:nvSpPr>
        <p:spPr bwMode="auto">
          <a:xfrm>
            <a:off x="6876357" y="3769415"/>
            <a:ext cx="55496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D</a:t>
            </a:r>
          </a:p>
        </p:txBody>
      </p:sp>
      <p:sp>
        <p:nvSpPr>
          <p:cNvPr id="12" name="Text Box 24">
            <a:extLst>
              <a:ext uri="{FF2B5EF4-FFF2-40B4-BE49-F238E27FC236}">
                <a16:creationId xmlns:a16="http://schemas.microsoft.com/office/drawing/2014/main" id="{7F2E88FA-BC25-442C-21DC-DA58CE9F687F}"/>
              </a:ext>
            </a:extLst>
          </p:cNvPr>
          <p:cNvSpPr txBox="1">
            <a:spLocks noChangeArrowheads="1"/>
          </p:cNvSpPr>
          <p:nvPr/>
        </p:nvSpPr>
        <p:spPr bwMode="auto">
          <a:xfrm>
            <a:off x="1867293" y="3769415"/>
            <a:ext cx="611771"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A</a:t>
            </a:r>
          </a:p>
        </p:txBody>
      </p:sp>
      <p:sp>
        <p:nvSpPr>
          <p:cNvPr id="13" name="Text Box 25">
            <a:extLst>
              <a:ext uri="{FF2B5EF4-FFF2-40B4-BE49-F238E27FC236}">
                <a16:creationId xmlns:a16="http://schemas.microsoft.com/office/drawing/2014/main" id="{9CE0A47C-0DCF-E883-93AC-F323E864B38E}"/>
              </a:ext>
            </a:extLst>
          </p:cNvPr>
          <p:cNvSpPr txBox="1">
            <a:spLocks noChangeArrowheads="1"/>
          </p:cNvSpPr>
          <p:nvPr/>
        </p:nvSpPr>
        <p:spPr bwMode="auto">
          <a:xfrm>
            <a:off x="8470079" y="3754668"/>
            <a:ext cx="607859"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    E</a:t>
            </a:r>
          </a:p>
        </p:txBody>
      </p:sp>
      <p:sp>
        <p:nvSpPr>
          <p:cNvPr id="14" name="Text Box 48">
            <a:extLst>
              <a:ext uri="{FF2B5EF4-FFF2-40B4-BE49-F238E27FC236}">
                <a16:creationId xmlns:a16="http://schemas.microsoft.com/office/drawing/2014/main" id="{1C9BD5F2-0806-E85F-D0FD-C104357C4B32}"/>
              </a:ext>
            </a:extLst>
          </p:cNvPr>
          <p:cNvSpPr txBox="1">
            <a:spLocks noChangeArrowheads="1"/>
          </p:cNvSpPr>
          <p:nvPr/>
        </p:nvSpPr>
        <p:spPr bwMode="auto">
          <a:xfrm>
            <a:off x="3741017" y="3784878"/>
            <a:ext cx="35779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7" b="1" dirty="0">
                <a:solidFill>
                  <a:srgbClr val="000099"/>
                </a:solidFill>
                <a:cs typeface="+mn-ea"/>
                <a:sym typeface="+mn-lt"/>
              </a:rPr>
              <a:t>B</a:t>
            </a:r>
          </a:p>
        </p:txBody>
      </p:sp>
      <p:sp>
        <p:nvSpPr>
          <p:cNvPr id="17" name="Line 12">
            <a:extLst>
              <a:ext uri="{FF2B5EF4-FFF2-40B4-BE49-F238E27FC236}">
                <a16:creationId xmlns:a16="http://schemas.microsoft.com/office/drawing/2014/main" id="{4A8ACE87-4F1C-69D9-2912-B73D9F294A89}"/>
              </a:ext>
            </a:extLst>
          </p:cNvPr>
          <p:cNvSpPr>
            <a:spLocks noChangeShapeType="1"/>
          </p:cNvSpPr>
          <p:nvPr/>
        </p:nvSpPr>
        <p:spPr bwMode="auto">
          <a:xfrm rot="16200000" flipV="1">
            <a:off x="1758113" y="2881870"/>
            <a:ext cx="1091811" cy="8173"/>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3" name="对话气泡: 椭圆形 22">
            <a:extLst>
              <a:ext uri="{FF2B5EF4-FFF2-40B4-BE49-F238E27FC236}">
                <a16:creationId xmlns:a16="http://schemas.microsoft.com/office/drawing/2014/main" id="{CE595340-4CEC-AA04-72A1-D4648DFD199D}"/>
              </a:ext>
            </a:extLst>
          </p:cNvPr>
          <p:cNvSpPr/>
          <p:nvPr/>
        </p:nvSpPr>
        <p:spPr>
          <a:xfrm>
            <a:off x="8177318" y="1132423"/>
            <a:ext cx="2683742" cy="885030"/>
          </a:xfrm>
          <a:prstGeom prst="wedgeEllipseCallout">
            <a:avLst>
              <a:gd name="adj1" fmla="val -78546"/>
              <a:gd name="adj2" fmla="val 7977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en-US" altLang="zh-CN" dirty="0">
                <a:solidFill>
                  <a:srgbClr val="000000"/>
                </a:solidFill>
                <a:cs typeface="+mn-ea"/>
                <a:sym typeface="+mn-lt"/>
              </a:rPr>
              <a:t>E</a:t>
            </a:r>
            <a:r>
              <a:rPr kumimoji="1" lang="zh-CN" altLang="en-US" dirty="0">
                <a:solidFill>
                  <a:srgbClr val="000000"/>
                </a:solidFill>
                <a:cs typeface="+mn-ea"/>
                <a:sym typeface="+mn-lt"/>
              </a:rPr>
              <a:t>在向</a:t>
            </a:r>
            <a:r>
              <a:rPr kumimoji="1" lang="en-US" altLang="zh-CN" dirty="0">
                <a:solidFill>
                  <a:srgbClr val="000000"/>
                </a:solidFill>
                <a:cs typeface="+mn-ea"/>
                <a:sym typeface="+mn-lt"/>
              </a:rPr>
              <a:t>A</a:t>
            </a:r>
            <a:r>
              <a:rPr kumimoji="1" lang="zh-CN" altLang="en-US" dirty="0">
                <a:solidFill>
                  <a:srgbClr val="000000"/>
                </a:solidFill>
                <a:cs typeface="+mn-ea"/>
                <a:sym typeface="+mn-lt"/>
              </a:rPr>
              <a:t>发送数据，信道正忙碌呢！</a:t>
            </a:r>
            <a:endParaRPr lang="zh-CN" altLang="en-US" dirty="0">
              <a:cs typeface="+mn-ea"/>
              <a:sym typeface="+mn-lt"/>
            </a:endParaRPr>
          </a:p>
        </p:txBody>
      </p:sp>
      <p:sp>
        <p:nvSpPr>
          <p:cNvPr id="24" name="Freeform 4">
            <a:extLst>
              <a:ext uri="{FF2B5EF4-FFF2-40B4-BE49-F238E27FC236}">
                <a16:creationId xmlns:a16="http://schemas.microsoft.com/office/drawing/2014/main" id="{8B7A50D9-7CD8-2A0C-4F8C-201943290F79}"/>
              </a:ext>
            </a:extLst>
          </p:cNvPr>
          <p:cNvSpPr>
            <a:spLocks/>
          </p:cNvSpPr>
          <p:nvPr/>
        </p:nvSpPr>
        <p:spPr bwMode="auto">
          <a:xfrm>
            <a:off x="4018771" y="1932080"/>
            <a:ext cx="3114429" cy="1091812"/>
          </a:xfrm>
          <a:custGeom>
            <a:avLst/>
            <a:gdLst>
              <a:gd name="T0" fmla="*/ 3406 w 3406"/>
              <a:gd name="T1" fmla="*/ 535 h 541"/>
              <a:gd name="T2" fmla="*/ 0 w 3406"/>
              <a:gd name="T3" fmla="*/ 541 h 541"/>
            </a:gdLst>
            <a:ahLst/>
            <a:cxnLst>
              <a:cxn ang="0">
                <a:pos x="T0" y="T1"/>
              </a:cxn>
              <a:cxn ang="0">
                <a:pos x="T2" y="T3"/>
              </a:cxn>
            </a:cxnLst>
            <a:rect l="0" t="0" r="r" b="b"/>
            <a:pathLst>
              <a:path w="3406" h="541">
                <a:moveTo>
                  <a:pt x="3406" y="535"/>
                </a:moveTo>
                <a:cubicBezTo>
                  <a:pt x="2340" y="0"/>
                  <a:pt x="1063" y="2"/>
                  <a:pt x="0" y="541"/>
                </a:cubicBezTo>
              </a:path>
            </a:pathLst>
          </a:custGeom>
          <a:noFill/>
          <a:ln w="88900">
            <a:solidFill>
              <a:srgbClr val="FF0000"/>
            </a:solidFill>
            <a:prstDash val="sysDot"/>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20000"/>
              </a:lnSpc>
            </a:pPr>
            <a:endParaRPr lang="zh-CN" altLang="en-US">
              <a:cs typeface="+mn-ea"/>
              <a:sym typeface="+mn-lt"/>
            </a:endParaRPr>
          </a:p>
        </p:txBody>
      </p:sp>
      <p:sp>
        <p:nvSpPr>
          <p:cNvPr id="25" name="Freeform 4">
            <a:extLst>
              <a:ext uri="{FF2B5EF4-FFF2-40B4-BE49-F238E27FC236}">
                <a16:creationId xmlns:a16="http://schemas.microsoft.com/office/drawing/2014/main" id="{1DEFADD6-74AC-77B2-FCD0-404A5785C3EE}"/>
              </a:ext>
            </a:extLst>
          </p:cNvPr>
          <p:cNvSpPr>
            <a:spLocks/>
          </p:cNvSpPr>
          <p:nvPr/>
        </p:nvSpPr>
        <p:spPr bwMode="auto">
          <a:xfrm>
            <a:off x="2448307" y="1614144"/>
            <a:ext cx="6194105" cy="1336597"/>
          </a:xfrm>
          <a:custGeom>
            <a:avLst/>
            <a:gdLst>
              <a:gd name="T0" fmla="*/ 3406 w 3406"/>
              <a:gd name="T1" fmla="*/ 535 h 541"/>
              <a:gd name="T2" fmla="*/ 0 w 3406"/>
              <a:gd name="T3" fmla="*/ 541 h 541"/>
            </a:gdLst>
            <a:ahLst/>
            <a:cxnLst>
              <a:cxn ang="0">
                <a:pos x="T0" y="T1"/>
              </a:cxn>
              <a:cxn ang="0">
                <a:pos x="T2" y="T3"/>
              </a:cxn>
            </a:cxnLst>
            <a:rect l="0" t="0" r="r" b="b"/>
            <a:pathLst>
              <a:path w="3406" h="541">
                <a:moveTo>
                  <a:pt x="3406" y="535"/>
                </a:moveTo>
                <a:cubicBezTo>
                  <a:pt x="2340" y="0"/>
                  <a:pt x="1063" y="2"/>
                  <a:pt x="0" y="541"/>
                </a:cubicBezTo>
              </a:path>
            </a:pathLst>
          </a:custGeom>
          <a:noFill/>
          <a:ln w="88900">
            <a:solidFill>
              <a:srgbClr val="0099CC"/>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20000"/>
              </a:lnSpc>
            </a:pPr>
            <a:endParaRPr lang="zh-CN" altLang="en-US">
              <a:cs typeface="+mn-ea"/>
              <a:sym typeface="+mn-lt"/>
            </a:endParaRPr>
          </a:p>
        </p:txBody>
      </p:sp>
      <p:pic>
        <p:nvPicPr>
          <p:cNvPr id="26" name="图形 25">
            <a:extLst>
              <a:ext uri="{FF2B5EF4-FFF2-40B4-BE49-F238E27FC236}">
                <a16:creationId xmlns:a16="http://schemas.microsoft.com/office/drawing/2014/main" id="{DC33F8DB-3F06-0E57-ED0F-C3F430C6B85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680552" y="3387187"/>
            <a:ext cx="535476" cy="405432"/>
          </a:xfrm>
          <a:prstGeom prst="rect">
            <a:avLst/>
          </a:prstGeom>
        </p:spPr>
      </p:pic>
      <p:pic>
        <p:nvPicPr>
          <p:cNvPr id="27" name="图形 26">
            <a:extLst>
              <a:ext uri="{FF2B5EF4-FFF2-40B4-BE49-F238E27FC236}">
                <a16:creationId xmlns:a16="http://schemas.microsoft.com/office/drawing/2014/main" id="{8902347B-273F-C0BB-68B1-2D224C21638F}"/>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032194" y="3436611"/>
            <a:ext cx="535476" cy="405432"/>
          </a:xfrm>
          <a:prstGeom prst="rect">
            <a:avLst/>
          </a:prstGeom>
        </p:spPr>
      </p:pic>
      <p:pic>
        <p:nvPicPr>
          <p:cNvPr id="28" name="图形 27">
            <a:extLst>
              <a:ext uri="{FF2B5EF4-FFF2-40B4-BE49-F238E27FC236}">
                <a16:creationId xmlns:a16="http://schemas.microsoft.com/office/drawing/2014/main" id="{C5677CF5-5ACD-8295-9A0F-85AF5056F5C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337766" y="3430434"/>
            <a:ext cx="535476" cy="405432"/>
          </a:xfrm>
          <a:prstGeom prst="rect">
            <a:avLst/>
          </a:prstGeom>
        </p:spPr>
      </p:pic>
      <p:pic>
        <p:nvPicPr>
          <p:cNvPr id="29" name="图形 28">
            <a:extLst>
              <a:ext uri="{FF2B5EF4-FFF2-40B4-BE49-F238E27FC236}">
                <a16:creationId xmlns:a16="http://schemas.microsoft.com/office/drawing/2014/main" id="{8985236E-14DC-A680-8243-421DE7E62F1C}"/>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968442" y="3436611"/>
            <a:ext cx="535476" cy="405432"/>
          </a:xfrm>
          <a:prstGeom prst="rect">
            <a:avLst/>
          </a:prstGeom>
        </p:spPr>
      </p:pic>
      <p:pic>
        <p:nvPicPr>
          <p:cNvPr id="30" name="图形 29">
            <a:extLst>
              <a:ext uri="{FF2B5EF4-FFF2-40B4-BE49-F238E27FC236}">
                <a16:creationId xmlns:a16="http://schemas.microsoft.com/office/drawing/2014/main" id="{1111A17B-CBC8-4980-D77E-9E8785C9B91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8657451" y="3416274"/>
            <a:ext cx="535476" cy="405432"/>
          </a:xfrm>
          <a:prstGeom prst="rect">
            <a:avLst/>
          </a:prstGeom>
        </p:spPr>
      </p:pic>
      <p:sp>
        <p:nvSpPr>
          <p:cNvPr id="32" name="Rectangle 9">
            <a:extLst>
              <a:ext uri="{FF2B5EF4-FFF2-40B4-BE49-F238E27FC236}">
                <a16:creationId xmlns:a16="http://schemas.microsoft.com/office/drawing/2014/main" id="{5F734E5E-AD27-65AD-5BA8-7AF19783A930}"/>
              </a:ext>
            </a:extLst>
          </p:cNvPr>
          <p:cNvSpPr>
            <a:spLocks noChangeArrowheads="1"/>
          </p:cNvSpPr>
          <p:nvPr/>
        </p:nvSpPr>
        <p:spPr bwMode="auto">
          <a:xfrm>
            <a:off x="9926935" y="2222282"/>
            <a:ext cx="203275" cy="201110"/>
          </a:xfrm>
          <a:prstGeom prst="rect">
            <a:avLst/>
          </a:prstGeom>
          <a:solidFill>
            <a:schemeClr val="tx1"/>
          </a:solidFill>
          <a:ln w="12700">
            <a:solidFill>
              <a:srgbClr val="C00000"/>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33" name="Rectangle 9">
            <a:extLst>
              <a:ext uri="{FF2B5EF4-FFF2-40B4-BE49-F238E27FC236}">
                <a16:creationId xmlns:a16="http://schemas.microsoft.com/office/drawing/2014/main" id="{ABFB7847-5EFC-0A8C-5D19-46F9B7E93849}"/>
              </a:ext>
            </a:extLst>
          </p:cNvPr>
          <p:cNvSpPr>
            <a:spLocks noChangeArrowheads="1"/>
          </p:cNvSpPr>
          <p:nvPr/>
        </p:nvSpPr>
        <p:spPr bwMode="auto">
          <a:xfrm>
            <a:off x="1006057" y="2222282"/>
            <a:ext cx="203275" cy="201110"/>
          </a:xfrm>
          <a:prstGeom prst="rect">
            <a:avLst/>
          </a:prstGeom>
          <a:solidFill>
            <a:schemeClr val="tx1"/>
          </a:solidFill>
          <a:ln w="12700">
            <a:solidFill>
              <a:srgbClr val="C00000"/>
            </a:solidFill>
            <a:miter lim="800000"/>
            <a:headEnd/>
            <a:tailEnd/>
          </a:ln>
          <a:effectLst/>
        </p:spPr>
        <p:txBody>
          <a:bodyPr wrap="none" anchor="ctr"/>
          <a:lstStyle/>
          <a:p>
            <a:pPr>
              <a:lnSpc>
                <a:spcPct val="120000"/>
              </a:lnSpc>
            </a:pPr>
            <a:endParaRPr lang="zh-CN" altLang="en-US" sz="1867" b="1">
              <a:cs typeface="+mn-ea"/>
              <a:sym typeface="+mn-lt"/>
            </a:endParaRPr>
          </a:p>
        </p:txBody>
      </p:sp>
      <p:sp>
        <p:nvSpPr>
          <p:cNvPr id="35" name="对话气泡: 圆角矩形 34">
            <a:extLst>
              <a:ext uri="{FF2B5EF4-FFF2-40B4-BE49-F238E27FC236}">
                <a16:creationId xmlns:a16="http://schemas.microsoft.com/office/drawing/2014/main" id="{8806A08B-0F7D-B943-8EDF-29D39C0D6808}"/>
              </a:ext>
            </a:extLst>
          </p:cNvPr>
          <p:cNvSpPr/>
          <p:nvPr/>
        </p:nvSpPr>
        <p:spPr>
          <a:xfrm flipH="1">
            <a:off x="2032194" y="4172679"/>
            <a:ext cx="2015091" cy="510534"/>
          </a:xfrm>
          <a:prstGeom prst="wedgeRoundRectCallout">
            <a:avLst>
              <a:gd name="adj1" fmla="val -37548"/>
              <a:gd name="adj2" fmla="val -10185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20000"/>
              </a:lnSpc>
            </a:pPr>
            <a:r>
              <a:rPr kumimoji="1" lang="en-US" altLang="zh-CN" dirty="0">
                <a:solidFill>
                  <a:srgbClr val="000000"/>
                </a:solidFill>
                <a:cs typeface="+mn-ea"/>
                <a:sym typeface="+mn-lt"/>
              </a:rPr>
              <a:t>B </a:t>
            </a:r>
            <a:r>
              <a:rPr kumimoji="1" lang="zh-CN" altLang="en-US" dirty="0">
                <a:solidFill>
                  <a:srgbClr val="000000"/>
                </a:solidFill>
                <a:cs typeface="+mn-ea"/>
                <a:sym typeface="+mn-lt"/>
              </a:rPr>
              <a:t>能向 </a:t>
            </a:r>
            <a:r>
              <a:rPr kumimoji="1" lang="en-US" altLang="zh-CN" dirty="0">
                <a:solidFill>
                  <a:srgbClr val="000000"/>
                </a:solidFill>
                <a:cs typeface="+mn-ea"/>
                <a:sym typeface="+mn-lt"/>
              </a:rPr>
              <a:t>D </a:t>
            </a:r>
            <a:r>
              <a:rPr kumimoji="1" lang="zh-CN" altLang="en-US" dirty="0">
                <a:solidFill>
                  <a:srgbClr val="000000"/>
                </a:solidFill>
                <a:cs typeface="+mn-ea"/>
                <a:sym typeface="+mn-lt"/>
              </a:rPr>
              <a:t>发送吗？</a:t>
            </a:r>
            <a:endParaRPr lang="zh-CN" altLang="en-US" dirty="0">
              <a:cs typeface="+mn-ea"/>
              <a:sym typeface="+mn-lt"/>
            </a:endParaRPr>
          </a:p>
        </p:txBody>
      </p:sp>
    </p:spTree>
    <p:extLst>
      <p:ext uri="{BB962C8B-B14F-4D97-AF65-F5344CB8AC3E}">
        <p14:creationId xmlns:p14="http://schemas.microsoft.com/office/powerpoint/2010/main" val="12294067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F31D54-3DA1-9A26-56FD-F42149202026}"/>
              </a:ext>
            </a:extLst>
          </p:cNvPr>
          <p:cNvSpPr>
            <a:spLocks noGrp="1"/>
          </p:cNvSpPr>
          <p:nvPr>
            <p:ph type="title"/>
          </p:nvPr>
        </p:nvSpPr>
        <p:spPr/>
        <p:txBody>
          <a:bodyPr>
            <a:normAutofit/>
          </a:bodyPr>
          <a:lstStyle/>
          <a:p>
            <a:r>
              <a:rPr lang="zh-CN" altLang="en-US" sz="3200" dirty="0"/>
              <a:t>载波侦听多路访问</a:t>
            </a:r>
            <a:r>
              <a:rPr lang="en-US" altLang="zh-CN" sz="3200" dirty="0"/>
              <a:t>CSMA</a:t>
            </a:r>
            <a:endParaRPr lang="zh-CN" altLang="en-US" sz="3200" dirty="0"/>
          </a:p>
        </p:txBody>
      </p:sp>
      <p:sp>
        <p:nvSpPr>
          <p:cNvPr id="3" name="文本占位符 2">
            <a:extLst>
              <a:ext uri="{FF2B5EF4-FFF2-40B4-BE49-F238E27FC236}">
                <a16:creationId xmlns:a16="http://schemas.microsoft.com/office/drawing/2014/main" id="{537391F5-4579-95D9-0350-E7F99ADFBCF4}"/>
              </a:ext>
            </a:extLst>
          </p:cNvPr>
          <p:cNvSpPr>
            <a:spLocks noGrp="1"/>
          </p:cNvSpPr>
          <p:nvPr>
            <p:ph type="body" idx="1"/>
          </p:nvPr>
        </p:nvSpPr>
        <p:spPr>
          <a:xfrm>
            <a:off x="660400" y="1130299"/>
            <a:ext cx="10858500" cy="5180123"/>
          </a:xfrm>
        </p:spPr>
        <p:txBody>
          <a:bodyPr>
            <a:normAutofit lnSpcReduction="10000"/>
          </a:bodyPr>
          <a:lstStyle/>
          <a:p>
            <a:pPr marL="179388" lvl="1" indent="-179388" eaLnBrk="0" hangingPunct="0">
              <a:spcBef>
                <a:spcPts val="1000"/>
              </a:spcBef>
              <a:buFont typeface="Wingdings" panose="05000000000000000000" pitchFamily="2" charset="2"/>
              <a:buChar char="n"/>
            </a:pPr>
            <a:r>
              <a:rPr lang="zh-CN" altLang="en-US" sz="2400" dirty="0">
                <a:latin typeface="+mn-ea"/>
              </a:rPr>
              <a:t>多路访问</a:t>
            </a:r>
            <a:r>
              <a:rPr lang="en-US" altLang="zh-CN" sz="2400" dirty="0">
                <a:latin typeface="+mn-ea"/>
              </a:rPr>
              <a:t>(MA)</a:t>
            </a:r>
          </a:p>
          <a:p>
            <a:pPr marL="538163" lvl="1" indent="-271463" eaLnBrk="0" hangingPunct="0">
              <a:spcBef>
                <a:spcPts val="0"/>
              </a:spcBef>
              <a:buFont typeface="Wingdings" panose="05000000000000000000" pitchFamily="2" charset="2"/>
              <a:buChar char="Ø"/>
            </a:pPr>
            <a:r>
              <a:rPr lang="zh-CN" altLang="en-US" sz="2000" dirty="0">
                <a:latin typeface="+mn-ea"/>
                <a:cs typeface="+mn-ea"/>
                <a:sym typeface="+mn-lt"/>
              </a:rPr>
              <a:t>多个站点连接在一个共享信道上，一个站点发送的数据，可以同时被多个站点接收</a:t>
            </a:r>
            <a:endParaRPr lang="en-US" altLang="zh-CN" sz="2000" dirty="0">
              <a:latin typeface="+mn-ea"/>
              <a:cs typeface="+mn-ea"/>
              <a:sym typeface="+mn-lt"/>
            </a:endParaRPr>
          </a:p>
          <a:p>
            <a:pPr marL="538163" lvl="1" indent="-271463" eaLnBrk="0" hangingPunct="0">
              <a:spcBef>
                <a:spcPts val="0"/>
              </a:spcBef>
              <a:buFont typeface="Wingdings" panose="05000000000000000000" pitchFamily="2" charset="2"/>
              <a:buChar char="Ø"/>
            </a:pPr>
            <a:r>
              <a:rPr lang="zh-CN" altLang="en-US" sz="2000" dirty="0">
                <a:latin typeface="+mn-ea"/>
                <a:cs typeface="+mn-ea"/>
              </a:rPr>
              <a:t>无通信管制，依赖于响应，判断数据帧是否被其它通信破坏</a:t>
            </a:r>
            <a:endParaRPr lang="en-US" altLang="zh-CN" sz="2000" dirty="0">
              <a:latin typeface="+mn-ea"/>
              <a:cs typeface="+mn-ea"/>
            </a:endParaRPr>
          </a:p>
          <a:p>
            <a:pPr marL="179388" lvl="1" indent="-179388" eaLnBrk="0" hangingPunct="0">
              <a:spcBef>
                <a:spcPts val="1000"/>
              </a:spcBef>
              <a:buFont typeface="Wingdings" panose="05000000000000000000" pitchFamily="2" charset="2"/>
              <a:buChar char="n"/>
            </a:pPr>
            <a:r>
              <a:rPr lang="zh-CN" altLang="en-US" sz="2400" dirty="0">
                <a:latin typeface="+mn-ea"/>
              </a:rPr>
              <a:t>载波帧听多路访问</a:t>
            </a:r>
            <a:r>
              <a:rPr lang="en-US" altLang="zh-CN" sz="2400" dirty="0">
                <a:latin typeface="+mn-ea"/>
              </a:rPr>
              <a:t>(CSMA)</a:t>
            </a:r>
            <a:endParaRPr lang="en-US" altLang="zh-CN" sz="2000" dirty="0">
              <a:latin typeface="+mn-ea"/>
              <a:cs typeface="+mn-ea"/>
            </a:endParaRPr>
          </a:p>
          <a:p>
            <a:pPr marL="538163" lvl="1" indent="-271463" eaLnBrk="0" hangingPunct="0">
              <a:lnSpc>
                <a:spcPct val="130000"/>
              </a:lnSpc>
              <a:spcBef>
                <a:spcPts val="0"/>
              </a:spcBef>
              <a:buFont typeface="Wingdings" panose="05000000000000000000" pitchFamily="2" charset="2"/>
              <a:buChar char="Ø"/>
            </a:pPr>
            <a:r>
              <a:rPr lang="zh-CN" altLang="en-US" sz="2000" dirty="0">
                <a:latin typeface="+mn-ea"/>
                <a:cs typeface="+mn-ea"/>
                <a:sym typeface="+mn-lt"/>
              </a:rPr>
              <a:t>每一个站点在发送数据之前检测电路上的电压值，判断信道是否忙碌</a:t>
            </a:r>
            <a:endParaRPr lang="en-US" altLang="zh-CN" sz="2000" dirty="0">
              <a:latin typeface="+mn-ea"/>
              <a:cs typeface="+mn-ea"/>
              <a:sym typeface="+mn-lt"/>
            </a:endParaRPr>
          </a:p>
          <a:p>
            <a:pPr marL="538163" lvl="1" indent="-271463" eaLnBrk="0" hangingPunct="0">
              <a:lnSpc>
                <a:spcPct val="130000"/>
              </a:lnSpc>
              <a:spcBef>
                <a:spcPts val="0"/>
              </a:spcBef>
              <a:buFont typeface="Wingdings" panose="05000000000000000000" pitchFamily="2" charset="2"/>
              <a:buChar char="Ø"/>
            </a:pPr>
            <a:r>
              <a:rPr lang="zh-CN" altLang="zh-CN" sz="2000" dirty="0">
                <a:latin typeface="+mn-ea"/>
                <a:cs typeface="+mn-ea"/>
              </a:rPr>
              <a:t>如果</a:t>
            </a:r>
            <a:r>
              <a:rPr lang="zh-CN" altLang="en-US" sz="2000" dirty="0">
                <a:latin typeface="+mn-ea"/>
                <a:cs typeface="+mn-ea"/>
                <a:sym typeface="+mn-lt"/>
              </a:rPr>
              <a:t>信道</a:t>
            </a:r>
            <a:r>
              <a:rPr lang="zh-CN" altLang="zh-CN" sz="2000" dirty="0">
                <a:latin typeface="+mn-ea"/>
                <a:cs typeface="+mn-ea"/>
              </a:rPr>
              <a:t>空闲，可以开始传输</a:t>
            </a:r>
            <a:endParaRPr lang="en-US" altLang="zh-CN" sz="2000" dirty="0">
              <a:latin typeface="+mn-ea"/>
              <a:cs typeface="+mn-ea"/>
            </a:endParaRPr>
          </a:p>
          <a:p>
            <a:pPr marL="538163" lvl="1" indent="-271463" eaLnBrk="0" hangingPunct="0">
              <a:lnSpc>
                <a:spcPct val="130000"/>
              </a:lnSpc>
              <a:spcBef>
                <a:spcPts val="0"/>
              </a:spcBef>
              <a:buFont typeface="Wingdings" panose="05000000000000000000" pitchFamily="2" charset="2"/>
              <a:buChar char="Ø"/>
            </a:pPr>
            <a:r>
              <a:rPr lang="zh-CN" altLang="en-US" sz="2000" dirty="0">
                <a:latin typeface="+mn-ea"/>
                <a:cs typeface="+mn-ea"/>
                <a:sym typeface="+mn-lt"/>
              </a:rPr>
              <a:t>如果信道忙，</a:t>
            </a:r>
            <a:r>
              <a:rPr lang="zh-CN" altLang="zh-CN" sz="2000" dirty="0">
                <a:latin typeface="+mn-ea"/>
                <a:cs typeface="+mn-ea"/>
              </a:rPr>
              <a:t>则避让一段时间，然后再试图发送</a:t>
            </a:r>
            <a:r>
              <a:rPr lang="zh-CN" altLang="en-US" sz="2000" dirty="0">
                <a:latin typeface="+mn-ea"/>
                <a:cs typeface="+mn-ea"/>
                <a:sym typeface="+mn-lt"/>
              </a:rPr>
              <a:t>，以减少冲突的机会</a:t>
            </a:r>
            <a:endParaRPr lang="en-US" altLang="zh-CN" sz="2000" dirty="0">
              <a:latin typeface="+mn-ea"/>
              <a:cs typeface="+mn-ea"/>
            </a:endParaRPr>
          </a:p>
          <a:p>
            <a:pPr marL="179388" lvl="1" indent="-179388" eaLnBrk="0" hangingPunct="0">
              <a:spcBef>
                <a:spcPts val="1000"/>
              </a:spcBef>
              <a:buFont typeface="Wingdings" panose="05000000000000000000" pitchFamily="2" charset="2"/>
              <a:buChar char="n"/>
            </a:pPr>
            <a:r>
              <a:rPr lang="zh-CN" altLang="en-US" sz="2400" dirty="0">
                <a:latin typeface="+mn-ea"/>
              </a:rPr>
              <a:t>依据避让时间的选择方法，</a:t>
            </a:r>
            <a:r>
              <a:rPr lang="en-US" altLang="zh-CN" sz="2400" dirty="0">
                <a:latin typeface="+mn-ea"/>
              </a:rPr>
              <a:t>CSMA</a:t>
            </a:r>
            <a:r>
              <a:rPr lang="zh-CN" altLang="en-US" sz="2400" dirty="0">
                <a:latin typeface="+mn-ea"/>
              </a:rPr>
              <a:t>可分为三种：</a:t>
            </a:r>
          </a:p>
          <a:p>
            <a:pPr marL="538163" lvl="1" indent="-271463" eaLnBrk="0" hangingPunct="0">
              <a:lnSpc>
                <a:spcPct val="140000"/>
              </a:lnSpc>
              <a:spcBef>
                <a:spcPts val="0"/>
              </a:spcBef>
              <a:buFont typeface="Wingdings" panose="05000000000000000000" pitchFamily="2" charset="2"/>
              <a:buChar char="Ø"/>
            </a:pPr>
            <a:r>
              <a:rPr lang="zh-CN" altLang="en-US" sz="2000" dirty="0">
                <a:latin typeface="+mn-ea"/>
                <a:cs typeface="+mn-ea"/>
              </a:rPr>
              <a:t>非坚持</a:t>
            </a:r>
            <a:r>
              <a:rPr lang="en-US" altLang="zh-CN" sz="2000" dirty="0">
                <a:latin typeface="+mn-ea"/>
                <a:cs typeface="+mn-ea"/>
              </a:rPr>
              <a:t>CSMA</a:t>
            </a:r>
          </a:p>
          <a:p>
            <a:pPr marL="538163" lvl="1" indent="-271463" eaLnBrk="0" hangingPunct="0">
              <a:lnSpc>
                <a:spcPct val="140000"/>
              </a:lnSpc>
              <a:spcBef>
                <a:spcPts val="0"/>
              </a:spcBef>
              <a:buFont typeface="Wingdings" panose="05000000000000000000" pitchFamily="2" charset="2"/>
              <a:buChar char="Ø"/>
            </a:pPr>
            <a:r>
              <a:rPr lang="zh-CN" altLang="en-US" sz="2000" dirty="0">
                <a:latin typeface="+mn-ea"/>
                <a:cs typeface="+mn-ea"/>
              </a:rPr>
              <a:t>坚持</a:t>
            </a:r>
            <a:r>
              <a:rPr lang="en-US" altLang="zh-CN" sz="2000" dirty="0">
                <a:latin typeface="+mn-ea"/>
                <a:cs typeface="+mn-ea"/>
              </a:rPr>
              <a:t>CSMA</a:t>
            </a:r>
          </a:p>
          <a:p>
            <a:pPr marL="538163" lvl="1" indent="-271463" eaLnBrk="0" hangingPunct="0">
              <a:lnSpc>
                <a:spcPct val="140000"/>
              </a:lnSpc>
              <a:spcBef>
                <a:spcPts val="0"/>
              </a:spcBef>
              <a:buFont typeface="Wingdings" panose="05000000000000000000" pitchFamily="2" charset="2"/>
              <a:buChar char="Ø"/>
            </a:pPr>
            <a:r>
              <a:rPr lang="en-US" altLang="zh-CN" sz="2000" dirty="0">
                <a:latin typeface="+mn-ea"/>
                <a:cs typeface="+mn-ea"/>
              </a:rPr>
              <a:t>P-</a:t>
            </a:r>
            <a:r>
              <a:rPr lang="zh-CN" altLang="en-US" sz="2000" dirty="0">
                <a:latin typeface="+mn-ea"/>
                <a:cs typeface="+mn-ea"/>
              </a:rPr>
              <a:t>坚持</a:t>
            </a:r>
            <a:r>
              <a:rPr lang="en-US" altLang="zh-CN" sz="2000" dirty="0">
                <a:latin typeface="+mn-ea"/>
                <a:cs typeface="+mn-ea"/>
              </a:rPr>
              <a:t>CSMA</a:t>
            </a:r>
          </a:p>
          <a:p>
            <a:pPr>
              <a:buFont typeface="Wingdings" pitchFamily="2" charset="2"/>
              <a:buChar char="n"/>
            </a:pPr>
            <a:r>
              <a:rPr lang="zh-CN" altLang="en-US" sz="2400" dirty="0">
                <a:latin typeface="+mn-ea"/>
              </a:rPr>
              <a:t>尽管</a:t>
            </a:r>
            <a:r>
              <a:rPr lang="en-US" altLang="zh-CN" sz="2400" dirty="0">
                <a:latin typeface="+mn-ea"/>
              </a:rPr>
              <a:t>CSMA</a:t>
            </a:r>
            <a:r>
              <a:rPr lang="zh-CN" altLang="en-US" sz="2400" dirty="0">
                <a:latin typeface="+mn-ea"/>
                <a:cs typeface="+mn-ea"/>
              </a:rPr>
              <a:t>发送前先监听链路，由于存在传输延迟，还是会出现冲突</a:t>
            </a:r>
            <a:endParaRPr lang="en-US" altLang="zh-CN" sz="2400" dirty="0">
              <a:latin typeface="+mn-ea"/>
              <a:cs typeface="+mn-ea"/>
            </a:endParaRPr>
          </a:p>
          <a:p>
            <a:pPr>
              <a:buClr>
                <a:srgbClr val="C00000"/>
              </a:buClr>
              <a:buFont typeface="Wingdings" pitchFamily="2" charset="2"/>
              <a:buChar char="n"/>
            </a:pPr>
            <a:endParaRPr lang="en-US" altLang="zh-CN" b="1" dirty="0"/>
          </a:p>
          <a:p>
            <a:pPr marL="0" indent="0">
              <a:buNone/>
            </a:pPr>
            <a:endParaRPr lang="en-US" altLang="zh-CN" dirty="0"/>
          </a:p>
          <a:p>
            <a:endParaRPr lang="zh-CN" altLang="en-US" dirty="0"/>
          </a:p>
        </p:txBody>
      </p:sp>
      <p:sp>
        <p:nvSpPr>
          <p:cNvPr id="4" name="灯片编号占位符 3">
            <a:extLst>
              <a:ext uri="{FF2B5EF4-FFF2-40B4-BE49-F238E27FC236}">
                <a16:creationId xmlns:a16="http://schemas.microsoft.com/office/drawing/2014/main" id="{FBCD7BFB-693A-D3D3-5A08-75C18E740D71}"/>
              </a:ext>
            </a:extLst>
          </p:cNvPr>
          <p:cNvSpPr>
            <a:spLocks noGrp="1"/>
          </p:cNvSpPr>
          <p:nvPr>
            <p:ph type="sldNum" sz="quarter" idx="12"/>
          </p:nvPr>
        </p:nvSpPr>
        <p:spPr/>
        <p:txBody>
          <a:bodyPr/>
          <a:lstStyle/>
          <a:p>
            <a:fld id="{67CBE2BA-217C-4668-9731-D33A8B8F2C49}" type="slidenum">
              <a:rPr lang="zh-CN" altLang="en-US" smtClean="0"/>
              <a:t>128</a:t>
            </a:fld>
            <a:endParaRPr lang="zh-CN" altLang="en-US"/>
          </a:p>
        </p:txBody>
      </p:sp>
    </p:spTree>
    <p:extLst>
      <p:ext uri="{BB962C8B-B14F-4D97-AF65-F5344CB8AC3E}">
        <p14:creationId xmlns:p14="http://schemas.microsoft.com/office/powerpoint/2010/main" val="18764329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69BA4A-3F6D-8042-EA6F-29FCA33EAAF4}"/>
              </a:ext>
            </a:extLst>
          </p:cNvPr>
          <p:cNvSpPr>
            <a:spLocks noGrp="1"/>
          </p:cNvSpPr>
          <p:nvPr>
            <p:ph type="title"/>
          </p:nvPr>
        </p:nvSpPr>
        <p:spPr/>
        <p:txBody>
          <a:bodyPr>
            <a:normAutofit/>
          </a:bodyPr>
          <a:lstStyle/>
          <a:p>
            <a:r>
              <a:rPr lang="zh-CN" altLang="en-US" sz="3200" dirty="0">
                <a:latin typeface="+mj-ea"/>
                <a:cs typeface="+mn-ea"/>
                <a:sym typeface="+mn-lt"/>
              </a:rPr>
              <a:t>以太网</a:t>
            </a:r>
            <a:r>
              <a:rPr lang="en-US" altLang="zh-CN" sz="3200" dirty="0">
                <a:latin typeface="+mj-ea"/>
                <a:cs typeface="+mn-ea"/>
                <a:sym typeface="+mn-lt"/>
              </a:rPr>
              <a:t>CSMA/CD</a:t>
            </a:r>
            <a:endParaRPr lang="zh-CN" altLang="en-US" sz="3200" dirty="0">
              <a:latin typeface="+mj-ea"/>
              <a:cs typeface="+mn-ea"/>
            </a:endParaRPr>
          </a:p>
        </p:txBody>
      </p:sp>
      <p:sp>
        <p:nvSpPr>
          <p:cNvPr id="3" name="文本占位符 2">
            <a:extLst>
              <a:ext uri="{FF2B5EF4-FFF2-40B4-BE49-F238E27FC236}">
                <a16:creationId xmlns:a16="http://schemas.microsoft.com/office/drawing/2014/main" id="{33CA2EAD-F621-1268-FA1E-AA1AB1857A42}"/>
              </a:ext>
            </a:extLst>
          </p:cNvPr>
          <p:cNvSpPr>
            <a:spLocks noGrp="1"/>
          </p:cNvSpPr>
          <p:nvPr>
            <p:ph type="body" idx="1"/>
          </p:nvPr>
        </p:nvSpPr>
        <p:spPr/>
        <p:txBody>
          <a:bodyPr>
            <a:normAutofit/>
          </a:bodyPr>
          <a:lstStyle/>
          <a:p>
            <a:pPr>
              <a:spcBef>
                <a:spcPct val="0"/>
              </a:spcBef>
              <a:buFont typeface="Wingdings" panose="05000000000000000000" pitchFamily="2" charset="2"/>
              <a:buChar char="n"/>
            </a:pPr>
            <a:r>
              <a:rPr lang="zh-CN" altLang="en-US" sz="2400" kern="100" dirty="0">
                <a:latin typeface="+mn-ea"/>
                <a:cs typeface="+mn-ea"/>
                <a:sym typeface="+mn-lt"/>
              </a:rPr>
              <a:t>对共享信道的以太网，</a:t>
            </a:r>
            <a:r>
              <a:rPr lang="zh-CN" altLang="zh-CN" sz="2400" kern="100" dirty="0">
                <a:latin typeface="+mn-ea"/>
                <a:cs typeface="+mn-ea"/>
                <a:sym typeface="+mn-lt"/>
              </a:rPr>
              <a:t>IEEE 802.3</a:t>
            </a:r>
            <a:r>
              <a:rPr lang="en-US" altLang="zh-CN" sz="2400" kern="100" dirty="0">
                <a:latin typeface="+mn-ea"/>
                <a:cs typeface="+mn-ea"/>
                <a:sym typeface="+mn-lt"/>
              </a:rPr>
              <a:t>  </a:t>
            </a:r>
            <a:r>
              <a:rPr lang="zh-CN" altLang="en-US" sz="2400" kern="100" dirty="0">
                <a:latin typeface="+mn-ea"/>
                <a:cs typeface="+mn-ea"/>
                <a:sym typeface="+mn-lt"/>
              </a:rPr>
              <a:t>提出了</a:t>
            </a:r>
            <a:r>
              <a:rPr lang="zh-CN" altLang="zh-CN" sz="2400" kern="100" dirty="0">
                <a:latin typeface="+mn-ea"/>
                <a:cs typeface="+mn-ea"/>
              </a:rPr>
              <a:t>带有冲突检测的载波侦听多路访问</a:t>
            </a:r>
            <a:r>
              <a:rPr lang="zh-CN" altLang="en-US" sz="2400" kern="100" dirty="0">
                <a:latin typeface="+mn-ea"/>
                <a:cs typeface="+mn-ea"/>
                <a:sym typeface="+mn-lt"/>
              </a:rPr>
              <a:t>（</a:t>
            </a:r>
            <a:r>
              <a:rPr lang="en-US" altLang="zh-CN" sz="2400" kern="100" dirty="0">
                <a:latin typeface="+mn-ea"/>
                <a:cs typeface="+mn-ea"/>
                <a:sym typeface="+mn-lt"/>
              </a:rPr>
              <a:t>CSMA/CD</a:t>
            </a:r>
            <a:r>
              <a:rPr lang="zh-CN" altLang="en-US" sz="2400" kern="100" dirty="0">
                <a:latin typeface="+mn-ea"/>
                <a:cs typeface="+mn-ea"/>
                <a:sym typeface="+mn-lt"/>
              </a:rPr>
              <a:t>）控制方法，</a:t>
            </a:r>
            <a:r>
              <a:rPr lang="zh-CN" altLang="en-US" sz="2400" dirty="0">
                <a:latin typeface="+mn-ea"/>
                <a:cs typeface="+mn-ea"/>
                <a:sym typeface="+mn-lt"/>
              </a:rPr>
              <a:t>以争用方式接入到共享信道，是一种动态的随机接入方式。</a:t>
            </a:r>
            <a:endParaRPr lang="zh-CN" altLang="en-US" sz="2400" dirty="0">
              <a:latin typeface="+mn-ea"/>
            </a:endParaRPr>
          </a:p>
          <a:p>
            <a:pPr>
              <a:lnSpc>
                <a:spcPct val="120000"/>
              </a:lnSpc>
              <a:spcBef>
                <a:spcPct val="0"/>
              </a:spcBef>
              <a:buFont typeface="Wingdings" panose="05000000000000000000" pitchFamily="2" charset="2"/>
              <a:buChar char="n"/>
            </a:pPr>
            <a:endParaRPr lang="zh-CN" altLang="en-US" sz="2400" b="0" dirty="0">
              <a:latin typeface="+mn-ea"/>
              <a:cs typeface="+mn-ea"/>
              <a:sym typeface="+mn-lt"/>
            </a:endParaRPr>
          </a:p>
          <a:p>
            <a:pPr marL="538163" indent="-358775">
              <a:spcBef>
                <a:spcPct val="0"/>
              </a:spcBef>
              <a:buFont typeface="Wingdings" panose="05000000000000000000" pitchFamily="2" charset="2"/>
              <a:buChar char="Ø"/>
            </a:pPr>
            <a:r>
              <a:rPr lang="zh-CN" altLang="en-US" sz="2200" dirty="0">
                <a:cs typeface="+mn-ea"/>
              </a:rPr>
              <a:t>在传输的时候继续监听链路是否发生冲突</a:t>
            </a:r>
            <a:endParaRPr lang="en-US" altLang="zh-CN" sz="2200" dirty="0">
              <a:cs typeface="+mn-ea"/>
            </a:endParaRPr>
          </a:p>
          <a:p>
            <a:pPr marL="538163" indent="-358775">
              <a:spcBef>
                <a:spcPct val="0"/>
              </a:spcBef>
              <a:buFont typeface="Wingdings" panose="05000000000000000000" pitchFamily="2" charset="2"/>
              <a:buChar char="Ø"/>
            </a:pPr>
            <a:r>
              <a:rPr lang="zh-CN" altLang="en-US" sz="2200" dirty="0">
                <a:cs typeface="+mn-ea"/>
                <a:sym typeface="+mn-lt"/>
              </a:rPr>
              <a:t>当几个站同时发送数据时，信道上的信号会互相叠加</a:t>
            </a:r>
            <a:endParaRPr lang="en-US" altLang="zh-CN" sz="2200" dirty="0">
              <a:cs typeface="+mn-ea"/>
              <a:sym typeface="+mn-lt"/>
            </a:endParaRPr>
          </a:p>
          <a:p>
            <a:pPr marL="538163" indent="-358775">
              <a:spcBef>
                <a:spcPct val="0"/>
              </a:spcBef>
              <a:buFont typeface="Wingdings" panose="05000000000000000000" pitchFamily="2" charset="2"/>
              <a:buChar char="Ø"/>
            </a:pPr>
            <a:r>
              <a:rPr lang="zh-CN" altLang="en-US" sz="2200" dirty="0">
                <a:latin typeface="+mn-ea"/>
                <a:cs typeface="+mn-ea"/>
                <a:sym typeface="+mn-lt"/>
              </a:rPr>
              <a:t>发现冲突立即停止发送，并发送阻塞信号，延迟一个随机时间之后继续发送</a:t>
            </a:r>
            <a:endParaRPr lang="en-US" altLang="zh-CN" sz="2200" dirty="0">
              <a:latin typeface="+mn-ea"/>
              <a:cs typeface="+mn-ea"/>
              <a:sym typeface="+mn-lt"/>
            </a:endParaRPr>
          </a:p>
          <a:p>
            <a:pPr marL="538163" indent="-358775">
              <a:spcBef>
                <a:spcPct val="0"/>
              </a:spcBef>
              <a:buFont typeface="Wingdings" panose="05000000000000000000" pitchFamily="2" charset="2"/>
              <a:buChar char="Ø"/>
            </a:pPr>
            <a:endParaRPr lang="en-US" altLang="zh-CN" sz="2200" dirty="0">
              <a:latin typeface="+mn-ea"/>
              <a:cs typeface="+mn-ea"/>
              <a:sym typeface="+mn-lt"/>
            </a:endParaRPr>
          </a:p>
          <a:p>
            <a:pPr marL="898525" indent="-360363">
              <a:spcBef>
                <a:spcPct val="0"/>
              </a:spcBef>
              <a:buSzTx/>
              <a:buFont typeface="Wingdings" panose="05000000000000000000" pitchFamily="2" charset="2"/>
              <a:buChar char="ü"/>
            </a:pPr>
            <a:endParaRPr lang="zh-CN" altLang="en-US" dirty="0">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02991E4B-A066-C70A-C9BD-D2242F9B47BE}"/>
              </a:ext>
            </a:extLst>
          </p:cNvPr>
          <p:cNvSpPr>
            <a:spLocks noGrp="1"/>
          </p:cNvSpPr>
          <p:nvPr>
            <p:ph type="sldNum" sz="quarter" idx="12"/>
          </p:nvPr>
        </p:nvSpPr>
        <p:spPr/>
        <p:txBody>
          <a:bodyPr/>
          <a:lstStyle/>
          <a:p>
            <a:fld id="{67CBE2BA-217C-4668-9731-D33A8B8F2C49}" type="slidenum">
              <a:rPr lang="zh-CN" altLang="en-US" smtClean="0"/>
              <a:t>129</a:t>
            </a:fld>
            <a:endParaRPr lang="zh-CN" altLang="en-US"/>
          </a:p>
        </p:txBody>
      </p:sp>
    </p:spTree>
    <p:extLst>
      <p:ext uri="{BB962C8B-B14F-4D97-AF65-F5344CB8AC3E}">
        <p14:creationId xmlns:p14="http://schemas.microsoft.com/office/powerpoint/2010/main" val="489226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C33110-B74C-4931-9D7B-3495176485E7}"/>
              </a:ext>
            </a:extLst>
          </p:cNvPr>
          <p:cNvSpPr>
            <a:spLocks noGrp="1"/>
          </p:cNvSpPr>
          <p:nvPr>
            <p:ph type="title"/>
          </p:nvPr>
        </p:nvSpPr>
        <p:spPr/>
        <p:txBody>
          <a:bodyPr/>
          <a:lstStyle/>
          <a:p>
            <a:r>
              <a:rPr lang="zh-CN" altLang="en-US" dirty="0"/>
              <a:t>数据链路管理</a:t>
            </a:r>
          </a:p>
        </p:txBody>
      </p:sp>
      <p:sp>
        <p:nvSpPr>
          <p:cNvPr id="3" name="内容占位符 2">
            <a:extLst>
              <a:ext uri="{FF2B5EF4-FFF2-40B4-BE49-F238E27FC236}">
                <a16:creationId xmlns:a16="http://schemas.microsoft.com/office/drawing/2014/main" id="{6A745C3E-D101-4032-853E-57D19558170A}"/>
              </a:ext>
            </a:extLst>
          </p:cNvPr>
          <p:cNvSpPr>
            <a:spLocks noGrp="1"/>
          </p:cNvSpPr>
          <p:nvPr>
            <p:ph idx="1"/>
          </p:nvPr>
        </p:nvSpPr>
        <p:spPr/>
        <p:txBody>
          <a:bodyPr/>
          <a:lstStyle/>
          <a:p>
            <a:r>
              <a:rPr lang="zh-CN" altLang="en-US" dirty="0">
                <a:solidFill>
                  <a:srgbClr val="FF0000"/>
                </a:solidFill>
              </a:rPr>
              <a:t>线路配置</a:t>
            </a:r>
          </a:p>
          <a:p>
            <a:pPr lvl="1"/>
            <a:r>
              <a:rPr lang="zh-CN" altLang="en-US" dirty="0"/>
              <a:t>点到点信道</a:t>
            </a:r>
          </a:p>
          <a:p>
            <a:pPr lvl="1"/>
            <a:r>
              <a:rPr lang="zh-CN" altLang="en-US" dirty="0"/>
              <a:t>广播信道</a:t>
            </a:r>
          </a:p>
          <a:p>
            <a:endParaRPr lang="zh-CN" altLang="en-US" dirty="0"/>
          </a:p>
          <a:p>
            <a:r>
              <a:rPr lang="zh-CN" altLang="en-US" dirty="0">
                <a:solidFill>
                  <a:srgbClr val="FF0000"/>
                </a:solidFill>
              </a:rPr>
              <a:t>传输方式</a:t>
            </a:r>
          </a:p>
          <a:p>
            <a:pPr lvl="1"/>
            <a:r>
              <a:rPr lang="zh-CN" altLang="en-US" dirty="0"/>
              <a:t>单工、双工、半双工</a:t>
            </a:r>
          </a:p>
          <a:p>
            <a:pPr lvl="1"/>
            <a:r>
              <a:rPr lang="zh-CN" altLang="en-US" dirty="0"/>
              <a:t>并行与串行</a:t>
            </a:r>
          </a:p>
          <a:p>
            <a:pPr lvl="1"/>
            <a:r>
              <a:rPr lang="zh-CN" altLang="en-US" dirty="0"/>
              <a:t>同步与异步</a:t>
            </a:r>
          </a:p>
          <a:p>
            <a:endParaRPr lang="zh-CN" altLang="en-US" dirty="0"/>
          </a:p>
        </p:txBody>
      </p:sp>
      <p:sp>
        <p:nvSpPr>
          <p:cNvPr id="4" name="内容占位符 3">
            <a:extLst>
              <a:ext uri="{FF2B5EF4-FFF2-40B4-BE49-F238E27FC236}">
                <a16:creationId xmlns:a16="http://schemas.microsoft.com/office/drawing/2014/main" id="{6B53BEF5-D817-4347-A23A-1607EF941A32}"/>
              </a:ext>
            </a:extLst>
          </p:cNvPr>
          <p:cNvSpPr>
            <a:spLocks noGrp="1"/>
          </p:cNvSpPr>
          <p:nvPr>
            <p:ph idx="10"/>
          </p:nvPr>
        </p:nvSpPr>
        <p:spPr/>
        <p:txBody>
          <a:bodyPr>
            <a:normAutofit/>
          </a:bodyPr>
          <a:lstStyle/>
          <a:p>
            <a:r>
              <a:rPr lang="zh-CN" altLang="en-US" dirty="0">
                <a:solidFill>
                  <a:srgbClr val="FF0000"/>
                </a:solidFill>
              </a:rPr>
              <a:t>线路规程</a:t>
            </a:r>
            <a:endParaRPr lang="zh-CN" altLang="en-US" dirty="0"/>
          </a:p>
          <a:p>
            <a:pPr lvl="1"/>
            <a:r>
              <a:rPr lang="zh-CN" altLang="en-US" dirty="0"/>
              <a:t>询问</a:t>
            </a:r>
            <a:r>
              <a:rPr lang="en-US" altLang="zh-CN" dirty="0"/>
              <a:t>/</a:t>
            </a:r>
            <a:r>
              <a:rPr lang="zh-CN" altLang="en-US" dirty="0"/>
              <a:t>确认方式（</a:t>
            </a:r>
            <a:r>
              <a:rPr lang="en-US" altLang="zh-CN" dirty="0"/>
              <a:t>ENQ/ACK</a:t>
            </a:r>
            <a:r>
              <a:rPr lang="zh-CN" altLang="en-US" dirty="0"/>
              <a:t>）</a:t>
            </a:r>
          </a:p>
          <a:p>
            <a:pPr lvl="1"/>
            <a:r>
              <a:rPr lang="zh-CN" altLang="en-US" dirty="0"/>
              <a:t>轮询</a:t>
            </a:r>
            <a:r>
              <a:rPr lang="en-US" altLang="zh-CN" dirty="0"/>
              <a:t>/</a:t>
            </a:r>
            <a:r>
              <a:rPr lang="zh-CN" altLang="en-US" dirty="0"/>
              <a:t>选择方式（</a:t>
            </a:r>
            <a:r>
              <a:rPr lang="en-US" altLang="zh-CN" dirty="0"/>
              <a:t>Poll/Select</a:t>
            </a:r>
            <a:r>
              <a:rPr lang="zh-CN" altLang="en-US" dirty="0"/>
              <a:t>）</a:t>
            </a:r>
          </a:p>
          <a:p>
            <a:endParaRPr lang="zh-CN" altLang="en-US" dirty="0"/>
          </a:p>
          <a:p>
            <a:r>
              <a:rPr lang="zh-CN" altLang="en-US" dirty="0">
                <a:solidFill>
                  <a:srgbClr val="FF0000"/>
                </a:solidFill>
              </a:rPr>
              <a:t>链路状态管理</a:t>
            </a:r>
            <a:endParaRPr lang="zh-CN" altLang="en-US" dirty="0"/>
          </a:p>
          <a:p>
            <a:pPr lvl="1"/>
            <a:r>
              <a:rPr lang="zh-CN" altLang="en-US" dirty="0"/>
              <a:t>数据链路建立：收发数据前</a:t>
            </a:r>
          </a:p>
          <a:p>
            <a:pPr lvl="1"/>
            <a:r>
              <a:rPr lang="zh-CN" altLang="en-US" dirty="0"/>
              <a:t>数据链路维持：收发数据中</a:t>
            </a:r>
          </a:p>
          <a:p>
            <a:pPr lvl="1"/>
            <a:r>
              <a:rPr lang="zh-CN" altLang="en-US" dirty="0"/>
              <a:t>数据链路释放：数据收发完成后</a:t>
            </a:r>
          </a:p>
          <a:p>
            <a:endParaRPr lang="zh-CN" altLang="en-US" dirty="0"/>
          </a:p>
        </p:txBody>
      </p:sp>
      <p:sp>
        <p:nvSpPr>
          <p:cNvPr id="5" name="灯片编号占位符 4">
            <a:extLst>
              <a:ext uri="{FF2B5EF4-FFF2-40B4-BE49-F238E27FC236}">
                <a16:creationId xmlns:a16="http://schemas.microsoft.com/office/drawing/2014/main" id="{B46B42F7-1325-4CCC-9721-24211EA03BA3}"/>
              </a:ext>
            </a:extLst>
          </p:cNvPr>
          <p:cNvSpPr>
            <a:spLocks noGrp="1"/>
          </p:cNvSpPr>
          <p:nvPr>
            <p:ph type="sldNum" sz="quarter" idx="12"/>
          </p:nvPr>
        </p:nvSpPr>
        <p:spPr/>
        <p:txBody>
          <a:bodyPr/>
          <a:lstStyle/>
          <a:p>
            <a:fld id="{C8BB1146-E542-4D4E-B8E9-6919A11DDD48}" type="slidenum">
              <a:rPr lang="en-US" smtClean="0"/>
              <a:t>13</a:t>
            </a:fld>
            <a:endParaRPr lang="en-US"/>
          </a:p>
        </p:txBody>
      </p:sp>
    </p:spTree>
    <p:extLst>
      <p:ext uri="{BB962C8B-B14F-4D97-AF65-F5344CB8AC3E}">
        <p14:creationId xmlns:p14="http://schemas.microsoft.com/office/powerpoint/2010/main" val="4707470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ADF4D1-69E8-C5F5-1CB8-C5DE277A2431}"/>
              </a:ext>
            </a:extLst>
          </p:cNvPr>
          <p:cNvSpPr>
            <a:spLocks noGrp="1"/>
          </p:cNvSpPr>
          <p:nvPr>
            <p:ph type="title"/>
          </p:nvPr>
        </p:nvSpPr>
        <p:spPr/>
        <p:txBody>
          <a:bodyPr>
            <a:normAutofit/>
          </a:bodyPr>
          <a:lstStyle/>
          <a:p>
            <a:r>
              <a:rPr lang="en-US" altLang="zh-CN" sz="3200" b="1" dirty="0">
                <a:cs typeface="+mn-ea"/>
                <a:sym typeface="+mn-lt"/>
              </a:rPr>
              <a:t>CSMA/CD </a:t>
            </a:r>
            <a:r>
              <a:rPr lang="zh-CN" altLang="en-US" sz="3200" b="1" dirty="0">
                <a:cs typeface="+mn-ea"/>
                <a:sym typeface="+mn-lt"/>
              </a:rPr>
              <a:t>协议工作流程</a:t>
            </a:r>
            <a:endParaRPr lang="zh-CN" altLang="en-US" dirty="0"/>
          </a:p>
        </p:txBody>
      </p:sp>
      <p:sp>
        <p:nvSpPr>
          <p:cNvPr id="4" name="灯片编号占位符 3">
            <a:extLst>
              <a:ext uri="{FF2B5EF4-FFF2-40B4-BE49-F238E27FC236}">
                <a16:creationId xmlns:a16="http://schemas.microsoft.com/office/drawing/2014/main" id="{A496F6C9-F8F2-61FA-7343-06735DF5C786}"/>
              </a:ext>
            </a:extLst>
          </p:cNvPr>
          <p:cNvSpPr>
            <a:spLocks noGrp="1"/>
          </p:cNvSpPr>
          <p:nvPr>
            <p:ph type="sldNum" sz="quarter" idx="12"/>
          </p:nvPr>
        </p:nvSpPr>
        <p:spPr/>
        <p:txBody>
          <a:bodyPr/>
          <a:lstStyle/>
          <a:p>
            <a:fld id="{C8BB1146-E542-4D4E-B8E9-6919A11DDD48}" type="slidenum">
              <a:rPr lang="en-US" smtClean="0"/>
              <a:t>130</a:t>
            </a:fld>
            <a:endParaRPr lang="en-US"/>
          </a:p>
        </p:txBody>
      </p:sp>
      <p:sp>
        <p:nvSpPr>
          <p:cNvPr id="5" name="矩形 4">
            <a:extLst>
              <a:ext uri="{FF2B5EF4-FFF2-40B4-BE49-F238E27FC236}">
                <a16:creationId xmlns:a16="http://schemas.microsoft.com/office/drawing/2014/main" id="{7BDA6CBA-9A42-6E25-123A-474A31ED8E6A}"/>
              </a:ext>
            </a:extLst>
          </p:cNvPr>
          <p:cNvSpPr/>
          <p:nvPr/>
        </p:nvSpPr>
        <p:spPr>
          <a:xfrm>
            <a:off x="3051910" y="1384011"/>
            <a:ext cx="1915969" cy="521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dirty="0">
                <a:solidFill>
                  <a:schemeClr val="tx1"/>
                </a:solidFill>
                <a:latin typeface="+mn-ea"/>
                <a:cs typeface="+mn-ea"/>
                <a:sym typeface="+mn-lt"/>
              </a:rPr>
              <a:t>准备发送</a:t>
            </a:r>
            <a:endParaRPr lang="zh-CN" altLang="en-US" sz="2400" dirty="0">
              <a:solidFill>
                <a:schemeClr val="tx1"/>
              </a:solidFill>
              <a:latin typeface="+mn-ea"/>
              <a:cs typeface="+mn-ea"/>
              <a:sym typeface="+mn-lt"/>
            </a:endParaRPr>
          </a:p>
        </p:txBody>
      </p:sp>
      <p:sp>
        <p:nvSpPr>
          <p:cNvPr id="6" name="菱形 5">
            <a:extLst>
              <a:ext uri="{FF2B5EF4-FFF2-40B4-BE49-F238E27FC236}">
                <a16:creationId xmlns:a16="http://schemas.microsoft.com/office/drawing/2014/main" id="{AE79F0A9-625D-02FE-0DF6-C6163BACC086}"/>
              </a:ext>
            </a:extLst>
          </p:cNvPr>
          <p:cNvSpPr/>
          <p:nvPr/>
        </p:nvSpPr>
        <p:spPr>
          <a:xfrm>
            <a:off x="3051910" y="2963050"/>
            <a:ext cx="1915969" cy="667657"/>
          </a:xfrm>
          <a:prstGeom prst="diamond">
            <a:avLst/>
          </a:prstGeom>
          <a:solidFill>
            <a:schemeClr val="accent3">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b="1" dirty="0">
                <a:solidFill>
                  <a:schemeClr val="tx1"/>
                </a:solidFill>
                <a:latin typeface="+mn-ea"/>
                <a:cs typeface="+mn-ea"/>
                <a:sym typeface="+mn-lt"/>
              </a:rPr>
              <a:t>侦听到载波？</a:t>
            </a:r>
          </a:p>
        </p:txBody>
      </p:sp>
      <p:sp>
        <p:nvSpPr>
          <p:cNvPr id="7" name="矩形 6">
            <a:extLst>
              <a:ext uri="{FF2B5EF4-FFF2-40B4-BE49-F238E27FC236}">
                <a16:creationId xmlns:a16="http://schemas.microsoft.com/office/drawing/2014/main" id="{7D960B2D-4161-625D-822F-6DB5F530D3BE}"/>
              </a:ext>
            </a:extLst>
          </p:cNvPr>
          <p:cNvSpPr/>
          <p:nvPr/>
        </p:nvSpPr>
        <p:spPr>
          <a:xfrm>
            <a:off x="3051910" y="3926456"/>
            <a:ext cx="1915969" cy="5621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dirty="0">
                <a:solidFill>
                  <a:schemeClr val="tx1"/>
                </a:solidFill>
                <a:latin typeface="+mn-ea"/>
                <a:cs typeface="+mn-ea"/>
                <a:sym typeface="+mn-lt"/>
              </a:rPr>
              <a:t>开始发送，</a:t>
            </a:r>
            <a:endParaRPr lang="en-US" altLang="zh-CN" sz="1600" dirty="0">
              <a:solidFill>
                <a:schemeClr val="tx1"/>
              </a:solidFill>
              <a:latin typeface="+mn-ea"/>
              <a:cs typeface="+mn-ea"/>
              <a:sym typeface="+mn-lt"/>
            </a:endParaRPr>
          </a:p>
          <a:p>
            <a:pPr algn="ctr">
              <a:lnSpc>
                <a:spcPct val="120000"/>
              </a:lnSpc>
            </a:pPr>
            <a:r>
              <a:rPr lang="zh-CN" altLang="en-US" sz="1600" dirty="0">
                <a:solidFill>
                  <a:schemeClr val="tx1"/>
                </a:solidFill>
                <a:latin typeface="+mn-ea"/>
                <a:cs typeface="+mn-ea"/>
                <a:sym typeface="+mn-lt"/>
              </a:rPr>
              <a:t>同时进行冲突检测</a:t>
            </a:r>
          </a:p>
        </p:txBody>
      </p:sp>
      <p:sp>
        <p:nvSpPr>
          <p:cNvPr id="8" name="菱形 7">
            <a:extLst>
              <a:ext uri="{FF2B5EF4-FFF2-40B4-BE49-F238E27FC236}">
                <a16:creationId xmlns:a16="http://schemas.microsoft.com/office/drawing/2014/main" id="{3C4D4734-DF85-10F5-BC0A-4C1EBE3680E7}"/>
              </a:ext>
            </a:extLst>
          </p:cNvPr>
          <p:cNvSpPr/>
          <p:nvPr/>
        </p:nvSpPr>
        <p:spPr>
          <a:xfrm>
            <a:off x="3051910" y="4675728"/>
            <a:ext cx="1915969" cy="667657"/>
          </a:xfrm>
          <a:prstGeom prst="diamond">
            <a:avLst/>
          </a:prstGeom>
          <a:solidFill>
            <a:schemeClr val="accent3">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b="1" dirty="0">
                <a:solidFill>
                  <a:schemeClr val="tx1"/>
                </a:solidFill>
                <a:latin typeface="+mn-ea"/>
                <a:cs typeface="+mn-ea"/>
                <a:sym typeface="+mn-lt"/>
              </a:rPr>
              <a:t>检测到冲突</a:t>
            </a:r>
            <a:r>
              <a:rPr lang="zh-CN" altLang="en-US" sz="1733" b="1" dirty="0">
                <a:solidFill>
                  <a:schemeClr val="tx1"/>
                </a:solidFill>
                <a:latin typeface="+mn-ea"/>
                <a:cs typeface="+mn-ea"/>
                <a:sym typeface="+mn-lt"/>
              </a:rPr>
              <a:t>？</a:t>
            </a:r>
          </a:p>
        </p:txBody>
      </p:sp>
      <p:sp>
        <p:nvSpPr>
          <p:cNvPr id="9" name="矩形 8">
            <a:extLst>
              <a:ext uri="{FF2B5EF4-FFF2-40B4-BE49-F238E27FC236}">
                <a16:creationId xmlns:a16="http://schemas.microsoft.com/office/drawing/2014/main" id="{593F0C90-66F5-7701-397B-0818D60D9E85}"/>
              </a:ext>
            </a:extLst>
          </p:cNvPr>
          <p:cNvSpPr/>
          <p:nvPr/>
        </p:nvSpPr>
        <p:spPr>
          <a:xfrm>
            <a:off x="3051910" y="5667153"/>
            <a:ext cx="1915969" cy="521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dirty="0">
                <a:solidFill>
                  <a:schemeClr val="tx1"/>
                </a:solidFill>
                <a:latin typeface="+mn-ea"/>
                <a:cs typeface="+mn-ea"/>
                <a:sym typeface="+mn-lt"/>
              </a:rPr>
              <a:t>发送，直到完毕</a:t>
            </a:r>
          </a:p>
        </p:txBody>
      </p:sp>
      <p:sp>
        <p:nvSpPr>
          <p:cNvPr id="10" name="矩形 9">
            <a:extLst>
              <a:ext uri="{FF2B5EF4-FFF2-40B4-BE49-F238E27FC236}">
                <a16:creationId xmlns:a16="http://schemas.microsoft.com/office/drawing/2014/main" id="{0660CB92-CE0A-64BE-FF1D-A48CB498A94F}"/>
              </a:ext>
            </a:extLst>
          </p:cNvPr>
          <p:cNvSpPr/>
          <p:nvPr/>
        </p:nvSpPr>
        <p:spPr>
          <a:xfrm>
            <a:off x="3051910" y="2180776"/>
            <a:ext cx="1915969" cy="521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dirty="0">
                <a:solidFill>
                  <a:schemeClr val="tx1"/>
                </a:solidFill>
                <a:latin typeface="+mn-ea"/>
                <a:cs typeface="+mn-ea"/>
                <a:sym typeface="+mn-lt"/>
              </a:rPr>
              <a:t>载波侦听</a:t>
            </a:r>
          </a:p>
        </p:txBody>
      </p:sp>
      <p:cxnSp>
        <p:nvCxnSpPr>
          <p:cNvPr id="11" name="直接箭头连接符 10">
            <a:extLst>
              <a:ext uri="{FF2B5EF4-FFF2-40B4-BE49-F238E27FC236}">
                <a16:creationId xmlns:a16="http://schemas.microsoft.com/office/drawing/2014/main" id="{199F44B4-7538-0E8E-71C3-56E5794CA198}"/>
              </a:ext>
            </a:extLst>
          </p:cNvPr>
          <p:cNvCxnSpPr>
            <a:cxnSpLocks/>
            <a:stCxn id="7" idx="2"/>
            <a:endCxn id="8" idx="0"/>
          </p:cNvCxnSpPr>
          <p:nvPr/>
        </p:nvCxnSpPr>
        <p:spPr>
          <a:xfrm>
            <a:off x="4009895" y="4488556"/>
            <a:ext cx="0" cy="187172"/>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2FA697C4-AABF-3825-C4DB-1A08A096B4A8}"/>
              </a:ext>
            </a:extLst>
          </p:cNvPr>
          <p:cNvCxnSpPr>
            <a:stCxn id="8" idx="2"/>
            <a:endCxn id="9" idx="0"/>
          </p:cNvCxnSpPr>
          <p:nvPr/>
        </p:nvCxnSpPr>
        <p:spPr>
          <a:xfrm>
            <a:off x="4009895" y="5343385"/>
            <a:ext cx="0" cy="323769"/>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C0885F12-2D19-A4B7-71AE-94BE07CC5F49}"/>
              </a:ext>
            </a:extLst>
          </p:cNvPr>
          <p:cNvCxnSpPr>
            <a:cxnSpLocks/>
            <a:stCxn id="6" idx="2"/>
            <a:endCxn id="7" idx="0"/>
          </p:cNvCxnSpPr>
          <p:nvPr/>
        </p:nvCxnSpPr>
        <p:spPr>
          <a:xfrm>
            <a:off x="4009895" y="3630707"/>
            <a:ext cx="0" cy="295749"/>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14343A8-B6B0-8100-551E-22CB6404207F}"/>
              </a:ext>
            </a:extLst>
          </p:cNvPr>
          <p:cNvCxnSpPr>
            <a:stCxn id="10" idx="2"/>
            <a:endCxn id="6" idx="0"/>
          </p:cNvCxnSpPr>
          <p:nvPr/>
        </p:nvCxnSpPr>
        <p:spPr>
          <a:xfrm>
            <a:off x="4009895" y="2701777"/>
            <a:ext cx="0" cy="261273"/>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4D156F2-D682-4C45-2C5D-9839ADC4D659}"/>
              </a:ext>
            </a:extLst>
          </p:cNvPr>
          <p:cNvCxnSpPr>
            <a:stCxn id="5" idx="2"/>
            <a:endCxn id="10" idx="0"/>
          </p:cNvCxnSpPr>
          <p:nvPr/>
        </p:nvCxnSpPr>
        <p:spPr>
          <a:xfrm>
            <a:off x="4009895" y="1905011"/>
            <a:ext cx="0" cy="275765"/>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83754F69-759E-57E3-874A-70AA831C21D1}"/>
              </a:ext>
            </a:extLst>
          </p:cNvPr>
          <p:cNvSpPr/>
          <p:nvPr/>
        </p:nvSpPr>
        <p:spPr>
          <a:xfrm>
            <a:off x="7066868" y="4749824"/>
            <a:ext cx="1915969" cy="521000"/>
          </a:xfrm>
          <a:prstGeom prst="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dirty="0">
                <a:solidFill>
                  <a:schemeClr val="tx1"/>
                </a:solidFill>
                <a:latin typeface="+mn-ea"/>
                <a:cs typeface="+mn-ea"/>
                <a:sym typeface="+mn-lt"/>
              </a:rPr>
              <a:t>停止发送</a:t>
            </a:r>
            <a:endParaRPr lang="en-US" altLang="zh-CN" sz="1867" dirty="0">
              <a:solidFill>
                <a:schemeClr val="tx1"/>
              </a:solidFill>
              <a:latin typeface="+mn-ea"/>
              <a:cs typeface="+mn-ea"/>
              <a:sym typeface="+mn-lt"/>
            </a:endParaRPr>
          </a:p>
        </p:txBody>
      </p:sp>
      <p:sp>
        <p:nvSpPr>
          <p:cNvPr id="17" name="矩形 16">
            <a:extLst>
              <a:ext uri="{FF2B5EF4-FFF2-40B4-BE49-F238E27FC236}">
                <a16:creationId xmlns:a16="http://schemas.microsoft.com/office/drawing/2014/main" id="{31A73966-94C7-F643-1D7B-BAEC99CD29BF}"/>
              </a:ext>
            </a:extLst>
          </p:cNvPr>
          <p:cNvSpPr/>
          <p:nvPr/>
        </p:nvSpPr>
        <p:spPr>
          <a:xfrm>
            <a:off x="7066869" y="1384009"/>
            <a:ext cx="1915969" cy="521000"/>
          </a:xfrm>
          <a:prstGeom prst="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dirty="0">
                <a:solidFill>
                  <a:schemeClr val="tx1"/>
                </a:solidFill>
                <a:latin typeface="+mn-ea"/>
                <a:cs typeface="+mn-ea"/>
                <a:sym typeface="+mn-lt"/>
              </a:rPr>
              <a:t>等待随机时间</a:t>
            </a:r>
            <a:endParaRPr lang="en-US" altLang="zh-CN" sz="1867" dirty="0">
              <a:solidFill>
                <a:schemeClr val="tx1"/>
              </a:solidFill>
              <a:latin typeface="+mn-ea"/>
              <a:cs typeface="+mn-ea"/>
              <a:sym typeface="+mn-lt"/>
            </a:endParaRPr>
          </a:p>
        </p:txBody>
      </p:sp>
      <p:cxnSp>
        <p:nvCxnSpPr>
          <p:cNvPr id="18" name="直接箭头连接符 17">
            <a:extLst>
              <a:ext uri="{FF2B5EF4-FFF2-40B4-BE49-F238E27FC236}">
                <a16:creationId xmlns:a16="http://schemas.microsoft.com/office/drawing/2014/main" id="{A114B124-21EA-F4C5-F245-A3D8AC83A7A4}"/>
              </a:ext>
            </a:extLst>
          </p:cNvPr>
          <p:cNvCxnSpPr>
            <a:cxnSpLocks/>
            <a:stCxn id="8" idx="3"/>
            <a:endCxn id="16" idx="1"/>
          </p:cNvCxnSpPr>
          <p:nvPr/>
        </p:nvCxnSpPr>
        <p:spPr>
          <a:xfrm>
            <a:off x="4967879" y="5009557"/>
            <a:ext cx="2098989" cy="767"/>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5AEA072E-AAF6-0971-EDE7-EE08D30493E1}"/>
              </a:ext>
            </a:extLst>
          </p:cNvPr>
          <p:cNvCxnSpPr>
            <a:cxnSpLocks/>
            <a:stCxn id="16" idx="0"/>
          </p:cNvCxnSpPr>
          <p:nvPr/>
        </p:nvCxnSpPr>
        <p:spPr>
          <a:xfrm flipV="1">
            <a:off x="8024853" y="4228824"/>
            <a:ext cx="2" cy="521000"/>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3CF398E-B144-DB87-6464-242B57F550CF}"/>
              </a:ext>
            </a:extLst>
          </p:cNvPr>
          <p:cNvCxnSpPr>
            <a:stCxn id="17" idx="1"/>
            <a:endCxn id="5" idx="3"/>
          </p:cNvCxnSpPr>
          <p:nvPr/>
        </p:nvCxnSpPr>
        <p:spPr>
          <a:xfrm flipH="1">
            <a:off x="4967879" y="1644510"/>
            <a:ext cx="2098989" cy="1"/>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 name="肘形连接符 108">
            <a:extLst>
              <a:ext uri="{FF2B5EF4-FFF2-40B4-BE49-F238E27FC236}">
                <a16:creationId xmlns:a16="http://schemas.microsoft.com/office/drawing/2014/main" id="{85103062-DD9B-56C4-DFA9-475AF0A9C4F1}"/>
              </a:ext>
            </a:extLst>
          </p:cNvPr>
          <p:cNvCxnSpPr>
            <a:stCxn id="6" idx="3"/>
          </p:cNvCxnSpPr>
          <p:nvPr/>
        </p:nvCxnSpPr>
        <p:spPr>
          <a:xfrm flipV="1">
            <a:off x="4967880" y="1644511"/>
            <a:ext cx="1371593" cy="1652368"/>
          </a:xfrm>
          <a:prstGeom prst="bentConnector2">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2" name="TextBox 109">
            <a:extLst>
              <a:ext uri="{FF2B5EF4-FFF2-40B4-BE49-F238E27FC236}">
                <a16:creationId xmlns:a16="http://schemas.microsoft.com/office/drawing/2014/main" id="{38253BA4-04AB-2B94-BA91-B2EFCF816796}"/>
              </a:ext>
            </a:extLst>
          </p:cNvPr>
          <p:cNvSpPr txBox="1"/>
          <p:nvPr/>
        </p:nvSpPr>
        <p:spPr>
          <a:xfrm>
            <a:off x="5025938" y="2963038"/>
            <a:ext cx="1210588" cy="362343"/>
          </a:xfrm>
          <a:prstGeom prst="rect">
            <a:avLst/>
          </a:prstGeom>
          <a:noFill/>
          <a:ln w="9525">
            <a:noFill/>
          </a:ln>
        </p:spPr>
        <p:txBody>
          <a:bodyPr wrap="none" rtlCol="0">
            <a:spAutoFit/>
          </a:bodyPr>
          <a:lstStyle/>
          <a:p>
            <a:pPr>
              <a:lnSpc>
                <a:spcPct val="120000"/>
              </a:lnSpc>
            </a:pPr>
            <a:r>
              <a:rPr lang="zh-CN" altLang="en-US" sz="1600" b="1" dirty="0">
                <a:solidFill>
                  <a:srgbClr val="CC00CC"/>
                </a:solidFill>
                <a:latin typeface="+mn-ea"/>
                <a:cs typeface="+mn-ea"/>
                <a:sym typeface="+mn-lt"/>
              </a:rPr>
              <a:t>是，信道忙</a:t>
            </a:r>
          </a:p>
        </p:txBody>
      </p:sp>
      <p:sp>
        <p:nvSpPr>
          <p:cNvPr id="23" name="TextBox 110">
            <a:extLst>
              <a:ext uri="{FF2B5EF4-FFF2-40B4-BE49-F238E27FC236}">
                <a16:creationId xmlns:a16="http://schemas.microsoft.com/office/drawing/2014/main" id="{7B9E1E73-4C38-2586-A7DD-78E3F51E2408}"/>
              </a:ext>
            </a:extLst>
          </p:cNvPr>
          <p:cNvSpPr txBox="1"/>
          <p:nvPr/>
        </p:nvSpPr>
        <p:spPr>
          <a:xfrm>
            <a:off x="5067329" y="4666760"/>
            <a:ext cx="389850" cy="362343"/>
          </a:xfrm>
          <a:prstGeom prst="rect">
            <a:avLst/>
          </a:prstGeom>
          <a:noFill/>
          <a:ln w="9525">
            <a:noFill/>
          </a:ln>
        </p:spPr>
        <p:txBody>
          <a:bodyPr wrap="none" rtlCol="0">
            <a:spAutoFit/>
          </a:bodyPr>
          <a:lstStyle/>
          <a:p>
            <a:pPr>
              <a:lnSpc>
                <a:spcPct val="120000"/>
              </a:lnSpc>
            </a:pPr>
            <a:r>
              <a:rPr lang="zh-CN" altLang="en-US" sz="1600" b="1" dirty="0">
                <a:solidFill>
                  <a:srgbClr val="CC00CC"/>
                </a:solidFill>
                <a:latin typeface="+mn-ea"/>
                <a:cs typeface="+mn-ea"/>
                <a:sym typeface="+mn-lt"/>
              </a:rPr>
              <a:t>是</a:t>
            </a:r>
          </a:p>
        </p:txBody>
      </p:sp>
      <p:sp>
        <p:nvSpPr>
          <p:cNvPr id="24" name="TextBox 111">
            <a:extLst>
              <a:ext uri="{FF2B5EF4-FFF2-40B4-BE49-F238E27FC236}">
                <a16:creationId xmlns:a16="http://schemas.microsoft.com/office/drawing/2014/main" id="{037159AD-0F18-08E8-BA28-17DE9A2F2ECE}"/>
              </a:ext>
            </a:extLst>
          </p:cNvPr>
          <p:cNvSpPr txBox="1"/>
          <p:nvPr/>
        </p:nvSpPr>
        <p:spPr>
          <a:xfrm>
            <a:off x="3572361" y="5315454"/>
            <a:ext cx="389850" cy="362343"/>
          </a:xfrm>
          <a:prstGeom prst="rect">
            <a:avLst/>
          </a:prstGeom>
          <a:noFill/>
          <a:ln w="9525">
            <a:noFill/>
          </a:ln>
        </p:spPr>
        <p:txBody>
          <a:bodyPr wrap="none" rtlCol="0">
            <a:spAutoFit/>
          </a:bodyPr>
          <a:lstStyle/>
          <a:p>
            <a:pPr>
              <a:lnSpc>
                <a:spcPct val="120000"/>
              </a:lnSpc>
            </a:pPr>
            <a:r>
              <a:rPr lang="zh-CN" altLang="en-US" sz="1600" b="1" dirty="0">
                <a:solidFill>
                  <a:srgbClr val="CC00CC"/>
                </a:solidFill>
                <a:latin typeface="+mn-ea"/>
                <a:cs typeface="+mn-ea"/>
                <a:sym typeface="+mn-lt"/>
              </a:rPr>
              <a:t>否</a:t>
            </a:r>
          </a:p>
        </p:txBody>
      </p:sp>
      <p:sp>
        <p:nvSpPr>
          <p:cNvPr id="25" name="TextBox 112">
            <a:extLst>
              <a:ext uri="{FF2B5EF4-FFF2-40B4-BE49-F238E27FC236}">
                <a16:creationId xmlns:a16="http://schemas.microsoft.com/office/drawing/2014/main" id="{14B7D33B-785D-3D44-D020-F84B11440EAE}"/>
              </a:ext>
            </a:extLst>
          </p:cNvPr>
          <p:cNvSpPr txBox="1"/>
          <p:nvPr/>
        </p:nvSpPr>
        <p:spPr>
          <a:xfrm>
            <a:off x="3572361" y="3563670"/>
            <a:ext cx="389850" cy="362343"/>
          </a:xfrm>
          <a:prstGeom prst="rect">
            <a:avLst/>
          </a:prstGeom>
          <a:noFill/>
          <a:ln w="9525">
            <a:noFill/>
          </a:ln>
        </p:spPr>
        <p:txBody>
          <a:bodyPr wrap="none" rtlCol="0">
            <a:spAutoFit/>
          </a:bodyPr>
          <a:lstStyle/>
          <a:p>
            <a:pPr>
              <a:lnSpc>
                <a:spcPct val="120000"/>
              </a:lnSpc>
            </a:pPr>
            <a:r>
              <a:rPr lang="zh-CN" altLang="en-US" sz="1600" b="1" dirty="0">
                <a:solidFill>
                  <a:srgbClr val="CC00CC"/>
                </a:solidFill>
                <a:latin typeface="+mn-ea"/>
                <a:cs typeface="+mn-ea"/>
                <a:sym typeface="+mn-lt"/>
              </a:rPr>
              <a:t>否</a:t>
            </a:r>
          </a:p>
        </p:txBody>
      </p:sp>
      <p:sp>
        <p:nvSpPr>
          <p:cNvPr id="26" name="矩形 25">
            <a:extLst>
              <a:ext uri="{FF2B5EF4-FFF2-40B4-BE49-F238E27FC236}">
                <a16:creationId xmlns:a16="http://schemas.microsoft.com/office/drawing/2014/main" id="{2CE3A4AD-E145-CB7C-E3A4-E3B9F30330E0}"/>
              </a:ext>
            </a:extLst>
          </p:cNvPr>
          <p:cNvSpPr/>
          <p:nvPr/>
        </p:nvSpPr>
        <p:spPr>
          <a:xfrm>
            <a:off x="7066869" y="3674583"/>
            <a:ext cx="1915969" cy="521000"/>
          </a:xfrm>
          <a:prstGeom prst="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7" dirty="0">
                <a:solidFill>
                  <a:schemeClr val="tx1"/>
                </a:solidFill>
                <a:latin typeface="+mn-ea"/>
                <a:cs typeface="+mn-ea"/>
                <a:sym typeface="+mn-lt"/>
              </a:rPr>
              <a:t>发送阻塞信号</a:t>
            </a:r>
            <a:endParaRPr lang="en-US" altLang="zh-CN" sz="1867" dirty="0">
              <a:solidFill>
                <a:schemeClr val="tx1"/>
              </a:solidFill>
              <a:latin typeface="+mn-ea"/>
              <a:cs typeface="+mn-ea"/>
              <a:sym typeface="+mn-lt"/>
            </a:endParaRPr>
          </a:p>
        </p:txBody>
      </p:sp>
      <p:cxnSp>
        <p:nvCxnSpPr>
          <p:cNvPr id="27" name="直接箭头连接符 26">
            <a:extLst>
              <a:ext uri="{FF2B5EF4-FFF2-40B4-BE49-F238E27FC236}">
                <a16:creationId xmlns:a16="http://schemas.microsoft.com/office/drawing/2014/main" id="{5A47769A-E857-A729-4498-8BEE4667708C}"/>
              </a:ext>
            </a:extLst>
          </p:cNvPr>
          <p:cNvCxnSpPr>
            <a:cxnSpLocks/>
            <a:endCxn id="17" idx="2"/>
          </p:cNvCxnSpPr>
          <p:nvPr/>
        </p:nvCxnSpPr>
        <p:spPr>
          <a:xfrm flipV="1">
            <a:off x="8024853" y="1905009"/>
            <a:ext cx="1" cy="1760200"/>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56240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B0C0DB-47DE-FDA3-B230-E9B949CD7E1F}"/>
              </a:ext>
            </a:extLst>
          </p:cNvPr>
          <p:cNvSpPr>
            <a:spLocks noGrp="1"/>
          </p:cNvSpPr>
          <p:nvPr>
            <p:ph type="title"/>
          </p:nvPr>
        </p:nvSpPr>
        <p:spPr/>
        <p:txBody>
          <a:bodyPr/>
          <a:lstStyle/>
          <a:p>
            <a:r>
              <a:rPr lang="zh-CN" altLang="en-US" dirty="0">
                <a:cs typeface="+mn-ea"/>
              </a:rPr>
              <a:t>冲突检测窗口（争用期）</a:t>
            </a:r>
          </a:p>
        </p:txBody>
      </p:sp>
      <p:sp>
        <p:nvSpPr>
          <p:cNvPr id="3" name="内容占位符 2">
            <a:extLst>
              <a:ext uri="{FF2B5EF4-FFF2-40B4-BE49-F238E27FC236}">
                <a16:creationId xmlns:a16="http://schemas.microsoft.com/office/drawing/2014/main" id="{FC8EBC53-59ED-3340-D477-EDBF3B5260A2}"/>
              </a:ext>
            </a:extLst>
          </p:cNvPr>
          <p:cNvSpPr>
            <a:spLocks noGrp="1"/>
          </p:cNvSpPr>
          <p:nvPr>
            <p:ph idx="1"/>
          </p:nvPr>
        </p:nvSpPr>
        <p:spPr>
          <a:xfrm>
            <a:off x="7599814" y="1153883"/>
            <a:ext cx="3562351" cy="5008562"/>
          </a:xfrm>
        </p:spPr>
        <p:txBody>
          <a:bodyPr>
            <a:normAutofit/>
          </a:bodyPr>
          <a:lstStyle/>
          <a:p>
            <a:pPr marL="285750" indent="-285750" eaLnBrk="0" hangingPunct="0">
              <a:buFont typeface="Wingdings" panose="05000000000000000000" pitchFamily="2" charset="2"/>
              <a:buChar char="Ø"/>
            </a:pPr>
            <a:r>
              <a:rPr lang="en-US" altLang="zh-CN" dirty="0">
                <a:cs typeface="+mn-ea"/>
                <a:sym typeface="+mn-lt"/>
              </a:rPr>
              <a:t>A </a:t>
            </a:r>
            <a:r>
              <a:rPr lang="zh-CN" altLang="en-US" dirty="0">
                <a:cs typeface="+mn-ea"/>
                <a:sym typeface="+mn-lt"/>
              </a:rPr>
              <a:t>需要单程传播时延的 </a:t>
            </a:r>
            <a:r>
              <a:rPr lang="en-US" altLang="zh-CN" dirty="0">
                <a:cs typeface="+mn-ea"/>
                <a:sym typeface="+mn-lt"/>
              </a:rPr>
              <a:t>2 </a:t>
            </a:r>
            <a:r>
              <a:rPr lang="zh-CN" altLang="en-US" dirty="0">
                <a:cs typeface="+mn-ea"/>
                <a:sym typeface="+mn-lt"/>
              </a:rPr>
              <a:t>倍时间，才能检测到与 </a:t>
            </a:r>
            <a:r>
              <a:rPr lang="en-US" altLang="zh-CN" dirty="0">
                <a:cs typeface="+mn-ea"/>
                <a:sym typeface="+mn-lt"/>
              </a:rPr>
              <a:t>B </a:t>
            </a:r>
            <a:r>
              <a:rPr lang="zh-CN" altLang="en-US" dirty="0">
                <a:cs typeface="+mn-ea"/>
                <a:sym typeface="+mn-lt"/>
              </a:rPr>
              <a:t>的发送产生了冲突</a:t>
            </a:r>
            <a:endParaRPr lang="en-US" altLang="zh-CN" dirty="0">
              <a:cs typeface="+mn-ea"/>
              <a:sym typeface="+mn-lt"/>
            </a:endParaRPr>
          </a:p>
          <a:p>
            <a:pPr marL="285750" indent="-285750" eaLnBrk="0" hangingPunct="0">
              <a:buFont typeface="Wingdings" panose="05000000000000000000" pitchFamily="2" charset="2"/>
              <a:buChar char="Ø"/>
            </a:pPr>
            <a:r>
              <a:rPr lang="zh-CN" altLang="en-US" dirty="0">
                <a:cs typeface="+mn-ea"/>
                <a:sym typeface="+mn-lt"/>
              </a:rPr>
              <a:t>以太网的端到端往返时延 </a:t>
            </a:r>
            <a:r>
              <a:rPr lang="en-US" altLang="zh-CN" dirty="0">
                <a:cs typeface="+mn-ea"/>
                <a:sym typeface="+mn-lt"/>
              </a:rPr>
              <a:t>2T  </a:t>
            </a:r>
            <a:r>
              <a:rPr lang="zh-CN" altLang="en-US" dirty="0">
                <a:cs typeface="+mn-ea"/>
                <a:sym typeface="+mn-lt"/>
              </a:rPr>
              <a:t>称为</a:t>
            </a:r>
            <a:r>
              <a:rPr lang="zh-CN" altLang="en-US" dirty="0">
                <a:solidFill>
                  <a:srgbClr val="C00000"/>
                </a:solidFill>
                <a:cs typeface="+mn-ea"/>
                <a:sym typeface="+mn-lt"/>
              </a:rPr>
              <a:t>争用期</a:t>
            </a:r>
            <a:r>
              <a:rPr lang="zh-CN" altLang="en-US" dirty="0">
                <a:cs typeface="+mn-ea"/>
                <a:sym typeface="+mn-lt"/>
              </a:rPr>
              <a:t>，或</a:t>
            </a:r>
            <a:r>
              <a:rPr lang="zh-CN" altLang="en-US" dirty="0">
                <a:solidFill>
                  <a:srgbClr val="C00000"/>
                </a:solidFill>
                <a:cs typeface="+mn-ea"/>
                <a:sym typeface="+mn-lt"/>
              </a:rPr>
              <a:t>冲突检测窗口</a:t>
            </a:r>
            <a:endParaRPr lang="en-US" altLang="zh-CN" dirty="0">
              <a:solidFill>
                <a:srgbClr val="C00000"/>
              </a:solidFill>
              <a:cs typeface="+mn-ea"/>
              <a:sym typeface="+mn-lt"/>
            </a:endParaRPr>
          </a:p>
          <a:p>
            <a:pPr marL="285750" indent="-285750" eaLnBrk="0" hangingPunct="0">
              <a:buFont typeface="Wingdings" panose="05000000000000000000" pitchFamily="2" charset="2"/>
              <a:buChar char="Ø"/>
            </a:pPr>
            <a:r>
              <a:rPr lang="zh-CN" altLang="en-US" dirty="0">
                <a:cs typeface="+mn-ea"/>
                <a:sym typeface="+mn-lt"/>
              </a:rPr>
              <a:t>经过争用期还没有检测到冲突，才能肯定这次发送不会发生冲突</a:t>
            </a:r>
            <a:endParaRPr lang="en-US" altLang="zh-CN" dirty="0">
              <a:cs typeface="+mn-ea"/>
              <a:sym typeface="+mn-lt"/>
            </a:endParaRPr>
          </a:p>
          <a:p>
            <a:pPr marL="285750" indent="-285750" eaLnBrk="0" hangingPunct="0">
              <a:buFont typeface="Wingdings" panose="05000000000000000000" pitchFamily="2" charset="2"/>
              <a:buChar char="Ø"/>
            </a:pPr>
            <a:endParaRPr lang="en-US" altLang="zh-CN" dirty="0">
              <a:cs typeface="+mn-ea"/>
              <a:sym typeface="+mn-lt"/>
            </a:endParaRPr>
          </a:p>
          <a:p>
            <a:pPr marL="285750" indent="-285750" eaLnBrk="0" hangingPunct="0">
              <a:buFont typeface="Wingdings" panose="05000000000000000000" pitchFamily="2" charset="2"/>
              <a:buChar char="Ø"/>
            </a:pPr>
            <a:endParaRPr lang="en-US" altLang="zh-CN" dirty="0">
              <a:solidFill>
                <a:srgbClr val="0000FF"/>
              </a:solidFill>
              <a:cs typeface="+mn-ea"/>
              <a:sym typeface="+mn-lt"/>
            </a:endParaRPr>
          </a:p>
          <a:p>
            <a:pPr marL="285750" indent="-285750" eaLnBrk="0" hangingPunct="0">
              <a:buFont typeface="Wingdings" panose="05000000000000000000" pitchFamily="2" charset="2"/>
              <a:buChar char="Ø"/>
            </a:pPr>
            <a:endParaRPr lang="en-US" altLang="zh-CN" dirty="0">
              <a:cs typeface="+mn-ea"/>
              <a:sym typeface="+mn-lt"/>
            </a:endParaRPr>
          </a:p>
          <a:p>
            <a:pPr marL="285750" indent="-285750" eaLnBrk="0" hangingPunct="0">
              <a:lnSpc>
                <a:spcPct val="120000"/>
              </a:lnSpc>
              <a:buFont typeface="Wingdings" panose="05000000000000000000" pitchFamily="2" charset="2"/>
              <a:buChar char="Ø"/>
            </a:pPr>
            <a:endParaRPr lang="zh-CN" altLang="en-US" dirty="0"/>
          </a:p>
        </p:txBody>
      </p:sp>
      <p:sp>
        <p:nvSpPr>
          <p:cNvPr id="4" name="灯片编号占位符 3">
            <a:extLst>
              <a:ext uri="{FF2B5EF4-FFF2-40B4-BE49-F238E27FC236}">
                <a16:creationId xmlns:a16="http://schemas.microsoft.com/office/drawing/2014/main" id="{414FACFC-EE58-7B5F-2A7E-E6B19FD2B422}"/>
              </a:ext>
            </a:extLst>
          </p:cNvPr>
          <p:cNvSpPr>
            <a:spLocks noGrp="1"/>
          </p:cNvSpPr>
          <p:nvPr>
            <p:ph type="sldNum" sz="quarter" idx="12"/>
          </p:nvPr>
        </p:nvSpPr>
        <p:spPr/>
        <p:txBody>
          <a:bodyPr/>
          <a:lstStyle/>
          <a:p>
            <a:fld id="{C8BB1146-E542-4D4E-B8E9-6919A11DDD48}" type="slidenum">
              <a:rPr lang="en-US" smtClean="0"/>
              <a:t>131</a:t>
            </a:fld>
            <a:endParaRPr lang="en-US"/>
          </a:p>
        </p:txBody>
      </p:sp>
      <p:sp>
        <p:nvSpPr>
          <p:cNvPr id="5" name="Line 143">
            <a:extLst>
              <a:ext uri="{FF2B5EF4-FFF2-40B4-BE49-F238E27FC236}">
                <a16:creationId xmlns:a16="http://schemas.microsoft.com/office/drawing/2014/main" id="{5A1851E1-BC2E-70E3-FBA9-B2545EC0A58E}"/>
              </a:ext>
            </a:extLst>
          </p:cNvPr>
          <p:cNvSpPr>
            <a:spLocks noChangeShapeType="1"/>
          </p:cNvSpPr>
          <p:nvPr/>
        </p:nvSpPr>
        <p:spPr bwMode="auto">
          <a:xfrm>
            <a:off x="2449966" y="1166583"/>
            <a:ext cx="0" cy="3603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 name="Line 144">
            <a:extLst>
              <a:ext uri="{FF2B5EF4-FFF2-40B4-BE49-F238E27FC236}">
                <a16:creationId xmlns:a16="http://schemas.microsoft.com/office/drawing/2014/main" id="{13F06C25-6DFE-BF20-04A2-25B55A053AD6}"/>
              </a:ext>
            </a:extLst>
          </p:cNvPr>
          <p:cNvSpPr>
            <a:spLocks noChangeShapeType="1"/>
          </p:cNvSpPr>
          <p:nvPr/>
        </p:nvSpPr>
        <p:spPr bwMode="auto">
          <a:xfrm>
            <a:off x="2449966" y="1382483"/>
            <a:ext cx="44640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 name="Line 145">
            <a:extLst>
              <a:ext uri="{FF2B5EF4-FFF2-40B4-BE49-F238E27FC236}">
                <a16:creationId xmlns:a16="http://schemas.microsoft.com/office/drawing/2014/main" id="{C8916148-757D-B99B-D1A8-2D559EEB7DC7}"/>
              </a:ext>
            </a:extLst>
          </p:cNvPr>
          <p:cNvSpPr>
            <a:spLocks noChangeShapeType="1"/>
          </p:cNvSpPr>
          <p:nvPr/>
        </p:nvSpPr>
        <p:spPr bwMode="auto">
          <a:xfrm>
            <a:off x="6914016" y="1166583"/>
            <a:ext cx="0" cy="3603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8" name="Freeform 146">
            <a:extLst>
              <a:ext uri="{FF2B5EF4-FFF2-40B4-BE49-F238E27FC236}">
                <a16:creationId xmlns:a16="http://schemas.microsoft.com/office/drawing/2014/main" id="{5B04CCB0-B5B1-04DB-E2E7-47C1DDD78723}"/>
              </a:ext>
            </a:extLst>
          </p:cNvPr>
          <p:cNvSpPr>
            <a:spLocks/>
          </p:cNvSpPr>
          <p:nvPr/>
        </p:nvSpPr>
        <p:spPr bwMode="auto">
          <a:xfrm>
            <a:off x="2737303" y="1164996"/>
            <a:ext cx="230188" cy="147637"/>
          </a:xfrm>
          <a:custGeom>
            <a:avLst/>
            <a:gdLst>
              <a:gd name="T0" fmla="*/ 0 w 1088"/>
              <a:gd name="T1" fmla="*/ 0 h 1004"/>
              <a:gd name="T2" fmla="*/ 230188 w 1088"/>
              <a:gd name="T3" fmla="*/ 0 h 1004"/>
              <a:gd name="T4" fmla="*/ 229976 w 1088"/>
              <a:gd name="T5" fmla="*/ 147490 h 1004"/>
              <a:gd name="T6" fmla="*/ 1693 w 1088"/>
              <a:gd name="T7" fmla="*/ 147637 h 10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8" h="1004">
                <a:moveTo>
                  <a:pt x="0" y="0"/>
                </a:moveTo>
                <a:lnTo>
                  <a:pt x="1088" y="0"/>
                </a:lnTo>
                <a:lnTo>
                  <a:pt x="1087" y="1003"/>
                </a:lnTo>
                <a:lnTo>
                  <a:pt x="8" y="1004"/>
                </a:lnTo>
              </a:path>
            </a:pathLst>
          </a:custGeom>
          <a:noFill/>
          <a:ln w="127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9" name="Group 149">
            <a:extLst>
              <a:ext uri="{FF2B5EF4-FFF2-40B4-BE49-F238E27FC236}">
                <a16:creationId xmlns:a16="http://schemas.microsoft.com/office/drawing/2014/main" id="{9442C5BF-23A4-8861-1C3D-9A7DF2C5523C}"/>
              </a:ext>
            </a:extLst>
          </p:cNvPr>
          <p:cNvGrpSpPr>
            <a:grpSpLocks/>
          </p:cNvGrpSpPr>
          <p:nvPr/>
        </p:nvGrpSpPr>
        <p:grpSpPr bwMode="auto">
          <a:xfrm>
            <a:off x="2737303" y="1382483"/>
            <a:ext cx="358775" cy="647700"/>
            <a:chOff x="2018" y="890"/>
            <a:chExt cx="226" cy="408"/>
          </a:xfrm>
        </p:grpSpPr>
        <p:sp>
          <p:nvSpPr>
            <p:cNvPr id="10" name="Line 147">
              <a:extLst>
                <a:ext uri="{FF2B5EF4-FFF2-40B4-BE49-F238E27FC236}">
                  <a16:creationId xmlns:a16="http://schemas.microsoft.com/office/drawing/2014/main" id="{C94839C4-7596-CB1A-7824-13140CA8ED6D}"/>
                </a:ext>
              </a:extLst>
            </p:cNvPr>
            <p:cNvSpPr>
              <a:spLocks noChangeShapeType="1"/>
            </p:cNvSpPr>
            <p:nvPr/>
          </p:nvSpPr>
          <p:spPr bwMode="auto">
            <a:xfrm>
              <a:off x="2131" y="890"/>
              <a:ext cx="0" cy="181"/>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1" name="Rectangle 148">
              <a:extLst>
                <a:ext uri="{FF2B5EF4-FFF2-40B4-BE49-F238E27FC236}">
                  <a16:creationId xmlns:a16="http://schemas.microsoft.com/office/drawing/2014/main" id="{9A8F6753-D8D1-70EE-207A-08FDB74BCB1C}"/>
                </a:ext>
              </a:extLst>
            </p:cNvPr>
            <p:cNvSpPr>
              <a:spLocks noChangeArrowheads="1"/>
            </p:cNvSpPr>
            <p:nvPr/>
          </p:nvSpPr>
          <p:spPr bwMode="auto">
            <a:xfrm>
              <a:off x="2018" y="1071"/>
              <a:ext cx="226" cy="227"/>
            </a:xfrm>
            <a:prstGeom prst="rect">
              <a:avLst/>
            </a:prstGeom>
            <a:noFill/>
            <a:ln w="19050"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t>A</a:t>
              </a:r>
            </a:p>
          </p:txBody>
        </p:sp>
      </p:grpSp>
      <p:grpSp>
        <p:nvGrpSpPr>
          <p:cNvPr id="12" name="Group 150">
            <a:extLst>
              <a:ext uri="{FF2B5EF4-FFF2-40B4-BE49-F238E27FC236}">
                <a16:creationId xmlns:a16="http://schemas.microsoft.com/office/drawing/2014/main" id="{4483CB0C-D706-F46B-7E63-3DA60323B0BC}"/>
              </a:ext>
            </a:extLst>
          </p:cNvPr>
          <p:cNvGrpSpPr>
            <a:grpSpLocks/>
          </p:cNvGrpSpPr>
          <p:nvPr/>
        </p:nvGrpSpPr>
        <p:grpSpPr bwMode="auto">
          <a:xfrm>
            <a:off x="6410778" y="1382483"/>
            <a:ext cx="358775" cy="647700"/>
            <a:chOff x="2018" y="890"/>
            <a:chExt cx="226" cy="408"/>
          </a:xfrm>
        </p:grpSpPr>
        <p:sp>
          <p:nvSpPr>
            <p:cNvPr id="13" name="Line 151">
              <a:extLst>
                <a:ext uri="{FF2B5EF4-FFF2-40B4-BE49-F238E27FC236}">
                  <a16:creationId xmlns:a16="http://schemas.microsoft.com/office/drawing/2014/main" id="{AB091CF8-8A7A-E26D-F638-55143DABB86A}"/>
                </a:ext>
              </a:extLst>
            </p:cNvPr>
            <p:cNvSpPr>
              <a:spLocks noChangeShapeType="1"/>
            </p:cNvSpPr>
            <p:nvPr/>
          </p:nvSpPr>
          <p:spPr bwMode="auto">
            <a:xfrm>
              <a:off x="2131" y="890"/>
              <a:ext cx="0" cy="181"/>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4" name="Rectangle 152">
              <a:extLst>
                <a:ext uri="{FF2B5EF4-FFF2-40B4-BE49-F238E27FC236}">
                  <a16:creationId xmlns:a16="http://schemas.microsoft.com/office/drawing/2014/main" id="{1B82D1C5-2680-AB1F-B621-8246E85E374E}"/>
                </a:ext>
              </a:extLst>
            </p:cNvPr>
            <p:cNvSpPr>
              <a:spLocks noChangeArrowheads="1"/>
            </p:cNvSpPr>
            <p:nvPr/>
          </p:nvSpPr>
          <p:spPr bwMode="auto">
            <a:xfrm>
              <a:off x="2018" y="1071"/>
              <a:ext cx="226" cy="227"/>
            </a:xfrm>
            <a:prstGeom prst="rect">
              <a:avLst/>
            </a:prstGeom>
            <a:noFill/>
            <a:ln w="19050"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t>B</a:t>
              </a:r>
            </a:p>
          </p:txBody>
        </p:sp>
      </p:grpSp>
      <p:sp>
        <p:nvSpPr>
          <p:cNvPr id="15" name="Text Box 153">
            <a:extLst>
              <a:ext uri="{FF2B5EF4-FFF2-40B4-BE49-F238E27FC236}">
                <a16:creationId xmlns:a16="http://schemas.microsoft.com/office/drawing/2014/main" id="{2CECA4DB-3C3D-372E-649F-CE9FEFEA82E3}"/>
              </a:ext>
            </a:extLst>
          </p:cNvPr>
          <p:cNvSpPr txBox="1">
            <a:spLocks noChangeArrowheads="1"/>
          </p:cNvSpPr>
          <p:nvPr/>
        </p:nvSpPr>
        <p:spPr bwMode="auto">
          <a:xfrm>
            <a:off x="3889828" y="1453921"/>
            <a:ext cx="162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A</a:t>
            </a:r>
            <a:r>
              <a:rPr lang="zh-CN" altLang="en-US" sz="2000"/>
              <a:t>开始发送帧</a:t>
            </a:r>
          </a:p>
        </p:txBody>
      </p:sp>
      <p:sp>
        <p:nvSpPr>
          <p:cNvPr id="16" name="Line 156">
            <a:extLst>
              <a:ext uri="{FF2B5EF4-FFF2-40B4-BE49-F238E27FC236}">
                <a16:creationId xmlns:a16="http://schemas.microsoft.com/office/drawing/2014/main" id="{B3A07717-C1AF-9CF7-A2DA-7B4890A91966}"/>
              </a:ext>
            </a:extLst>
          </p:cNvPr>
          <p:cNvSpPr>
            <a:spLocks noChangeShapeType="1"/>
          </p:cNvSpPr>
          <p:nvPr/>
        </p:nvSpPr>
        <p:spPr bwMode="auto">
          <a:xfrm>
            <a:off x="2449966" y="2611208"/>
            <a:ext cx="0" cy="3603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7" name="Line 157">
            <a:extLst>
              <a:ext uri="{FF2B5EF4-FFF2-40B4-BE49-F238E27FC236}">
                <a16:creationId xmlns:a16="http://schemas.microsoft.com/office/drawing/2014/main" id="{27C5C6DF-D4D5-6830-F161-2F21FD15836C}"/>
              </a:ext>
            </a:extLst>
          </p:cNvPr>
          <p:cNvSpPr>
            <a:spLocks noChangeShapeType="1"/>
          </p:cNvSpPr>
          <p:nvPr/>
        </p:nvSpPr>
        <p:spPr bwMode="auto">
          <a:xfrm>
            <a:off x="2449966" y="2827108"/>
            <a:ext cx="44640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8" name="Line 158">
            <a:extLst>
              <a:ext uri="{FF2B5EF4-FFF2-40B4-BE49-F238E27FC236}">
                <a16:creationId xmlns:a16="http://schemas.microsoft.com/office/drawing/2014/main" id="{010898F9-D499-C56D-ED8F-B3ACF1900842}"/>
              </a:ext>
            </a:extLst>
          </p:cNvPr>
          <p:cNvSpPr>
            <a:spLocks noChangeShapeType="1"/>
          </p:cNvSpPr>
          <p:nvPr/>
        </p:nvSpPr>
        <p:spPr bwMode="auto">
          <a:xfrm>
            <a:off x="6914016" y="2611208"/>
            <a:ext cx="0" cy="3603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19" name="Group 160">
            <a:extLst>
              <a:ext uri="{FF2B5EF4-FFF2-40B4-BE49-F238E27FC236}">
                <a16:creationId xmlns:a16="http://schemas.microsoft.com/office/drawing/2014/main" id="{79DBDF0D-E4D0-0982-F079-D4BC7CDDC2A5}"/>
              </a:ext>
            </a:extLst>
          </p:cNvPr>
          <p:cNvGrpSpPr>
            <a:grpSpLocks/>
          </p:cNvGrpSpPr>
          <p:nvPr/>
        </p:nvGrpSpPr>
        <p:grpSpPr bwMode="auto">
          <a:xfrm>
            <a:off x="2737303" y="2827108"/>
            <a:ext cx="358775" cy="647700"/>
            <a:chOff x="2018" y="890"/>
            <a:chExt cx="226" cy="408"/>
          </a:xfrm>
        </p:grpSpPr>
        <p:sp>
          <p:nvSpPr>
            <p:cNvPr id="20" name="Line 161">
              <a:extLst>
                <a:ext uri="{FF2B5EF4-FFF2-40B4-BE49-F238E27FC236}">
                  <a16:creationId xmlns:a16="http://schemas.microsoft.com/office/drawing/2014/main" id="{3AE7DC5E-6141-5216-6EB6-C72DC25652DF}"/>
                </a:ext>
              </a:extLst>
            </p:cNvPr>
            <p:cNvSpPr>
              <a:spLocks noChangeShapeType="1"/>
            </p:cNvSpPr>
            <p:nvPr/>
          </p:nvSpPr>
          <p:spPr bwMode="auto">
            <a:xfrm>
              <a:off x="2131" y="890"/>
              <a:ext cx="0" cy="181"/>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1" name="Rectangle 162">
              <a:extLst>
                <a:ext uri="{FF2B5EF4-FFF2-40B4-BE49-F238E27FC236}">
                  <a16:creationId xmlns:a16="http://schemas.microsoft.com/office/drawing/2014/main" id="{53912FC8-A163-0045-F002-F1109E1C6899}"/>
                </a:ext>
              </a:extLst>
            </p:cNvPr>
            <p:cNvSpPr>
              <a:spLocks noChangeArrowheads="1"/>
            </p:cNvSpPr>
            <p:nvPr/>
          </p:nvSpPr>
          <p:spPr bwMode="auto">
            <a:xfrm>
              <a:off x="2018" y="1071"/>
              <a:ext cx="226" cy="227"/>
            </a:xfrm>
            <a:prstGeom prst="rect">
              <a:avLst/>
            </a:prstGeom>
            <a:noFill/>
            <a:ln w="19050"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t>A</a:t>
              </a:r>
            </a:p>
          </p:txBody>
        </p:sp>
      </p:grpSp>
      <p:grpSp>
        <p:nvGrpSpPr>
          <p:cNvPr id="22" name="Group 163">
            <a:extLst>
              <a:ext uri="{FF2B5EF4-FFF2-40B4-BE49-F238E27FC236}">
                <a16:creationId xmlns:a16="http://schemas.microsoft.com/office/drawing/2014/main" id="{77EB23D6-5F14-5B9E-494F-BEEDFA86BEA0}"/>
              </a:ext>
            </a:extLst>
          </p:cNvPr>
          <p:cNvGrpSpPr>
            <a:grpSpLocks/>
          </p:cNvGrpSpPr>
          <p:nvPr/>
        </p:nvGrpSpPr>
        <p:grpSpPr bwMode="auto">
          <a:xfrm>
            <a:off x="6410778" y="2827108"/>
            <a:ext cx="358775" cy="647700"/>
            <a:chOff x="2018" y="890"/>
            <a:chExt cx="226" cy="408"/>
          </a:xfrm>
        </p:grpSpPr>
        <p:sp>
          <p:nvSpPr>
            <p:cNvPr id="23" name="Line 164">
              <a:extLst>
                <a:ext uri="{FF2B5EF4-FFF2-40B4-BE49-F238E27FC236}">
                  <a16:creationId xmlns:a16="http://schemas.microsoft.com/office/drawing/2014/main" id="{48F6F3BB-6868-36EA-DC0B-CCEDDC468BE0}"/>
                </a:ext>
              </a:extLst>
            </p:cNvPr>
            <p:cNvSpPr>
              <a:spLocks noChangeShapeType="1"/>
            </p:cNvSpPr>
            <p:nvPr/>
          </p:nvSpPr>
          <p:spPr bwMode="auto">
            <a:xfrm>
              <a:off x="2131" y="890"/>
              <a:ext cx="0" cy="181"/>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4" name="Rectangle 165">
              <a:extLst>
                <a:ext uri="{FF2B5EF4-FFF2-40B4-BE49-F238E27FC236}">
                  <a16:creationId xmlns:a16="http://schemas.microsoft.com/office/drawing/2014/main" id="{50903F7D-7F26-58F6-F751-0D6538B1D5F7}"/>
                </a:ext>
              </a:extLst>
            </p:cNvPr>
            <p:cNvSpPr>
              <a:spLocks noChangeArrowheads="1"/>
            </p:cNvSpPr>
            <p:nvPr/>
          </p:nvSpPr>
          <p:spPr bwMode="auto">
            <a:xfrm>
              <a:off x="2018" y="1071"/>
              <a:ext cx="226" cy="227"/>
            </a:xfrm>
            <a:prstGeom prst="rect">
              <a:avLst/>
            </a:prstGeom>
            <a:noFill/>
            <a:ln w="19050"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t>B</a:t>
              </a:r>
            </a:p>
          </p:txBody>
        </p:sp>
      </p:grpSp>
      <p:sp>
        <p:nvSpPr>
          <p:cNvPr id="25" name="Text Box 166">
            <a:extLst>
              <a:ext uri="{FF2B5EF4-FFF2-40B4-BE49-F238E27FC236}">
                <a16:creationId xmlns:a16="http://schemas.microsoft.com/office/drawing/2014/main" id="{94F2A061-F15F-C3E3-A366-6C3C7459E894}"/>
              </a:ext>
            </a:extLst>
          </p:cNvPr>
          <p:cNvSpPr txBox="1">
            <a:spLocks noChangeArrowheads="1"/>
          </p:cNvSpPr>
          <p:nvPr/>
        </p:nvSpPr>
        <p:spPr bwMode="auto">
          <a:xfrm>
            <a:off x="3891416" y="2898546"/>
            <a:ext cx="16240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A</a:t>
            </a:r>
            <a:r>
              <a:rPr lang="zh-CN" altLang="en-US" sz="2000"/>
              <a:t>帧头刚到</a:t>
            </a:r>
            <a:r>
              <a:rPr lang="en-US" altLang="zh-CN" sz="2000"/>
              <a:t>B</a:t>
            </a:r>
          </a:p>
          <a:p>
            <a:pPr algn="ctr" eaLnBrk="1" hangingPunct="1"/>
            <a:r>
              <a:rPr lang="en-US" altLang="zh-CN" sz="2000"/>
              <a:t>B</a:t>
            </a:r>
            <a:r>
              <a:rPr lang="zh-CN" altLang="en-US" sz="2000"/>
              <a:t>开始发送帧</a:t>
            </a:r>
          </a:p>
        </p:txBody>
      </p:sp>
      <p:sp>
        <p:nvSpPr>
          <p:cNvPr id="26" name="Freeform 191">
            <a:extLst>
              <a:ext uri="{FF2B5EF4-FFF2-40B4-BE49-F238E27FC236}">
                <a16:creationId xmlns:a16="http://schemas.microsoft.com/office/drawing/2014/main" id="{D4BC9D6F-D6C5-A915-9821-BE76F1650328}"/>
              </a:ext>
            </a:extLst>
          </p:cNvPr>
          <p:cNvSpPr>
            <a:spLocks/>
          </p:cNvSpPr>
          <p:nvPr/>
        </p:nvSpPr>
        <p:spPr bwMode="auto">
          <a:xfrm flipH="1">
            <a:off x="6482216" y="2604858"/>
            <a:ext cx="215900" cy="147638"/>
          </a:xfrm>
          <a:custGeom>
            <a:avLst/>
            <a:gdLst>
              <a:gd name="T0" fmla="*/ 0 w 1088"/>
              <a:gd name="T1" fmla="*/ 0 h 1004"/>
              <a:gd name="T2" fmla="*/ 215900 w 1088"/>
              <a:gd name="T3" fmla="*/ 0 h 1004"/>
              <a:gd name="T4" fmla="*/ 215702 w 1088"/>
              <a:gd name="T5" fmla="*/ 147491 h 1004"/>
              <a:gd name="T6" fmla="*/ 1588 w 1088"/>
              <a:gd name="T7" fmla="*/ 147638 h 10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8" h="1004">
                <a:moveTo>
                  <a:pt x="0" y="0"/>
                </a:moveTo>
                <a:lnTo>
                  <a:pt x="1088" y="0"/>
                </a:lnTo>
                <a:lnTo>
                  <a:pt x="1087" y="1003"/>
                </a:lnTo>
                <a:lnTo>
                  <a:pt x="8" y="1004"/>
                </a:lnTo>
              </a:path>
            </a:pathLst>
          </a:custGeom>
          <a:noFill/>
          <a:ln w="127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7" name="Line 194">
            <a:extLst>
              <a:ext uri="{FF2B5EF4-FFF2-40B4-BE49-F238E27FC236}">
                <a16:creationId xmlns:a16="http://schemas.microsoft.com/office/drawing/2014/main" id="{81FA2D36-1C6E-FF2A-4A90-96649B57E1AC}"/>
              </a:ext>
            </a:extLst>
          </p:cNvPr>
          <p:cNvSpPr>
            <a:spLocks noChangeShapeType="1"/>
          </p:cNvSpPr>
          <p:nvPr/>
        </p:nvSpPr>
        <p:spPr bwMode="auto">
          <a:xfrm>
            <a:off x="2449966" y="4054246"/>
            <a:ext cx="0" cy="3603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 name="Line 195">
            <a:extLst>
              <a:ext uri="{FF2B5EF4-FFF2-40B4-BE49-F238E27FC236}">
                <a16:creationId xmlns:a16="http://schemas.microsoft.com/office/drawing/2014/main" id="{AF7B5CD4-8BA5-EB7C-D82B-949983171614}"/>
              </a:ext>
            </a:extLst>
          </p:cNvPr>
          <p:cNvSpPr>
            <a:spLocks noChangeShapeType="1"/>
          </p:cNvSpPr>
          <p:nvPr/>
        </p:nvSpPr>
        <p:spPr bwMode="auto">
          <a:xfrm>
            <a:off x="2449966" y="4270146"/>
            <a:ext cx="44640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9" name="Line 196">
            <a:extLst>
              <a:ext uri="{FF2B5EF4-FFF2-40B4-BE49-F238E27FC236}">
                <a16:creationId xmlns:a16="http://schemas.microsoft.com/office/drawing/2014/main" id="{1A2A1FFD-9861-774A-B289-0B0B4F7787AE}"/>
              </a:ext>
            </a:extLst>
          </p:cNvPr>
          <p:cNvSpPr>
            <a:spLocks noChangeShapeType="1"/>
          </p:cNvSpPr>
          <p:nvPr/>
        </p:nvSpPr>
        <p:spPr bwMode="auto">
          <a:xfrm>
            <a:off x="6914016" y="4054246"/>
            <a:ext cx="0" cy="3603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30" name="Group 198">
            <a:extLst>
              <a:ext uri="{FF2B5EF4-FFF2-40B4-BE49-F238E27FC236}">
                <a16:creationId xmlns:a16="http://schemas.microsoft.com/office/drawing/2014/main" id="{5EB2803D-7231-CD0F-7C28-440FA1527B07}"/>
              </a:ext>
            </a:extLst>
          </p:cNvPr>
          <p:cNvGrpSpPr>
            <a:grpSpLocks/>
          </p:cNvGrpSpPr>
          <p:nvPr/>
        </p:nvGrpSpPr>
        <p:grpSpPr bwMode="auto">
          <a:xfrm>
            <a:off x="2737303" y="4270146"/>
            <a:ext cx="358775" cy="647700"/>
            <a:chOff x="2018" y="890"/>
            <a:chExt cx="226" cy="408"/>
          </a:xfrm>
        </p:grpSpPr>
        <p:sp>
          <p:nvSpPr>
            <p:cNvPr id="31" name="Line 199">
              <a:extLst>
                <a:ext uri="{FF2B5EF4-FFF2-40B4-BE49-F238E27FC236}">
                  <a16:creationId xmlns:a16="http://schemas.microsoft.com/office/drawing/2014/main" id="{BB4ABE2A-1AC5-EF4F-A505-D95991E902B5}"/>
                </a:ext>
              </a:extLst>
            </p:cNvPr>
            <p:cNvSpPr>
              <a:spLocks noChangeShapeType="1"/>
            </p:cNvSpPr>
            <p:nvPr/>
          </p:nvSpPr>
          <p:spPr bwMode="auto">
            <a:xfrm>
              <a:off x="2131" y="890"/>
              <a:ext cx="0" cy="181"/>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2" name="Rectangle 200">
              <a:extLst>
                <a:ext uri="{FF2B5EF4-FFF2-40B4-BE49-F238E27FC236}">
                  <a16:creationId xmlns:a16="http://schemas.microsoft.com/office/drawing/2014/main" id="{7BBACED5-1AE7-BAB2-D2FF-533A92C3FEE3}"/>
                </a:ext>
              </a:extLst>
            </p:cNvPr>
            <p:cNvSpPr>
              <a:spLocks noChangeArrowheads="1"/>
            </p:cNvSpPr>
            <p:nvPr/>
          </p:nvSpPr>
          <p:spPr bwMode="auto">
            <a:xfrm>
              <a:off x="2018" y="1071"/>
              <a:ext cx="226" cy="227"/>
            </a:xfrm>
            <a:prstGeom prst="rect">
              <a:avLst/>
            </a:prstGeom>
            <a:noFill/>
            <a:ln w="19050"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t>A</a:t>
              </a:r>
            </a:p>
          </p:txBody>
        </p:sp>
      </p:grpSp>
      <p:grpSp>
        <p:nvGrpSpPr>
          <p:cNvPr id="33" name="Group 201">
            <a:extLst>
              <a:ext uri="{FF2B5EF4-FFF2-40B4-BE49-F238E27FC236}">
                <a16:creationId xmlns:a16="http://schemas.microsoft.com/office/drawing/2014/main" id="{C6CF91AA-9E16-E6E8-2515-0CCAECE81075}"/>
              </a:ext>
            </a:extLst>
          </p:cNvPr>
          <p:cNvGrpSpPr>
            <a:grpSpLocks/>
          </p:cNvGrpSpPr>
          <p:nvPr/>
        </p:nvGrpSpPr>
        <p:grpSpPr bwMode="auto">
          <a:xfrm>
            <a:off x="6410778" y="4270146"/>
            <a:ext cx="358775" cy="647700"/>
            <a:chOff x="2018" y="890"/>
            <a:chExt cx="226" cy="408"/>
          </a:xfrm>
        </p:grpSpPr>
        <p:sp>
          <p:nvSpPr>
            <p:cNvPr id="34" name="Line 202">
              <a:extLst>
                <a:ext uri="{FF2B5EF4-FFF2-40B4-BE49-F238E27FC236}">
                  <a16:creationId xmlns:a16="http://schemas.microsoft.com/office/drawing/2014/main" id="{EBA76153-9C3B-EB5E-C528-750C9F5F4E76}"/>
                </a:ext>
              </a:extLst>
            </p:cNvPr>
            <p:cNvSpPr>
              <a:spLocks noChangeShapeType="1"/>
            </p:cNvSpPr>
            <p:nvPr/>
          </p:nvSpPr>
          <p:spPr bwMode="auto">
            <a:xfrm>
              <a:off x="2131" y="890"/>
              <a:ext cx="0" cy="181"/>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5" name="Rectangle 203">
              <a:extLst>
                <a:ext uri="{FF2B5EF4-FFF2-40B4-BE49-F238E27FC236}">
                  <a16:creationId xmlns:a16="http://schemas.microsoft.com/office/drawing/2014/main" id="{27988776-BB27-42D8-1C76-DF6AF13A1A9A}"/>
                </a:ext>
              </a:extLst>
            </p:cNvPr>
            <p:cNvSpPr>
              <a:spLocks noChangeArrowheads="1"/>
            </p:cNvSpPr>
            <p:nvPr/>
          </p:nvSpPr>
          <p:spPr bwMode="auto">
            <a:xfrm>
              <a:off x="2018" y="1071"/>
              <a:ext cx="226" cy="227"/>
            </a:xfrm>
            <a:prstGeom prst="rect">
              <a:avLst/>
            </a:prstGeom>
            <a:noFill/>
            <a:ln w="19050"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t>B</a:t>
              </a:r>
            </a:p>
          </p:txBody>
        </p:sp>
      </p:grpSp>
      <p:sp>
        <p:nvSpPr>
          <p:cNvPr id="36" name="Text Box 204">
            <a:extLst>
              <a:ext uri="{FF2B5EF4-FFF2-40B4-BE49-F238E27FC236}">
                <a16:creationId xmlns:a16="http://schemas.microsoft.com/office/drawing/2014/main" id="{90C3D985-6640-FB8E-E699-7BB61C15E5A1}"/>
              </a:ext>
            </a:extLst>
          </p:cNvPr>
          <p:cNvSpPr txBox="1">
            <a:spLocks noChangeArrowheads="1"/>
          </p:cNvSpPr>
          <p:nvPr/>
        </p:nvSpPr>
        <p:spPr bwMode="auto">
          <a:xfrm>
            <a:off x="3215141" y="4341583"/>
            <a:ext cx="2978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B</a:t>
            </a:r>
            <a:r>
              <a:rPr lang="zh-CN" altLang="en-US" sz="2000"/>
              <a:t>检测到冲突，停止帧的</a:t>
            </a:r>
          </a:p>
          <a:p>
            <a:pPr algn="ctr" eaLnBrk="1" hangingPunct="1"/>
            <a:r>
              <a:rPr lang="zh-CN" altLang="en-US" sz="2000"/>
              <a:t>发送，开始发送阻塞信号</a:t>
            </a:r>
          </a:p>
        </p:txBody>
      </p:sp>
      <p:sp>
        <p:nvSpPr>
          <p:cNvPr id="37" name="Rectangle 219">
            <a:extLst>
              <a:ext uri="{FF2B5EF4-FFF2-40B4-BE49-F238E27FC236}">
                <a16:creationId xmlns:a16="http://schemas.microsoft.com/office/drawing/2014/main" id="{C48A40C4-174A-3AD9-A108-6DA542F9DE26}"/>
              </a:ext>
            </a:extLst>
          </p:cNvPr>
          <p:cNvSpPr>
            <a:spLocks noChangeArrowheads="1"/>
          </p:cNvSpPr>
          <p:nvPr/>
        </p:nvSpPr>
        <p:spPr bwMode="auto">
          <a:xfrm>
            <a:off x="6474278" y="4046308"/>
            <a:ext cx="295275" cy="144463"/>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38" name="Rectangle 220">
            <a:extLst>
              <a:ext uri="{FF2B5EF4-FFF2-40B4-BE49-F238E27FC236}">
                <a16:creationId xmlns:a16="http://schemas.microsoft.com/office/drawing/2014/main" id="{CC72BF9F-2BFA-AEC5-AA0E-6C7225CD703C}"/>
              </a:ext>
            </a:extLst>
          </p:cNvPr>
          <p:cNvSpPr>
            <a:spLocks noChangeArrowheads="1"/>
          </p:cNvSpPr>
          <p:nvPr/>
        </p:nvSpPr>
        <p:spPr bwMode="auto">
          <a:xfrm>
            <a:off x="6186941" y="4046308"/>
            <a:ext cx="287337" cy="144463"/>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39" name="Line 223">
            <a:extLst>
              <a:ext uri="{FF2B5EF4-FFF2-40B4-BE49-F238E27FC236}">
                <a16:creationId xmlns:a16="http://schemas.microsoft.com/office/drawing/2014/main" id="{C72A1E77-46AA-2CDA-8691-7B79C8CA0CDB}"/>
              </a:ext>
            </a:extLst>
          </p:cNvPr>
          <p:cNvSpPr>
            <a:spLocks noChangeShapeType="1"/>
          </p:cNvSpPr>
          <p:nvPr/>
        </p:nvSpPr>
        <p:spPr bwMode="auto">
          <a:xfrm>
            <a:off x="2449966" y="5422671"/>
            <a:ext cx="0" cy="3603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0" name="Line 224">
            <a:extLst>
              <a:ext uri="{FF2B5EF4-FFF2-40B4-BE49-F238E27FC236}">
                <a16:creationId xmlns:a16="http://schemas.microsoft.com/office/drawing/2014/main" id="{90632268-32AA-A19F-96AA-CBF5C290CF2C}"/>
              </a:ext>
            </a:extLst>
          </p:cNvPr>
          <p:cNvSpPr>
            <a:spLocks noChangeShapeType="1"/>
          </p:cNvSpPr>
          <p:nvPr/>
        </p:nvSpPr>
        <p:spPr bwMode="auto">
          <a:xfrm>
            <a:off x="2449966" y="5638571"/>
            <a:ext cx="44640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1" name="Line 225">
            <a:extLst>
              <a:ext uri="{FF2B5EF4-FFF2-40B4-BE49-F238E27FC236}">
                <a16:creationId xmlns:a16="http://schemas.microsoft.com/office/drawing/2014/main" id="{B8467E07-F902-D38A-901F-214C1440D790}"/>
              </a:ext>
            </a:extLst>
          </p:cNvPr>
          <p:cNvSpPr>
            <a:spLocks noChangeShapeType="1"/>
          </p:cNvSpPr>
          <p:nvPr/>
        </p:nvSpPr>
        <p:spPr bwMode="auto">
          <a:xfrm>
            <a:off x="6914016" y="5422671"/>
            <a:ext cx="0" cy="3603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42" name="Group 227">
            <a:extLst>
              <a:ext uri="{FF2B5EF4-FFF2-40B4-BE49-F238E27FC236}">
                <a16:creationId xmlns:a16="http://schemas.microsoft.com/office/drawing/2014/main" id="{739C0D2A-F3F7-C08D-72EE-FF8A5AA452DC}"/>
              </a:ext>
            </a:extLst>
          </p:cNvPr>
          <p:cNvGrpSpPr>
            <a:grpSpLocks/>
          </p:cNvGrpSpPr>
          <p:nvPr/>
        </p:nvGrpSpPr>
        <p:grpSpPr bwMode="auto">
          <a:xfrm>
            <a:off x="2737303" y="5638571"/>
            <a:ext cx="358775" cy="647700"/>
            <a:chOff x="2018" y="890"/>
            <a:chExt cx="226" cy="408"/>
          </a:xfrm>
        </p:grpSpPr>
        <p:sp>
          <p:nvSpPr>
            <p:cNvPr id="43" name="Line 228">
              <a:extLst>
                <a:ext uri="{FF2B5EF4-FFF2-40B4-BE49-F238E27FC236}">
                  <a16:creationId xmlns:a16="http://schemas.microsoft.com/office/drawing/2014/main" id="{A8580E69-AA73-34D4-0777-04B13C5F7422}"/>
                </a:ext>
              </a:extLst>
            </p:cNvPr>
            <p:cNvSpPr>
              <a:spLocks noChangeShapeType="1"/>
            </p:cNvSpPr>
            <p:nvPr/>
          </p:nvSpPr>
          <p:spPr bwMode="auto">
            <a:xfrm>
              <a:off x="2131" y="890"/>
              <a:ext cx="0" cy="181"/>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4" name="Rectangle 229">
              <a:extLst>
                <a:ext uri="{FF2B5EF4-FFF2-40B4-BE49-F238E27FC236}">
                  <a16:creationId xmlns:a16="http://schemas.microsoft.com/office/drawing/2014/main" id="{DB1CE90A-FFC0-605B-8BDE-318DE62969AC}"/>
                </a:ext>
              </a:extLst>
            </p:cNvPr>
            <p:cNvSpPr>
              <a:spLocks noChangeArrowheads="1"/>
            </p:cNvSpPr>
            <p:nvPr/>
          </p:nvSpPr>
          <p:spPr bwMode="auto">
            <a:xfrm>
              <a:off x="2018" y="1071"/>
              <a:ext cx="226" cy="227"/>
            </a:xfrm>
            <a:prstGeom prst="rect">
              <a:avLst/>
            </a:prstGeom>
            <a:noFill/>
            <a:ln w="19050"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t>A</a:t>
              </a:r>
            </a:p>
          </p:txBody>
        </p:sp>
      </p:grpSp>
      <p:grpSp>
        <p:nvGrpSpPr>
          <p:cNvPr id="45" name="Group 230">
            <a:extLst>
              <a:ext uri="{FF2B5EF4-FFF2-40B4-BE49-F238E27FC236}">
                <a16:creationId xmlns:a16="http://schemas.microsoft.com/office/drawing/2014/main" id="{AB90E012-3715-84A6-A921-C80F2336AC94}"/>
              </a:ext>
            </a:extLst>
          </p:cNvPr>
          <p:cNvGrpSpPr>
            <a:grpSpLocks/>
          </p:cNvGrpSpPr>
          <p:nvPr/>
        </p:nvGrpSpPr>
        <p:grpSpPr bwMode="auto">
          <a:xfrm>
            <a:off x="6410778" y="5638571"/>
            <a:ext cx="358775" cy="647700"/>
            <a:chOff x="2018" y="890"/>
            <a:chExt cx="226" cy="408"/>
          </a:xfrm>
        </p:grpSpPr>
        <p:sp>
          <p:nvSpPr>
            <p:cNvPr id="46" name="Line 231">
              <a:extLst>
                <a:ext uri="{FF2B5EF4-FFF2-40B4-BE49-F238E27FC236}">
                  <a16:creationId xmlns:a16="http://schemas.microsoft.com/office/drawing/2014/main" id="{677CED03-03A9-93D7-4C53-4A268CC37713}"/>
                </a:ext>
              </a:extLst>
            </p:cNvPr>
            <p:cNvSpPr>
              <a:spLocks noChangeShapeType="1"/>
            </p:cNvSpPr>
            <p:nvPr/>
          </p:nvSpPr>
          <p:spPr bwMode="auto">
            <a:xfrm>
              <a:off x="2131" y="890"/>
              <a:ext cx="0" cy="181"/>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7" name="Rectangle 232">
              <a:extLst>
                <a:ext uri="{FF2B5EF4-FFF2-40B4-BE49-F238E27FC236}">
                  <a16:creationId xmlns:a16="http://schemas.microsoft.com/office/drawing/2014/main" id="{3EDA0D46-4C6E-41B8-E2EA-90C8BC848A55}"/>
                </a:ext>
              </a:extLst>
            </p:cNvPr>
            <p:cNvSpPr>
              <a:spLocks noChangeArrowheads="1"/>
            </p:cNvSpPr>
            <p:nvPr/>
          </p:nvSpPr>
          <p:spPr bwMode="auto">
            <a:xfrm>
              <a:off x="2018" y="1071"/>
              <a:ext cx="226" cy="227"/>
            </a:xfrm>
            <a:prstGeom prst="rect">
              <a:avLst/>
            </a:prstGeom>
            <a:noFill/>
            <a:ln w="19050"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t>B</a:t>
              </a:r>
            </a:p>
          </p:txBody>
        </p:sp>
      </p:grpSp>
      <p:sp>
        <p:nvSpPr>
          <p:cNvPr id="48" name="Text Box 233">
            <a:extLst>
              <a:ext uri="{FF2B5EF4-FFF2-40B4-BE49-F238E27FC236}">
                <a16:creationId xmlns:a16="http://schemas.microsoft.com/office/drawing/2014/main" id="{8D3F001B-BBE5-5AE9-98D6-6098011FA1DB}"/>
              </a:ext>
            </a:extLst>
          </p:cNvPr>
          <p:cNvSpPr txBox="1">
            <a:spLocks noChangeArrowheads="1"/>
          </p:cNvSpPr>
          <p:nvPr/>
        </p:nvSpPr>
        <p:spPr bwMode="auto">
          <a:xfrm>
            <a:off x="3553278" y="5710008"/>
            <a:ext cx="23018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B</a:t>
            </a:r>
            <a:r>
              <a:rPr lang="zh-CN" altLang="en-US" sz="2000"/>
              <a:t>的被破坏帧到达</a:t>
            </a:r>
            <a:r>
              <a:rPr lang="en-US" altLang="zh-CN" sz="2000"/>
              <a:t>A</a:t>
            </a:r>
          </a:p>
          <a:p>
            <a:pPr algn="ctr" eaLnBrk="1" hangingPunct="1"/>
            <a:r>
              <a:rPr lang="en-US" altLang="zh-CN" sz="2000"/>
              <a:t>A</a:t>
            </a:r>
            <a:r>
              <a:rPr lang="zh-CN" altLang="en-US" sz="2000"/>
              <a:t>检测到冲突</a:t>
            </a:r>
          </a:p>
        </p:txBody>
      </p:sp>
      <p:sp>
        <p:nvSpPr>
          <p:cNvPr id="49" name="Rectangle 235">
            <a:extLst>
              <a:ext uri="{FF2B5EF4-FFF2-40B4-BE49-F238E27FC236}">
                <a16:creationId xmlns:a16="http://schemas.microsoft.com/office/drawing/2014/main" id="{8F84EFEC-1AA9-BD34-4A28-73B830EA3C18}"/>
              </a:ext>
            </a:extLst>
          </p:cNvPr>
          <p:cNvSpPr>
            <a:spLocks noChangeArrowheads="1"/>
          </p:cNvSpPr>
          <p:nvPr/>
        </p:nvSpPr>
        <p:spPr bwMode="auto">
          <a:xfrm>
            <a:off x="2888116" y="5454421"/>
            <a:ext cx="354012" cy="144462"/>
          </a:xfrm>
          <a:prstGeom prst="rect">
            <a:avLst/>
          </a:prstGeom>
          <a:solidFill>
            <a:srgbClr val="FF33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0" name="Text Box 237">
            <a:extLst>
              <a:ext uri="{FF2B5EF4-FFF2-40B4-BE49-F238E27FC236}">
                <a16:creationId xmlns:a16="http://schemas.microsoft.com/office/drawing/2014/main" id="{F7C5A79B-CB36-8207-4A80-7FC7403AEEE8}"/>
              </a:ext>
            </a:extLst>
          </p:cNvPr>
          <p:cNvSpPr txBox="1">
            <a:spLocks noChangeArrowheads="1"/>
          </p:cNvSpPr>
          <p:nvPr/>
        </p:nvSpPr>
        <p:spPr bwMode="auto">
          <a:xfrm>
            <a:off x="779466" y="1153883"/>
            <a:ext cx="979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zh-CN" altLang="en-US" sz="2400" dirty="0">
                <a:latin typeface="Times New Roman" panose="02020603050405020304" pitchFamily="18" charset="0"/>
                <a:ea typeface="宋体" panose="02010600030101010101" pitchFamily="2" charset="-122"/>
              </a:rPr>
              <a:t>时间</a:t>
            </a:r>
            <a:r>
              <a:rPr lang="en-US" altLang="zh-CN" sz="2400" dirty="0">
                <a:latin typeface="Times New Roman" panose="02020603050405020304" pitchFamily="18" charset="0"/>
                <a:ea typeface="宋体" panose="02010600030101010101" pitchFamily="2" charset="-122"/>
              </a:rPr>
              <a:t>t</a:t>
            </a:r>
            <a:r>
              <a:rPr lang="en-US" altLang="zh-CN" sz="2400" baseline="-25000" dirty="0">
                <a:latin typeface="Times New Roman" panose="02020603050405020304" pitchFamily="18" charset="0"/>
                <a:ea typeface="宋体" panose="02010600030101010101" pitchFamily="2" charset="-122"/>
              </a:rPr>
              <a:t>0</a:t>
            </a:r>
          </a:p>
        </p:txBody>
      </p:sp>
      <p:sp>
        <p:nvSpPr>
          <p:cNvPr id="51" name="Text Box 238">
            <a:extLst>
              <a:ext uri="{FF2B5EF4-FFF2-40B4-BE49-F238E27FC236}">
                <a16:creationId xmlns:a16="http://schemas.microsoft.com/office/drawing/2014/main" id="{8BE4CB87-DF48-6707-169F-8B0ACDA0051F}"/>
              </a:ext>
            </a:extLst>
          </p:cNvPr>
          <p:cNvSpPr txBox="1">
            <a:spLocks noChangeArrowheads="1"/>
          </p:cNvSpPr>
          <p:nvPr/>
        </p:nvSpPr>
        <p:spPr bwMode="auto">
          <a:xfrm>
            <a:off x="719514" y="2527071"/>
            <a:ext cx="1557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zh-CN" altLang="en-US" sz="2400" dirty="0">
                <a:latin typeface="Times New Roman" panose="02020603050405020304" pitchFamily="18" charset="0"/>
                <a:ea typeface="宋体" panose="02010600030101010101" pitchFamily="2" charset="-122"/>
              </a:rPr>
              <a:t>时间</a:t>
            </a:r>
            <a:r>
              <a:rPr lang="en-US" altLang="zh-CN" sz="2400" dirty="0">
                <a:latin typeface="Times New Roman" panose="02020603050405020304" pitchFamily="18" charset="0"/>
                <a:ea typeface="宋体" panose="02010600030101010101" pitchFamily="2" charset="-122"/>
              </a:rPr>
              <a:t>t</a:t>
            </a:r>
            <a:r>
              <a:rPr lang="en-US" altLang="zh-CN" sz="2400" baseline="-25000" dirty="0">
                <a:latin typeface="Times New Roman" panose="02020603050405020304" pitchFamily="18" charset="0"/>
                <a:ea typeface="宋体" panose="02010600030101010101" pitchFamily="2" charset="-122"/>
              </a:rPr>
              <a:t>0</a:t>
            </a:r>
            <a:r>
              <a:rPr lang="en-US" altLang="zh-CN" sz="2400" dirty="0">
                <a:latin typeface="Times New Roman" panose="02020603050405020304" pitchFamily="18" charset="0"/>
                <a:ea typeface="宋体" panose="02010600030101010101" pitchFamily="2" charset="-122"/>
              </a:rPr>
              <a:t>+T-</a:t>
            </a:r>
            <a:r>
              <a:rPr lang="en-US" altLang="zh-CN" sz="2400" dirty="0">
                <a:latin typeface="Times New Roman" panose="02020603050405020304" pitchFamily="18" charset="0"/>
                <a:ea typeface="宋体" panose="02010600030101010101" pitchFamily="2" charset="-122"/>
                <a:sym typeface="Symbol" panose="05050102010706020507" pitchFamily="18" charset="2"/>
              </a:rPr>
              <a:t></a:t>
            </a:r>
            <a:endParaRPr lang="en-US" altLang="zh-CN" sz="2400" baseline="-25000" dirty="0">
              <a:latin typeface="Times New Roman" panose="02020603050405020304" pitchFamily="18" charset="0"/>
              <a:ea typeface="宋体" panose="02010600030101010101" pitchFamily="2" charset="-122"/>
              <a:sym typeface="Symbol" panose="05050102010706020507" pitchFamily="18" charset="2"/>
            </a:endParaRPr>
          </a:p>
        </p:txBody>
      </p:sp>
      <p:sp>
        <p:nvSpPr>
          <p:cNvPr id="52" name="Text Box 239">
            <a:extLst>
              <a:ext uri="{FF2B5EF4-FFF2-40B4-BE49-F238E27FC236}">
                <a16:creationId xmlns:a16="http://schemas.microsoft.com/office/drawing/2014/main" id="{36BF72C4-508F-840C-BA45-A7DE70237627}"/>
              </a:ext>
            </a:extLst>
          </p:cNvPr>
          <p:cNvSpPr txBox="1">
            <a:spLocks noChangeArrowheads="1"/>
          </p:cNvSpPr>
          <p:nvPr/>
        </p:nvSpPr>
        <p:spPr bwMode="auto">
          <a:xfrm>
            <a:off x="744798" y="4003594"/>
            <a:ext cx="13484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zh-CN" altLang="en-US" sz="2400" dirty="0">
                <a:latin typeface="Times New Roman" panose="02020603050405020304" pitchFamily="18" charset="0"/>
                <a:ea typeface="宋体" panose="02010600030101010101" pitchFamily="2" charset="-122"/>
              </a:rPr>
              <a:t>时间</a:t>
            </a:r>
            <a:r>
              <a:rPr lang="en-US" altLang="zh-CN" sz="2400" dirty="0">
                <a:latin typeface="Times New Roman" panose="02020603050405020304" pitchFamily="18" charset="0"/>
                <a:ea typeface="宋体" panose="02010600030101010101" pitchFamily="2" charset="-122"/>
              </a:rPr>
              <a:t>t</a:t>
            </a:r>
            <a:r>
              <a:rPr lang="en-US" altLang="zh-CN" sz="2400" baseline="-25000" dirty="0">
                <a:latin typeface="Times New Roman" panose="02020603050405020304" pitchFamily="18" charset="0"/>
                <a:ea typeface="宋体" panose="02010600030101010101" pitchFamily="2" charset="-122"/>
              </a:rPr>
              <a:t>0</a:t>
            </a:r>
            <a:r>
              <a:rPr lang="en-US" altLang="zh-CN" sz="2400" dirty="0">
                <a:latin typeface="Times New Roman" panose="02020603050405020304" pitchFamily="18" charset="0"/>
                <a:ea typeface="宋体" panose="02010600030101010101" pitchFamily="2" charset="-122"/>
              </a:rPr>
              <a:t>+T</a:t>
            </a:r>
            <a:endParaRPr lang="en-US" altLang="zh-CN" sz="2400" baseline="-25000" dirty="0">
              <a:latin typeface="Times New Roman" panose="02020603050405020304" pitchFamily="18" charset="0"/>
              <a:ea typeface="宋体" panose="02010600030101010101" pitchFamily="2" charset="-122"/>
            </a:endParaRPr>
          </a:p>
        </p:txBody>
      </p:sp>
      <p:sp>
        <p:nvSpPr>
          <p:cNvPr id="53" name="Text Box 240">
            <a:extLst>
              <a:ext uri="{FF2B5EF4-FFF2-40B4-BE49-F238E27FC236}">
                <a16:creationId xmlns:a16="http://schemas.microsoft.com/office/drawing/2014/main" id="{E2DD71DE-B1A2-C50D-3DF7-7F06256A2BCE}"/>
              </a:ext>
            </a:extLst>
          </p:cNvPr>
          <p:cNvSpPr txBox="1">
            <a:spLocks noChangeArrowheads="1"/>
          </p:cNvSpPr>
          <p:nvPr/>
        </p:nvSpPr>
        <p:spPr bwMode="auto">
          <a:xfrm>
            <a:off x="768245" y="5422671"/>
            <a:ext cx="15023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zh-CN" altLang="en-US" sz="2400" dirty="0">
                <a:latin typeface="Times New Roman" panose="02020603050405020304" pitchFamily="18" charset="0"/>
                <a:ea typeface="宋体" panose="02010600030101010101" pitchFamily="2" charset="-122"/>
              </a:rPr>
              <a:t>时间</a:t>
            </a:r>
            <a:r>
              <a:rPr lang="en-US" altLang="zh-CN" sz="2400" dirty="0">
                <a:latin typeface="Times New Roman" panose="02020603050405020304" pitchFamily="18" charset="0"/>
                <a:ea typeface="宋体" panose="02010600030101010101" pitchFamily="2" charset="-122"/>
              </a:rPr>
              <a:t>t</a:t>
            </a:r>
            <a:r>
              <a:rPr lang="en-US" altLang="zh-CN" sz="2400" baseline="-25000" dirty="0">
                <a:latin typeface="Times New Roman" panose="02020603050405020304" pitchFamily="18" charset="0"/>
                <a:ea typeface="宋体" panose="02010600030101010101" pitchFamily="2" charset="-122"/>
              </a:rPr>
              <a:t>0</a:t>
            </a:r>
            <a:r>
              <a:rPr lang="en-US" altLang="zh-CN" sz="2400" dirty="0">
                <a:latin typeface="Times New Roman" panose="02020603050405020304" pitchFamily="18" charset="0"/>
                <a:ea typeface="宋体" panose="02010600030101010101" pitchFamily="2" charset="-122"/>
              </a:rPr>
              <a:t>+2T</a:t>
            </a:r>
          </a:p>
        </p:txBody>
      </p:sp>
      <p:sp>
        <p:nvSpPr>
          <p:cNvPr id="54" name="Rectangle 241">
            <a:extLst>
              <a:ext uri="{FF2B5EF4-FFF2-40B4-BE49-F238E27FC236}">
                <a16:creationId xmlns:a16="http://schemas.microsoft.com/office/drawing/2014/main" id="{CAA0EC94-1C35-BFFA-B590-AB233CC86039}"/>
              </a:ext>
            </a:extLst>
          </p:cNvPr>
          <p:cNvSpPr>
            <a:spLocks noChangeArrowheads="1"/>
          </p:cNvSpPr>
          <p:nvPr/>
        </p:nvSpPr>
        <p:spPr bwMode="auto">
          <a:xfrm>
            <a:off x="6048828" y="2604858"/>
            <a:ext cx="288925" cy="144463"/>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5" name="AutoShape 242">
            <a:extLst>
              <a:ext uri="{FF2B5EF4-FFF2-40B4-BE49-F238E27FC236}">
                <a16:creationId xmlns:a16="http://schemas.microsoft.com/office/drawing/2014/main" id="{D83DBD7A-D653-2786-3B47-94C9F5A3BFB9}"/>
              </a:ext>
            </a:extLst>
          </p:cNvPr>
          <p:cNvSpPr>
            <a:spLocks noChangeArrowheads="1"/>
          </p:cNvSpPr>
          <p:nvPr/>
        </p:nvSpPr>
        <p:spPr bwMode="auto">
          <a:xfrm>
            <a:off x="6258378" y="3757383"/>
            <a:ext cx="504825" cy="288925"/>
          </a:xfrm>
          <a:prstGeom prst="irregularSeal1">
            <a:avLst/>
          </a:prstGeom>
          <a:solidFill>
            <a:srgbClr val="FF33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Tree>
    <p:extLst>
      <p:ext uri="{BB962C8B-B14F-4D97-AF65-F5344CB8AC3E}">
        <p14:creationId xmlns:p14="http://schemas.microsoft.com/office/powerpoint/2010/main" val="8956715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1FE33B-6863-583C-359E-E69C9420BFC6}"/>
              </a:ext>
            </a:extLst>
          </p:cNvPr>
          <p:cNvSpPr>
            <a:spLocks noGrp="1"/>
          </p:cNvSpPr>
          <p:nvPr>
            <p:ph type="title"/>
          </p:nvPr>
        </p:nvSpPr>
        <p:spPr/>
        <p:txBody>
          <a:bodyPr/>
          <a:lstStyle/>
          <a:p>
            <a:r>
              <a:rPr lang="zh-CN" altLang="en-US" dirty="0"/>
              <a:t>最短帧长</a:t>
            </a:r>
          </a:p>
        </p:txBody>
      </p:sp>
      <p:sp>
        <p:nvSpPr>
          <p:cNvPr id="3" name="内容占位符 2">
            <a:extLst>
              <a:ext uri="{FF2B5EF4-FFF2-40B4-BE49-F238E27FC236}">
                <a16:creationId xmlns:a16="http://schemas.microsoft.com/office/drawing/2014/main" id="{3DF28DAF-2092-DB1C-B52A-5882C7887821}"/>
              </a:ext>
            </a:extLst>
          </p:cNvPr>
          <p:cNvSpPr>
            <a:spLocks noGrp="1"/>
          </p:cNvSpPr>
          <p:nvPr>
            <p:ph idx="1"/>
          </p:nvPr>
        </p:nvSpPr>
        <p:spPr/>
        <p:txBody>
          <a:bodyPr/>
          <a:lstStyle/>
          <a:p>
            <a:pPr eaLnBrk="1" hangingPunct="1">
              <a:buClr>
                <a:schemeClr val="tx1"/>
              </a:buClr>
              <a:buSzPct val="80000"/>
              <a:buFont typeface="Wingdings" panose="05000000000000000000" pitchFamily="2" charset="2"/>
              <a:buChar char="n"/>
            </a:pPr>
            <a:r>
              <a:rPr lang="zh-CN" altLang="en-US" dirty="0">
                <a:solidFill>
                  <a:schemeClr val="tx1"/>
                </a:solidFill>
                <a:latin typeface="+mn-ea"/>
              </a:rPr>
              <a:t>最短帧长</a:t>
            </a:r>
            <a:r>
              <a:rPr lang="en-US" altLang="zh-CN" dirty="0">
                <a:solidFill>
                  <a:schemeClr val="tx1"/>
                </a:solidFill>
                <a:latin typeface="+mn-ea"/>
              </a:rPr>
              <a:t>:</a:t>
            </a:r>
            <a:r>
              <a:rPr lang="zh-CN" altLang="en-US" dirty="0">
                <a:solidFill>
                  <a:schemeClr val="tx1"/>
                </a:solidFill>
                <a:latin typeface="+mn-ea"/>
              </a:rPr>
              <a:t>争用期内传输的比特数</a:t>
            </a:r>
            <a:endParaRPr lang="en-US" altLang="zh-CN" dirty="0">
              <a:solidFill>
                <a:schemeClr val="tx1"/>
              </a:solidFill>
              <a:latin typeface="+mn-ea"/>
            </a:endParaRPr>
          </a:p>
          <a:p>
            <a:pPr eaLnBrk="1" hangingPunct="1">
              <a:buClr>
                <a:schemeClr val="tx1"/>
              </a:buClr>
              <a:buSzPct val="80000"/>
              <a:buFont typeface="Wingdings" panose="05000000000000000000" pitchFamily="2" charset="2"/>
              <a:buChar char="n"/>
            </a:pPr>
            <a:r>
              <a:rPr lang="zh-CN" altLang="en-US" dirty="0">
                <a:solidFill>
                  <a:schemeClr val="tx1"/>
                </a:solidFill>
                <a:latin typeface="+mn-ea"/>
              </a:rPr>
              <a:t>最短帧长的计算公式：</a:t>
            </a:r>
            <a:endParaRPr lang="en-US" altLang="zh-CN" dirty="0">
              <a:solidFill>
                <a:schemeClr val="tx1"/>
              </a:solidFill>
              <a:latin typeface="+mn-ea"/>
            </a:endParaRPr>
          </a:p>
          <a:p>
            <a:pPr algn="ctr" eaLnBrk="1" hangingPunct="1">
              <a:buFont typeface="Wingdings" panose="05000000000000000000" pitchFamily="2" charset="2"/>
              <a:buNone/>
            </a:pPr>
            <a:r>
              <a:rPr lang="en-US" altLang="zh-CN" dirty="0">
                <a:latin typeface="+mn-ea"/>
              </a:rPr>
              <a:t>L</a:t>
            </a:r>
            <a:r>
              <a:rPr lang="en-US" altLang="zh-CN" baseline="-25000" dirty="0">
                <a:latin typeface="+mn-ea"/>
              </a:rPr>
              <a:t>min</a:t>
            </a:r>
            <a:r>
              <a:rPr lang="en-US" altLang="zh-CN" dirty="0">
                <a:latin typeface="+mn-ea"/>
              </a:rPr>
              <a:t>=2t</a:t>
            </a:r>
            <a:r>
              <a:rPr lang="zh-CN" altLang="en-US" dirty="0">
                <a:latin typeface="+mn-ea"/>
              </a:rPr>
              <a:t>*</a:t>
            </a:r>
            <a:r>
              <a:rPr lang="en-US" altLang="zh-CN" dirty="0">
                <a:latin typeface="+mn-ea"/>
              </a:rPr>
              <a:t>R</a:t>
            </a:r>
          </a:p>
          <a:p>
            <a:pPr algn="ctr" eaLnBrk="1" hangingPunct="1">
              <a:buFont typeface="Wingdings" panose="05000000000000000000" pitchFamily="2" charset="2"/>
              <a:buNone/>
              <a:tabLst>
                <a:tab pos="4572000" algn="l"/>
              </a:tabLst>
            </a:pPr>
            <a:r>
              <a:rPr lang="en-US" altLang="zh-CN" dirty="0">
                <a:latin typeface="+mn-ea"/>
              </a:rPr>
              <a:t>t=D/V</a:t>
            </a:r>
          </a:p>
          <a:p>
            <a:pPr lvl="1" indent="-271463"/>
            <a:r>
              <a:rPr lang="en-US" altLang="zh-CN" dirty="0">
                <a:latin typeface="+mn-ea"/>
              </a:rPr>
              <a:t>L</a:t>
            </a:r>
            <a:r>
              <a:rPr lang="en-US" altLang="zh-CN" baseline="-25000" dirty="0">
                <a:latin typeface="+mn-ea"/>
              </a:rPr>
              <a:t>min</a:t>
            </a:r>
            <a:r>
              <a:rPr lang="zh-CN" altLang="en-US" dirty="0">
                <a:latin typeface="+mn-ea"/>
              </a:rPr>
              <a:t>：最短数据帧长度（</a:t>
            </a:r>
            <a:r>
              <a:rPr lang="en-US" altLang="zh-CN" dirty="0">
                <a:latin typeface="+mn-ea"/>
              </a:rPr>
              <a:t>bit</a:t>
            </a:r>
            <a:r>
              <a:rPr lang="zh-CN" altLang="en-US" dirty="0">
                <a:latin typeface="+mn-ea"/>
              </a:rPr>
              <a:t>）</a:t>
            </a:r>
          </a:p>
          <a:p>
            <a:pPr lvl="1" indent="-271463"/>
            <a:r>
              <a:rPr lang="en-US" altLang="zh-CN" dirty="0">
                <a:latin typeface="+mn-ea"/>
              </a:rPr>
              <a:t>R</a:t>
            </a:r>
            <a:r>
              <a:rPr lang="zh-CN" altLang="en-US" dirty="0">
                <a:latin typeface="+mn-ea"/>
              </a:rPr>
              <a:t>：数据传输速率（</a:t>
            </a:r>
            <a:r>
              <a:rPr lang="en-US" altLang="zh-CN" dirty="0">
                <a:latin typeface="+mn-ea"/>
              </a:rPr>
              <a:t>bps</a:t>
            </a:r>
            <a:r>
              <a:rPr lang="zh-CN" altLang="en-US" dirty="0">
                <a:latin typeface="+mn-ea"/>
              </a:rPr>
              <a:t>）</a:t>
            </a:r>
          </a:p>
          <a:p>
            <a:pPr lvl="1" indent="-271463"/>
            <a:r>
              <a:rPr lang="en-US" altLang="zh-CN" dirty="0">
                <a:latin typeface="+mn-ea"/>
              </a:rPr>
              <a:t>D</a:t>
            </a:r>
            <a:r>
              <a:rPr lang="zh-CN" altLang="en-US" dirty="0">
                <a:latin typeface="+mn-ea"/>
              </a:rPr>
              <a:t>：任意两站点间的最大距离（</a:t>
            </a:r>
            <a:r>
              <a:rPr lang="en-US" altLang="zh-CN" dirty="0">
                <a:latin typeface="+mn-ea"/>
              </a:rPr>
              <a:t>m</a:t>
            </a:r>
            <a:r>
              <a:rPr lang="zh-CN" altLang="en-US" dirty="0">
                <a:latin typeface="+mn-ea"/>
              </a:rPr>
              <a:t>）</a:t>
            </a:r>
          </a:p>
          <a:p>
            <a:pPr lvl="1" indent="-271463"/>
            <a:r>
              <a:rPr lang="en-US" altLang="zh-CN" dirty="0">
                <a:latin typeface="+mn-ea"/>
              </a:rPr>
              <a:t>V</a:t>
            </a:r>
            <a:r>
              <a:rPr lang="zh-CN" altLang="en-US" dirty="0">
                <a:latin typeface="+mn-ea"/>
              </a:rPr>
              <a:t>：电子传播速度（</a:t>
            </a:r>
            <a:r>
              <a:rPr lang="en-US" altLang="zh-CN" dirty="0">
                <a:latin typeface="+mn-ea"/>
              </a:rPr>
              <a:t>m/s</a:t>
            </a:r>
            <a:r>
              <a:rPr lang="zh-CN" altLang="en-US" dirty="0">
                <a:latin typeface="+mn-ea"/>
              </a:rPr>
              <a:t> ） </a:t>
            </a:r>
            <a:endParaRPr lang="en-US" altLang="zh-CN" dirty="0">
              <a:latin typeface="+mn-ea"/>
            </a:endParaRPr>
          </a:p>
          <a:p>
            <a:pPr lvl="1" eaLnBrk="1" hangingPunct="1"/>
            <a:endParaRPr lang="en-US" altLang="zh-CN" dirty="0"/>
          </a:p>
          <a:p>
            <a:endParaRPr lang="zh-CN" altLang="en-US" dirty="0"/>
          </a:p>
        </p:txBody>
      </p:sp>
      <p:sp>
        <p:nvSpPr>
          <p:cNvPr id="4" name="灯片编号占位符 3">
            <a:extLst>
              <a:ext uri="{FF2B5EF4-FFF2-40B4-BE49-F238E27FC236}">
                <a16:creationId xmlns:a16="http://schemas.microsoft.com/office/drawing/2014/main" id="{03A438EC-5B9E-5B06-0C92-B52D0FC0DD97}"/>
              </a:ext>
            </a:extLst>
          </p:cNvPr>
          <p:cNvSpPr>
            <a:spLocks noGrp="1"/>
          </p:cNvSpPr>
          <p:nvPr>
            <p:ph type="sldNum" sz="quarter" idx="12"/>
          </p:nvPr>
        </p:nvSpPr>
        <p:spPr/>
        <p:txBody>
          <a:bodyPr/>
          <a:lstStyle/>
          <a:p>
            <a:fld id="{C8BB1146-E542-4D4E-B8E9-6919A11DDD48}" type="slidenum">
              <a:rPr lang="en-US" smtClean="0"/>
              <a:t>132</a:t>
            </a:fld>
            <a:endParaRPr lang="en-US"/>
          </a:p>
        </p:txBody>
      </p:sp>
    </p:spTree>
    <p:extLst>
      <p:ext uri="{BB962C8B-B14F-4D97-AF65-F5344CB8AC3E}">
        <p14:creationId xmlns:p14="http://schemas.microsoft.com/office/powerpoint/2010/main" val="16728786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7309EF-0858-917B-C3A7-2839665F1BFD}"/>
              </a:ext>
            </a:extLst>
          </p:cNvPr>
          <p:cNvSpPr>
            <a:spLocks noGrp="1"/>
          </p:cNvSpPr>
          <p:nvPr>
            <p:ph type="title"/>
          </p:nvPr>
        </p:nvSpPr>
        <p:spPr/>
        <p:txBody>
          <a:bodyPr>
            <a:normAutofit/>
          </a:bodyPr>
          <a:lstStyle/>
          <a:p>
            <a:r>
              <a:rPr lang="en-US" altLang="zh-CN" sz="3200" b="1" dirty="0">
                <a:cs typeface="+mn-ea"/>
                <a:sym typeface="+mn-lt"/>
              </a:rPr>
              <a:t>10 Mbit/s</a:t>
            </a:r>
            <a:r>
              <a:rPr lang="zh-CN" altLang="en-US" sz="3200" b="1" dirty="0">
                <a:cs typeface="+mn-ea"/>
                <a:sym typeface="+mn-lt"/>
              </a:rPr>
              <a:t>以太网争用期的帧长度</a:t>
            </a:r>
            <a:endParaRPr lang="zh-CN" altLang="en-US" dirty="0"/>
          </a:p>
        </p:txBody>
      </p:sp>
      <p:sp>
        <p:nvSpPr>
          <p:cNvPr id="3" name="内容占位符 2">
            <a:extLst>
              <a:ext uri="{FF2B5EF4-FFF2-40B4-BE49-F238E27FC236}">
                <a16:creationId xmlns:a16="http://schemas.microsoft.com/office/drawing/2014/main" id="{97383670-79D8-F7F2-64CC-4FA9D2C8D296}"/>
              </a:ext>
            </a:extLst>
          </p:cNvPr>
          <p:cNvSpPr>
            <a:spLocks noGrp="1"/>
          </p:cNvSpPr>
          <p:nvPr>
            <p:ph idx="1"/>
          </p:nvPr>
        </p:nvSpPr>
        <p:spPr>
          <a:xfrm>
            <a:off x="660400" y="1125538"/>
            <a:ext cx="10858500" cy="5492975"/>
          </a:xfrm>
        </p:spPr>
        <p:txBody>
          <a:bodyPr>
            <a:normAutofit/>
          </a:bodyPr>
          <a:lstStyle/>
          <a:p>
            <a:r>
              <a:rPr lang="zh-CN" altLang="en-US" dirty="0">
                <a:latin typeface="+mn-ea"/>
                <a:cs typeface="+mn-ea"/>
                <a:sym typeface="+mn-lt"/>
              </a:rPr>
              <a:t>对于 </a:t>
            </a:r>
            <a:r>
              <a:rPr lang="en-US" altLang="zh-CN" dirty="0">
                <a:latin typeface="+mn-ea"/>
                <a:cs typeface="+mn-ea"/>
                <a:sym typeface="+mn-lt"/>
              </a:rPr>
              <a:t>10 M</a:t>
            </a:r>
            <a:r>
              <a:rPr lang="en-US" altLang="zh-CN" dirty="0">
                <a:latin typeface="+mn-ea"/>
                <a:cs typeface="+mn-ea"/>
              </a:rPr>
              <a:t>bps</a:t>
            </a:r>
            <a:r>
              <a:rPr lang="en-US" altLang="zh-CN" dirty="0">
                <a:latin typeface="+mn-ea"/>
                <a:cs typeface="+mn-ea"/>
                <a:sym typeface="+mn-lt"/>
              </a:rPr>
              <a:t> </a:t>
            </a:r>
            <a:r>
              <a:rPr lang="zh-CN" altLang="en-US" dirty="0">
                <a:latin typeface="+mn-ea"/>
                <a:cs typeface="+mn-ea"/>
                <a:sym typeface="+mn-lt"/>
              </a:rPr>
              <a:t>以太网，在争用期内可发送 </a:t>
            </a:r>
            <a:r>
              <a:rPr lang="en-US" altLang="zh-CN" dirty="0">
                <a:latin typeface="+mn-ea"/>
                <a:cs typeface="+mn-ea"/>
                <a:sym typeface="+mn-lt"/>
              </a:rPr>
              <a:t>512 bit</a:t>
            </a:r>
            <a:r>
              <a:rPr lang="zh-CN" altLang="en-US" dirty="0">
                <a:latin typeface="+mn-ea"/>
                <a:cs typeface="+mn-ea"/>
                <a:sym typeface="+mn-lt"/>
              </a:rPr>
              <a:t>，即 </a:t>
            </a:r>
            <a:r>
              <a:rPr lang="en-US" altLang="zh-CN" dirty="0">
                <a:latin typeface="+mn-ea"/>
                <a:cs typeface="+mn-ea"/>
                <a:sym typeface="+mn-lt"/>
              </a:rPr>
              <a:t>64 </a:t>
            </a:r>
            <a:r>
              <a:rPr lang="zh-CN" altLang="en-US" dirty="0">
                <a:latin typeface="+mn-ea"/>
                <a:cs typeface="+mn-ea"/>
                <a:sym typeface="+mn-lt"/>
              </a:rPr>
              <a:t>字节</a:t>
            </a:r>
            <a:r>
              <a:rPr lang="en-US" altLang="zh-CN" dirty="0">
                <a:latin typeface="+mn-ea"/>
                <a:cs typeface="+mn-ea"/>
                <a:sym typeface="+mn-lt"/>
              </a:rPr>
              <a:t>(</a:t>
            </a:r>
            <a:r>
              <a:rPr lang="zh-CN" altLang="en-US" dirty="0">
                <a:latin typeface="+mn-ea"/>
                <a:cs typeface="+mn-ea"/>
                <a:sym typeface="+mn-lt"/>
              </a:rPr>
              <a:t>最短帧长）</a:t>
            </a:r>
            <a:endParaRPr lang="en-US" altLang="zh-CN" dirty="0">
              <a:latin typeface="+mn-ea"/>
              <a:cs typeface="+mn-ea"/>
              <a:sym typeface="+mn-lt"/>
            </a:endParaRPr>
          </a:p>
          <a:p>
            <a:pPr marL="522288" indent="-342900" eaLnBrk="0" hangingPunct="0">
              <a:buClr>
                <a:schemeClr val="tx1"/>
              </a:buClr>
              <a:buFont typeface="Wingdings" panose="05000000000000000000" pitchFamily="2" charset="2"/>
              <a:buChar char="Ø"/>
            </a:pPr>
            <a:r>
              <a:rPr lang="zh-CN" altLang="en-US" sz="2000" dirty="0">
                <a:latin typeface="+mn-ea"/>
                <a:cs typeface="+mn-ea"/>
                <a:sym typeface="+mn-lt"/>
              </a:rPr>
              <a:t>如果发生冲突，就一定是在发送的前 </a:t>
            </a:r>
            <a:r>
              <a:rPr lang="en-US" altLang="zh-CN" sz="2000" dirty="0">
                <a:latin typeface="+mn-ea"/>
                <a:cs typeface="+mn-ea"/>
                <a:sym typeface="+mn-lt"/>
              </a:rPr>
              <a:t>64 </a:t>
            </a:r>
            <a:r>
              <a:rPr lang="zh-CN" altLang="en-US" sz="2000" dirty="0">
                <a:latin typeface="+mn-ea"/>
                <a:cs typeface="+mn-ea"/>
                <a:sym typeface="+mn-lt"/>
              </a:rPr>
              <a:t>字节之内 </a:t>
            </a:r>
          </a:p>
          <a:p>
            <a:pPr marL="522288" indent="-342900" eaLnBrk="0" hangingPunct="0">
              <a:buClr>
                <a:schemeClr val="tx1"/>
              </a:buClr>
              <a:buFont typeface="Wingdings" panose="05000000000000000000" pitchFamily="2" charset="2"/>
              <a:buChar char="Ø"/>
            </a:pPr>
            <a:r>
              <a:rPr lang="zh-CN" altLang="en-US" sz="2000" dirty="0">
                <a:latin typeface="+mn-ea"/>
                <a:cs typeface="+mn-ea"/>
                <a:sym typeface="+mn-lt"/>
              </a:rPr>
              <a:t>以太网规定了最短有效帧长为 </a:t>
            </a:r>
            <a:r>
              <a:rPr lang="en-US" altLang="zh-CN" sz="2000" dirty="0">
                <a:latin typeface="+mn-ea"/>
                <a:cs typeface="+mn-ea"/>
                <a:sym typeface="+mn-lt"/>
              </a:rPr>
              <a:t>64 </a:t>
            </a:r>
            <a:r>
              <a:rPr lang="zh-CN" altLang="en-US" sz="2000" dirty="0">
                <a:latin typeface="+mn-ea"/>
                <a:cs typeface="+mn-ea"/>
                <a:sym typeface="+mn-lt"/>
              </a:rPr>
              <a:t>字节，凡长度小于 </a:t>
            </a:r>
            <a:r>
              <a:rPr lang="en-US" altLang="zh-CN" sz="2000" dirty="0">
                <a:latin typeface="+mn-ea"/>
                <a:cs typeface="+mn-ea"/>
                <a:sym typeface="+mn-lt"/>
              </a:rPr>
              <a:t>64 </a:t>
            </a:r>
            <a:r>
              <a:rPr lang="zh-CN" altLang="en-US" sz="2000" dirty="0">
                <a:latin typeface="+mn-ea"/>
                <a:cs typeface="+mn-ea"/>
                <a:sym typeface="+mn-lt"/>
              </a:rPr>
              <a:t>字节的帧都是由于冲突而异常中止的无效帧</a:t>
            </a:r>
          </a:p>
          <a:p>
            <a:pPr marL="522288" indent="-342900" eaLnBrk="0" hangingPunct="0">
              <a:lnSpc>
                <a:spcPct val="120000"/>
              </a:lnSpc>
              <a:buFont typeface="Wingdings" panose="05000000000000000000" pitchFamily="2" charset="2"/>
              <a:buChar char="Ø"/>
            </a:pPr>
            <a:endParaRPr lang="en-US" altLang="zh-CN" sz="2000" dirty="0">
              <a:latin typeface="+mn-ea"/>
              <a:cs typeface="+mn-ea"/>
              <a:sym typeface="+mn-lt"/>
            </a:endParaRPr>
          </a:p>
          <a:p>
            <a:r>
              <a:rPr lang="en-US" altLang="zh-CN" dirty="0">
                <a:latin typeface="+mn-ea"/>
                <a:cs typeface="+mn-ea"/>
                <a:sym typeface="+mn-lt"/>
              </a:rPr>
              <a:t>10 M</a:t>
            </a:r>
            <a:r>
              <a:rPr lang="en-US" altLang="zh-CN" dirty="0">
                <a:latin typeface="+mn-ea"/>
                <a:cs typeface="+mn-ea"/>
              </a:rPr>
              <a:t>bps</a:t>
            </a:r>
            <a:r>
              <a:rPr lang="en-US" altLang="zh-CN" dirty="0">
                <a:latin typeface="+mn-ea"/>
                <a:cs typeface="+mn-ea"/>
                <a:sym typeface="+mn-lt"/>
              </a:rPr>
              <a:t> </a:t>
            </a:r>
            <a:r>
              <a:rPr lang="zh-CN" altLang="en-US" dirty="0">
                <a:latin typeface="+mn-ea"/>
                <a:cs typeface="+mn-ea"/>
                <a:sym typeface="+mn-lt"/>
              </a:rPr>
              <a:t>以太网覆盖范围</a:t>
            </a:r>
            <a:endParaRPr lang="en-US" altLang="zh-CN" dirty="0">
              <a:latin typeface="+mn-ea"/>
              <a:cs typeface="+mn-ea"/>
              <a:sym typeface="+mn-lt"/>
            </a:endParaRPr>
          </a:p>
          <a:p>
            <a:pPr marL="522288" indent="-342900" eaLnBrk="0" hangingPunct="0">
              <a:buFont typeface="Wingdings" panose="05000000000000000000" pitchFamily="2" charset="2"/>
              <a:buChar char="Ø"/>
            </a:pPr>
            <a:r>
              <a:rPr lang="zh-CN" altLang="en-US" sz="2000" dirty="0">
                <a:latin typeface="+mn-ea"/>
                <a:cs typeface="+mn-ea"/>
                <a:sym typeface="+mn-lt"/>
              </a:rPr>
              <a:t>以太网上最大的端到端单程时延必须小于争用期的一半（即 </a:t>
            </a:r>
            <a:r>
              <a:rPr lang="en-US" altLang="zh-CN" sz="2000" dirty="0">
                <a:latin typeface="+mn-ea"/>
                <a:cs typeface="+mn-ea"/>
                <a:sym typeface="+mn-lt"/>
              </a:rPr>
              <a:t>25.6 </a:t>
            </a:r>
            <a:r>
              <a:rPr lang="en-US" altLang="zh-CN" sz="2000" dirty="0" err="1">
                <a:latin typeface="+mn-ea"/>
                <a:cs typeface="+mn-ea"/>
                <a:sym typeface="+mn-lt"/>
              </a:rPr>
              <a:t>μs</a:t>
            </a:r>
            <a:r>
              <a:rPr lang="zh-CN" altLang="en-US" sz="2000" dirty="0">
                <a:latin typeface="+mn-ea"/>
                <a:cs typeface="+mn-ea"/>
                <a:sym typeface="+mn-lt"/>
              </a:rPr>
              <a:t>），</a:t>
            </a:r>
            <a:r>
              <a:rPr lang="zh-CN" altLang="en-US" sz="2000" dirty="0">
                <a:latin typeface="+mn-ea"/>
                <a:cs typeface="+mn-ea"/>
                <a:sym typeface="Symbol" panose="05050102010706020507" pitchFamily="18" charset="2"/>
              </a:rPr>
              <a:t>信号在电缆上的传播速度是</a:t>
            </a:r>
            <a:r>
              <a:rPr lang="en-US" altLang="zh-CN" sz="2000" dirty="0">
                <a:latin typeface="+mn-ea"/>
                <a:cs typeface="+mn-ea"/>
                <a:sym typeface="Symbol" panose="05050102010706020507" pitchFamily="18" charset="2"/>
              </a:rPr>
              <a:t>200m/s</a:t>
            </a:r>
            <a:r>
              <a:rPr lang="zh-CN" altLang="en-US" sz="2000" dirty="0">
                <a:latin typeface="+mn-ea"/>
                <a:cs typeface="+mn-ea"/>
                <a:sym typeface="Symbol" panose="05050102010706020507" pitchFamily="18" charset="2"/>
              </a:rPr>
              <a:t>，</a:t>
            </a:r>
            <a:r>
              <a:rPr lang="zh-CN" altLang="en-US" sz="2000" dirty="0">
                <a:latin typeface="+mn-ea"/>
                <a:cs typeface="+mn-ea"/>
                <a:sym typeface="+mn-lt"/>
              </a:rPr>
              <a:t>这相当于以太网的最大端到端长度约为 </a:t>
            </a:r>
            <a:r>
              <a:rPr lang="en-US" altLang="zh-CN" sz="2000" dirty="0">
                <a:latin typeface="+mn-ea"/>
                <a:cs typeface="+mn-ea"/>
                <a:sym typeface="+mn-lt"/>
              </a:rPr>
              <a:t>5 km</a:t>
            </a:r>
          </a:p>
          <a:p>
            <a:pPr marL="522288" indent="-342900" eaLnBrk="0" hangingPunct="0">
              <a:buFont typeface="Wingdings" panose="05000000000000000000" pitchFamily="2" charset="2"/>
              <a:buChar char="Ø"/>
            </a:pPr>
            <a:endParaRPr lang="fr-FR" altLang="zh-CN" sz="2400" dirty="0">
              <a:cs typeface="+mn-ea"/>
              <a:sym typeface="+mn-lt"/>
            </a:endParaRPr>
          </a:p>
          <a:p>
            <a:pPr marL="180975" indent="-180975" eaLnBrk="0" hangingPunct="0">
              <a:lnSpc>
                <a:spcPct val="120000"/>
              </a:lnSpc>
              <a:buClr>
                <a:srgbClr val="0070C0"/>
              </a:buClr>
              <a:buFont typeface="Arial" panose="020B0604020202020204" pitchFamily="34" charset="0"/>
              <a:buChar char="•"/>
            </a:pPr>
            <a:endParaRPr lang="en-US" altLang="zh-CN" sz="2400" dirty="0">
              <a:cs typeface="+mn-ea"/>
              <a:sym typeface="+mn-lt"/>
            </a:endParaRPr>
          </a:p>
          <a:p>
            <a:endParaRPr lang="fr-FR" altLang="zh-CN" sz="2400"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A2C71AFB-15C4-BA5E-1C04-025BD5F047B1}"/>
              </a:ext>
            </a:extLst>
          </p:cNvPr>
          <p:cNvSpPr>
            <a:spLocks noGrp="1"/>
          </p:cNvSpPr>
          <p:nvPr>
            <p:ph type="sldNum" sz="quarter" idx="12"/>
          </p:nvPr>
        </p:nvSpPr>
        <p:spPr/>
        <p:txBody>
          <a:bodyPr/>
          <a:lstStyle/>
          <a:p>
            <a:fld id="{C8BB1146-E542-4D4E-B8E9-6919A11DDD48}" type="slidenum">
              <a:rPr lang="en-US" smtClean="0"/>
              <a:t>133</a:t>
            </a:fld>
            <a:endParaRPr lang="en-US"/>
          </a:p>
        </p:txBody>
      </p:sp>
    </p:spTree>
    <p:extLst>
      <p:ext uri="{BB962C8B-B14F-4D97-AF65-F5344CB8AC3E}">
        <p14:creationId xmlns:p14="http://schemas.microsoft.com/office/powerpoint/2010/main" val="18807103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F7000-0045-6095-7227-B9FADFC851CB}"/>
              </a:ext>
            </a:extLst>
          </p:cNvPr>
          <p:cNvSpPr>
            <a:spLocks noGrp="1"/>
          </p:cNvSpPr>
          <p:nvPr>
            <p:ph type="title"/>
          </p:nvPr>
        </p:nvSpPr>
        <p:spPr/>
        <p:txBody>
          <a:bodyPr/>
          <a:lstStyle/>
          <a:p>
            <a:r>
              <a:rPr lang="zh-CN" altLang="en-US" sz="3200" b="1" dirty="0">
                <a:solidFill>
                  <a:schemeClr val="tx1"/>
                </a:solidFill>
              </a:rPr>
              <a:t>二进制指数退避算法</a:t>
            </a:r>
            <a:endParaRPr lang="zh-CN" altLang="en-US" dirty="0">
              <a:solidFill>
                <a:schemeClr val="tx1"/>
              </a:solidFill>
            </a:endParaRPr>
          </a:p>
        </p:txBody>
      </p:sp>
      <p:sp>
        <p:nvSpPr>
          <p:cNvPr id="3" name="内容占位符 2">
            <a:extLst>
              <a:ext uri="{FF2B5EF4-FFF2-40B4-BE49-F238E27FC236}">
                <a16:creationId xmlns:a16="http://schemas.microsoft.com/office/drawing/2014/main" id="{F6FA8551-6579-7FF5-8D4A-0CEA05324320}"/>
              </a:ext>
            </a:extLst>
          </p:cNvPr>
          <p:cNvSpPr>
            <a:spLocks noGrp="1"/>
          </p:cNvSpPr>
          <p:nvPr>
            <p:ph idx="1"/>
          </p:nvPr>
        </p:nvSpPr>
        <p:spPr/>
        <p:txBody>
          <a:bodyPr>
            <a:normAutofit/>
          </a:bodyPr>
          <a:lstStyle/>
          <a:p>
            <a:pPr eaLnBrk="0" hangingPunct="0">
              <a:lnSpc>
                <a:spcPct val="120000"/>
              </a:lnSpc>
              <a:buClr>
                <a:schemeClr val="tx1"/>
              </a:buClr>
            </a:pPr>
            <a:r>
              <a:rPr lang="zh-CN" altLang="en-US" sz="2000" dirty="0">
                <a:cs typeface="+mn-ea"/>
                <a:sym typeface="+mn-lt"/>
              </a:rPr>
              <a:t>发生冲突的站点停止发送数据，并</a:t>
            </a:r>
            <a:r>
              <a:rPr lang="zh-CN" altLang="zh-CN" sz="2000" dirty="0">
                <a:cs typeface="+mn-ea"/>
              </a:rPr>
              <a:t>发送完阻塞信号后，为了降低再次冲突的概率，需要等待一个随机的时间，再试图传输。</a:t>
            </a:r>
            <a:endParaRPr lang="zh-CN" altLang="en-US" sz="2000" dirty="0">
              <a:cs typeface="+mn-ea"/>
              <a:sym typeface="+mn-lt"/>
            </a:endParaRPr>
          </a:p>
          <a:p>
            <a:pPr marL="538163" indent="-269875" eaLnBrk="0" hangingPunct="0">
              <a:lnSpc>
                <a:spcPct val="120000"/>
              </a:lnSpc>
              <a:buFont typeface="Wingdings" panose="05000000000000000000" pitchFamily="2" charset="2"/>
              <a:buChar char="Ø"/>
            </a:pPr>
            <a:r>
              <a:rPr lang="zh-CN" altLang="en-US" sz="2000" dirty="0">
                <a:solidFill>
                  <a:schemeClr val="tx1"/>
                </a:solidFill>
                <a:latin typeface="+mn-ea"/>
                <a:cs typeface="+mn-ea"/>
                <a:sym typeface="+mn-lt"/>
              </a:rPr>
              <a:t>基本退避时间取为争用期 </a:t>
            </a:r>
            <a:r>
              <a:rPr lang="en-US" altLang="zh-CN" sz="2000" dirty="0">
                <a:solidFill>
                  <a:schemeClr val="tx1"/>
                </a:solidFill>
                <a:latin typeface="+mn-ea"/>
                <a:cs typeface="+mn-ea"/>
                <a:sym typeface="+mn-lt"/>
              </a:rPr>
              <a:t>2T</a:t>
            </a:r>
            <a:r>
              <a:rPr lang="en-US" altLang="zh-CN" sz="2000" i="1" dirty="0">
                <a:solidFill>
                  <a:schemeClr val="tx1"/>
                </a:solidFill>
                <a:latin typeface="+mn-ea"/>
                <a:cs typeface="+mn-ea"/>
                <a:sym typeface="+mn-lt"/>
              </a:rPr>
              <a:t> </a:t>
            </a:r>
            <a:r>
              <a:rPr lang="zh-CN" altLang="en-US" sz="2000" dirty="0">
                <a:solidFill>
                  <a:schemeClr val="tx1"/>
                </a:solidFill>
                <a:latin typeface="+mn-ea"/>
                <a:cs typeface="+mn-ea"/>
                <a:sym typeface="+mn-lt"/>
              </a:rPr>
              <a:t>。</a:t>
            </a:r>
          </a:p>
          <a:p>
            <a:pPr marL="538163" indent="-269875" eaLnBrk="0" hangingPunct="0">
              <a:buFont typeface="Wingdings" panose="05000000000000000000" pitchFamily="2" charset="2"/>
              <a:buChar char="Ø"/>
            </a:pPr>
            <a:r>
              <a:rPr lang="zh-CN" altLang="en-US" sz="2000" dirty="0">
                <a:solidFill>
                  <a:schemeClr val="tx1"/>
                </a:solidFill>
                <a:latin typeface="+mn-ea"/>
              </a:rPr>
              <a:t>对每一个帧，当第</a:t>
            </a:r>
            <a:r>
              <a:rPr lang="en-US" altLang="zh-CN" sz="2000" dirty="0">
                <a:solidFill>
                  <a:schemeClr val="tx1"/>
                </a:solidFill>
                <a:latin typeface="+mn-ea"/>
                <a:sym typeface="+mn-lt"/>
              </a:rPr>
              <a:t>k</a:t>
            </a:r>
            <a:r>
              <a:rPr lang="zh-CN" altLang="en-US" sz="2000" dirty="0">
                <a:solidFill>
                  <a:schemeClr val="tx1"/>
                </a:solidFill>
                <a:latin typeface="+mn-ea"/>
                <a:sym typeface="+mn-lt"/>
              </a:rPr>
              <a:t>次</a:t>
            </a:r>
            <a:r>
              <a:rPr lang="zh-CN" altLang="en-US" sz="2000" dirty="0">
                <a:solidFill>
                  <a:schemeClr val="tx1"/>
                </a:solidFill>
                <a:latin typeface="+mn-ea"/>
              </a:rPr>
              <a:t>发生冲突时，</a:t>
            </a:r>
            <a:r>
              <a:rPr lang="zh-CN" altLang="en-US" sz="2000" dirty="0">
                <a:solidFill>
                  <a:schemeClr val="tx1"/>
                </a:solidFill>
                <a:latin typeface="+mn-ea"/>
                <a:cs typeface="+mn-ea"/>
                <a:sym typeface="+mn-lt"/>
              </a:rPr>
              <a:t>从整数集合 </a:t>
            </a:r>
            <a:r>
              <a:rPr lang="en-US" altLang="zh-CN" sz="2000" dirty="0">
                <a:solidFill>
                  <a:schemeClr val="tx1"/>
                </a:solidFill>
                <a:latin typeface="+mn-ea"/>
                <a:cs typeface="+mn-ea"/>
                <a:sym typeface="+mn-lt"/>
              </a:rPr>
              <a:t>[0, 1, … , (2</a:t>
            </a:r>
            <a:r>
              <a:rPr lang="en-US" altLang="zh-CN" sz="2000" i="1" baseline="30000" dirty="0">
                <a:solidFill>
                  <a:schemeClr val="tx1"/>
                </a:solidFill>
                <a:latin typeface="+mn-ea"/>
                <a:cs typeface="+mn-ea"/>
                <a:sym typeface="+mn-lt"/>
              </a:rPr>
              <a:t>k </a:t>
            </a:r>
            <a:r>
              <a:rPr lang="en-US" altLang="zh-CN" sz="2000" dirty="0">
                <a:solidFill>
                  <a:schemeClr val="tx1"/>
                </a:solidFill>
                <a:latin typeface="+mn-ea"/>
                <a:cs typeface="+mn-ea"/>
                <a:sym typeface="+mn-lt"/>
              </a:rPr>
              <a:t>- 1)] </a:t>
            </a:r>
            <a:r>
              <a:rPr lang="zh-CN" altLang="en-US" sz="2000" dirty="0">
                <a:solidFill>
                  <a:schemeClr val="tx1"/>
                </a:solidFill>
                <a:latin typeface="+mn-ea"/>
                <a:cs typeface="+mn-ea"/>
                <a:sym typeface="+mn-lt"/>
              </a:rPr>
              <a:t>中随机地取出一个数，记为 </a:t>
            </a:r>
            <a:r>
              <a:rPr lang="en-US" altLang="zh-CN" sz="2000" i="1" dirty="0">
                <a:solidFill>
                  <a:schemeClr val="tx1"/>
                </a:solidFill>
                <a:latin typeface="+mn-ea"/>
                <a:cs typeface="+mn-ea"/>
                <a:sym typeface="+mn-lt"/>
              </a:rPr>
              <a:t>r</a:t>
            </a:r>
            <a:endParaRPr lang="zh-CN" altLang="en-US" sz="2000" i="1" dirty="0">
              <a:solidFill>
                <a:schemeClr val="tx1"/>
              </a:solidFill>
              <a:latin typeface="+mn-ea"/>
              <a:cs typeface="+mn-ea"/>
              <a:sym typeface="+mn-lt"/>
            </a:endParaRPr>
          </a:p>
          <a:p>
            <a:pPr marL="538163" lvl="2" indent="-269875" eaLnBrk="0" hangingPunct="0">
              <a:buFont typeface="Wingdings" panose="05000000000000000000" pitchFamily="2" charset="2"/>
              <a:buChar char="Ø"/>
            </a:pPr>
            <a:r>
              <a:rPr lang="zh-CN" altLang="en-US" sz="2000" dirty="0">
                <a:solidFill>
                  <a:schemeClr val="tx1"/>
                </a:solidFill>
                <a:latin typeface="+mn-ea"/>
                <a:sym typeface="+mn-lt"/>
              </a:rPr>
              <a:t>该帧重传所需的时延就是</a:t>
            </a:r>
            <a:r>
              <a:rPr lang="en-US" altLang="zh-CN" sz="2000" dirty="0">
                <a:solidFill>
                  <a:schemeClr val="tx1"/>
                </a:solidFill>
                <a:latin typeface="+mn-ea"/>
                <a:sym typeface="+mn-lt"/>
              </a:rPr>
              <a:t>r </a:t>
            </a:r>
            <a:r>
              <a:rPr lang="zh-CN" altLang="en-US" sz="2000" dirty="0">
                <a:solidFill>
                  <a:schemeClr val="tx1"/>
                </a:solidFill>
                <a:latin typeface="+mn-ea"/>
                <a:sym typeface="+mn-lt"/>
              </a:rPr>
              <a:t>倍的基本退避时间。</a:t>
            </a:r>
            <a:endParaRPr lang="en-US" altLang="zh-CN" sz="2000" dirty="0">
              <a:solidFill>
                <a:schemeClr val="tx1"/>
              </a:solidFill>
              <a:latin typeface="+mn-ea"/>
              <a:sym typeface="+mn-lt"/>
            </a:endParaRPr>
          </a:p>
          <a:p>
            <a:pPr marL="538163" lvl="8" indent="-269875" eaLnBrk="0" hangingPunct="0">
              <a:buFont typeface="Wingdings" panose="05000000000000000000" pitchFamily="2" charset="2"/>
              <a:buChar char="Ø"/>
            </a:pPr>
            <a:r>
              <a:rPr lang="en-US" altLang="zh-CN" sz="2000" i="1" dirty="0">
                <a:solidFill>
                  <a:schemeClr val="tx1"/>
                </a:solidFill>
                <a:latin typeface="+mn-ea"/>
                <a:cs typeface="+mn-ea"/>
                <a:sym typeface="+mn-lt"/>
              </a:rPr>
              <a:t>t </a:t>
            </a:r>
            <a:r>
              <a:rPr lang="en-US" altLang="zh-CN" sz="2000" dirty="0">
                <a:solidFill>
                  <a:schemeClr val="tx1"/>
                </a:solidFill>
                <a:latin typeface="+mn-ea"/>
                <a:cs typeface="+mn-ea"/>
                <a:sym typeface="+mn-lt"/>
              </a:rPr>
              <a:t>= </a:t>
            </a:r>
            <a:r>
              <a:rPr lang="en-US" altLang="zh-CN" sz="2000" i="1" dirty="0">
                <a:solidFill>
                  <a:srgbClr val="FF0000"/>
                </a:solidFill>
                <a:latin typeface="+mn-ea"/>
                <a:cs typeface="+mn-ea"/>
                <a:sym typeface="+mn-lt"/>
              </a:rPr>
              <a:t>r </a:t>
            </a:r>
            <a:r>
              <a:rPr lang="en-US" altLang="zh-CN" sz="2000" b="1" dirty="0">
                <a:solidFill>
                  <a:srgbClr val="FF0000"/>
                </a:solidFill>
              </a:rPr>
              <a:t>×2T</a:t>
            </a:r>
            <a:endParaRPr lang="en-US" altLang="zh-CN" sz="2000" dirty="0">
              <a:solidFill>
                <a:schemeClr val="tx1"/>
              </a:solidFill>
              <a:latin typeface="+mn-ea"/>
              <a:cs typeface="+mn-ea"/>
              <a:sym typeface="+mn-lt"/>
            </a:endParaRPr>
          </a:p>
          <a:p>
            <a:pPr marL="538163" indent="-269875" eaLnBrk="0" hangingPunct="0">
              <a:lnSpc>
                <a:spcPct val="120000"/>
              </a:lnSpc>
              <a:buFont typeface="Wingdings" panose="05000000000000000000" pitchFamily="2" charset="2"/>
              <a:buChar char="Ø"/>
            </a:pPr>
            <a:r>
              <a:rPr lang="zh-CN" altLang="en-US" sz="2000" dirty="0">
                <a:solidFill>
                  <a:schemeClr val="tx1"/>
                </a:solidFill>
                <a:latin typeface="+mn-ea"/>
                <a:cs typeface="+mn-ea"/>
                <a:sym typeface="+mn-lt"/>
              </a:rPr>
              <a:t>参数 </a:t>
            </a:r>
            <a:r>
              <a:rPr lang="en-US" altLang="zh-CN" sz="2000" i="1" dirty="0">
                <a:solidFill>
                  <a:schemeClr val="tx1"/>
                </a:solidFill>
                <a:latin typeface="+mn-ea"/>
                <a:cs typeface="+mn-ea"/>
                <a:sym typeface="+mn-lt"/>
              </a:rPr>
              <a:t>k</a:t>
            </a:r>
            <a:r>
              <a:rPr lang="en-US" altLang="zh-CN" sz="2000" dirty="0">
                <a:solidFill>
                  <a:schemeClr val="tx1"/>
                </a:solidFill>
                <a:latin typeface="+mn-ea"/>
                <a:cs typeface="+mn-ea"/>
                <a:sym typeface="+mn-lt"/>
              </a:rPr>
              <a:t> </a:t>
            </a:r>
            <a:r>
              <a:rPr lang="zh-CN" altLang="en-US" sz="2000" dirty="0">
                <a:solidFill>
                  <a:schemeClr val="tx1"/>
                </a:solidFill>
                <a:latin typeface="+mn-ea"/>
                <a:cs typeface="+mn-ea"/>
                <a:sym typeface="+mn-lt"/>
              </a:rPr>
              <a:t>按下面的公式计算：</a:t>
            </a:r>
          </a:p>
          <a:p>
            <a:pPr marL="538163" indent="-269875" algn="ctr" eaLnBrk="0" hangingPunct="0">
              <a:lnSpc>
                <a:spcPct val="120000"/>
              </a:lnSpc>
              <a:buFont typeface="Wingdings" panose="05000000000000000000" pitchFamily="2" charset="2"/>
              <a:buChar char="Ø"/>
            </a:pPr>
            <a:r>
              <a:rPr lang="en-US" altLang="zh-CN" sz="2000" i="1" dirty="0">
                <a:solidFill>
                  <a:schemeClr val="tx1"/>
                </a:solidFill>
                <a:latin typeface="+mn-ea"/>
                <a:cs typeface="+mn-ea"/>
                <a:sym typeface="+mn-lt"/>
              </a:rPr>
              <a:t>k </a:t>
            </a:r>
            <a:r>
              <a:rPr lang="en-US" altLang="zh-CN" sz="2000" dirty="0">
                <a:solidFill>
                  <a:schemeClr val="tx1"/>
                </a:solidFill>
                <a:latin typeface="+mn-ea"/>
                <a:cs typeface="+mn-ea"/>
                <a:sym typeface="+mn-lt"/>
              </a:rPr>
              <a:t>= Min[</a:t>
            </a:r>
            <a:r>
              <a:rPr lang="zh-CN" altLang="en-US" sz="2000" dirty="0">
                <a:solidFill>
                  <a:schemeClr val="tx1"/>
                </a:solidFill>
                <a:latin typeface="+mn-ea"/>
                <a:cs typeface="+mn-ea"/>
                <a:sym typeface="+mn-lt"/>
              </a:rPr>
              <a:t>重传次数</a:t>
            </a:r>
            <a:r>
              <a:rPr lang="en-US" altLang="zh-CN" sz="2000" dirty="0">
                <a:solidFill>
                  <a:schemeClr val="tx1"/>
                </a:solidFill>
                <a:latin typeface="+mn-ea"/>
                <a:cs typeface="+mn-ea"/>
                <a:sym typeface="+mn-lt"/>
              </a:rPr>
              <a:t>, 10]</a:t>
            </a:r>
          </a:p>
          <a:p>
            <a:pPr marL="538163" indent="-269875" eaLnBrk="0" hangingPunct="0">
              <a:lnSpc>
                <a:spcPct val="120000"/>
              </a:lnSpc>
              <a:buFont typeface="Wingdings" panose="05000000000000000000" pitchFamily="2" charset="2"/>
              <a:buChar char="Ø"/>
            </a:pPr>
            <a:r>
              <a:rPr lang="zh-CN" altLang="en-US" sz="2000" dirty="0">
                <a:solidFill>
                  <a:schemeClr val="tx1"/>
                </a:solidFill>
                <a:latin typeface="+mn-ea"/>
                <a:cs typeface="+mn-ea"/>
                <a:sym typeface="+mn-lt"/>
              </a:rPr>
              <a:t>当 </a:t>
            </a:r>
            <a:r>
              <a:rPr lang="en-US" altLang="zh-CN" sz="2000" i="1" dirty="0">
                <a:solidFill>
                  <a:schemeClr val="tx1"/>
                </a:solidFill>
                <a:latin typeface="+mn-ea"/>
                <a:cs typeface="+mn-ea"/>
                <a:sym typeface="+mn-lt"/>
              </a:rPr>
              <a:t>k</a:t>
            </a:r>
            <a:r>
              <a:rPr lang="en-US" altLang="zh-CN" sz="2000" dirty="0">
                <a:solidFill>
                  <a:schemeClr val="tx1"/>
                </a:solidFill>
                <a:latin typeface="+mn-ea"/>
                <a:cs typeface="+mn-ea"/>
                <a:sym typeface="+mn-lt"/>
              </a:rPr>
              <a:t> ≤10 </a:t>
            </a:r>
            <a:r>
              <a:rPr lang="zh-CN" altLang="en-US" sz="2000" dirty="0">
                <a:solidFill>
                  <a:schemeClr val="tx1"/>
                </a:solidFill>
                <a:latin typeface="+mn-ea"/>
                <a:cs typeface="+mn-ea"/>
                <a:sym typeface="+mn-lt"/>
              </a:rPr>
              <a:t>时，参数 </a:t>
            </a:r>
            <a:r>
              <a:rPr lang="en-US" altLang="zh-CN" sz="2000" i="1" dirty="0">
                <a:solidFill>
                  <a:schemeClr val="tx1"/>
                </a:solidFill>
                <a:latin typeface="+mn-ea"/>
                <a:cs typeface="+mn-ea"/>
                <a:sym typeface="+mn-lt"/>
              </a:rPr>
              <a:t>k </a:t>
            </a:r>
            <a:r>
              <a:rPr lang="zh-CN" altLang="en-US" sz="2000" dirty="0">
                <a:solidFill>
                  <a:schemeClr val="tx1"/>
                </a:solidFill>
                <a:latin typeface="+mn-ea"/>
                <a:cs typeface="+mn-ea"/>
                <a:sym typeface="+mn-lt"/>
              </a:rPr>
              <a:t>等于重传次数。</a:t>
            </a:r>
          </a:p>
          <a:p>
            <a:pPr marL="538163" indent="-269875" eaLnBrk="0" hangingPunct="0">
              <a:lnSpc>
                <a:spcPct val="120000"/>
              </a:lnSpc>
              <a:buFont typeface="Wingdings" panose="05000000000000000000" pitchFamily="2" charset="2"/>
              <a:buChar char="Ø"/>
            </a:pPr>
            <a:r>
              <a:rPr lang="zh-CN" altLang="en-US" sz="2000" dirty="0">
                <a:solidFill>
                  <a:schemeClr val="tx1"/>
                </a:solidFill>
                <a:latin typeface="+mn-ea"/>
                <a:cs typeface="+mn-ea"/>
                <a:sym typeface="+mn-lt"/>
              </a:rPr>
              <a:t>当重传达 </a:t>
            </a:r>
            <a:r>
              <a:rPr lang="en-US" altLang="zh-CN" sz="2000" dirty="0">
                <a:solidFill>
                  <a:schemeClr val="tx1"/>
                </a:solidFill>
                <a:latin typeface="+mn-ea"/>
                <a:cs typeface="+mn-ea"/>
                <a:sym typeface="+mn-lt"/>
              </a:rPr>
              <a:t>16 </a:t>
            </a:r>
            <a:r>
              <a:rPr lang="zh-CN" altLang="en-US" sz="2000" dirty="0">
                <a:solidFill>
                  <a:schemeClr val="tx1"/>
                </a:solidFill>
                <a:latin typeface="+mn-ea"/>
                <a:cs typeface="+mn-ea"/>
                <a:sym typeface="+mn-lt"/>
              </a:rPr>
              <a:t>次仍不能成功时即丢弃该帧，并向高层报错。</a:t>
            </a:r>
            <a:endParaRPr lang="zh-CN" altLang="en-US" sz="2000" dirty="0">
              <a:solidFill>
                <a:schemeClr val="tx1"/>
              </a:solidFill>
              <a:latin typeface="+mn-ea"/>
            </a:endParaRPr>
          </a:p>
          <a:p>
            <a:endParaRPr lang="zh-CN" altLang="en-US" dirty="0"/>
          </a:p>
        </p:txBody>
      </p:sp>
      <p:sp>
        <p:nvSpPr>
          <p:cNvPr id="4" name="灯片编号占位符 3">
            <a:extLst>
              <a:ext uri="{FF2B5EF4-FFF2-40B4-BE49-F238E27FC236}">
                <a16:creationId xmlns:a16="http://schemas.microsoft.com/office/drawing/2014/main" id="{ADA42AD7-DB0E-8CE7-FEE0-F1D766B9CDB9}"/>
              </a:ext>
            </a:extLst>
          </p:cNvPr>
          <p:cNvSpPr>
            <a:spLocks noGrp="1"/>
          </p:cNvSpPr>
          <p:nvPr>
            <p:ph type="sldNum" sz="quarter" idx="12"/>
          </p:nvPr>
        </p:nvSpPr>
        <p:spPr/>
        <p:txBody>
          <a:bodyPr/>
          <a:lstStyle/>
          <a:p>
            <a:fld id="{C8BB1146-E542-4D4E-B8E9-6919A11DDD48}" type="slidenum">
              <a:rPr lang="en-US" smtClean="0"/>
              <a:t>134</a:t>
            </a:fld>
            <a:endParaRPr lang="en-US"/>
          </a:p>
        </p:txBody>
      </p:sp>
    </p:spTree>
    <p:extLst>
      <p:ext uri="{BB962C8B-B14F-4D97-AF65-F5344CB8AC3E}">
        <p14:creationId xmlns:p14="http://schemas.microsoft.com/office/powerpoint/2010/main" val="32919371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3200FC-56B0-5E61-C7EF-9170231B0D2D}"/>
              </a:ext>
            </a:extLst>
          </p:cNvPr>
          <p:cNvSpPr>
            <a:spLocks noGrp="1"/>
          </p:cNvSpPr>
          <p:nvPr>
            <p:ph type="title"/>
          </p:nvPr>
        </p:nvSpPr>
        <p:spPr/>
        <p:txBody>
          <a:bodyPr/>
          <a:lstStyle/>
          <a:p>
            <a:r>
              <a:rPr lang="zh-CN" altLang="en-US" dirty="0">
                <a:solidFill>
                  <a:schemeClr val="tx1"/>
                </a:solidFill>
              </a:rPr>
              <a:t>以太网站点发送帧过程</a:t>
            </a:r>
          </a:p>
        </p:txBody>
      </p:sp>
      <p:sp>
        <p:nvSpPr>
          <p:cNvPr id="4" name="灯片编号占位符 3">
            <a:extLst>
              <a:ext uri="{FF2B5EF4-FFF2-40B4-BE49-F238E27FC236}">
                <a16:creationId xmlns:a16="http://schemas.microsoft.com/office/drawing/2014/main" id="{FC18DBC2-05A8-4F36-FB2F-9215EAD9D2CB}"/>
              </a:ext>
            </a:extLst>
          </p:cNvPr>
          <p:cNvSpPr>
            <a:spLocks noGrp="1"/>
          </p:cNvSpPr>
          <p:nvPr>
            <p:ph type="sldNum" sz="quarter" idx="12"/>
          </p:nvPr>
        </p:nvSpPr>
        <p:spPr/>
        <p:txBody>
          <a:bodyPr/>
          <a:lstStyle/>
          <a:p>
            <a:fld id="{C8BB1146-E542-4D4E-B8E9-6919A11DDD48}" type="slidenum">
              <a:rPr lang="en-US" smtClean="0"/>
              <a:t>135</a:t>
            </a:fld>
            <a:endParaRPr lang="en-US"/>
          </a:p>
        </p:txBody>
      </p:sp>
      <p:sp>
        <p:nvSpPr>
          <p:cNvPr id="5" name="Rectangle 5">
            <a:extLst>
              <a:ext uri="{FF2B5EF4-FFF2-40B4-BE49-F238E27FC236}">
                <a16:creationId xmlns:a16="http://schemas.microsoft.com/office/drawing/2014/main" id="{C02A3B7D-4B86-6E54-8796-0814CA2BCF4E}"/>
              </a:ext>
            </a:extLst>
          </p:cNvPr>
          <p:cNvSpPr>
            <a:spLocks noChangeArrowheads="1"/>
          </p:cNvSpPr>
          <p:nvPr/>
        </p:nvSpPr>
        <p:spPr bwMode="auto">
          <a:xfrm>
            <a:off x="4815349" y="1628775"/>
            <a:ext cx="1150937" cy="3603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装配帧</a:t>
            </a:r>
          </a:p>
        </p:txBody>
      </p:sp>
      <p:sp>
        <p:nvSpPr>
          <p:cNvPr id="6" name="AutoShape 6">
            <a:extLst>
              <a:ext uri="{FF2B5EF4-FFF2-40B4-BE49-F238E27FC236}">
                <a16:creationId xmlns:a16="http://schemas.microsoft.com/office/drawing/2014/main" id="{48D5DFC0-5EAB-1ACB-4812-470E182A7BFD}"/>
              </a:ext>
            </a:extLst>
          </p:cNvPr>
          <p:cNvSpPr>
            <a:spLocks noChangeArrowheads="1"/>
          </p:cNvSpPr>
          <p:nvPr/>
        </p:nvSpPr>
        <p:spPr bwMode="auto">
          <a:xfrm>
            <a:off x="4850274" y="981075"/>
            <a:ext cx="1079500" cy="431800"/>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发送帧</a:t>
            </a:r>
          </a:p>
        </p:txBody>
      </p:sp>
      <p:sp>
        <p:nvSpPr>
          <p:cNvPr id="7" name="AutoShape 7">
            <a:extLst>
              <a:ext uri="{FF2B5EF4-FFF2-40B4-BE49-F238E27FC236}">
                <a16:creationId xmlns:a16="http://schemas.microsoft.com/office/drawing/2014/main" id="{E320DFA3-8480-DB1B-1095-11052AF14BC0}"/>
              </a:ext>
            </a:extLst>
          </p:cNvPr>
          <p:cNvSpPr>
            <a:spLocks noChangeArrowheads="1"/>
          </p:cNvSpPr>
          <p:nvPr/>
        </p:nvSpPr>
        <p:spPr bwMode="auto">
          <a:xfrm>
            <a:off x="4634374" y="2349500"/>
            <a:ext cx="1511300" cy="431800"/>
          </a:xfrm>
          <a:prstGeom prst="diamond">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总线忙</a:t>
            </a:r>
            <a:r>
              <a:rPr lang="en-US" altLang="zh-CN" sz="1600" b="1">
                <a:latin typeface="+mn-ea"/>
                <a:ea typeface="+mn-ea"/>
              </a:rPr>
              <a:t>?</a:t>
            </a:r>
          </a:p>
        </p:txBody>
      </p:sp>
      <p:sp>
        <p:nvSpPr>
          <p:cNvPr id="8" name="Rectangle 8">
            <a:extLst>
              <a:ext uri="{FF2B5EF4-FFF2-40B4-BE49-F238E27FC236}">
                <a16:creationId xmlns:a16="http://schemas.microsoft.com/office/drawing/2014/main" id="{40094216-C803-C58C-A8C8-92163FDA4082}"/>
              </a:ext>
            </a:extLst>
          </p:cNvPr>
          <p:cNvSpPr>
            <a:spLocks noChangeArrowheads="1"/>
          </p:cNvSpPr>
          <p:nvPr/>
        </p:nvSpPr>
        <p:spPr bwMode="auto">
          <a:xfrm>
            <a:off x="4815349" y="2997200"/>
            <a:ext cx="1150937" cy="3603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启动发送</a:t>
            </a:r>
          </a:p>
        </p:txBody>
      </p:sp>
      <p:sp>
        <p:nvSpPr>
          <p:cNvPr id="9" name="AutoShape 9">
            <a:extLst>
              <a:ext uri="{FF2B5EF4-FFF2-40B4-BE49-F238E27FC236}">
                <a16:creationId xmlns:a16="http://schemas.microsoft.com/office/drawing/2014/main" id="{726FB37C-48B6-06E6-4DC6-A0C96EFEF4D2}"/>
              </a:ext>
            </a:extLst>
          </p:cNvPr>
          <p:cNvSpPr>
            <a:spLocks noChangeArrowheads="1"/>
          </p:cNvSpPr>
          <p:nvPr/>
        </p:nvSpPr>
        <p:spPr bwMode="auto">
          <a:xfrm>
            <a:off x="4635961" y="3644900"/>
            <a:ext cx="1511300" cy="431800"/>
          </a:xfrm>
          <a:prstGeom prst="diamond">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冲突吗</a:t>
            </a:r>
            <a:r>
              <a:rPr lang="en-US" altLang="zh-CN" sz="1600" b="1">
                <a:latin typeface="+mn-ea"/>
                <a:ea typeface="+mn-ea"/>
              </a:rPr>
              <a:t>?</a:t>
            </a:r>
          </a:p>
        </p:txBody>
      </p:sp>
      <p:sp>
        <p:nvSpPr>
          <p:cNvPr id="10" name="Rectangle 10">
            <a:extLst>
              <a:ext uri="{FF2B5EF4-FFF2-40B4-BE49-F238E27FC236}">
                <a16:creationId xmlns:a16="http://schemas.microsoft.com/office/drawing/2014/main" id="{37A9E2C6-9CF3-6157-AFF0-232439C78E6D}"/>
              </a:ext>
            </a:extLst>
          </p:cNvPr>
          <p:cNvSpPr>
            <a:spLocks noChangeArrowheads="1"/>
          </p:cNvSpPr>
          <p:nvPr/>
        </p:nvSpPr>
        <p:spPr bwMode="auto">
          <a:xfrm>
            <a:off x="6831474" y="4292600"/>
            <a:ext cx="1150937" cy="3603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冲突加强</a:t>
            </a:r>
          </a:p>
        </p:txBody>
      </p:sp>
      <p:sp>
        <p:nvSpPr>
          <p:cNvPr id="11" name="AutoShape 11">
            <a:extLst>
              <a:ext uri="{FF2B5EF4-FFF2-40B4-BE49-F238E27FC236}">
                <a16:creationId xmlns:a16="http://schemas.microsoft.com/office/drawing/2014/main" id="{782C42B7-CD5D-7492-914F-35A2209E16FE}"/>
              </a:ext>
            </a:extLst>
          </p:cNvPr>
          <p:cNvSpPr>
            <a:spLocks noChangeArrowheads="1"/>
          </p:cNvSpPr>
          <p:nvPr/>
        </p:nvSpPr>
        <p:spPr bwMode="auto">
          <a:xfrm>
            <a:off x="2649999" y="4292600"/>
            <a:ext cx="1511300" cy="431800"/>
          </a:xfrm>
          <a:prstGeom prst="diamond">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发送完成</a:t>
            </a:r>
            <a:r>
              <a:rPr lang="en-US" altLang="zh-CN" sz="1600" b="1">
                <a:latin typeface="+mn-ea"/>
                <a:ea typeface="+mn-ea"/>
              </a:rPr>
              <a:t>?</a:t>
            </a:r>
          </a:p>
        </p:txBody>
      </p:sp>
      <p:sp>
        <p:nvSpPr>
          <p:cNvPr id="12" name="AutoShape 12">
            <a:extLst>
              <a:ext uri="{FF2B5EF4-FFF2-40B4-BE49-F238E27FC236}">
                <a16:creationId xmlns:a16="http://schemas.microsoft.com/office/drawing/2014/main" id="{02D34859-70B6-CED0-5AB3-2DA0513F8022}"/>
              </a:ext>
            </a:extLst>
          </p:cNvPr>
          <p:cNvSpPr>
            <a:spLocks noChangeArrowheads="1"/>
          </p:cNvSpPr>
          <p:nvPr/>
        </p:nvSpPr>
        <p:spPr bwMode="auto">
          <a:xfrm>
            <a:off x="2651586" y="5084763"/>
            <a:ext cx="1511300" cy="431800"/>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结束：发送成功</a:t>
            </a:r>
          </a:p>
        </p:txBody>
      </p:sp>
      <p:sp>
        <p:nvSpPr>
          <p:cNvPr id="13" name="Rectangle 13">
            <a:extLst>
              <a:ext uri="{FF2B5EF4-FFF2-40B4-BE49-F238E27FC236}">
                <a16:creationId xmlns:a16="http://schemas.microsoft.com/office/drawing/2014/main" id="{E3EBBD01-C252-A86D-FDC9-5CA6263079D1}"/>
              </a:ext>
            </a:extLst>
          </p:cNvPr>
          <p:cNvSpPr>
            <a:spLocks noChangeArrowheads="1"/>
          </p:cNvSpPr>
          <p:nvPr/>
        </p:nvSpPr>
        <p:spPr bwMode="auto">
          <a:xfrm>
            <a:off x="6758449" y="4868863"/>
            <a:ext cx="1295400" cy="360362"/>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冲突次数累计</a:t>
            </a:r>
          </a:p>
        </p:txBody>
      </p:sp>
      <p:sp>
        <p:nvSpPr>
          <p:cNvPr id="14" name="AutoShape 14">
            <a:extLst>
              <a:ext uri="{FF2B5EF4-FFF2-40B4-BE49-F238E27FC236}">
                <a16:creationId xmlns:a16="http://schemas.microsoft.com/office/drawing/2014/main" id="{F357AAB0-D445-BE1C-BA5C-6E55D2E06DA2}"/>
              </a:ext>
            </a:extLst>
          </p:cNvPr>
          <p:cNvSpPr>
            <a:spLocks noChangeArrowheads="1"/>
          </p:cNvSpPr>
          <p:nvPr/>
        </p:nvSpPr>
        <p:spPr bwMode="auto">
          <a:xfrm>
            <a:off x="6615574" y="6237288"/>
            <a:ext cx="1582737" cy="431800"/>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dirty="0"/>
              <a:t>结束：冲突过多</a:t>
            </a:r>
          </a:p>
        </p:txBody>
      </p:sp>
      <p:sp>
        <p:nvSpPr>
          <p:cNvPr id="15" name="AutoShape 15">
            <a:extLst>
              <a:ext uri="{FF2B5EF4-FFF2-40B4-BE49-F238E27FC236}">
                <a16:creationId xmlns:a16="http://schemas.microsoft.com/office/drawing/2014/main" id="{A489ECDF-A544-F0E0-8005-B02636001DE4}"/>
              </a:ext>
            </a:extLst>
          </p:cNvPr>
          <p:cNvSpPr>
            <a:spLocks noChangeArrowheads="1"/>
          </p:cNvSpPr>
          <p:nvPr/>
        </p:nvSpPr>
        <p:spPr bwMode="auto">
          <a:xfrm>
            <a:off x="6579061" y="5445125"/>
            <a:ext cx="1655763" cy="576263"/>
          </a:xfrm>
          <a:prstGeom prst="diamond">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冲突次数过多</a:t>
            </a:r>
            <a:r>
              <a:rPr lang="en-US" altLang="zh-CN" sz="1600" b="1">
                <a:latin typeface="+mn-ea"/>
                <a:ea typeface="+mn-ea"/>
              </a:rPr>
              <a:t>?</a:t>
            </a:r>
          </a:p>
        </p:txBody>
      </p:sp>
      <p:sp>
        <p:nvSpPr>
          <p:cNvPr id="16" name="Rectangle 18">
            <a:extLst>
              <a:ext uri="{FF2B5EF4-FFF2-40B4-BE49-F238E27FC236}">
                <a16:creationId xmlns:a16="http://schemas.microsoft.com/office/drawing/2014/main" id="{63DD4D33-4B1B-AAA8-7C95-629866EBF9E8}"/>
              </a:ext>
            </a:extLst>
          </p:cNvPr>
          <p:cNvSpPr>
            <a:spLocks noChangeArrowheads="1"/>
          </p:cNvSpPr>
          <p:nvPr/>
        </p:nvSpPr>
        <p:spPr bwMode="auto">
          <a:xfrm>
            <a:off x="8776161" y="4940300"/>
            <a:ext cx="1150938" cy="3603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延迟等待</a:t>
            </a:r>
          </a:p>
        </p:txBody>
      </p:sp>
      <p:sp>
        <p:nvSpPr>
          <p:cNvPr id="17" name="Line 19">
            <a:extLst>
              <a:ext uri="{FF2B5EF4-FFF2-40B4-BE49-F238E27FC236}">
                <a16:creationId xmlns:a16="http://schemas.microsoft.com/office/drawing/2014/main" id="{5750C301-22FA-058D-135D-73252E700A45}"/>
              </a:ext>
            </a:extLst>
          </p:cNvPr>
          <p:cNvSpPr>
            <a:spLocks noChangeShapeType="1"/>
          </p:cNvSpPr>
          <p:nvPr/>
        </p:nvSpPr>
        <p:spPr bwMode="auto">
          <a:xfrm>
            <a:off x="5390024" y="1412875"/>
            <a:ext cx="0" cy="215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18" name="Line 20">
            <a:extLst>
              <a:ext uri="{FF2B5EF4-FFF2-40B4-BE49-F238E27FC236}">
                <a16:creationId xmlns:a16="http://schemas.microsoft.com/office/drawing/2014/main" id="{3DC8A0CF-2A5C-947B-630E-9708B0DD6442}"/>
              </a:ext>
            </a:extLst>
          </p:cNvPr>
          <p:cNvSpPr>
            <a:spLocks noChangeShapeType="1"/>
          </p:cNvSpPr>
          <p:nvPr/>
        </p:nvSpPr>
        <p:spPr bwMode="auto">
          <a:xfrm>
            <a:off x="5390024" y="1989138"/>
            <a:ext cx="0" cy="34448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19" name="Line 21">
            <a:extLst>
              <a:ext uri="{FF2B5EF4-FFF2-40B4-BE49-F238E27FC236}">
                <a16:creationId xmlns:a16="http://schemas.microsoft.com/office/drawing/2014/main" id="{1AB3ADE7-3AA2-B196-BEE7-D6A900795C2D}"/>
              </a:ext>
            </a:extLst>
          </p:cNvPr>
          <p:cNvSpPr>
            <a:spLocks noChangeShapeType="1"/>
          </p:cNvSpPr>
          <p:nvPr/>
        </p:nvSpPr>
        <p:spPr bwMode="auto">
          <a:xfrm>
            <a:off x="5390024" y="2781300"/>
            <a:ext cx="0" cy="215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0" name="Line 22">
            <a:extLst>
              <a:ext uri="{FF2B5EF4-FFF2-40B4-BE49-F238E27FC236}">
                <a16:creationId xmlns:a16="http://schemas.microsoft.com/office/drawing/2014/main" id="{3839CA86-3E0C-5416-A00B-D222879F2B8B}"/>
              </a:ext>
            </a:extLst>
          </p:cNvPr>
          <p:cNvSpPr>
            <a:spLocks noChangeShapeType="1"/>
          </p:cNvSpPr>
          <p:nvPr/>
        </p:nvSpPr>
        <p:spPr bwMode="auto">
          <a:xfrm>
            <a:off x="5386849" y="3352800"/>
            <a:ext cx="3175" cy="2921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1" name="Line 23">
            <a:extLst>
              <a:ext uri="{FF2B5EF4-FFF2-40B4-BE49-F238E27FC236}">
                <a16:creationId xmlns:a16="http://schemas.microsoft.com/office/drawing/2014/main" id="{EACD8A9B-8C92-0CC4-CA1F-00957C21A148}"/>
              </a:ext>
            </a:extLst>
          </p:cNvPr>
          <p:cNvSpPr>
            <a:spLocks noChangeShapeType="1"/>
          </p:cNvSpPr>
          <p:nvPr/>
        </p:nvSpPr>
        <p:spPr bwMode="auto">
          <a:xfrm>
            <a:off x="7406149" y="4651375"/>
            <a:ext cx="0" cy="215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2" name="Line 24">
            <a:extLst>
              <a:ext uri="{FF2B5EF4-FFF2-40B4-BE49-F238E27FC236}">
                <a16:creationId xmlns:a16="http://schemas.microsoft.com/office/drawing/2014/main" id="{2E24B679-E70A-06F1-49C7-D652A5438005}"/>
              </a:ext>
            </a:extLst>
          </p:cNvPr>
          <p:cNvSpPr>
            <a:spLocks noChangeShapeType="1"/>
          </p:cNvSpPr>
          <p:nvPr/>
        </p:nvSpPr>
        <p:spPr bwMode="auto">
          <a:xfrm>
            <a:off x="7406149" y="5227638"/>
            <a:ext cx="0" cy="215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3" name="Line 25">
            <a:extLst>
              <a:ext uri="{FF2B5EF4-FFF2-40B4-BE49-F238E27FC236}">
                <a16:creationId xmlns:a16="http://schemas.microsoft.com/office/drawing/2014/main" id="{3F023C7D-A233-712E-50CE-C81815C8C7A0}"/>
              </a:ext>
            </a:extLst>
          </p:cNvPr>
          <p:cNvSpPr>
            <a:spLocks noChangeShapeType="1"/>
          </p:cNvSpPr>
          <p:nvPr/>
        </p:nvSpPr>
        <p:spPr bwMode="auto">
          <a:xfrm>
            <a:off x="7406149" y="6021388"/>
            <a:ext cx="0" cy="215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4" name="Line 26">
            <a:extLst>
              <a:ext uri="{FF2B5EF4-FFF2-40B4-BE49-F238E27FC236}">
                <a16:creationId xmlns:a16="http://schemas.microsoft.com/office/drawing/2014/main" id="{FEC75245-7492-7309-0D65-ACFFB04A07BD}"/>
              </a:ext>
            </a:extLst>
          </p:cNvPr>
          <p:cNvSpPr>
            <a:spLocks noChangeShapeType="1"/>
          </p:cNvSpPr>
          <p:nvPr/>
        </p:nvSpPr>
        <p:spPr bwMode="auto">
          <a:xfrm>
            <a:off x="3405649" y="4724400"/>
            <a:ext cx="0" cy="34925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5" name="Line 27">
            <a:extLst>
              <a:ext uri="{FF2B5EF4-FFF2-40B4-BE49-F238E27FC236}">
                <a16:creationId xmlns:a16="http://schemas.microsoft.com/office/drawing/2014/main" id="{88FCBBF7-FBB8-F157-E328-ECA480B53E9B}"/>
              </a:ext>
            </a:extLst>
          </p:cNvPr>
          <p:cNvSpPr>
            <a:spLocks noChangeShapeType="1"/>
          </p:cNvSpPr>
          <p:nvPr/>
        </p:nvSpPr>
        <p:spPr bwMode="auto">
          <a:xfrm>
            <a:off x="9352424" y="5300663"/>
            <a:ext cx="0" cy="21590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6" name="Line 28">
            <a:extLst>
              <a:ext uri="{FF2B5EF4-FFF2-40B4-BE49-F238E27FC236}">
                <a16:creationId xmlns:a16="http://schemas.microsoft.com/office/drawing/2014/main" id="{1C8EFBAF-6B68-1578-2616-952442BBCFE0}"/>
              </a:ext>
            </a:extLst>
          </p:cNvPr>
          <p:cNvSpPr>
            <a:spLocks noChangeShapeType="1"/>
          </p:cNvSpPr>
          <p:nvPr/>
        </p:nvSpPr>
        <p:spPr bwMode="auto">
          <a:xfrm>
            <a:off x="8234824" y="5734050"/>
            <a:ext cx="431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7" name="Freeform 29">
            <a:extLst>
              <a:ext uri="{FF2B5EF4-FFF2-40B4-BE49-F238E27FC236}">
                <a16:creationId xmlns:a16="http://schemas.microsoft.com/office/drawing/2014/main" id="{3B5CC8E8-1901-2CBF-8779-80D60057B118}"/>
              </a:ext>
            </a:extLst>
          </p:cNvPr>
          <p:cNvSpPr>
            <a:spLocks/>
          </p:cNvSpPr>
          <p:nvPr/>
        </p:nvSpPr>
        <p:spPr bwMode="auto">
          <a:xfrm>
            <a:off x="6145674" y="3860800"/>
            <a:ext cx="1223962" cy="431800"/>
          </a:xfrm>
          <a:custGeom>
            <a:avLst/>
            <a:gdLst>
              <a:gd name="T0" fmla="*/ 0 w 771"/>
              <a:gd name="T1" fmla="*/ 0 h 408"/>
              <a:gd name="T2" fmla="*/ 1223962 w 771"/>
              <a:gd name="T3" fmla="*/ 0 h 408"/>
              <a:gd name="T4" fmla="*/ 1223962 w 771"/>
              <a:gd name="T5" fmla="*/ 431800 h 408"/>
              <a:gd name="T6" fmla="*/ 0 60000 65536"/>
              <a:gd name="T7" fmla="*/ 0 60000 65536"/>
              <a:gd name="T8" fmla="*/ 0 60000 65536"/>
            </a:gdLst>
            <a:ahLst/>
            <a:cxnLst>
              <a:cxn ang="T6">
                <a:pos x="T0" y="T1"/>
              </a:cxn>
              <a:cxn ang="T7">
                <a:pos x="T2" y="T3"/>
              </a:cxn>
              <a:cxn ang="T8">
                <a:pos x="T4" y="T5"/>
              </a:cxn>
            </a:cxnLst>
            <a:rect l="0" t="0" r="r" b="b"/>
            <a:pathLst>
              <a:path w="771" h="408">
                <a:moveTo>
                  <a:pt x="0" y="0"/>
                </a:moveTo>
                <a:lnTo>
                  <a:pt x="771" y="0"/>
                </a:lnTo>
                <a:lnTo>
                  <a:pt x="771" y="408"/>
                </a:ln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8" name="Freeform 30">
            <a:extLst>
              <a:ext uri="{FF2B5EF4-FFF2-40B4-BE49-F238E27FC236}">
                <a16:creationId xmlns:a16="http://schemas.microsoft.com/office/drawing/2014/main" id="{4A6D4C53-7467-C5CC-76FE-0C144C8BB9B5}"/>
              </a:ext>
            </a:extLst>
          </p:cNvPr>
          <p:cNvSpPr>
            <a:spLocks/>
          </p:cNvSpPr>
          <p:nvPr/>
        </p:nvSpPr>
        <p:spPr bwMode="auto">
          <a:xfrm flipH="1">
            <a:off x="3410411" y="3860800"/>
            <a:ext cx="1223963" cy="431800"/>
          </a:xfrm>
          <a:custGeom>
            <a:avLst/>
            <a:gdLst>
              <a:gd name="T0" fmla="*/ 0 w 771"/>
              <a:gd name="T1" fmla="*/ 0 h 408"/>
              <a:gd name="T2" fmla="*/ 1223963 w 771"/>
              <a:gd name="T3" fmla="*/ 0 h 408"/>
              <a:gd name="T4" fmla="*/ 1223963 w 771"/>
              <a:gd name="T5" fmla="*/ 431800 h 408"/>
              <a:gd name="T6" fmla="*/ 0 60000 65536"/>
              <a:gd name="T7" fmla="*/ 0 60000 65536"/>
              <a:gd name="T8" fmla="*/ 0 60000 65536"/>
            </a:gdLst>
            <a:ahLst/>
            <a:cxnLst>
              <a:cxn ang="T6">
                <a:pos x="T0" y="T1"/>
              </a:cxn>
              <a:cxn ang="T7">
                <a:pos x="T2" y="T3"/>
              </a:cxn>
              <a:cxn ang="T8">
                <a:pos x="T4" y="T5"/>
              </a:cxn>
            </a:cxnLst>
            <a:rect l="0" t="0" r="r" b="b"/>
            <a:pathLst>
              <a:path w="771" h="408">
                <a:moveTo>
                  <a:pt x="0" y="0"/>
                </a:moveTo>
                <a:lnTo>
                  <a:pt x="771" y="0"/>
                </a:lnTo>
                <a:lnTo>
                  <a:pt x="771" y="408"/>
                </a:ln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9" name="Freeform 31">
            <a:extLst>
              <a:ext uri="{FF2B5EF4-FFF2-40B4-BE49-F238E27FC236}">
                <a16:creationId xmlns:a16="http://schemas.microsoft.com/office/drawing/2014/main" id="{C2A3C487-04F8-C22B-2960-0D9B1B37F305}"/>
              </a:ext>
            </a:extLst>
          </p:cNvPr>
          <p:cNvSpPr>
            <a:spLocks/>
          </p:cNvSpPr>
          <p:nvPr/>
        </p:nvSpPr>
        <p:spPr bwMode="auto">
          <a:xfrm>
            <a:off x="2402349" y="3500438"/>
            <a:ext cx="2957512" cy="1009650"/>
          </a:xfrm>
          <a:custGeom>
            <a:avLst/>
            <a:gdLst>
              <a:gd name="T0" fmla="*/ 2957512 w 1863"/>
              <a:gd name="T1" fmla="*/ 0 h 681"/>
              <a:gd name="T2" fmla="*/ 0 w 1863"/>
              <a:gd name="T3" fmla="*/ 0 h 681"/>
              <a:gd name="T4" fmla="*/ 0 w 1863"/>
              <a:gd name="T5" fmla="*/ 1008167 h 681"/>
              <a:gd name="T6" fmla="*/ 280987 w 1863"/>
              <a:gd name="T7" fmla="*/ 1009650 h 6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63" h="681">
                <a:moveTo>
                  <a:pt x="1863" y="0"/>
                </a:moveTo>
                <a:lnTo>
                  <a:pt x="0" y="0"/>
                </a:lnTo>
                <a:lnTo>
                  <a:pt x="0" y="680"/>
                </a:lnTo>
                <a:lnTo>
                  <a:pt x="177" y="681"/>
                </a:lnTo>
              </a:path>
            </a:pathLst>
          </a:custGeom>
          <a:noFill/>
          <a:ln w="19050"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30" name="Freeform 32">
            <a:extLst>
              <a:ext uri="{FF2B5EF4-FFF2-40B4-BE49-F238E27FC236}">
                <a16:creationId xmlns:a16="http://schemas.microsoft.com/office/drawing/2014/main" id="{F705AF31-7F74-5FA6-75C4-01F8A3B8B26D}"/>
              </a:ext>
            </a:extLst>
          </p:cNvPr>
          <p:cNvSpPr>
            <a:spLocks/>
          </p:cNvSpPr>
          <p:nvPr/>
        </p:nvSpPr>
        <p:spPr bwMode="auto">
          <a:xfrm>
            <a:off x="5388436" y="2089150"/>
            <a:ext cx="3943350" cy="2851150"/>
          </a:xfrm>
          <a:custGeom>
            <a:avLst/>
            <a:gdLst>
              <a:gd name="T0" fmla="*/ 0 w 2637"/>
              <a:gd name="T1" fmla="*/ 0 h 1796"/>
              <a:gd name="T2" fmla="*/ 3941855 w 2637"/>
              <a:gd name="T3" fmla="*/ 0 h 1796"/>
              <a:gd name="T4" fmla="*/ 3943350 w 2637"/>
              <a:gd name="T5" fmla="*/ 2851150 h 1796"/>
              <a:gd name="T6" fmla="*/ 0 60000 65536"/>
              <a:gd name="T7" fmla="*/ 0 60000 65536"/>
              <a:gd name="T8" fmla="*/ 0 60000 65536"/>
            </a:gdLst>
            <a:ahLst/>
            <a:cxnLst>
              <a:cxn ang="T6">
                <a:pos x="T0" y="T1"/>
              </a:cxn>
              <a:cxn ang="T7">
                <a:pos x="T2" y="T3"/>
              </a:cxn>
              <a:cxn ang="T8">
                <a:pos x="T4" y="T5"/>
              </a:cxn>
            </a:cxnLst>
            <a:rect l="0" t="0" r="r" b="b"/>
            <a:pathLst>
              <a:path w="2637" h="1796">
                <a:moveTo>
                  <a:pt x="0" y="0"/>
                </a:moveTo>
                <a:lnTo>
                  <a:pt x="2636" y="0"/>
                </a:lnTo>
                <a:lnTo>
                  <a:pt x="2637" y="1796"/>
                </a:lnTo>
              </a:path>
            </a:pathLst>
          </a:custGeom>
          <a:noFill/>
          <a:ln w="19050"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31" name="Freeform 33">
            <a:extLst>
              <a:ext uri="{FF2B5EF4-FFF2-40B4-BE49-F238E27FC236}">
                <a16:creationId xmlns:a16="http://schemas.microsoft.com/office/drawing/2014/main" id="{F3E89185-31A5-9C0F-B35D-BFABA6281EAB}"/>
              </a:ext>
            </a:extLst>
          </p:cNvPr>
          <p:cNvSpPr>
            <a:spLocks/>
          </p:cNvSpPr>
          <p:nvPr/>
        </p:nvSpPr>
        <p:spPr bwMode="auto">
          <a:xfrm>
            <a:off x="4345449" y="2092325"/>
            <a:ext cx="1030287" cy="468313"/>
          </a:xfrm>
          <a:custGeom>
            <a:avLst/>
            <a:gdLst>
              <a:gd name="T0" fmla="*/ 1030287 w 639"/>
              <a:gd name="T1" fmla="*/ 0 h 206"/>
              <a:gd name="T2" fmla="*/ 0 w 639"/>
              <a:gd name="T3" fmla="*/ 0 h 206"/>
              <a:gd name="T4" fmla="*/ 0 w 639"/>
              <a:gd name="T5" fmla="*/ 466040 h 206"/>
              <a:gd name="T6" fmla="*/ 291834 w 639"/>
              <a:gd name="T7" fmla="*/ 468313 h 2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9" h="206">
                <a:moveTo>
                  <a:pt x="639" y="0"/>
                </a:moveTo>
                <a:lnTo>
                  <a:pt x="0" y="0"/>
                </a:lnTo>
                <a:lnTo>
                  <a:pt x="0" y="205"/>
                </a:lnTo>
                <a:lnTo>
                  <a:pt x="181" y="206"/>
                </a:lnTo>
              </a:path>
            </a:pathLst>
          </a:custGeom>
          <a:noFill/>
          <a:ln w="19050"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32" name="Text Box 34">
            <a:extLst>
              <a:ext uri="{FF2B5EF4-FFF2-40B4-BE49-F238E27FC236}">
                <a16:creationId xmlns:a16="http://schemas.microsoft.com/office/drawing/2014/main" id="{EB28FE5C-3A3E-42CC-7808-2651326F4AAC}"/>
              </a:ext>
            </a:extLst>
          </p:cNvPr>
          <p:cNvSpPr txBox="1">
            <a:spLocks noChangeArrowheads="1"/>
          </p:cNvSpPr>
          <p:nvPr/>
        </p:nvSpPr>
        <p:spPr bwMode="auto">
          <a:xfrm>
            <a:off x="8217638" y="5373688"/>
            <a:ext cx="4026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rgbClr val="FF3300"/>
                </a:solidFill>
                <a:latin typeface="+mn-ea"/>
                <a:ea typeface="+mn-ea"/>
              </a:rPr>
              <a:t>N</a:t>
            </a:r>
          </a:p>
        </p:txBody>
      </p:sp>
      <p:sp>
        <p:nvSpPr>
          <p:cNvPr id="33" name="Text Box 35">
            <a:extLst>
              <a:ext uri="{FF2B5EF4-FFF2-40B4-BE49-F238E27FC236}">
                <a16:creationId xmlns:a16="http://schemas.microsoft.com/office/drawing/2014/main" id="{F16CAB76-E2B6-588B-39C5-D40F389535AE}"/>
              </a:ext>
            </a:extLst>
          </p:cNvPr>
          <p:cNvSpPr txBox="1">
            <a:spLocks noChangeArrowheads="1"/>
          </p:cNvSpPr>
          <p:nvPr/>
        </p:nvSpPr>
        <p:spPr bwMode="auto">
          <a:xfrm>
            <a:off x="4346766" y="2205038"/>
            <a:ext cx="3513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chemeClr val="hlink"/>
                </a:solidFill>
                <a:latin typeface="+mn-ea"/>
                <a:ea typeface="+mn-ea"/>
              </a:rPr>
              <a:t>Y</a:t>
            </a:r>
          </a:p>
        </p:txBody>
      </p:sp>
      <p:sp>
        <p:nvSpPr>
          <p:cNvPr id="34" name="Text Box 36">
            <a:extLst>
              <a:ext uri="{FF2B5EF4-FFF2-40B4-BE49-F238E27FC236}">
                <a16:creationId xmlns:a16="http://schemas.microsoft.com/office/drawing/2014/main" id="{EC2370D6-62D6-C31C-2A8A-1A85C48C0267}"/>
              </a:ext>
            </a:extLst>
          </p:cNvPr>
          <p:cNvSpPr txBox="1">
            <a:spLocks noChangeArrowheads="1"/>
          </p:cNvSpPr>
          <p:nvPr/>
        </p:nvSpPr>
        <p:spPr bwMode="auto">
          <a:xfrm>
            <a:off x="6362891" y="3500438"/>
            <a:ext cx="3513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chemeClr val="hlink"/>
                </a:solidFill>
                <a:latin typeface="+mn-ea"/>
                <a:ea typeface="+mn-ea"/>
              </a:rPr>
              <a:t>Y</a:t>
            </a:r>
          </a:p>
        </p:txBody>
      </p:sp>
      <p:sp>
        <p:nvSpPr>
          <p:cNvPr id="35" name="Text Box 37">
            <a:extLst>
              <a:ext uri="{FF2B5EF4-FFF2-40B4-BE49-F238E27FC236}">
                <a16:creationId xmlns:a16="http://schemas.microsoft.com/office/drawing/2014/main" id="{2F3C905E-678F-03E0-FF64-361736F78FE8}"/>
              </a:ext>
            </a:extLst>
          </p:cNvPr>
          <p:cNvSpPr txBox="1">
            <a:spLocks noChangeArrowheads="1"/>
          </p:cNvSpPr>
          <p:nvPr/>
        </p:nvSpPr>
        <p:spPr bwMode="auto">
          <a:xfrm>
            <a:off x="7515416" y="5876925"/>
            <a:ext cx="3513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chemeClr val="hlink"/>
                </a:solidFill>
                <a:latin typeface="+mn-ea"/>
                <a:ea typeface="+mn-ea"/>
              </a:rPr>
              <a:t>Y</a:t>
            </a:r>
          </a:p>
        </p:txBody>
      </p:sp>
      <p:sp>
        <p:nvSpPr>
          <p:cNvPr id="36" name="Text Box 38">
            <a:extLst>
              <a:ext uri="{FF2B5EF4-FFF2-40B4-BE49-F238E27FC236}">
                <a16:creationId xmlns:a16="http://schemas.microsoft.com/office/drawing/2014/main" id="{5EE3C6CD-E355-0545-42CD-01CB34EE779B}"/>
              </a:ext>
            </a:extLst>
          </p:cNvPr>
          <p:cNvSpPr txBox="1">
            <a:spLocks noChangeArrowheads="1"/>
          </p:cNvSpPr>
          <p:nvPr/>
        </p:nvSpPr>
        <p:spPr bwMode="auto">
          <a:xfrm>
            <a:off x="4185388" y="3500438"/>
            <a:ext cx="4026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rgbClr val="FF3300"/>
                </a:solidFill>
                <a:latin typeface="+mn-ea"/>
                <a:ea typeface="+mn-ea"/>
              </a:rPr>
              <a:t>N</a:t>
            </a:r>
          </a:p>
        </p:txBody>
      </p:sp>
      <p:sp>
        <p:nvSpPr>
          <p:cNvPr id="37" name="Text Box 39">
            <a:extLst>
              <a:ext uri="{FF2B5EF4-FFF2-40B4-BE49-F238E27FC236}">
                <a16:creationId xmlns:a16="http://schemas.microsoft.com/office/drawing/2014/main" id="{967E033A-95F2-AF79-61D6-C1A8E8004FF1}"/>
              </a:ext>
            </a:extLst>
          </p:cNvPr>
          <p:cNvSpPr txBox="1">
            <a:spLocks noChangeArrowheads="1"/>
          </p:cNvSpPr>
          <p:nvPr/>
        </p:nvSpPr>
        <p:spPr bwMode="auto">
          <a:xfrm>
            <a:off x="2385163" y="4149725"/>
            <a:ext cx="4026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rgbClr val="FF3300"/>
                </a:solidFill>
                <a:latin typeface="+mn-ea"/>
                <a:ea typeface="+mn-ea"/>
              </a:rPr>
              <a:t>N</a:t>
            </a:r>
          </a:p>
        </p:txBody>
      </p:sp>
      <p:sp>
        <p:nvSpPr>
          <p:cNvPr id="38" name="Text Box 40">
            <a:extLst>
              <a:ext uri="{FF2B5EF4-FFF2-40B4-BE49-F238E27FC236}">
                <a16:creationId xmlns:a16="http://schemas.microsoft.com/office/drawing/2014/main" id="{CE30D757-1D64-827A-9F73-FF50E163E888}"/>
              </a:ext>
            </a:extLst>
          </p:cNvPr>
          <p:cNvSpPr txBox="1">
            <a:spLocks noChangeArrowheads="1"/>
          </p:cNvSpPr>
          <p:nvPr/>
        </p:nvSpPr>
        <p:spPr bwMode="auto">
          <a:xfrm>
            <a:off x="5409350" y="2671763"/>
            <a:ext cx="4026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rgbClr val="FF3300"/>
                </a:solidFill>
                <a:latin typeface="+mn-ea"/>
                <a:ea typeface="+mn-ea"/>
              </a:rPr>
              <a:t>N</a:t>
            </a:r>
          </a:p>
        </p:txBody>
      </p:sp>
      <p:sp>
        <p:nvSpPr>
          <p:cNvPr id="39" name="Text Box 41">
            <a:extLst>
              <a:ext uri="{FF2B5EF4-FFF2-40B4-BE49-F238E27FC236}">
                <a16:creationId xmlns:a16="http://schemas.microsoft.com/office/drawing/2014/main" id="{77E185E4-F696-5EE4-C97A-6A7D9A65A9ED}"/>
              </a:ext>
            </a:extLst>
          </p:cNvPr>
          <p:cNvSpPr txBox="1">
            <a:spLocks noChangeArrowheads="1"/>
          </p:cNvSpPr>
          <p:nvPr/>
        </p:nvSpPr>
        <p:spPr bwMode="auto">
          <a:xfrm>
            <a:off x="3483166" y="4724400"/>
            <a:ext cx="3513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chemeClr val="hlink"/>
                </a:solidFill>
                <a:latin typeface="+mn-ea"/>
                <a:ea typeface="+mn-ea"/>
              </a:rPr>
              <a:t>Y</a:t>
            </a:r>
          </a:p>
        </p:txBody>
      </p:sp>
      <p:sp>
        <p:nvSpPr>
          <p:cNvPr id="75" name="Rectangle 17">
            <a:extLst>
              <a:ext uri="{FF2B5EF4-FFF2-40B4-BE49-F238E27FC236}">
                <a16:creationId xmlns:a16="http://schemas.microsoft.com/office/drawing/2014/main" id="{94AC2C08-38EB-E2F2-2085-589DE732032D}"/>
              </a:ext>
            </a:extLst>
          </p:cNvPr>
          <p:cNvSpPr>
            <a:spLocks noChangeArrowheads="1"/>
          </p:cNvSpPr>
          <p:nvPr/>
        </p:nvSpPr>
        <p:spPr bwMode="auto">
          <a:xfrm>
            <a:off x="8696792" y="5516563"/>
            <a:ext cx="1366838" cy="3603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dirty="0">
                <a:latin typeface="+mn-ea"/>
                <a:ea typeface="+mn-ea"/>
              </a:rPr>
              <a:t>计算延迟时间</a:t>
            </a:r>
          </a:p>
        </p:txBody>
      </p:sp>
    </p:spTree>
    <p:extLst>
      <p:ext uri="{BB962C8B-B14F-4D97-AF65-F5344CB8AC3E}">
        <p14:creationId xmlns:p14="http://schemas.microsoft.com/office/powerpoint/2010/main" val="13718395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30208F-7821-84AE-A07F-52FB8EDF7AB8}"/>
              </a:ext>
            </a:extLst>
          </p:cNvPr>
          <p:cNvSpPr>
            <a:spLocks noGrp="1"/>
          </p:cNvSpPr>
          <p:nvPr>
            <p:ph type="title"/>
          </p:nvPr>
        </p:nvSpPr>
        <p:spPr/>
        <p:txBody>
          <a:bodyPr>
            <a:normAutofit/>
          </a:bodyPr>
          <a:lstStyle/>
          <a:p>
            <a:r>
              <a:rPr lang="en-US" altLang="zh-CN" sz="3200" b="1" dirty="0">
                <a:cs typeface="+mn-ea"/>
                <a:sym typeface="+mn-lt"/>
              </a:rPr>
              <a:t>CSMA/CD </a:t>
            </a:r>
            <a:r>
              <a:rPr lang="zh-CN" altLang="en-US" sz="3200" b="1" dirty="0">
                <a:cs typeface="+mn-ea"/>
                <a:sym typeface="+mn-lt"/>
              </a:rPr>
              <a:t>协议的适用场景</a:t>
            </a:r>
            <a:endParaRPr lang="zh-CN" altLang="en-US" dirty="0"/>
          </a:p>
        </p:txBody>
      </p:sp>
      <p:sp>
        <p:nvSpPr>
          <p:cNvPr id="3" name="内容占位符 2">
            <a:extLst>
              <a:ext uri="{FF2B5EF4-FFF2-40B4-BE49-F238E27FC236}">
                <a16:creationId xmlns:a16="http://schemas.microsoft.com/office/drawing/2014/main" id="{208C8722-1E66-0606-93DC-921BE521417D}"/>
              </a:ext>
            </a:extLst>
          </p:cNvPr>
          <p:cNvSpPr>
            <a:spLocks noGrp="1"/>
          </p:cNvSpPr>
          <p:nvPr>
            <p:ph idx="1"/>
          </p:nvPr>
        </p:nvSpPr>
        <p:spPr/>
        <p:txBody>
          <a:bodyPr>
            <a:normAutofit/>
          </a:bodyPr>
          <a:lstStyle/>
          <a:p>
            <a:pPr eaLnBrk="0" hangingPunct="0">
              <a:lnSpc>
                <a:spcPct val="120000"/>
              </a:lnSpc>
              <a:buClr>
                <a:schemeClr val="tx1"/>
              </a:buClr>
            </a:pPr>
            <a:r>
              <a:rPr lang="en-US" altLang="zh-CN" dirty="0">
                <a:solidFill>
                  <a:schemeClr val="tx1"/>
                </a:solidFill>
                <a:latin typeface="+mn-ea"/>
                <a:cs typeface="+mn-ea"/>
                <a:sym typeface="+mn-lt"/>
              </a:rPr>
              <a:t>CSMA/CD </a:t>
            </a:r>
            <a:r>
              <a:rPr lang="zh-CN" altLang="en-US" dirty="0">
                <a:solidFill>
                  <a:schemeClr val="tx1"/>
                </a:solidFill>
                <a:latin typeface="+mn-ea"/>
                <a:cs typeface="+mn-ea"/>
                <a:sym typeface="+mn-lt"/>
              </a:rPr>
              <a:t>协议适用于：</a:t>
            </a:r>
            <a:endParaRPr lang="en-US" altLang="zh-CN" dirty="0">
              <a:solidFill>
                <a:schemeClr val="tx1"/>
              </a:solidFill>
              <a:latin typeface="+mn-ea"/>
              <a:cs typeface="+mn-ea"/>
              <a:sym typeface="+mn-lt"/>
            </a:endParaRPr>
          </a:p>
          <a:p>
            <a:pPr marL="523875" indent="-342900" eaLnBrk="0" hangingPunct="0">
              <a:buFont typeface="Wingdings" panose="05000000000000000000" pitchFamily="2" charset="2"/>
              <a:buChar char="Ø"/>
            </a:pPr>
            <a:r>
              <a:rPr lang="zh-CN" altLang="en-US" sz="2000" dirty="0">
                <a:solidFill>
                  <a:schemeClr val="tx1"/>
                </a:solidFill>
                <a:latin typeface="+mn-ea"/>
                <a:cs typeface="+mn-ea"/>
                <a:sym typeface="+mn-lt"/>
              </a:rPr>
              <a:t>两个以上站点共享信道、各站点之间以半双工方式进行通信的以太网</a:t>
            </a:r>
            <a:endParaRPr lang="en-US" altLang="zh-CN" sz="2000" dirty="0">
              <a:solidFill>
                <a:schemeClr val="tx1"/>
              </a:solidFill>
              <a:latin typeface="+mn-ea"/>
              <a:cs typeface="+mn-ea"/>
              <a:sym typeface="+mn-lt"/>
            </a:endParaRPr>
          </a:p>
          <a:p>
            <a:pPr marL="523875" indent="-342900" eaLnBrk="0" hangingPunct="0">
              <a:buFont typeface="Wingdings" panose="05000000000000000000" pitchFamily="2" charset="2"/>
              <a:buChar char="Ø"/>
            </a:pPr>
            <a:r>
              <a:rPr lang="zh-CN" altLang="en-US" sz="2000" dirty="0">
                <a:solidFill>
                  <a:schemeClr val="tx1"/>
                </a:solidFill>
                <a:latin typeface="+mn-ea"/>
                <a:cs typeface="+mn-ea"/>
                <a:sym typeface="+mn-lt"/>
              </a:rPr>
              <a:t>如两台以上主机通过集线器互连</a:t>
            </a:r>
            <a:endParaRPr lang="en-US" altLang="zh-CN" sz="2000" dirty="0">
              <a:solidFill>
                <a:schemeClr val="tx1"/>
              </a:solidFill>
              <a:latin typeface="+mn-ea"/>
              <a:cs typeface="+mn-ea"/>
              <a:sym typeface="+mn-lt"/>
            </a:endParaRPr>
          </a:p>
          <a:p>
            <a:pPr eaLnBrk="0" hangingPunct="0">
              <a:buClr>
                <a:schemeClr val="tx1"/>
              </a:buClr>
            </a:pPr>
            <a:r>
              <a:rPr lang="en-US" altLang="zh-CN" dirty="0">
                <a:solidFill>
                  <a:schemeClr val="tx1"/>
                </a:solidFill>
                <a:latin typeface="+mn-ea"/>
                <a:cs typeface="+mn-ea"/>
                <a:sym typeface="+mn-lt"/>
              </a:rPr>
              <a:t>CSMA/CD </a:t>
            </a:r>
            <a:r>
              <a:rPr lang="zh-CN" altLang="en-US" dirty="0">
                <a:solidFill>
                  <a:schemeClr val="tx1"/>
                </a:solidFill>
                <a:latin typeface="+mn-ea"/>
                <a:cs typeface="+mn-ea"/>
                <a:sym typeface="+mn-lt"/>
              </a:rPr>
              <a:t>协议不适用于：</a:t>
            </a:r>
            <a:endParaRPr lang="en-US" altLang="zh-CN" dirty="0">
              <a:solidFill>
                <a:schemeClr val="tx1"/>
              </a:solidFill>
              <a:latin typeface="+mn-ea"/>
              <a:cs typeface="+mn-ea"/>
              <a:sym typeface="+mn-lt"/>
            </a:endParaRPr>
          </a:p>
          <a:p>
            <a:pPr marL="523875" indent="-342900" eaLnBrk="0" hangingPunct="0">
              <a:buFont typeface="Wingdings" panose="05000000000000000000" pitchFamily="2" charset="2"/>
              <a:buChar char="Ø"/>
            </a:pPr>
            <a:r>
              <a:rPr lang="zh-CN" altLang="en-US" sz="2000" dirty="0">
                <a:solidFill>
                  <a:schemeClr val="tx1"/>
                </a:solidFill>
                <a:latin typeface="+mn-ea"/>
                <a:cs typeface="+mn-ea"/>
                <a:sym typeface="+mn-lt"/>
              </a:rPr>
              <a:t>两点之间点对点、不存在冲突的双工通信以太网</a:t>
            </a:r>
            <a:endParaRPr lang="en-US" altLang="zh-CN" sz="2000" dirty="0">
              <a:solidFill>
                <a:schemeClr val="tx1"/>
              </a:solidFill>
              <a:latin typeface="+mn-ea"/>
              <a:cs typeface="+mn-ea"/>
              <a:sym typeface="+mn-lt"/>
            </a:endParaRPr>
          </a:p>
          <a:p>
            <a:pPr marL="523875" indent="-342900" eaLnBrk="0" hangingPunct="0">
              <a:buFont typeface="Wingdings" panose="05000000000000000000" pitchFamily="2" charset="2"/>
              <a:buChar char="Ø"/>
            </a:pPr>
            <a:r>
              <a:rPr lang="zh-CN" altLang="en-US" sz="2000" dirty="0">
                <a:solidFill>
                  <a:schemeClr val="tx1"/>
                </a:solidFill>
                <a:latin typeface="+mn-ea"/>
                <a:cs typeface="+mn-ea"/>
                <a:sym typeface="+mn-lt"/>
              </a:rPr>
              <a:t>如主机间通过以太交换机互连</a:t>
            </a:r>
            <a:endParaRPr lang="en-US" altLang="zh-CN" sz="2000" dirty="0">
              <a:solidFill>
                <a:schemeClr val="tx1"/>
              </a:solidFill>
              <a:latin typeface="+mn-ea"/>
              <a:cs typeface="+mn-ea"/>
              <a:sym typeface="+mn-lt"/>
            </a:endParaRPr>
          </a:p>
          <a:p>
            <a:pPr>
              <a:lnSpc>
                <a:spcPct val="120000"/>
              </a:lnSpc>
            </a:pPr>
            <a:r>
              <a:rPr lang="zh-CN" altLang="en-US" dirty="0">
                <a:solidFill>
                  <a:schemeClr val="tx1"/>
                </a:solidFill>
                <a:latin typeface="+mn-ea"/>
                <a:cs typeface="+mn-ea"/>
                <a:sym typeface="+mn-lt"/>
              </a:rPr>
              <a:t>无共享信道情况的以太网不需要</a:t>
            </a:r>
            <a:r>
              <a:rPr lang="en-US" altLang="zh-CN" dirty="0">
                <a:solidFill>
                  <a:schemeClr val="tx1"/>
                </a:solidFill>
                <a:latin typeface="+mn-ea"/>
                <a:cs typeface="+mn-ea"/>
                <a:sym typeface="+mn-lt"/>
              </a:rPr>
              <a:t>CSMA/CD</a:t>
            </a:r>
          </a:p>
          <a:p>
            <a:pPr marL="457200" indent="-276225" eaLnBrk="0" hangingPunct="0">
              <a:lnSpc>
                <a:spcPct val="120000"/>
              </a:lnSpc>
              <a:buClr>
                <a:srgbClr val="0070C0"/>
              </a:buClr>
              <a:buFont typeface="Arial" panose="020B0604020202020204" pitchFamily="34" charset="0"/>
              <a:buChar char="•"/>
            </a:pPr>
            <a:endParaRPr lang="en-US" altLang="zh-CN" sz="2000" dirty="0">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3C2653A7-751E-CD8F-43CD-5CEDB8AA0548}"/>
              </a:ext>
            </a:extLst>
          </p:cNvPr>
          <p:cNvSpPr>
            <a:spLocks noGrp="1"/>
          </p:cNvSpPr>
          <p:nvPr>
            <p:ph type="sldNum" sz="quarter" idx="12"/>
          </p:nvPr>
        </p:nvSpPr>
        <p:spPr/>
        <p:txBody>
          <a:bodyPr/>
          <a:lstStyle/>
          <a:p>
            <a:fld id="{C8BB1146-E542-4D4E-B8E9-6919A11DDD48}" type="slidenum">
              <a:rPr lang="en-US" smtClean="0"/>
              <a:t>136</a:t>
            </a:fld>
            <a:endParaRPr lang="en-US"/>
          </a:p>
        </p:txBody>
      </p:sp>
    </p:spTree>
    <p:extLst>
      <p:ext uri="{BB962C8B-B14F-4D97-AF65-F5344CB8AC3E}">
        <p14:creationId xmlns:p14="http://schemas.microsoft.com/office/powerpoint/2010/main" val="41599664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C71A4-061A-BB42-CDFA-EA4A5B92A97C}"/>
              </a:ext>
            </a:extLst>
          </p:cNvPr>
          <p:cNvSpPr>
            <a:spLocks noGrp="1"/>
          </p:cNvSpPr>
          <p:nvPr>
            <p:ph type="title"/>
          </p:nvPr>
        </p:nvSpPr>
        <p:spPr/>
        <p:txBody>
          <a:bodyPr/>
          <a:lstStyle/>
          <a:p>
            <a:r>
              <a:rPr lang="zh-CN" altLang="en-US" sz="3200" dirty="0">
                <a:solidFill>
                  <a:schemeClr val="tx1"/>
                </a:solidFill>
                <a:latin typeface="+mn-lt"/>
                <a:ea typeface="+mn-ea"/>
                <a:cs typeface="+mn-ea"/>
                <a:sym typeface="+mn-lt"/>
              </a:rPr>
              <a:t>以太网帧结构</a:t>
            </a:r>
            <a:endParaRPr lang="zh-CN" altLang="en-US" dirty="0"/>
          </a:p>
        </p:txBody>
      </p:sp>
      <p:sp>
        <p:nvSpPr>
          <p:cNvPr id="3" name="内容占位符 2">
            <a:extLst>
              <a:ext uri="{FF2B5EF4-FFF2-40B4-BE49-F238E27FC236}">
                <a16:creationId xmlns:a16="http://schemas.microsoft.com/office/drawing/2014/main" id="{D0A4466E-114C-D89A-D36C-670AD83632D5}"/>
              </a:ext>
            </a:extLst>
          </p:cNvPr>
          <p:cNvSpPr>
            <a:spLocks noGrp="1"/>
          </p:cNvSpPr>
          <p:nvPr>
            <p:ph idx="1"/>
          </p:nvPr>
        </p:nvSpPr>
        <p:spPr>
          <a:xfrm>
            <a:off x="673100" y="1355559"/>
            <a:ext cx="10858500" cy="4727271"/>
          </a:xfrm>
        </p:spPr>
        <p:txBody>
          <a:bodyPr>
            <a:normAutofit/>
          </a:bodyPr>
          <a:lstStyle/>
          <a:p>
            <a:pPr eaLnBrk="0" hangingPunct="0">
              <a:lnSpc>
                <a:spcPct val="120000"/>
              </a:lnSpc>
            </a:pPr>
            <a:r>
              <a:rPr lang="zh-CN" altLang="en-US" dirty="0">
                <a:solidFill>
                  <a:srgbClr val="000000"/>
                </a:solidFill>
                <a:cs typeface="+mn-ea"/>
                <a:sym typeface="+mn-lt"/>
              </a:rPr>
              <a:t>以太网 </a:t>
            </a:r>
            <a:r>
              <a:rPr lang="en-US" altLang="zh-CN" dirty="0">
                <a:solidFill>
                  <a:srgbClr val="000000"/>
                </a:solidFill>
                <a:cs typeface="+mn-ea"/>
                <a:sym typeface="+mn-lt"/>
              </a:rPr>
              <a:t>MAC </a:t>
            </a:r>
            <a:r>
              <a:rPr lang="zh-CN" altLang="en-US" dirty="0">
                <a:solidFill>
                  <a:srgbClr val="000000"/>
                </a:solidFill>
                <a:cs typeface="+mn-ea"/>
                <a:sym typeface="+mn-lt"/>
              </a:rPr>
              <a:t>帧格式有两种标准，通过帧中的</a:t>
            </a:r>
            <a:r>
              <a:rPr kumimoji="1" lang="zh-CN" altLang="en-US" dirty="0">
                <a:solidFill>
                  <a:srgbClr val="000000"/>
                </a:solidFill>
                <a:cs typeface="+mn-ea"/>
                <a:sym typeface="+mn-lt"/>
              </a:rPr>
              <a:t>长度</a:t>
            </a:r>
            <a:r>
              <a:rPr kumimoji="1" lang="en-US" altLang="zh-CN" dirty="0">
                <a:cs typeface="+mn-ea"/>
                <a:sym typeface="+mn-lt"/>
              </a:rPr>
              <a:t>/</a:t>
            </a:r>
            <a:r>
              <a:rPr kumimoji="1" lang="zh-CN" altLang="en-US" dirty="0">
                <a:cs typeface="+mn-ea"/>
                <a:sym typeface="+mn-lt"/>
              </a:rPr>
              <a:t>类型字段值来区分</a:t>
            </a:r>
            <a:r>
              <a:rPr lang="zh-CN" altLang="en-US" dirty="0">
                <a:solidFill>
                  <a:srgbClr val="000000"/>
                </a:solidFill>
                <a:cs typeface="+mn-ea"/>
                <a:sym typeface="+mn-lt"/>
              </a:rPr>
              <a:t>：</a:t>
            </a:r>
          </a:p>
          <a:p>
            <a:pPr marL="538163" indent="-271463" eaLnBrk="0" hangingPunct="0">
              <a:lnSpc>
                <a:spcPct val="120000"/>
              </a:lnSpc>
              <a:buFont typeface="Wingdings" panose="05000000000000000000" pitchFamily="2" charset="2"/>
              <a:buChar char="Ø"/>
            </a:pPr>
            <a:endParaRPr kumimoji="1" lang="en-US" altLang="zh-CN" sz="2400" dirty="0">
              <a:solidFill>
                <a:srgbClr val="000000"/>
              </a:solidFill>
              <a:cs typeface="+mn-ea"/>
              <a:sym typeface="+mn-lt"/>
            </a:endParaRPr>
          </a:p>
          <a:p>
            <a:pPr marL="538163" indent="-271463" eaLnBrk="0" hangingPunct="0">
              <a:lnSpc>
                <a:spcPct val="120000"/>
              </a:lnSpc>
              <a:buFont typeface="Wingdings" panose="05000000000000000000" pitchFamily="2" charset="2"/>
              <a:buChar char="Ø"/>
            </a:pPr>
            <a:endParaRPr kumimoji="1" lang="en-US" altLang="zh-CN" dirty="0">
              <a:solidFill>
                <a:srgbClr val="000000"/>
              </a:solidFill>
              <a:cs typeface="+mn-ea"/>
              <a:sym typeface="+mn-lt"/>
            </a:endParaRPr>
          </a:p>
          <a:p>
            <a:pPr marL="538163" indent="-271463" eaLnBrk="0" hangingPunct="0">
              <a:lnSpc>
                <a:spcPct val="120000"/>
              </a:lnSpc>
              <a:buFont typeface="Wingdings" panose="05000000000000000000" pitchFamily="2" charset="2"/>
              <a:buChar char="Ø"/>
            </a:pPr>
            <a:endParaRPr kumimoji="1" lang="en-US" altLang="zh-CN" sz="2400" dirty="0">
              <a:solidFill>
                <a:srgbClr val="000000"/>
              </a:solidFill>
              <a:cs typeface="+mn-ea"/>
              <a:sym typeface="+mn-lt"/>
            </a:endParaRPr>
          </a:p>
          <a:p>
            <a:pPr marL="538163" indent="-271463" eaLnBrk="0" hangingPunct="0">
              <a:lnSpc>
                <a:spcPct val="120000"/>
              </a:lnSpc>
              <a:buFont typeface="Wingdings" panose="05000000000000000000" pitchFamily="2" charset="2"/>
              <a:buChar char="Ø"/>
            </a:pPr>
            <a:r>
              <a:rPr kumimoji="1" lang="zh-CN" altLang="en-US" sz="2000" dirty="0">
                <a:solidFill>
                  <a:srgbClr val="000000"/>
                </a:solidFill>
                <a:latin typeface="+mn-ea"/>
                <a:cs typeface="+mn-ea"/>
                <a:sym typeface="+mn-lt"/>
              </a:rPr>
              <a:t>长度</a:t>
            </a:r>
            <a:r>
              <a:rPr kumimoji="1" lang="en-US" altLang="zh-CN" sz="2000" dirty="0">
                <a:latin typeface="+mn-ea"/>
                <a:cs typeface="+mn-ea"/>
                <a:sym typeface="+mn-lt"/>
              </a:rPr>
              <a:t>/</a:t>
            </a:r>
            <a:r>
              <a:rPr kumimoji="1" lang="zh-CN" altLang="en-US" sz="2000" dirty="0">
                <a:latin typeface="+mn-ea"/>
                <a:cs typeface="+mn-ea"/>
                <a:sym typeface="+mn-lt"/>
              </a:rPr>
              <a:t>类型</a:t>
            </a:r>
            <a:r>
              <a:rPr kumimoji="1" lang="en-US" altLang="zh-CN" sz="2000" dirty="0">
                <a:latin typeface="+mn-ea"/>
                <a:cs typeface="+mn-ea"/>
                <a:sym typeface="+mn-lt"/>
              </a:rPr>
              <a:t>&gt;1536</a:t>
            </a:r>
            <a:r>
              <a:rPr kumimoji="1" lang="zh-CN" altLang="en-US" sz="2000" dirty="0">
                <a:latin typeface="+mn-ea"/>
                <a:cs typeface="+mn-ea"/>
                <a:sym typeface="+mn-lt"/>
              </a:rPr>
              <a:t>，</a:t>
            </a:r>
            <a:r>
              <a:rPr lang="en-US" altLang="zh-CN" sz="2000" dirty="0">
                <a:solidFill>
                  <a:srgbClr val="000000"/>
                </a:solidFill>
                <a:latin typeface="+mn-ea"/>
                <a:cs typeface="+mn-ea"/>
                <a:sym typeface="+mn-lt"/>
              </a:rPr>
              <a:t>Ethernet </a:t>
            </a:r>
            <a:r>
              <a:rPr kumimoji="1" lang="en-US" altLang="zh-CN" sz="2000" b="1" dirty="0">
                <a:solidFill>
                  <a:srgbClr val="000000"/>
                </a:solidFill>
                <a:effectLst>
                  <a:outerShdw blurRad="38100" dist="38100" dir="2700000" algn="tl">
                    <a:srgbClr val="C0C0C0"/>
                  </a:outerShdw>
                </a:effectLst>
                <a:latin typeface="+mn-ea"/>
                <a:cs typeface="+mn-ea"/>
                <a:sym typeface="+mn-lt"/>
              </a:rPr>
              <a:t>II</a:t>
            </a:r>
            <a:r>
              <a:rPr lang="en-US" altLang="zh-CN" sz="2000" dirty="0">
                <a:solidFill>
                  <a:srgbClr val="000000"/>
                </a:solidFill>
                <a:latin typeface="+mn-ea"/>
                <a:cs typeface="+mn-ea"/>
                <a:sym typeface="+mn-lt"/>
              </a:rPr>
              <a:t> </a:t>
            </a:r>
            <a:r>
              <a:rPr lang="zh-CN" altLang="en-US" sz="2000" dirty="0">
                <a:solidFill>
                  <a:srgbClr val="000000"/>
                </a:solidFill>
                <a:latin typeface="+mn-ea"/>
                <a:cs typeface="+mn-ea"/>
                <a:sym typeface="+mn-lt"/>
              </a:rPr>
              <a:t>标准</a:t>
            </a:r>
            <a:r>
              <a:rPr lang="en-US" altLang="zh-CN" sz="2000" dirty="0">
                <a:solidFill>
                  <a:srgbClr val="000000"/>
                </a:solidFill>
                <a:latin typeface="+mn-ea"/>
                <a:cs typeface="+mn-ea"/>
                <a:sym typeface="+mn-lt"/>
              </a:rPr>
              <a:t> (</a:t>
            </a:r>
            <a:r>
              <a:rPr lang="zh-CN" altLang="en-US" sz="2000" dirty="0">
                <a:solidFill>
                  <a:srgbClr val="000000"/>
                </a:solidFill>
                <a:latin typeface="+mn-ea"/>
                <a:cs typeface="+mn-ea"/>
                <a:sym typeface="+mn-lt"/>
              </a:rPr>
              <a:t>也称 </a:t>
            </a:r>
            <a:r>
              <a:rPr lang="en-US" altLang="zh-CN" sz="2000" dirty="0">
                <a:solidFill>
                  <a:srgbClr val="000000"/>
                </a:solidFill>
                <a:latin typeface="+mn-ea"/>
                <a:cs typeface="+mn-ea"/>
                <a:sym typeface="+mn-lt"/>
              </a:rPr>
              <a:t>DIX V2 </a:t>
            </a:r>
            <a:r>
              <a:rPr lang="zh-CN" altLang="en-US" sz="2000" dirty="0">
                <a:solidFill>
                  <a:srgbClr val="000000"/>
                </a:solidFill>
                <a:latin typeface="+mn-ea"/>
                <a:cs typeface="+mn-ea"/>
                <a:sym typeface="+mn-lt"/>
              </a:rPr>
              <a:t>标准</a:t>
            </a:r>
            <a:r>
              <a:rPr lang="en-US" altLang="zh-CN" sz="2000" dirty="0">
                <a:solidFill>
                  <a:srgbClr val="000000"/>
                </a:solidFill>
                <a:latin typeface="+mn-ea"/>
                <a:cs typeface="+mn-ea"/>
                <a:sym typeface="+mn-lt"/>
              </a:rPr>
              <a:t>)</a:t>
            </a:r>
          </a:p>
          <a:p>
            <a:pPr marL="538163" indent="-271463" eaLnBrk="0" hangingPunct="0">
              <a:lnSpc>
                <a:spcPct val="120000"/>
              </a:lnSpc>
              <a:buFont typeface="Wingdings" panose="05000000000000000000" pitchFamily="2" charset="2"/>
              <a:buChar char="Ø"/>
            </a:pPr>
            <a:r>
              <a:rPr kumimoji="1" lang="zh-CN" altLang="en-US" sz="2000" dirty="0">
                <a:solidFill>
                  <a:srgbClr val="000000"/>
                </a:solidFill>
                <a:latin typeface="+mn-ea"/>
                <a:cs typeface="+mn-ea"/>
                <a:sym typeface="+mn-lt"/>
              </a:rPr>
              <a:t>长度</a:t>
            </a:r>
            <a:r>
              <a:rPr kumimoji="1" lang="en-US" altLang="zh-CN" sz="2000" dirty="0">
                <a:latin typeface="+mn-ea"/>
                <a:cs typeface="+mn-ea"/>
                <a:sym typeface="+mn-lt"/>
              </a:rPr>
              <a:t>/</a:t>
            </a:r>
            <a:r>
              <a:rPr kumimoji="1" lang="zh-CN" altLang="en-US" sz="2000" dirty="0">
                <a:latin typeface="+mn-ea"/>
                <a:cs typeface="+mn-ea"/>
                <a:sym typeface="+mn-lt"/>
              </a:rPr>
              <a:t>类型</a:t>
            </a:r>
            <a:r>
              <a:rPr lang="en-US" altLang="zh-CN" sz="2000" dirty="0">
                <a:solidFill>
                  <a:schemeClr val="tx1"/>
                </a:solidFill>
                <a:latin typeface="+mn-ea"/>
                <a:cs typeface="+mn-ea"/>
                <a:sym typeface="+mn-lt"/>
              </a:rPr>
              <a:t>≤ </a:t>
            </a:r>
            <a:r>
              <a:rPr kumimoji="1" lang="en-US" altLang="zh-CN" sz="2000" dirty="0">
                <a:latin typeface="+mn-ea"/>
                <a:cs typeface="+mn-ea"/>
                <a:sym typeface="+mn-lt"/>
              </a:rPr>
              <a:t>1500</a:t>
            </a:r>
            <a:r>
              <a:rPr kumimoji="1" lang="zh-CN" altLang="en-US" sz="2000" dirty="0">
                <a:latin typeface="+mn-ea"/>
                <a:cs typeface="+mn-ea"/>
                <a:sym typeface="+mn-lt"/>
              </a:rPr>
              <a:t>，</a:t>
            </a:r>
            <a:r>
              <a:rPr lang="en-US" altLang="zh-CN" sz="2000" dirty="0">
                <a:solidFill>
                  <a:srgbClr val="000000"/>
                </a:solidFill>
                <a:latin typeface="+mn-ea"/>
                <a:cs typeface="+mn-ea"/>
                <a:sym typeface="+mn-lt"/>
              </a:rPr>
              <a:t>IEEE </a:t>
            </a:r>
            <a:r>
              <a:rPr lang="zh-CN" altLang="en-US" sz="2000" dirty="0">
                <a:solidFill>
                  <a:srgbClr val="000000"/>
                </a:solidFill>
                <a:latin typeface="+mn-ea"/>
                <a:cs typeface="+mn-ea"/>
                <a:sym typeface="+mn-lt"/>
              </a:rPr>
              <a:t>的 </a:t>
            </a:r>
            <a:r>
              <a:rPr lang="en-US" altLang="zh-CN" sz="2000" dirty="0">
                <a:solidFill>
                  <a:srgbClr val="000000"/>
                </a:solidFill>
                <a:latin typeface="+mn-ea"/>
                <a:cs typeface="+mn-ea"/>
                <a:sym typeface="+mn-lt"/>
              </a:rPr>
              <a:t>802.3 </a:t>
            </a:r>
            <a:r>
              <a:rPr lang="zh-CN" altLang="en-US" sz="2000" dirty="0">
                <a:solidFill>
                  <a:srgbClr val="000000"/>
                </a:solidFill>
                <a:latin typeface="+mn-ea"/>
                <a:cs typeface="+mn-ea"/>
                <a:sym typeface="+mn-lt"/>
              </a:rPr>
              <a:t>标准</a:t>
            </a:r>
            <a:endParaRPr lang="en-US" altLang="zh-CN" sz="2000" dirty="0">
              <a:solidFill>
                <a:srgbClr val="000000"/>
              </a:solidFill>
              <a:latin typeface="+mn-ea"/>
              <a:cs typeface="+mn-ea"/>
              <a:sym typeface="+mn-lt"/>
            </a:endParaRPr>
          </a:p>
          <a:p>
            <a:pPr marL="538163" indent="-271463" eaLnBrk="0" hangingPunct="0">
              <a:lnSpc>
                <a:spcPct val="120000"/>
              </a:lnSpc>
              <a:buFont typeface="Wingdings" panose="05000000000000000000" pitchFamily="2" charset="2"/>
              <a:buChar char="Ø"/>
            </a:pPr>
            <a:endParaRPr lang="zh-CN" altLang="en-US" sz="2000" dirty="0">
              <a:solidFill>
                <a:srgbClr val="000000"/>
              </a:solidFill>
              <a:cs typeface="+mn-ea"/>
              <a:sym typeface="+mn-lt"/>
            </a:endParaRPr>
          </a:p>
          <a:p>
            <a:pPr lvl="0" eaLnBrk="0" hangingPunct="0"/>
            <a:r>
              <a:rPr lang="zh-CN" altLang="en-US" dirty="0">
                <a:solidFill>
                  <a:srgbClr val="000000"/>
                </a:solidFill>
                <a:cs typeface="+mn-ea"/>
                <a:sym typeface="+mn-lt"/>
              </a:rPr>
              <a:t>最常用的 </a:t>
            </a:r>
            <a:r>
              <a:rPr lang="en-US" altLang="zh-CN" dirty="0">
                <a:solidFill>
                  <a:srgbClr val="000000"/>
                </a:solidFill>
                <a:cs typeface="+mn-ea"/>
                <a:sym typeface="+mn-lt"/>
              </a:rPr>
              <a:t>MAC </a:t>
            </a:r>
            <a:r>
              <a:rPr lang="zh-CN" altLang="en-US" dirty="0">
                <a:solidFill>
                  <a:srgbClr val="000000"/>
                </a:solidFill>
                <a:cs typeface="+mn-ea"/>
                <a:sym typeface="+mn-lt"/>
              </a:rPr>
              <a:t>帧是 </a:t>
            </a:r>
            <a:r>
              <a:rPr lang="en-US" altLang="zh-CN" dirty="0">
                <a:solidFill>
                  <a:srgbClr val="000000"/>
                </a:solidFill>
                <a:cs typeface="+mn-ea"/>
                <a:sym typeface="+mn-lt"/>
              </a:rPr>
              <a:t>Ethernet II </a:t>
            </a:r>
            <a:r>
              <a:rPr lang="zh-CN" altLang="en-US" dirty="0">
                <a:solidFill>
                  <a:srgbClr val="000000"/>
                </a:solidFill>
                <a:cs typeface="+mn-ea"/>
                <a:sym typeface="+mn-lt"/>
              </a:rPr>
              <a:t>的格式</a:t>
            </a:r>
          </a:p>
          <a:p>
            <a:endParaRPr lang="zh-CN" altLang="en-US" dirty="0"/>
          </a:p>
        </p:txBody>
      </p:sp>
      <p:sp>
        <p:nvSpPr>
          <p:cNvPr id="4" name="灯片编号占位符 3">
            <a:extLst>
              <a:ext uri="{FF2B5EF4-FFF2-40B4-BE49-F238E27FC236}">
                <a16:creationId xmlns:a16="http://schemas.microsoft.com/office/drawing/2014/main" id="{B1EA69EE-A5CA-5DBC-9985-807905071D11}"/>
              </a:ext>
            </a:extLst>
          </p:cNvPr>
          <p:cNvSpPr>
            <a:spLocks noGrp="1"/>
          </p:cNvSpPr>
          <p:nvPr>
            <p:ph type="sldNum" sz="quarter" idx="12"/>
          </p:nvPr>
        </p:nvSpPr>
        <p:spPr/>
        <p:txBody>
          <a:bodyPr/>
          <a:lstStyle/>
          <a:p>
            <a:fld id="{C8BB1146-E542-4D4E-B8E9-6919A11DDD48}" type="slidenum">
              <a:rPr lang="en-US" smtClean="0"/>
              <a:t>137</a:t>
            </a:fld>
            <a:endParaRPr lang="en-US"/>
          </a:p>
        </p:txBody>
      </p:sp>
      <p:sp>
        <p:nvSpPr>
          <p:cNvPr id="9" name="Rectangle 4">
            <a:extLst>
              <a:ext uri="{FF2B5EF4-FFF2-40B4-BE49-F238E27FC236}">
                <a16:creationId xmlns:a16="http://schemas.microsoft.com/office/drawing/2014/main" id="{0EBE31AA-6A5E-DC90-B6EC-76E190C00B4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3" name="组合 12">
            <a:extLst>
              <a:ext uri="{FF2B5EF4-FFF2-40B4-BE49-F238E27FC236}">
                <a16:creationId xmlns:a16="http://schemas.microsoft.com/office/drawing/2014/main" id="{DAB1A642-EF9F-8E2C-23B5-36BB593968D0}"/>
              </a:ext>
            </a:extLst>
          </p:cNvPr>
          <p:cNvGrpSpPr/>
          <p:nvPr/>
        </p:nvGrpSpPr>
        <p:grpSpPr>
          <a:xfrm>
            <a:off x="2306884" y="2045258"/>
            <a:ext cx="6920430" cy="981752"/>
            <a:chOff x="2318655" y="1270855"/>
            <a:chExt cx="6920430" cy="981752"/>
          </a:xfrm>
        </p:grpSpPr>
        <p:grpSp>
          <p:nvGrpSpPr>
            <p:cNvPr id="14" name="组合 13">
              <a:extLst>
                <a:ext uri="{FF2B5EF4-FFF2-40B4-BE49-F238E27FC236}">
                  <a16:creationId xmlns:a16="http://schemas.microsoft.com/office/drawing/2014/main" id="{62F8F8EB-ADC8-C20B-3938-04FE00C587C3}"/>
                </a:ext>
              </a:extLst>
            </p:cNvPr>
            <p:cNvGrpSpPr/>
            <p:nvPr/>
          </p:nvGrpSpPr>
          <p:grpSpPr>
            <a:xfrm>
              <a:off x="2318655" y="1647118"/>
              <a:ext cx="6920430" cy="605489"/>
              <a:chOff x="2318655" y="1647118"/>
              <a:chExt cx="6920430" cy="605489"/>
            </a:xfrm>
          </p:grpSpPr>
          <p:sp>
            <p:nvSpPr>
              <p:cNvPr id="20" name="Rectangle 66">
                <a:extLst>
                  <a:ext uri="{FF2B5EF4-FFF2-40B4-BE49-F238E27FC236}">
                    <a16:creationId xmlns:a16="http://schemas.microsoft.com/office/drawing/2014/main" id="{40E28E6B-1D42-EB12-8E3A-BFEFC4048FEE}"/>
                  </a:ext>
                </a:extLst>
              </p:cNvPr>
              <p:cNvSpPr>
                <a:spLocks noChangeArrowheads="1"/>
              </p:cNvSpPr>
              <p:nvPr/>
            </p:nvSpPr>
            <p:spPr bwMode="auto">
              <a:xfrm>
                <a:off x="2318655" y="1661005"/>
                <a:ext cx="6894294" cy="579223"/>
              </a:xfrm>
              <a:prstGeom prst="rect">
                <a:avLst/>
              </a:prstGeom>
              <a:solidFill>
                <a:schemeClr val="accent1">
                  <a:lumMod val="10000"/>
                  <a:lumOff val="90000"/>
                </a:schemeClr>
              </a:solidFill>
              <a:ln w="19050" algn="ctr">
                <a:solidFill>
                  <a:schemeClr val="tx1"/>
                </a:solidFill>
                <a:miter lim="800000"/>
                <a:headEnd/>
                <a:tailEnd/>
              </a:ln>
              <a:effectLst/>
            </p:spPr>
            <p:txBody>
              <a:bodyPr wrap="none" anchor="ctr"/>
              <a:lstStyle/>
              <a:p>
                <a:pPr>
                  <a:lnSpc>
                    <a:spcPct val="120000"/>
                  </a:lnSpc>
                </a:pPr>
                <a:endParaRPr lang="zh-CN" altLang="en-US" sz="1867" b="1" dirty="0">
                  <a:solidFill>
                    <a:srgbClr val="000099"/>
                  </a:solidFill>
                  <a:cs typeface="+mn-ea"/>
                  <a:sym typeface="+mn-lt"/>
                </a:endParaRPr>
              </a:p>
            </p:txBody>
          </p:sp>
          <p:sp>
            <p:nvSpPr>
              <p:cNvPr id="21" name="Rectangle 71">
                <a:extLst>
                  <a:ext uri="{FF2B5EF4-FFF2-40B4-BE49-F238E27FC236}">
                    <a16:creationId xmlns:a16="http://schemas.microsoft.com/office/drawing/2014/main" id="{4A55FB01-B185-5877-1C67-5923D05DA8FD}"/>
                  </a:ext>
                </a:extLst>
              </p:cNvPr>
              <p:cNvSpPr>
                <a:spLocks noChangeArrowheads="1"/>
              </p:cNvSpPr>
              <p:nvPr/>
            </p:nvSpPr>
            <p:spPr bwMode="auto">
              <a:xfrm>
                <a:off x="2323867" y="1758979"/>
                <a:ext cx="110615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zh-CN" altLang="en-US" sz="1600" b="1" dirty="0">
                    <a:cs typeface="+mn-ea"/>
                    <a:sym typeface="+mn-lt"/>
                  </a:rPr>
                  <a:t>目的地址</a:t>
                </a:r>
              </a:p>
            </p:txBody>
          </p:sp>
          <p:sp>
            <p:nvSpPr>
              <p:cNvPr id="22" name="Rectangle 72">
                <a:extLst>
                  <a:ext uri="{FF2B5EF4-FFF2-40B4-BE49-F238E27FC236}">
                    <a16:creationId xmlns:a16="http://schemas.microsoft.com/office/drawing/2014/main" id="{C24D9287-622B-FF5F-A6CC-499140057138}"/>
                  </a:ext>
                </a:extLst>
              </p:cNvPr>
              <p:cNvSpPr>
                <a:spLocks noChangeArrowheads="1"/>
              </p:cNvSpPr>
              <p:nvPr/>
            </p:nvSpPr>
            <p:spPr bwMode="auto">
              <a:xfrm>
                <a:off x="3407001" y="1768600"/>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源地址</a:t>
                </a:r>
              </a:p>
            </p:txBody>
          </p:sp>
          <p:sp>
            <p:nvSpPr>
              <p:cNvPr id="23" name="Rectangle 73">
                <a:extLst>
                  <a:ext uri="{FF2B5EF4-FFF2-40B4-BE49-F238E27FC236}">
                    <a16:creationId xmlns:a16="http://schemas.microsoft.com/office/drawing/2014/main" id="{2C4604F3-4458-ECDF-8B44-8CBCA4506097}"/>
                  </a:ext>
                </a:extLst>
              </p:cNvPr>
              <p:cNvSpPr>
                <a:spLocks noChangeArrowheads="1"/>
              </p:cNvSpPr>
              <p:nvPr/>
            </p:nvSpPr>
            <p:spPr bwMode="auto">
              <a:xfrm>
                <a:off x="4318486" y="1763321"/>
                <a:ext cx="2058475"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lang="en-US" altLang="zh-CN" sz="1600" b="1" i="0" u="none" strike="noStrike" baseline="0" dirty="0">
                    <a:solidFill>
                      <a:srgbClr val="000000"/>
                    </a:solidFill>
                    <a:latin typeface="+mn-ea"/>
                  </a:rPr>
                  <a:t>LLC-PDU</a:t>
                </a:r>
                <a:r>
                  <a:rPr lang="zh-CN" altLang="en-US" sz="1600" b="1" dirty="0">
                    <a:latin typeface="+mn-ea"/>
                    <a:cs typeface="+mn-ea"/>
                    <a:sym typeface="+mn-lt"/>
                  </a:rPr>
                  <a:t>长度</a:t>
                </a:r>
                <a:r>
                  <a:rPr lang="en-US" altLang="zh-CN" sz="1600" b="1" dirty="0">
                    <a:latin typeface="+mn-ea"/>
                    <a:cs typeface="+mn-ea"/>
                    <a:sym typeface="+mn-lt"/>
                  </a:rPr>
                  <a:t>/</a:t>
                </a:r>
                <a:r>
                  <a:rPr lang="zh-CN" altLang="en-US" sz="1600" b="1" dirty="0">
                    <a:latin typeface="+mn-ea"/>
                    <a:cs typeface="+mn-ea"/>
                    <a:sym typeface="+mn-lt"/>
                  </a:rPr>
                  <a:t>类型</a:t>
                </a:r>
                <a:endParaRPr kumimoji="1" lang="zh-CN" altLang="en-US" sz="1600" b="1" dirty="0">
                  <a:cs typeface="+mn-ea"/>
                  <a:sym typeface="+mn-lt"/>
                </a:endParaRPr>
              </a:p>
            </p:txBody>
          </p:sp>
          <p:sp>
            <p:nvSpPr>
              <p:cNvPr id="24" name="Rectangle 74">
                <a:extLst>
                  <a:ext uri="{FF2B5EF4-FFF2-40B4-BE49-F238E27FC236}">
                    <a16:creationId xmlns:a16="http://schemas.microsoft.com/office/drawing/2014/main" id="{961CE225-FD28-4A7A-8D61-B24B6E255551}"/>
                  </a:ext>
                </a:extLst>
              </p:cNvPr>
              <p:cNvSpPr>
                <a:spLocks noChangeArrowheads="1"/>
              </p:cNvSpPr>
              <p:nvPr/>
            </p:nvSpPr>
            <p:spPr bwMode="auto">
              <a:xfrm>
                <a:off x="6661628" y="1754253"/>
                <a:ext cx="1653403"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lang="en-US" altLang="zh-CN" sz="1600" b="1" i="0" u="none" strike="noStrike" baseline="0" dirty="0">
                    <a:latin typeface="+mn-ea"/>
                  </a:rPr>
                  <a:t>LLC-PDU/</a:t>
                </a:r>
                <a:r>
                  <a:rPr lang="zh-CN" altLang="en-US" sz="1600" b="1" i="0" u="none" strike="noStrike" baseline="0" dirty="0">
                    <a:latin typeface="+mn-ea"/>
                  </a:rPr>
                  <a:t>数据</a:t>
                </a:r>
                <a:endParaRPr kumimoji="1" lang="zh-CN" altLang="en-US" sz="1600" b="1" dirty="0">
                  <a:cs typeface="+mn-ea"/>
                  <a:sym typeface="+mn-lt"/>
                </a:endParaRPr>
              </a:p>
            </p:txBody>
          </p:sp>
          <p:sp>
            <p:nvSpPr>
              <p:cNvPr id="25" name="Rectangle 75">
                <a:extLst>
                  <a:ext uri="{FF2B5EF4-FFF2-40B4-BE49-F238E27FC236}">
                    <a16:creationId xmlns:a16="http://schemas.microsoft.com/office/drawing/2014/main" id="{FB3DE4F4-FAC0-87EF-014C-F319EB68C43C}"/>
                  </a:ext>
                </a:extLst>
              </p:cNvPr>
              <p:cNvSpPr>
                <a:spLocks noChangeArrowheads="1"/>
              </p:cNvSpPr>
              <p:nvPr/>
            </p:nvSpPr>
            <p:spPr bwMode="auto">
              <a:xfrm>
                <a:off x="8552998" y="1742744"/>
                <a:ext cx="686087" cy="3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cs typeface="+mn-ea"/>
                    <a:sym typeface="+mn-lt"/>
                  </a:rPr>
                  <a:t>CRC</a:t>
                </a:r>
              </a:p>
            </p:txBody>
          </p:sp>
          <p:sp>
            <p:nvSpPr>
              <p:cNvPr id="26" name="Line 67">
                <a:extLst>
                  <a:ext uri="{FF2B5EF4-FFF2-40B4-BE49-F238E27FC236}">
                    <a16:creationId xmlns:a16="http://schemas.microsoft.com/office/drawing/2014/main" id="{8478D4BA-A821-C5E7-4D58-8669FDD05FB2}"/>
                  </a:ext>
                </a:extLst>
              </p:cNvPr>
              <p:cNvSpPr>
                <a:spLocks noChangeShapeType="1"/>
              </p:cNvSpPr>
              <p:nvPr/>
            </p:nvSpPr>
            <p:spPr bwMode="auto">
              <a:xfrm>
                <a:off x="3397334" y="1673384"/>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7" name="Line 67">
                <a:extLst>
                  <a:ext uri="{FF2B5EF4-FFF2-40B4-BE49-F238E27FC236}">
                    <a16:creationId xmlns:a16="http://schemas.microsoft.com/office/drawing/2014/main" id="{0ACD48AF-F5D8-F83A-CC47-A0DBBBCACA30}"/>
                  </a:ext>
                </a:extLst>
              </p:cNvPr>
              <p:cNvSpPr>
                <a:spLocks noChangeShapeType="1"/>
              </p:cNvSpPr>
              <p:nvPr/>
            </p:nvSpPr>
            <p:spPr bwMode="auto">
              <a:xfrm>
                <a:off x="4345983" y="1673384"/>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8" name="Line 67">
                <a:extLst>
                  <a:ext uri="{FF2B5EF4-FFF2-40B4-BE49-F238E27FC236}">
                    <a16:creationId xmlns:a16="http://schemas.microsoft.com/office/drawing/2014/main" id="{3B786D8A-F147-C065-F91B-D1F780252221}"/>
                  </a:ext>
                </a:extLst>
              </p:cNvPr>
              <p:cNvSpPr>
                <a:spLocks noChangeShapeType="1"/>
              </p:cNvSpPr>
              <p:nvPr/>
            </p:nvSpPr>
            <p:spPr bwMode="auto">
              <a:xfrm>
                <a:off x="6376962" y="1647118"/>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9" name="Line 67">
                <a:extLst>
                  <a:ext uri="{FF2B5EF4-FFF2-40B4-BE49-F238E27FC236}">
                    <a16:creationId xmlns:a16="http://schemas.microsoft.com/office/drawing/2014/main" id="{F8DE5750-C4A9-9CD3-F6CF-A4069150F913}"/>
                  </a:ext>
                </a:extLst>
              </p:cNvPr>
              <p:cNvSpPr>
                <a:spLocks noChangeShapeType="1"/>
              </p:cNvSpPr>
              <p:nvPr/>
            </p:nvSpPr>
            <p:spPr bwMode="auto">
              <a:xfrm>
                <a:off x="8585693"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grpSp>
        <p:sp>
          <p:nvSpPr>
            <p:cNvPr id="15" name="Rectangle 76">
              <a:extLst>
                <a:ext uri="{FF2B5EF4-FFF2-40B4-BE49-F238E27FC236}">
                  <a16:creationId xmlns:a16="http://schemas.microsoft.com/office/drawing/2014/main" id="{143E0703-11D9-4A9B-32C7-4D3C594727C3}"/>
                </a:ext>
              </a:extLst>
            </p:cNvPr>
            <p:cNvSpPr>
              <a:spLocks noChangeArrowheads="1"/>
            </p:cNvSpPr>
            <p:nvPr/>
          </p:nvSpPr>
          <p:spPr bwMode="auto">
            <a:xfrm>
              <a:off x="2621265" y="1300833"/>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16" name="Rectangle 76">
              <a:extLst>
                <a:ext uri="{FF2B5EF4-FFF2-40B4-BE49-F238E27FC236}">
                  <a16:creationId xmlns:a16="http://schemas.microsoft.com/office/drawing/2014/main" id="{47EBEDE3-5E33-DFC9-E381-ED8D5A712716}"/>
                </a:ext>
              </a:extLst>
            </p:cNvPr>
            <p:cNvSpPr>
              <a:spLocks noChangeArrowheads="1"/>
            </p:cNvSpPr>
            <p:nvPr/>
          </p:nvSpPr>
          <p:spPr bwMode="auto">
            <a:xfrm>
              <a:off x="3632323" y="1296524"/>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17" name="Rectangle 76">
              <a:extLst>
                <a:ext uri="{FF2B5EF4-FFF2-40B4-BE49-F238E27FC236}">
                  <a16:creationId xmlns:a16="http://schemas.microsoft.com/office/drawing/2014/main" id="{FE35C797-3802-0334-57B7-6732809C30EF}"/>
                </a:ext>
              </a:extLst>
            </p:cNvPr>
            <p:cNvSpPr>
              <a:spLocks noChangeArrowheads="1"/>
            </p:cNvSpPr>
            <p:nvPr/>
          </p:nvSpPr>
          <p:spPr bwMode="auto">
            <a:xfrm>
              <a:off x="5045413" y="1287364"/>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2B</a:t>
              </a:r>
            </a:p>
          </p:txBody>
        </p:sp>
        <p:sp>
          <p:nvSpPr>
            <p:cNvPr id="18" name="Rectangle 76">
              <a:extLst>
                <a:ext uri="{FF2B5EF4-FFF2-40B4-BE49-F238E27FC236}">
                  <a16:creationId xmlns:a16="http://schemas.microsoft.com/office/drawing/2014/main" id="{51D759E5-EEBB-00F4-AD4E-3F8CA8ACED65}"/>
                </a:ext>
              </a:extLst>
            </p:cNvPr>
            <p:cNvSpPr>
              <a:spLocks noChangeArrowheads="1"/>
            </p:cNvSpPr>
            <p:nvPr/>
          </p:nvSpPr>
          <p:spPr bwMode="auto">
            <a:xfrm>
              <a:off x="6447156" y="1270855"/>
              <a:ext cx="1441102"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46B~1500B</a:t>
              </a:r>
            </a:p>
          </p:txBody>
        </p:sp>
        <p:sp>
          <p:nvSpPr>
            <p:cNvPr id="19" name="Rectangle 76">
              <a:extLst>
                <a:ext uri="{FF2B5EF4-FFF2-40B4-BE49-F238E27FC236}">
                  <a16:creationId xmlns:a16="http://schemas.microsoft.com/office/drawing/2014/main" id="{30DD93B2-9C32-EF08-802E-785121F9FC0B}"/>
                </a:ext>
              </a:extLst>
            </p:cNvPr>
            <p:cNvSpPr>
              <a:spLocks noChangeArrowheads="1"/>
            </p:cNvSpPr>
            <p:nvPr/>
          </p:nvSpPr>
          <p:spPr bwMode="auto">
            <a:xfrm>
              <a:off x="8640361" y="1306180"/>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4B</a:t>
              </a:r>
            </a:p>
          </p:txBody>
        </p:sp>
      </p:grpSp>
    </p:spTree>
    <p:extLst>
      <p:ext uri="{BB962C8B-B14F-4D97-AF65-F5344CB8AC3E}">
        <p14:creationId xmlns:p14="http://schemas.microsoft.com/office/powerpoint/2010/main" val="28321702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0FC0-3286-91A4-AE51-29341587BEB9}"/>
              </a:ext>
            </a:extLst>
          </p:cNvPr>
          <p:cNvSpPr>
            <a:spLocks noGrp="1"/>
          </p:cNvSpPr>
          <p:nvPr>
            <p:ph type="title"/>
          </p:nvPr>
        </p:nvSpPr>
        <p:spPr/>
        <p:txBody>
          <a:bodyPr>
            <a:normAutofit/>
          </a:bodyPr>
          <a:lstStyle/>
          <a:p>
            <a:r>
              <a:rPr lang="en-US" altLang="zh-CN" sz="3200" dirty="0">
                <a:solidFill>
                  <a:schemeClr val="tx1"/>
                </a:solidFill>
                <a:latin typeface="+mn-lt"/>
                <a:ea typeface="+mn-ea"/>
                <a:cs typeface="+mn-ea"/>
                <a:sym typeface="+mn-lt"/>
              </a:rPr>
              <a:t>Ethernet II </a:t>
            </a:r>
            <a:r>
              <a:rPr lang="zh-CN" altLang="en-US" sz="3200" dirty="0">
                <a:solidFill>
                  <a:schemeClr val="tx1"/>
                </a:solidFill>
                <a:latin typeface="+mn-lt"/>
                <a:ea typeface="+mn-ea"/>
                <a:cs typeface="+mn-ea"/>
                <a:sym typeface="+mn-lt"/>
              </a:rPr>
              <a:t>帧</a:t>
            </a:r>
            <a:endParaRPr lang="zh-CN" altLang="en-US" dirty="0"/>
          </a:p>
        </p:txBody>
      </p:sp>
      <p:sp>
        <p:nvSpPr>
          <p:cNvPr id="4" name="灯片编号占位符 3">
            <a:extLst>
              <a:ext uri="{FF2B5EF4-FFF2-40B4-BE49-F238E27FC236}">
                <a16:creationId xmlns:a16="http://schemas.microsoft.com/office/drawing/2014/main" id="{AE61DE32-0C31-FAD0-5761-A09398389B4B}"/>
              </a:ext>
            </a:extLst>
          </p:cNvPr>
          <p:cNvSpPr>
            <a:spLocks noGrp="1"/>
          </p:cNvSpPr>
          <p:nvPr>
            <p:ph type="sldNum" sz="quarter" idx="12"/>
          </p:nvPr>
        </p:nvSpPr>
        <p:spPr/>
        <p:txBody>
          <a:bodyPr/>
          <a:lstStyle/>
          <a:p>
            <a:fld id="{C8BB1146-E542-4D4E-B8E9-6919A11DDD48}" type="slidenum">
              <a:rPr lang="en-US" smtClean="0"/>
              <a:t>138</a:t>
            </a:fld>
            <a:endParaRPr lang="en-US"/>
          </a:p>
        </p:txBody>
      </p:sp>
      <p:grpSp>
        <p:nvGrpSpPr>
          <p:cNvPr id="5" name="组合 4">
            <a:extLst>
              <a:ext uri="{FF2B5EF4-FFF2-40B4-BE49-F238E27FC236}">
                <a16:creationId xmlns:a16="http://schemas.microsoft.com/office/drawing/2014/main" id="{775D380F-B291-4E36-030C-AC661A6C7AFF}"/>
              </a:ext>
            </a:extLst>
          </p:cNvPr>
          <p:cNvGrpSpPr/>
          <p:nvPr/>
        </p:nvGrpSpPr>
        <p:grpSpPr>
          <a:xfrm>
            <a:off x="1313310" y="1195269"/>
            <a:ext cx="9295687" cy="3374048"/>
            <a:chOff x="984982" y="1590425"/>
            <a:chExt cx="6971764" cy="2530536"/>
          </a:xfrm>
        </p:grpSpPr>
        <p:sp>
          <p:nvSpPr>
            <p:cNvPr id="7" name="Rectangle 4">
              <a:extLst>
                <a:ext uri="{FF2B5EF4-FFF2-40B4-BE49-F238E27FC236}">
                  <a16:creationId xmlns:a16="http://schemas.microsoft.com/office/drawing/2014/main" id="{AF32F60B-C2E4-A7AB-9F60-DE2245AA52FA}"/>
                </a:ext>
              </a:extLst>
            </p:cNvPr>
            <p:cNvSpPr>
              <a:spLocks noChangeArrowheads="1"/>
            </p:cNvSpPr>
            <p:nvPr/>
          </p:nvSpPr>
          <p:spPr bwMode="auto">
            <a:xfrm>
              <a:off x="2392440" y="2797605"/>
              <a:ext cx="4746129" cy="338338"/>
            </a:xfrm>
            <a:prstGeom prst="rect">
              <a:avLst/>
            </a:prstGeom>
            <a:solidFill>
              <a:schemeClr val="accent1">
                <a:lumMod val="10000"/>
                <a:lumOff val="9000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8" name="Rectangle 6">
              <a:extLst>
                <a:ext uri="{FF2B5EF4-FFF2-40B4-BE49-F238E27FC236}">
                  <a16:creationId xmlns:a16="http://schemas.microsoft.com/office/drawing/2014/main" id="{1876523D-BB4F-4226-FB77-04CB5BFF4A46}"/>
                </a:ext>
              </a:extLst>
            </p:cNvPr>
            <p:cNvSpPr>
              <a:spLocks noChangeArrowheads="1"/>
            </p:cNvSpPr>
            <p:nvPr/>
          </p:nvSpPr>
          <p:spPr bwMode="auto">
            <a:xfrm>
              <a:off x="4167767" y="2808997"/>
              <a:ext cx="1264675"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latin typeface="+mn-ea"/>
                  <a:cs typeface="+mn-ea"/>
                  <a:sym typeface="+mn-lt"/>
                </a:rPr>
                <a:t>以太网 </a:t>
              </a:r>
              <a:r>
                <a:rPr kumimoji="1" lang="en-US" altLang="zh-CN" sz="1600" b="1" dirty="0">
                  <a:latin typeface="+mn-ea"/>
                  <a:cs typeface="+mn-ea"/>
                  <a:sym typeface="+mn-lt"/>
                </a:rPr>
                <a:t>MAC </a:t>
              </a:r>
              <a:r>
                <a:rPr kumimoji="1" lang="zh-CN" altLang="en-US" sz="1600" b="1" dirty="0">
                  <a:latin typeface="+mn-ea"/>
                  <a:cs typeface="+mn-ea"/>
                  <a:sym typeface="+mn-lt"/>
                </a:rPr>
                <a:t>帧</a:t>
              </a:r>
            </a:p>
          </p:txBody>
        </p:sp>
        <p:sp>
          <p:nvSpPr>
            <p:cNvPr id="9" name="Rectangle 13">
              <a:extLst>
                <a:ext uri="{FF2B5EF4-FFF2-40B4-BE49-F238E27FC236}">
                  <a16:creationId xmlns:a16="http://schemas.microsoft.com/office/drawing/2014/main" id="{7211055C-67A6-5E4C-7550-FCBF182F5D5A}"/>
                </a:ext>
              </a:extLst>
            </p:cNvPr>
            <p:cNvSpPr>
              <a:spLocks noChangeArrowheads="1"/>
            </p:cNvSpPr>
            <p:nvPr/>
          </p:nvSpPr>
          <p:spPr bwMode="auto">
            <a:xfrm>
              <a:off x="7242101" y="2801765"/>
              <a:ext cx="644409"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latin typeface="+mn-ea"/>
                  <a:cs typeface="+mn-ea"/>
                  <a:sym typeface="+mn-lt"/>
                </a:rPr>
                <a:t>物理层</a:t>
              </a:r>
            </a:p>
          </p:txBody>
        </p:sp>
        <p:sp>
          <p:nvSpPr>
            <p:cNvPr id="10" name="Rectangle 26">
              <a:extLst>
                <a:ext uri="{FF2B5EF4-FFF2-40B4-BE49-F238E27FC236}">
                  <a16:creationId xmlns:a16="http://schemas.microsoft.com/office/drawing/2014/main" id="{1C16529C-7915-2871-39E3-D4FEF5DF1382}"/>
                </a:ext>
              </a:extLst>
            </p:cNvPr>
            <p:cNvSpPr>
              <a:spLocks noChangeArrowheads="1"/>
            </p:cNvSpPr>
            <p:nvPr/>
          </p:nvSpPr>
          <p:spPr bwMode="auto">
            <a:xfrm>
              <a:off x="7199422" y="2158502"/>
              <a:ext cx="757324" cy="2926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latin typeface="+mn-ea"/>
                  <a:cs typeface="+mn-ea"/>
                  <a:sym typeface="+mn-lt"/>
                </a:rPr>
                <a:t>MAC </a:t>
              </a:r>
              <a:r>
                <a:rPr kumimoji="1" lang="zh-CN" altLang="en-US" sz="1600" b="1" dirty="0">
                  <a:latin typeface="+mn-ea"/>
                  <a:cs typeface="+mn-ea"/>
                  <a:sym typeface="+mn-lt"/>
                </a:rPr>
                <a:t>层</a:t>
              </a:r>
            </a:p>
          </p:txBody>
        </p:sp>
        <p:sp>
          <p:nvSpPr>
            <p:cNvPr id="11" name="Line 27">
              <a:extLst>
                <a:ext uri="{FF2B5EF4-FFF2-40B4-BE49-F238E27FC236}">
                  <a16:creationId xmlns:a16="http://schemas.microsoft.com/office/drawing/2014/main" id="{3CBBDAD4-B6EA-89C9-679D-C0714E8B68CA}"/>
                </a:ext>
              </a:extLst>
            </p:cNvPr>
            <p:cNvSpPr>
              <a:spLocks noChangeShapeType="1"/>
            </p:cNvSpPr>
            <p:nvPr/>
          </p:nvSpPr>
          <p:spPr bwMode="auto">
            <a:xfrm flipH="1">
              <a:off x="2386566" y="2457646"/>
              <a:ext cx="1175" cy="351351"/>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latin typeface="+mn-ea"/>
                <a:cs typeface="+mn-ea"/>
                <a:sym typeface="+mn-lt"/>
              </a:endParaRPr>
            </a:p>
          </p:txBody>
        </p:sp>
        <p:sp>
          <p:nvSpPr>
            <p:cNvPr id="12" name="Line 28">
              <a:extLst>
                <a:ext uri="{FF2B5EF4-FFF2-40B4-BE49-F238E27FC236}">
                  <a16:creationId xmlns:a16="http://schemas.microsoft.com/office/drawing/2014/main" id="{C74C62CB-2AA5-0552-D660-60964A6BB2D5}"/>
                </a:ext>
              </a:extLst>
            </p:cNvPr>
            <p:cNvSpPr>
              <a:spLocks noChangeShapeType="1"/>
            </p:cNvSpPr>
            <p:nvPr/>
          </p:nvSpPr>
          <p:spPr bwMode="auto">
            <a:xfrm>
              <a:off x="7130346" y="2506444"/>
              <a:ext cx="8224" cy="294961"/>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latin typeface="+mn-ea"/>
                <a:cs typeface="+mn-ea"/>
                <a:sym typeface="+mn-lt"/>
              </a:endParaRPr>
            </a:p>
          </p:txBody>
        </p:sp>
        <p:sp>
          <p:nvSpPr>
            <p:cNvPr id="13" name="Rectangle 29">
              <a:extLst>
                <a:ext uri="{FF2B5EF4-FFF2-40B4-BE49-F238E27FC236}">
                  <a16:creationId xmlns:a16="http://schemas.microsoft.com/office/drawing/2014/main" id="{6CDE8409-82F0-1F5C-AC75-A472C4AAD4C6}"/>
                </a:ext>
              </a:extLst>
            </p:cNvPr>
            <p:cNvSpPr>
              <a:spLocks noChangeArrowheads="1"/>
            </p:cNvSpPr>
            <p:nvPr/>
          </p:nvSpPr>
          <p:spPr bwMode="auto">
            <a:xfrm>
              <a:off x="1386824" y="3484588"/>
              <a:ext cx="3122679" cy="284117"/>
            </a:xfrm>
            <a:prstGeom prst="rect">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14" name="Rectangle 30">
              <a:extLst>
                <a:ext uri="{FF2B5EF4-FFF2-40B4-BE49-F238E27FC236}">
                  <a16:creationId xmlns:a16="http://schemas.microsoft.com/office/drawing/2014/main" id="{DE9C3E7B-4B5C-EA59-AD30-95E8B50FB2FE}"/>
                </a:ext>
              </a:extLst>
            </p:cNvPr>
            <p:cNvSpPr>
              <a:spLocks noChangeArrowheads="1"/>
            </p:cNvSpPr>
            <p:nvPr/>
          </p:nvSpPr>
          <p:spPr bwMode="auto">
            <a:xfrm>
              <a:off x="1390505" y="3513868"/>
              <a:ext cx="3299969" cy="241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en-US" altLang="zh-CN" sz="1200" b="1" dirty="0">
                  <a:latin typeface="+mn-ea"/>
                  <a:cs typeface="+mn-ea"/>
                  <a:sym typeface="+mn-lt"/>
                </a:rPr>
                <a:t>10101010101010               101010101010  10101011</a:t>
              </a:r>
            </a:p>
          </p:txBody>
        </p:sp>
        <p:sp>
          <p:nvSpPr>
            <p:cNvPr id="15" name="Line 31">
              <a:extLst>
                <a:ext uri="{FF2B5EF4-FFF2-40B4-BE49-F238E27FC236}">
                  <a16:creationId xmlns:a16="http://schemas.microsoft.com/office/drawing/2014/main" id="{16B07A9A-9F72-79C4-3175-4E4B826E46F5}"/>
                </a:ext>
              </a:extLst>
            </p:cNvPr>
            <p:cNvSpPr>
              <a:spLocks noChangeShapeType="1"/>
            </p:cNvSpPr>
            <p:nvPr/>
          </p:nvSpPr>
          <p:spPr bwMode="auto">
            <a:xfrm>
              <a:off x="3870054" y="3482419"/>
              <a:ext cx="0" cy="29496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latin typeface="+mn-ea"/>
                <a:cs typeface="+mn-ea"/>
                <a:sym typeface="+mn-lt"/>
              </a:endParaRPr>
            </a:p>
          </p:txBody>
        </p:sp>
        <p:sp>
          <p:nvSpPr>
            <p:cNvPr id="16" name="Rectangle 32">
              <a:extLst>
                <a:ext uri="{FF2B5EF4-FFF2-40B4-BE49-F238E27FC236}">
                  <a16:creationId xmlns:a16="http://schemas.microsoft.com/office/drawing/2014/main" id="{00DAC5BF-70CB-D68F-B88B-CB3CAED8EAAE}"/>
                </a:ext>
              </a:extLst>
            </p:cNvPr>
            <p:cNvSpPr>
              <a:spLocks noChangeArrowheads="1"/>
            </p:cNvSpPr>
            <p:nvPr/>
          </p:nvSpPr>
          <p:spPr bwMode="auto">
            <a:xfrm>
              <a:off x="2233600" y="3828348"/>
              <a:ext cx="800227"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zh-CN" altLang="en-US" sz="1600" b="1" dirty="0">
                  <a:latin typeface="+mn-ea"/>
                  <a:cs typeface="+mn-ea"/>
                  <a:sym typeface="+mn-lt"/>
                </a:rPr>
                <a:t>前导码</a:t>
              </a:r>
            </a:p>
          </p:txBody>
        </p:sp>
        <p:sp>
          <p:nvSpPr>
            <p:cNvPr id="17" name="Rectangle 33">
              <a:extLst>
                <a:ext uri="{FF2B5EF4-FFF2-40B4-BE49-F238E27FC236}">
                  <a16:creationId xmlns:a16="http://schemas.microsoft.com/office/drawing/2014/main" id="{BB6D837E-29CD-A841-ED0B-13667F85EDE5}"/>
                </a:ext>
              </a:extLst>
            </p:cNvPr>
            <p:cNvSpPr>
              <a:spLocks noChangeArrowheads="1"/>
            </p:cNvSpPr>
            <p:nvPr/>
          </p:nvSpPr>
          <p:spPr bwMode="auto">
            <a:xfrm>
              <a:off x="3765898" y="3812622"/>
              <a:ext cx="2240403" cy="2926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zh-CN" altLang="en-US" sz="1600" b="1" dirty="0">
                  <a:latin typeface="+mn-ea"/>
                  <a:cs typeface="+mn-ea"/>
                  <a:sym typeface="+mn-lt"/>
                </a:rPr>
                <a:t>帧起始定界符</a:t>
              </a:r>
              <a:r>
                <a:rPr kumimoji="1" lang="en-US" altLang="zh-CN" sz="1600" b="1" dirty="0">
                  <a:latin typeface="+mn-ea"/>
                  <a:cs typeface="+mn-ea"/>
                  <a:sym typeface="+mn-lt"/>
                </a:rPr>
                <a:t>(SFD)</a:t>
              </a:r>
              <a:endParaRPr kumimoji="1" lang="zh-CN" altLang="en-US" sz="1600" b="1" dirty="0">
                <a:latin typeface="+mn-ea"/>
                <a:cs typeface="+mn-ea"/>
                <a:sym typeface="+mn-lt"/>
              </a:endParaRPr>
            </a:p>
          </p:txBody>
        </p:sp>
        <p:sp>
          <p:nvSpPr>
            <p:cNvPr id="18" name="Rectangle 34">
              <a:extLst>
                <a:ext uri="{FF2B5EF4-FFF2-40B4-BE49-F238E27FC236}">
                  <a16:creationId xmlns:a16="http://schemas.microsoft.com/office/drawing/2014/main" id="{F0BB2B88-9111-8241-3A71-15F1CEB25B2F}"/>
                </a:ext>
              </a:extLst>
            </p:cNvPr>
            <p:cNvSpPr>
              <a:spLocks noChangeArrowheads="1"/>
            </p:cNvSpPr>
            <p:nvPr/>
          </p:nvSpPr>
          <p:spPr bwMode="auto">
            <a:xfrm>
              <a:off x="1882170" y="3799584"/>
              <a:ext cx="182792" cy="290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endParaRPr kumimoji="1" lang="zh-CN" altLang="en-US" sz="1600" b="1" dirty="0">
                <a:solidFill>
                  <a:srgbClr val="000099"/>
                </a:solidFill>
                <a:latin typeface="+mn-ea"/>
                <a:cs typeface="+mn-ea"/>
                <a:sym typeface="+mn-lt"/>
              </a:endParaRPr>
            </a:p>
          </p:txBody>
        </p:sp>
        <p:sp>
          <p:nvSpPr>
            <p:cNvPr id="19" name="Rectangle 35">
              <a:extLst>
                <a:ext uri="{FF2B5EF4-FFF2-40B4-BE49-F238E27FC236}">
                  <a16:creationId xmlns:a16="http://schemas.microsoft.com/office/drawing/2014/main" id="{99439910-B341-0E66-710E-26392A75B662}"/>
                </a:ext>
              </a:extLst>
            </p:cNvPr>
            <p:cNvSpPr>
              <a:spLocks noChangeArrowheads="1"/>
            </p:cNvSpPr>
            <p:nvPr/>
          </p:nvSpPr>
          <p:spPr bwMode="auto">
            <a:xfrm>
              <a:off x="3938541" y="3204443"/>
              <a:ext cx="383520"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1B</a:t>
              </a:r>
              <a:endParaRPr kumimoji="1" lang="zh-CN" altLang="en-US" sz="1600" b="1" dirty="0">
                <a:solidFill>
                  <a:srgbClr val="000099"/>
                </a:solidFill>
                <a:latin typeface="+mn-ea"/>
                <a:cs typeface="+mn-ea"/>
                <a:sym typeface="+mn-lt"/>
              </a:endParaRPr>
            </a:p>
          </p:txBody>
        </p:sp>
        <p:sp>
          <p:nvSpPr>
            <p:cNvPr id="20" name="Line 36">
              <a:extLst>
                <a:ext uri="{FF2B5EF4-FFF2-40B4-BE49-F238E27FC236}">
                  <a16:creationId xmlns:a16="http://schemas.microsoft.com/office/drawing/2014/main" id="{E92A4DC0-5DC3-A49F-C124-0D251F9EFF99}"/>
                </a:ext>
              </a:extLst>
            </p:cNvPr>
            <p:cNvSpPr>
              <a:spLocks noChangeShapeType="1"/>
            </p:cNvSpPr>
            <p:nvPr/>
          </p:nvSpPr>
          <p:spPr bwMode="auto">
            <a:xfrm flipV="1">
              <a:off x="1396223" y="3146250"/>
              <a:ext cx="216161" cy="336169"/>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latin typeface="+mn-ea"/>
                <a:cs typeface="+mn-ea"/>
                <a:sym typeface="+mn-lt"/>
              </a:endParaRPr>
            </a:p>
          </p:txBody>
        </p:sp>
        <p:sp>
          <p:nvSpPr>
            <p:cNvPr id="21" name="Line 37">
              <a:extLst>
                <a:ext uri="{FF2B5EF4-FFF2-40B4-BE49-F238E27FC236}">
                  <a16:creationId xmlns:a16="http://schemas.microsoft.com/office/drawing/2014/main" id="{42BA98C4-3AA2-392E-33B9-BD95F6ABCC2A}"/>
                </a:ext>
              </a:extLst>
            </p:cNvPr>
            <p:cNvSpPr>
              <a:spLocks noChangeShapeType="1"/>
            </p:cNvSpPr>
            <p:nvPr/>
          </p:nvSpPr>
          <p:spPr bwMode="auto">
            <a:xfrm>
              <a:off x="2380692" y="3154926"/>
              <a:ext cx="2128810" cy="32749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latin typeface="+mn-ea"/>
                <a:cs typeface="+mn-ea"/>
                <a:sym typeface="+mn-lt"/>
              </a:endParaRPr>
            </a:p>
          </p:txBody>
        </p:sp>
        <p:sp>
          <p:nvSpPr>
            <p:cNvPr id="22" name="Text Box 38">
              <a:extLst>
                <a:ext uri="{FF2B5EF4-FFF2-40B4-BE49-F238E27FC236}">
                  <a16:creationId xmlns:a16="http://schemas.microsoft.com/office/drawing/2014/main" id="{7517CAA0-7E7D-FD1F-E5B1-453517593207}"/>
                </a:ext>
              </a:extLst>
            </p:cNvPr>
            <p:cNvSpPr txBox="1">
              <a:spLocks noChangeArrowheads="1"/>
            </p:cNvSpPr>
            <p:nvPr/>
          </p:nvSpPr>
          <p:spPr bwMode="auto">
            <a:xfrm>
              <a:off x="2640343" y="3490011"/>
              <a:ext cx="317636"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en-US" altLang="zh-CN" sz="1867" b="1" dirty="0">
                  <a:solidFill>
                    <a:srgbClr val="000099"/>
                  </a:solidFill>
                  <a:latin typeface="+mn-ea"/>
                  <a:ea typeface="+mn-ea"/>
                  <a:cs typeface="+mn-ea"/>
                  <a:sym typeface="+mn-lt"/>
                </a:rPr>
                <a:t>…</a:t>
              </a:r>
            </a:p>
          </p:txBody>
        </p:sp>
        <p:sp>
          <p:nvSpPr>
            <p:cNvPr id="23" name="Rectangle 41">
              <a:extLst>
                <a:ext uri="{FF2B5EF4-FFF2-40B4-BE49-F238E27FC236}">
                  <a16:creationId xmlns:a16="http://schemas.microsoft.com/office/drawing/2014/main" id="{844F0B84-1D4E-93CF-BCA1-3808B0A68587}"/>
                </a:ext>
              </a:extLst>
            </p:cNvPr>
            <p:cNvSpPr>
              <a:spLocks noChangeArrowheads="1"/>
            </p:cNvSpPr>
            <p:nvPr/>
          </p:nvSpPr>
          <p:spPr bwMode="auto">
            <a:xfrm>
              <a:off x="1633530" y="2801863"/>
              <a:ext cx="754212" cy="334000"/>
            </a:xfrm>
            <a:prstGeom prst="rect">
              <a:avLst/>
            </a:prstGeom>
            <a:solidFill>
              <a:srgbClr val="92D050"/>
            </a:solidFill>
            <a:ln w="19050">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24" name="Rectangle 42">
              <a:extLst>
                <a:ext uri="{FF2B5EF4-FFF2-40B4-BE49-F238E27FC236}">
                  <a16:creationId xmlns:a16="http://schemas.microsoft.com/office/drawing/2014/main" id="{3D838C8A-21E6-BD88-AE88-5088FDF9DDFA}"/>
                </a:ext>
              </a:extLst>
            </p:cNvPr>
            <p:cNvSpPr>
              <a:spLocks noChangeArrowheads="1"/>
            </p:cNvSpPr>
            <p:nvPr/>
          </p:nvSpPr>
          <p:spPr bwMode="auto">
            <a:xfrm>
              <a:off x="1709489" y="2822555"/>
              <a:ext cx="631184"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latin typeface="+mn-ea"/>
                  <a:cs typeface="+mn-ea"/>
                  <a:sym typeface="+mn-lt"/>
                </a:rPr>
                <a:t>8 </a:t>
              </a:r>
              <a:r>
                <a:rPr kumimoji="1" lang="zh-CN" altLang="en-US" sz="1600" b="1" dirty="0">
                  <a:latin typeface="+mn-ea"/>
                  <a:cs typeface="+mn-ea"/>
                  <a:sym typeface="+mn-lt"/>
                </a:rPr>
                <a:t>字节</a:t>
              </a:r>
            </a:p>
          </p:txBody>
        </p:sp>
        <p:sp>
          <p:nvSpPr>
            <p:cNvPr id="25" name="AutoShape 43">
              <a:extLst>
                <a:ext uri="{FF2B5EF4-FFF2-40B4-BE49-F238E27FC236}">
                  <a16:creationId xmlns:a16="http://schemas.microsoft.com/office/drawing/2014/main" id="{5F6F09DE-88D3-6089-C832-AEE585589D95}"/>
                </a:ext>
              </a:extLst>
            </p:cNvPr>
            <p:cNvSpPr>
              <a:spLocks noChangeArrowheads="1"/>
            </p:cNvSpPr>
            <p:nvPr/>
          </p:nvSpPr>
          <p:spPr bwMode="auto">
            <a:xfrm>
              <a:off x="1358516" y="2480447"/>
              <a:ext cx="532666" cy="252410"/>
            </a:xfrm>
            <a:prstGeom prst="wedgeRoundRectCallout">
              <a:avLst>
                <a:gd name="adj1" fmla="val 48000"/>
                <a:gd name="adj2" fmla="val 139880"/>
                <a:gd name="adj3" fmla="val 16667"/>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1015975" eaLnBrk="0" hangingPunct="0">
                <a:lnSpc>
                  <a:spcPct val="120000"/>
                </a:lnSpc>
              </a:pPr>
              <a:endParaRPr kumimoji="1" lang="zh-CN" altLang="zh-CN" sz="1867" b="1">
                <a:solidFill>
                  <a:srgbClr val="000099"/>
                </a:solidFill>
                <a:latin typeface="+mn-ea"/>
                <a:cs typeface="+mn-ea"/>
                <a:sym typeface="+mn-lt"/>
              </a:endParaRPr>
            </a:p>
          </p:txBody>
        </p:sp>
        <p:sp>
          <p:nvSpPr>
            <p:cNvPr id="26" name="Rectangle 44">
              <a:extLst>
                <a:ext uri="{FF2B5EF4-FFF2-40B4-BE49-F238E27FC236}">
                  <a16:creationId xmlns:a16="http://schemas.microsoft.com/office/drawing/2014/main" id="{F3F0E330-06A9-1E31-AFBC-E2A1E01F99B0}"/>
                </a:ext>
              </a:extLst>
            </p:cNvPr>
            <p:cNvSpPr>
              <a:spLocks noChangeArrowheads="1"/>
            </p:cNvSpPr>
            <p:nvPr/>
          </p:nvSpPr>
          <p:spPr bwMode="auto">
            <a:xfrm>
              <a:off x="1394346" y="2447879"/>
              <a:ext cx="548625" cy="2922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zh-CN" altLang="en-US" sz="1600" b="1" dirty="0">
                  <a:latin typeface="+mn-ea"/>
                  <a:cs typeface="+mn-ea"/>
                  <a:sym typeface="+mn-lt"/>
                </a:rPr>
                <a:t>插入</a:t>
              </a:r>
            </a:p>
          </p:txBody>
        </p:sp>
        <p:sp>
          <p:nvSpPr>
            <p:cNvPr id="27" name="Rectangle 47">
              <a:extLst>
                <a:ext uri="{FF2B5EF4-FFF2-40B4-BE49-F238E27FC236}">
                  <a16:creationId xmlns:a16="http://schemas.microsoft.com/office/drawing/2014/main" id="{5748896B-90C0-2945-8441-CE4448064750}"/>
                </a:ext>
              </a:extLst>
            </p:cNvPr>
            <p:cNvSpPr>
              <a:spLocks noChangeArrowheads="1"/>
            </p:cNvSpPr>
            <p:nvPr/>
          </p:nvSpPr>
          <p:spPr bwMode="auto">
            <a:xfrm>
              <a:off x="7242101" y="1625122"/>
              <a:ext cx="644409"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latin typeface="+mn-ea"/>
                  <a:cs typeface="+mn-ea"/>
                  <a:sym typeface="+mn-lt"/>
                </a:rPr>
                <a:t>网络层</a:t>
              </a:r>
            </a:p>
          </p:txBody>
        </p:sp>
        <p:sp>
          <p:nvSpPr>
            <p:cNvPr id="28" name="Line 48">
              <a:extLst>
                <a:ext uri="{FF2B5EF4-FFF2-40B4-BE49-F238E27FC236}">
                  <a16:creationId xmlns:a16="http://schemas.microsoft.com/office/drawing/2014/main" id="{430C6DE8-268B-105C-DA41-D1E40FD918C8}"/>
                </a:ext>
              </a:extLst>
            </p:cNvPr>
            <p:cNvSpPr>
              <a:spLocks noChangeShapeType="1"/>
            </p:cNvSpPr>
            <p:nvPr/>
          </p:nvSpPr>
          <p:spPr bwMode="auto">
            <a:xfrm flipV="1">
              <a:off x="7183211" y="1968573"/>
              <a:ext cx="648644" cy="0"/>
            </a:xfrm>
            <a:prstGeom prst="line">
              <a:avLst/>
            </a:prstGeom>
            <a:noFill/>
            <a:ln w="19050">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30" name="Rectangle 66">
              <a:extLst>
                <a:ext uri="{FF2B5EF4-FFF2-40B4-BE49-F238E27FC236}">
                  <a16:creationId xmlns:a16="http://schemas.microsoft.com/office/drawing/2014/main" id="{ECC85BD7-5660-53DE-D1AD-1A65210A1F22}"/>
                </a:ext>
              </a:extLst>
            </p:cNvPr>
            <p:cNvSpPr>
              <a:spLocks noChangeArrowheads="1"/>
            </p:cNvSpPr>
            <p:nvPr/>
          </p:nvSpPr>
          <p:spPr bwMode="auto">
            <a:xfrm>
              <a:off x="2386566" y="2162684"/>
              <a:ext cx="4752004" cy="312312"/>
            </a:xfrm>
            <a:prstGeom prst="rect">
              <a:avLst/>
            </a:prstGeom>
            <a:solidFill>
              <a:schemeClr val="accent1">
                <a:lumMod val="10000"/>
                <a:lumOff val="90000"/>
              </a:schemeClr>
            </a:solidFill>
            <a:ln w="19050" algn="ctr">
              <a:solidFill>
                <a:schemeClr val="tx1"/>
              </a:solidFill>
              <a:miter lim="800000"/>
              <a:headEnd/>
              <a:tailEnd/>
            </a:ln>
            <a:effec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31" name="Line 67">
              <a:extLst>
                <a:ext uri="{FF2B5EF4-FFF2-40B4-BE49-F238E27FC236}">
                  <a16:creationId xmlns:a16="http://schemas.microsoft.com/office/drawing/2014/main" id="{A52669B8-1177-D796-B878-8C3F6CC0A072}"/>
                </a:ext>
              </a:extLst>
            </p:cNvPr>
            <p:cNvSpPr>
              <a:spLocks noChangeShapeType="1"/>
            </p:cNvSpPr>
            <p:nvPr/>
          </p:nvSpPr>
          <p:spPr bwMode="auto">
            <a:xfrm>
              <a:off x="3078514"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32" name="Line 68">
              <a:extLst>
                <a:ext uri="{FF2B5EF4-FFF2-40B4-BE49-F238E27FC236}">
                  <a16:creationId xmlns:a16="http://schemas.microsoft.com/office/drawing/2014/main" id="{9509F6CD-7DD6-B9A1-6B95-957959D44538}"/>
                </a:ext>
              </a:extLst>
            </p:cNvPr>
            <p:cNvSpPr>
              <a:spLocks noChangeShapeType="1"/>
            </p:cNvSpPr>
            <p:nvPr/>
          </p:nvSpPr>
          <p:spPr bwMode="auto">
            <a:xfrm>
              <a:off x="3755190"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33" name="Line 69">
              <a:extLst>
                <a:ext uri="{FF2B5EF4-FFF2-40B4-BE49-F238E27FC236}">
                  <a16:creationId xmlns:a16="http://schemas.microsoft.com/office/drawing/2014/main" id="{D75D775E-C5E4-BCB2-C9F8-C7ACF3A6EE02}"/>
                </a:ext>
              </a:extLst>
            </p:cNvPr>
            <p:cNvSpPr>
              <a:spLocks noChangeShapeType="1"/>
            </p:cNvSpPr>
            <p:nvPr/>
          </p:nvSpPr>
          <p:spPr bwMode="auto">
            <a:xfrm>
              <a:off x="4431866"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34" name="Line 70">
              <a:extLst>
                <a:ext uri="{FF2B5EF4-FFF2-40B4-BE49-F238E27FC236}">
                  <a16:creationId xmlns:a16="http://schemas.microsoft.com/office/drawing/2014/main" id="{F0290C66-640E-278E-329A-DE664261202C}"/>
                </a:ext>
              </a:extLst>
            </p:cNvPr>
            <p:cNvSpPr>
              <a:spLocks noChangeShapeType="1"/>
            </p:cNvSpPr>
            <p:nvPr/>
          </p:nvSpPr>
          <p:spPr bwMode="auto">
            <a:xfrm>
              <a:off x="6743842"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35" name="Rectangle 71">
              <a:extLst>
                <a:ext uri="{FF2B5EF4-FFF2-40B4-BE49-F238E27FC236}">
                  <a16:creationId xmlns:a16="http://schemas.microsoft.com/office/drawing/2014/main" id="{84009705-6101-3054-B92E-182E2857CB0C}"/>
                </a:ext>
              </a:extLst>
            </p:cNvPr>
            <p:cNvSpPr>
              <a:spLocks noChangeArrowheads="1"/>
            </p:cNvSpPr>
            <p:nvPr/>
          </p:nvSpPr>
          <p:spPr bwMode="auto">
            <a:xfrm>
              <a:off x="2354254" y="2174433"/>
              <a:ext cx="798297"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latin typeface="+mn-ea"/>
                  <a:cs typeface="+mn-ea"/>
                  <a:sym typeface="+mn-lt"/>
                </a:rPr>
                <a:t>目的地址</a:t>
              </a:r>
            </a:p>
          </p:txBody>
        </p:sp>
        <p:sp>
          <p:nvSpPr>
            <p:cNvPr id="36" name="Rectangle 72">
              <a:extLst>
                <a:ext uri="{FF2B5EF4-FFF2-40B4-BE49-F238E27FC236}">
                  <a16:creationId xmlns:a16="http://schemas.microsoft.com/office/drawing/2014/main" id="{B35737B5-FDDA-2367-271A-794A12758390}"/>
                </a:ext>
              </a:extLst>
            </p:cNvPr>
            <p:cNvSpPr>
              <a:spLocks noChangeArrowheads="1"/>
            </p:cNvSpPr>
            <p:nvPr/>
          </p:nvSpPr>
          <p:spPr bwMode="auto">
            <a:xfrm>
              <a:off x="3109599" y="2172701"/>
              <a:ext cx="644409"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latin typeface="+mn-ea"/>
                  <a:cs typeface="+mn-ea"/>
                  <a:sym typeface="+mn-lt"/>
                </a:rPr>
                <a:t>源地址</a:t>
              </a:r>
            </a:p>
          </p:txBody>
        </p:sp>
        <p:sp>
          <p:nvSpPr>
            <p:cNvPr id="37" name="Rectangle 73">
              <a:extLst>
                <a:ext uri="{FF2B5EF4-FFF2-40B4-BE49-F238E27FC236}">
                  <a16:creationId xmlns:a16="http://schemas.microsoft.com/office/drawing/2014/main" id="{480A8E9B-4FAF-5B6D-CEEF-310122D03F95}"/>
                </a:ext>
              </a:extLst>
            </p:cNvPr>
            <p:cNvSpPr>
              <a:spLocks noChangeArrowheads="1"/>
            </p:cNvSpPr>
            <p:nvPr/>
          </p:nvSpPr>
          <p:spPr bwMode="auto">
            <a:xfrm>
              <a:off x="3846804" y="2173557"/>
              <a:ext cx="490520"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latin typeface="+mn-ea"/>
                  <a:cs typeface="+mn-ea"/>
                  <a:sym typeface="+mn-lt"/>
                </a:rPr>
                <a:t>类型</a:t>
              </a:r>
            </a:p>
          </p:txBody>
        </p:sp>
        <p:sp>
          <p:nvSpPr>
            <p:cNvPr id="38" name="Rectangle 74">
              <a:extLst>
                <a:ext uri="{FF2B5EF4-FFF2-40B4-BE49-F238E27FC236}">
                  <a16:creationId xmlns:a16="http://schemas.microsoft.com/office/drawing/2014/main" id="{0DA91B2D-6059-4666-58EA-DA0C88C04FF2}"/>
                </a:ext>
              </a:extLst>
            </p:cNvPr>
            <p:cNvSpPr>
              <a:spLocks noChangeArrowheads="1"/>
            </p:cNvSpPr>
            <p:nvPr/>
          </p:nvSpPr>
          <p:spPr bwMode="auto">
            <a:xfrm>
              <a:off x="5150297" y="2157554"/>
              <a:ext cx="856005"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latin typeface="+mn-ea"/>
                  <a:cs typeface="+mn-ea"/>
                  <a:sym typeface="+mn-lt"/>
                </a:rPr>
                <a:t>数        据</a:t>
              </a:r>
            </a:p>
          </p:txBody>
        </p:sp>
        <p:sp>
          <p:nvSpPr>
            <p:cNvPr id="39" name="Rectangle 75">
              <a:extLst>
                <a:ext uri="{FF2B5EF4-FFF2-40B4-BE49-F238E27FC236}">
                  <a16:creationId xmlns:a16="http://schemas.microsoft.com/office/drawing/2014/main" id="{318FE388-78E2-19E8-7861-6442C42FA832}"/>
                </a:ext>
              </a:extLst>
            </p:cNvPr>
            <p:cNvSpPr>
              <a:spLocks noChangeArrowheads="1"/>
            </p:cNvSpPr>
            <p:nvPr/>
          </p:nvSpPr>
          <p:spPr bwMode="auto">
            <a:xfrm>
              <a:off x="6703899" y="2169715"/>
              <a:ext cx="494704"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latin typeface="+mn-ea"/>
                  <a:cs typeface="+mn-ea"/>
                  <a:sym typeface="+mn-lt"/>
                </a:rPr>
                <a:t>CRC</a:t>
              </a:r>
            </a:p>
          </p:txBody>
        </p:sp>
        <p:sp>
          <p:nvSpPr>
            <p:cNvPr id="40" name="Rectangle 76">
              <a:extLst>
                <a:ext uri="{FF2B5EF4-FFF2-40B4-BE49-F238E27FC236}">
                  <a16:creationId xmlns:a16="http://schemas.microsoft.com/office/drawing/2014/main" id="{BF9EB762-386B-F74F-5848-7E5BFEBB4967}"/>
                </a:ext>
              </a:extLst>
            </p:cNvPr>
            <p:cNvSpPr>
              <a:spLocks noChangeArrowheads="1"/>
            </p:cNvSpPr>
            <p:nvPr/>
          </p:nvSpPr>
          <p:spPr bwMode="auto">
            <a:xfrm>
              <a:off x="2640343" y="1917399"/>
              <a:ext cx="277722"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a:t>
              </a:r>
            </a:p>
          </p:txBody>
        </p:sp>
        <p:sp>
          <p:nvSpPr>
            <p:cNvPr id="41" name="Rectangle 77">
              <a:extLst>
                <a:ext uri="{FF2B5EF4-FFF2-40B4-BE49-F238E27FC236}">
                  <a16:creationId xmlns:a16="http://schemas.microsoft.com/office/drawing/2014/main" id="{D7CDEEC3-CCC0-B188-C3FE-E146E913F552}"/>
                </a:ext>
              </a:extLst>
            </p:cNvPr>
            <p:cNvSpPr>
              <a:spLocks noChangeArrowheads="1"/>
            </p:cNvSpPr>
            <p:nvPr/>
          </p:nvSpPr>
          <p:spPr bwMode="auto">
            <a:xfrm>
              <a:off x="3313311" y="1903184"/>
              <a:ext cx="277722"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a:t>
              </a:r>
            </a:p>
          </p:txBody>
        </p:sp>
        <p:sp>
          <p:nvSpPr>
            <p:cNvPr id="42" name="Rectangle 78">
              <a:extLst>
                <a:ext uri="{FF2B5EF4-FFF2-40B4-BE49-F238E27FC236}">
                  <a16:creationId xmlns:a16="http://schemas.microsoft.com/office/drawing/2014/main" id="{3421BE6A-9CF7-C91F-6EDB-201C361A9F89}"/>
                </a:ext>
              </a:extLst>
            </p:cNvPr>
            <p:cNvSpPr>
              <a:spLocks noChangeArrowheads="1"/>
            </p:cNvSpPr>
            <p:nvPr/>
          </p:nvSpPr>
          <p:spPr bwMode="auto">
            <a:xfrm>
              <a:off x="4028906" y="1898648"/>
              <a:ext cx="277722"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2</a:t>
              </a:r>
            </a:p>
          </p:txBody>
        </p:sp>
        <p:sp>
          <p:nvSpPr>
            <p:cNvPr id="43" name="Rectangle 79">
              <a:extLst>
                <a:ext uri="{FF2B5EF4-FFF2-40B4-BE49-F238E27FC236}">
                  <a16:creationId xmlns:a16="http://schemas.microsoft.com/office/drawing/2014/main" id="{5E7A9D72-A428-9DB0-4F2B-01ADF2837FBD}"/>
                </a:ext>
              </a:extLst>
            </p:cNvPr>
            <p:cNvSpPr>
              <a:spLocks noChangeArrowheads="1"/>
            </p:cNvSpPr>
            <p:nvPr/>
          </p:nvSpPr>
          <p:spPr bwMode="auto">
            <a:xfrm>
              <a:off x="6797074" y="1881820"/>
              <a:ext cx="277722"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a:t>
              </a:r>
            </a:p>
          </p:txBody>
        </p:sp>
        <p:sp>
          <p:nvSpPr>
            <p:cNvPr id="44" name="Rectangle 80">
              <a:extLst>
                <a:ext uri="{FF2B5EF4-FFF2-40B4-BE49-F238E27FC236}">
                  <a16:creationId xmlns:a16="http://schemas.microsoft.com/office/drawing/2014/main" id="{9C82AA99-B439-85DF-FD53-5F5DF1BAF2C5}"/>
                </a:ext>
              </a:extLst>
            </p:cNvPr>
            <p:cNvSpPr>
              <a:spLocks noChangeArrowheads="1"/>
            </p:cNvSpPr>
            <p:nvPr/>
          </p:nvSpPr>
          <p:spPr bwMode="auto">
            <a:xfrm>
              <a:off x="1952502" y="1927225"/>
              <a:ext cx="490520"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solidFill>
                    <a:srgbClr val="000099"/>
                  </a:solidFill>
                  <a:latin typeface="+mn-ea"/>
                  <a:cs typeface="+mn-ea"/>
                  <a:sym typeface="+mn-lt"/>
                </a:rPr>
                <a:t>字节</a:t>
              </a:r>
            </a:p>
          </p:txBody>
        </p:sp>
        <p:sp>
          <p:nvSpPr>
            <p:cNvPr id="45" name="Text Box 81">
              <a:extLst>
                <a:ext uri="{FF2B5EF4-FFF2-40B4-BE49-F238E27FC236}">
                  <a16:creationId xmlns:a16="http://schemas.microsoft.com/office/drawing/2014/main" id="{5B0E961C-8975-32BE-9C1E-BC185EB838E7}"/>
                </a:ext>
              </a:extLst>
            </p:cNvPr>
            <p:cNvSpPr txBox="1">
              <a:spLocks noChangeArrowheads="1"/>
            </p:cNvSpPr>
            <p:nvPr/>
          </p:nvSpPr>
          <p:spPr bwMode="auto">
            <a:xfrm>
              <a:off x="4648666" y="1927536"/>
              <a:ext cx="916357" cy="27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120000"/>
                </a:lnSpc>
              </a:pPr>
              <a:r>
                <a:rPr kumimoji="1" lang="en-US" altLang="zh-CN" sz="1600" b="1" dirty="0">
                  <a:solidFill>
                    <a:srgbClr val="000099"/>
                  </a:solidFill>
                  <a:latin typeface="+mn-ea"/>
                  <a:ea typeface="+mn-ea"/>
                  <a:cs typeface="+mn-ea"/>
                  <a:sym typeface="+mn-lt"/>
                </a:rPr>
                <a:t>46 ~ 1500</a:t>
              </a:r>
            </a:p>
          </p:txBody>
        </p:sp>
        <p:sp>
          <p:nvSpPr>
            <p:cNvPr id="46" name="Line 107">
              <a:extLst>
                <a:ext uri="{FF2B5EF4-FFF2-40B4-BE49-F238E27FC236}">
                  <a16:creationId xmlns:a16="http://schemas.microsoft.com/office/drawing/2014/main" id="{960CC5DF-E2DB-2A4F-5793-84F129514D0F}"/>
                </a:ext>
              </a:extLst>
            </p:cNvPr>
            <p:cNvSpPr>
              <a:spLocks noChangeShapeType="1"/>
            </p:cNvSpPr>
            <p:nvPr/>
          </p:nvSpPr>
          <p:spPr bwMode="auto">
            <a:xfrm>
              <a:off x="2385384" y="1590425"/>
              <a:ext cx="2357" cy="57876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latin typeface="+mn-ea"/>
                <a:cs typeface="+mn-ea"/>
                <a:sym typeface="+mn-lt"/>
              </a:endParaRPr>
            </a:p>
          </p:txBody>
        </p:sp>
        <p:sp>
          <p:nvSpPr>
            <p:cNvPr id="47" name="Line 108">
              <a:extLst>
                <a:ext uri="{FF2B5EF4-FFF2-40B4-BE49-F238E27FC236}">
                  <a16:creationId xmlns:a16="http://schemas.microsoft.com/office/drawing/2014/main" id="{9E83F429-C259-2B7F-A13B-826D26318A5E}"/>
                </a:ext>
              </a:extLst>
            </p:cNvPr>
            <p:cNvSpPr>
              <a:spLocks noChangeShapeType="1"/>
            </p:cNvSpPr>
            <p:nvPr/>
          </p:nvSpPr>
          <p:spPr bwMode="auto">
            <a:xfrm>
              <a:off x="7128027" y="1600562"/>
              <a:ext cx="10543" cy="562124"/>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99"/>
                </a:solidFill>
                <a:latin typeface="+mn-ea"/>
                <a:cs typeface="+mn-ea"/>
                <a:sym typeface="+mn-lt"/>
              </a:endParaRPr>
            </a:p>
          </p:txBody>
        </p:sp>
        <p:grpSp>
          <p:nvGrpSpPr>
            <p:cNvPr id="48" name="Group 109">
              <a:extLst>
                <a:ext uri="{FF2B5EF4-FFF2-40B4-BE49-F238E27FC236}">
                  <a16:creationId xmlns:a16="http://schemas.microsoft.com/office/drawing/2014/main" id="{5F489E64-3725-5DC5-D5BB-5DEAD4197F93}"/>
                </a:ext>
              </a:extLst>
            </p:cNvPr>
            <p:cNvGrpSpPr>
              <a:grpSpLocks/>
            </p:cNvGrpSpPr>
            <p:nvPr/>
          </p:nvGrpSpPr>
          <p:grpSpPr bwMode="auto">
            <a:xfrm>
              <a:off x="4431866" y="1604210"/>
              <a:ext cx="2311976" cy="676676"/>
              <a:chOff x="2715" y="1872"/>
              <a:chExt cx="1968" cy="624"/>
            </a:xfrm>
          </p:grpSpPr>
          <p:sp>
            <p:nvSpPr>
              <p:cNvPr id="52" name="AutoShape 110">
                <a:extLst>
                  <a:ext uri="{FF2B5EF4-FFF2-40B4-BE49-F238E27FC236}">
                    <a16:creationId xmlns:a16="http://schemas.microsoft.com/office/drawing/2014/main" id="{E184A8D9-794C-CA3B-9BB1-52BD69F68786}"/>
                  </a:ext>
                </a:extLst>
              </p:cNvPr>
              <p:cNvSpPr>
                <a:spLocks noChangeArrowheads="1"/>
              </p:cNvSpPr>
              <p:nvPr/>
            </p:nvSpPr>
            <p:spPr bwMode="auto">
              <a:xfrm rot="16200000" flipH="1">
                <a:off x="3508" y="2231"/>
                <a:ext cx="384" cy="145"/>
              </a:xfrm>
              <a:prstGeom prst="rightArrow">
                <a:avLst>
                  <a:gd name="adj1" fmla="val 50000"/>
                  <a:gd name="adj2" fmla="val 132426"/>
                </a:avLst>
              </a:prstGeom>
              <a:solidFill>
                <a:schemeClr val="bg2">
                  <a:lumMod val="90000"/>
                </a:schemeClr>
              </a:solidFill>
              <a:ln w="9525">
                <a:solidFill>
                  <a:schemeClr val="tx1"/>
                </a:solidFill>
                <a:miter lim="800000"/>
                <a:headEnd/>
                <a:tailEnd/>
              </a:ln>
              <a:effec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53" name="Rectangle 111">
                <a:extLst>
                  <a:ext uri="{FF2B5EF4-FFF2-40B4-BE49-F238E27FC236}">
                    <a16:creationId xmlns:a16="http://schemas.microsoft.com/office/drawing/2014/main" id="{C8AE841D-C5E0-9F97-AEBE-55B3804581B4}"/>
                  </a:ext>
                </a:extLst>
              </p:cNvPr>
              <p:cNvSpPr>
                <a:spLocks noChangeArrowheads="1"/>
              </p:cNvSpPr>
              <p:nvPr/>
            </p:nvSpPr>
            <p:spPr bwMode="auto">
              <a:xfrm>
                <a:off x="2715" y="1872"/>
                <a:ext cx="1968" cy="240"/>
              </a:xfrm>
              <a:prstGeom prst="rect">
                <a:avLst/>
              </a:prstGeom>
              <a:solidFill>
                <a:schemeClr val="bg2">
                  <a:lumMod val="90000"/>
                </a:schemeClr>
              </a:solidFill>
              <a:ln w="9525">
                <a:solidFill>
                  <a:schemeClr val="tx1"/>
                </a:solidFill>
                <a:miter lim="800000"/>
                <a:headEnd/>
                <a:tailEnd/>
              </a:ln>
              <a:effectLst/>
            </p:spPr>
            <p:txBody>
              <a:bodyPr wrap="none" anchor="ctr"/>
              <a:lstStyle/>
              <a:p>
                <a:pPr algn="ctr" defTabSz="1015975" eaLnBrk="0" hangingPunct="0">
                  <a:lnSpc>
                    <a:spcPct val="120000"/>
                  </a:lnSpc>
                </a:pPr>
                <a:r>
                  <a:rPr kumimoji="1" lang="en-US" altLang="zh-CN" sz="1600" b="1" dirty="0">
                    <a:latin typeface="+mn-ea"/>
                    <a:cs typeface="+mn-ea"/>
                    <a:sym typeface="+mn-lt"/>
                  </a:rPr>
                  <a:t>IP</a:t>
                </a:r>
                <a:r>
                  <a:rPr kumimoji="1" lang="zh-CN" altLang="en-US" sz="1600" b="1" dirty="0">
                    <a:latin typeface="+mn-ea"/>
                    <a:cs typeface="+mn-ea"/>
                    <a:sym typeface="+mn-lt"/>
                  </a:rPr>
                  <a:t>数据报（及其它数据报）</a:t>
                </a:r>
              </a:p>
            </p:txBody>
          </p:sp>
        </p:grpSp>
        <p:sp>
          <p:nvSpPr>
            <p:cNvPr id="49" name="Rectangle 112">
              <a:extLst>
                <a:ext uri="{FF2B5EF4-FFF2-40B4-BE49-F238E27FC236}">
                  <a16:creationId xmlns:a16="http://schemas.microsoft.com/office/drawing/2014/main" id="{7891BE3C-D1B3-339E-3473-75C59690DC08}"/>
                </a:ext>
              </a:extLst>
            </p:cNvPr>
            <p:cNvSpPr>
              <a:spLocks noChangeArrowheads="1"/>
            </p:cNvSpPr>
            <p:nvPr/>
          </p:nvSpPr>
          <p:spPr bwMode="auto">
            <a:xfrm>
              <a:off x="984982" y="2152151"/>
              <a:ext cx="1324498" cy="343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lang="en-US" altLang="zh-CN" sz="2000" dirty="0">
                  <a:solidFill>
                    <a:srgbClr val="C00000"/>
                  </a:solidFill>
                  <a:latin typeface="+mn-ea"/>
                  <a:cs typeface="+mn-ea"/>
                  <a:sym typeface="+mn-lt"/>
                </a:rPr>
                <a:t>Ethernet II</a:t>
              </a:r>
              <a:r>
                <a:rPr lang="zh-CN" altLang="en-US" sz="2000" dirty="0">
                  <a:solidFill>
                    <a:srgbClr val="C00000"/>
                  </a:solidFill>
                  <a:latin typeface="+mn-ea"/>
                  <a:cs typeface="+mn-ea"/>
                  <a:sym typeface="+mn-lt"/>
                </a:rPr>
                <a:t>帧</a:t>
              </a:r>
              <a:endParaRPr kumimoji="1" lang="zh-CN" altLang="en-US" sz="1867" b="1" dirty="0">
                <a:solidFill>
                  <a:srgbClr val="C00000"/>
                </a:solidFill>
                <a:latin typeface="+mn-ea"/>
                <a:cs typeface="+mn-ea"/>
                <a:sym typeface="+mn-lt"/>
              </a:endParaRPr>
            </a:p>
          </p:txBody>
        </p:sp>
        <p:sp>
          <p:nvSpPr>
            <p:cNvPr id="29" name="AutoShape 64">
              <a:extLst>
                <a:ext uri="{FF2B5EF4-FFF2-40B4-BE49-F238E27FC236}">
                  <a16:creationId xmlns:a16="http://schemas.microsoft.com/office/drawing/2014/main" id="{27F562E5-6827-EAE7-30C7-454FE9E82BD2}"/>
                </a:ext>
              </a:extLst>
            </p:cNvPr>
            <p:cNvSpPr>
              <a:spLocks noChangeArrowheads="1"/>
            </p:cNvSpPr>
            <p:nvPr/>
          </p:nvSpPr>
          <p:spPr bwMode="auto">
            <a:xfrm rot="16200000" flipH="1">
              <a:off x="4583729" y="2590184"/>
              <a:ext cx="416416" cy="170343"/>
            </a:xfrm>
            <a:prstGeom prst="rightArrow">
              <a:avLst>
                <a:gd name="adj1" fmla="val 50000"/>
                <a:gd name="adj2" fmla="val 132426"/>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sp>
          <p:nvSpPr>
            <p:cNvPr id="58" name="Line 48">
              <a:extLst>
                <a:ext uri="{FF2B5EF4-FFF2-40B4-BE49-F238E27FC236}">
                  <a16:creationId xmlns:a16="http://schemas.microsoft.com/office/drawing/2014/main" id="{FDEBB813-412F-EB39-EF04-C623E490DC07}"/>
                </a:ext>
              </a:extLst>
            </p:cNvPr>
            <p:cNvSpPr>
              <a:spLocks noChangeShapeType="1"/>
            </p:cNvSpPr>
            <p:nvPr/>
          </p:nvSpPr>
          <p:spPr bwMode="auto">
            <a:xfrm flipV="1">
              <a:off x="7199422" y="2626330"/>
              <a:ext cx="648644" cy="0"/>
            </a:xfrm>
            <a:prstGeom prst="line">
              <a:avLst/>
            </a:prstGeom>
            <a:noFill/>
            <a:ln w="19050">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latin typeface="+mn-ea"/>
                <a:cs typeface="+mn-ea"/>
                <a:sym typeface="+mn-lt"/>
              </a:endParaRPr>
            </a:p>
          </p:txBody>
        </p:sp>
      </p:grpSp>
      <p:sp>
        <p:nvSpPr>
          <p:cNvPr id="54" name="矩形 53">
            <a:extLst>
              <a:ext uri="{FF2B5EF4-FFF2-40B4-BE49-F238E27FC236}">
                <a16:creationId xmlns:a16="http://schemas.microsoft.com/office/drawing/2014/main" id="{C632C48F-5E12-D8EA-9804-BD60459101B1}"/>
              </a:ext>
            </a:extLst>
          </p:cNvPr>
          <p:cNvSpPr/>
          <p:nvPr/>
        </p:nvSpPr>
        <p:spPr>
          <a:xfrm>
            <a:off x="2793565" y="3372552"/>
            <a:ext cx="484428" cy="396583"/>
          </a:xfrm>
          <a:prstGeom prst="rect">
            <a:avLst/>
          </a:prstGeom>
        </p:spPr>
        <p:txBody>
          <a:bodyPr wrap="none">
            <a:spAutoFit/>
          </a:bodyPr>
          <a:lstStyle/>
          <a:p>
            <a:pPr defTabSz="1015975" eaLnBrk="0" hangingPunct="0">
              <a:lnSpc>
                <a:spcPct val="120000"/>
              </a:lnSpc>
            </a:pPr>
            <a:r>
              <a:rPr kumimoji="1" lang="en-US" altLang="zh-CN" b="1" dirty="0">
                <a:solidFill>
                  <a:srgbClr val="000099"/>
                </a:solidFill>
                <a:latin typeface="+mn-ea"/>
                <a:cs typeface="+mn-ea"/>
                <a:sym typeface="+mn-lt"/>
              </a:rPr>
              <a:t>7B</a:t>
            </a:r>
            <a:endParaRPr kumimoji="1" lang="zh-CN" altLang="en-US" b="1" dirty="0">
              <a:solidFill>
                <a:srgbClr val="000099"/>
              </a:solidFill>
              <a:latin typeface="+mn-ea"/>
              <a:cs typeface="+mn-ea"/>
              <a:sym typeface="+mn-lt"/>
            </a:endParaRPr>
          </a:p>
        </p:txBody>
      </p:sp>
      <p:sp>
        <p:nvSpPr>
          <p:cNvPr id="60" name="文本框 59">
            <a:extLst>
              <a:ext uri="{FF2B5EF4-FFF2-40B4-BE49-F238E27FC236}">
                <a16:creationId xmlns:a16="http://schemas.microsoft.com/office/drawing/2014/main" id="{81B4A838-6017-100A-5128-002AF2F94FEF}"/>
              </a:ext>
            </a:extLst>
          </p:cNvPr>
          <p:cNvSpPr txBox="1"/>
          <p:nvPr/>
        </p:nvSpPr>
        <p:spPr>
          <a:xfrm>
            <a:off x="660400" y="4992796"/>
            <a:ext cx="10681133" cy="1242904"/>
          </a:xfrm>
          <a:prstGeom prst="rect">
            <a:avLst/>
          </a:prstGeom>
          <a:noFill/>
        </p:spPr>
        <p:txBody>
          <a:bodyPr wrap="square">
            <a:spAutoFit/>
          </a:bodyPr>
          <a:lstStyle/>
          <a:p>
            <a:pPr marL="285750" indent="-285750">
              <a:lnSpc>
                <a:spcPct val="120000"/>
              </a:lnSpc>
              <a:buFont typeface="Wingdings" panose="05000000000000000000" pitchFamily="2" charset="2"/>
              <a:buChar char="n"/>
            </a:pPr>
            <a:r>
              <a:rPr lang="zh-CN" altLang="en-US" sz="2400" dirty="0">
                <a:latin typeface="+mn-ea"/>
                <a:cs typeface="+mn-ea"/>
                <a:sym typeface="+mn-lt"/>
              </a:rPr>
              <a:t>在帧的前面插入（硬件生成）的 </a:t>
            </a:r>
            <a:r>
              <a:rPr lang="en-US" altLang="zh-CN" sz="2400" dirty="0">
                <a:latin typeface="+mn-ea"/>
                <a:cs typeface="+mn-ea"/>
                <a:sym typeface="+mn-lt"/>
              </a:rPr>
              <a:t>8 </a:t>
            </a:r>
            <a:r>
              <a:rPr lang="zh-CN" altLang="en-US" sz="2400" dirty="0">
                <a:latin typeface="+mn-ea"/>
                <a:cs typeface="+mn-ea"/>
                <a:sym typeface="+mn-lt"/>
              </a:rPr>
              <a:t>字节，包含两个字段</a:t>
            </a:r>
            <a:endParaRPr lang="en-US" altLang="zh-CN" sz="2400" dirty="0">
              <a:latin typeface="+mn-ea"/>
              <a:cs typeface="+mn-ea"/>
              <a:sym typeface="+mn-lt"/>
            </a:endParaRPr>
          </a:p>
          <a:p>
            <a:pPr marL="538163" indent="-271463">
              <a:lnSpc>
                <a:spcPct val="120000"/>
              </a:lnSpc>
              <a:buFont typeface="Wingdings" panose="05000000000000000000" pitchFamily="2" charset="2"/>
              <a:buChar char="Ø"/>
            </a:pPr>
            <a:r>
              <a:rPr lang="zh-CN" altLang="en-US" sz="2000" dirty="0">
                <a:latin typeface="+mn-ea"/>
                <a:cs typeface="+mn-ea"/>
                <a:sym typeface="+mn-lt"/>
              </a:rPr>
              <a:t>第一个字段是 </a:t>
            </a:r>
            <a:r>
              <a:rPr lang="en-US" altLang="zh-CN" sz="2000" dirty="0">
                <a:latin typeface="+mn-ea"/>
                <a:cs typeface="+mn-ea"/>
                <a:sym typeface="+mn-lt"/>
              </a:rPr>
              <a:t>7 </a:t>
            </a:r>
            <a:r>
              <a:rPr lang="zh-CN" altLang="en-US" sz="2000" dirty="0">
                <a:latin typeface="+mn-ea"/>
                <a:cs typeface="+mn-ea"/>
                <a:sym typeface="+mn-lt"/>
              </a:rPr>
              <a:t>个字节的前导码，用来迅速实现 </a:t>
            </a:r>
            <a:r>
              <a:rPr lang="en-US" altLang="zh-CN" sz="2000" dirty="0">
                <a:latin typeface="+mn-ea"/>
                <a:cs typeface="+mn-ea"/>
                <a:sym typeface="+mn-lt"/>
              </a:rPr>
              <a:t>MAC </a:t>
            </a:r>
            <a:r>
              <a:rPr lang="zh-CN" altLang="en-US" sz="2000" dirty="0">
                <a:latin typeface="+mn-ea"/>
                <a:cs typeface="+mn-ea"/>
                <a:sym typeface="+mn-lt"/>
              </a:rPr>
              <a:t>帧的比特同步</a:t>
            </a:r>
            <a:endParaRPr lang="en-US" altLang="zh-CN" sz="2000" dirty="0">
              <a:latin typeface="+mn-ea"/>
              <a:cs typeface="+mn-ea"/>
              <a:sym typeface="+mn-lt"/>
            </a:endParaRPr>
          </a:p>
          <a:p>
            <a:pPr marL="538163" indent="-271463">
              <a:lnSpc>
                <a:spcPct val="120000"/>
              </a:lnSpc>
              <a:buFont typeface="Wingdings" panose="05000000000000000000" pitchFamily="2" charset="2"/>
              <a:buChar char="Ø"/>
            </a:pPr>
            <a:r>
              <a:rPr lang="zh-CN" altLang="en-US" sz="2000" dirty="0">
                <a:latin typeface="+mn-ea"/>
                <a:cs typeface="+mn-ea"/>
                <a:sym typeface="+mn-lt"/>
              </a:rPr>
              <a:t>第二个字段 是</a:t>
            </a:r>
            <a:r>
              <a:rPr lang="en-US" altLang="zh-CN" sz="2000" dirty="0">
                <a:latin typeface="+mn-ea"/>
                <a:cs typeface="+mn-ea"/>
                <a:sym typeface="+mn-lt"/>
              </a:rPr>
              <a:t>1 </a:t>
            </a:r>
            <a:r>
              <a:rPr lang="zh-CN" altLang="en-US" sz="2000" dirty="0">
                <a:latin typeface="+mn-ea"/>
                <a:cs typeface="+mn-ea"/>
                <a:sym typeface="+mn-lt"/>
              </a:rPr>
              <a:t>个字节的帧起始定界符，表示后面的信息就是 </a:t>
            </a:r>
            <a:r>
              <a:rPr lang="en-US" altLang="zh-CN" sz="2000" dirty="0">
                <a:latin typeface="+mn-ea"/>
                <a:cs typeface="+mn-ea"/>
                <a:sym typeface="+mn-lt"/>
              </a:rPr>
              <a:t>MAC </a:t>
            </a:r>
            <a:r>
              <a:rPr lang="zh-CN" altLang="en-US" sz="2000" dirty="0">
                <a:latin typeface="+mn-ea"/>
                <a:cs typeface="+mn-ea"/>
                <a:sym typeface="+mn-lt"/>
              </a:rPr>
              <a:t>帧 </a:t>
            </a:r>
          </a:p>
        </p:txBody>
      </p:sp>
    </p:spTree>
    <p:extLst>
      <p:ext uri="{BB962C8B-B14F-4D97-AF65-F5344CB8AC3E}">
        <p14:creationId xmlns:p14="http://schemas.microsoft.com/office/powerpoint/2010/main" val="23264520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ED6A43-1D16-2253-AF28-F6C3BAC1C386}"/>
              </a:ext>
            </a:extLst>
          </p:cNvPr>
          <p:cNvSpPr>
            <a:spLocks noGrp="1"/>
          </p:cNvSpPr>
          <p:nvPr>
            <p:ph type="title"/>
          </p:nvPr>
        </p:nvSpPr>
        <p:spPr/>
        <p:txBody>
          <a:bodyPr>
            <a:normAutofit/>
          </a:bodyPr>
          <a:lstStyle/>
          <a:p>
            <a:r>
              <a:rPr lang="en-US" altLang="zh-CN" sz="3200" dirty="0">
                <a:solidFill>
                  <a:schemeClr val="tx1"/>
                </a:solidFill>
                <a:latin typeface="+mn-lt"/>
                <a:ea typeface="+mn-ea"/>
                <a:cs typeface="+mn-ea"/>
                <a:sym typeface="+mn-lt"/>
              </a:rPr>
              <a:t>Ethernet II</a:t>
            </a:r>
            <a:r>
              <a:rPr lang="zh-CN" altLang="en-US" sz="3200" dirty="0">
                <a:solidFill>
                  <a:schemeClr val="tx1"/>
                </a:solidFill>
                <a:latin typeface="+mn-lt"/>
                <a:ea typeface="+mn-ea"/>
                <a:cs typeface="+mn-ea"/>
                <a:sym typeface="+mn-lt"/>
              </a:rPr>
              <a:t>帧 </a:t>
            </a:r>
            <a:r>
              <a:rPr lang="en-US" altLang="zh-CN" dirty="0">
                <a:solidFill>
                  <a:schemeClr val="tx1"/>
                </a:solidFill>
                <a:latin typeface="+mn-lt"/>
                <a:ea typeface="+mn-ea"/>
                <a:cs typeface="+mn-ea"/>
                <a:sym typeface="+mn-lt"/>
              </a:rPr>
              <a:t>-</a:t>
            </a:r>
            <a:r>
              <a:rPr lang="en-US" altLang="zh-CN" sz="3200" dirty="0">
                <a:latin typeface="+mn-lt"/>
                <a:ea typeface="+mn-ea"/>
                <a:cs typeface="+mn-ea"/>
                <a:sym typeface="+mn-lt"/>
              </a:rPr>
              <a:t> MAC</a:t>
            </a:r>
            <a:r>
              <a:rPr lang="zh-CN" altLang="en-US" sz="3200" dirty="0">
                <a:latin typeface="+mn-lt"/>
                <a:ea typeface="+mn-ea"/>
                <a:cs typeface="+mn-ea"/>
                <a:sym typeface="+mn-lt"/>
              </a:rPr>
              <a:t>地址字段（</a:t>
            </a:r>
            <a:r>
              <a:rPr lang="en-US" altLang="zh-CN" sz="3200" dirty="0">
                <a:latin typeface="+mn-lt"/>
                <a:ea typeface="+mn-ea"/>
                <a:cs typeface="+mn-ea"/>
                <a:sym typeface="+mn-lt"/>
              </a:rPr>
              <a:t>1</a:t>
            </a:r>
            <a:r>
              <a:rPr lang="zh-CN" altLang="en-US" sz="3200"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EEDA7FCE-E286-9280-37AA-8254EC0CE5F7}"/>
              </a:ext>
            </a:extLst>
          </p:cNvPr>
          <p:cNvSpPr>
            <a:spLocks noGrp="1"/>
          </p:cNvSpPr>
          <p:nvPr>
            <p:ph idx="1"/>
          </p:nvPr>
        </p:nvSpPr>
        <p:spPr>
          <a:xfrm>
            <a:off x="666750" y="2391344"/>
            <a:ext cx="10858500" cy="2946372"/>
          </a:xfrm>
        </p:spPr>
        <p:txBody>
          <a:bodyPr>
            <a:normAutofit/>
          </a:bodyPr>
          <a:lstStyle/>
          <a:p>
            <a:pPr eaLnBrk="0" hangingPunct="0">
              <a:lnSpc>
                <a:spcPct val="120000"/>
              </a:lnSpc>
              <a:spcBef>
                <a:spcPct val="0"/>
              </a:spcBef>
            </a:pPr>
            <a:r>
              <a:rPr lang="zh-CN" altLang="en-US" dirty="0">
                <a:latin typeface="+mn-ea"/>
                <a:cs typeface="+mn-ea"/>
                <a:sym typeface="+mn-lt"/>
              </a:rPr>
              <a:t>目的地址和源地址字段用于标识发送方地址和接收方地址，这个地址是</a:t>
            </a:r>
            <a:r>
              <a:rPr lang="zh-CN" altLang="en-US" dirty="0">
                <a:solidFill>
                  <a:srgbClr val="C00000"/>
                </a:solidFill>
                <a:latin typeface="+mn-ea"/>
                <a:cs typeface="+mn-ea"/>
                <a:sym typeface="+mn-lt"/>
              </a:rPr>
              <a:t>硬件地址</a:t>
            </a:r>
            <a:r>
              <a:rPr lang="zh-CN" altLang="en-US" dirty="0">
                <a:solidFill>
                  <a:srgbClr val="0000FF"/>
                </a:solidFill>
                <a:latin typeface="+mn-ea"/>
                <a:cs typeface="+mn-ea"/>
                <a:sym typeface="+mn-lt"/>
              </a:rPr>
              <a:t>，</a:t>
            </a:r>
            <a:r>
              <a:rPr lang="zh-CN" altLang="en-US" dirty="0">
                <a:latin typeface="+mn-ea"/>
                <a:cs typeface="+mn-ea"/>
                <a:sym typeface="+mn-lt"/>
              </a:rPr>
              <a:t>又称为</a:t>
            </a:r>
            <a:r>
              <a:rPr lang="zh-CN" altLang="en-US" dirty="0">
                <a:solidFill>
                  <a:srgbClr val="C00000"/>
                </a:solidFill>
                <a:latin typeface="+mn-ea"/>
                <a:cs typeface="+mn-ea"/>
                <a:sym typeface="+mn-lt"/>
              </a:rPr>
              <a:t>物理地址</a:t>
            </a:r>
            <a:r>
              <a:rPr lang="zh-CN" altLang="en-US" dirty="0">
                <a:latin typeface="+mn-ea"/>
                <a:cs typeface="+mn-ea"/>
                <a:sym typeface="+mn-lt"/>
              </a:rPr>
              <a:t>，或 </a:t>
            </a:r>
            <a:r>
              <a:rPr lang="en-US" altLang="zh-CN" dirty="0">
                <a:solidFill>
                  <a:srgbClr val="C00000"/>
                </a:solidFill>
                <a:latin typeface="+mn-ea"/>
                <a:cs typeface="+mn-ea"/>
                <a:sym typeface="+mn-lt"/>
              </a:rPr>
              <a:t>MAC </a:t>
            </a:r>
            <a:r>
              <a:rPr lang="zh-CN" altLang="en-US" dirty="0">
                <a:solidFill>
                  <a:srgbClr val="C00000"/>
                </a:solidFill>
                <a:latin typeface="+mn-ea"/>
                <a:cs typeface="+mn-ea"/>
                <a:sym typeface="+mn-lt"/>
              </a:rPr>
              <a:t>地址</a:t>
            </a:r>
            <a:endParaRPr lang="en-US" altLang="zh-CN" dirty="0">
              <a:latin typeface="+mn-ea"/>
              <a:cs typeface="+mn-ea"/>
              <a:sym typeface="+mn-lt"/>
            </a:endParaRPr>
          </a:p>
          <a:p>
            <a:pPr>
              <a:spcBef>
                <a:spcPct val="0"/>
              </a:spcBef>
            </a:pPr>
            <a:r>
              <a:rPr lang="en-US" altLang="zh-CN" dirty="0">
                <a:latin typeface="+mn-ea"/>
                <a:cs typeface="+mn-ea"/>
                <a:sym typeface="+mn-lt"/>
              </a:rPr>
              <a:t>IEEE 802 </a:t>
            </a:r>
            <a:r>
              <a:rPr lang="zh-CN" altLang="en-US" dirty="0">
                <a:latin typeface="+mn-ea"/>
                <a:cs typeface="+mn-ea"/>
                <a:sym typeface="+mn-lt"/>
              </a:rPr>
              <a:t>标准规定的 </a:t>
            </a:r>
            <a:r>
              <a:rPr lang="en-US" altLang="zh-CN" dirty="0">
                <a:latin typeface="+mn-ea"/>
                <a:cs typeface="+mn-ea"/>
                <a:sym typeface="+mn-lt"/>
              </a:rPr>
              <a:t>MAC </a:t>
            </a:r>
            <a:r>
              <a:rPr lang="zh-CN" altLang="en-US" dirty="0">
                <a:latin typeface="+mn-ea"/>
                <a:cs typeface="+mn-ea"/>
                <a:sym typeface="+mn-lt"/>
              </a:rPr>
              <a:t>地址长</a:t>
            </a:r>
            <a:r>
              <a:rPr lang="en-US" altLang="zh-CN" dirty="0">
                <a:latin typeface="+mn-ea"/>
                <a:cs typeface="+mn-ea"/>
                <a:sym typeface="+mn-lt"/>
              </a:rPr>
              <a:t>48 </a:t>
            </a:r>
            <a:r>
              <a:rPr lang="zh-CN" altLang="en-US" dirty="0">
                <a:latin typeface="+mn-ea"/>
                <a:cs typeface="+mn-ea"/>
                <a:sym typeface="+mn-lt"/>
              </a:rPr>
              <a:t>比特（</a:t>
            </a:r>
            <a:r>
              <a:rPr lang="en-US" altLang="zh-CN" dirty="0">
                <a:latin typeface="+mn-ea"/>
                <a:cs typeface="+mn-ea"/>
                <a:sym typeface="+mn-lt"/>
              </a:rPr>
              <a:t>6</a:t>
            </a:r>
            <a:r>
              <a:rPr lang="zh-CN" altLang="en-US" dirty="0">
                <a:latin typeface="+mn-ea"/>
                <a:cs typeface="+mn-ea"/>
                <a:sym typeface="+mn-lt"/>
              </a:rPr>
              <a:t>字节）</a:t>
            </a:r>
            <a:endParaRPr lang="en-US" altLang="zh-CN" sz="2800" dirty="0">
              <a:cs typeface="+mn-ea"/>
              <a:sym typeface="+mn-lt"/>
            </a:endParaRPr>
          </a:p>
          <a:p>
            <a:pPr marL="538163" indent="-271463">
              <a:spcBef>
                <a:spcPct val="0"/>
              </a:spcBef>
              <a:buFont typeface="Wingdings" panose="05000000000000000000" pitchFamily="2" charset="2"/>
              <a:buChar char="Ø"/>
            </a:pPr>
            <a:r>
              <a:rPr lang="zh-CN" altLang="en-US" sz="2000" dirty="0">
                <a:latin typeface="+mn-ea"/>
                <a:cs typeface="+mn-ea"/>
                <a:sym typeface="+mn-lt"/>
              </a:rPr>
              <a:t>组织唯一标识符：前三个字节 </a:t>
            </a:r>
            <a:r>
              <a:rPr lang="en-US" altLang="zh-CN" sz="2000" dirty="0">
                <a:latin typeface="+mn-ea"/>
                <a:cs typeface="+mn-ea"/>
                <a:sym typeface="+mn-lt"/>
              </a:rPr>
              <a:t>(</a:t>
            </a:r>
            <a:r>
              <a:rPr lang="zh-CN" altLang="en-US" sz="2000" dirty="0">
                <a:latin typeface="+mn-ea"/>
                <a:cs typeface="+mn-ea"/>
                <a:sym typeface="+mn-lt"/>
              </a:rPr>
              <a:t>即高位 </a:t>
            </a:r>
            <a:r>
              <a:rPr lang="en-US" altLang="zh-CN" sz="2000" dirty="0">
                <a:latin typeface="+mn-ea"/>
                <a:cs typeface="+mn-ea"/>
                <a:sym typeface="+mn-lt"/>
              </a:rPr>
              <a:t>24 </a:t>
            </a:r>
            <a:r>
              <a:rPr lang="zh-CN" altLang="en-US" sz="2000" dirty="0">
                <a:latin typeface="+mn-ea"/>
                <a:cs typeface="+mn-ea"/>
                <a:sym typeface="+mn-lt"/>
              </a:rPr>
              <a:t>位</a:t>
            </a:r>
            <a:r>
              <a:rPr lang="en-US" altLang="zh-CN" sz="2000" dirty="0">
                <a:latin typeface="+mn-ea"/>
                <a:cs typeface="+mn-ea"/>
                <a:sym typeface="+mn-lt"/>
              </a:rPr>
              <a:t>)</a:t>
            </a:r>
            <a:r>
              <a:rPr lang="zh-CN" altLang="en-US" sz="2000" dirty="0">
                <a:latin typeface="+mn-ea"/>
                <a:cs typeface="+mn-ea"/>
                <a:sym typeface="+mn-lt"/>
              </a:rPr>
              <a:t>，由</a:t>
            </a:r>
            <a:r>
              <a:rPr lang="en-US" altLang="zh-CN" sz="2000" dirty="0">
                <a:latin typeface="+mn-ea"/>
                <a:cs typeface="+mn-ea"/>
                <a:sym typeface="+mn-lt"/>
              </a:rPr>
              <a:t>IEEE </a:t>
            </a:r>
            <a:r>
              <a:rPr lang="zh-CN" altLang="en-US" sz="2000" dirty="0">
                <a:latin typeface="+mn-ea"/>
                <a:cs typeface="+mn-ea"/>
                <a:sym typeface="+mn-lt"/>
              </a:rPr>
              <a:t>的注册管理机构 </a:t>
            </a:r>
            <a:r>
              <a:rPr lang="en-US" altLang="zh-CN" sz="2000" dirty="0">
                <a:latin typeface="+mn-ea"/>
                <a:cs typeface="+mn-ea"/>
                <a:sym typeface="+mn-lt"/>
              </a:rPr>
              <a:t>RA </a:t>
            </a:r>
            <a:r>
              <a:rPr lang="zh-CN" altLang="en-US" sz="2000" dirty="0">
                <a:latin typeface="+mn-ea"/>
                <a:cs typeface="+mn-ea"/>
                <a:sym typeface="+mn-lt"/>
              </a:rPr>
              <a:t>负责向厂家分配</a:t>
            </a:r>
          </a:p>
          <a:p>
            <a:pPr marL="538163" indent="-271463">
              <a:spcBef>
                <a:spcPct val="0"/>
              </a:spcBef>
              <a:buFont typeface="Wingdings" panose="05000000000000000000" pitchFamily="2" charset="2"/>
              <a:buChar char="Ø"/>
            </a:pPr>
            <a:r>
              <a:rPr lang="zh-CN" altLang="en-US" sz="2000" dirty="0">
                <a:latin typeface="+mn-ea"/>
                <a:cs typeface="+mn-ea"/>
                <a:sym typeface="+mn-lt"/>
              </a:rPr>
              <a:t>扩展唯一标识符：后三个字节 </a:t>
            </a:r>
            <a:r>
              <a:rPr lang="en-US" altLang="zh-CN" sz="2000" dirty="0">
                <a:latin typeface="+mn-ea"/>
                <a:cs typeface="+mn-ea"/>
                <a:sym typeface="+mn-lt"/>
              </a:rPr>
              <a:t>(</a:t>
            </a:r>
            <a:r>
              <a:rPr lang="zh-CN" altLang="en-US" sz="2000" dirty="0">
                <a:latin typeface="+mn-ea"/>
                <a:cs typeface="+mn-ea"/>
                <a:sym typeface="+mn-lt"/>
              </a:rPr>
              <a:t>即低位 </a:t>
            </a:r>
            <a:r>
              <a:rPr lang="en-US" altLang="zh-CN" sz="2000" dirty="0">
                <a:latin typeface="+mn-ea"/>
                <a:cs typeface="+mn-ea"/>
                <a:sym typeface="+mn-lt"/>
              </a:rPr>
              <a:t>24 </a:t>
            </a:r>
            <a:r>
              <a:rPr lang="zh-CN" altLang="en-US" sz="2000" dirty="0">
                <a:latin typeface="+mn-ea"/>
                <a:cs typeface="+mn-ea"/>
                <a:sym typeface="+mn-lt"/>
              </a:rPr>
              <a:t>位</a:t>
            </a:r>
            <a:r>
              <a:rPr lang="en-US" altLang="zh-CN" sz="2000" dirty="0">
                <a:latin typeface="+mn-ea"/>
                <a:cs typeface="+mn-ea"/>
                <a:sym typeface="+mn-lt"/>
              </a:rPr>
              <a:t>)</a:t>
            </a:r>
            <a:r>
              <a:rPr lang="zh-CN" altLang="en-US" sz="2000" dirty="0">
                <a:latin typeface="+mn-ea"/>
                <a:cs typeface="+mn-ea"/>
                <a:sym typeface="+mn-lt"/>
              </a:rPr>
              <a:t>，</a:t>
            </a:r>
            <a:r>
              <a:rPr lang="en-US" altLang="zh-CN" sz="2000" dirty="0">
                <a:latin typeface="+mn-ea"/>
                <a:cs typeface="+mn-ea"/>
                <a:sym typeface="+mn-lt"/>
              </a:rPr>
              <a:t> </a:t>
            </a:r>
            <a:r>
              <a:rPr lang="zh-CN" altLang="en-US" sz="2000" dirty="0">
                <a:latin typeface="+mn-ea"/>
                <a:cs typeface="+mn-ea"/>
                <a:sym typeface="+mn-lt"/>
              </a:rPr>
              <a:t>由厂家自行指派，必须保证无重复地址</a:t>
            </a:r>
          </a:p>
          <a:p>
            <a:pPr>
              <a:spcBef>
                <a:spcPct val="0"/>
              </a:spcBef>
              <a:buClr>
                <a:srgbClr val="0070C0"/>
              </a:buClr>
            </a:pPr>
            <a:endParaRPr lang="en-US" altLang="zh-CN" dirty="0">
              <a:latin typeface="+mn-ea"/>
              <a:cs typeface="+mn-ea"/>
              <a:sym typeface="+mn-lt"/>
            </a:endParaRPr>
          </a:p>
          <a:p>
            <a:pPr marL="380990" indent="-380990">
              <a:lnSpc>
                <a:spcPct val="120000"/>
              </a:lnSpc>
              <a:spcBef>
                <a:spcPct val="0"/>
              </a:spcBef>
              <a:buClr>
                <a:srgbClr val="0070C0"/>
              </a:buClr>
              <a:buFont typeface="Wingdings" panose="05000000000000000000" pitchFamily="2" charset="2"/>
              <a:buChar char="Ø"/>
            </a:pPr>
            <a:endParaRPr lang="zh-CN" altLang="en-US" sz="2800"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BB31CA2A-72DF-623A-1A04-1D1A0F1FF34E}"/>
              </a:ext>
            </a:extLst>
          </p:cNvPr>
          <p:cNvSpPr>
            <a:spLocks noGrp="1"/>
          </p:cNvSpPr>
          <p:nvPr>
            <p:ph type="sldNum" sz="quarter" idx="12"/>
          </p:nvPr>
        </p:nvSpPr>
        <p:spPr/>
        <p:txBody>
          <a:bodyPr/>
          <a:lstStyle/>
          <a:p>
            <a:fld id="{C8BB1146-E542-4D4E-B8E9-6919A11DDD48}" type="slidenum">
              <a:rPr lang="en-US" smtClean="0"/>
              <a:t>139</a:t>
            </a:fld>
            <a:endParaRPr lang="en-US"/>
          </a:p>
        </p:txBody>
      </p:sp>
      <p:grpSp>
        <p:nvGrpSpPr>
          <p:cNvPr id="5" name="组合 4">
            <a:extLst>
              <a:ext uri="{FF2B5EF4-FFF2-40B4-BE49-F238E27FC236}">
                <a16:creationId xmlns:a16="http://schemas.microsoft.com/office/drawing/2014/main" id="{996C39F7-0C42-B030-90FD-231F5828D7E9}"/>
              </a:ext>
            </a:extLst>
          </p:cNvPr>
          <p:cNvGrpSpPr/>
          <p:nvPr/>
        </p:nvGrpSpPr>
        <p:grpSpPr>
          <a:xfrm>
            <a:off x="2892093" y="4809620"/>
            <a:ext cx="5061663" cy="880186"/>
            <a:chOff x="2000672" y="5119728"/>
            <a:chExt cx="5184576" cy="901560"/>
          </a:xfrm>
        </p:grpSpPr>
        <p:sp>
          <p:nvSpPr>
            <p:cNvPr id="6" name="矩形 5">
              <a:extLst>
                <a:ext uri="{FF2B5EF4-FFF2-40B4-BE49-F238E27FC236}">
                  <a16:creationId xmlns:a16="http://schemas.microsoft.com/office/drawing/2014/main" id="{845D4630-E6AB-FDFB-A12A-D3AA28CE3F44}"/>
                </a:ext>
              </a:extLst>
            </p:cNvPr>
            <p:cNvSpPr/>
            <p:nvPr/>
          </p:nvSpPr>
          <p:spPr bwMode="auto">
            <a:xfrm>
              <a:off x="2000672" y="5517232"/>
              <a:ext cx="2592288" cy="504056"/>
            </a:xfrm>
            <a:prstGeom prst="rect">
              <a:avLst/>
            </a:prstGeom>
            <a:solidFill>
              <a:schemeClr val="bg2">
                <a:lumMod val="90000"/>
              </a:schemeClr>
            </a:solidFill>
            <a:ln w="19050"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algn="ctr" defTabSz="1219170" eaLnBrk="0" fontAlgn="base" hangingPunct="0">
                <a:lnSpc>
                  <a:spcPct val="120000"/>
                </a:lnSpc>
                <a:spcBef>
                  <a:spcPct val="0"/>
                </a:spcBef>
                <a:spcAft>
                  <a:spcPct val="0"/>
                </a:spcAft>
              </a:pPr>
              <a:r>
                <a:rPr lang="zh-CN" altLang="en-US" b="1" dirty="0">
                  <a:cs typeface="+mn-ea"/>
                  <a:sym typeface="+mn-lt"/>
                </a:rPr>
                <a:t>组织唯一标识符</a:t>
              </a:r>
            </a:p>
          </p:txBody>
        </p:sp>
        <p:sp>
          <p:nvSpPr>
            <p:cNvPr id="7" name="矩形 6">
              <a:extLst>
                <a:ext uri="{FF2B5EF4-FFF2-40B4-BE49-F238E27FC236}">
                  <a16:creationId xmlns:a16="http://schemas.microsoft.com/office/drawing/2014/main" id="{CEA174EE-7CC4-7939-5143-A547DC76AEBB}"/>
                </a:ext>
              </a:extLst>
            </p:cNvPr>
            <p:cNvSpPr/>
            <p:nvPr/>
          </p:nvSpPr>
          <p:spPr bwMode="auto">
            <a:xfrm>
              <a:off x="4592960" y="5517232"/>
              <a:ext cx="2592288" cy="504056"/>
            </a:xfrm>
            <a:prstGeom prst="rect">
              <a:avLst/>
            </a:prstGeom>
            <a:solidFill>
              <a:schemeClr val="accent1">
                <a:lumMod val="10000"/>
                <a:lumOff val="90000"/>
              </a:schemeClr>
            </a:solidFill>
            <a:ln w="19050"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algn="ctr" defTabSz="1219170" eaLnBrk="0" fontAlgn="base" hangingPunct="0">
                <a:lnSpc>
                  <a:spcPct val="120000"/>
                </a:lnSpc>
                <a:spcBef>
                  <a:spcPct val="0"/>
                </a:spcBef>
                <a:spcAft>
                  <a:spcPct val="0"/>
                </a:spcAft>
              </a:pPr>
              <a:r>
                <a:rPr lang="zh-CN" altLang="en-US" b="1" dirty="0">
                  <a:cs typeface="+mn-ea"/>
                  <a:sym typeface="+mn-lt"/>
                </a:rPr>
                <a:t>扩展唯一标识符</a:t>
              </a:r>
            </a:p>
          </p:txBody>
        </p:sp>
        <p:sp>
          <p:nvSpPr>
            <p:cNvPr id="8" name="TextBox 12">
              <a:extLst>
                <a:ext uri="{FF2B5EF4-FFF2-40B4-BE49-F238E27FC236}">
                  <a16:creationId xmlns:a16="http://schemas.microsoft.com/office/drawing/2014/main" id="{F36EA0C9-6D0A-496A-A83F-3EF53722EE7B}"/>
                </a:ext>
              </a:extLst>
            </p:cNvPr>
            <p:cNvSpPr txBox="1"/>
            <p:nvPr/>
          </p:nvSpPr>
          <p:spPr>
            <a:xfrm>
              <a:off x="2885533" y="5119728"/>
              <a:ext cx="882044" cy="417313"/>
            </a:xfrm>
            <a:prstGeom prst="rect">
              <a:avLst/>
            </a:prstGeom>
            <a:noFill/>
          </p:spPr>
          <p:txBody>
            <a:bodyPr wrap="none" rtlCol="0">
              <a:spAutoFit/>
            </a:bodyPr>
            <a:lstStyle/>
            <a:p>
              <a:pPr algn="ctr">
                <a:lnSpc>
                  <a:spcPct val="120000"/>
                </a:lnSpc>
              </a:pPr>
              <a:r>
                <a:rPr lang="en-US" altLang="zh-CN" sz="1867" b="1" dirty="0">
                  <a:cs typeface="+mn-ea"/>
                  <a:sym typeface="+mn-lt"/>
                </a:rPr>
                <a:t>3 </a:t>
              </a:r>
              <a:r>
                <a:rPr lang="zh-CN" altLang="en-US" sz="1867" b="1" dirty="0">
                  <a:cs typeface="+mn-ea"/>
                  <a:sym typeface="+mn-lt"/>
                </a:rPr>
                <a:t>字节</a:t>
              </a:r>
            </a:p>
          </p:txBody>
        </p:sp>
        <p:sp>
          <p:nvSpPr>
            <p:cNvPr id="9" name="TextBox 13">
              <a:extLst>
                <a:ext uri="{FF2B5EF4-FFF2-40B4-BE49-F238E27FC236}">
                  <a16:creationId xmlns:a16="http://schemas.microsoft.com/office/drawing/2014/main" id="{011656C8-3E5D-6A96-AF22-EB7C4AEBBBD0}"/>
                </a:ext>
              </a:extLst>
            </p:cNvPr>
            <p:cNvSpPr txBox="1"/>
            <p:nvPr/>
          </p:nvSpPr>
          <p:spPr>
            <a:xfrm>
              <a:off x="5448082" y="5119728"/>
              <a:ext cx="882044" cy="417313"/>
            </a:xfrm>
            <a:prstGeom prst="rect">
              <a:avLst/>
            </a:prstGeom>
            <a:noFill/>
          </p:spPr>
          <p:txBody>
            <a:bodyPr wrap="none" rtlCol="0">
              <a:spAutoFit/>
            </a:bodyPr>
            <a:lstStyle/>
            <a:p>
              <a:pPr algn="ctr">
                <a:lnSpc>
                  <a:spcPct val="120000"/>
                </a:lnSpc>
              </a:pPr>
              <a:r>
                <a:rPr lang="en-US" altLang="zh-CN" sz="1867" b="1" dirty="0">
                  <a:cs typeface="+mn-ea"/>
                  <a:sym typeface="+mn-lt"/>
                </a:rPr>
                <a:t>3 </a:t>
              </a:r>
              <a:r>
                <a:rPr lang="zh-CN" altLang="en-US" sz="1867" b="1" dirty="0">
                  <a:cs typeface="+mn-ea"/>
                  <a:sym typeface="+mn-lt"/>
                </a:rPr>
                <a:t>字节</a:t>
              </a:r>
            </a:p>
          </p:txBody>
        </p:sp>
      </p:grpSp>
      <p:grpSp>
        <p:nvGrpSpPr>
          <p:cNvPr id="36" name="组合 35">
            <a:extLst>
              <a:ext uri="{FF2B5EF4-FFF2-40B4-BE49-F238E27FC236}">
                <a16:creationId xmlns:a16="http://schemas.microsoft.com/office/drawing/2014/main" id="{046DCFDA-5E0A-219F-5E73-A2757FC48396}"/>
              </a:ext>
            </a:extLst>
          </p:cNvPr>
          <p:cNvGrpSpPr/>
          <p:nvPr/>
        </p:nvGrpSpPr>
        <p:grpSpPr>
          <a:xfrm>
            <a:off x="2760318" y="1180328"/>
            <a:ext cx="6448423" cy="1007182"/>
            <a:chOff x="2827781" y="1235478"/>
            <a:chExt cx="6448423" cy="1007182"/>
          </a:xfrm>
        </p:grpSpPr>
        <p:grpSp>
          <p:nvGrpSpPr>
            <p:cNvPr id="35" name="组合 34">
              <a:extLst>
                <a:ext uri="{FF2B5EF4-FFF2-40B4-BE49-F238E27FC236}">
                  <a16:creationId xmlns:a16="http://schemas.microsoft.com/office/drawing/2014/main" id="{2F681681-944B-E13E-45FB-859B51549118}"/>
                </a:ext>
              </a:extLst>
            </p:cNvPr>
            <p:cNvGrpSpPr/>
            <p:nvPr/>
          </p:nvGrpSpPr>
          <p:grpSpPr>
            <a:xfrm>
              <a:off x="2827781" y="1663437"/>
              <a:ext cx="6448423" cy="579223"/>
              <a:chOff x="2827781" y="1663437"/>
              <a:chExt cx="6448423" cy="579223"/>
            </a:xfrm>
          </p:grpSpPr>
          <p:sp>
            <p:nvSpPr>
              <p:cNvPr id="20" name="Rectangle 66">
                <a:extLst>
                  <a:ext uri="{FF2B5EF4-FFF2-40B4-BE49-F238E27FC236}">
                    <a16:creationId xmlns:a16="http://schemas.microsoft.com/office/drawing/2014/main" id="{9F4AF834-866C-49B0-364C-B80CCEA7E975}"/>
                  </a:ext>
                </a:extLst>
              </p:cNvPr>
              <p:cNvSpPr>
                <a:spLocks noChangeArrowheads="1"/>
              </p:cNvSpPr>
              <p:nvPr/>
            </p:nvSpPr>
            <p:spPr bwMode="auto">
              <a:xfrm>
                <a:off x="2876944" y="1663437"/>
                <a:ext cx="6336006" cy="579223"/>
              </a:xfrm>
              <a:prstGeom prst="rect">
                <a:avLst/>
              </a:prstGeom>
              <a:solidFill>
                <a:schemeClr val="accent1">
                  <a:lumMod val="10000"/>
                  <a:lumOff val="90000"/>
                </a:schemeClr>
              </a:solidFill>
              <a:ln w="19050" algn="ctr">
                <a:solidFill>
                  <a:schemeClr val="tx1"/>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21" name="Rectangle 71">
                <a:extLst>
                  <a:ext uri="{FF2B5EF4-FFF2-40B4-BE49-F238E27FC236}">
                    <a16:creationId xmlns:a16="http://schemas.microsoft.com/office/drawing/2014/main" id="{D926ABC4-70C2-59A1-66E1-9B810EE4E6C8}"/>
                  </a:ext>
                </a:extLst>
              </p:cNvPr>
              <p:cNvSpPr>
                <a:spLocks noChangeArrowheads="1"/>
              </p:cNvSpPr>
              <p:nvPr/>
            </p:nvSpPr>
            <p:spPr bwMode="auto">
              <a:xfrm>
                <a:off x="2827781" y="1721761"/>
                <a:ext cx="110615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zh-CN" altLang="en-US" sz="1600" b="1" dirty="0">
                    <a:solidFill>
                      <a:srgbClr val="C00000"/>
                    </a:solidFill>
                    <a:cs typeface="+mn-ea"/>
                    <a:sym typeface="+mn-lt"/>
                  </a:rPr>
                  <a:t>目的地址</a:t>
                </a:r>
              </a:p>
            </p:txBody>
          </p:sp>
          <p:sp>
            <p:nvSpPr>
              <p:cNvPr id="22" name="Rectangle 72">
                <a:extLst>
                  <a:ext uri="{FF2B5EF4-FFF2-40B4-BE49-F238E27FC236}">
                    <a16:creationId xmlns:a16="http://schemas.microsoft.com/office/drawing/2014/main" id="{87887C2D-4070-9760-9639-5C842E40DCB2}"/>
                  </a:ext>
                </a:extLst>
              </p:cNvPr>
              <p:cNvSpPr>
                <a:spLocks noChangeArrowheads="1"/>
              </p:cNvSpPr>
              <p:nvPr/>
            </p:nvSpPr>
            <p:spPr bwMode="auto">
              <a:xfrm>
                <a:off x="3851442" y="1721761"/>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solidFill>
                      <a:srgbClr val="C00000"/>
                    </a:solidFill>
                    <a:cs typeface="+mn-ea"/>
                    <a:sym typeface="+mn-lt"/>
                  </a:rPr>
                  <a:t>源地址</a:t>
                </a:r>
              </a:p>
            </p:txBody>
          </p:sp>
          <p:sp>
            <p:nvSpPr>
              <p:cNvPr id="23" name="Rectangle 73">
                <a:extLst>
                  <a:ext uri="{FF2B5EF4-FFF2-40B4-BE49-F238E27FC236}">
                    <a16:creationId xmlns:a16="http://schemas.microsoft.com/office/drawing/2014/main" id="{D09D48A4-D3B3-1D43-550B-50A4D75F87FA}"/>
                  </a:ext>
                </a:extLst>
              </p:cNvPr>
              <p:cNvSpPr>
                <a:spLocks noChangeArrowheads="1"/>
              </p:cNvSpPr>
              <p:nvPr/>
            </p:nvSpPr>
            <p:spPr bwMode="auto">
              <a:xfrm>
                <a:off x="4837163" y="1721761"/>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类型</a:t>
                </a:r>
              </a:p>
            </p:txBody>
          </p:sp>
          <p:sp>
            <p:nvSpPr>
              <p:cNvPr id="24" name="Rectangle 74">
                <a:extLst>
                  <a:ext uri="{FF2B5EF4-FFF2-40B4-BE49-F238E27FC236}">
                    <a16:creationId xmlns:a16="http://schemas.microsoft.com/office/drawing/2014/main" id="{A2A6C7AE-DF5D-4A52-B3F6-D7CE9F1D9893}"/>
                  </a:ext>
                </a:extLst>
              </p:cNvPr>
              <p:cNvSpPr>
                <a:spLocks noChangeArrowheads="1"/>
              </p:cNvSpPr>
              <p:nvPr/>
            </p:nvSpPr>
            <p:spPr bwMode="auto">
              <a:xfrm>
                <a:off x="6588845" y="1721761"/>
                <a:ext cx="111569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数        据</a:t>
                </a:r>
              </a:p>
            </p:txBody>
          </p:sp>
          <p:sp>
            <p:nvSpPr>
              <p:cNvPr id="25" name="Rectangle 75">
                <a:extLst>
                  <a:ext uri="{FF2B5EF4-FFF2-40B4-BE49-F238E27FC236}">
                    <a16:creationId xmlns:a16="http://schemas.microsoft.com/office/drawing/2014/main" id="{12C4DECA-52FC-6A0F-E62B-DBC55AFC5587}"/>
                  </a:ext>
                </a:extLst>
              </p:cNvPr>
              <p:cNvSpPr>
                <a:spLocks noChangeArrowheads="1"/>
              </p:cNvSpPr>
              <p:nvPr/>
            </p:nvSpPr>
            <p:spPr bwMode="auto">
              <a:xfrm>
                <a:off x="8590117" y="1721761"/>
                <a:ext cx="686087" cy="3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cs typeface="+mn-ea"/>
                    <a:sym typeface="+mn-lt"/>
                  </a:rPr>
                  <a:t>CRC</a:t>
                </a:r>
              </a:p>
            </p:txBody>
          </p:sp>
          <p:sp>
            <p:nvSpPr>
              <p:cNvPr id="26" name="Line 67">
                <a:extLst>
                  <a:ext uri="{FF2B5EF4-FFF2-40B4-BE49-F238E27FC236}">
                    <a16:creationId xmlns:a16="http://schemas.microsoft.com/office/drawing/2014/main" id="{804F3D93-C3D0-1FA0-830A-886F1D52C289}"/>
                  </a:ext>
                </a:extLst>
              </p:cNvPr>
              <p:cNvSpPr>
                <a:spLocks noChangeShapeType="1"/>
              </p:cNvSpPr>
              <p:nvPr/>
            </p:nvSpPr>
            <p:spPr bwMode="auto">
              <a:xfrm>
                <a:off x="3799542"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7" name="Line 67">
                <a:extLst>
                  <a:ext uri="{FF2B5EF4-FFF2-40B4-BE49-F238E27FC236}">
                    <a16:creationId xmlns:a16="http://schemas.microsoft.com/office/drawing/2014/main" id="{BF0FDE15-D815-6020-A445-BDB49B723762}"/>
                  </a:ext>
                </a:extLst>
              </p:cNvPr>
              <p:cNvSpPr>
                <a:spLocks noChangeShapeType="1"/>
              </p:cNvSpPr>
              <p:nvPr/>
            </p:nvSpPr>
            <p:spPr bwMode="auto">
              <a:xfrm>
                <a:off x="4710654"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8" name="Line 67">
                <a:extLst>
                  <a:ext uri="{FF2B5EF4-FFF2-40B4-BE49-F238E27FC236}">
                    <a16:creationId xmlns:a16="http://schemas.microsoft.com/office/drawing/2014/main" id="{A5ACCE2C-1301-01D1-57C2-ADA55D6C7ACD}"/>
                  </a:ext>
                </a:extLst>
              </p:cNvPr>
              <p:cNvSpPr>
                <a:spLocks noChangeShapeType="1"/>
              </p:cNvSpPr>
              <p:nvPr/>
            </p:nvSpPr>
            <p:spPr bwMode="auto">
              <a:xfrm>
                <a:off x="5565183"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9" name="Line 67">
                <a:extLst>
                  <a:ext uri="{FF2B5EF4-FFF2-40B4-BE49-F238E27FC236}">
                    <a16:creationId xmlns:a16="http://schemas.microsoft.com/office/drawing/2014/main" id="{17C2FD33-ED3E-CBF5-425E-179DA2EE39A8}"/>
                  </a:ext>
                </a:extLst>
              </p:cNvPr>
              <p:cNvSpPr>
                <a:spLocks noChangeShapeType="1"/>
              </p:cNvSpPr>
              <p:nvPr/>
            </p:nvSpPr>
            <p:spPr bwMode="auto">
              <a:xfrm>
                <a:off x="8633390"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grpSp>
        <p:sp>
          <p:nvSpPr>
            <p:cNvPr id="30" name="Rectangle 76">
              <a:extLst>
                <a:ext uri="{FF2B5EF4-FFF2-40B4-BE49-F238E27FC236}">
                  <a16:creationId xmlns:a16="http://schemas.microsoft.com/office/drawing/2014/main" id="{FC2CC242-A407-A58E-E7FE-7FEAB84CA0B5}"/>
                </a:ext>
              </a:extLst>
            </p:cNvPr>
            <p:cNvSpPr>
              <a:spLocks noChangeArrowheads="1"/>
            </p:cNvSpPr>
            <p:nvPr/>
          </p:nvSpPr>
          <p:spPr bwMode="auto">
            <a:xfrm>
              <a:off x="3199834" y="1252644"/>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31" name="Rectangle 76">
              <a:extLst>
                <a:ext uri="{FF2B5EF4-FFF2-40B4-BE49-F238E27FC236}">
                  <a16:creationId xmlns:a16="http://schemas.microsoft.com/office/drawing/2014/main" id="{D1EBEA00-BB5A-B4EC-82B0-B7D6ACEA8A0D}"/>
                </a:ext>
              </a:extLst>
            </p:cNvPr>
            <p:cNvSpPr>
              <a:spLocks noChangeArrowheads="1"/>
            </p:cNvSpPr>
            <p:nvPr/>
          </p:nvSpPr>
          <p:spPr bwMode="auto">
            <a:xfrm>
              <a:off x="3977479"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32" name="Rectangle 76">
              <a:extLst>
                <a:ext uri="{FF2B5EF4-FFF2-40B4-BE49-F238E27FC236}">
                  <a16:creationId xmlns:a16="http://schemas.microsoft.com/office/drawing/2014/main" id="{48DD7B83-A89D-4F2A-A410-67A66AF3D2E8}"/>
                </a:ext>
              </a:extLst>
            </p:cNvPr>
            <p:cNvSpPr>
              <a:spLocks noChangeArrowheads="1"/>
            </p:cNvSpPr>
            <p:nvPr/>
          </p:nvSpPr>
          <p:spPr bwMode="auto">
            <a:xfrm>
              <a:off x="4979028"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2B</a:t>
              </a:r>
            </a:p>
          </p:txBody>
        </p:sp>
        <p:sp>
          <p:nvSpPr>
            <p:cNvPr id="33" name="Rectangle 76">
              <a:extLst>
                <a:ext uri="{FF2B5EF4-FFF2-40B4-BE49-F238E27FC236}">
                  <a16:creationId xmlns:a16="http://schemas.microsoft.com/office/drawing/2014/main" id="{3E0D3270-5023-12D1-FCFD-6BF0E4F2CEFF}"/>
                </a:ext>
              </a:extLst>
            </p:cNvPr>
            <p:cNvSpPr>
              <a:spLocks noChangeArrowheads="1"/>
            </p:cNvSpPr>
            <p:nvPr/>
          </p:nvSpPr>
          <p:spPr bwMode="auto">
            <a:xfrm>
              <a:off x="6447156" y="1270855"/>
              <a:ext cx="1441102"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46B~1500B</a:t>
              </a:r>
            </a:p>
          </p:txBody>
        </p:sp>
        <p:sp>
          <p:nvSpPr>
            <p:cNvPr id="34" name="Rectangle 76">
              <a:extLst>
                <a:ext uri="{FF2B5EF4-FFF2-40B4-BE49-F238E27FC236}">
                  <a16:creationId xmlns:a16="http://schemas.microsoft.com/office/drawing/2014/main" id="{07A8C742-C959-0E9C-243E-C0B38BB93FEF}"/>
                </a:ext>
              </a:extLst>
            </p:cNvPr>
            <p:cNvSpPr>
              <a:spLocks noChangeArrowheads="1"/>
            </p:cNvSpPr>
            <p:nvPr/>
          </p:nvSpPr>
          <p:spPr bwMode="auto">
            <a:xfrm>
              <a:off x="8647647" y="1243477"/>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4B</a:t>
              </a:r>
            </a:p>
          </p:txBody>
        </p:sp>
      </p:grpSp>
    </p:spTree>
    <p:extLst>
      <p:ext uri="{BB962C8B-B14F-4D97-AF65-F5344CB8AC3E}">
        <p14:creationId xmlns:p14="http://schemas.microsoft.com/office/powerpoint/2010/main" val="2788609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F718B3-4767-415E-B10C-DAEA049FAA7A}"/>
              </a:ext>
            </a:extLst>
          </p:cNvPr>
          <p:cNvSpPr>
            <a:spLocks noGrp="1"/>
          </p:cNvSpPr>
          <p:nvPr>
            <p:ph type="title"/>
          </p:nvPr>
        </p:nvSpPr>
        <p:spPr/>
        <p:txBody>
          <a:bodyPr/>
          <a:lstStyle/>
          <a:p>
            <a:r>
              <a:rPr lang="zh-CN" altLang="en-US" dirty="0"/>
              <a:t>线路配置</a:t>
            </a:r>
          </a:p>
        </p:txBody>
      </p:sp>
      <p:sp>
        <p:nvSpPr>
          <p:cNvPr id="3" name="内容占位符 2">
            <a:extLst>
              <a:ext uri="{FF2B5EF4-FFF2-40B4-BE49-F238E27FC236}">
                <a16:creationId xmlns:a16="http://schemas.microsoft.com/office/drawing/2014/main" id="{409A9BAC-82F4-48B9-A7B1-BB26778D4CB1}"/>
              </a:ext>
            </a:extLst>
          </p:cNvPr>
          <p:cNvSpPr>
            <a:spLocks noGrp="1"/>
          </p:cNvSpPr>
          <p:nvPr>
            <p:ph idx="1"/>
          </p:nvPr>
        </p:nvSpPr>
        <p:spPr/>
        <p:txBody>
          <a:bodyPr>
            <a:normAutofit/>
          </a:bodyPr>
          <a:lstStyle/>
          <a:p>
            <a:r>
              <a:rPr lang="en-US" altLang="zh-CN" dirty="0"/>
              <a:t> </a:t>
            </a:r>
            <a:r>
              <a:rPr lang="zh-CN" altLang="en-US" dirty="0">
                <a:solidFill>
                  <a:srgbClr val="FF0000"/>
                </a:solidFill>
              </a:rPr>
              <a:t>点到点连接</a:t>
            </a:r>
          </a:p>
          <a:p>
            <a:pPr lvl="1"/>
            <a:r>
              <a:rPr lang="zh-CN" altLang="en-US" dirty="0"/>
              <a:t>两个结点间由专用线路连接</a:t>
            </a:r>
          </a:p>
          <a:p>
            <a:pPr lvl="1"/>
            <a:r>
              <a:rPr lang="zh-CN" altLang="en-US" dirty="0"/>
              <a:t>信道容量都用于这两个结点间的数据传。</a:t>
            </a:r>
          </a:p>
          <a:p>
            <a:pPr lvl="1"/>
            <a:r>
              <a:rPr lang="zh-CN" altLang="en-US" dirty="0"/>
              <a:t>使用一对一的点对点通信方式。</a:t>
            </a:r>
          </a:p>
          <a:p>
            <a:endParaRPr lang="zh-CN" altLang="en-US" dirty="0"/>
          </a:p>
        </p:txBody>
      </p:sp>
      <p:sp>
        <p:nvSpPr>
          <p:cNvPr id="5" name="内容占位符 4">
            <a:extLst>
              <a:ext uri="{FF2B5EF4-FFF2-40B4-BE49-F238E27FC236}">
                <a16:creationId xmlns:a16="http://schemas.microsoft.com/office/drawing/2014/main" id="{99A9D15D-B5FF-4C1C-BA6B-0D5071CBC262}"/>
              </a:ext>
            </a:extLst>
          </p:cNvPr>
          <p:cNvSpPr>
            <a:spLocks noGrp="1"/>
          </p:cNvSpPr>
          <p:nvPr>
            <p:ph idx="10"/>
          </p:nvPr>
        </p:nvSpPr>
        <p:spPr/>
        <p:txBody>
          <a:bodyPr>
            <a:normAutofit fontScale="92500" lnSpcReduction="20000"/>
          </a:bodyPr>
          <a:lstStyle/>
          <a:p>
            <a:r>
              <a:rPr lang="zh-CN" altLang="en-US" dirty="0">
                <a:solidFill>
                  <a:srgbClr val="FF0000"/>
                </a:solidFill>
              </a:rPr>
              <a:t>多点连接</a:t>
            </a:r>
            <a:r>
              <a:rPr lang="zh-CN" altLang="en-US" dirty="0"/>
              <a:t>（广播信道）</a:t>
            </a:r>
          </a:p>
          <a:p>
            <a:pPr lvl="1"/>
            <a:r>
              <a:rPr lang="zh-CN" altLang="en-US" dirty="0"/>
              <a:t>两个以上的结点共享一条线路</a:t>
            </a:r>
          </a:p>
          <a:p>
            <a:pPr lvl="1"/>
            <a:r>
              <a:rPr lang="zh-CN" altLang="en-US" dirty="0"/>
              <a:t>通过复用技术实现信道容量共享，必须使用专用的共享信道协议来协调这些结点的数据发送。</a:t>
            </a:r>
          </a:p>
          <a:p>
            <a:pPr lvl="1"/>
            <a:r>
              <a:rPr lang="zh-CN" altLang="en-US" dirty="0"/>
              <a:t>使用一对多的广播通信方式。</a:t>
            </a:r>
          </a:p>
          <a:p>
            <a:endParaRPr lang="zh-CN" altLang="en-US" dirty="0"/>
          </a:p>
        </p:txBody>
      </p:sp>
      <p:sp>
        <p:nvSpPr>
          <p:cNvPr id="4" name="灯片编号占位符 3">
            <a:extLst>
              <a:ext uri="{FF2B5EF4-FFF2-40B4-BE49-F238E27FC236}">
                <a16:creationId xmlns:a16="http://schemas.microsoft.com/office/drawing/2014/main" id="{C6476325-3B08-4927-BEFE-586D4D4502C5}"/>
              </a:ext>
            </a:extLst>
          </p:cNvPr>
          <p:cNvSpPr>
            <a:spLocks noGrp="1"/>
          </p:cNvSpPr>
          <p:nvPr>
            <p:ph type="sldNum" sz="quarter" idx="12"/>
          </p:nvPr>
        </p:nvSpPr>
        <p:spPr/>
        <p:txBody>
          <a:bodyPr/>
          <a:lstStyle/>
          <a:p>
            <a:fld id="{C8BB1146-E542-4D4E-B8E9-6919A11DDD48}" type="slidenum">
              <a:rPr lang="en-US" smtClean="0"/>
              <a:t>14</a:t>
            </a:fld>
            <a:endParaRPr lang="en-US"/>
          </a:p>
        </p:txBody>
      </p:sp>
      <p:sp>
        <p:nvSpPr>
          <p:cNvPr id="6" name="内容占位符 5">
            <a:extLst>
              <a:ext uri="{FF2B5EF4-FFF2-40B4-BE49-F238E27FC236}">
                <a16:creationId xmlns:a16="http://schemas.microsoft.com/office/drawing/2014/main" id="{98A103C8-C2BF-4422-BF1B-F81079F795C8}"/>
              </a:ext>
            </a:extLst>
          </p:cNvPr>
          <p:cNvSpPr>
            <a:spLocks noGrp="1"/>
          </p:cNvSpPr>
          <p:nvPr>
            <p:ph idx="13"/>
          </p:nvPr>
        </p:nvSpPr>
        <p:spPr>
          <a:xfrm>
            <a:off x="660400" y="1125539"/>
            <a:ext cx="10858500" cy="1091388"/>
          </a:xfrm>
        </p:spPr>
        <p:txBody>
          <a:bodyPr/>
          <a:lstStyle/>
          <a:p>
            <a:r>
              <a:rPr lang="zh-CN" altLang="en-US" dirty="0"/>
              <a:t>线路配置是指两个或两个以上的网络结点用线路连接起来的方式。</a:t>
            </a:r>
          </a:p>
          <a:p>
            <a:r>
              <a:rPr lang="zh-CN" altLang="en-US" dirty="0"/>
              <a:t>有两种线路配置方式：</a:t>
            </a:r>
          </a:p>
        </p:txBody>
      </p:sp>
      <p:grpSp>
        <p:nvGrpSpPr>
          <p:cNvPr id="7" name="组合 6">
            <a:extLst>
              <a:ext uri="{FF2B5EF4-FFF2-40B4-BE49-F238E27FC236}">
                <a16:creationId xmlns:a16="http://schemas.microsoft.com/office/drawing/2014/main" id="{D4751000-9248-4266-AA92-C91F5F4C559A}"/>
              </a:ext>
            </a:extLst>
          </p:cNvPr>
          <p:cNvGrpSpPr/>
          <p:nvPr/>
        </p:nvGrpSpPr>
        <p:grpSpPr>
          <a:xfrm>
            <a:off x="6781125" y="2520612"/>
            <a:ext cx="3748360" cy="812800"/>
            <a:chOff x="4981610" y="1708240"/>
            <a:chExt cx="2811270" cy="609600"/>
          </a:xfrm>
          <a:solidFill>
            <a:srgbClr val="CC00CC"/>
          </a:solidFill>
        </p:grpSpPr>
        <p:sp>
          <p:nvSpPr>
            <p:cNvPr id="8" name="Line 7">
              <a:extLst>
                <a:ext uri="{FF2B5EF4-FFF2-40B4-BE49-F238E27FC236}">
                  <a16:creationId xmlns:a16="http://schemas.microsoft.com/office/drawing/2014/main" id="{27DAE4A4-E600-4CCA-9B20-B3215DF41E16}"/>
                </a:ext>
              </a:extLst>
            </p:cNvPr>
            <p:cNvSpPr>
              <a:spLocks noChangeShapeType="1"/>
            </p:cNvSpPr>
            <p:nvPr/>
          </p:nvSpPr>
          <p:spPr bwMode="auto">
            <a:xfrm>
              <a:off x="4981610" y="2005103"/>
              <a:ext cx="2811270" cy="0"/>
            </a:xfrm>
            <a:prstGeom prst="line">
              <a:avLst/>
            </a:prstGeom>
            <a:grpFill/>
            <a:ln w="57150">
              <a:solidFill>
                <a:srgbClr val="000000"/>
              </a:solidFill>
              <a:round/>
              <a:headEnd/>
              <a:tailEnd/>
            </a:ln>
          </p:spPr>
          <p:txBody>
            <a:bodyPr/>
            <a:lstStyle/>
            <a:p>
              <a:pPr>
                <a:lnSpc>
                  <a:spcPct val="120000"/>
                </a:lnSpc>
              </a:pPr>
              <a:endParaRPr lang="zh-CN" altLang="en-US" sz="2400">
                <a:cs typeface="+mn-ea"/>
                <a:sym typeface="+mn-lt"/>
              </a:endParaRPr>
            </a:p>
          </p:txBody>
        </p:sp>
        <p:sp>
          <p:nvSpPr>
            <p:cNvPr id="9" name="Line 12">
              <a:extLst>
                <a:ext uri="{FF2B5EF4-FFF2-40B4-BE49-F238E27FC236}">
                  <a16:creationId xmlns:a16="http://schemas.microsoft.com/office/drawing/2014/main" id="{4A31F5D3-BAF8-435E-A379-B3ADD633DBB6}"/>
                </a:ext>
              </a:extLst>
            </p:cNvPr>
            <p:cNvSpPr>
              <a:spLocks noChangeShapeType="1"/>
            </p:cNvSpPr>
            <p:nvPr/>
          </p:nvSpPr>
          <p:spPr bwMode="auto">
            <a:xfrm>
              <a:off x="5862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10" name="Line 13">
              <a:extLst>
                <a:ext uri="{FF2B5EF4-FFF2-40B4-BE49-F238E27FC236}">
                  <a16:creationId xmlns:a16="http://schemas.microsoft.com/office/drawing/2014/main" id="{91594F97-41AA-482F-BEC5-711F11577B2C}"/>
                </a:ext>
              </a:extLst>
            </p:cNvPr>
            <p:cNvSpPr>
              <a:spLocks noChangeShapeType="1"/>
            </p:cNvSpPr>
            <p:nvPr/>
          </p:nvSpPr>
          <p:spPr bwMode="auto">
            <a:xfrm>
              <a:off x="7005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11" name="Line 14">
              <a:extLst>
                <a:ext uri="{FF2B5EF4-FFF2-40B4-BE49-F238E27FC236}">
                  <a16:creationId xmlns:a16="http://schemas.microsoft.com/office/drawing/2014/main" id="{11754572-EFF0-466E-8C39-72373E9BD506}"/>
                </a:ext>
              </a:extLst>
            </p:cNvPr>
            <p:cNvSpPr>
              <a:spLocks noChangeShapeType="1"/>
            </p:cNvSpPr>
            <p:nvPr/>
          </p:nvSpPr>
          <p:spPr bwMode="auto">
            <a:xfrm>
              <a:off x="63973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12" name="Line 15">
              <a:extLst>
                <a:ext uri="{FF2B5EF4-FFF2-40B4-BE49-F238E27FC236}">
                  <a16:creationId xmlns:a16="http://schemas.microsoft.com/office/drawing/2014/main" id="{725A37BF-3EDA-44D5-BFA1-B2D81BBACDDE}"/>
                </a:ext>
              </a:extLst>
            </p:cNvPr>
            <p:cNvSpPr>
              <a:spLocks noChangeShapeType="1"/>
            </p:cNvSpPr>
            <p:nvPr/>
          </p:nvSpPr>
          <p:spPr bwMode="auto">
            <a:xfrm>
              <a:off x="73117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13" name="Line 16">
              <a:extLst>
                <a:ext uri="{FF2B5EF4-FFF2-40B4-BE49-F238E27FC236}">
                  <a16:creationId xmlns:a16="http://schemas.microsoft.com/office/drawing/2014/main" id="{EB7278D3-78EF-4730-AA04-F6E1DB63C0D3}"/>
                </a:ext>
              </a:extLst>
            </p:cNvPr>
            <p:cNvSpPr>
              <a:spLocks noChangeShapeType="1"/>
            </p:cNvSpPr>
            <p:nvPr/>
          </p:nvSpPr>
          <p:spPr bwMode="auto">
            <a:xfrm>
              <a:off x="5510292"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grpSp>
      <p:grpSp>
        <p:nvGrpSpPr>
          <p:cNvPr id="14" name="组合 13">
            <a:extLst>
              <a:ext uri="{FF2B5EF4-FFF2-40B4-BE49-F238E27FC236}">
                <a16:creationId xmlns:a16="http://schemas.microsoft.com/office/drawing/2014/main" id="{5813BA17-4A45-4DD8-98E9-2401E2FD28A8}"/>
              </a:ext>
            </a:extLst>
          </p:cNvPr>
          <p:cNvGrpSpPr/>
          <p:nvPr/>
        </p:nvGrpSpPr>
        <p:grpSpPr>
          <a:xfrm>
            <a:off x="7666989" y="2570954"/>
            <a:ext cx="2072531" cy="726947"/>
            <a:chOff x="5750242" y="1749184"/>
            <a:chExt cx="1554398" cy="545210"/>
          </a:xfrm>
        </p:grpSpPr>
        <p:cxnSp>
          <p:nvCxnSpPr>
            <p:cNvPr id="15" name="直接箭头连接符 14">
              <a:extLst>
                <a:ext uri="{FF2B5EF4-FFF2-40B4-BE49-F238E27FC236}">
                  <a16:creationId xmlns:a16="http://schemas.microsoft.com/office/drawing/2014/main" id="{E94F212F-315A-4788-B8CE-10FA7B2D1E7B}"/>
                </a:ext>
              </a:extLst>
            </p:cNvPr>
            <p:cNvCxnSpPr/>
            <p:nvPr/>
          </p:nvCxnSpPr>
          <p:spPr>
            <a:xfrm>
              <a:off x="5750242" y="2115597"/>
              <a:ext cx="1550798" cy="0"/>
            </a:xfrm>
            <a:prstGeom prst="straightConnector1">
              <a:avLst/>
            </a:prstGeom>
            <a:ln w="19050">
              <a:solidFill>
                <a:srgbClr val="C0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962CC53-3CFE-4AAC-A1DC-2394F701F796}"/>
                </a:ext>
              </a:extLst>
            </p:cNvPr>
            <p:cNvCxnSpPr/>
            <p:nvPr/>
          </p:nvCxnSpPr>
          <p:spPr>
            <a:xfrm flipV="1">
              <a:off x="6058196" y="1749184"/>
              <a:ext cx="0" cy="366413"/>
            </a:xfrm>
            <a:prstGeom prst="straightConnector1">
              <a:avLst/>
            </a:prstGeom>
            <a:ln w="19050">
              <a:solidFill>
                <a:srgbClr val="C00000"/>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B7ABFF7-F5F5-45F2-B3F9-40D6A1DEA38A}"/>
                </a:ext>
              </a:extLst>
            </p:cNvPr>
            <p:cNvCxnSpPr/>
            <p:nvPr/>
          </p:nvCxnSpPr>
          <p:spPr>
            <a:xfrm flipV="1">
              <a:off x="6993187" y="1749184"/>
              <a:ext cx="0" cy="366413"/>
            </a:xfrm>
            <a:prstGeom prst="straightConnector1">
              <a:avLst/>
            </a:prstGeom>
            <a:ln w="19050">
              <a:solidFill>
                <a:srgbClr val="C00000"/>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7F123D2C-BCCD-489C-A16A-B940015328CF}"/>
                </a:ext>
              </a:extLst>
            </p:cNvPr>
            <p:cNvCxnSpPr/>
            <p:nvPr/>
          </p:nvCxnSpPr>
          <p:spPr>
            <a:xfrm>
              <a:off x="6334062" y="2130650"/>
              <a:ext cx="0" cy="163744"/>
            </a:xfrm>
            <a:prstGeom prst="straightConnector1">
              <a:avLst/>
            </a:prstGeom>
            <a:ln w="19050">
              <a:solidFill>
                <a:srgbClr val="C00000"/>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8E34930-288D-4803-AFA6-4421D7C87C0E}"/>
                </a:ext>
              </a:extLst>
            </p:cNvPr>
            <p:cNvCxnSpPr/>
            <p:nvPr/>
          </p:nvCxnSpPr>
          <p:spPr>
            <a:xfrm>
              <a:off x="7304640" y="2130650"/>
              <a:ext cx="0" cy="163744"/>
            </a:xfrm>
            <a:prstGeom prst="straightConnector1">
              <a:avLst/>
            </a:prstGeom>
            <a:ln w="19050">
              <a:solidFill>
                <a:srgbClr val="C00000"/>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010F3A40-C25E-49C8-8147-1D5D5C82FB4D}"/>
                </a:ext>
              </a:extLst>
            </p:cNvPr>
            <p:cNvCxnSpPr/>
            <p:nvPr/>
          </p:nvCxnSpPr>
          <p:spPr>
            <a:xfrm>
              <a:off x="5750242" y="2130650"/>
              <a:ext cx="0" cy="163744"/>
            </a:xfrm>
            <a:prstGeom prst="straightConnector1">
              <a:avLst/>
            </a:prstGeom>
            <a:ln w="19050">
              <a:solidFill>
                <a:srgbClr val="C0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1" name="直接箭头连接符 20">
            <a:extLst>
              <a:ext uri="{FF2B5EF4-FFF2-40B4-BE49-F238E27FC236}">
                <a16:creationId xmlns:a16="http://schemas.microsoft.com/office/drawing/2014/main" id="{F63FA40B-5860-4ABB-81F9-DE9B335C1CCD}"/>
              </a:ext>
            </a:extLst>
          </p:cNvPr>
          <p:cNvCxnSpPr/>
          <p:nvPr/>
        </p:nvCxnSpPr>
        <p:spPr>
          <a:xfrm>
            <a:off x="2206366" y="2735193"/>
            <a:ext cx="2232772" cy="0"/>
          </a:xfrm>
          <a:prstGeom prst="straightConnector1">
            <a:avLst/>
          </a:prstGeom>
          <a:ln w="19050">
            <a:solidFill>
              <a:srgbClr val="C00000"/>
            </a:solidFill>
            <a:prstDash val="dash"/>
            <a:tailEnd type="stealth" w="med" len="lg"/>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2D149D40-B189-46D1-A131-06116AFF5839}"/>
              </a:ext>
            </a:extLst>
          </p:cNvPr>
          <p:cNvGrpSpPr/>
          <p:nvPr/>
        </p:nvGrpSpPr>
        <p:grpSpPr>
          <a:xfrm>
            <a:off x="1340787" y="2738882"/>
            <a:ext cx="3894069" cy="410087"/>
            <a:chOff x="1340787" y="2660507"/>
            <a:chExt cx="3894069" cy="410087"/>
          </a:xfrm>
        </p:grpSpPr>
        <p:sp>
          <p:nvSpPr>
            <p:cNvPr id="23" name="Line 6">
              <a:extLst>
                <a:ext uri="{FF2B5EF4-FFF2-40B4-BE49-F238E27FC236}">
                  <a16:creationId xmlns:a16="http://schemas.microsoft.com/office/drawing/2014/main" id="{FA15F873-B2FB-4215-BDDF-BD80D96F96B8}"/>
                </a:ext>
              </a:extLst>
            </p:cNvPr>
            <p:cNvSpPr>
              <a:spLocks noChangeShapeType="1"/>
            </p:cNvSpPr>
            <p:nvPr/>
          </p:nvSpPr>
          <p:spPr bwMode="auto">
            <a:xfrm>
              <a:off x="1881152" y="2910669"/>
              <a:ext cx="2805589"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400">
                <a:cs typeface="+mn-ea"/>
                <a:sym typeface="+mn-lt"/>
              </a:endParaRPr>
            </a:p>
          </p:txBody>
        </p:sp>
        <p:pic>
          <p:nvPicPr>
            <p:cNvPr id="24" name="图形 23">
              <a:extLst>
                <a:ext uri="{FF2B5EF4-FFF2-40B4-BE49-F238E27FC236}">
                  <a16:creationId xmlns:a16="http://schemas.microsoft.com/office/drawing/2014/main" id="{8A5731D7-FDC9-4E86-904E-5045D170FF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340787" y="2660507"/>
              <a:ext cx="536754" cy="406400"/>
            </a:xfrm>
            <a:prstGeom prst="rect">
              <a:avLst/>
            </a:prstGeom>
          </p:spPr>
        </p:pic>
        <p:pic>
          <p:nvPicPr>
            <p:cNvPr id="25" name="图形 24">
              <a:extLst>
                <a:ext uri="{FF2B5EF4-FFF2-40B4-BE49-F238E27FC236}">
                  <a16:creationId xmlns:a16="http://schemas.microsoft.com/office/drawing/2014/main" id="{475537D6-3ECD-48CC-B34E-EDE848B9DBF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698102" y="2664194"/>
              <a:ext cx="536754" cy="406400"/>
            </a:xfrm>
            <a:prstGeom prst="rect">
              <a:avLst/>
            </a:prstGeom>
          </p:spPr>
        </p:pic>
      </p:grpSp>
      <p:pic>
        <p:nvPicPr>
          <p:cNvPr id="26" name="图形 25">
            <a:extLst>
              <a:ext uri="{FF2B5EF4-FFF2-40B4-BE49-F238E27FC236}">
                <a16:creationId xmlns:a16="http://schemas.microsoft.com/office/drawing/2014/main" id="{CD4F3130-D033-46BA-AE6A-7EA1FEEF464C}"/>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130235" y="3329162"/>
            <a:ext cx="536754" cy="406400"/>
          </a:xfrm>
          <a:prstGeom prst="rect">
            <a:avLst/>
          </a:prstGeom>
        </p:spPr>
      </p:pic>
      <p:pic>
        <p:nvPicPr>
          <p:cNvPr id="27" name="图形 26">
            <a:extLst>
              <a:ext uri="{FF2B5EF4-FFF2-40B4-BE49-F238E27FC236}">
                <a16:creationId xmlns:a16="http://schemas.microsoft.com/office/drawing/2014/main" id="{2A65776A-60C2-4EBE-86AD-A9C7D074F2B5}"/>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8400441" y="3335995"/>
            <a:ext cx="536754" cy="406400"/>
          </a:xfrm>
          <a:prstGeom prst="rect">
            <a:avLst/>
          </a:prstGeom>
        </p:spPr>
      </p:pic>
      <p:pic>
        <p:nvPicPr>
          <p:cNvPr id="28" name="图形 27">
            <a:extLst>
              <a:ext uri="{FF2B5EF4-FFF2-40B4-BE49-F238E27FC236}">
                <a16:creationId xmlns:a16="http://schemas.microsoft.com/office/drawing/2014/main" id="{1FAEBC28-F612-4BE6-9769-59D3EABB9F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9619641" y="3343994"/>
            <a:ext cx="536754" cy="406400"/>
          </a:xfrm>
          <a:prstGeom prst="rect">
            <a:avLst/>
          </a:prstGeom>
        </p:spPr>
      </p:pic>
      <p:pic>
        <p:nvPicPr>
          <p:cNvPr id="29" name="图形 28">
            <a:extLst>
              <a:ext uri="{FF2B5EF4-FFF2-40B4-BE49-F238E27FC236}">
                <a16:creationId xmlns:a16="http://schemas.microsoft.com/office/drawing/2014/main" id="{D039A569-1642-4540-9FC8-D2E08BC981A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666989" y="2127766"/>
            <a:ext cx="536754" cy="406400"/>
          </a:xfrm>
          <a:prstGeom prst="rect">
            <a:avLst/>
          </a:prstGeom>
        </p:spPr>
      </p:pic>
      <p:pic>
        <p:nvPicPr>
          <p:cNvPr id="30" name="图形 29">
            <a:extLst>
              <a:ext uri="{FF2B5EF4-FFF2-40B4-BE49-F238E27FC236}">
                <a16:creationId xmlns:a16="http://schemas.microsoft.com/office/drawing/2014/main" id="{9DB7FEC7-DFAE-4639-9C31-9F91D5E5E72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9197966" y="2096092"/>
            <a:ext cx="536754" cy="406400"/>
          </a:xfrm>
          <a:prstGeom prst="rect">
            <a:avLst/>
          </a:prstGeom>
        </p:spPr>
      </p:pic>
    </p:spTree>
    <p:extLst>
      <p:ext uri="{BB962C8B-B14F-4D97-AF65-F5344CB8AC3E}">
        <p14:creationId xmlns:p14="http://schemas.microsoft.com/office/powerpoint/2010/main" val="42101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afterEffect">
                                  <p:stCondLst>
                                    <p:cond delay="0"/>
                                  </p:stCondLst>
                                  <p:endCondLst>
                                    <p:cond evt="onNext" delay="0">
                                      <p:tgtEl>
                                        <p:sldTgt/>
                                      </p:tgtEl>
                                    </p:cond>
                                  </p:end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par>
                                <p:cTn id="8" presetID="22" presetClass="entr" presetSubtype="8" repeatCount="indefinite" fill="hold" nodeType="withEffect">
                                  <p:stCondLst>
                                    <p:cond delay="0"/>
                                  </p:stCondLst>
                                  <p:endCondLst>
                                    <p:cond evt="onNext" delay="0">
                                      <p:tgtEl>
                                        <p:sldTgt/>
                                      </p:tgtEl>
                                    </p:cond>
                                  </p:end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9A039-DC18-1907-5CA6-2F60B7DA17E8}"/>
              </a:ext>
            </a:extLst>
          </p:cNvPr>
          <p:cNvSpPr>
            <a:spLocks noGrp="1"/>
          </p:cNvSpPr>
          <p:nvPr>
            <p:ph type="title"/>
          </p:nvPr>
        </p:nvSpPr>
        <p:spPr/>
        <p:txBody>
          <a:bodyPr/>
          <a:lstStyle/>
          <a:p>
            <a:r>
              <a:rPr lang="en-US" altLang="zh-CN" sz="3200" dirty="0">
                <a:solidFill>
                  <a:schemeClr val="tx1"/>
                </a:solidFill>
                <a:latin typeface="+mn-lt"/>
                <a:ea typeface="+mn-ea"/>
                <a:cs typeface="+mn-ea"/>
                <a:sym typeface="+mn-lt"/>
              </a:rPr>
              <a:t>Ethernet II</a:t>
            </a:r>
            <a:r>
              <a:rPr lang="zh-CN" altLang="en-US" sz="3200" dirty="0">
                <a:solidFill>
                  <a:schemeClr val="tx1"/>
                </a:solidFill>
                <a:latin typeface="+mn-lt"/>
                <a:ea typeface="+mn-ea"/>
                <a:cs typeface="+mn-ea"/>
                <a:sym typeface="+mn-lt"/>
              </a:rPr>
              <a:t>帧</a:t>
            </a:r>
            <a:r>
              <a:rPr lang="zh-CN" altLang="en-US" dirty="0">
                <a:solidFill>
                  <a:schemeClr val="tx1"/>
                </a:solidFill>
                <a:latin typeface="+mn-lt"/>
                <a:ea typeface="+mn-ea"/>
                <a:cs typeface="+mn-ea"/>
                <a:sym typeface="+mn-lt"/>
              </a:rPr>
              <a:t> </a:t>
            </a:r>
            <a:r>
              <a:rPr lang="en-US" altLang="zh-CN" dirty="0">
                <a:solidFill>
                  <a:schemeClr val="tx1"/>
                </a:solidFill>
                <a:latin typeface="+mn-lt"/>
                <a:ea typeface="+mn-ea"/>
                <a:cs typeface="+mn-ea"/>
                <a:sym typeface="+mn-lt"/>
              </a:rPr>
              <a:t>-</a:t>
            </a:r>
            <a:r>
              <a:rPr lang="en-US" altLang="zh-CN" sz="3200" dirty="0">
                <a:latin typeface="+mn-lt"/>
                <a:ea typeface="+mn-ea"/>
                <a:cs typeface="+mn-ea"/>
                <a:sym typeface="+mn-lt"/>
              </a:rPr>
              <a:t> MAC</a:t>
            </a:r>
            <a:r>
              <a:rPr lang="zh-CN" altLang="en-US" sz="3200" dirty="0">
                <a:latin typeface="+mn-lt"/>
                <a:ea typeface="+mn-ea"/>
                <a:cs typeface="+mn-ea"/>
                <a:sym typeface="+mn-lt"/>
              </a:rPr>
              <a:t>地址字段（</a:t>
            </a:r>
            <a:r>
              <a:rPr lang="en-US" altLang="zh-CN" sz="3200" dirty="0">
                <a:latin typeface="+mn-lt"/>
                <a:ea typeface="+mn-ea"/>
                <a:cs typeface="+mn-ea"/>
                <a:sym typeface="+mn-lt"/>
              </a:rPr>
              <a:t>2</a:t>
            </a:r>
            <a:r>
              <a:rPr lang="zh-CN" altLang="en-US" sz="3200"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407490A1-1A7E-04EB-8440-B042DE54A668}"/>
              </a:ext>
            </a:extLst>
          </p:cNvPr>
          <p:cNvSpPr>
            <a:spLocks noGrp="1"/>
          </p:cNvSpPr>
          <p:nvPr>
            <p:ph idx="1"/>
          </p:nvPr>
        </p:nvSpPr>
        <p:spPr/>
        <p:txBody>
          <a:bodyPr>
            <a:normAutofit fontScale="70000" lnSpcReduction="20000"/>
          </a:bodyPr>
          <a:lstStyle/>
          <a:p>
            <a:r>
              <a:rPr lang="en-US" altLang="zh-CN" sz="3400" dirty="0">
                <a:cs typeface="+mn-ea"/>
                <a:sym typeface="+mn-lt"/>
              </a:rPr>
              <a:t>MAC</a:t>
            </a:r>
            <a:r>
              <a:rPr lang="zh-CN" altLang="en-US" sz="3400" dirty="0">
                <a:cs typeface="+mn-ea"/>
                <a:sym typeface="+mn-lt"/>
              </a:rPr>
              <a:t>地址分三种：单播地址、组播地址和广播地址</a:t>
            </a:r>
            <a:endParaRPr lang="en-US" altLang="zh-CN" sz="3400" dirty="0">
              <a:cs typeface="+mn-ea"/>
              <a:sym typeface="+mn-lt"/>
            </a:endParaRPr>
          </a:p>
          <a:p>
            <a:pPr marL="609600" indent="-342900">
              <a:buFont typeface="Wingdings" panose="05000000000000000000" pitchFamily="2" charset="2"/>
              <a:buChar char="Ø"/>
            </a:pPr>
            <a:r>
              <a:rPr lang="en-US" altLang="zh-CN" sz="3200" dirty="0">
                <a:cs typeface="+mn-ea"/>
                <a:sym typeface="+mn-lt"/>
              </a:rPr>
              <a:t>IEEE </a:t>
            </a:r>
            <a:r>
              <a:rPr lang="zh-CN" altLang="en-US" sz="3200" dirty="0">
                <a:cs typeface="+mn-ea"/>
                <a:sym typeface="+mn-lt"/>
              </a:rPr>
              <a:t>规定地址字段的第一字节的最低位用于标识单播还是组播地址</a:t>
            </a:r>
            <a:endParaRPr lang="en-US" altLang="zh-CN" sz="3200" dirty="0">
              <a:cs typeface="+mn-ea"/>
              <a:sym typeface="+mn-lt"/>
            </a:endParaRPr>
          </a:p>
          <a:p>
            <a:endParaRPr lang="en-US" altLang="zh-CN" sz="3200" dirty="0">
              <a:cs typeface="+mn-ea"/>
              <a:sym typeface="+mn-lt"/>
            </a:endParaRPr>
          </a:p>
          <a:p>
            <a:endParaRPr lang="en-US" altLang="zh-CN" sz="2400" dirty="0">
              <a:cs typeface="+mn-ea"/>
              <a:sym typeface="+mn-lt"/>
            </a:endParaRPr>
          </a:p>
          <a:p>
            <a:pPr marL="898525" indent="-273050">
              <a:buFont typeface="Wingdings" panose="05000000000000000000" pitchFamily="2" charset="2"/>
              <a:buChar char="ü"/>
            </a:pPr>
            <a:endParaRPr lang="en-US" altLang="zh-CN" sz="2000" dirty="0">
              <a:solidFill>
                <a:srgbClr val="0000FF"/>
              </a:solidFill>
              <a:cs typeface="+mn-ea"/>
              <a:sym typeface="+mn-lt"/>
            </a:endParaRPr>
          </a:p>
          <a:p>
            <a:pPr marL="898525" indent="-273050">
              <a:buFont typeface="Wingdings" panose="05000000000000000000" pitchFamily="2" charset="2"/>
              <a:buChar char="ü"/>
            </a:pPr>
            <a:endParaRPr lang="en-US" altLang="zh-CN" sz="2000" dirty="0">
              <a:solidFill>
                <a:schemeClr val="tx1"/>
              </a:solidFill>
              <a:cs typeface="+mn-ea"/>
              <a:sym typeface="+mn-lt"/>
            </a:endParaRPr>
          </a:p>
          <a:p>
            <a:pPr marL="898525" indent="-273050">
              <a:buFont typeface="Wingdings" panose="05000000000000000000" pitchFamily="2" charset="2"/>
              <a:buChar char="ü"/>
            </a:pPr>
            <a:endParaRPr lang="en-US" altLang="zh-CN" sz="2000" dirty="0">
              <a:solidFill>
                <a:schemeClr val="tx1"/>
              </a:solidFill>
              <a:cs typeface="+mn-ea"/>
              <a:sym typeface="+mn-lt"/>
            </a:endParaRPr>
          </a:p>
          <a:p>
            <a:pPr marL="898525" indent="-273050">
              <a:buFont typeface="Wingdings" panose="05000000000000000000" pitchFamily="2" charset="2"/>
              <a:buChar char="ü"/>
            </a:pPr>
            <a:r>
              <a:rPr lang="zh-CN" altLang="en-US" sz="2900" dirty="0">
                <a:solidFill>
                  <a:schemeClr val="tx1"/>
                </a:solidFill>
                <a:cs typeface="+mn-ea"/>
                <a:sym typeface="+mn-lt"/>
              </a:rPr>
              <a:t>最高字节的最低位 </a:t>
            </a:r>
            <a:r>
              <a:rPr lang="en-US" altLang="zh-CN" sz="2900" dirty="0">
                <a:solidFill>
                  <a:schemeClr val="tx1"/>
                </a:solidFill>
                <a:cs typeface="+mn-ea"/>
                <a:sym typeface="+mn-lt"/>
              </a:rPr>
              <a:t>= 0 </a:t>
            </a:r>
            <a:r>
              <a:rPr lang="zh-CN" altLang="en-US" sz="2900" dirty="0">
                <a:solidFill>
                  <a:schemeClr val="tx1"/>
                </a:solidFill>
                <a:cs typeface="+mn-ea"/>
                <a:sym typeface="+mn-lt"/>
              </a:rPr>
              <a:t>时，是单播地址，只有一个站点拥有该地址</a:t>
            </a:r>
          </a:p>
          <a:p>
            <a:pPr marL="898525" indent="-273050">
              <a:lnSpc>
                <a:spcPct val="120000"/>
              </a:lnSpc>
              <a:buFont typeface="Wingdings" panose="05000000000000000000" pitchFamily="2" charset="2"/>
              <a:buChar char="ü"/>
            </a:pPr>
            <a:r>
              <a:rPr lang="zh-CN" altLang="en-US" sz="2900" dirty="0">
                <a:solidFill>
                  <a:schemeClr val="tx1"/>
                </a:solidFill>
                <a:cs typeface="+mn-ea"/>
                <a:sym typeface="+mn-lt"/>
              </a:rPr>
              <a:t>最高字节的最低位 </a:t>
            </a:r>
            <a:r>
              <a:rPr lang="en-US" altLang="zh-CN" sz="2900" dirty="0">
                <a:solidFill>
                  <a:schemeClr val="tx1"/>
                </a:solidFill>
                <a:cs typeface="+mn-ea"/>
                <a:sym typeface="+mn-lt"/>
              </a:rPr>
              <a:t>= 1 </a:t>
            </a:r>
            <a:r>
              <a:rPr lang="zh-CN" altLang="en-US" sz="2900" dirty="0">
                <a:solidFill>
                  <a:schemeClr val="tx1"/>
                </a:solidFill>
                <a:cs typeface="+mn-ea"/>
                <a:sym typeface="+mn-lt"/>
              </a:rPr>
              <a:t>时，是组播地址，有一组站点拥有该地址</a:t>
            </a:r>
            <a:endParaRPr lang="en-US" altLang="zh-CN" sz="2900" dirty="0">
              <a:solidFill>
                <a:schemeClr val="tx1"/>
              </a:solidFill>
              <a:cs typeface="+mn-ea"/>
              <a:sym typeface="+mn-lt"/>
            </a:endParaRPr>
          </a:p>
          <a:p>
            <a:pPr marL="538163" indent="-271463">
              <a:lnSpc>
                <a:spcPct val="130000"/>
              </a:lnSpc>
              <a:buClr>
                <a:schemeClr val="tx1"/>
              </a:buClr>
              <a:buFont typeface="Wingdings" panose="05000000000000000000" pitchFamily="2" charset="2"/>
              <a:buChar char="Ø"/>
            </a:pPr>
            <a:r>
              <a:rPr lang="en-US" altLang="zh-CN" sz="2900" dirty="0">
                <a:cs typeface="+mn-ea"/>
                <a:sym typeface="+mn-lt"/>
              </a:rPr>
              <a:t>48 </a:t>
            </a:r>
            <a:r>
              <a:rPr lang="zh-CN" altLang="en-US" sz="2900" dirty="0">
                <a:cs typeface="+mn-ea"/>
                <a:sym typeface="+mn-lt"/>
              </a:rPr>
              <a:t>位都为 </a:t>
            </a:r>
            <a:r>
              <a:rPr lang="en-US" altLang="zh-CN" sz="2900" dirty="0">
                <a:cs typeface="+mn-ea"/>
                <a:sym typeface="+mn-lt"/>
              </a:rPr>
              <a:t>1 </a:t>
            </a:r>
            <a:r>
              <a:rPr lang="zh-CN" altLang="en-US" sz="2900" dirty="0">
                <a:cs typeface="+mn-ea"/>
                <a:sym typeface="+mn-lt"/>
              </a:rPr>
              <a:t>时，为广播地址</a:t>
            </a:r>
            <a:endParaRPr lang="en-US" altLang="zh-CN" sz="2900" dirty="0">
              <a:cs typeface="+mn-ea"/>
              <a:sym typeface="+mn-lt"/>
            </a:endParaRPr>
          </a:p>
          <a:p>
            <a:pPr marL="380990" indent="-380990">
              <a:lnSpc>
                <a:spcPct val="120000"/>
              </a:lnSpc>
              <a:buClr>
                <a:srgbClr val="0070C0"/>
              </a:buClr>
              <a:buFont typeface="Arial" panose="020B0604020202020204" pitchFamily="34" charset="0"/>
              <a:buChar char="•"/>
            </a:pPr>
            <a:endParaRPr lang="en-US" altLang="zh-CN" dirty="0">
              <a:cs typeface="+mn-ea"/>
              <a:sym typeface="+mn-lt"/>
            </a:endParaRPr>
          </a:p>
          <a:p>
            <a:pPr marL="538163" indent="-271463">
              <a:lnSpc>
                <a:spcPct val="140000"/>
              </a:lnSpc>
              <a:buClr>
                <a:schemeClr val="tx1"/>
              </a:buClr>
              <a:buFont typeface="Wingdings" panose="05000000000000000000" pitchFamily="2" charset="2"/>
              <a:buChar char="Ø"/>
            </a:pPr>
            <a:endParaRPr lang="en-US" altLang="zh-CN" dirty="0">
              <a:cs typeface="+mn-ea"/>
              <a:sym typeface="+mn-lt"/>
            </a:endParaRPr>
          </a:p>
          <a:p>
            <a:pPr marL="538163" indent="-271463">
              <a:lnSpc>
                <a:spcPct val="140000"/>
              </a:lnSpc>
              <a:buClr>
                <a:schemeClr val="tx1"/>
              </a:buClr>
              <a:buFont typeface="Wingdings" panose="05000000000000000000" pitchFamily="2" charset="2"/>
              <a:buChar char="Ø"/>
            </a:pPr>
            <a:r>
              <a:rPr lang="zh-CN" altLang="en-US" sz="2900" dirty="0">
                <a:cs typeface="+mn-ea"/>
                <a:sym typeface="+mn-lt"/>
              </a:rPr>
              <a:t>组播地址和广播地址只能作为目的地址使用</a:t>
            </a:r>
          </a:p>
          <a:p>
            <a:pPr marL="538163" indent="-271463">
              <a:lnSpc>
                <a:spcPct val="140000"/>
              </a:lnSpc>
              <a:buClr>
                <a:schemeClr val="tx1"/>
              </a:buClr>
              <a:buFont typeface="Wingdings" panose="05000000000000000000" pitchFamily="2" charset="2"/>
              <a:buChar char="Ø"/>
            </a:pPr>
            <a:endParaRPr lang="en-US" altLang="zh-CN" dirty="0">
              <a:cs typeface="+mn-ea"/>
              <a:sym typeface="+mn-lt"/>
            </a:endParaRPr>
          </a:p>
          <a:p>
            <a:endParaRPr lang="en-US" altLang="zh-CN" sz="2400" dirty="0">
              <a:cs typeface="+mn-ea"/>
              <a:sym typeface="+mn-lt"/>
            </a:endParaRPr>
          </a:p>
          <a:p>
            <a:endParaRPr lang="zh-CN" altLang="en-US" sz="2400"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1F73703B-747A-43E6-1393-BD5AEB5F2A38}"/>
              </a:ext>
            </a:extLst>
          </p:cNvPr>
          <p:cNvSpPr>
            <a:spLocks noGrp="1"/>
          </p:cNvSpPr>
          <p:nvPr>
            <p:ph type="sldNum" sz="quarter" idx="12"/>
          </p:nvPr>
        </p:nvSpPr>
        <p:spPr/>
        <p:txBody>
          <a:bodyPr/>
          <a:lstStyle/>
          <a:p>
            <a:fld id="{C8BB1146-E542-4D4E-B8E9-6919A11DDD48}" type="slidenum">
              <a:rPr lang="en-US" smtClean="0"/>
              <a:t>140</a:t>
            </a:fld>
            <a:endParaRPr lang="en-US"/>
          </a:p>
        </p:txBody>
      </p:sp>
      <p:graphicFrame>
        <p:nvGraphicFramePr>
          <p:cNvPr id="10" name="表格 9">
            <a:extLst>
              <a:ext uri="{FF2B5EF4-FFF2-40B4-BE49-F238E27FC236}">
                <a16:creationId xmlns:a16="http://schemas.microsoft.com/office/drawing/2014/main" id="{95BE7CE5-F173-A300-844C-57F4BC02D6FB}"/>
              </a:ext>
            </a:extLst>
          </p:cNvPr>
          <p:cNvGraphicFramePr>
            <a:graphicFrameLocks noGrp="1"/>
          </p:cNvGraphicFramePr>
          <p:nvPr>
            <p:extLst>
              <p:ext uri="{D42A27DB-BD31-4B8C-83A1-F6EECF244321}">
                <p14:modId xmlns:p14="http://schemas.microsoft.com/office/powerpoint/2010/main" val="4227770862"/>
              </p:ext>
            </p:extLst>
          </p:nvPr>
        </p:nvGraphicFramePr>
        <p:xfrm>
          <a:off x="1856267" y="2398578"/>
          <a:ext cx="7443414" cy="390398"/>
        </p:xfrm>
        <a:graphic>
          <a:graphicData uri="http://schemas.openxmlformats.org/drawingml/2006/table">
            <a:tbl>
              <a:tblPr firstRow="1" bandRow="1">
                <a:tableStyleId>{22838BEF-8BB2-4498-84A7-C5851F593DF1}</a:tableStyleId>
              </a:tblPr>
              <a:tblGrid>
                <a:gridCol w="1240569">
                  <a:extLst>
                    <a:ext uri="{9D8B030D-6E8A-4147-A177-3AD203B41FA5}">
                      <a16:colId xmlns:a16="http://schemas.microsoft.com/office/drawing/2014/main" val="20000"/>
                    </a:ext>
                  </a:extLst>
                </a:gridCol>
                <a:gridCol w="1240569">
                  <a:extLst>
                    <a:ext uri="{9D8B030D-6E8A-4147-A177-3AD203B41FA5}">
                      <a16:colId xmlns:a16="http://schemas.microsoft.com/office/drawing/2014/main" val="20001"/>
                    </a:ext>
                  </a:extLst>
                </a:gridCol>
                <a:gridCol w="1240569">
                  <a:extLst>
                    <a:ext uri="{9D8B030D-6E8A-4147-A177-3AD203B41FA5}">
                      <a16:colId xmlns:a16="http://schemas.microsoft.com/office/drawing/2014/main" val="20002"/>
                    </a:ext>
                  </a:extLst>
                </a:gridCol>
                <a:gridCol w="1240569">
                  <a:extLst>
                    <a:ext uri="{9D8B030D-6E8A-4147-A177-3AD203B41FA5}">
                      <a16:colId xmlns:a16="http://schemas.microsoft.com/office/drawing/2014/main" val="20003"/>
                    </a:ext>
                  </a:extLst>
                </a:gridCol>
                <a:gridCol w="1240569">
                  <a:extLst>
                    <a:ext uri="{9D8B030D-6E8A-4147-A177-3AD203B41FA5}">
                      <a16:colId xmlns:a16="http://schemas.microsoft.com/office/drawing/2014/main" val="20004"/>
                    </a:ext>
                  </a:extLst>
                </a:gridCol>
                <a:gridCol w="1240569">
                  <a:extLst>
                    <a:ext uri="{9D8B030D-6E8A-4147-A177-3AD203B41FA5}">
                      <a16:colId xmlns:a16="http://schemas.microsoft.com/office/drawing/2014/main" val="20005"/>
                    </a:ext>
                  </a:extLst>
                </a:gridCol>
              </a:tblGrid>
              <a:tr h="370840">
                <a:tc>
                  <a:txBody>
                    <a:bodyPr/>
                    <a:lstStyle/>
                    <a:p>
                      <a:pPr>
                        <a:lnSpc>
                          <a:spcPct val="120000"/>
                        </a:lnSpc>
                        <a:spcBef>
                          <a:spcPts val="0"/>
                        </a:spcBef>
                        <a:spcAft>
                          <a:spcPts val="0"/>
                        </a:spcAft>
                      </a:pPr>
                      <a:r>
                        <a:rPr lang="en-US" altLang="zh-CN" dirty="0">
                          <a:latin typeface="+mn-lt"/>
                          <a:ea typeface="+mn-ea"/>
                          <a:cs typeface="+mn-ea"/>
                          <a:sym typeface="+mn-lt"/>
                        </a:rPr>
                        <a:t>0000000X</a:t>
                      </a:r>
                      <a:endParaRPr lang="zh-CN" altLang="en-US" dirty="0">
                        <a:latin typeface="+mn-lt"/>
                        <a:ea typeface="+mn-ea"/>
                        <a:cs typeface="+mn-ea"/>
                        <a:sym typeface="+mn-lt"/>
                      </a:endParaRPr>
                    </a:p>
                  </a:txBody>
                  <a:tcPr>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11100000</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11111100</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00111001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1000000</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00110101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0000"/>
                  </a:ext>
                </a:extLst>
              </a:tr>
            </a:tbl>
          </a:graphicData>
        </a:graphic>
      </p:graphicFrame>
      <p:sp>
        <p:nvSpPr>
          <p:cNvPr id="11" name="矩形 10">
            <a:extLst>
              <a:ext uri="{FF2B5EF4-FFF2-40B4-BE49-F238E27FC236}">
                <a16:creationId xmlns:a16="http://schemas.microsoft.com/office/drawing/2014/main" id="{A77B2A75-1636-956B-3B8D-09C363D71CAC}"/>
              </a:ext>
            </a:extLst>
          </p:cNvPr>
          <p:cNvSpPr/>
          <p:nvPr/>
        </p:nvSpPr>
        <p:spPr>
          <a:xfrm>
            <a:off x="2577192" y="1992199"/>
            <a:ext cx="2441694" cy="396134"/>
          </a:xfrm>
          <a:prstGeom prst="rect">
            <a:avLst/>
          </a:prstGeom>
        </p:spPr>
        <p:txBody>
          <a:bodyPr wrap="none">
            <a:spAutoFit/>
          </a:bodyPr>
          <a:lstStyle/>
          <a:p>
            <a:pPr>
              <a:lnSpc>
                <a:spcPct val="120000"/>
              </a:lnSpc>
            </a:pPr>
            <a:r>
              <a:rPr lang="en-US" altLang="zh-CN" dirty="0">
                <a:cs typeface="+mn-ea"/>
                <a:sym typeface="+mn-lt"/>
              </a:rPr>
              <a:t>OUI</a:t>
            </a:r>
            <a:r>
              <a:rPr lang="zh-CN" altLang="en-US" dirty="0">
                <a:cs typeface="+mn-ea"/>
                <a:sym typeface="+mn-lt"/>
              </a:rPr>
              <a:t>（组织唯一标识）</a:t>
            </a:r>
          </a:p>
        </p:txBody>
      </p:sp>
      <p:cxnSp>
        <p:nvCxnSpPr>
          <p:cNvPr id="12" name="直接连接符 11">
            <a:extLst>
              <a:ext uri="{FF2B5EF4-FFF2-40B4-BE49-F238E27FC236}">
                <a16:creationId xmlns:a16="http://schemas.microsoft.com/office/drawing/2014/main" id="{ABDA5B90-D73B-1DE7-C213-9708E831FFD1}"/>
              </a:ext>
            </a:extLst>
          </p:cNvPr>
          <p:cNvCxnSpPr/>
          <p:nvPr/>
        </p:nvCxnSpPr>
        <p:spPr>
          <a:xfrm>
            <a:off x="1856269" y="2057651"/>
            <a:ext cx="0" cy="27424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40B356B-9201-E389-5CC1-837709EF5DC7}"/>
              </a:ext>
            </a:extLst>
          </p:cNvPr>
          <p:cNvCxnSpPr/>
          <p:nvPr/>
        </p:nvCxnSpPr>
        <p:spPr>
          <a:xfrm>
            <a:off x="5492673" y="2057651"/>
            <a:ext cx="0" cy="27424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E0009E3-809E-7A9D-3A04-C041D87BDC08}"/>
              </a:ext>
            </a:extLst>
          </p:cNvPr>
          <p:cNvCxnSpPr/>
          <p:nvPr/>
        </p:nvCxnSpPr>
        <p:spPr>
          <a:xfrm flipH="1">
            <a:off x="1928278" y="2194771"/>
            <a:ext cx="655284" cy="0"/>
          </a:xfrm>
          <a:prstGeom prst="line">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B1E9314-6D4C-B20A-E837-FA59D61D99D7}"/>
              </a:ext>
            </a:extLst>
          </p:cNvPr>
          <p:cNvCxnSpPr/>
          <p:nvPr/>
        </p:nvCxnSpPr>
        <p:spPr>
          <a:xfrm>
            <a:off x="4808597" y="2194771"/>
            <a:ext cx="684076" cy="0"/>
          </a:xfrm>
          <a:prstGeom prst="line">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连接符: 肘形 15">
            <a:extLst>
              <a:ext uri="{FF2B5EF4-FFF2-40B4-BE49-F238E27FC236}">
                <a16:creationId xmlns:a16="http://schemas.microsoft.com/office/drawing/2014/main" id="{49EB662E-B142-697C-0FA8-89C0A5FF1364}"/>
              </a:ext>
            </a:extLst>
          </p:cNvPr>
          <p:cNvCxnSpPr>
            <a:cxnSpLocks/>
          </p:cNvCxnSpPr>
          <p:nvPr/>
        </p:nvCxnSpPr>
        <p:spPr>
          <a:xfrm>
            <a:off x="2799672" y="2744057"/>
            <a:ext cx="494905" cy="484045"/>
          </a:xfrm>
          <a:prstGeom prst="bentConnector3">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E392A3B8-84D9-BCC5-DF25-5ECBBB34F21D}"/>
              </a:ext>
            </a:extLst>
          </p:cNvPr>
          <p:cNvSpPr/>
          <p:nvPr/>
        </p:nvSpPr>
        <p:spPr>
          <a:xfrm>
            <a:off x="3232579" y="2787555"/>
            <a:ext cx="1005403" cy="728533"/>
          </a:xfrm>
          <a:prstGeom prst="rect">
            <a:avLst/>
          </a:prstGeom>
        </p:spPr>
        <p:txBody>
          <a:bodyPr wrap="none">
            <a:spAutoFit/>
          </a:bodyPr>
          <a:lstStyle/>
          <a:p>
            <a:pPr>
              <a:lnSpc>
                <a:spcPct val="120000"/>
              </a:lnSpc>
            </a:pPr>
            <a:r>
              <a:rPr lang="en-US" altLang="zh-CN" dirty="0">
                <a:solidFill>
                  <a:srgbClr val="CC00CC"/>
                </a:solidFill>
                <a:cs typeface="+mn-ea"/>
                <a:sym typeface="+mn-lt"/>
              </a:rPr>
              <a:t>0</a:t>
            </a:r>
            <a:r>
              <a:rPr lang="zh-CN" altLang="en-US" dirty="0">
                <a:solidFill>
                  <a:srgbClr val="CC00CC"/>
                </a:solidFill>
                <a:cs typeface="+mn-ea"/>
                <a:sym typeface="+mn-lt"/>
              </a:rPr>
              <a:t>：单播</a:t>
            </a:r>
            <a:endParaRPr lang="en-US" altLang="zh-CN" dirty="0">
              <a:solidFill>
                <a:srgbClr val="CC00CC"/>
              </a:solidFill>
              <a:cs typeface="+mn-ea"/>
              <a:sym typeface="+mn-lt"/>
            </a:endParaRPr>
          </a:p>
          <a:p>
            <a:pPr>
              <a:lnSpc>
                <a:spcPct val="120000"/>
              </a:lnSpc>
            </a:pPr>
            <a:r>
              <a:rPr lang="en-US" altLang="zh-CN" dirty="0">
                <a:solidFill>
                  <a:srgbClr val="CC00CC"/>
                </a:solidFill>
                <a:cs typeface="+mn-ea"/>
                <a:sym typeface="+mn-lt"/>
              </a:rPr>
              <a:t>1</a:t>
            </a:r>
            <a:r>
              <a:rPr lang="zh-CN" altLang="en-US" dirty="0">
                <a:solidFill>
                  <a:srgbClr val="CC00CC"/>
                </a:solidFill>
                <a:cs typeface="+mn-ea"/>
                <a:sym typeface="+mn-lt"/>
              </a:rPr>
              <a:t>：组播</a:t>
            </a:r>
          </a:p>
        </p:txBody>
      </p:sp>
      <p:graphicFrame>
        <p:nvGraphicFramePr>
          <p:cNvPr id="18" name="表格 17">
            <a:extLst>
              <a:ext uri="{FF2B5EF4-FFF2-40B4-BE49-F238E27FC236}">
                <a16:creationId xmlns:a16="http://schemas.microsoft.com/office/drawing/2014/main" id="{9A953D58-330E-7B5B-BA67-3BA024877CDA}"/>
              </a:ext>
            </a:extLst>
          </p:cNvPr>
          <p:cNvGraphicFramePr>
            <a:graphicFrameLocks noGrp="1"/>
          </p:cNvGraphicFramePr>
          <p:nvPr>
            <p:extLst>
              <p:ext uri="{D42A27DB-BD31-4B8C-83A1-F6EECF244321}">
                <p14:modId xmlns:p14="http://schemas.microsoft.com/office/powerpoint/2010/main" val="2407060046"/>
              </p:ext>
            </p:extLst>
          </p:nvPr>
        </p:nvGraphicFramePr>
        <p:xfrm>
          <a:off x="1856267" y="4847295"/>
          <a:ext cx="7443414" cy="399983"/>
        </p:xfrm>
        <a:graphic>
          <a:graphicData uri="http://schemas.openxmlformats.org/drawingml/2006/table">
            <a:tbl>
              <a:tblPr firstRow="1" bandRow="1">
                <a:tableStyleId>{22838BEF-8BB2-4498-84A7-C5851F593DF1}</a:tableStyleId>
              </a:tblPr>
              <a:tblGrid>
                <a:gridCol w="1240569">
                  <a:extLst>
                    <a:ext uri="{9D8B030D-6E8A-4147-A177-3AD203B41FA5}">
                      <a16:colId xmlns:a16="http://schemas.microsoft.com/office/drawing/2014/main" val="20000"/>
                    </a:ext>
                  </a:extLst>
                </a:gridCol>
                <a:gridCol w="1240569">
                  <a:extLst>
                    <a:ext uri="{9D8B030D-6E8A-4147-A177-3AD203B41FA5}">
                      <a16:colId xmlns:a16="http://schemas.microsoft.com/office/drawing/2014/main" val="20001"/>
                    </a:ext>
                  </a:extLst>
                </a:gridCol>
                <a:gridCol w="1240569">
                  <a:extLst>
                    <a:ext uri="{9D8B030D-6E8A-4147-A177-3AD203B41FA5}">
                      <a16:colId xmlns:a16="http://schemas.microsoft.com/office/drawing/2014/main" val="20002"/>
                    </a:ext>
                  </a:extLst>
                </a:gridCol>
                <a:gridCol w="1240569">
                  <a:extLst>
                    <a:ext uri="{9D8B030D-6E8A-4147-A177-3AD203B41FA5}">
                      <a16:colId xmlns:a16="http://schemas.microsoft.com/office/drawing/2014/main" val="20003"/>
                    </a:ext>
                  </a:extLst>
                </a:gridCol>
                <a:gridCol w="1240569">
                  <a:extLst>
                    <a:ext uri="{9D8B030D-6E8A-4147-A177-3AD203B41FA5}">
                      <a16:colId xmlns:a16="http://schemas.microsoft.com/office/drawing/2014/main" val="20004"/>
                    </a:ext>
                  </a:extLst>
                </a:gridCol>
                <a:gridCol w="1240569">
                  <a:extLst>
                    <a:ext uri="{9D8B030D-6E8A-4147-A177-3AD203B41FA5}">
                      <a16:colId xmlns:a16="http://schemas.microsoft.com/office/drawing/2014/main" val="20005"/>
                    </a:ext>
                  </a:extLst>
                </a:gridCol>
              </a:tblGrid>
              <a:tr h="399983">
                <a:tc>
                  <a:txBody>
                    <a:bodyPr/>
                    <a:lstStyle/>
                    <a:p>
                      <a:pPr>
                        <a:lnSpc>
                          <a:spcPct val="120000"/>
                        </a:lnSpc>
                        <a:spcBef>
                          <a:spcPts val="0"/>
                        </a:spcBef>
                        <a:spcAft>
                          <a:spcPts val="0"/>
                        </a:spcAft>
                      </a:pPr>
                      <a:r>
                        <a:rPr lang="en-US" altLang="zh-CN" dirty="0">
                          <a:latin typeface="+mn-lt"/>
                          <a:ea typeface="+mn-ea"/>
                          <a:cs typeface="+mn-ea"/>
                          <a:sym typeface="+mn-lt"/>
                        </a:rPr>
                        <a:t>11111111</a:t>
                      </a:r>
                      <a:endParaRPr lang="zh-CN" altLang="en-US" dirty="0">
                        <a:latin typeface="+mn-lt"/>
                        <a:ea typeface="+mn-ea"/>
                        <a:cs typeface="+mn-ea"/>
                        <a:sym typeface="+mn-lt"/>
                      </a:endParaRPr>
                    </a:p>
                  </a:txBody>
                  <a:tcPr>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11111111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11111111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11111111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11111111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11111111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8246460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A297BE-E0EC-0A99-4997-907C26F402DE}"/>
              </a:ext>
            </a:extLst>
          </p:cNvPr>
          <p:cNvSpPr>
            <a:spLocks noGrp="1"/>
          </p:cNvSpPr>
          <p:nvPr>
            <p:ph type="title"/>
          </p:nvPr>
        </p:nvSpPr>
        <p:spPr/>
        <p:txBody>
          <a:bodyPr/>
          <a:lstStyle/>
          <a:p>
            <a:r>
              <a:rPr lang="en-US" altLang="zh-CN" sz="3200" dirty="0">
                <a:solidFill>
                  <a:schemeClr val="tx1"/>
                </a:solidFill>
                <a:latin typeface="+mn-lt"/>
                <a:ea typeface="+mn-ea"/>
                <a:cs typeface="+mn-ea"/>
                <a:sym typeface="+mn-lt"/>
              </a:rPr>
              <a:t>Ethernet II</a:t>
            </a:r>
            <a:r>
              <a:rPr lang="zh-CN" altLang="en-US" sz="3200" dirty="0">
                <a:solidFill>
                  <a:schemeClr val="tx1"/>
                </a:solidFill>
                <a:latin typeface="+mn-lt"/>
                <a:ea typeface="+mn-ea"/>
                <a:cs typeface="+mn-ea"/>
                <a:sym typeface="+mn-lt"/>
              </a:rPr>
              <a:t>帧 </a:t>
            </a:r>
            <a:r>
              <a:rPr lang="en-US" altLang="zh-CN" dirty="0">
                <a:solidFill>
                  <a:schemeClr val="tx1"/>
                </a:solidFill>
                <a:latin typeface="+mn-lt"/>
                <a:ea typeface="+mn-ea"/>
                <a:cs typeface="+mn-ea"/>
                <a:sym typeface="+mn-lt"/>
              </a:rPr>
              <a:t>-</a:t>
            </a:r>
            <a:r>
              <a:rPr lang="en-US" altLang="zh-CN" sz="3200" dirty="0">
                <a:latin typeface="+mn-lt"/>
                <a:ea typeface="+mn-ea"/>
                <a:cs typeface="+mn-ea"/>
                <a:sym typeface="+mn-lt"/>
              </a:rPr>
              <a:t> </a:t>
            </a:r>
            <a:r>
              <a:rPr lang="zh-CN" altLang="en-US" sz="3200" dirty="0">
                <a:latin typeface="+mn-lt"/>
                <a:ea typeface="+mn-ea"/>
                <a:cs typeface="+mn-ea"/>
                <a:sym typeface="+mn-lt"/>
              </a:rPr>
              <a:t>类型字段</a:t>
            </a:r>
            <a:endParaRPr lang="zh-CN" altLang="en-US" dirty="0"/>
          </a:p>
        </p:txBody>
      </p:sp>
      <p:sp>
        <p:nvSpPr>
          <p:cNvPr id="3" name="内容占位符 2">
            <a:extLst>
              <a:ext uri="{FF2B5EF4-FFF2-40B4-BE49-F238E27FC236}">
                <a16:creationId xmlns:a16="http://schemas.microsoft.com/office/drawing/2014/main" id="{AD4676EC-75DF-FC4C-A9D1-B9C1D805C149}"/>
              </a:ext>
            </a:extLst>
          </p:cNvPr>
          <p:cNvSpPr>
            <a:spLocks noGrp="1"/>
          </p:cNvSpPr>
          <p:nvPr>
            <p:ph idx="1"/>
          </p:nvPr>
        </p:nvSpPr>
        <p:spPr>
          <a:xfrm>
            <a:off x="660400" y="2808513"/>
            <a:ext cx="10858500" cy="3325587"/>
          </a:xfrm>
        </p:spPr>
        <p:txBody>
          <a:bodyPr/>
          <a:lstStyle/>
          <a:p>
            <a:r>
              <a:rPr lang="zh-CN" altLang="en-US" kern="0" dirty="0">
                <a:solidFill>
                  <a:srgbClr val="333333"/>
                </a:solidFill>
                <a:latin typeface="+mn-ea"/>
                <a:cs typeface="+mn-ea"/>
              </a:rPr>
              <a:t>类型</a:t>
            </a:r>
            <a:r>
              <a:rPr lang="zh-CN" altLang="zh-CN" kern="0" dirty="0">
                <a:solidFill>
                  <a:srgbClr val="333333"/>
                </a:solidFill>
                <a:latin typeface="+mn-ea"/>
                <a:cs typeface="+mn-ea"/>
              </a:rPr>
              <a:t>字段区分上层协议</a:t>
            </a:r>
            <a:r>
              <a:rPr lang="zh-CN" altLang="en-US" sz="2400" dirty="0">
                <a:solidFill>
                  <a:schemeClr val="tx1"/>
                </a:solidFill>
                <a:latin typeface="+mn-ea"/>
                <a:cs typeface="+mn-ea"/>
                <a:sym typeface="+mn-lt"/>
              </a:rPr>
              <a:t>，以便接收方把帧里封装的数据交给正确的上层协议 </a:t>
            </a:r>
          </a:p>
          <a:p>
            <a:pPr marL="609600" indent="-342900">
              <a:lnSpc>
                <a:spcPct val="120000"/>
              </a:lnSpc>
              <a:buFont typeface="Wingdings" panose="05000000000000000000" pitchFamily="2" charset="2"/>
              <a:buChar char="Ø"/>
            </a:pPr>
            <a:r>
              <a:rPr lang="zh-CN" altLang="en-US" sz="2000" kern="0" dirty="0">
                <a:solidFill>
                  <a:srgbClr val="333333"/>
                </a:solidFill>
                <a:cs typeface="+mn-ea"/>
                <a:sym typeface="+mn-lt"/>
              </a:rPr>
              <a:t>类型字段值 </a:t>
            </a:r>
            <a:r>
              <a:rPr lang="en-US" altLang="zh-CN" sz="2000" kern="0" dirty="0">
                <a:solidFill>
                  <a:srgbClr val="333333"/>
                </a:solidFill>
                <a:cs typeface="+mn-ea"/>
                <a:sym typeface="+mn-lt"/>
              </a:rPr>
              <a:t>0x0800</a:t>
            </a:r>
            <a:r>
              <a:rPr lang="zh-CN" altLang="en-US" sz="2000" kern="0" dirty="0">
                <a:solidFill>
                  <a:srgbClr val="333333"/>
                </a:solidFill>
                <a:cs typeface="+mn-ea"/>
                <a:sym typeface="+mn-lt"/>
              </a:rPr>
              <a:t>，表示</a:t>
            </a:r>
            <a:r>
              <a:rPr lang="zh-CN" altLang="zh-CN" sz="2000" kern="0" dirty="0">
                <a:solidFill>
                  <a:srgbClr val="333333"/>
                </a:solidFill>
                <a:cs typeface="+mn-ea"/>
                <a:sym typeface="+mn-lt"/>
              </a:rPr>
              <a:t>这个帧</a:t>
            </a:r>
            <a:r>
              <a:rPr lang="zh-CN" altLang="en-US" sz="2000" kern="0" dirty="0">
                <a:solidFill>
                  <a:srgbClr val="333333"/>
                </a:solidFill>
                <a:cs typeface="+mn-ea"/>
                <a:sym typeface="+mn-lt"/>
              </a:rPr>
              <a:t>内封装</a:t>
            </a:r>
            <a:r>
              <a:rPr lang="zh-CN" altLang="zh-CN" sz="2000" kern="0" dirty="0">
                <a:solidFill>
                  <a:srgbClr val="333333"/>
                </a:solidFill>
                <a:cs typeface="+mn-ea"/>
                <a:sym typeface="+mn-lt"/>
              </a:rPr>
              <a:t>的是</a:t>
            </a:r>
            <a:r>
              <a:rPr lang="en-US" altLang="zh-CN" sz="2000" kern="0" dirty="0">
                <a:solidFill>
                  <a:srgbClr val="C00000"/>
                </a:solidFill>
                <a:cs typeface="+mn-ea"/>
                <a:sym typeface="+mn-lt"/>
              </a:rPr>
              <a:t> IPv4 </a:t>
            </a:r>
            <a:r>
              <a:rPr lang="zh-CN" altLang="en-US" sz="2000" kern="0" dirty="0">
                <a:solidFill>
                  <a:srgbClr val="333333"/>
                </a:solidFill>
                <a:cs typeface="+mn-ea"/>
                <a:sym typeface="+mn-lt"/>
              </a:rPr>
              <a:t>分组  </a:t>
            </a:r>
            <a:endParaRPr lang="en-US" altLang="zh-CN" sz="2000" kern="0" dirty="0">
              <a:solidFill>
                <a:srgbClr val="333333"/>
              </a:solidFill>
              <a:cs typeface="+mn-ea"/>
              <a:sym typeface="+mn-lt"/>
            </a:endParaRPr>
          </a:p>
          <a:p>
            <a:pPr marL="609600" indent="-342900">
              <a:lnSpc>
                <a:spcPct val="120000"/>
              </a:lnSpc>
              <a:buFont typeface="Wingdings" panose="05000000000000000000" pitchFamily="2" charset="2"/>
              <a:buChar char="Ø"/>
            </a:pPr>
            <a:r>
              <a:rPr lang="zh-CN" altLang="en-US" sz="2000" kern="0" dirty="0">
                <a:solidFill>
                  <a:srgbClr val="333333"/>
                </a:solidFill>
                <a:cs typeface="+mn-ea"/>
                <a:sym typeface="+mn-lt"/>
              </a:rPr>
              <a:t>类型字段值 </a:t>
            </a:r>
            <a:r>
              <a:rPr lang="en-US" altLang="zh-CN" sz="2000" kern="0" dirty="0">
                <a:solidFill>
                  <a:srgbClr val="333333"/>
                </a:solidFill>
                <a:cs typeface="+mn-ea"/>
                <a:sym typeface="+mn-lt"/>
              </a:rPr>
              <a:t>0x0806</a:t>
            </a:r>
            <a:r>
              <a:rPr lang="zh-CN" altLang="en-US" sz="2000" kern="0" dirty="0">
                <a:solidFill>
                  <a:srgbClr val="333333"/>
                </a:solidFill>
                <a:cs typeface="+mn-ea"/>
                <a:sym typeface="+mn-lt"/>
              </a:rPr>
              <a:t>，表示</a:t>
            </a:r>
            <a:r>
              <a:rPr lang="zh-CN" altLang="zh-CN" sz="2000" kern="0" dirty="0">
                <a:solidFill>
                  <a:srgbClr val="333333"/>
                </a:solidFill>
                <a:cs typeface="+mn-ea"/>
                <a:sym typeface="+mn-lt"/>
              </a:rPr>
              <a:t>这个帧</a:t>
            </a:r>
            <a:r>
              <a:rPr lang="zh-CN" altLang="en-US" sz="2000" kern="0" dirty="0">
                <a:solidFill>
                  <a:srgbClr val="333333"/>
                </a:solidFill>
                <a:cs typeface="+mn-ea"/>
                <a:sym typeface="+mn-lt"/>
              </a:rPr>
              <a:t>内封装</a:t>
            </a:r>
            <a:r>
              <a:rPr lang="zh-CN" altLang="zh-CN" sz="2000" kern="0" dirty="0">
                <a:solidFill>
                  <a:srgbClr val="333333"/>
                </a:solidFill>
                <a:cs typeface="+mn-ea"/>
                <a:sym typeface="+mn-lt"/>
              </a:rPr>
              <a:t>的是</a:t>
            </a:r>
            <a:r>
              <a:rPr lang="en-US" altLang="zh-CN" sz="2000" kern="0" dirty="0">
                <a:solidFill>
                  <a:srgbClr val="C00000"/>
                </a:solidFill>
                <a:cs typeface="+mn-ea"/>
                <a:sym typeface="+mn-lt"/>
              </a:rPr>
              <a:t>ARP</a:t>
            </a:r>
            <a:r>
              <a:rPr lang="zh-CN" altLang="en-US" sz="2000" kern="0" dirty="0">
                <a:solidFill>
                  <a:schemeClr val="tx1"/>
                </a:solidFill>
                <a:cs typeface="+mn-ea"/>
                <a:sym typeface="+mn-lt"/>
              </a:rPr>
              <a:t>分组</a:t>
            </a:r>
            <a:endParaRPr lang="en-US" altLang="zh-CN" sz="2000" kern="0" dirty="0">
              <a:solidFill>
                <a:schemeClr val="tx1"/>
              </a:solidFill>
              <a:cs typeface="+mn-ea"/>
              <a:sym typeface="+mn-lt"/>
            </a:endParaRPr>
          </a:p>
          <a:p>
            <a:pPr marL="609600" indent="-342900">
              <a:lnSpc>
                <a:spcPct val="120000"/>
              </a:lnSpc>
              <a:buFont typeface="Wingdings" panose="05000000000000000000" pitchFamily="2" charset="2"/>
              <a:buChar char="Ø"/>
            </a:pPr>
            <a:r>
              <a:rPr lang="zh-CN" altLang="en-US" sz="2000" kern="0" dirty="0">
                <a:solidFill>
                  <a:srgbClr val="333333"/>
                </a:solidFill>
                <a:cs typeface="+mn-ea"/>
                <a:sym typeface="+mn-lt"/>
              </a:rPr>
              <a:t>类型字段值 </a:t>
            </a:r>
            <a:r>
              <a:rPr lang="en-US" altLang="zh-CN" sz="2000" kern="0" dirty="0">
                <a:solidFill>
                  <a:srgbClr val="333333"/>
                </a:solidFill>
                <a:cs typeface="+mn-ea"/>
                <a:sym typeface="+mn-lt"/>
              </a:rPr>
              <a:t>0x8100</a:t>
            </a:r>
            <a:r>
              <a:rPr lang="zh-CN" altLang="en-US" sz="2000" kern="0" dirty="0">
                <a:solidFill>
                  <a:srgbClr val="333333"/>
                </a:solidFill>
                <a:cs typeface="+mn-ea"/>
                <a:sym typeface="+mn-lt"/>
              </a:rPr>
              <a:t>，表示</a:t>
            </a:r>
            <a:r>
              <a:rPr lang="zh-CN" altLang="zh-CN" sz="2000" kern="0" dirty="0">
                <a:solidFill>
                  <a:srgbClr val="333333"/>
                </a:solidFill>
                <a:cs typeface="+mn-ea"/>
                <a:sym typeface="+mn-lt"/>
              </a:rPr>
              <a:t>这个帧</a:t>
            </a:r>
            <a:r>
              <a:rPr lang="zh-CN" altLang="en-US" sz="2000" kern="0" dirty="0">
                <a:solidFill>
                  <a:srgbClr val="333333"/>
                </a:solidFill>
                <a:cs typeface="+mn-ea"/>
                <a:sym typeface="+mn-lt"/>
              </a:rPr>
              <a:t>内封装</a:t>
            </a:r>
            <a:r>
              <a:rPr lang="zh-CN" altLang="zh-CN" sz="2000" kern="0" dirty="0">
                <a:solidFill>
                  <a:srgbClr val="333333"/>
                </a:solidFill>
                <a:cs typeface="+mn-ea"/>
                <a:sym typeface="+mn-lt"/>
              </a:rPr>
              <a:t>的是</a:t>
            </a:r>
            <a:r>
              <a:rPr lang="en-US" altLang="zh-CN" sz="2000" kern="0" dirty="0">
                <a:solidFill>
                  <a:srgbClr val="333333"/>
                </a:solidFill>
                <a:cs typeface="+mn-ea"/>
                <a:sym typeface="+mn-lt"/>
              </a:rPr>
              <a:t>IEEE </a:t>
            </a:r>
            <a:r>
              <a:rPr lang="en-US" altLang="zh-CN" sz="2000" kern="0" dirty="0">
                <a:solidFill>
                  <a:srgbClr val="C00000"/>
                </a:solidFill>
                <a:cs typeface="+mn-ea"/>
                <a:sym typeface="+mn-lt"/>
              </a:rPr>
              <a:t>802.1Q</a:t>
            </a:r>
            <a:r>
              <a:rPr lang="zh-CN" altLang="zh-CN" sz="2000" kern="0" dirty="0">
                <a:solidFill>
                  <a:srgbClr val="333333"/>
                </a:solidFill>
                <a:cs typeface="+mn-ea"/>
                <a:sym typeface="+mn-lt"/>
              </a:rPr>
              <a:t>帧</a:t>
            </a:r>
            <a:endParaRPr lang="en-US" altLang="zh-CN" sz="2000" kern="0" dirty="0">
              <a:solidFill>
                <a:srgbClr val="333333"/>
              </a:solidFill>
              <a:cs typeface="+mn-ea"/>
              <a:sym typeface="+mn-lt"/>
            </a:endParaRPr>
          </a:p>
          <a:p>
            <a:pPr marL="609600" indent="-342900">
              <a:lnSpc>
                <a:spcPct val="120000"/>
              </a:lnSpc>
              <a:buFont typeface="Wingdings" panose="05000000000000000000" pitchFamily="2" charset="2"/>
              <a:buChar char="Ø"/>
            </a:pPr>
            <a:r>
              <a:rPr lang="zh-CN" altLang="en-US" sz="2000" kern="0" dirty="0">
                <a:solidFill>
                  <a:srgbClr val="333333"/>
                </a:solidFill>
                <a:cs typeface="+mn-ea"/>
                <a:sym typeface="+mn-lt"/>
              </a:rPr>
              <a:t>类型字段值 </a:t>
            </a:r>
            <a:r>
              <a:rPr lang="en-US" altLang="zh-CN" sz="2000" kern="0" dirty="0">
                <a:solidFill>
                  <a:srgbClr val="333333"/>
                </a:solidFill>
                <a:cs typeface="+mn-ea"/>
                <a:sym typeface="+mn-lt"/>
              </a:rPr>
              <a:t>0x86DD</a:t>
            </a:r>
            <a:r>
              <a:rPr lang="zh-CN" altLang="en-US" sz="2000" kern="0" dirty="0">
                <a:solidFill>
                  <a:srgbClr val="333333"/>
                </a:solidFill>
                <a:cs typeface="+mn-ea"/>
                <a:sym typeface="+mn-lt"/>
              </a:rPr>
              <a:t>，表示</a:t>
            </a:r>
            <a:r>
              <a:rPr lang="zh-CN" altLang="zh-CN" sz="2000" kern="0" dirty="0">
                <a:solidFill>
                  <a:srgbClr val="333333"/>
                </a:solidFill>
                <a:cs typeface="+mn-ea"/>
                <a:sym typeface="+mn-lt"/>
              </a:rPr>
              <a:t>这个帧</a:t>
            </a:r>
            <a:r>
              <a:rPr lang="zh-CN" altLang="en-US" sz="2000" kern="0" dirty="0">
                <a:solidFill>
                  <a:srgbClr val="333333"/>
                </a:solidFill>
                <a:cs typeface="+mn-ea"/>
                <a:sym typeface="+mn-lt"/>
              </a:rPr>
              <a:t>内封装</a:t>
            </a:r>
            <a:r>
              <a:rPr lang="zh-CN" altLang="zh-CN" sz="2000" kern="0" dirty="0">
                <a:solidFill>
                  <a:srgbClr val="333333"/>
                </a:solidFill>
                <a:cs typeface="+mn-ea"/>
                <a:sym typeface="+mn-lt"/>
              </a:rPr>
              <a:t>的是</a:t>
            </a:r>
            <a:r>
              <a:rPr lang="en-US" altLang="zh-CN" sz="2000" kern="0" dirty="0">
                <a:solidFill>
                  <a:srgbClr val="C00000"/>
                </a:solidFill>
                <a:cs typeface="+mn-ea"/>
                <a:sym typeface="+mn-lt"/>
              </a:rPr>
              <a:t>IPv6</a:t>
            </a:r>
            <a:r>
              <a:rPr lang="zh-CN" altLang="en-US" sz="2000" kern="0" dirty="0">
                <a:solidFill>
                  <a:srgbClr val="333333"/>
                </a:solidFill>
                <a:cs typeface="+mn-ea"/>
                <a:sym typeface="+mn-lt"/>
              </a:rPr>
              <a:t>分组</a:t>
            </a:r>
            <a:endParaRPr lang="zh-CN" altLang="zh-CN" sz="2000" kern="100"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6DA20A13-538E-7D7C-8E54-6DA9F94A5102}"/>
              </a:ext>
            </a:extLst>
          </p:cNvPr>
          <p:cNvSpPr>
            <a:spLocks noGrp="1"/>
          </p:cNvSpPr>
          <p:nvPr>
            <p:ph type="sldNum" sz="quarter" idx="12"/>
          </p:nvPr>
        </p:nvSpPr>
        <p:spPr/>
        <p:txBody>
          <a:bodyPr/>
          <a:lstStyle/>
          <a:p>
            <a:fld id="{C8BB1146-E542-4D4E-B8E9-6919A11DDD48}" type="slidenum">
              <a:rPr lang="en-US" smtClean="0"/>
              <a:t>141</a:t>
            </a:fld>
            <a:endParaRPr lang="en-US"/>
          </a:p>
        </p:txBody>
      </p:sp>
      <p:grpSp>
        <p:nvGrpSpPr>
          <p:cNvPr id="23" name="组合 22">
            <a:extLst>
              <a:ext uri="{FF2B5EF4-FFF2-40B4-BE49-F238E27FC236}">
                <a16:creationId xmlns:a16="http://schemas.microsoft.com/office/drawing/2014/main" id="{D32F266B-FCF7-5BB6-7760-3039674A5837}"/>
              </a:ext>
            </a:extLst>
          </p:cNvPr>
          <p:cNvGrpSpPr/>
          <p:nvPr/>
        </p:nvGrpSpPr>
        <p:grpSpPr>
          <a:xfrm>
            <a:off x="2601843" y="1350894"/>
            <a:ext cx="6448423" cy="1007182"/>
            <a:chOff x="2827781" y="1235478"/>
            <a:chExt cx="6448423" cy="1007182"/>
          </a:xfrm>
        </p:grpSpPr>
        <p:grpSp>
          <p:nvGrpSpPr>
            <p:cNvPr id="24" name="组合 23">
              <a:extLst>
                <a:ext uri="{FF2B5EF4-FFF2-40B4-BE49-F238E27FC236}">
                  <a16:creationId xmlns:a16="http://schemas.microsoft.com/office/drawing/2014/main" id="{DA108C86-7346-3820-AAED-F3FC6F9AD580}"/>
                </a:ext>
              </a:extLst>
            </p:cNvPr>
            <p:cNvGrpSpPr/>
            <p:nvPr/>
          </p:nvGrpSpPr>
          <p:grpSpPr>
            <a:xfrm>
              <a:off x="2827781" y="1663437"/>
              <a:ext cx="6448423" cy="579223"/>
              <a:chOff x="2827781" y="1663437"/>
              <a:chExt cx="6448423" cy="579223"/>
            </a:xfrm>
          </p:grpSpPr>
          <p:sp>
            <p:nvSpPr>
              <p:cNvPr id="30" name="Rectangle 66">
                <a:extLst>
                  <a:ext uri="{FF2B5EF4-FFF2-40B4-BE49-F238E27FC236}">
                    <a16:creationId xmlns:a16="http://schemas.microsoft.com/office/drawing/2014/main" id="{0E313B7F-A030-213B-60BA-906C1E1CA3B0}"/>
                  </a:ext>
                </a:extLst>
              </p:cNvPr>
              <p:cNvSpPr>
                <a:spLocks noChangeArrowheads="1"/>
              </p:cNvSpPr>
              <p:nvPr/>
            </p:nvSpPr>
            <p:spPr bwMode="auto">
              <a:xfrm>
                <a:off x="2876944" y="1663437"/>
                <a:ext cx="6336006" cy="579223"/>
              </a:xfrm>
              <a:prstGeom prst="rect">
                <a:avLst/>
              </a:prstGeom>
              <a:solidFill>
                <a:schemeClr val="accent1">
                  <a:lumMod val="10000"/>
                  <a:lumOff val="90000"/>
                </a:schemeClr>
              </a:solidFill>
              <a:ln w="19050" algn="ctr">
                <a:solidFill>
                  <a:schemeClr val="tx1"/>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31" name="Rectangle 71">
                <a:extLst>
                  <a:ext uri="{FF2B5EF4-FFF2-40B4-BE49-F238E27FC236}">
                    <a16:creationId xmlns:a16="http://schemas.microsoft.com/office/drawing/2014/main" id="{6997C261-09FD-E566-44F0-8800170809EB}"/>
                  </a:ext>
                </a:extLst>
              </p:cNvPr>
              <p:cNvSpPr>
                <a:spLocks noChangeArrowheads="1"/>
              </p:cNvSpPr>
              <p:nvPr/>
            </p:nvSpPr>
            <p:spPr bwMode="auto">
              <a:xfrm>
                <a:off x="2827781" y="1721761"/>
                <a:ext cx="110615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zh-CN" altLang="en-US" sz="1600" b="1" dirty="0">
                    <a:cs typeface="+mn-ea"/>
                    <a:sym typeface="+mn-lt"/>
                  </a:rPr>
                  <a:t>目的地址</a:t>
                </a:r>
              </a:p>
            </p:txBody>
          </p:sp>
          <p:sp>
            <p:nvSpPr>
              <p:cNvPr id="32" name="Rectangle 72">
                <a:extLst>
                  <a:ext uri="{FF2B5EF4-FFF2-40B4-BE49-F238E27FC236}">
                    <a16:creationId xmlns:a16="http://schemas.microsoft.com/office/drawing/2014/main" id="{25189483-3FE6-84A2-12FD-3F72FF4F055C}"/>
                  </a:ext>
                </a:extLst>
              </p:cNvPr>
              <p:cNvSpPr>
                <a:spLocks noChangeArrowheads="1"/>
              </p:cNvSpPr>
              <p:nvPr/>
            </p:nvSpPr>
            <p:spPr bwMode="auto">
              <a:xfrm>
                <a:off x="3851442" y="1721761"/>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源地址</a:t>
                </a:r>
              </a:p>
            </p:txBody>
          </p:sp>
          <p:sp>
            <p:nvSpPr>
              <p:cNvPr id="33" name="Rectangle 73">
                <a:extLst>
                  <a:ext uri="{FF2B5EF4-FFF2-40B4-BE49-F238E27FC236}">
                    <a16:creationId xmlns:a16="http://schemas.microsoft.com/office/drawing/2014/main" id="{B4856E96-3F84-A1A9-9AA7-E77109005B3F}"/>
                  </a:ext>
                </a:extLst>
              </p:cNvPr>
              <p:cNvSpPr>
                <a:spLocks noChangeArrowheads="1"/>
              </p:cNvSpPr>
              <p:nvPr/>
            </p:nvSpPr>
            <p:spPr bwMode="auto">
              <a:xfrm>
                <a:off x="4799501" y="1721761"/>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solidFill>
                      <a:srgbClr val="C00000"/>
                    </a:solidFill>
                    <a:cs typeface="+mn-ea"/>
                    <a:sym typeface="+mn-lt"/>
                  </a:rPr>
                  <a:t>类型</a:t>
                </a:r>
              </a:p>
            </p:txBody>
          </p:sp>
          <p:sp>
            <p:nvSpPr>
              <p:cNvPr id="34" name="Rectangle 74">
                <a:extLst>
                  <a:ext uri="{FF2B5EF4-FFF2-40B4-BE49-F238E27FC236}">
                    <a16:creationId xmlns:a16="http://schemas.microsoft.com/office/drawing/2014/main" id="{02C31B29-C251-7F80-EF5D-2384A5E7ECD4}"/>
                  </a:ext>
                </a:extLst>
              </p:cNvPr>
              <p:cNvSpPr>
                <a:spLocks noChangeArrowheads="1"/>
              </p:cNvSpPr>
              <p:nvPr/>
            </p:nvSpPr>
            <p:spPr bwMode="auto">
              <a:xfrm>
                <a:off x="6588845" y="1721761"/>
                <a:ext cx="111569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数        据</a:t>
                </a:r>
              </a:p>
            </p:txBody>
          </p:sp>
          <p:sp>
            <p:nvSpPr>
              <p:cNvPr id="35" name="Rectangle 75">
                <a:extLst>
                  <a:ext uri="{FF2B5EF4-FFF2-40B4-BE49-F238E27FC236}">
                    <a16:creationId xmlns:a16="http://schemas.microsoft.com/office/drawing/2014/main" id="{C85B991D-8C31-011D-E5B3-61DDA9CDAED1}"/>
                  </a:ext>
                </a:extLst>
              </p:cNvPr>
              <p:cNvSpPr>
                <a:spLocks noChangeArrowheads="1"/>
              </p:cNvSpPr>
              <p:nvPr/>
            </p:nvSpPr>
            <p:spPr bwMode="auto">
              <a:xfrm>
                <a:off x="8590117" y="1721761"/>
                <a:ext cx="686087" cy="3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cs typeface="+mn-ea"/>
                    <a:sym typeface="+mn-lt"/>
                  </a:rPr>
                  <a:t>CRC</a:t>
                </a:r>
              </a:p>
            </p:txBody>
          </p:sp>
          <p:sp>
            <p:nvSpPr>
              <p:cNvPr id="36" name="Line 67">
                <a:extLst>
                  <a:ext uri="{FF2B5EF4-FFF2-40B4-BE49-F238E27FC236}">
                    <a16:creationId xmlns:a16="http://schemas.microsoft.com/office/drawing/2014/main" id="{7A3577AE-D760-1296-3454-ECFF01F13DA4}"/>
                  </a:ext>
                </a:extLst>
              </p:cNvPr>
              <p:cNvSpPr>
                <a:spLocks noChangeShapeType="1"/>
              </p:cNvSpPr>
              <p:nvPr/>
            </p:nvSpPr>
            <p:spPr bwMode="auto">
              <a:xfrm>
                <a:off x="3799542"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7" name="Line 67">
                <a:extLst>
                  <a:ext uri="{FF2B5EF4-FFF2-40B4-BE49-F238E27FC236}">
                    <a16:creationId xmlns:a16="http://schemas.microsoft.com/office/drawing/2014/main" id="{F11B44C2-7C7B-80D2-2A7C-DB191FF7208F}"/>
                  </a:ext>
                </a:extLst>
              </p:cNvPr>
              <p:cNvSpPr>
                <a:spLocks noChangeShapeType="1"/>
              </p:cNvSpPr>
              <p:nvPr/>
            </p:nvSpPr>
            <p:spPr bwMode="auto">
              <a:xfrm>
                <a:off x="4710654"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8" name="Line 67">
                <a:extLst>
                  <a:ext uri="{FF2B5EF4-FFF2-40B4-BE49-F238E27FC236}">
                    <a16:creationId xmlns:a16="http://schemas.microsoft.com/office/drawing/2014/main" id="{EFC2753C-349E-31CF-5D1B-4447932C9C94}"/>
                  </a:ext>
                </a:extLst>
              </p:cNvPr>
              <p:cNvSpPr>
                <a:spLocks noChangeShapeType="1"/>
              </p:cNvSpPr>
              <p:nvPr/>
            </p:nvSpPr>
            <p:spPr bwMode="auto">
              <a:xfrm>
                <a:off x="5565183"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9" name="Line 67">
                <a:extLst>
                  <a:ext uri="{FF2B5EF4-FFF2-40B4-BE49-F238E27FC236}">
                    <a16:creationId xmlns:a16="http://schemas.microsoft.com/office/drawing/2014/main" id="{4A65B246-D846-53A4-0C76-1AE489B6085F}"/>
                  </a:ext>
                </a:extLst>
              </p:cNvPr>
              <p:cNvSpPr>
                <a:spLocks noChangeShapeType="1"/>
              </p:cNvSpPr>
              <p:nvPr/>
            </p:nvSpPr>
            <p:spPr bwMode="auto">
              <a:xfrm>
                <a:off x="8633390"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grpSp>
        <p:sp>
          <p:nvSpPr>
            <p:cNvPr id="25" name="Rectangle 76">
              <a:extLst>
                <a:ext uri="{FF2B5EF4-FFF2-40B4-BE49-F238E27FC236}">
                  <a16:creationId xmlns:a16="http://schemas.microsoft.com/office/drawing/2014/main" id="{3B2EA9D7-8A3F-8544-31D8-F18F5B1C53F6}"/>
                </a:ext>
              </a:extLst>
            </p:cNvPr>
            <p:cNvSpPr>
              <a:spLocks noChangeArrowheads="1"/>
            </p:cNvSpPr>
            <p:nvPr/>
          </p:nvSpPr>
          <p:spPr bwMode="auto">
            <a:xfrm>
              <a:off x="3199834" y="1252644"/>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26" name="Rectangle 76">
              <a:extLst>
                <a:ext uri="{FF2B5EF4-FFF2-40B4-BE49-F238E27FC236}">
                  <a16:creationId xmlns:a16="http://schemas.microsoft.com/office/drawing/2014/main" id="{E6A6C9CE-0EC0-BDA8-88F9-16044208C7D4}"/>
                </a:ext>
              </a:extLst>
            </p:cNvPr>
            <p:cNvSpPr>
              <a:spLocks noChangeArrowheads="1"/>
            </p:cNvSpPr>
            <p:nvPr/>
          </p:nvSpPr>
          <p:spPr bwMode="auto">
            <a:xfrm>
              <a:off x="3977479"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27" name="Rectangle 76">
              <a:extLst>
                <a:ext uri="{FF2B5EF4-FFF2-40B4-BE49-F238E27FC236}">
                  <a16:creationId xmlns:a16="http://schemas.microsoft.com/office/drawing/2014/main" id="{3919D2C1-CACB-FB5C-0973-69F6937B734B}"/>
                </a:ext>
              </a:extLst>
            </p:cNvPr>
            <p:cNvSpPr>
              <a:spLocks noChangeArrowheads="1"/>
            </p:cNvSpPr>
            <p:nvPr/>
          </p:nvSpPr>
          <p:spPr bwMode="auto">
            <a:xfrm>
              <a:off x="4979028"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2B</a:t>
              </a:r>
            </a:p>
          </p:txBody>
        </p:sp>
        <p:sp>
          <p:nvSpPr>
            <p:cNvPr id="28" name="Rectangle 76">
              <a:extLst>
                <a:ext uri="{FF2B5EF4-FFF2-40B4-BE49-F238E27FC236}">
                  <a16:creationId xmlns:a16="http://schemas.microsoft.com/office/drawing/2014/main" id="{9A055426-9D39-EDB3-69AD-5C26A511D3DE}"/>
                </a:ext>
              </a:extLst>
            </p:cNvPr>
            <p:cNvSpPr>
              <a:spLocks noChangeArrowheads="1"/>
            </p:cNvSpPr>
            <p:nvPr/>
          </p:nvSpPr>
          <p:spPr bwMode="auto">
            <a:xfrm>
              <a:off x="6447156" y="1270855"/>
              <a:ext cx="1441102"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46B~1500B</a:t>
              </a:r>
            </a:p>
          </p:txBody>
        </p:sp>
        <p:sp>
          <p:nvSpPr>
            <p:cNvPr id="29" name="Rectangle 76">
              <a:extLst>
                <a:ext uri="{FF2B5EF4-FFF2-40B4-BE49-F238E27FC236}">
                  <a16:creationId xmlns:a16="http://schemas.microsoft.com/office/drawing/2014/main" id="{2D706E69-A7CF-0AE2-48C2-A715E43E1F9C}"/>
                </a:ext>
              </a:extLst>
            </p:cNvPr>
            <p:cNvSpPr>
              <a:spLocks noChangeArrowheads="1"/>
            </p:cNvSpPr>
            <p:nvPr/>
          </p:nvSpPr>
          <p:spPr bwMode="auto">
            <a:xfrm>
              <a:off x="8647647" y="1243477"/>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4B</a:t>
              </a:r>
            </a:p>
          </p:txBody>
        </p:sp>
      </p:grpSp>
    </p:spTree>
    <p:extLst>
      <p:ext uri="{BB962C8B-B14F-4D97-AF65-F5344CB8AC3E}">
        <p14:creationId xmlns:p14="http://schemas.microsoft.com/office/powerpoint/2010/main" val="33886423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7A1B9F-7206-4A8E-2459-260998117776}"/>
              </a:ext>
            </a:extLst>
          </p:cNvPr>
          <p:cNvSpPr>
            <a:spLocks noGrp="1"/>
          </p:cNvSpPr>
          <p:nvPr>
            <p:ph type="title"/>
          </p:nvPr>
        </p:nvSpPr>
        <p:spPr/>
        <p:txBody>
          <a:bodyPr/>
          <a:lstStyle/>
          <a:p>
            <a:r>
              <a:rPr lang="en-US" altLang="zh-CN" sz="3200" dirty="0">
                <a:solidFill>
                  <a:schemeClr val="tx1"/>
                </a:solidFill>
                <a:latin typeface="+mn-lt"/>
                <a:ea typeface="+mn-ea"/>
                <a:cs typeface="+mn-ea"/>
                <a:sym typeface="+mn-lt"/>
              </a:rPr>
              <a:t>Ethernet II</a:t>
            </a:r>
            <a:r>
              <a:rPr lang="zh-CN" altLang="en-US" sz="3200" dirty="0">
                <a:solidFill>
                  <a:schemeClr val="tx1"/>
                </a:solidFill>
                <a:latin typeface="+mn-lt"/>
                <a:ea typeface="+mn-ea"/>
                <a:cs typeface="+mn-ea"/>
                <a:sym typeface="+mn-lt"/>
              </a:rPr>
              <a:t>帧</a:t>
            </a:r>
            <a:r>
              <a:rPr lang="zh-CN" altLang="en-US" dirty="0">
                <a:solidFill>
                  <a:schemeClr val="tx1"/>
                </a:solidFill>
                <a:latin typeface="+mn-lt"/>
                <a:ea typeface="+mn-ea"/>
                <a:cs typeface="+mn-ea"/>
                <a:sym typeface="+mn-lt"/>
              </a:rPr>
              <a:t> </a:t>
            </a:r>
            <a:r>
              <a:rPr lang="en-US" altLang="zh-CN" dirty="0">
                <a:solidFill>
                  <a:schemeClr val="tx1"/>
                </a:solidFill>
                <a:latin typeface="+mn-lt"/>
                <a:ea typeface="+mn-ea"/>
                <a:cs typeface="+mn-ea"/>
                <a:sym typeface="+mn-lt"/>
              </a:rPr>
              <a:t>-</a:t>
            </a:r>
            <a:r>
              <a:rPr lang="en-US" altLang="zh-CN" sz="3200" dirty="0">
                <a:latin typeface="+mn-lt"/>
                <a:ea typeface="+mn-ea"/>
                <a:cs typeface="+mn-ea"/>
                <a:sym typeface="+mn-lt"/>
              </a:rPr>
              <a:t> </a:t>
            </a:r>
            <a:r>
              <a:rPr lang="zh-CN" altLang="en-US" sz="3200" dirty="0">
                <a:latin typeface="+mn-lt"/>
                <a:ea typeface="+mn-ea"/>
                <a:cs typeface="+mn-ea"/>
                <a:sym typeface="+mn-lt"/>
              </a:rPr>
              <a:t>数据字段、</a:t>
            </a:r>
            <a:r>
              <a:rPr lang="zh-CN" altLang="en-US" dirty="0">
                <a:solidFill>
                  <a:schemeClr val="tx1"/>
                </a:solidFill>
                <a:latin typeface="+mn-lt"/>
                <a:ea typeface="+mn-ea"/>
                <a:cs typeface="+mn-ea"/>
                <a:sym typeface="+mn-lt"/>
              </a:rPr>
              <a:t>帧校验字段</a:t>
            </a:r>
            <a:r>
              <a:rPr lang="en-US" altLang="zh-CN" dirty="0">
                <a:solidFill>
                  <a:schemeClr val="tx1"/>
                </a:solidFill>
                <a:latin typeface="+mn-lt"/>
                <a:ea typeface="+mn-ea"/>
                <a:cs typeface="+mn-ea"/>
                <a:sym typeface="+mn-lt"/>
              </a:rPr>
              <a:t> </a:t>
            </a:r>
            <a:endParaRPr lang="zh-CN" altLang="en-US" dirty="0"/>
          </a:p>
        </p:txBody>
      </p:sp>
      <p:sp>
        <p:nvSpPr>
          <p:cNvPr id="3" name="内容占位符 2">
            <a:extLst>
              <a:ext uri="{FF2B5EF4-FFF2-40B4-BE49-F238E27FC236}">
                <a16:creationId xmlns:a16="http://schemas.microsoft.com/office/drawing/2014/main" id="{5389E9B4-EC98-47BC-FF42-A7A9FE542B51}"/>
              </a:ext>
            </a:extLst>
          </p:cNvPr>
          <p:cNvSpPr>
            <a:spLocks noGrp="1"/>
          </p:cNvSpPr>
          <p:nvPr>
            <p:ph idx="1"/>
          </p:nvPr>
        </p:nvSpPr>
        <p:spPr>
          <a:xfrm>
            <a:off x="638175" y="2849776"/>
            <a:ext cx="10858500" cy="2398223"/>
          </a:xfrm>
        </p:spPr>
        <p:txBody>
          <a:bodyPr>
            <a:normAutofit/>
          </a:bodyPr>
          <a:lstStyle/>
          <a:p>
            <a:pPr>
              <a:lnSpc>
                <a:spcPct val="120000"/>
              </a:lnSpc>
            </a:pPr>
            <a:r>
              <a:rPr lang="zh-CN" altLang="en-US" sz="2400" dirty="0">
                <a:solidFill>
                  <a:schemeClr val="tx1"/>
                </a:solidFill>
                <a:latin typeface="+mn-ea"/>
                <a:cs typeface="+mn-ea"/>
                <a:sym typeface="+mn-lt"/>
              </a:rPr>
              <a:t>数据字段里封装的是上层协议的</a:t>
            </a:r>
            <a:r>
              <a:rPr lang="en-US" altLang="zh-CN" sz="2400" dirty="0">
                <a:solidFill>
                  <a:schemeClr val="tx1"/>
                </a:solidFill>
                <a:latin typeface="+mn-ea"/>
                <a:cs typeface="+mn-ea"/>
                <a:sym typeface="+mn-lt"/>
              </a:rPr>
              <a:t>PDU</a:t>
            </a:r>
            <a:endParaRPr lang="zh-CN" altLang="en-US" sz="2400" dirty="0">
              <a:solidFill>
                <a:schemeClr val="tx1"/>
              </a:solidFill>
              <a:latin typeface="+mn-ea"/>
              <a:cs typeface="+mn-ea"/>
              <a:sym typeface="+mn-lt"/>
            </a:endParaRPr>
          </a:p>
          <a:p>
            <a:pPr marL="609600" indent="-342900">
              <a:buFont typeface="Wingdings" panose="05000000000000000000" pitchFamily="2" charset="2"/>
              <a:buChar char="Ø"/>
            </a:pPr>
            <a:r>
              <a:rPr lang="zh-CN" altLang="en-US" sz="2000" dirty="0">
                <a:solidFill>
                  <a:schemeClr val="tx1"/>
                </a:solidFill>
                <a:latin typeface="+mn-ea"/>
                <a:cs typeface="+mn-ea"/>
                <a:sym typeface="+mn-lt"/>
              </a:rPr>
              <a:t>数据字段的最小长度</a:t>
            </a:r>
            <a:r>
              <a:rPr lang="en-US" altLang="zh-CN" sz="2000" dirty="0">
                <a:solidFill>
                  <a:schemeClr val="tx1"/>
                </a:solidFill>
                <a:latin typeface="+mn-ea"/>
                <a:cs typeface="+mn-ea"/>
                <a:sym typeface="+mn-lt"/>
              </a:rPr>
              <a:t>46</a:t>
            </a:r>
            <a:r>
              <a:rPr lang="zh-CN" altLang="en-US" sz="2000" dirty="0">
                <a:solidFill>
                  <a:schemeClr val="tx1"/>
                </a:solidFill>
                <a:latin typeface="+mn-ea"/>
                <a:cs typeface="+mn-ea"/>
                <a:sym typeface="+mn-lt"/>
              </a:rPr>
              <a:t>字节</a:t>
            </a:r>
            <a:r>
              <a:rPr lang="en-US" altLang="zh-CN" sz="2000" dirty="0">
                <a:solidFill>
                  <a:schemeClr val="tx1"/>
                </a:solidFill>
                <a:latin typeface="+mn-ea"/>
                <a:cs typeface="+mn-ea"/>
                <a:sym typeface="+mn-lt"/>
              </a:rPr>
              <a:t>(</a:t>
            </a:r>
            <a:r>
              <a:rPr lang="zh-CN" altLang="en-US" sz="2000" dirty="0">
                <a:solidFill>
                  <a:schemeClr val="tx1"/>
                </a:solidFill>
                <a:latin typeface="+mn-ea"/>
                <a:cs typeface="+mn-ea"/>
                <a:sym typeface="+mn-lt"/>
              </a:rPr>
              <a:t>最小帧长</a:t>
            </a:r>
            <a:r>
              <a:rPr lang="en-US" altLang="zh-CN" sz="2000" dirty="0">
                <a:solidFill>
                  <a:schemeClr val="tx1"/>
                </a:solidFill>
                <a:latin typeface="+mn-ea"/>
                <a:cs typeface="+mn-ea"/>
                <a:sym typeface="+mn-lt"/>
              </a:rPr>
              <a:t>64B</a:t>
            </a:r>
            <a:r>
              <a:rPr lang="zh-CN" altLang="en-US" sz="2000" dirty="0">
                <a:solidFill>
                  <a:schemeClr val="tx1"/>
                </a:solidFill>
                <a:latin typeface="+mn-ea"/>
                <a:cs typeface="+mn-ea"/>
                <a:sym typeface="+mn-lt"/>
              </a:rPr>
              <a:t>，首部和尾部共</a:t>
            </a:r>
            <a:r>
              <a:rPr lang="en-US" altLang="zh-CN" sz="2000" dirty="0">
                <a:solidFill>
                  <a:schemeClr val="tx1"/>
                </a:solidFill>
                <a:latin typeface="+mn-ea"/>
                <a:cs typeface="+mn-ea"/>
                <a:sym typeface="+mn-lt"/>
              </a:rPr>
              <a:t>18B)</a:t>
            </a:r>
          </a:p>
          <a:p>
            <a:pPr marL="609600" indent="-342900">
              <a:buFont typeface="Wingdings" panose="05000000000000000000" pitchFamily="2" charset="2"/>
              <a:buChar char="Ø"/>
            </a:pPr>
            <a:r>
              <a:rPr lang="zh-CN" altLang="en-US" sz="2000" dirty="0">
                <a:solidFill>
                  <a:schemeClr val="tx1"/>
                </a:solidFill>
                <a:latin typeface="+mn-ea"/>
                <a:cs typeface="+mn-ea"/>
                <a:sym typeface="+mn-lt"/>
              </a:rPr>
              <a:t>当数据字段的长度小于 </a:t>
            </a:r>
            <a:r>
              <a:rPr lang="en-US" altLang="zh-CN" sz="2000" dirty="0">
                <a:solidFill>
                  <a:schemeClr val="tx1"/>
                </a:solidFill>
                <a:latin typeface="+mn-ea"/>
                <a:cs typeface="+mn-ea"/>
                <a:sym typeface="+mn-lt"/>
              </a:rPr>
              <a:t>46 </a:t>
            </a:r>
            <a:r>
              <a:rPr lang="zh-CN" altLang="en-US" sz="2000" dirty="0">
                <a:solidFill>
                  <a:schemeClr val="tx1"/>
                </a:solidFill>
                <a:latin typeface="+mn-ea"/>
                <a:cs typeface="+mn-ea"/>
                <a:sym typeface="+mn-lt"/>
              </a:rPr>
              <a:t>字节时要进行填充，以满足以太网的最小帧长要求</a:t>
            </a:r>
            <a:endParaRPr lang="en-US" altLang="zh-CN" sz="2000" dirty="0">
              <a:solidFill>
                <a:schemeClr val="tx1"/>
              </a:solidFill>
              <a:latin typeface="+mn-ea"/>
              <a:cs typeface="+mn-ea"/>
              <a:sym typeface="+mn-lt"/>
            </a:endParaRPr>
          </a:p>
          <a:p>
            <a:r>
              <a:rPr lang="zh-CN" altLang="en-US" kern="100" dirty="0">
                <a:effectLst/>
                <a:latin typeface="+mn-ea"/>
                <a:cs typeface="Times New Roman" panose="02020603050405020304" pitchFamily="18" charset="0"/>
              </a:rPr>
              <a:t>帧校验</a:t>
            </a:r>
            <a:r>
              <a:rPr lang="zh-CN" altLang="zh-CN" kern="100" dirty="0">
                <a:effectLst/>
                <a:latin typeface="+mn-ea"/>
                <a:cs typeface="Times New Roman" panose="02020603050405020304" pitchFamily="18" charset="0"/>
              </a:rPr>
              <a:t>字段包含了差错检测信息，在这种情况下是</a:t>
            </a:r>
            <a:r>
              <a:rPr lang="en-US" altLang="zh-CN" kern="100" dirty="0">
                <a:effectLst/>
                <a:latin typeface="+mn-ea"/>
                <a:cs typeface="宋体" panose="02010600030101010101" pitchFamily="2" charset="-122"/>
              </a:rPr>
              <a:t>CRC-32</a:t>
            </a:r>
            <a:endParaRPr lang="zh-CN" altLang="zh-CN" dirty="0">
              <a:effectLst/>
              <a:latin typeface="+mn-ea"/>
              <a:cs typeface="宋体" panose="02010600030101010101" pitchFamily="2" charset="-122"/>
            </a:endParaRPr>
          </a:p>
          <a:p>
            <a:endParaRPr lang="zh-CN" altLang="en-US" sz="2400" dirty="0">
              <a:solidFill>
                <a:schemeClr val="tx1"/>
              </a:solidFill>
              <a:latin typeface="+mn-ea"/>
              <a:cs typeface="+mn-ea"/>
              <a:sym typeface="+mn-lt"/>
            </a:endParaRPr>
          </a:p>
          <a:p>
            <a:pPr marL="0" indent="0">
              <a:lnSpc>
                <a:spcPct val="120000"/>
              </a:lnSpc>
              <a:buNone/>
            </a:pPr>
            <a:endParaRPr lang="zh-CN" altLang="en-US" sz="2400" dirty="0">
              <a:solidFill>
                <a:schemeClr val="tx1"/>
              </a:solidFill>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477365EC-A799-0817-2CEA-88252A3A96D8}"/>
              </a:ext>
            </a:extLst>
          </p:cNvPr>
          <p:cNvSpPr>
            <a:spLocks noGrp="1"/>
          </p:cNvSpPr>
          <p:nvPr>
            <p:ph type="sldNum" sz="quarter" idx="12"/>
          </p:nvPr>
        </p:nvSpPr>
        <p:spPr/>
        <p:txBody>
          <a:bodyPr/>
          <a:lstStyle/>
          <a:p>
            <a:fld id="{C8BB1146-E542-4D4E-B8E9-6919A11DDD48}" type="slidenum">
              <a:rPr lang="en-US" smtClean="0"/>
              <a:t>142</a:t>
            </a:fld>
            <a:endParaRPr lang="en-US"/>
          </a:p>
        </p:txBody>
      </p:sp>
      <p:grpSp>
        <p:nvGrpSpPr>
          <p:cNvPr id="22" name="组合 21">
            <a:extLst>
              <a:ext uri="{FF2B5EF4-FFF2-40B4-BE49-F238E27FC236}">
                <a16:creationId xmlns:a16="http://schemas.microsoft.com/office/drawing/2014/main" id="{4E0B0A65-223A-3DC9-9490-BA4996F107A2}"/>
              </a:ext>
            </a:extLst>
          </p:cNvPr>
          <p:cNvGrpSpPr/>
          <p:nvPr/>
        </p:nvGrpSpPr>
        <p:grpSpPr>
          <a:xfrm>
            <a:off x="2608469" y="1321289"/>
            <a:ext cx="6448423" cy="1007182"/>
            <a:chOff x="2827781" y="1235478"/>
            <a:chExt cx="6448423" cy="1007182"/>
          </a:xfrm>
        </p:grpSpPr>
        <p:grpSp>
          <p:nvGrpSpPr>
            <p:cNvPr id="23" name="组合 22">
              <a:extLst>
                <a:ext uri="{FF2B5EF4-FFF2-40B4-BE49-F238E27FC236}">
                  <a16:creationId xmlns:a16="http://schemas.microsoft.com/office/drawing/2014/main" id="{57E20D2C-717C-4AA0-C320-6FB56025A6F6}"/>
                </a:ext>
              </a:extLst>
            </p:cNvPr>
            <p:cNvGrpSpPr/>
            <p:nvPr/>
          </p:nvGrpSpPr>
          <p:grpSpPr>
            <a:xfrm>
              <a:off x="2827781" y="1655694"/>
              <a:ext cx="6448423" cy="586966"/>
              <a:chOff x="2827781" y="1655694"/>
              <a:chExt cx="6448423" cy="586966"/>
            </a:xfrm>
          </p:grpSpPr>
          <p:sp>
            <p:nvSpPr>
              <p:cNvPr id="29" name="Rectangle 66">
                <a:extLst>
                  <a:ext uri="{FF2B5EF4-FFF2-40B4-BE49-F238E27FC236}">
                    <a16:creationId xmlns:a16="http://schemas.microsoft.com/office/drawing/2014/main" id="{FA0507BF-06FB-F3A0-FAD4-83C0F98F0FF4}"/>
                  </a:ext>
                </a:extLst>
              </p:cNvPr>
              <p:cNvSpPr>
                <a:spLocks noChangeArrowheads="1"/>
              </p:cNvSpPr>
              <p:nvPr/>
            </p:nvSpPr>
            <p:spPr bwMode="auto">
              <a:xfrm>
                <a:off x="2916344" y="1655694"/>
                <a:ext cx="6336006" cy="579223"/>
              </a:xfrm>
              <a:prstGeom prst="rect">
                <a:avLst/>
              </a:prstGeom>
              <a:solidFill>
                <a:schemeClr val="accent1">
                  <a:lumMod val="10000"/>
                  <a:lumOff val="90000"/>
                </a:schemeClr>
              </a:solidFill>
              <a:ln w="19050" algn="ctr">
                <a:solidFill>
                  <a:schemeClr val="tx1"/>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30" name="Rectangle 71">
                <a:extLst>
                  <a:ext uri="{FF2B5EF4-FFF2-40B4-BE49-F238E27FC236}">
                    <a16:creationId xmlns:a16="http://schemas.microsoft.com/office/drawing/2014/main" id="{567BC498-575A-31A5-1076-7E34B5767B9A}"/>
                  </a:ext>
                </a:extLst>
              </p:cNvPr>
              <p:cNvSpPr>
                <a:spLocks noChangeArrowheads="1"/>
              </p:cNvSpPr>
              <p:nvPr/>
            </p:nvSpPr>
            <p:spPr bwMode="auto">
              <a:xfrm>
                <a:off x="2827781" y="1721761"/>
                <a:ext cx="110615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zh-CN" altLang="en-US" sz="1600" b="1" dirty="0">
                    <a:cs typeface="+mn-ea"/>
                    <a:sym typeface="+mn-lt"/>
                  </a:rPr>
                  <a:t>目的地址</a:t>
                </a:r>
              </a:p>
            </p:txBody>
          </p:sp>
          <p:sp>
            <p:nvSpPr>
              <p:cNvPr id="31" name="Rectangle 72">
                <a:extLst>
                  <a:ext uri="{FF2B5EF4-FFF2-40B4-BE49-F238E27FC236}">
                    <a16:creationId xmlns:a16="http://schemas.microsoft.com/office/drawing/2014/main" id="{D036C7E2-AECE-C963-F764-6F5D38965CB9}"/>
                  </a:ext>
                </a:extLst>
              </p:cNvPr>
              <p:cNvSpPr>
                <a:spLocks noChangeArrowheads="1"/>
              </p:cNvSpPr>
              <p:nvPr/>
            </p:nvSpPr>
            <p:spPr bwMode="auto">
              <a:xfrm>
                <a:off x="3851442" y="1721761"/>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源地址</a:t>
                </a:r>
              </a:p>
            </p:txBody>
          </p:sp>
          <p:sp>
            <p:nvSpPr>
              <p:cNvPr id="32" name="Rectangle 73">
                <a:extLst>
                  <a:ext uri="{FF2B5EF4-FFF2-40B4-BE49-F238E27FC236}">
                    <a16:creationId xmlns:a16="http://schemas.microsoft.com/office/drawing/2014/main" id="{E85234C0-3B95-6216-2C8E-5FA154D76AAD}"/>
                  </a:ext>
                </a:extLst>
              </p:cNvPr>
              <p:cNvSpPr>
                <a:spLocks noChangeArrowheads="1"/>
              </p:cNvSpPr>
              <p:nvPr/>
            </p:nvSpPr>
            <p:spPr bwMode="auto">
              <a:xfrm>
                <a:off x="4799501" y="1721761"/>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类型</a:t>
                </a:r>
              </a:p>
            </p:txBody>
          </p:sp>
          <p:sp>
            <p:nvSpPr>
              <p:cNvPr id="33" name="Rectangle 74">
                <a:extLst>
                  <a:ext uri="{FF2B5EF4-FFF2-40B4-BE49-F238E27FC236}">
                    <a16:creationId xmlns:a16="http://schemas.microsoft.com/office/drawing/2014/main" id="{DFEAE6F7-69F7-9CF3-B1CC-35DB05DF691B}"/>
                  </a:ext>
                </a:extLst>
              </p:cNvPr>
              <p:cNvSpPr>
                <a:spLocks noChangeArrowheads="1"/>
              </p:cNvSpPr>
              <p:nvPr/>
            </p:nvSpPr>
            <p:spPr bwMode="auto">
              <a:xfrm>
                <a:off x="6587286" y="1721761"/>
                <a:ext cx="111569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solidFill>
                      <a:srgbClr val="C00000"/>
                    </a:solidFill>
                    <a:cs typeface="+mn-ea"/>
                    <a:sym typeface="+mn-lt"/>
                  </a:rPr>
                  <a:t>数        据</a:t>
                </a:r>
              </a:p>
            </p:txBody>
          </p:sp>
          <p:sp>
            <p:nvSpPr>
              <p:cNvPr id="34" name="Rectangle 75">
                <a:extLst>
                  <a:ext uri="{FF2B5EF4-FFF2-40B4-BE49-F238E27FC236}">
                    <a16:creationId xmlns:a16="http://schemas.microsoft.com/office/drawing/2014/main" id="{0FB87D5D-D8AF-A8E5-D493-9C4BF0FD876E}"/>
                  </a:ext>
                </a:extLst>
              </p:cNvPr>
              <p:cNvSpPr>
                <a:spLocks noChangeArrowheads="1"/>
              </p:cNvSpPr>
              <p:nvPr/>
            </p:nvSpPr>
            <p:spPr bwMode="auto">
              <a:xfrm>
                <a:off x="8590117" y="1721761"/>
                <a:ext cx="686087" cy="3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C00000"/>
                    </a:solidFill>
                    <a:cs typeface="+mn-ea"/>
                    <a:sym typeface="+mn-lt"/>
                  </a:rPr>
                  <a:t>CRC</a:t>
                </a:r>
              </a:p>
            </p:txBody>
          </p:sp>
          <p:sp>
            <p:nvSpPr>
              <p:cNvPr id="35" name="Line 67">
                <a:extLst>
                  <a:ext uri="{FF2B5EF4-FFF2-40B4-BE49-F238E27FC236}">
                    <a16:creationId xmlns:a16="http://schemas.microsoft.com/office/drawing/2014/main" id="{4D5E9103-740E-5852-C9B7-7A67750D9F50}"/>
                  </a:ext>
                </a:extLst>
              </p:cNvPr>
              <p:cNvSpPr>
                <a:spLocks noChangeShapeType="1"/>
              </p:cNvSpPr>
              <p:nvPr/>
            </p:nvSpPr>
            <p:spPr bwMode="auto">
              <a:xfrm>
                <a:off x="3799542"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6" name="Line 67">
                <a:extLst>
                  <a:ext uri="{FF2B5EF4-FFF2-40B4-BE49-F238E27FC236}">
                    <a16:creationId xmlns:a16="http://schemas.microsoft.com/office/drawing/2014/main" id="{C8F087B7-340A-C9EC-80A1-4B6F01DEF0AA}"/>
                  </a:ext>
                </a:extLst>
              </p:cNvPr>
              <p:cNvSpPr>
                <a:spLocks noChangeShapeType="1"/>
              </p:cNvSpPr>
              <p:nvPr/>
            </p:nvSpPr>
            <p:spPr bwMode="auto">
              <a:xfrm>
                <a:off x="4710654"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7" name="Line 67">
                <a:extLst>
                  <a:ext uri="{FF2B5EF4-FFF2-40B4-BE49-F238E27FC236}">
                    <a16:creationId xmlns:a16="http://schemas.microsoft.com/office/drawing/2014/main" id="{48714224-C8D9-ADFD-6A23-261FDF41AF9F}"/>
                  </a:ext>
                </a:extLst>
              </p:cNvPr>
              <p:cNvSpPr>
                <a:spLocks noChangeShapeType="1"/>
              </p:cNvSpPr>
              <p:nvPr/>
            </p:nvSpPr>
            <p:spPr bwMode="auto">
              <a:xfrm>
                <a:off x="5565183"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38" name="Line 67">
                <a:extLst>
                  <a:ext uri="{FF2B5EF4-FFF2-40B4-BE49-F238E27FC236}">
                    <a16:creationId xmlns:a16="http://schemas.microsoft.com/office/drawing/2014/main" id="{8C116994-6370-0EB6-093C-A967BAAF76D5}"/>
                  </a:ext>
                </a:extLst>
              </p:cNvPr>
              <p:cNvSpPr>
                <a:spLocks noChangeShapeType="1"/>
              </p:cNvSpPr>
              <p:nvPr/>
            </p:nvSpPr>
            <p:spPr bwMode="auto">
              <a:xfrm>
                <a:off x="8633390"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grpSp>
        <p:sp>
          <p:nvSpPr>
            <p:cNvPr id="24" name="Rectangle 76">
              <a:extLst>
                <a:ext uri="{FF2B5EF4-FFF2-40B4-BE49-F238E27FC236}">
                  <a16:creationId xmlns:a16="http://schemas.microsoft.com/office/drawing/2014/main" id="{18A7F58F-061E-1991-0F28-3331FD0BB37C}"/>
                </a:ext>
              </a:extLst>
            </p:cNvPr>
            <p:cNvSpPr>
              <a:spLocks noChangeArrowheads="1"/>
            </p:cNvSpPr>
            <p:nvPr/>
          </p:nvSpPr>
          <p:spPr bwMode="auto">
            <a:xfrm>
              <a:off x="3199834" y="1252644"/>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25" name="Rectangle 76">
              <a:extLst>
                <a:ext uri="{FF2B5EF4-FFF2-40B4-BE49-F238E27FC236}">
                  <a16:creationId xmlns:a16="http://schemas.microsoft.com/office/drawing/2014/main" id="{B1374F52-3D26-5B64-4AB5-67E4D31A2B6B}"/>
                </a:ext>
              </a:extLst>
            </p:cNvPr>
            <p:cNvSpPr>
              <a:spLocks noChangeArrowheads="1"/>
            </p:cNvSpPr>
            <p:nvPr/>
          </p:nvSpPr>
          <p:spPr bwMode="auto">
            <a:xfrm>
              <a:off x="3977479"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26" name="Rectangle 76">
              <a:extLst>
                <a:ext uri="{FF2B5EF4-FFF2-40B4-BE49-F238E27FC236}">
                  <a16:creationId xmlns:a16="http://schemas.microsoft.com/office/drawing/2014/main" id="{31D9BD8F-7719-B6BB-AE8A-047568E82A7C}"/>
                </a:ext>
              </a:extLst>
            </p:cNvPr>
            <p:cNvSpPr>
              <a:spLocks noChangeArrowheads="1"/>
            </p:cNvSpPr>
            <p:nvPr/>
          </p:nvSpPr>
          <p:spPr bwMode="auto">
            <a:xfrm>
              <a:off x="4979028"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2B</a:t>
              </a:r>
            </a:p>
          </p:txBody>
        </p:sp>
        <p:sp>
          <p:nvSpPr>
            <p:cNvPr id="27" name="Rectangle 76">
              <a:extLst>
                <a:ext uri="{FF2B5EF4-FFF2-40B4-BE49-F238E27FC236}">
                  <a16:creationId xmlns:a16="http://schemas.microsoft.com/office/drawing/2014/main" id="{17189C21-0880-480A-6B48-387D67E303A8}"/>
                </a:ext>
              </a:extLst>
            </p:cNvPr>
            <p:cNvSpPr>
              <a:spLocks noChangeArrowheads="1"/>
            </p:cNvSpPr>
            <p:nvPr/>
          </p:nvSpPr>
          <p:spPr bwMode="auto">
            <a:xfrm>
              <a:off x="6447156" y="1270855"/>
              <a:ext cx="1441102"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46B~1500B</a:t>
              </a:r>
            </a:p>
          </p:txBody>
        </p:sp>
        <p:sp>
          <p:nvSpPr>
            <p:cNvPr id="28" name="Rectangle 76">
              <a:extLst>
                <a:ext uri="{FF2B5EF4-FFF2-40B4-BE49-F238E27FC236}">
                  <a16:creationId xmlns:a16="http://schemas.microsoft.com/office/drawing/2014/main" id="{E4094BF7-4D7B-0963-9BEE-C30032CD27A9}"/>
                </a:ext>
              </a:extLst>
            </p:cNvPr>
            <p:cNvSpPr>
              <a:spLocks noChangeArrowheads="1"/>
            </p:cNvSpPr>
            <p:nvPr/>
          </p:nvSpPr>
          <p:spPr bwMode="auto">
            <a:xfrm>
              <a:off x="8647647" y="1243477"/>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4B</a:t>
              </a:r>
            </a:p>
          </p:txBody>
        </p:sp>
      </p:grpSp>
    </p:spTree>
    <p:extLst>
      <p:ext uri="{BB962C8B-B14F-4D97-AF65-F5344CB8AC3E}">
        <p14:creationId xmlns:p14="http://schemas.microsoft.com/office/powerpoint/2010/main" val="244706381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21B96C-79F4-6146-3739-2221410AC449}"/>
              </a:ext>
            </a:extLst>
          </p:cNvPr>
          <p:cNvSpPr>
            <a:spLocks noGrp="1"/>
          </p:cNvSpPr>
          <p:nvPr>
            <p:ph type="title"/>
          </p:nvPr>
        </p:nvSpPr>
        <p:spPr/>
        <p:txBody>
          <a:bodyPr/>
          <a:lstStyle/>
          <a:p>
            <a:r>
              <a:rPr lang="en-US" altLang="zh-CN" sz="3200" b="1" dirty="0">
                <a:cs typeface="+mn-ea"/>
                <a:sym typeface="+mn-lt"/>
              </a:rPr>
              <a:t>IEEE 802.3</a:t>
            </a:r>
            <a:r>
              <a:rPr lang="zh-CN" altLang="en-US" sz="3200" dirty="0">
                <a:solidFill>
                  <a:schemeClr val="tx1"/>
                </a:solidFill>
                <a:latin typeface="+mn-lt"/>
                <a:ea typeface="+mn-ea"/>
                <a:cs typeface="+mn-ea"/>
                <a:sym typeface="+mn-lt"/>
              </a:rPr>
              <a:t>帧</a:t>
            </a:r>
            <a:r>
              <a:rPr lang="zh-CN" altLang="en-US" dirty="0">
                <a:solidFill>
                  <a:schemeClr val="tx1"/>
                </a:solidFill>
                <a:latin typeface="+mn-lt"/>
                <a:ea typeface="+mn-ea"/>
                <a:cs typeface="+mn-ea"/>
                <a:sym typeface="+mn-lt"/>
              </a:rPr>
              <a:t>格式</a:t>
            </a:r>
            <a:endParaRPr lang="zh-CN" altLang="en-US" dirty="0"/>
          </a:p>
        </p:txBody>
      </p:sp>
      <p:sp>
        <p:nvSpPr>
          <p:cNvPr id="3" name="内容占位符 2">
            <a:extLst>
              <a:ext uri="{FF2B5EF4-FFF2-40B4-BE49-F238E27FC236}">
                <a16:creationId xmlns:a16="http://schemas.microsoft.com/office/drawing/2014/main" id="{582C89FC-5FB5-6718-D4AD-5BB178A129F9}"/>
              </a:ext>
            </a:extLst>
          </p:cNvPr>
          <p:cNvSpPr>
            <a:spLocks noGrp="1"/>
          </p:cNvSpPr>
          <p:nvPr>
            <p:ph idx="1"/>
          </p:nvPr>
        </p:nvSpPr>
        <p:spPr>
          <a:xfrm>
            <a:off x="673100" y="3313568"/>
            <a:ext cx="10858500" cy="2766104"/>
          </a:xfrm>
        </p:spPr>
        <p:txBody>
          <a:bodyPr>
            <a:normAutofit/>
          </a:bodyPr>
          <a:lstStyle/>
          <a:p>
            <a:r>
              <a:rPr lang="en-US" altLang="zh-CN" sz="2400" dirty="0">
                <a:cs typeface="+mn-ea"/>
                <a:sym typeface="+mn-lt"/>
              </a:rPr>
              <a:t>IEEE 802.3</a:t>
            </a:r>
            <a:r>
              <a:rPr lang="zh-CN" altLang="en-US" sz="2400" dirty="0">
                <a:cs typeface="+mn-ea"/>
                <a:sym typeface="+mn-lt"/>
              </a:rPr>
              <a:t>标准</a:t>
            </a:r>
            <a:r>
              <a:rPr lang="en-US" altLang="zh-CN" dirty="0">
                <a:cs typeface="+mn-ea"/>
                <a:sym typeface="+mn-lt"/>
              </a:rPr>
              <a:t>MAC </a:t>
            </a:r>
            <a:r>
              <a:rPr lang="zh-CN" altLang="en-US" dirty="0">
                <a:cs typeface="+mn-ea"/>
                <a:sym typeface="+mn-lt"/>
              </a:rPr>
              <a:t>帧规定：</a:t>
            </a:r>
            <a:endParaRPr lang="en-US" altLang="zh-CN" dirty="0">
              <a:cs typeface="+mn-ea"/>
              <a:sym typeface="+mn-lt"/>
            </a:endParaRPr>
          </a:p>
          <a:p>
            <a:pPr marL="609600" indent="-342900">
              <a:buFont typeface="Wingdings" panose="05000000000000000000" pitchFamily="2" charset="2"/>
              <a:buChar char="Ø"/>
            </a:pPr>
            <a:r>
              <a:rPr lang="zh-CN" altLang="en-US" sz="2000" dirty="0">
                <a:latin typeface="+mn-ea"/>
                <a:cs typeface="+mn-ea"/>
                <a:sym typeface="+mn-lt"/>
              </a:rPr>
              <a:t>第三个字段是“</a:t>
            </a:r>
            <a:r>
              <a:rPr lang="en-US" altLang="zh-CN" sz="2000" b="0" i="0" u="none" strike="noStrike" baseline="0" dirty="0">
                <a:solidFill>
                  <a:srgbClr val="000000"/>
                </a:solidFill>
                <a:latin typeface="+mn-ea"/>
              </a:rPr>
              <a:t>LLC-PDU</a:t>
            </a:r>
            <a:r>
              <a:rPr lang="zh-CN" altLang="en-US" sz="2000" dirty="0">
                <a:latin typeface="+mn-ea"/>
                <a:cs typeface="+mn-ea"/>
                <a:sym typeface="+mn-lt"/>
              </a:rPr>
              <a:t>长度 ”，表示数据字段的长度 </a:t>
            </a:r>
            <a:endParaRPr lang="en-US" altLang="zh-CN" sz="2000" dirty="0">
              <a:latin typeface="+mn-ea"/>
              <a:cs typeface="+mn-ea"/>
              <a:sym typeface="+mn-lt"/>
            </a:endParaRPr>
          </a:p>
          <a:p>
            <a:pPr marL="609600" indent="-342900">
              <a:buFont typeface="Wingdings" panose="05000000000000000000" pitchFamily="2" charset="2"/>
              <a:buChar char="Ø"/>
            </a:pPr>
            <a:r>
              <a:rPr lang="zh-CN" altLang="en-US" sz="2000" dirty="0">
                <a:latin typeface="+mn-ea"/>
                <a:cs typeface="+mn-ea"/>
                <a:sym typeface="+mn-lt"/>
              </a:rPr>
              <a:t>数据字段必须装入逻辑链路控制子层的 </a:t>
            </a:r>
            <a:r>
              <a:rPr lang="en-US" altLang="zh-CN" sz="2000" dirty="0">
                <a:latin typeface="+mn-ea"/>
                <a:cs typeface="+mn-ea"/>
                <a:sym typeface="+mn-lt"/>
              </a:rPr>
              <a:t>LLC </a:t>
            </a:r>
            <a:r>
              <a:rPr lang="zh-CN" altLang="en-US" sz="2000" dirty="0">
                <a:latin typeface="+mn-ea"/>
                <a:cs typeface="+mn-ea"/>
                <a:sym typeface="+mn-lt"/>
              </a:rPr>
              <a:t>帧，且</a:t>
            </a:r>
            <a:r>
              <a:rPr lang="en-US" altLang="zh-CN" sz="2000" dirty="0">
                <a:latin typeface="+mn-ea"/>
                <a:cs typeface="+mn-ea"/>
                <a:sym typeface="+mn-lt"/>
              </a:rPr>
              <a:t>LLC </a:t>
            </a:r>
            <a:r>
              <a:rPr lang="zh-CN" altLang="en-US" sz="2000" dirty="0">
                <a:latin typeface="+mn-ea"/>
                <a:cs typeface="+mn-ea"/>
                <a:sym typeface="+mn-lt"/>
              </a:rPr>
              <a:t>帧的长度</a:t>
            </a:r>
            <a:r>
              <a:rPr lang="en-US" altLang="zh-CN" sz="2000" dirty="0">
                <a:solidFill>
                  <a:schemeClr val="tx1"/>
                </a:solidFill>
                <a:latin typeface="+mn-ea"/>
                <a:cs typeface="+mn-ea"/>
                <a:sym typeface="+mn-lt"/>
              </a:rPr>
              <a:t>≤ 1500</a:t>
            </a:r>
            <a:r>
              <a:rPr lang="zh-CN" altLang="en-US" sz="2000" dirty="0">
                <a:solidFill>
                  <a:schemeClr val="tx1"/>
                </a:solidFill>
                <a:latin typeface="+mn-ea"/>
                <a:cs typeface="+mn-ea"/>
                <a:sym typeface="+mn-lt"/>
              </a:rPr>
              <a:t>字节</a:t>
            </a:r>
            <a:endParaRPr lang="zh-CN" altLang="en-US" sz="2000" dirty="0">
              <a:latin typeface="+mn-ea"/>
              <a:cs typeface="+mn-ea"/>
              <a:sym typeface="+mn-lt"/>
            </a:endParaRPr>
          </a:p>
          <a:p>
            <a:r>
              <a:rPr lang="en-US" altLang="zh-CN" sz="2400" dirty="0">
                <a:cs typeface="+mn-ea"/>
                <a:sym typeface="+mn-lt"/>
              </a:rPr>
              <a:t>IEEE 802.3</a:t>
            </a:r>
            <a:r>
              <a:rPr lang="zh-CN" altLang="en-US" dirty="0">
                <a:cs typeface="+mn-ea"/>
                <a:sym typeface="+mn-lt"/>
              </a:rPr>
              <a:t>标准的</a:t>
            </a:r>
            <a:r>
              <a:rPr lang="zh-CN" altLang="en-US" sz="2400" dirty="0">
                <a:cs typeface="+mn-ea"/>
                <a:sym typeface="+mn-lt"/>
              </a:rPr>
              <a:t>以太网在产业中已经很少使用了</a:t>
            </a:r>
            <a:endParaRPr lang="en-US" altLang="zh-CN" sz="2400"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8B17B803-8694-85F2-91ED-9A59767C62C7}"/>
              </a:ext>
            </a:extLst>
          </p:cNvPr>
          <p:cNvSpPr>
            <a:spLocks noGrp="1"/>
          </p:cNvSpPr>
          <p:nvPr>
            <p:ph type="sldNum" sz="quarter" idx="12"/>
          </p:nvPr>
        </p:nvSpPr>
        <p:spPr/>
        <p:txBody>
          <a:bodyPr/>
          <a:lstStyle/>
          <a:p>
            <a:fld id="{C8BB1146-E542-4D4E-B8E9-6919A11DDD48}" type="slidenum">
              <a:rPr lang="en-US" smtClean="0"/>
              <a:t>143</a:t>
            </a:fld>
            <a:endParaRPr lang="en-US"/>
          </a:p>
        </p:txBody>
      </p:sp>
      <p:grpSp>
        <p:nvGrpSpPr>
          <p:cNvPr id="5" name="组合 4">
            <a:extLst>
              <a:ext uri="{FF2B5EF4-FFF2-40B4-BE49-F238E27FC236}">
                <a16:creationId xmlns:a16="http://schemas.microsoft.com/office/drawing/2014/main" id="{25127017-A52C-8F8A-6274-C0DBAACA98BF}"/>
              </a:ext>
            </a:extLst>
          </p:cNvPr>
          <p:cNvGrpSpPr/>
          <p:nvPr/>
        </p:nvGrpSpPr>
        <p:grpSpPr>
          <a:xfrm>
            <a:off x="2872484" y="1494186"/>
            <a:ext cx="6434332" cy="1007182"/>
            <a:chOff x="2827781" y="1235478"/>
            <a:chExt cx="6434332" cy="1007182"/>
          </a:xfrm>
        </p:grpSpPr>
        <p:grpSp>
          <p:nvGrpSpPr>
            <p:cNvPr id="6" name="组合 5">
              <a:extLst>
                <a:ext uri="{FF2B5EF4-FFF2-40B4-BE49-F238E27FC236}">
                  <a16:creationId xmlns:a16="http://schemas.microsoft.com/office/drawing/2014/main" id="{BD78BEFB-3AF3-2F70-A9BF-B2518A90579D}"/>
                </a:ext>
              </a:extLst>
            </p:cNvPr>
            <p:cNvGrpSpPr/>
            <p:nvPr/>
          </p:nvGrpSpPr>
          <p:grpSpPr>
            <a:xfrm>
              <a:off x="2827781" y="1663437"/>
              <a:ext cx="6434332" cy="579223"/>
              <a:chOff x="2827781" y="1663437"/>
              <a:chExt cx="6434332" cy="579223"/>
            </a:xfrm>
          </p:grpSpPr>
          <p:sp>
            <p:nvSpPr>
              <p:cNvPr id="12" name="Rectangle 66">
                <a:extLst>
                  <a:ext uri="{FF2B5EF4-FFF2-40B4-BE49-F238E27FC236}">
                    <a16:creationId xmlns:a16="http://schemas.microsoft.com/office/drawing/2014/main" id="{F44C6A9C-ED74-A9FE-C28A-4B82B38E32B3}"/>
                  </a:ext>
                </a:extLst>
              </p:cNvPr>
              <p:cNvSpPr>
                <a:spLocks noChangeArrowheads="1"/>
              </p:cNvSpPr>
              <p:nvPr/>
            </p:nvSpPr>
            <p:spPr bwMode="auto">
              <a:xfrm>
                <a:off x="2876944" y="1663437"/>
                <a:ext cx="6336006" cy="579223"/>
              </a:xfrm>
              <a:prstGeom prst="rect">
                <a:avLst/>
              </a:prstGeom>
              <a:solidFill>
                <a:schemeClr val="accent1">
                  <a:lumMod val="10000"/>
                  <a:lumOff val="90000"/>
                </a:schemeClr>
              </a:solidFill>
              <a:ln w="19050" algn="ctr">
                <a:solidFill>
                  <a:schemeClr val="tx1"/>
                </a:solidFill>
                <a:miter lim="800000"/>
                <a:headEnd/>
                <a:tailEnd/>
              </a:ln>
              <a:effectLst/>
            </p:spPr>
            <p:txBody>
              <a:bodyPr wrap="none" anchor="ctr"/>
              <a:lstStyle/>
              <a:p>
                <a:pPr>
                  <a:lnSpc>
                    <a:spcPct val="120000"/>
                  </a:lnSpc>
                </a:pPr>
                <a:endParaRPr lang="zh-CN" altLang="en-US" sz="1867" b="1">
                  <a:solidFill>
                    <a:srgbClr val="000099"/>
                  </a:solidFill>
                  <a:cs typeface="+mn-ea"/>
                  <a:sym typeface="+mn-lt"/>
                </a:endParaRPr>
              </a:p>
            </p:txBody>
          </p:sp>
          <p:sp>
            <p:nvSpPr>
              <p:cNvPr id="13" name="Rectangle 71">
                <a:extLst>
                  <a:ext uri="{FF2B5EF4-FFF2-40B4-BE49-F238E27FC236}">
                    <a16:creationId xmlns:a16="http://schemas.microsoft.com/office/drawing/2014/main" id="{733D0E69-5953-29A3-38C7-8CA4F2277635}"/>
                  </a:ext>
                </a:extLst>
              </p:cNvPr>
              <p:cNvSpPr>
                <a:spLocks noChangeArrowheads="1"/>
              </p:cNvSpPr>
              <p:nvPr/>
            </p:nvSpPr>
            <p:spPr bwMode="auto">
              <a:xfrm>
                <a:off x="2827781" y="1721761"/>
                <a:ext cx="110615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lnSpc>
                    <a:spcPct val="120000"/>
                  </a:lnSpc>
                </a:pPr>
                <a:r>
                  <a:rPr kumimoji="1" lang="zh-CN" altLang="en-US" sz="1600" b="1" dirty="0">
                    <a:cs typeface="+mn-ea"/>
                    <a:sym typeface="+mn-lt"/>
                  </a:rPr>
                  <a:t>目的地址</a:t>
                </a:r>
              </a:p>
            </p:txBody>
          </p:sp>
          <p:sp>
            <p:nvSpPr>
              <p:cNvPr id="14" name="Rectangle 72">
                <a:extLst>
                  <a:ext uri="{FF2B5EF4-FFF2-40B4-BE49-F238E27FC236}">
                    <a16:creationId xmlns:a16="http://schemas.microsoft.com/office/drawing/2014/main" id="{525FE096-9F2F-D94C-0340-73AAFF6F1157}"/>
                  </a:ext>
                </a:extLst>
              </p:cNvPr>
              <p:cNvSpPr>
                <a:spLocks noChangeArrowheads="1"/>
              </p:cNvSpPr>
              <p:nvPr/>
            </p:nvSpPr>
            <p:spPr bwMode="auto">
              <a:xfrm>
                <a:off x="3851442" y="1721761"/>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zh-CN" altLang="en-US" sz="1600" b="1" dirty="0">
                    <a:cs typeface="+mn-ea"/>
                    <a:sym typeface="+mn-lt"/>
                  </a:rPr>
                  <a:t>源地址</a:t>
                </a:r>
              </a:p>
            </p:txBody>
          </p:sp>
          <p:sp>
            <p:nvSpPr>
              <p:cNvPr id="15" name="Rectangle 73">
                <a:extLst>
                  <a:ext uri="{FF2B5EF4-FFF2-40B4-BE49-F238E27FC236}">
                    <a16:creationId xmlns:a16="http://schemas.microsoft.com/office/drawing/2014/main" id="{EF00CEDB-DA54-F7FD-D4D6-3401D2E64131}"/>
                  </a:ext>
                </a:extLst>
              </p:cNvPr>
              <p:cNvSpPr>
                <a:spLocks noChangeArrowheads="1"/>
              </p:cNvSpPr>
              <p:nvPr/>
            </p:nvSpPr>
            <p:spPr bwMode="auto">
              <a:xfrm>
                <a:off x="4668081" y="1741879"/>
                <a:ext cx="1555621"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lang="en-US" altLang="zh-CN" sz="1600" b="1" i="0" u="none" strike="noStrike" baseline="0" dirty="0">
                    <a:solidFill>
                      <a:srgbClr val="000000"/>
                    </a:solidFill>
                    <a:latin typeface="+mn-ea"/>
                  </a:rPr>
                  <a:t>LLC-PDU</a:t>
                </a:r>
                <a:r>
                  <a:rPr lang="zh-CN" altLang="en-US" sz="1600" b="1" dirty="0">
                    <a:latin typeface="+mn-ea"/>
                    <a:cs typeface="+mn-ea"/>
                    <a:sym typeface="+mn-lt"/>
                  </a:rPr>
                  <a:t>长度</a:t>
                </a:r>
                <a:endParaRPr kumimoji="1" lang="zh-CN" altLang="en-US" sz="1600" b="1" dirty="0">
                  <a:cs typeface="+mn-ea"/>
                  <a:sym typeface="+mn-lt"/>
                </a:endParaRPr>
              </a:p>
            </p:txBody>
          </p:sp>
          <p:sp>
            <p:nvSpPr>
              <p:cNvPr id="16" name="Rectangle 74">
                <a:extLst>
                  <a:ext uri="{FF2B5EF4-FFF2-40B4-BE49-F238E27FC236}">
                    <a16:creationId xmlns:a16="http://schemas.microsoft.com/office/drawing/2014/main" id="{39F22791-41F4-16BA-3F90-BCC2C5074F16}"/>
                  </a:ext>
                </a:extLst>
              </p:cNvPr>
              <p:cNvSpPr>
                <a:spLocks noChangeArrowheads="1"/>
              </p:cNvSpPr>
              <p:nvPr/>
            </p:nvSpPr>
            <p:spPr bwMode="auto">
              <a:xfrm>
                <a:off x="6766543" y="1741879"/>
                <a:ext cx="114525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lang="en-US" altLang="zh-CN" sz="1600" b="1" i="0" u="none" strike="noStrike" baseline="0" dirty="0">
                    <a:latin typeface="+mn-ea"/>
                  </a:rPr>
                  <a:t>LLC-PDU</a:t>
                </a:r>
                <a:endParaRPr kumimoji="1" lang="zh-CN" altLang="en-US" sz="1600" b="1" dirty="0">
                  <a:cs typeface="+mn-ea"/>
                  <a:sym typeface="+mn-lt"/>
                </a:endParaRPr>
              </a:p>
            </p:txBody>
          </p:sp>
          <p:sp>
            <p:nvSpPr>
              <p:cNvPr id="17" name="Rectangle 75">
                <a:extLst>
                  <a:ext uri="{FF2B5EF4-FFF2-40B4-BE49-F238E27FC236}">
                    <a16:creationId xmlns:a16="http://schemas.microsoft.com/office/drawing/2014/main" id="{7C046306-4027-DB3D-2DC2-4E3F23B6107B}"/>
                  </a:ext>
                </a:extLst>
              </p:cNvPr>
              <p:cNvSpPr>
                <a:spLocks noChangeArrowheads="1"/>
              </p:cNvSpPr>
              <p:nvPr/>
            </p:nvSpPr>
            <p:spPr bwMode="auto">
              <a:xfrm>
                <a:off x="8576026" y="1721761"/>
                <a:ext cx="686087" cy="3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cs typeface="+mn-ea"/>
                    <a:sym typeface="+mn-lt"/>
                  </a:rPr>
                  <a:t>CRC</a:t>
                </a:r>
              </a:p>
            </p:txBody>
          </p:sp>
          <p:sp>
            <p:nvSpPr>
              <p:cNvPr id="18" name="Line 67">
                <a:extLst>
                  <a:ext uri="{FF2B5EF4-FFF2-40B4-BE49-F238E27FC236}">
                    <a16:creationId xmlns:a16="http://schemas.microsoft.com/office/drawing/2014/main" id="{A850616C-AE41-9E90-517B-E9F21C30716E}"/>
                  </a:ext>
                </a:extLst>
              </p:cNvPr>
              <p:cNvSpPr>
                <a:spLocks noChangeShapeType="1"/>
              </p:cNvSpPr>
              <p:nvPr/>
            </p:nvSpPr>
            <p:spPr bwMode="auto">
              <a:xfrm>
                <a:off x="3799542"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19" name="Line 67">
                <a:extLst>
                  <a:ext uri="{FF2B5EF4-FFF2-40B4-BE49-F238E27FC236}">
                    <a16:creationId xmlns:a16="http://schemas.microsoft.com/office/drawing/2014/main" id="{C6F28389-57E9-D0A7-C05C-1EF863263126}"/>
                  </a:ext>
                </a:extLst>
              </p:cNvPr>
              <p:cNvSpPr>
                <a:spLocks noChangeShapeType="1"/>
              </p:cNvSpPr>
              <p:nvPr/>
            </p:nvSpPr>
            <p:spPr bwMode="auto">
              <a:xfrm>
                <a:off x="4710654"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0" name="Line 67">
                <a:extLst>
                  <a:ext uri="{FF2B5EF4-FFF2-40B4-BE49-F238E27FC236}">
                    <a16:creationId xmlns:a16="http://schemas.microsoft.com/office/drawing/2014/main" id="{5383C78C-E8E1-9163-813D-2D17252AE1D6}"/>
                  </a:ext>
                </a:extLst>
              </p:cNvPr>
              <p:cNvSpPr>
                <a:spLocks noChangeShapeType="1"/>
              </p:cNvSpPr>
              <p:nvPr/>
            </p:nvSpPr>
            <p:spPr bwMode="auto">
              <a:xfrm>
                <a:off x="6181130"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sp>
            <p:nvSpPr>
              <p:cNvPr id="21" name="Line 67">
                <a:extLst>
                  <a:ext uri="{FF2B5EF4-FFF2-40B4-BE49-F238E27FC236}">
                    <a16:creationId xmlns:a16="http://schemas.microsoft.com/office/drawing/2014/main" id="{386098E6-48CE-39CF-CE38-D999EE815598}"/>
                  </a:ext>
                </a:extLst>
              </p:cNvPr>
              <p:cNvSpPr>
                <a:spLocks noChangeShapeType="1"/>
              </p:cNvSpPr>
              <p:nvPr/>
            </p:nvSpPr>
            <p:spPr bwMode="auto">
              <a:xfrm>
                <a:off x="8585693" y="1663437"/>
                <a:ext cx="0" cy="5792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solidFill>
                    <a:srgbClr val="000099"/>
                  </a:solidFill>
                  <a:cs typeface="+mn-ea"/>
                  <a:sym typeface="+mn-lt"/>
                </a:endParaRPr>
              </a:p>
            </p:txBody>
          </p:sp>
        </p:grpSp>
        <p:sp>
          <p:nvSpPr>
            <p:cNvPr id="7" name="Rectangle 76">
              <a:extLst>
                <a:ext uri="{FF2B5EF4-FFF2-40B4-BE49-F238E27FC236}">
                  <a16:creationId xmlns:a16="http://schemas.microsoft.com/office/drawing/2014/main" id="{E272F6D4-C355-5AF4-39C3-4EC709B8400B}"/>
                </a:ext>
              </a:extLst>
            </p:cNvPr>
            <p:cNvSpPr>
              <a:spLocks noChangeArrowheads="1"/>
            </p:cNvSpPr>
            <p:nvPr/>
          </p:nvSpPr>
          <p:spPr bwMode="auto">
            <a:xfrm>
              <a:off x="3199834" y="1252644"/>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8" name="Rectangle 76">
              <a:extLst>
                <a:ext uri="{FF2B5EF4-FFF2-40B4-BE49-F238E27FC236}">
                  <a16:creationId xmlns:a16="http://schemas.microsoft.com/office/drawing/2014/main" id="{F0911697-2534-77B1-13D2-2066CA496A6F}"/>
                </a:ext>
              </a:extLst>
            </p:cNvPr>
            <p:cNvSpPr>
              <a:spLocks noChangeArrowheads="1"/>
            </p:cNvSpPr>
            <p:nvPr/>
          </p:nvSpPr>
          <p:spPr bwMode="auto">
            <a:xfrm>
              <a:off x="3977479"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6B</a:t>
              </a:r>
            </a:p>
          </p:txBody>
        </p:sp>
        <p:sp>
          <p:nvSpPr>
            <p:cNvPr id="9" name="Rectangle 76">
              <a:extLst>
                <a:ext uri="{FF2B5EF4-FFF2-40B4-BE49-F238E27FC236}">
                  <a16:creationId xmlns:a16="http://schemas.microsoft.com/office/drawing/2014/main" id="{006E1094-AE74-9BB3-5D47-B770B5565A47}"/>
                </a:ext>
              </a:extLst>
            </p:cNvPr>
            <p:cNvSpPr>
              <a:spLocks noChangeArrowheads="1"/>
            </p:cNvSpPr>
            <p:nvPr/>
          </p:nvSpPr>
          <p:spPr bwMode="auto">
            <a:xfrm>
              <a:off x="4979028"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2B</a:t>
              </a:r>
            </a:p>
          </p:txBody>
        </p:sp>
        <p:sp>
          <p:nvSpPr>
            <p:cNvPr id="10" name="Rectangle 76">
              <a:extLst>
                <a:ext uri="{FF2B5EF4-FFF2-40B4-BE49-F238E27FC236}">
                  <a16:creationId xmlns:a16="http://schemas.microsoft.com/office/drawing/2014/main" id="{B37ECE32-B3B4-B27C-8FCE-54618210EBFD}"/>
                </a:ext>
              </a:extLst>
            </p:cNvPr>
            <p:cNvSpPr>
              <a:spLocks noChangeArrowheads="1"/>
            </p:cNvSpPr>
            <p:nvPr/>
          </p:nvSpPr>
          <p:spPr bwMode="auto">
            <a:xfrm>
              <a:off x="6447156" y="1270855"/>
              <a:ext cx="1441102"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46B~1500B</a:t>
              </a:r>
            </a:p>
          </p:txBody>
        </p:sp>
        <p:sp>
          <p:nvSpPr>
            <p:cNvPr id="11" name="Rectangle 76">
              <a:extLst>
                <a:ext uri="{FF2B5EF4-FFF2-40B4-BE49-F238E27FC236}">
                  <a16:creationId xmlns:a16="http://schemas.microsoft.com/office/drawing/2014/main" id="{11586658-871F-5B07-8C77-041B22AAC0F1}"/>
                </a:ext>
              </a:extLst>
            </p:cNvPr>
            <p:cNvSpPr>
              <a:spLocks noChangeArrowheads="1"/>
            </p:cNvSpPr>
            <p:nvPr/>
          </p:nvSpPr>
          <p:spPr bwMode="auto">
            <a:xfrm>
              <a:off x="8647647" y="1243477"/>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kumimoji="1" lang="en-US" altLang="zh-CN" sz="1600" b="1" dirty="0">
                  <a:solidFill>
                    <a:srgbClr val="000099"/>
                  </a:solidFill>
                  <a:latin typeface="+mn-ea"/>
                  <a:cs typeface="+mn-ea"/>
                  <a:sym typeface="+mn-lt"/>
                </a:rPr>
                <a:t>4B</a:t>
              </a:r>
            </a:p>
          </p:txBody>
        </p:sp>
      </p:grpSp>
    </p:spTree>
    <p:extLst>
      <p:ext uri="{BB962C8B-B14F-4D97-AF65-F5344CB8AC3E}">
        <p14:creationId xmlns:p14="http://schemas.microsoft.com/office/powerpoint/2010/main" val="4627056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83659-AB19-8394-F59B-D60D458113D7}"/>
              </a:ext>
            </a:extLst>
          </p:cNvPr>
          <p:cNvSpPr>
            <a:spLocks noGrp="1"/>
          </p:cNvSpPr>
          <p:nvPr>
            <p:ph type="title"/>
          </p:nvPr>
        </p:nvSpPr>
        <p:spPr/>
        <p:txBody>
          <a:bodyPr>
            <a:normAutofit/>
          </a:bodyPr>
          <a:lstStyle/>
          <a:p>
            <a:r>
              <a:rPr lang="zh-CN" altLang="en-US" sz="3200" b="1" dirty="0">
                <a:cs typeface="+mn-ea"/>
                <a:sym typeface="+mn-lt"/>
              </a:rPr>
              <a:t>无效的 </a:t>
            </a:r>
            <a:r>
              <a:rPr lang="en-US" altLang="zh-CN" sz="3200" b="1" dirty="0">
                <a:cs typeface="+mn-ea"/>
                <a:sym typeface="+mn-lt"/>
              </a:rPr>
              <a:t>MAC </a:t>
            </a:r>
            <a:r>
              <a:rPr lang="zh-CN" altLang="en-US" sz="3200" b="1" dirty="0">
                <a:cs typeface="+mn-ea"/>
                <a:sym typeface="+mn-lt"/>
              </a:rPr>
              <a:t>帧 </a:t>
            </a:r>
            <a:endParaRPr lang="zh-CN" altLang="en-US" dirty="0"/>
          </a:p>
        </p:txBody>
      </p:sp>
      <p:sp>
        <p:nvSpPr>
          <p:cNvPr id="3" name="内容占位符 2">
            <a:extLst>
              <a:ext uri="{FF2B5EF4-FFF2-40B4-BE49-F238E27FC236}">
                <a16:creationId xmlns:a16="http://schemas.microsoft.com/office/drawing/2014/main" id="{EDBF43BF-205A-226A-229B-FB2376735CB7}"/>
              </a:ext>
            </a:extLst>
          </p:cNvPr>
          <p:cNvSpPr>
            <a:spLocks noGrp="1"/>
          </p:cNvSpPr>
          <p:nvPr>
            <p:ph idx="1"/>
          </p:nvPr>
        </p:nvSpPr>
        <p:spPr/>
        <p:txBody>
          <a:bodyPr/>
          <a:lstStyle/>
          <a:p>
            <a:r>
              <a:rPr lang="zh-CN" altLang="en-US" sz="2400" dirty="0">
                <a:cs typeface="+mn-ea"/>
                <a:sym typeface="+mn-lt"/>
              </a:rPr>
              <a:t>有效的 </a:t>
            </a:r>
            <a:r>
              <a:rPr lang="en-US" altLang="zh-CN" sz="2400" dirty="0">
                <a:cs typeface="+mn-ea"/>
                <a:sym typeface="+mn-lt"/>
              </a:rPr>
              <a:t>MAC </a:t>
            </a:r>
            <a:r>
              <a:rPr lang="zh-CN" altLang="en-US" sz="2400" dirty="0">
                <a:cs typeface="+mn-ea"/>
                <a:sym typeface="+mn-lt"/>
              </a:rPr>
              <a:t>帧长度为 </a:t>
            </a:r>
            <a:r>
              <a:rPr lang="en-US" altLang="zh-CN" sz="2400" dirty="0">
                <a:cs typeface="+mn-ea"/>
                <a:sym typeface="+mn-lt"/>
              </a:rPr>
              <a:t>64 ~ 1518 </a:t>
            </a:r>
            <a:r>
              <a:rPr lang="zh-CN" altLang="en-US" sz="2400" dirty="0">
                <a:cs typeface="+mn-ea"/>
                <a:sym typeface="+mn-lt"/>
              </a:rPr>
              <a:t>字节之间</a:t>
            </a:r>
            <a:endParaRPr lang="en-US" altLang="zh-CN" sz="2400" dirty="0">
              <a:cs typeface="+mn-ea"/>
              <a:sym typeface="+mn-lt"/>
            </a:endParaRPr>
          </a:p>
          <a:p>
            <a:pPr>
              <a:lnSpc>
                <a:spcPct val="120000"/>
              </a:lnSpc>
            </a:pPr>
            <a:r>
              <a:rPr lang="zh-CN" altLang="en-US" sz="2400" dirty="0">
                <a:cs typeface="+mn-ea"/>
                <a:sym typeface="+mn-lt"/>
              </a:rPr>
              <a:t>如下几种情形属于无效的 </a:t>
            </a:r>
            <a:r>
              <a:rPr lang="en-US" altLang="zh-CN" sz="2400" dirty="0">
                <a:cs typeface="+mn-ea"/>
                <a:sym typeface="+mn-lt"/>
              </a:rPr>
              <a:t>MAC </a:t>
            </a:r>
            <a:r>
              <a:rPr lang="zh-CN" altLang="en-US" sz="2400" dirty="0">
                <a:cs typeface="+mn-ea"/>
                <a:sym typeface="+mn-lt"/>
              </a:rPr>
              <a:t>帧：</a:t>
            </a:r>
            <a:endParaRPr lang="en-US" altLang="zh-CN" sz="2400" dirty="0">
              <a:cs typeface="+mn-ea"/>
              <a:sym typeface="+mn-lt"/>
            </a:endParaRPr>
          </a:p>
          <a:p>
            <a:pPr marL="536575" indent="-287338">
              <a:lnSpc>
                <a:spcPct val="120000"/>
              </a:lnSpc>
              <a:buFont typeface="Wingdings" panose="05000000000000000000" pitchFamily="2" charset="2"/>
              <a:buChar char="Ø"/>
            </a:pPr>
            <a:r>
              <a:rPr lang="zh-CN" altLang="en-US" sz="2000" dirty="0">
                <a:cs typeface="+mn-ea"/>
                <a:sym typeface="+mn-lt"/>
              </a:rPr>
              <a:t>数据字段的长度与长度字段的值不一致</a:t>
            </a:r>
          </a:p>
          <a:p>
            <a:pPr marL="536575" indent="-287338">
              <a:lnSpc>
                <a:spcPct val="120000"/>
              </a:lnSpc>
              <a:buFont typeface="Wingdings" panose="05000000000000000000" pitchFamily="2" charset="2"/>
              <a:buChar char="Ø"/>
            </a:pPr>
            <a:r>
              <a:rPr lang="zh-CN" altLang="en-US" sz="2000" dirty="0">
                <a:cs typeface="+mn-ea"/>
                <a:sym typeface="+mn-lt"/>
              </a:rPr>
              <a:t>帧的长度不是整数个字节</a:t>
            </a:r>
          </a:p>
          <a:p>
            <a:pPr marL="536575" indent="-287338">
              <a:lnSpc>
                <a:spcPct val="120000"/>
              </a:lnSpc>
              <a:buFont typeface="Wingdings" panose="05000000000000000000" pitchFamily="2" charset="2"/>
              <a:buChar char="Ø"/>
            </a:pPr>
            <a:r>
              <a:rPr lang="zh-CN" altLang="en-US" sz="2000" dirty="0">
                <a:cs typeface="+mn-ea"/>
                <a:sym typeface="+mn-lt"/>
              </a:rPr>
              <a:t>用收到的帧检验序列 </a:t>
            </a:r>
            <a:r>
              <a:rPr lang="en-US" altLang="zh-CN" sz="2000" dirty="0">
                <a:cs typeface="+mn-ea"/>
                <a:sym typeface="+mn-lt"/>
              </a:rPr>
              <a:t>FCS </a:t>
            </a:r>
            <a:r>
              <a:rPr lang="zh-CN" altLang="en-US" sz="2000" dirty="0">
                <a:cs typeface="+mn-ea"/>
                <a:sym typeface="+mn-lt"/>
              </a:rPr>
              <a:t>查出有差错</a:t>
            </a:r>
          </a:p>
          <a:p>
            <a:pPr marL="536575" indent="-287338">
              <a:lnSpc>
                <a:spcPct val="120000"/>
              </a:lnSpc>
              <a:buFont typeface="Wingdings" panose="05000000000000000000" pitchFamily="2" charset="2"/>
              <a:buChar char="Ø"/>
            </a:pPr>
            <a:r>
              <a:rPr lang="zh-CN" altLang="en-US" sz="2000" dirty="0">
                <a:cs typeface="+mn-ea"/>
                <a:sym typeface="+mn-lt"/>
              </a:rPr>
              <a:t>数据字段的长度不在 </a:t>
            </a:r>
            <a:r>
              <a:rPr lang="en-US" altLang="zh-CN" sz="2000" dirty="0">
                <a:cs typeface="+mn-ea"/>
                <a:sym typeface="+mn-lt"/>
              </a:rPr>
              <a:t>46 ~ 1500 </a:t>
            </a:r>
            <a:r>
              <a:rPr lang="zh-CN" altLang="en-US" sz="2000" dirty="0">
                <a:cs typeface="+mn-ea"/>
                <a:sym typeface="+mn-lt"/>
              </a:rPr>
              <a:t>字节之间</a:t>
            </a:r>
            <a:endParaRPr lang="en-US" altLang="zh-CN" sz="2000" dirty="0">
              <a:cs typeface="+mn-ea"/>
              <a:sym typeface="+mn-lt"/>
            </a:endParaRPr>
          </a:p>
          <a:p>
            <a:r>
              <a:rPr lang="zh-CN" altLang="en-US" dirty="0">
                <a:cs typeface="+mn-ea"/>
                <a:sym typeface="+mn-lt"/>
              </a:rPr>
              <a:t>以太网对于检查出的无效 </a:t>
            </a:r>
            <a:r>
              <a:rPr lang="en-US" altLang="zh-CN" dirty="0">
                <a:cs typeface="+mn-ea"/>
                <a:sym typeface="+mn-lt"/>
              </a:rPr>
              <a:t>MAC </a:t>
            </a:r>
            <a:r>
              <a:rPr lang="zh-CN" altLang="en-US" dirty="0">
                <a:cs typeface="+mn-ea"/>
                <a:sym typeface="+mn-lt"/>
              </a:rPr>
              <a:t>帧，简单地丢弃，无需重传 </a:t>
            </a:r>
          </a:p>
          <a:p>
            <a:endParaRPr lang="zh-CN" altLang="en-US"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935BD41D-93ED-7785-00D4-A62387C99606}"/>
              </a:ext>
            </a:extLst>
          </p:cNvPr>
          <p:cNvSpPr>
            <a:spLocks noGrp="1"/>
          </p:cNvSpPr>
          <p:nvPr>
            <p:ph type="sldNum" sz="quarter" idx="12"/>
          </p:nvPr>
        </p:nvSpPr>
        <p:spPr/>
        <p:txBody>
          <a:bodyPr/>
          <a:lstStyle/>
          <a:p>
            <a:fld id="{C8BB1146-E542-4D4E-B8E9-6919A11DDD48}" type="slidenum">
              <a:rPr lang="en-US" smtClean="0"/>
              <a:t>144</a:t>
            </a:fld>
            <a:endParaRPr lang="en-US"/>
          </a:p>
        </p:txBody>
      </p:sp>
    </p:spTree>
    <p:extLst>
      <p:ext uri="{BB962C8B-B14F-4D97-AF65-F5344CB8AC3E}">
        <p14:creationId xmlns:p14="http://schemas.microsoft.com/office/powerpoint/2010/main" val="41934030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1683B2-3528-47CA-9612-95E4F13A1F63}"/>
              </a:ext>
            </a:extLst>
          </p:cNvPr>
          <p:cNvSpPr>
            <a:spLocks noGrp="1"/>
          </p:cNvSpPr>
          <p:nvPr>
            <p:ph type="title"/>
          </p:nvPr>
        </p:nvSpPr>
        <p:spPr>
          <a:xfrm>
            <a:off x="660400" y="251447"/>
            <a:ext cx="10836275" cy="760016"/>
          </a:xfrm>
        </p:spPr>
        <p:txBody>
          <a:bodyPr>
            <a:normAutofit/>
          </a:bodyPr>
          <a:lstStyle/>
          <a:p>
            <a:pPr>
              <a:lnSpc>
                <a:spcPct val="120000"/>
              </a:lnSpc>
            </a:pPr>
            <a:r>
              <a:rPr lang="zh-CN" altLang="en-US" sz="3200" b="1" dirty="0">
                <a:latin typeface="+mn-ea"/>
                <a:ea typeface="+mn-ea"/>
                <a:cs typeface="+mn-ea"/>
                <a:sym typeface="+mn-lt"/>
              </a:rPr>
              <a:t>以太网络标准演进：超宽、</a:t>
            </a:r>
            <a:r>
              <a:rPr lang="en-US" altLang="zh-CN" sz="3200" b="1" dirty="0">
                <a:latin typeface="+mn-ea"/>
                <a:ea typeface="+mn-ea"/>
                <a:cs typeface="+mn-ea"/>
                <a:sym typeface="+mn-lt"/>
              </a:rPr>
              <a:t>QoS</a:t>
            </a:r>
            <a:r>
              <a:rPr lang="zh-CN" altLang="en-US" sz="3200" b="1" dirty="0">
                <a:latin typeface="+mn-ea"/>
                <a:ea typeface="+mn-ea"/>
                <a:cs typeface="+mn-ea"/>
                <a:sym typeface="+mn-lt"/>
              </a:rPr>
              <a:t>保证、可管理维护三方并进</a:t>
            </a:r>
          </a:p>
        </p:txBody>
      </p:sp>
      <p:sp>
        <p:nvSpPr>
          <p:cNvPr id="4" name="Line 4">
            <a:extLst>
              <a:ext uri="{FF2B5EF4-FFF2-40B4-BE49-F238E27FC236}">
                <a16:creationId xmlns:a16="http://schemas.microsoft.com/office/drawing/2014/main" id="{5A35688C-9A93-465D-A314-A4289B3B0317}"/>
              </a:ext>
            </a:extLst>
          </p:cNvPr>
          <p:cNvSpPr>
            <a:spLocks noChangeShapeType="1"/>
          </p:cNvSpPr>
          <p:nvPr/>
        </p:nvSpPr>
        <p:spPr bwMode="auto">
          <a:xfrm>
            <a:off x="984126" y="5870525"/>
            <a:ext cx="10170424" cy="6492"/>
          </a:xfrm>
          <a:prstGeom prst="line">
            <a:avLst/>
          </a:prstGeom>
          <a:noFill/>
          <a:ln w="635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p>
            <a:pPr>
              <a:lnSpc>
                <a:spcPct val="120000"/>
              </a:lnSpc>
            </a:pPr>
            <a:endParaRPr lang="zh-CN" altLang="en-US">
              <a:cs typeface="+mn-ea"/>
              <a:sym typeface="+mn-lt"/>
            </a:endParaRPr>
          </a:p>
        </p:txBody>
      </p:sp>
      <p:sp>
        <p:nvSpPr>
          <p:cNvPr id="11" name="Text Box 12">
            <a:extLst>
              <a:ext uri="{FF2B5EF4-FFF2-40B4-BE49-F238E27FC236}">
                <a16:creationId xmlns:a16="http://schemas.microsoft.com/office/drawing/2014/main" id="{184F6603-AA15-47C8-9106-132E89E96F17}"/>
              </a:ext>
            </a:extLst>
          </p:cNvPr>
          <p:cNvSpPr txBox="1">
            <a:spLocks noChangeArrowheads="1"/>
          </p:cNvSpPr>
          <p:nvPr/>
        </p:nvSpPr>
        <p:spPr bwMode="auto">
          <a:xfrm>
            <a:off x="695201" y="6062575"/>
            <a:ext cx="878092" cy="31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zh-CN" altLang="en-US" sz="1400" dirty="0">
                <a:latin typeface="+mn-lt"/>
                <a:ea typeface="+mn-ea"/>
                <a:cs typeface="+mn-ea"/>
                <a:sym typeface="+mn-lt"/>
              </a:rPr>
              <a:t>研制起步</a:t>
            </a:r>
          </a:p>
        </p:txBody>
      </p:sp>
      <p:sp>
        <p:nvSpPr>
          <p:cNvPr id="12" name="Text Box 13">
            <a:extLst>
              <a:ext uri="{FF2B5EF4-FFF2-40B4-BE49-F238E27FC236}">
                <a16:creationId xmlns:a16="http://schemas.microsoft.com/office/drawing/2014/main" id="{035A408B-D71A-41AB-A097-D87F19428F00}"/>
              </a:ext>
            </a:extLst>
          </p:cNvPr>
          <p:cNvSpPr txBox="1">
            <a:spLocks noChangeArrowheads="1"/>
          </p:cNvSpPr>
          <p:nvPr/>
        </p:nvSpPr>
        <p:spPr bwMode="auto">
          <a:xfrm>
            <a:off x="934913"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1975</a:t>
            </a:r>
          </a:p>
        </p:txBody>
      </p:sp>
      <p:sp>
        <p:nvSpPr>
          <p:cNvPr id="13" name="Text Box 14">
            <a:extLst>
              <a:ext uri="{FF2B5EF4-FFF2-40B4-BE49-F238E27FC236}">
                <a16:creationId xmlns:a16="http://schemas.microsoft.com/office/drawing/2014/main" id="{2442DAE1-220B-442B-83BB-3AC6D671B5FC}"/>
              </a:ext>
            </a:extLst>
          </p:cNvPr>
          <p:cNvSpPr txBox="1">
            <a:spLocks noChangeArrowheads="1"/>
          </p:cNvSpPr>
          <p:nvPr/>
        </p:nvSpPr>
        <p:spPr bwMode="auto">
          <a:xfrm>
            <a:off x="1919163"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1989</a:t>
            </a:r>
          </a:p>
        </p:txBody>
      </p:sp>
      <p:sp>
        <p:nvSpPr>
          <p:cNvPr id="14" name="Text Box 15">
            <a:extLst>
              <a:ext uri="{FF2B5EF4-FFF2-40B4-BE49-F238E27FC236}">
                <a16:creationId xmlns:a16="http://schemas.microsoft.com/office/drawing/2014/main" id="{400F66D4-F50E-4C17-95CE-85805FC666B5}"/>
              </a:ext>
            </a:extLst>
          </p:cNvPr>
          <p:cNvSpPr txBox="1">
            <a:spLocks noChangeArrowheads="1"/>
          </p:cNvSpPr>
          <p:nvPr/>
        </p:nvSpPr>
        <p:spPr bwMode="auto">
          <a:xfrm>
            <a:off x="1703263" y="5995900"/>
            <a:ext cx="966258"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zh-CN" altLang="en-US" sz="1400" dirty="0">
                <a:latin typeface="+mn-lt"/>
                <a:ea typeface="+mn-ea"/>
                <a:cs typeface="+mn-ea"/>
                <a:sym typeface="+mn-lt"/>
              </a:rPr>
              <a:t>国际标准</a:t>
            </a:r>
          </a:p>
          <a:p>
            <a:pPr eaLnBrk="1" hangingPunct="1">
              <a:lnSpc>
                <a:spcPct val="120000"/>
              </a:lnSpc>
            </a:pPr>
            <a:r>
              <a:rPr lang="en-US" altLang="zh-CN" sz="1400" dirty="0">
                <a:latin typeface="+mn-lt"/>
                <a:ea typeface="+mn-ea"/>
                <a:cs typeface="+mn-ea"/>
                <a:sym typeface="+mn-lt"/>
              </a:rPr>
              <a:t>100M</a:t>
            </a:r>
            <a:r>
              <a:rPr lang="zh-CN" altLang="en-US" sz="1400" dirty="0">
                <a:latin typeface="+mn-lt"/>
                <a:ea typeface="+mn-ea"/>
                <a:cs typeface="+mn-ea"/>
                <a:sym typeface="+mn-lt"/>
              </a:rPr>
              <a:t>电口</a:t>
            </a:r>
          </a:p>
        </p:txBody>
      </p:sp>
      <p:sp>
        <p:nvSpPr>
          <p:cNvPr id="15" name="Text Box 16">
            <a:extLst>
              <a:ext uri="{FF2B5EF4-FFF2-40B4-BE49-F238E27FC236}">
                <a16:creationId xmlns:a16="http://schemas.microsoft.com/office/drawing/2014/main" id="{54E33ACE-0FEB-4832-B4D2-C417FCECC59C}"/>
              </a:ext>
            </a:extLst>
          </p:cNvPr>
          <p:cNvSpPr txBox="1">
            <a:spLocks noChangeArrowheads="1"/>
          </p:cNvSpPr>
          <p:nvPr/>
        </p:nvSpPr>
        <p:spPr bwMode="auto">
          <a:xfrm>
            <a:off x="2639888" y="5995900"/>
            <a:ext cx="1217929"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latin typeface="+mn-lt"/>
                <a:ea typeface="+mn-ea"/>
                <a:cs typeface="+mn-ea"/>
                <a:sym typeface="+mn-lt"/>
              </a:rPr>
              <a:t>1000BASE-X</a:t>
            </a:r>
          </a:p>
          <a:p>
            <a:pPr eaLnBrk="1" hangingPunct="1">
              <a:lnSpc>
                <a:spcPct val="120000"/>
              </a:lnSpc>
            </a:pPr>
            <a:r>
              <a:rPr lang="zh-CN" altLang="en-US" sz="1400">
                <a:latin typeface="+mn-lt"/>
                <a:ea typeface="+mn-ea"/>
                <a:cs typeface="+mn-ea"/>
                <a:sym typeface="+mn-lt"/>
              </a:rPr>
              <a:t>基本完成</a:t>
            </a:r>
          </a:p>
        </p:txBody>
      </p:sp>
      <p:sp>
        <p:nvSpPr>
          <p:cNvPr id="16" name="Text Box 17">
            <a:extLst>
              <a:ext uri="{FF2B5EF4-FFF2-40B4-BE49-F238E27FC236}">
                <a16:creationId xmlns:a16="http://schemas.microsoft.com/office/drawing/2014/main" id="{40456DFB-DAD0-4E95-8E5C-882682C3A866}"/>
              </a:ext>
            </a:extLst>
          </p:cNvPr>
          <p:cNvSpPr txBox="1">
            <a:spLocks noChangeArrowheads="1"/>
          </p:cNvSpPr>
          <p:nvPr/>
        </p:nvSpPr>
        <p:spPr bwMode="auto">
          <a:xfrm>
            <a:off x="2927226"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1994</a:t>
            </a:r>
          </a:p>
        </p:txBody>
      </p:sp>
      <p:sp>
        <p:nvSpPr>
          <p:cNvPr id="17" name="Text Box 18">
            <a:extLst>
              <a:ext uri="{FF2B5EF4-FFF2-40B4-BE49-F238E27FC236}">
                <a16:creationId xmlns:a16="http://schemas.microsoft.com/office/drawing/2014/main" id="{27EDABE1-3966-4027-BAD7-3BCDE7A6EC9A}"/>
              </a:ext>
            </a:extLst>
          </p:cNvPr>
          <p:cNvSpPr txBox="1">
            <a:spLocks noChangeArrowheads="1"/>
          </p:cNvSpPr>
          <p:nvPr/>
        </p:nvSpPr>
        <p:spPr bwMode="auto">
          <a:xfrm>
            <a:off x="3886076"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1998</a:t>
            </a:r>
          </a:p>
        </p:txBody>
      </p:sp>
      <p:sp>
        <p:nvSpPr>
          <p:cNvPr id="18" name="Text Box 19">
            <a:extLst>
              <a:ext uri="{FF2B5EF4-FFF2-40B4-BE49-F238E27FC236}">
                <a16:creationId xmlns:a16="http://schemas.microsoft.com/office/drawing/2014/main" id="{76293A9A-CE71-4088-8FB1-45E019378A30}"/>
              </a:ext>
            </a:extLst>
          </p:cNvPr>
          <p:cNvSpPr txBox="1">
            <a:spLocks noChangeArrowheads="1"/>
          </p:cNvSpPr>
          <p:nvPr/>
        </p:nvSpPr>
        <p:spPr bwMode="auto">
          <a:xfrm>
            <a:off x="3840038" y="5995900"/>
            <a:ext cx="1113734"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1000base-T</a:t>
            </a:r>
          </a:p>
          <a:p>
            <a:pPr eaLnBrk="1" hangingPunct="1">
              <a:lnSpc>
                <a:spcPct val="120000"/>
              </a:lnSpc>
            </a:pPr>
            <a:r>
              <a:rPr lang="zh-CN" altLang="en-US" sz="1400" dirty="0">
                <a:latin typeface="+mn-lt"/>
                <a:ea typeface="+mn-ea"/>
                <a:cs typeface="+mn-ea"/>
                <a:sym typeface="+mn-lt"/>
              </a:rPr>
              <a:t> 标准完成</a:t>
            </a:r>
          </a:p>
        </p:txBody>
      </p:sp>
      <p:sp>
        <p:nvSpPr>
          <p:cNvPr id="19" name="Text Box 20">
            <a:extLst>
              <a:ext uri="{FF2B5EF4-FFF2-40B4-BE49-F238E27FC236}">
                <a16:creationId xmlns:a16="http://schemas.microsoft.com/office/drawing/2014/main" id="{29178ECE-4A3A-41FA-80DC-29B700F8B047}"/>
              </a:ext>
            </a:extLst>
          </p:cNvPr>
          <p:cNvSpPr txBox="1">
            <a:spLocks noChangeArrowheads="1"/>
          </p:cNvSpPr>
          <p:nvPr/>
        </p:nvSpPr>
        <p:spPr bwMode="auto">
          <a:xfrm>
            <a:off x="4871913" y="5995900"/>
            <a:ext cx="1158618"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10GBASE-X</a:t>
            </a:r>
          </a:p>
          <a:p>
            <a:pPr eaLnBrk="1" hangingPunct="1">
              <a:lnSpc>
                <a:spcPct val="120000"/>
              </a:lnSpc>
            </a:pPr>
            <a:r>
              <a:rPr lang="zh-CN" altLang="en-US" sz="1400" dirty="0">
                <a:latin typeface="+mn-lt"/>
                <a:ea typeface="+mn-ea"/>
                <a:cs typeface="+mn-ea"/>
                <a:sym typeface="+mn-lt"/>
              </a:rPr>
              <a:t>标准形成</a:t>
            </a:r>
          </a:p>
        </p:txBody>
      </p:sp>
      <p:sp>
        <p:nvSpPr>
          <p:cNvPr id="20" name="Text Box 21">
            <a:extLst>
              <a:ext uri="{FF2B5EF4-FFF2-40B4-BE49-F238E27FC236}">
                <a16:creationId xmlns:a16="http://schemas.microsoft.com/office/drawing/2014/main" id="{6D00F579-4015-42D9-BB21-2A167F6DFEE9}"/>
              </a:ext>
            </a:extLst>
          </p:cNvPr>
          <p:cNvSpPr txBox="1">
            <a:spLocks noChangeArrowheads="1"/>
          </p:cNvSpPr>
          <p:nvPr/>
        </p:nvSpPr>
        <p:spPr bwMode="auto">
          <a:xfrm>
            <a:off x="5159251"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2002</a:t>
            </a:r>
          </a:p>
        </p:txBody>
      </p:sp>
      <p:sp>
        <p:nvSpPr>
          <p:cNvPr id="21" name="Text Box 22">
            <a:extLst>
              <a:ext uri="{FF2B5EF4-FFF2-40B4-BE49-F238E27FC236}">
                <a16:creationId xmlns:a16="http://schemas.microsoft.com/office/drawing/2014/main" id="{3DD9FE23-F134-463B-AB72-D8EDE9887A4D}"/>
              </a:ext>
            </a:extLst>
          </p:cNvPr>
          <p:cNvSpPr txBox="1">
            <a:spLocks noChangeArrowheads="1"/>
          </p:cNvSpPr>
          <p:nvPr/>
        </p:nvSpPr>
        <p:spPr bwMode="auto">
          <a:xfrm>
            <a:off x="6311776"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2004</a:t>
            </a:r>
          </a:p>
        </p:txBody>
      </p:sp>
      <p:sp>
        <p:nvSpPr>
          <p:cNvPr id="22" name="Text Box 23">
            <a:extLst>
              <a:ext uri="{FF2B5EF4-FFF2-40B4-BE49-F238E27FC236}">
                <a16:creationId xmlns:a16="http://schemas.microsoft.com/office/drawing/2014/main" id="{C70E2546-F8A3-4532-B074-EF9B95929C0B}"/>
              </a:ext>
            </a:extLst>
          </p:cNvPr>
          <p:cNvSpPr txBox="1">
            <a:spLocks noChangeArrowheads="1"/>
          </p:cNvSpPr>
          <p:nvPr/>
        </p:nvSpPr>
        <p:spPr bwMode="auto">
          <a:xfrm>
            <a:off x="5900613" y="5992725"/>
            <a:ext cx="1288461"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10GBASE-CX</a:t>
            </a:r>
          </a:p>
          <a:p>
            <a:pPr eaLnBrk="1" hangingPunct="1">
              <a:lnSpc>
                <a:spcPct val="120000"/>
              </a:lnSpc>
            </a:pPr>
            <a:r>
              <a:rPr lang="zh-CN" altLang="en-US" sz="1400" dirty="0">
                <a:latin typeface="+mn-lt"/>
                <a:ea typeface="+mn-ea"/>
                <a:cs typeface="+mn-ea"/>
                <a:sym typeface="+mn-lt"/>
              </a:rPr>
              <a:t>标准补充</a:t>
            </a:r>
          </a:p>
        </p:txBody>
      </p:sp>
      <p:sp>
        <p:nvSpPr>
          <p:cNvPr id="24" name="Text Box 25">
            <a:extLst>
              <a:ext uri="{FF2B5EF4-FFF2-40B4-BE49-F238E27FC236}">
                <a16:creationId xmlns:a16="http://schemas.microsoft.com/office/drawing/2014/main" id="{B3464203-FEB7-4D4A-B3FE-AC670B3A42CF}"/>
              </a:ext>
            </a:extLst>
          </p:cNvPr>
          <p:cNvSpPr txBox="1">
            <a:spLocks noChangeArrowheads="1"/>
          </p:cNvSpPr>
          <p:nvPr/>
        </p:nvSpPr>
        <p:spPr bwMode="auto">
          <a:xfrm>
            <a:off x="7343651"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2006</a:t>
            </a:r>
          </a:p>
        </p:txBody>
      </p:sp>
      <p:sp>
        <p:nvSpPr>
          <p:cNvPr id="25" name="Text Box 26">
            <a:extLst>
              <a:ext uri="{FF2B5EF4-FFF2-40B4-BE49-F238E27FC236}">
                <a16:creationId xmlns:a16="http://schemas.microsoft.com/office/drawing/2014/main" id="{FB1C3D14-5153-42A4-A46B-27683B88BC07}"/>
              </a:ext>
            </a:extLst>
          </p:cNvPr>
          <p:cNvSpPr txBox="1">
            <a:spLocks noChangeArrowheads="1"/>
          </p:cNvSpPr>
          <p:nvPr/>
        </p:nvSpPr>
        <p:spPr bwMode="auto">
          <a:xfrm>
            <a:off x="7119813" y="5992725"/>
            <a:ext cx="1147397"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10GBASE-T</a:t>
            </a:r>
          </a:p>
          <a:p>
            <a:pPr eaLnBrk="1" hangingPunct="1">
              <a:lnSpc>
                <a:spcPct val="120000"/>
              </a:lnSpc>
            </a:pPr>
            <a:r>
              <a:rPr lang="zh-CN" altLang="en-US" sz="1400" dirty="0">
                <a:latin typeface="+mn-lt"/>
                <a:ea typeface="+mn-ea"/>
                <a:cs typeface="+mn-ea"/>
                <a:sym typeface="+mn-lt"/>
              </a:rPr>
              <a:t>标准完成</a:t>
            </a:r>
          </a:p>
        </p:txBody>
      </p:sp>
      <p:sp>
        <p:nvSpPr>
          <p:cNvPr id="27" name="Text Box 28">
            <a:extLst>
              <a:ext uri="{FF2B5EF4-FFF2-40B4-BE49-F238E27FC236}">
                <a16:creationId xmlns:a16="http://schemas.microsoft.com/office/drawing/2014/main" id="{AAC60190-9E9A-423F-83DC-41103FA480AA}"/>
              </a:ext>
            </a:extLst>
          </p:cNvPr>
          <p:cNvSpPr txBox="1">
            <a:spLocks noChangeArrowheads="1"/>
          </p:cNvSpPr>
          <p:nvPr/>
        </p:nvSpPr>
        <p:spPr bwMode="auto">
          <a:xfrm>
            <a:off x="8296151"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2010</a:t>
            </a:r>
            <a:endParaRPr lang="zh-CN" altLang="en-US" sz="1400">
              <a:solidFill>
                <a:srgbClr val="669900"/>
              </a:solidFill>
              <a:latin typeface="+mn-lt"/>
              <a:ea typeface="+mn-ea"/>
              <a:cs typeface="+mn-ea"/>
              <a:sym typeface="+mn-lt"/>
            </a:endParaRPr>
          </a:p>
        </p:txBody>
      </p:sp>
      <p:sp>
        <p:nvSpPr>
          <p:cNvPr id="28" name="Text Box 29">
            <a:extLst>
              <a:ext uri="{FF2B5EF4-FFF2-40B4-BE49-F238E27FC236}">
                <a16:creationId xmlns:a16="http://schemas.microsoft.com/office/drawing/2014/main" id="{04EABAA8-FC93-4CF6-AA4C-C9EBD3B16912}"/>
              </a:ext>
            </a:extLst>
          </p:cNvPr>
          <p:cNvSpPr txBox="1">
            <a:spLocks noChangeArrowheads="1"/>
          </p:cNvSpPr>
          <p:nvPr/>
        </p:nvSpPr>
        <p:spPr bwMode="auto">
          <a:xfrm>
            <a:off x="8288213" y="5992725"/>
            <a:ext cx="985494"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40G,100G</a:t>
            </a:r>
          </a:p>
          <a:p>
            <a:pPr eaLnBrk="1" hangingPunct="1">
              <a:lnSpc>
                <a:spcPct val="120000"/>
              </a:lnSpc>
            </a:pPr>
            <a:r>
              <a:rPr lang="zh-CN" altLang="en-US" sz="1400" dirty="0">
                <a:latin typeface="+mn-lt"/>
                <a:ea typeface="+mn-ea"/>
                <a:cs typeface="+mn-ea"/>
                <a:sym typeface="+mn-lt"/>
              </a:rPr>
              <a:t>初步完成</a:t>
            </a:r>
          </a:p>
        </p:txBody>
      </p:sp>
      <p:sp>
        <p:nvSpPr>
          <p:cNvPr id="30" name="Text Box 28">
            <a:extLst>
              <a:ext uri="{FF2B5EF4-FFF2-40B4-BE49-F238E27FC236}">
                <a16:creationId xmlns:a16="http://schemas.microsoft.com/office/drawing/2014/main" id="{F3C51D60-5F5A-415F-899A-983B63CC7BA2}"/>
              </a:ext>
            </a:extLst>
          </p:cNvPr>
          <p:cNvSpPr txBox="1">
            <a:spLocks noChangeArrowheads="1"/>
          </p:cNvSpPr>
          <p:nvPr/>
        </p:nvSpPr>
        <p:spPr bwMode="auto">
          <a:xfrm>
            <a:off x="9448675"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2013</a:t>
            </a:r>
            <a:endParaRPr lang="zh-CN" altLang="en-US" sz="1400" dirty="0">
              <a:solidFill>
                <a:srgbClr val="669900"/>
              </a:solidFill>
              <a:latin typeface="+mn-lt"/>
              <a:ea typeface="+mn-ea"/>
              <a:cs typeface="+mn-ea"/>
              <a:sym typeface="+mn-lt"/>
            </a:endParaRPr>
          </a:p>
        </p:txBody>
      </p:sp>
      <p:sp>
        <p:nvSpPr>
          <p:cNvPr id="31" name="Text Box 29">
            <a:extLst>
              <a:ext uri="{FF2B5EF4-FFF2-40B4-BE49-F238E27FC236}">
                <a16:creationId xmlns:a16="http://schemas.microsoft.com/office/drawing/2014/main" id="{708B5C9E-CB6F-4ADD-960D-668A497503AC}"/>
              </a:ext>
            </a:extLst>
          </p:cNvPr>
          <p:cNvSpPr txBox="1">
            <a:spLocks noChangeArrowheads="1"/>
          </p:cNvSpPr>
          <p:nvPr/>
        </p:nvSpPr>
        <p:spPr bwMode="auto">
          <a:xfrm>
            <a:off x="9440737" y="5992725"/>
            <a:ext cx="956640"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400G</a:t>
            </a:r>
            <a:r>
              <a:rPr lang="zh-CN" altLang="en-US" sz="1400" dirty="0">
                <a:latin typeface="+mn-lt"/>
                <a:ea typeface="+mn-ea"/>
                <a:cs typeface="+mn-ea"/>
                <a:sym typeface="+mn-lt"/>
              </a:rPr>
              <a:t>研究</a:t>
            </a:r>
            <a:endParaRPr lang="en-US" altLang="zh-CN" sz="1400" dirty="0">
              <a:latin typeface="+mn-lt"/>
              <a:ea typeface="+mn-ea"/>
              <a:cs typeface="+mn-ea"/>
              <a:sym typeface="+mn-lt"/>
            </a:endParaRPr>
          </a:p>
          <a:p>
            <a:pPr eaLnBrk="1" hangingPunct="1">
              <a:lnSpc>
                <a:spcPct val="120000"/>
              </a:lnSpc>
            </a:pPr>
            <a:r>
              <a:rPr lang="zh-CN" altLang="en-US" sz="1400" dirty="0">
                <a:latin typeface="+mn-lt"/>
                <a:ea typeface="+mn-ea"/>
                <a:cs typeface="+mn-ea"/>
                <a:sym typeface="+mn-lt"/>
              </a:rPr>
              <a:t>小组成立</a:t>
            </a:r>
          </a:p>
        </p:txBody>
      </p:sp>
      <p:sp>
        <p:nvSpPr>
          <p:cNvPr id="32" name="箭头: 上 31">
            <a:extLst>
              <a:ext uri="{FF2B5EF4-FFF2-40B4-BE49-F238E27FC236}">
                <a16:creationId xmlns:a16="http://schemas.microsoft.com/office/drawing/2014/main" id="{04FE9911-0B11-483E-B0F1-A2AD21360DE6}"/>
              </a:ext>
            </a:extLst>
          </p:cNvPr>
          <p:cNvSpPr/>
          <p:nvPr/>
        </p:nvSpPr>
        <p:spPr>
          <a:xfrm>
            <a:off x="1059483"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3" name="箭头: 上 32">
            <a:extLst>
              <a:ext uri="{FF2B5EF4-FFF2-40B4-BE49-F238E27FC236}">
                <a16:creationId xmlns:a16="http://schemas.microsoft.com/office/drawing/2014/main" id="{611AD8AA-ECCF-4867-AA38-E6534E6A5092}"/>
              </a:ext>
            </a:extLst>
          </p:cNvPr>
          <p:cNvSpPr/>
          <p:nvPr/>
        </p:nvSpPr>
        <p:spPr>
          <a:xfrm>
            <a:off x="2137022"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4" name="箭头: 上 33">
            <a:extLst>
              <a:ext uri="{FF2B5EF4-FFF2-40B4-BE49-F238E27FC236}">
                <a16:creationId xmlns:a16="http://schemas.microsoft.com/office/drawing/2014/main" id="{AB65A9D9-E33D-4239-97EF-41336B3FEB65}"/>
              </a:ext>
            </a:extLst>
          </p:cNvPr>
          <p:cNvSpPr/>
          <p:nvPr/>
        </p:nvSpPr>
        <p:spPr>
          <a:xfrm>
            <a:off x="3060947"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5" name="箭头: 上 34">
            <a:extLst>
              <a:ext uri="{FF2B5EF4-FFF2-40B4-BE49-F238E27FC236}">
                <a16:creationId xmlns:a16="http://schemas.microsoft.com/office/drawing/2014/main" id="{ABF2B0E5-B479-4240-BB46-286FCD5C0D16}"/>
              </a:ext>
            </a:extLst>
          </p:cNvPr>
          <p:cNvSpPr/>
          <p:nvPr/>
        </p:nvSpPr>
        <p:spPr>
          <a:xfrm>
            <a:off x="4149229"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6" name="箭头: 上 35">
            <a:extLst>
              <a:ext uri="{FF2B5EF4-FFF2-40B4-BE49-F238E27FC236}">
                <a16:creationId xmlns:a16="http://schemas.microsoft.com/office/drawing/2014/main" id="{9C81B6D0-7404-4BC1-8A3D-620224927797}"/>
              </a:ext>
            </a:extLst>
          </p:cNvPr>
          <p:cNvSpPr/>
          <p:nvPr/>
        </p:nvSpPr>
        <p:spPr>
          <a:xfrm>
            <a:off x="5308671"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7" name="箭头: 上 36">
            <a:extLst>
              <a:ext uri="{FF2B5EF4-FFF2-40B4-BE49-F238E27FC236}">
                <a16:creationId xmlns:a16="http://schemas.microsoft.com/office/drawing/2014/main" id="{4F6734CD-C0F3-478D-B7A6-3A2BF2BB188F}"/>
              </a:ext>
            </a:extLst>
          </p:cNvPr>
          <p:cNvSpPr/>
          <p:nvPr/>
        </p:nvSpPr>
        <p:spPr>
          <a:xfrm>
            <a:off x="6433171"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8" name="箭头: 上 37">
            <a:extLst>
              <a:ext uri="{FF2B5EF4-FFF2-40B4-BE49-F238E27FC236}">
                <a16:creationId xmlns:a16="http://schemas.microsoft.com/office/drawing/2014/main" id="{3B0DCFD4-4F15-40DD-AB52-BAE1DAAA48EA}"/>
              </a:ext>
            </a:extLst>
          </p:cNvPr>
          <p:cNvSpPr/>
          <p:nvPr/>
        </p:nvSpPr>
        <p:spPr>
          <a:xfrm>
            <a:off x="7459233"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9" name="箭头: 上 38">
            <a:extLst>
              <a:ext uri="{FF2B5EF4-FFF2-40B4-BE49-F238E27FC236}">
                <a16:creationId xmlns:a16="http://schemas.microsoft.com/office/drawing/2014/main" id="{A440AD04-91E1-4A68-891F-E01A1B5BFC63}"/>
              </a:ext>
            </a:extLst>
          </p:cNvPr>
          <p:cNvSpPr/>
          <p:nvPr/>
        </p:nvSpPr>
        <p:spPr>
          <a:xfrm>
            <a:off x="8417172"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0" name="箭头: 上 39">
            <a:extLst>
              <a:ext uri="{FF2B5EF4-FFF2-40B4-BE49-F238E27FC236}">
                <a16:creationId xmlns:a16="http://schemas.microsoft.com/office/drawing/2014/main" id="{347FB828-3178-48B1-BF81-A6130E2193DA}"/>
              </a:ext>
            </a:extLst>
          </p:cNvPr>
          <p:cNvSpPr/>
          <p:nvPr/>
        </p:nvSpPr>
        <p:spPr>
          <a:xfrm>
            <a:off x="9569696"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1" name="Line 4">
            <a:extLst>
              <a:ext uri="{FF2B5EF4-FFF2-40B4-BE49-F238E27FC236}">
                <a16:creationId xmlns:a16="http://schemas.microsoft.com/office/drawing/2014/main" id="{43B5027A-C23C-4243-BE7F-2CFBD311C672}"/>
              </a:ext>
            </a:extLst>
          </p:cNvPr>
          <p:cNvSpPr>
            <a:spLocks noChangeShapeType="1"/>
          </p:cNvSpPr>
          <p:nvPr/>
        </p:nvSpPr>
        <p:spPr bwMode="auto">
          <a:xfrm flipV="1">
            <a:off x="5744030" y="2402823"/>
            <a:ext cx="5293318" cy="14436"/>
          </a:xfrm>
          <a:prstGeom prst="line">
            <a:avLst/>
          </a:prstGeom>
          <a:noFill/>
          <a:ln w="635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p>
            <a:pPr>
              <a:lnSpc>
                <a:spcPct val="120000"/>
              </a:lnSpc>
            </a:pPr>
            <a:endParaRPr lang="zh-CN" altLang="en-US">
              <a:cs typeface="+mn-ea"/>
              <a:sym typeface="+mn-lt"/>
            </a:endParaRPr>
          </a:p>
        </p:txBody>
      </p:sp>
      <p:sp>
        <p:nvSpPr>
          <p:cNvPr id="46" name="Text Box 21">
            <a:extLst>
              <a:ext uri="{FF2B5EF4-FFF2-40B4-BE49-F238E27FC236}">
                <a16:creationId xmlns:a16="http://schemas.microsoft.com/office/drawing/2014/main" id="{874671B1-89C2-47D3-82D9-AB257CE26563}"/>
              </a:ext>
            </a:extLst>
          </p:cNvPr>
          <p:cNvSpPr txBox="1">
            <a:spLocks noChangeArrowheads="1"/>
          </p:cNvSpPr>
          <p:nvPr/>
        </p:nvSpPr>
        <p:spPr bwMode="auto">
          <a:xfrm>
            <a:off x="6417008" y="181763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2004</a:t>
            </a:r>
          </a:p>
        </p:txBody>
      </p:sp>
      <p:sp>
        <p:nvSpPr>
          <p:cNvPr id="47" name="Text Box 22">
            <a:extLst>
              <a:ext uri="{FF2B5EF4-FFF2-40B4-BE49-F238E27FC236}">
                <a16:creationId xmlns:a16="http://schemas.microsoft.com/office/drawing/2014/main" id="{7D6F2A8B-8C9C-4A0A-85B5-58517C3E5E93}"/>
              </a:ext>
            </a:extLst>
          </p:cNvPr>
          <p:cNvSpPr txBox="1">
            <a:spLocks noChangeArrowheads="1"/>
          </p:cNvSpPr>
          <p:nvPr/>
        </p:nvSpPr>
        <p:spPr bwMode="auto">
          <a:xfrm>
            <a:off x="7581412" y="1812869"/>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2006</a:t>
            </a:r>
          </a:p>
        </p:txBody>
      </p:sp>
      <p:sp>
        <p:nvSpPr>
          <p:cNvPr id="48" name="Text Box 25">
            <a:extLst>
              <a:ext uri="{FF2B5EF4-FFF2-40B4-BE49-F238E27FC236}">
                <a16:creationId xmlns:a16="http://schemas.microsoft.com/office/drawing/2014/main" id="{FC13AC42-F5DA-4623-B88B-3C0F03DE8965}"/>
              </a:ext>
            </a:extLst>
          </p:cNvPr>
          <p:cNvSpPr txBox="1">
            <a:spLocks noChangeArrowheads="1"/>
          </p:cNvSpPr>
          <p:nvPr/>
        </p:nvSpPr>
        <p:spPr bwMode="auto">
          <a:xfrm>
            <a:off x="8613287" y="1812869"/>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2007</a:t>
            </a:r>
          </a:p>
        </p:txBody>
      </p:sp>
      <p:sp>
        <p:nvSpPr>
          <p:cNvPr id="49" name="Text Box 28">
            <a:extLst>
              <a:ext uri="{FF2B5EF4-FFF2-40B4-BE49-F238E27FC236}">
                <a16:creationId xmlns:a16="http://schemas.microsoft.com/office/drawing/2014/main" id="{4E9859F3-54F4-4B5A-95DB-6145B08F1D3A}"/>
              </a:ext>
            </a:extLst>
          </p:cNvPr>
          <p:cNvSpPr txBox="1">
            <a:spLocks noChangeArrowheads="1"/>
          </p:cNvSpPr>
          <p:nvPr/>
        </p:nvSpPr>
        <p:spPr bwMode="auto">
          <a:xfrm>
            <a:off x="9565787" y="1812869"/>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2015</a:t>
            </a:r>
            <a:endParaRPr lang="zh-CN" altLang="en-US" sz="1400" dirty="0">
              <a:solidFill>
                <a:srgbClr val="669900"/>
              </a:solidFill>
              <a:latin typeface="+mn-lt"/>
              <a:ea typeface="+mn-ea"/>
              <a:cs typeface="+mn-ea"/>
              <a:sym typeface="+mn-lt"/>
            </a:endParaRPr>
          </a:p>
        </p:txBody>
      </p:sp>
      <p:sp>
        <p:nvSpPr>
          <p:cNvPr id="55" name="箭头: 上 54">
            <a:extLst>
              <a:ext uri="{FF2B5EF4-FFF2-40B4-BE49-F238E27FC236}">
                <a16:creationId xmlns:a16="http://schemas.microsoft.com/office/drawing/2014/main" id="{951CF629-1250-4B83-AFC3-B1585A3F278F}"/>
              </a:ext>
            </a:extLst>
          </p:cNvPr>
          <p:cNvSpPr/>
          <p:nvPr/>
        </p:nvSpPr>
        <p:spPr>
          <a:xfrm>
            <a:off x="6578307" y="2084379"/>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6" name="箭头: 上 55">
            <a:extLst>
              <a:ext uri="{FF2B5EF4-FFF2-40B4-BE49-F238E27FC236}">
                <a16:creationId xmlns:a16="http://schemas.microsoft.com/office/drawing/2014/main" id="{DA66EECD-FC06-409B-BF22-873B128B4235}"/>
              </a:ext>
            </a:extLst>
          </p:cNvPr>
          <p:cNvSpPr/>
          <p:nvPr/>
        </p:nvSpPr>
        <p:spPr>
          <a:xfrm>
            <a:off x="7702807" y="2084379"/>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7" name="箭头: 上 56">
            <a:extLst>
              <a:ext uri="{FF2B5EF4-FFF2-40B4-BE49-F238E27FC236}">
                <a16:creationId xmlns:a16="http://schemas.microsoft.com/office/drawing/2014/main" id="{B5AB3A91-137D-4AA0-A6A3-54BDCD22B566}"/>
              </a:ext>
            </a:extLst>
          </p:cNvPr>
          <p:cNvSpPr/>
          <p:nvPr/>
        </p:nvSpPr>
        <p:spPr>
          <a:xfrm>
            <a:off x="8728869" y="2084379"/>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8" name="箭头: 上 57">
            <a:extLst>
              <a:ext uri="{FF2B5EF4-FFF2-40B4-BE49-F238E27FC236}">
                <a16:creationId xmlns:a16="http://schemas.microsoft.com/office/drawing/2014/main" id="{3A7A3F97-3A32-4D53-A05B-E1D3899005E9}"/>
              </a:ext>
            </a:extLst>
          </p:cNvPr>
          <p:cNvSpPr/>
          <p:nvPr/>
        </p:nvSpPr>
        <p:spPr>
          <a:xfrm>
            <a:off x="9686808" y="2084379"/>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0" name="Text Box 26">
            <a:extLst>
              <a:ext uri="{FF2B5EF4-FFF2-40B4-BE49-F238E27FC236}">
                <a16:creationId xmlns:a16="http://schemas.microsoft.com/office/drawing/2014/main" id="{986EA5AC-76DD-4A9E-8551-AD4D0290C326}"/>
              </a:ext>
            </a:extLst>
          </p:cNvPr>
          <p:cNvSpPr txBox="1">
            <a:spLocks noChangeArrowheads="1"/>
          </p:cNvSpPr>
          <p:nvPr/>
        </p:nvSpPr>
        <p:spPr bwMode="auto">
          <a:xfrm>
            <a:off x="8623548" y="2399160"/>
            <a:ext cx="66112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EFM</a:t>
            </a:r>
          </a:p>
        </p:txBody>
      </p:sp>
      <p:sp>
        <p:nvSpPr>
          <p:cNvPr id="61" name="Line 4">
            <a:extLst>
              <a:ext uri="{FF2B5EF4-FFF2-40B4-BE49-F238E27FC236}">
                <a16:creationId xmlns:a16="http://schemas.microsoft.com/office/drawing/2014/main" id="{9F593044-6CA5-423E-874D-C98CDAA788DD}"/>
              </a:ext>
            </a:extLst>
          </p:cNvPr>
          <p:cNvSpPr>
            <a:spLocks noChangeShapeType="1"/>
          </p:cNvSpPr>
          <p:nvPr/>
        </p:nvSpPr>
        <p:spPr bwMode="auto">
          <a:xfrm flipV="1">
            <a:off x="961304" y="3985490"/>
            <a:ext cx="10138775" cy="14436"/>
          </a:xfrm>
          <a:prstGeom prst="line">
            <a:avLst/>
          </a:prstGeom>
          <a:noFill/>
          <a:ln w="635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p>
            <a:pPr>
              <a:lnSpc>
                <a:spcPct val="120000"/>
              </a:lnSpc>
            </a:pPr>
            <a:endParaRPr lang="zh-CN" altLang="en-US">
              <a:cs typeface="+mn-ea"/>
              <a:sym typeface="+mn-lt"/>
            </a:endParaRPr>
          </a:p>
        </p:txBody>
      </p:sp>
      <p:sp>
        <p:nvSpPr>
          <p:cNvPr id="67" name="Text Box 22">
            <a:extLst>
              <a:ext uri="{FF2B5EF4-FFF2-40B4-BE49-F238E27FC236}">
                <a16:creationId xmlns:a16="http://schemas.microsoft.com/office/drawing/2014/main" id="{2C626889-DB04-4DAB-8AD4-A886E9A2549C}"/>
              </a:ext>
            </a:extLst>
          </p:cNvPr>
          <p:cNvSpPr txBox="1">
            <a:spLocks noChangeArrowheads="1"/>
          </p:cNvSpPr>
          <p:nvPr/>
        </p:nvSpPr>
        <p:spPr bwMode="auto">
          <a:xfrm>
            <a:off x="5303296"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2015</a:t>
            </a:r>
          </a:p>
        </p:txBody>
      </p:sp>
      <p:sp>
        <p:nvSpPr>
          <p:cNvPr id="68" name="Text Box 25">
            <a:extLst>
              <a:ext uri="{FF2B5EF4-FFF2-40B4-BE49-F238E27FC236}">
                <a16:creationId xmlns:a16="http://schemas.microsoft.com/office/drawing/2014/main" id="{D5EE1D1E-D1E8-4AD0-963A-4C91BEC41030}"/>
              </a:ext>
            </a:extLst>
          </p:cNvPr>
          <p:cNvSpPr txBox="1">
            <a:spLocks noChangeArrowheads="1"/>
          </p:cNvSpPr>
          <p:nvPr/>
        </p:nvSpPr>
        <p:spPr bwMode="auto">
          <a:xfrm>
            <a:off x="2190688"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2009</a:t>
            </a:r>
          </a:p>
        </p:txBody>
      </p:sp>
      <p:sp>
        <p:nvSpPr>
          <p:cNvPr id="69" name="Text Box 28">
            <a:extLst>
              <a:ext uri="{FF2B5EF4-FFF2-40B4-BE49-F238E27FC236}">
                <a16:creationId xmlns:a16="http://schemas.microsoft.com/office/drawing/2014/main" id="{0A9E7542-F2F2-45C6-98D7-026389AF6696}"/>
              </a:ext>
            </a:extLst>
          </p:cNvPr>
          <p:cNvSpPr txBox="1">
            <a:spLocks noChangeArrowheads="1"/>
          </p:cNvSpPr>
          <p:nvPr/>
        </p:nvSpPr>
        <p:spPr bwMode="auto">
          <a:xfrm>
            <a:off x="3143188"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2010</a:t>
            </a:r>
            <a:endParaRPr lang="zh-CN" altLang="en-US" sz="1400">
              <a:solidFill>
                <a:srgbClr val="669900"/>
              </a:solidFill>
              <a:latin typeface="+mn-lt"/>
              <a:ea typeface="+mn-ea"/>
              <a:cs typeface="+mn-ea"/>
              <a:sym typeface="+mn-lt"/>
            </a:endParaRPr>
          </a:p>
        </p:txBody>
      </p:sp>
      <p:sp>
        <p:nvSpPr>
          <p:cNvPr id="70" name="Text Box 28">
            <a:extLst>
              <a:ext uri="{FF2B5EF4-FFF2-40B4-BE49-F238E27FC236}">
                <a16:creationId xmlns:a16="http://schemas.microsoft.com/office/drawing/2014/main" id="{465FD5F3-CE4C-4EB7-9074-7422E99251F9}"/>
              </a:ext>
            </a:extLst>
          </p:cNvPr>
          <p:cNvSpPr txBox="1">
            <a:spLocks noChangeArrowheads="1"/>
          </p:cNvSpPr>
          <p:nvPr/>
        </p:nvSpPr>
        <p:spPr bwMode="auto">
          <a:xfrm>
            <a:off x="4295712" y="3464422"/>
            <a:ext cx="544155"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2011</a:t>
            </a:r>
            <a:endParaRPr lang="zh-CN" altLang="en-US" sz="1400" dirty="0">
              <a:solidFill>
                <a:srgbClr val="669900"/>
              </a:solidFill>
              <a:latin typeface="+mn-lt"/>
              <a:ea typeface="+mn-ea"/>
              <a:cs typeface="+mn-ea"/>
              <a:sym typeface="+mn-lt"/>
            </a:endParaRPr>
          </a:p>
        </p:txBody>
      </p:sp>
      <p:sp>
        <p:nvSpPr>
          <p:cNvPr id="76" name="箭头: 上 75">
            <a:extLst>
              <a:ext uri="{FF2B5EF4-FFF2-40B4-BE49-F238E27FC236}">
                <a16:creationId xmlns:a16="http://schemas.microsoft.com/office/drawing/2014/main" id="{DD8F6347-8C57-4EDC-A632-DD63289AE80D}"/>
              </a:ext>
            </a:extLst>
          </p:cNvPr>
          <p:cNvSpPr/>
          <p:nvPr/>
        </p:nvSpPr>
        <p:spPr>
          <a:xfrm>
            <a:off x="5424691"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7" name="箭头: 上 76">
            <a:extLst>
              <a:ext uri="{FF2B5EF4-FFF2-40B4-BE49-F238E27FC236}">
                <a16:creationId xmlns:a16="http://schemas.microsoft.com/office/drawing/2014/main" id="{114833FE-D754-4BE8-91AA-2084919971AD}"/>
              </a:ext>
            </a:extLst>
          </p:cNvPr>
          <p:cNvSpPr/>
          <p:nvPr/>
        </p:nvSpPr>
        <p:spPr>
          <a:xfrm>
            <a:off x="2306270"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8" name="箭头: 上 77">
            <a:extLst>
              <a:ext uri="{FF2B5EF4-FFF2-40B4-BE49-F238E27FC236}">
                <a16:creationId xmlns:a16="http://schemas.microsoft.com/office/drawing/2014/main" id="{0FDE493D-2B64-482F-AF06-8FB52F73F358}"/>
              </a:ext>
            </a:extLst>
          </p:cNvPr>
          <p:cNvSpPr/>
          <p:nvPr/>
        </p:nvSpPr>
        <p:spPr>
          <a:xfrm>
            <a:off x="3264209"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9" name="箭头: 上 78">
            <a:extLst>
              <a:ext uri="{FF2B5EF4-FFF2-40B4-BE49-F238E27FC236}">
                <a16:creationId xmlns:a16="http://schemas.microsoft.com/office/drawing/2014/main" id="{AC4640EE-0A38-4431-8C4F-A015A2045D7E}"/>
              </a:ext>
            </a:extLst>
          </p:cNvPr>
          <p:cNvSpPr/>
          <p:nvPr/>
        </p:nvSpPr>
        <p:spPr>
          <a:xfrm>
            <a:off x="4416733"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0" name="Text Box 26">
            <a:extLst>
              <a:ext uri="{FF2B5EF4-FFF2-40B4-BE49-F238E27FC236}">
                <a16:creationId xmlns:a16="http://schemas.microsoft.com/office/drawing/2014/main" id="{62A2C84D-9257-4324-8824-1AF23E8DCD9B}"/>
              </a:ext>
            </a:extLst>
          </p:cNvPr>
          <p:cNvSpPr txBox="1">
            <a:spLocks noChangeArrowheads="1"/>
          </p:cNvSpPr>
          <p:nvPr/>
        </p:nvSpPr>
        <p:spPr bwMode="auto">
          <a:xfrm>
            <a:off x="1978489" y="4009288"/>
            <a:ext cx="982620"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802.1Qav</a:t>
            </a:r>
          </a:p>
        </p:txBody>
      </p:sp>
      <p:sp>
        <p:nvSpPr>
          <p:cNvPr id="82" name="Text Box 26">
            <a:extLst>
              <a:ext uri="{FF2B5EF4-FFF2-40B4-BE49-F238E27FC236}">
                <a16:creationId xmlns:a16="http://schemas.microsoft.com/office/drawing/2014/main" id="{AF191C59-E511-411D-9165-FD104FF0BA36}"/>
              </a:ext>
            </a:extLst>
          </p:cNvPr>
          <p:cNvSpPr txBox="1">
            <a:spLocks noChangeArrowheads="1"/>
          </p:cNvSpPr>
          <p:nvPr/>
        </p:nvSpPr>
        <p:spPr bwMode="auto">
          <a:xfrm>
            <a:off x="2964898" y="3994385"/>
            <a:ext cx="1032911"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802.1Qat</a:t>
            </a:r>
          </a:p>
          <a:p>
            <a:pPr eaLnBrk="1" hangingPunct="1">
              <a:lnSpc>
                <a:spcPct val="120000"/>
              </a:lnSpc>
            </a:pPr>
            <a:r>
              <a:rPr lang="en-US" altLang="zh-CN" sz="1400" dirty="0">
                <a:latin typeface="+mn-lt"/>
                <a:ea typeface="+mn-ea"/>
                <a:cs typeface="+mn-ea"/>
                <a:sym typeface="+mn-lt"/>
              </a:rPr>
              <a:t>802.1Qau</a:t>
            </a:r>
          </a:p>
        </p:txBody>
      </p:sp>
      <p:sp>
        <p:nvSpPr>
          <p:cNvPr id="83" name="Text Box 26">
            <a:extLst>
              <a:ext uri="{FF2B5EF4-FFF2-40B4-BE49-F238E27FC236}">
                <a16:creationId xmlns:a16="http://schemas.microsoft.com/office/drawing/2014/main" id="{594252D4-C85B-43F6-8E4A-9E8BF2E53359}"/>
              </a:ext>
            </a:extLst>
          </p:cNvPr>
          <p:cNvSpPr txBox="1">
            <a:spLocks noChangeArrowheads="1"/>
          </p:cNvSpPr>
          <p:nvPr/>
        </p:nvSpPr>
        <p:spPr bwMode="auto">
          <a:xfrm>
            <a:off x="4049535" y="3994385"/>
            <a:ext cx="1032911"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802.1Qaz</a:t>
            </a:r>
          </a:p>
          <a:p>
            <a:pPr eaLnBrk="1" hangingPunct="1">
              <a:lnSpc>
                <a:spcPct val="120000"/>
              </a:lnSpc>
            </a:pPr>
            <a:r>
              <a:rPr lang="en-US" altLang="zh-CN" sz="1400" dirty="0">
                <a:latin typeface="+mn-lt"/>
                <a:ea typeface="+mn-ea"/>
                <a:cs typeface="+mn-ea"/>
                <a:sym typeface="+mn-lt"/>
              </a:rPr>
              <a:t>802.1Qbb</a:t>
            </a:r>
          </a:p>
        </p:txBody>
      </p:sp>
      <p:sp>
        <p:nvSpPr>
          <p:cNvPr id="84" name="Text Box 26">
            <a:extLst>
              <a:ext uri="{FF2B5EF4-FFF2-40B4-BE49-F238E27FC236}">
                <a16:creationId xmlns:a16="http://schemas.microsoft.com/office/drawing/2014/main" id="{A20281B0-C16F-4304-A914-4CA786141298}"/>
              </a:ext>
            </a:extLst>
          </p:cNvPr>
          <p:cNvSpPr txBox="1">
            <a:spLocks noChangeArrowheads="1"/>
          </p:cNvSpPr>
          <p:nvPr/>
        </p:nvSpPr>
        <p:spPr bwMode="auto">
          <a:xfrm>
            <a:off x="5069422" y="3994385"/>
            <a:ext cx="1016882"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802.1Qbv</a:t>
            </a:r>
          </a:p>
          <a:p>
            <a:pPr eaLnBrk="1" hangingPunct="1">
              <a:lnSpc>
                <a:spcPct val="120000"/>
              </a:lnSpc>
            </a:pPr>
            <a:r>
              <a:rPr lang="en-US" altLang="zh-CN" sz="1400" dirty="0">
                <a:latin typeface="+mn-lt"/>
                <a:ea typeface="+mn-ea"/>
                <a:cs typeface="+mn-ea"/>
                <a:sym typeface="+mn-lt"/>
              </a:rPr>
              <a:t>802.1Qca</a:t>
            </a:r>
          </a:p>
        </p:txBody>
      </p:sp>
      <p:sp>
        <p:nvSpPr>
          <p:cNvPr id="85" name="Text Box 22">
            <a:extLst>
              <a:ext uri="{FF2B5EF4-FFF2-40B4-BE49-F238E27FC236}">
                <a16:creationId xmlns:a16="http://schemas.microsoft.com/office/drawing/2014/main" id="{EFA24A61-F350-4CF6-B82A-9969AFBD6B21}"/>
              </a:ext>
            </a:extLst>
          </p:cNvPr>
          <p:cNvSpPr txBox="1">
            <a:spLocks noChangeArrowheads="1"/>
          </p:cNvSpPr>
          <p:nvPr/>
        </p:nvSpPr>
        <p:spPr bwMode="auto">
          <a:xfrm>
            <a:off x="6334472"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2016</a:t>
            </a:r>
          </a:p>
        </p:txBody>
      </p:sp>
      <p:sp>
        <p:nvSpPr>
          <p:cNvPr id="86" name="箭头: 上 85">
            <a:extLst>
              <a:ext uri="{FF2B5EF4-FFF2-40B4-BE49-F238E27FC236}">
                <a16:creationId xmlns:a16="http://schemas.microsoft.com/office/drawing/2014/main" id="{4D65585A-C2F3-4727-869A-17257C44B241}"/>
              </a:ext>
            </a:extLst>
          </p:cNvPr>
          <p:cNvSpPr/>
          <p:nvPr/>
        </p:nvSpPr>
        <p:spPr>
          <a:xfrm>
            <a:off x="6455867"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7" name="Text Box 26">
            <a:extLst>
              <a:ext uri="{FF2B5EF4-FFF2-40B4-BE49-F238E27FC236}">
                <a16:creationId xmlns:a16="http://schemas.microsoft.com/office/drawing/2014/main" id="{E68EE133-82AB-4B0B-9C85-D2A2D62E5601}"/>
              </a:ext>
            </a:extLst>
          </p:cNvPr>
          <p:cNvSpPr txBox="1">
            <a:spLocks noChangeArrowheads="1"/>
          </p:cNvSpPr>
          <p:nvPr/>
        </p:nvSpPr>
        <p:spPr bwMode="auto">
          <a:xfrm>
            <a:off x="6063178" y="3992406"/>
            <a:ext cx="1022079"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802.1Qbu</a:t>
            </a:r>
          </a:p>
          <a:p>
            <a:pPr eaLnBrk="1" hangingPunct="1">
              <a:lnSpc>
                <a:spcPct val="120000"/>
              </a:lnSpc>
            </a:pPr>
            <a:r>
              <a:rPr lang="en-US" altLang="zh-CN" sz="1400" dirty="0">
                <a:latin typeface="+mn-lt"/>
                <a:ea typeface="+mn-ea"/>
                <a:cs typeface="+mn-ea"/>
                <a:sym typeface="+mn-lt"/>
              </a:rPr>
              <a:t>802.1Qbz</a:t>
            </a:r>
          </a:p>
        </p:txBody>
      </p:sp>
      <p:sp>
        <p:nvSpPr>
          <p:cNvPr id="88" name="Text Box 22">
            <a:extLst>
              <a:ext uri="{FF2B5EF4-FFF2-40B4-BE49-F238E27FC236}">
                <a16:creationId xmlns:a16="http://schemas.microsoft.com/office/drawing/2014/main" id="{D2AAE3EF-7892-4390-B3A3-21C5A50B1A05}"/>
              </a:ext>
            </a:extLst>
          </p:cNvPr>
          <p:cNvSpPr txBox="1">
            <a:spLocks noChangeArrowheads="1"/>
          </p:cNvSpPr>
          <p:nvPr/>
        </p:nvSpPr>
        <p:spPr bwMode="auto">
          <a:xfrm>
            <a:off x="7149907"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2017</a:t>
            </a:r>
          </a:p>
        </p:txBody>
      </p:sp>
      <p:sp>
        <p:nvSpPr>
          <p:cNvPr id="89" name="箭头: 上 88">
            <a:extLst>
              <a:ext uri="{FF2B5EF4-FFF2-40B4-BE49-F238E27FC236}">
                <a16:creationId xmlns:a16="http://schemas.microsoft.com/office/drawing/2014/main" id="{E406E60E-DC87-4E30-A178-EEC62C27CEFD}"/>
              </a:ext>
            </a:extLst>
          </p:cNvPr>
          <p:cNvSpPr/>
          <p:nvPr/>
        </p:nvSpPr>
        <p:spPr>
          <a:xfrm>
            <a:off x="7271302"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90" name="Text Box 26">
            <a:extLst>
              <a:ext uri="{FF2B5EF4-FFF2-40B4-BE49-F238E27FC236}">
                <a16:creationId xmlns:a16="http://schemas.microsoft.com/office/drawing/2014/main" id="{B738EBA7-FD9C-4C0D-92D5-1BD386C7B5C7}"/>
              </a:ext>
            </a:extLst>
          </p:cNvPr>
          <p:cNvSpPr txBox="1">
            <a:spLocks noChangeArrowheads="1"/>
          </p:cNvSpPr>
          <p:nvPr/>
        </p:nvSpPr>
        <p:spPr bwMode="auto">
          <a:xfrm>
            <a:off x="7034805" y="3992406"/>
            <a:ext cx="1028720"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802.1Qch</a:t>
            </a:r>
          </a:p>
          <a:p>
            <a:pPr eaLnBrk="1" hangingPunct="1">
              <a:lnSpc>
                <a:spcPct val="120000"/>
              </a:lnSpc>
            </a:pPr>
            <a:r>
              <a:rPr lang="en-US" altLang="zh-CN" sz="1400" dirty="0">
                <a:latin typeface="+mn-lt"/>
                <a:ea typeface="+mn-ea"/>
                <a:cs typeface="+mn-ea"/>
                <a:sym typeface="+mn-lt"/>
              </a:rPr>
              <a:t>802.1Qci</a:t>
            </a:r>
          </a:p>
        </p:txBody>
      </p:sp>
      <p:sp>
        <p:nvSpPr>
          <p:cNvPr id="91" name="Text Box 22">
            <a:extLst>
              <a:ext uri="{FF2B5EF4-FFF2-40B4-BE49-F238E27FC236}">
                <a16:creationId xmlns:a16="http://schemas.microsoft.com/office/drawing/2014/main" id="{383EDCD9-B164-449F-96D7-DE53934F53EC}"/>
              </a:ext>
            </a:extLst>
          </p:cNvPr>
          <p:cNvSpPr txBox="1">
            <a:spLocks noChangeArrowheads="1"/>
          </p:cNvSpPr>
          <p:nvPr/>
        </p:nvSpPr>
        <p:spPr bwMode="auto">
          <a:xfrm>
            <a:off x="7942130"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2018</a:t>
            </a:r>
          </a:p>
        </p:txBody>
      </p:sp>
      <p:sp>
        <p:nvSpPr>
          <p:cNvPr id="92" name="箭头: 上 91">
            <a:extLst>
              <a:ext uri="{FF2B5EF4-FFF2-40B4-BE49-F238E27FC236}">
                <a16:creationId xmlns:a16="http://schemas.microsoft.com/office/drawing/2014/main" id="{B707E260-3F5D-4685-B28C-ADDEBE06601E}"/>
              </a:ext>
            </a:extLst>
          </p:cNvPr>
          <p:cNvSpPr/>
          <p:nvPr/>
        </p:nvSpPr>
        <p:spPr>
          <a:xfrm>
            <a:off x="8063525"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93" name="Text Box 26">
            <a:extLst>
              <a:ext uri="{FF2B5EF4-FFF2-40B4-BE49-F238E27FC236}">
                <a16:creationId xmlns:a16="http://schemas.microsoft.com/office/drawing/2014/main" id="{E8C4B277-716E-4AAF-B104-5B469681BE88}"/>
              </a:ext>
            </a:extLst>
          </p:cNvPr>
          <p:cNvSpPr txBox="1">
            <a:spLocks noChangeArrowheads="1"/>
          </p:cNvSpPr>
          <p:nvPr/>
        </p:nvSpPr>
        <p:spPr bwMode="auto">
          <a:xfrm>
            <a:off x="7932533" y="3994385"/>
            <a:ext cx="986581"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802.1Qcc</a:t>
            </a:r>
          </a:p>
        </p:txBody>
      </p:sp>
      <p:sp>
        <p:nvSpPr>
          <p:cNvPr id="94" name="箭头: 上 93">
            <a:extLst>
              <a:ext uri="{FF2B5EF4-FFF2-40B4-BE49-F238E27FC236}">
                <a16:creationId xmlns:a16="http://schemas.microsoft.com/office/drawing/2014/main" id="{C1BAF5EF-61A1-419A-8A7C-1F254A09718A}"/>
              </a:ext>
            </a:extLst>
          </p:cNvPr>
          <p:cNvSpPr/>
          <p:nvPr/>
        </p:nvSpPr>
        <p:spPr>
          <a:xfrm>
            <a:off x="9050773"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95" name="Text Box 26">
            <a:extLst>
              <a:ext uri="{FF2B5EF4-FFF2-40B4-BE49-F238E27FC236}">
                <a16:creationId xmlns:a16="http://schemas.microsoft.com/office/drawing/2014/main" id="{B9689B76-8CF4-4998-A6C4-BEEC3EE972B4}"/>
              </a:ext>
            </a:extLst>
          </p:cNvPr>
          <p:cNvSpPr txBox="1">
            <a:spLocks noChangeArrowheads="1"/>
          </p:cNvSpPr>
          <p:nvPr/>
        </p:nvSpPr>
        <p:spPr bwMode="auto">
          <a:xfrm>
            <a:off x="8919114" y="3994385"/>
            <a:ext cx="1992556"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802.1Qcz 802.1Qdd</a:t>
            </a:r>
          </a:p>
          <a:p>
            <a:pPr eaLnBrk="1" hangingPunct="1">
              <a:lnSpc>
                <a:spcPct val="120000"/>
              </a:lnSpc>
            </a:pPr>
            <a:r>
              <a:rPr lang="en-US" altLang="zh-CN" sz="1400" dirty="0">
                <a:latin typeface="+mn-lt"/>
                <a:ea typeface="+mn-ea"/>
                <a:cs typeface="+mn-ea"/>
                <a:sym typeface="+mn-lt"/>
              </a:rPr>
              <a:t>802.1Qdj 802.1Qdq</a:t>
            </a:r>
          </a:p>
        </p:txBody>
      </p:sp>
      <p:sp>
        <p:nvSpPr>
          <p:cNvPr id="96" name="Text Box 22">
            <a:extLst>
              <a:ext uri="{FF2B5EF4-FFF2-40B4-BE49-F238E27FC236}">
                <a16:creationId xmlns:a16="http://schemas.microsoft.com/office/drawing/2014/main" id="{2971E952-76DA-4CC7-B505-E945CAE290A7}"/>
              </a:ext>
            </a:extLst>
          </p:cNvPr>
          <p:cNvSpPr txBox="1">
            <a:spLocks noChangeArrowheads="1"/>
          </p:cNvSpPr>
          <p:nvPr/>
        </p:nvSpPr>
        <p:spPr bwMode="auto">
          <a:xfrm>
            <a:off x="8957207" y="3464422"/>
            <a:ext cx="698556" cy="31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zh-CN" altLang="en-US" sz="1400" dirty="0">
                <a:solidFill>
                  <a:srgbClr val="669900"/>
                </a:solidFill>
                <a:latin typeface="+mn-lt"/>
                <a:ea typeface="+mn-ea"/>
                <a:cs typeface="+mn-ea"/>
                <a:sym typeface="+mn-lt"/>
              </a:rPr>
              <a:t>开发中</a:t>
            </a:r>
            <a:endParaRPr lang="en-US" altLang="zh-CN" sz="1400" dirty="0">
              <a:solidFill>
                <a:srgbClr val="669900"/>
              </a:solidFill>
              <a:latin typeface="+mn-lt"/>
              <a:ea typeface="+mn-ea"/>
              <a:cs typeface="+mn-ea"/>
              <a:sym typeface="+mn-lt"/>
            </a:endParaRPr>
          </a:p>
        </p:txBody>
      </p:sp>
      <p:sp>
        <p:nvSpPr>
          <p:cNvPr id="98" name="箭头: 上 97">
            <a:extLst>
              <a:ext uri="{FF2B5EF4-FFF2-40B4-BE49-F238E27FC236}">
                <a16:creationId xmlns:a16="http://schemas.microsoft.com/office/drawing/2014/main" id="{9B9DE112-1A71-49F6-84F3-07E50173C61A}"/>
              </a:ext>
            </a:extLst>
          </p:cNvPr>
          <p:cNvSpPr/>
          <p:nvPr/>
        </p:nvSpPr>
        <p:spPr>
          <a:xfrm>
            <a:off x="10534840"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99" name="Text Box 29">
            <a:extLst>
              <a:ext uri="{FF2B5EF4-FFF2-40B4-BE49-F238E27FC236}">
                <a16:creationId xmlns:a16="http://schemas.microsoft.com/office/drawing/2014/main" id="{3E388C85-FB57-46B9-9CBE-85CFC179DCC8}"/>
              </a:ext>
            </a:extLst>
          </p:cNvPr>
          <p:cNvSpPr txBox="1">
            <a:spLocks noChangeArrowheads="1"/>
          </p:cNvSpPr>
          <p:nvPr/>
        </p:nvSpPr>
        <p:spPr bwMode="auto">
          <a:xfrm>
            <a:off x="10341527" y="5979861"/>
            <a:ext cx="1004730"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800G/1.6T</a:t>
            </a:r>
          </a:p>
        </p:txBody>
      </p:sp>
      <p:sp>
        <p:nvSpPr>
          <p:cNvPr id="100" name="Text Box 22">
            <a:extLst>
              <a:ext uri="{FF2B5EF4-FFF2-40B4-BE49-F238E27FC236}">
                <a16:creationId xmlns:a16="http://schemas.microsoft.com/office/drawing/2014/main" id="{3C707DE0-8F7A-4E0D-A786-65AD23DDBC30}"/>
              </a:ext>
            </a:extLst>
          </p:cNvPr>
          <p:cNvSpPr txBox="1">
            <a:spLocks noChangeArrowheads="1"/>
          </p:cNvSpPr>
          <p:nvPr/>
        </p:nvSpPr>
        <p:spPr bwMode="auto">
          <a:xfrm>
            <a:off x="10310914" y="5352774"/>
            <a:ext cx="698556" cy="31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zh-CN" altLang="en-US" sz="1400" dirty="0">
                <a:solidFill>
                  <a:srgbClr val="669900"/>
                </a:solidFill>
                <a:latin typeface="+mn-lt"/>
                <a:ea typeface="+mn-ea"/>
                <a:cs typeface="+mn-ea"/>
                <a:sym typeface="+mn-lt"/>
              </a:rPr>
              <a:t>开发中</a:t>
            </a:r>
            <a:endParaRPr lang="en-US" altLang="zh-CN" sz="1400" dirty="0">
              <a:solidFill>
                <a:srgbClr val="669900"/>
              </a:solidFill>
              <a:latin typeface="+mn-lt"/>
              <a:ea typeface="+mn-ea"/>
              <a:cs typeface="+mn-ea"/>
              <a:sym typeface="+mn-lt"/>
            </a:endParaRPr>
          </a:p>
        </p:txBody>
      </p:sp>
      <p:sp>
        <p:nvSpPr>
          <p:cNvPr id="101" name="Text Box 26">
            <a:extLst>
              <a:ext uri="{FF2B5EF4-FFF2-40B4-BE49-F238E27FC236}">
                <a16:creationId xmlns:a16="http://schemas.microsoft.com/office/drawing/2014/main" id="{0B79A2B9-EF09-4879-A777-3A2358567E45}"/>
              </a:ext>
            </a:extLst>
          </p:cNvPr>
          <p:cNvSpPr txBox="1">
            <a:spLocks noChangeArrowheads="1"/>
          </p:cNvSpPr>
          <p:nvPr/>
        </p:nvSpPr>
        <p:spPr bwMode="auto">
          <a:xfrm>
            <a:off x="6461999" y="2398061"/>
            <a:ext cx="721244"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CFM</a:t>
            </a:r>
          </a:p>
        </p:txBody>
      </p:sp>
      <p:sp>
        <p:nvSpPr>
          <p:cNvPr id="102" name="Text Box 26">
            <a:extLst>
              <a:ext uri="{FF2B5EF4-FFF2-40B4-BE49-F238E27FC236}">
                <a16:creationId xmlns:a16="http://schemas.microsoft.com/office/drawing/2014/main" id="{B8F67E22-CAE8-4C90-B8D8-2962A6AE120D}"/>
              </a:ext>
            </a:extLst>
          </p:cNvPr>
          <p:cNvSpPr txBox="1">
            <a:spLocks noChangeArrowheads="1"/>
          </p:cNvSpPr>
          <p:nvPr/>
        </p:nvSpPr>
        <p:spPr bwMode="auto">
          <a:xfrm>
            <a:off x="9544989" y="2398061"/>
            <a:ext cx="1120236"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Y.1731</a:t>
            </a:r>
          </a:p>
        </p:txBody>
      </p:sp>
      <p:sp>
        <p:nvSpPr>
          <p:cNvPr id="103" name="Text Box 26">
            <a:extLst>
              <a:ext uri="{FF2B5EF4-FFF2-40B4-BE49-F238E27FC236}">
                <a16:creationId xmlns:a16="http://schemas.microsoft.com/office/drawing/2014/main" id="{38736D70-EA3C-438E-9F2E-DCD4D18959F5}"/>
              </a:ext>
            </a:extLst>
          </p:cNvPr>
          <p:cNvSpPr txBox="1">
            <a:spLocks noChangeArrowheads="1"/>
          </p:cNvSpPr>
          <p:nvPr/>
        </p:nvSpPr>
        <p:spPr bwMode="auto">
          <a:xfrm>
            <a:off x="7604264" y="2398061"/>
            <a:ext cx="721244"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1688" eaLnBrk="0" hangingPunct="0">
              <a:defRPr sz="2400">
                <a:solidFill>
                  <a:schemeClr val="tx1"/>
                </a:solidFill>
                <a:latin typeface="Arial" panose="020B0604020202020204" pitchFamily="34" charset="0"/>
                <a:ea typeface="ＭＳ Ｐゴシック" panose="020B0600070205080204" pitchFamily="34" charset="-128"/>
              </a:defRPr>
            </a:lvl1pPr>
            <a:lvl2pPr defTabSz="801688" eaLnBrk="0" hangingPunct="0">
              <a:defRPr sz="2400">
                <a:solidFill>
                  <a:schemeClr val="tx1"/>
                </a:solidFill>
                <a:latin typeface="Arial" panose="020B0604020202020204" pitchFamily="34" charset="0"/>
                <a:ea typeface="ＭＳ Ｐゴシック" panose="020B0600070205080204" pitchFamily="34" charset="-128"/>
              </a:defRPr>
            </a:lvl2pPr>
            <a:lvl3pPr defTabSz="801688" eaLnBrk="0" hangingPunct="0">
              <a:defRPr sz="2400">
                <a:solidFill>
                  <a:schemeClr val="tx1"/>
                </a:solidFill>
                <a:latin typeface="Arial" panose="020B0604020202020204" pitchFamily="34" charset="0"/>
                <a:ea typeface="ＭＳ Ｐゴシック" panose="020B0600070205080204" pitchFamily="34" charset="-128"/>
              </a:defRPr>
            </a:lvl3pPr>
            <a:lvl4pPr defTabSz="801688" eaLnBrk="0" hangingPunct="0">
              <a:defRPr sz="2400">
                <a:solidFill>
                  <a:schemeClr val="tx1"/>
                </a:solidFill>
                <a:latin typeface="Arial" panose="020B0604020202020204" pitchFamily="34" charset="0"/>
                <a:ea typeface="ＭＳ Ｐゴシック" panose="020B0600070205080204" pitchFamily="34" charset="-128"/>
              </a:defRPr>
            </a:lvl4pPr>
            <a:lvl5pPr defTabSz="801688" eaLnBrk="0" hangingPunct="0">
              <a:defRPr sz="2400">
                <a:solidFill>
                  <a:schemeClr val="tx1"/>
                </a:solidFill>
                <a:latin typeface="Arial" panose="020B0604020202020204" pitchFamily="34" charset="0"/>
                <a:ea typeface="ＭＳ Ｐゴシック" panose="020B0600070205080204" pitchFamily="34" charset="-128"/>
              </a:defRPr>
            </a:lvl5pPr>
            <a:lvl6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zh-CN" sz="1400" dirty="0">
                <a:latin typeface="+mn-lt"/>
                <a:ea typeface="+mn-ea"/>
                <a:cs typeface="+mn-ea"/>
                <a:sym typeface="+mn-lt"/>
              </a:rPr>
              <a:t>E-LMI</a:t>
            </a:r>
          </a:p>
        </p:txBody>
      </p:sp>
      <p:sp>
        <p:nvSpPr>
          <p:cNvPr id="105" name="矩形 104">
            <a:extLst>
              <a:ext uri="{FF2B5EF4-FFF2-40B4-BE49-F238E27FC236}">
                <a16:creationId xmlns:a16="http://schemas.microsoft.com/office/drawing/2014/main" id="{B2A95536-28DC-4CE7-B4C2-FF3358D81569}"/>
              </a:ext>
            </a:extLst>
          </p:cNvPr>
          <p:cNvSpPr/>
          <p:nvPr/>
        </p:nvSpPr>
        <p:spPr>
          <a:xfrm>
            <a:off x="893581" y="1605631"/>
            <a:ext cx="4264885" cy="1393330"/>
          </a:xfrm>
          <a:prstGeom prst="rect">
            <a:avLst/>
          </a:prstGeom>
          <a:solidFill>
            <a:schemeClr val="accent2">
              <a:lumMod val="60000"/>
              <a:lumOff val="40000"/>
              <a:alpha val="23000"/>
            </a:schemeClr>
          </a:solidFill>
        </p:spPr>
        <p:txBody>
          <a:bodyPr wrap="square">
            <a:spAutoFit/>
          </a:bodyPr>
          <a:lstStyle/>
          <a:p>
            <a:pPr marL="285750" indent="-285750">
              <a:lnSpc>
                <a:spcPct val="120000"/>
              </a:lnSpc>
              <a:buFont typeface="Arial" panose="020B0604020202020204" pitchFamily="34" charset="0"/>
              <a:buChar char="•"/>
            </a:pPr>
            <a:r>
              <a:rPr lang="en-US" altLang="zh-CN" dirty="0">
                <a:latin typeface="+mn-ea"/>
                <a:cs typeface="+mn-ea"/>
                <a:sym typeface="+mn-lt"/>
              </a:rPr>
              <a:t>GE</a:t>
            </a:r>
            <a:r>
              <a:rPr lang="zh-CN" altLang="en-US" dirty="0">
                <a:latin typeface="+mn-ea"/>
                <a:cs typeface="+mn-ea"/>
                <a:sym typeface="+mn-lt"/>
              </a:rPr>
              <a:t>千兆到桌面，</a:t>
            </a:r>
            <a:r>
              <a:rPr lang="en-US" altLang="zh-CN" dirty="0">
                <a:latin typeface="+mn-ea"/>
                <a:cs typeface="+mn-ea"/>
                <a:sym typeface="+mn-lt"/>
              </a:rPr>
              <a:t>10GE</a:t>
            </a:r>
            <a:r>
              <a:rPr lang="zh-CN" altLang="en-US" dirty="0">
                <a:latin typeface="+mn-ea"/>
                <a:cs typeface="+mn-ea"/>
                <a:sym typeface="+mn-lt"/>
              </a:rPr>
              <a:t>端口广泛应用</a:t>
            </a:r>
            <a:endParaRPr lang="en-US" altLang="zh-CN" dirty="0">
              <a:latin typeface="+mn-ea"/>
              <a:cs typeface="+mn-ea"/>
              <a:sym typeface="+mn-lt"/>
            </a:endParaRPr>
          </a:p>
          <a:p>
            <a:pPr marL="285750" indent="-285750">
              <a:lnSpc>
                <a:spcPct val="120000"/>
              </a:lnSpc>
              <a:buFont typeface="Arial" panose="020B0604020202020204" pitchFamily="34" charset="0"/>
              <a:buChar char="•"/>
            </a:pPr>
            <a:r>
              <a:rPr lang="en-US" altLang="zh-CN" dirty="0">
                <a:latin typeface="+mn-ea"/>
                <a:cs typeface="+mn-ea"/>
                <a:sym typeface="+mn-lt"/>
              </a:rPr>
              <a:t>100GE/200GE/400GE </a:t>
            </a:r>
            <a:r>
              <a:rPr lang="zh-CN" altLang="en-US" dirty="0">
                <a:latin typeface="+mn-ea"/>
                <a:cs typeface="+mn-ea"/>
                <a:sym typeface="+mn-lt"/>
              </a:rPr>
              <a:t>端口也成熟使</a:t>
            </a:r>
            <a:endParaRPr lang="en-US" altLang="zh-CN" dirty="0">
              <a:latin typeface="+mn-ea"/>
              <a:cs typeface="+mn-ea"/>
              <a:sym typeface="+mn-lt"/>
            </a:endParaRPr>
          </a:p>
          <a:p>
            <a:pPr marL="285750" indent="-285750">
              <a:lnSpc>
                <a:spcPct val="120000"/>
              </a:lnSpc>
              <a:buFont typeface="Arial" panose="020B0604020202020204" pitchFamily="34" charset="0"/>
              <a:buChar char="•"/>
            </a:pPr>
            <a:r>
              <a:rPr lang="zh-CN" altLang="en-US" dirty="0">
                <a:latin typeface="+mn-ea"/>
                <a:cs typeface="+mn-ea"/>
                <a:sym typeface="+mn-lt"/>
              </a:rPr>
              <a:t>用</a:t>
            </a:r>
            <a:r>
              <a:rPr lang="en-US" altLang="zh-CN" dirty="0">
                <a:latin typeface="+mn-ea"/>
                <a:cs typeface="+mn-ea"/>
                <a:sym typeface="+mn-lt"/>
              </a:rPr>
              <a:t>2.5G/5G/25G/50G </a:t>
            </a:r>
            <a:r>
              <a:rPr lang="zh-CN" altLang="en-US" dirty="0">
                <a:latin typeface="+mn-ea"/>
                <a:cs typeface="+mn-ea"/>
                <a:sym typeface="+mn-lt"/>
              </a:rPr>
              <a:t>分支助力新一代高性能服务器接入</a:t>
            </a:r>
            <a:r>
              <a:rPr lang="en-US" altLang="zh-CN" b="0" dirty="0">
                <a:latin typeface="+mn-ea"/>
                <a:cs typeface="+mn-ea"/>
                <a:sym typeface="+mn-lt"/>
              </a:rPr>
              <a:t> </a:t>
            </a:r>
          </a:p>
        </p:txBody>
      </p:sp>
      <p:sp>
        <p:nvSpPr>
          <p:cNvPr id="106" name="文本框 105">
            <a:extLst>
              <a:ext uri="{FF2B5EF4-FFF2-40B4-BE49-F238E27FC236}">
                <a16:creationId xmlns:a16="http://schemas.microsoft.com/office/drawing/2014/main" id="{D4975A2C-3FE4-4736-8137-4DF7B6399CD2}"/>
              </a:ext>
            </a:extLst>
          </p:cNvPr>
          <p:cNvSpPr txBox="1"/>
          <p:nvPr/>
        </p:nvSpPr>
        <p:spPr>
          <a:xfrm>
            <a:off x="10983230" y="2049933"/>
            <a:ext cx="893611" cy="657809"/>
          </a:xfrm>
          <a:prstGeom prst="rect">
            <a:avLst/>
          </a:prstGeom>
          <a:noFill/>
        </p:spPr>
        <p:txBody>
          <a:bodyPr wrap="square" rtlCol="0">
            <a:spAutoFit/>
          </a:bodyPr>
          <a:lstStyle/>
          <a:p>
            <a:pPr>
              <a:lnSpc>
                <a:spcPct val="120000"/>
              </a:lnSpc>
            </a:pPr>
            <a:r>
              <a:rPr lang="en-US" altLang="zh-CN" sz="1600" dirty="0">
                <a:cs typeface="+mn-ea"/>
                <a:sym typeface="+mn-lt"/>
              </a:rPr>
              <a:t>OAM</a:t>
            </a:r>
            <a:r>
              <a:rPr lang="zh-CN" altLang="en-US" sz="1600" dirty="0">
                <a:cs typeface="+mn-ea"/>
                <a:sym typeface="+mn-lt"/>
              </a:rPr>
              <a:t>标准演进</a:t>
            </a:r>
          </a:p>
        </p:txBody>
      </p:sp>
      <p:sp>
        <p:nvSpPr>
          <p:cNvPr id="107" name="文本框 106">
            <a:extLst>
              <a:ext uri="{FF2B5EF4-FFF2-40B4-BE49-F238E27FC236}">
                <a16:creationId xmlns:a16="http://schemas.microsoft.com/office/drawing/2014/main" id="{077314B3-8660-45E8-AE19-695F4149F86C}"/>
              </a:ext>
            </a:extLst>
          </p:cNvPr>
          <p:cNvSpPr txBox="1"/>
          <p:nvPr/>
        </p:nvSpPr>
        <p:spPr>
          <a:xfrm>
            <a:off x="11186077" y="5584629"/>
            <a:ext cx="893611" cy="657809"/>
          </a:xfrm>
          <a:prstGeom prst="rect">
            <a:avLst/>
          </a:prstGeom>
          <a:noFill/>
        </p:spPr>
        <p:txBody>
          <a:bodyPr wrap="square" rtlCol="0">
            <a:spAutoFit/>
          </a:bodyPr>
          <a:lstStyle/>
          <a:p>
            <a:pPr>
              <a:lnSpc>
                <a:spcPct val="120000"/>
              </a:lnSpc>
            </a:pPr>
            <a:r>
              <a:rPr lang="zh-CN" altLang="en-US" sz="1600" dirty="0">
                <a:cs typeface="+mn-ea"/>
                <a:sym typeface="+mn-lt"/>
              </a:rPr>
              <a:t>带宽标准演进</a:t>
            </a:r>
          </a:p>
        </p:txBody>
      </p:sp>
      <p:sp>
        <p:nvSpPr>
          <p:cNvPr id="108" name="文本框 107">
            <a:extLst>
              <a:ext uri="{FF2B5EF4-FFF2-40B4-BE49-F238E27FC236}">
                <a16:creationId xmlns:a16="http://schemas.microsoft.com/office/drawing/2014/main" id="{3A21DDA4-2E23-43F8-AA42-D950164FA3A5}"/>
              </a:ext>
            </a:extLst>
          </p:cNvPr>
          <p:cNvSpPr txBox="1"/>
          <p:nvPr/>
        </p:nvSpPr>
        <p:spPr>
          <a:xfrm>
            <a:off x="11158772" y="3815461"/>
            <a:ext cx="893611" cy="657809"/>
          </a:xfrm>
          <a:prstGeom prst="rect">
            <a:avLst/>
          </a:prstGeom>
          <a:noFill/>
        </p:spPr>
        <p:txBody>
          <a:bodyPr wrap="square" rtlCol="0">
            <a:spAutoFit/>
          </a:bodyPr>
          <a:lstStyle/>
          <a:p>
            <a:pPr>
              <a:lnSpc>
                <a:spcPct val="120000"/>
              </a:lnSpc>
            </a:pPr>
            <a:r>
              <a:rPr lang="en-US" altLang="zh-CN" sz="1600" dirty="0">
                <a:cs typeface="+mn-ea"/>
                <a:sym typeface="+mn-lt"/>
              </a:rPr>
              <a:t>QoS</a:t>
            </a:r>
            <a:r>
              <a:rPr lang="zh-CN" altLang="en-US" sz="1600" dirty="0">
                <a:cs typeface="+mn-ea"/>
                <a:sym typeface="+mn-lt"/>
              </a:rPr>
              <a:t>标准演进</a:t>
            </a:r>
          </a:p>
        </p:txBody>
      </p:sp>
      <p:sp>
        <p:nvSpPr>
          <p:cNvPr id="6" name="灯片编号占位符 5">
            <a:extLst>
              <a:ext uri="{FF2B5EF4-FFF2-40B4-BE49-F238E27FC236}">
                <a16:creationId xmlns:a16="http://schemas.microsoft.com/office/drawing/2014/main" id="{9CBAFAB7-283D-521A-FB95-228BA1456713}"/>
              </a:ext>
            </a:extLst>
          </p:cNvPr>
          <p:cNvSpPr>
            <a:spLocks noGrp="1"/>
          </p:cNvSpPr>
          <p:nvPr>
            <p:ph type="sldNum" sz="quarter" idx="12"/>
          </p:nvPr>
        </p:nvSpPr>
        <p:spPr/>
        <p:txBody>
          <a:bodyPr/>
          <a:lstStyle/>
          <a:p>
            <a:fld id="{C8BB1146-E542-4D4E-B8E9-6919A11DDD48}" type="slidenum">
              <a:rPr lang="en-US" smtClean="0"/>
              <a:t>145</a:t>
            </a:fld>
            <a:endParaRPr lang="en-US"/>
          </a:p>
        </p:txBody>
      </p:sp>
    </p:spTree>
    <p:extLst>
      <p:ext uri="{BB962C8B-B14F-4D97-AF65-F5344CB8AC3E}">
        <p14:creationId xmlns:p14="http://schemas.microsoft.com/office/powerpoint/2010/main" val="31241545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AECEE9-E994-48C6-8E50-BEC8EB6F401A}"/>
              </a:ext>
            </a:extLst>
          </p:cNvPr>
          <p:cNvSpPr>
            <a:spLocks noGrp="1"/>
          </p:cNvSpPr>
          <p:nvPr>
            <p:ph type="title"/>
          </p:nvPr>
        </p:nvSpPr>
        <p:spPr>
          <a:xfrm>
            <a:off x="660400" y="-11969"/>
            <a:ext cx="10726032" cy="980113"/>
          </a:xfrm>
        </p:spPr>
        <p:txBody>
          <a:bodyPr>
            <a:normAutofit/>
          </a:bodyPr>
          <a:lstStyle/>
          <a:p>
            <a:pPr>
              <a:lnSpc>
                <a:spcPct val="120000"/>
              </a:lnSpc>
            </a:pPr>
            <a:r>
              <a:rPr lang="zh-CN" altLang="en-US" sz="3200" b="1" kern="0" dirty="0">
                <a:latin typeface="+mn-lt"/>
                <a:ea typeface="+mn-ea"/>
                <a:cs typeface="+mn-ea"/>
                <a:sym typeface="+mn-lt"/>
              </a:rPr>
              <a:t>以太网各标准实体：开放、竞争与合作</a:t>
            </a:r>
            <a:endParaRPr lang="zh-CN" altLang="en-US" sz="3200" b="1" dirty="0">
              <a:latin typeface="+mn-lt"/>
              <a:ea typeface="+mn-ea"/>
              <a:cs typeface="+mn-ea"/>
              <a:sym typeface="+mn-lt"/>
            </a:endParaRPr>
          </a:p>
        </p:txBody>
      </p:sp>
      <p:sp>
        <p:nvSpPr>
          <p:cNvPr id="4" name="圆角矩形 4">
            <a:extLst>
              <a:ext uri="{FF2B5EF4-FFF2-40B4-BE49-F238E27FC236}">
                <a16:creationId xmlns:a16="http://schemas.microsoft.com/office/drawing/2014/main" id="{DFCB89F2-75F8-4A08-9AAA-EB24E2F10083}"/>
              </a:ext>
            </a:extLst>
          </p:cNvPr>
          <p:cNvSpPr/>
          <p:nvPr/>
        </p:nvSpPr>
        <p:spPr bwMode="auto">
          <a:xfrm>
            <a:off x="1457206" y="1256456"/>
            <a:ext cx="10196313" cy="2109742"/>
          </a:xfrm>
          <a:prstGeom prst="roundRect">
            <a:avLst/>
          </a:prstGeom>
          <a:solidFill>
            <a:schemeClr val="accent6">
              <a:lumMod val="60000"/>
              <a:lumOff val="40000"/>
            </a:schemeClr>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endParaRPr lang="zh-CN" altLang="en-US" sz="1400" dirty="0">
              <a:cs typeface="+mn-ea"/>
              <a:sym typeface="+mn-lt"/>
            </a:endParaRPr>
          </a:p>
        </p:txBody>
      </p:sp>
      <p:sp>
        <p:nvSpPr>
          <p:cNvPr id="5" name="TextBox 9">
            <a:extLst>
              <a:ext uri="{FF2B5EF4-FFF2-40B4-BE49-F238E27FC236}">
                <a16:creationId xmlns:a16="http://schemas.microsoft.com/office/drawing/2014/main" id="{10F85ED4-1B51-4766-BBA3-6518217AE903}"/>
              </a:ext>
            </a:extLst>
          </p:cNvPr>
          <p:cNvSpPr txBox="1"/>
          <p:nvPr/>
        </p:nvSpPr>
        <p:spPr>
          <a:xfrm>
            <a:off x="756331" y="5299442"/>
            <a:ext cx="10682511" cy="776092"/>
          </a:xfrm>
          <a:prstGeom prst="rect">
            <a:avLst/>
          </a:prstGeom>
          <a:solidFill>
            <a:schemeClr val="accent2">
              <a:lumMod val="40000"/>
              <a:lumOff val="60000"/>
              <a:alpha val="57000"/>
            </a:schemeClr>
          </a:solidFill>
        </p:spPr>
        <p:txBody>
          <a:bodyPr wrap="square" lIns="68562" tIns="34281" rIns="68562" bIns="34281" rtlCol="0">
            <a:spAutoFit/>
          </a:bodyPr>
          <a:lstStyle/>
          <a:p>
            <a:pPr fontAlgn="auto">
              <a:lnSpc>
                <a:spcPct val="120000"/>
              </a:lnSpc>
              <a:buSzPct val="60000"/>
            </a:pPr>
            <a:r>
              <a:rPr lang="en-US" altLang="zh-CN" sz="2000" b="0" dirty="0">
                <a:solidFill>
                  <a:prstClr val="black"/>
                </a:solidFill>
                <a:cs typeface="+mn-ea"/>
                <a:sym typeface="+mn-lt"/>
              </a:rPr>
              <a:t> IEEE 802 </a:t>
            </a:r>
            <a:r>
              <a:rPr lang="zh-CN" altLang="en-US" sz="2000" b="0" dirty="0">
                <a:solidFill>
                  <a:prstClr val="black"/>
                </a:solidFill>
                <a:cs typeface="+mn-ea"/>
                <a:sym typeface="+mn-lt"/>
              </a:rPr>
              <a:t>标准衍生的以太网产业系统已经成为互联网以及电信网络最大的生态系统，推动产业界技术的不断创新，满足新的应用场景，技术不断成熟，成本持续降低。</a:t>
            </a:r>
            <a:endParaRPr lang="en-US" altLang="zh-CN" sz="2000" b="0" dirty="0">
              <a:solidFill>
                <a:prstClr val="black"/>
              </a:solidFill>
              <a:cs typeface="+mn-ea"/>
              <a:sym typeface="+mn-lt"/>
            </a:endParaRPr>
          </a:p>
        </p:txBody>
      </p:sp>
      <p:sp>
        <p:nvSpPr>
          <p:cNvPr id="6" name="圆角矩形 1">
            <a:extLst>
              <a:ext uri="{FF2B5EF4-FFF2-40B4-BE49-F238E27FC236}">
                <a16:creationId xmlns:a16="http://schemas.microsoft.com/office/drawing/2014/main" id="{9CCF8402-E751-491C-9B39-72EAE4899653}"/>
              </a:ext>
            </a:extLst>
          </p:cNvPr>
          <p:cNvSpPr/>
          <p:nvPr/>
        </p:nvSpPr>
        <p:spPr bwMode="auto">
          <a:xfrm>
            <a:off x="4955712" y="3848920"/>
            <a:ext cx="1969477" cy="914400"/>
          </a:xfrm>
          <a:prstGeom prst="roundRect">
            <a:avLst/>
          </a:prstGeom>
          <a:solidFill>
            <a:srgbClr val="92D050"/>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IEEE 802</a:t>
            </a:r>
            <a:endParaRPr lang="zh-CN" altLang="en-US" sz="1400" dirty="0">
              <a:cs typeface="+mn-ea"/>
              <a:sym typeface="+mn-lt"/>
            </a:endParaRPr>
          </a:p>
        </p:txBody>
      </p:sp>
      <p:sp>
        <p:nvSpPr>
          <p:cNvPr id="7" name="圆角矩形 3">
            <a:extLst>
              <a:ext uri="{FF2B5EF4-FFF2-40B4-BE49-F238E27FC236}">
                <a16:creationId xmlns:a16="http://schemas.microsoft.com/office/drawing/2014/main" id="{3618C264-1948-40BC-B226-6696662B9254}"/>
              </a:ext>
            </a:extLst>
          </p:cNvPr>
          <p:cNvSpPr/>
          <p:nvPr/>
        </p:nvSpPr>
        <p:spPr bwMode="auto">
          <a:xfrm>
            <a:off x="1865558" y="2213943"/>
            <a:ext cx="1155560" cy="622998"/>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MSA</a:t>
            </a:r>
            <a:endParaRPr lang="zh-CN" altLang="en-US" sz="1400" dirty="0">
              <a:cs typeface="+mn-ea"/>
              <a:sym typeface="+mn-lt"/>
            </a:endParaRPr>
          </a:p>
        </p:txBody>
      </p:sp>
      <p:sp>
        <p:nvSpPr>
          <p:cNvPr id="8" name="圆角矩形 14">
            <a:extLst>
              <a:ext uri="{FF2B5EF4-FFF2-40B4-BE49-F238E27FC236}">
                <a16:creationId xmlns:a16="http://schemas.microsoft.com/office/drawing/2014/main" id="{B84E3946-5FF5-4766-B254-22B51A7CF837}"/>
              </a:ext>
            </a:extLst>
          </p:cNvPr>
          <p:cNvSpPr/>
          <p:nvPr/>
        </p:nvSpPr>
        <p:spPr bwMode="auto">
          <a:xfrm>
            <a:off x="3610061" y="2213943"/>
            <a:ext cx="1150538" cy="622998"/>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Ethernet Alliance</a:t>
            </a:r>
            <a:endParaRPr lang="zh-CN" altLang="en-US" sz="1400" dirty="0">
              <a:cs typeface="+mn-ea"/>
              <a:sym typeface="+mn-lt"/>
            </a:endParaRPr>
          </a:p>
        </p:txBody>
      </p:sp>
      <p:sp>
        <p:nvSpPr>
          <p:cNvPr id="9" name="圆角矩形 17">
            <a:extLst>
              <a:ext uri="{FF2B5EF4-FFF2-40B4-BE49-F238E27FC236}">
                <a16:creationId xmlns:a16="http://schemas.microsoft.com/office/drawing/2014/main" id="{07D1B666-5BE9-471A-A318-1D715D164017}"/>
              </a:ext>
            </a:extLst>
          </p:cNvPr>
          <p:cNvSpPr/>
          <p:nvPr/>
        </p:nvSpPr>
        <p:spPr bwMode="auto">
          <a:xfrm>
            <a:off x="5349542" y="2213943"/>
            <a:ext cx="1150538" cy="622998"/>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IBTA</a:t>
            </a:r>
            <a:endParaRPr lang="zh-CN" altLang="en-US" sz="1400" dirty="0">
              <a:cs typeface="+mn-ea"/>
              <a:sym typeface="+mn-lt"/>
            </a:endParaRPr>
          </a:p>
        </p:txBody>
      </p:sp>
      <p:sp>
        <p:nvSpPr>
          <p:cNvPr id="10" name="圆角矩形 18">
            <a:extLst>
              <a:ext uri="{FF2B5EF4-FFF2-40B4-BE49-F238E27FC236}">
                <a16:creationId xmlns:a16="http://schemas.microsoft.com/office/drawing/2014/main" id="{569BD244-4C98-4EDA-B9C5-8991854D9AF6}"/>
              </a:ext>
            </a:extLst>
          </p:cNvPr>
          <p:cNvSpPr/>
          <p:nvPr/>
        </p:nvSpPr>
        <p:spPr bwMode="auto">
          <a:xfrm>
            <a:off x="7089023" y="2213943"/>
            <a:ext cx="1150538" cy="622998"/>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OIF</a:t>
            </a:r>
            <a:endParaRPr lang="zh-CN" altLang="en-US" sz="1400" dirty="0">
              <a:cs typeface="+mn-ea"/>
              <a:sym typeface="+mn-lt"/>
            </a:endParaRPr>
          </a:p>
        </p:txBody>
      </p:sp>
      <p:cxnSp>
        <p:nvCxnSpPr>
          <p:cNvPr id="11" name="直接箭头连接符 10">
            <a:extLst>
              <a:ext uri="{FF2B5EF4-FFF2-40B4-BE49-F238E27FC236}">
                <a16:creationId xmlns:a16="http://schemas.microsoft.com/office/drawing/2014/main" id="{DD7F72D6-3FEB-4AC2-846A-BC3C63E2B7B4}"/>
              </a:ext>
            </a:extLst>
          </p:cNvPr>
          <p:cNvCxnSpPr>
            <a:stCxn id="6" idx="0"/>
          </p:cNvCxnSpPr>
          <p:nvPr/>
        </p:nvCxnSpPr>
        <p:spPr bwMode="auto">
          <a:xfrm flipH="1" flipV="1">
            <a:off x="2482139" y="2853671"/>
            <a:ext cx="3458312" cy="995249"/>
          </a:xfrm>
          <a:prstGeom prst="straightConnector1">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a:extLst>
              <a:ext uri="{FF2B5EF4-FFF2-40B4-BE49-F238E27FC236}">
                <a16:creationId xmlns:a16="http://schemas.microsoft.com/office/drawing/2014/main" id="{1417A365-36AF-4E60-A8B0-C32ED1F01640}"/>
              </a:ext>
            </a:extLst>
          </p:cNvPr>
          <p:cNvCxnSpPr>
            <a:stCxn id="8" idx="2"/>
            <a:endCxn id="6" idx="0"/>
          </p:cNvCxnSpPr>
          <p:nvPr/>
        </p:nvCxnSpPr>
        <p:spPr bwMode="auto">
          <a:xfrm>
            <a:off x="4185330" y="2836941"/>
            <a:ext cx="1755121" cy="10119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a:extLst>
              <a:ext uri="{FF2B5EF4-FFF2-40B4-BE49-F238E27FC236}">
                <a16:creationId xmlns:a16="http://schemas.microsoft.com/office/drawing/2014/main" id="{261DB4A5-8425-4000-91A1-3D40D00BBFA2}"/>
              </a:ext>
            </a:extLst>
          </p:cNvPr>
          <p:cNvCxnSpPr>
            <a:stCxn id="9" idx="2"/>
            <a:endCxn id="6" idx="0"/>
          </p:cNvCxnSpPr>
          <p:nvPr/>
        </p:nvCxnSpPr>
        <p:spPr bwMode="auto">
          <a:xfrm>
            <a:off x="5924811" y="2836941"/>
            <a:ext cx="15640" cy="10119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a:extLst>
              <a:ext uri="{FF2B5EF4-FFF2-40B4-BE49-F238E27FC236}">
                <a16:creationId xmlns:a16="http://schemas.microsoft.com/office/drawing/2014/main" id="{C081BC81-8BD2-4044-81E5-73F1CE5EB4CF}"/>
              </a:ext>
            </a:extLst>
          </p:cNvPr>
          <p:cNvCxnSpPr>
            <a:stCxn id="10" idx="2"/>
            <a:endCxn id="6" idx="0"/>
          </p:cNvCxnSpPr>
          <p:nvPr/>
        </p:nvCxnSpPr>
        <p:spPr bwMode="auto">
          <a:xfrm flipH="1">
            <a:off x="5940451" y="2836941"/>
            <a:ext cx="1723841" cy="10119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文本框 14">
            <a:extLst>
              <a:ext uri="{FF2B5EF4-FFF2-40B4-BE49-F238E27FC236}">
                <a16:creationId xmlns:a16="http://schemas.microsoft.com/office/drawing/2014/main" id="{A5DF146E-07A3-4D86-B665-C730CE47636A}"/>
              </a:ext>
            </a:extLst>
          </p:cNvPr>
          <p:cNvSpPr txBox="1"/>
          <p:nvPr/>
        </p:nvSpPr>
        <p:spPr>
          <a:xfrm>
            <a:off x="3924831" y="1315128"/>
            <a:ext cx="5083443" cy="396134"/>
          </a:xfrm>
          <a:prstGeom prst="rect">
            <a:avLst/>
          </a:prstGeom>
          <a:noFill/>
        </p:spPr>
        <p:txBody>
          <a:bodyPr wrap="none" rtlCol="0">
            <a:spAutoFit/>
          </a:bodyPr>
          <a:lstStyle/>
          <a:p>
            <a:pPr>
              <a:lnSpc>
                <a:spcPct val="120000"/>
              </a:lnSpc>
            </a:pPr>
            <a:r>
              <a:rPr lang="zh-CN" altLang="en-US" dirty="0">
                <a:cs typeface="+mn-ea"/>
                <a:sym typeface="+mn-lt"/>
              </a:rPr>
              <a:t>依托于</a:t>
            </a:r>
            <a:r>
              <a:rPr lang="en-US" altLang="zh-CN" dirty="0">
                <a:cs typeface="+mn-ea"/>
                <a:sym typeface="+mn-lt"/>
              </a:rPr>
              <a:t>IEEE 802</a:t>
            </a:r>
            <a:r>
              <a:rPr lang="zh-CN" altLang="en-US" dirty="0">
                <a:cs typeface="+mn-ea"/>
                <a:sym typeface="+mn-lt"/>
              </a:rPr>
              <a:t>工作组的以太网的相关标准组织</a:t>
            </a:r>
          </a:p>
        </p:txBody>
      </p:sp>
      <p:sp>
        <p:nvSpPr>
          <p:cNvPr id="16" name="文本框 15">
            <a:extLst>
              <a:ext uri="{FF2B5EF4-FFF2-40B4-BE49-F238E27FC236}">
                <a16:creationId xmlns:a16="http://schemas.microsoft.com/office/drawing/2014/main" id="{641A3DCB-A4A9-4BED-B46F-A52111EECC22}"/>
              </a:ext>
            </a:extLst>
          </p:cNvPr>
          <p:cNvSpPr txBox="1"/>
          <p:nvPr/>
        </p:nvSpPr>
        <p:spPr>
          <a:xfrm>
            <a:off x="1854184" y="1925870"/>
            <a:ext cx="1261884" cy="294824"/>
          </a:xfrm>
          <a:prstGeom prst="rect">
            <a:avLst/>
          </a:prstGeom>
          <a:noFill/>
        </p:spPr>
        <p:txBody>
          <a:bodyPr wrap="none" rtlCol="0">
            <a:spAutoFit/>
          </a:bodyPr>
          <a:lstStyle/>
          <a:p>
            <a:pPr>
              <a:lnSpc>
                <a:spcPct val="120000"/>
              </a:lnSpc>
            </a:pPr>
            <a:r>
              <a:rPr lang="zh-CN" altLang="en-US" sz="1200" dirty="0">
                <a:cs typeface="+mn-ea"/>
                <a:sym typeface="+mn-lt"/>
              </a:rPr>
              <a:t>光模块标准组织</a:t>
            </a:r>
          </a:p>
        </p:txBody>
      </p:sp>
      <p:sp>
        <p:nvSpPr>
          <p:cNvPr id="17" name="文本框 16">
            <a:extLst>
              <a:ext uri="{FF2B5EF4-FFF2-40B4-BE49-F238E27FC236}">
                <a16:creationId xmlns:a16="http://schemas.microsoft.com/office/drawing/2014/main" id="{25F0DFE0-5D81-44E0-9B21-645479981869}"/>
              </a:ext>
            </a:extLst>
          </p:cNvPr>
          <p:cNvSpPr txBox="1"/>
          <p:nvPr/>
        </p:nvSpPr>
        <p:spPr>
          <a:xfrm>
            <a:off x="3554388" y="1923372"/>
            <a:ext cx="1261884" cy="294824"/>
          </a:xfrm>
          <a:prstGeom prst="rect">
            <a:avLst/>
          </a:prstGeom>
          <a:noFill/>
        </p:spPr>
        <p:txBody>
          <a:bodyPr wrap="none" rtlCol="0">
            <a:spAutoFit/>
          </a:bodyPr>
          <a:lstStyle/>
          <a:p>
            <a:pPr>
              <a:lnSpc>
                <a:spcPct val="120000"/>
              </a:lnSpc>
            </a:pPr>
            <a:r>
              <a:rPr lang="zh-CN" altLang="en-US" sz="1200" dirty="0">
                <a:cs typeface="+mn-ea"/>
                <a:sym typeface="+mn-lt"/>
              </a:rPr>
              <a:t>以太网产业联盟</a:t>
            </a:r>
          </a:p>
        </p:txBody>
      </p:sp>
      <p:sp>
        <p:nvSpPr>
          <p:cNvPr id="18" name="文本框 17">
            <a:extLst>
              <a:ext uri="{FF2B5EF4-FFF2-40B4-BE49-F238E27FC236}">
                <a16:creationId xmlns:a16="http://schemas.microsoft.com/office/drawing/2014/main" id="{6E2DE238-A888-43F6-9C9F-EF9E4665A3FA}"/>
              </a:ext>
            </a:extLst>
          </p:cNvPr>
          <p:cNvSpPr txBox="1"/>
          <p:nvPr/>
        </p:nvSpPr>
        <p:spPr>
          <a:xfrm>
            <a:off x="4955712" y="1923371"/>
            <a:ext cx="2120196" cy="293607"/>
          </a:xfrm>
          <a:prstGeom prst="rect">
            <a:avLst/>
          </a:prstGeom>
          <a:noFill/>
        </p:spPr>
        <p:txBody>
          <a:bodyPr wrap="none" rtlCol="0">
            <a:spAutoFit/>
          </a:bodyPr>
          <a:lstStyle/>
          <a:p>
            <a:pPr>
              <a:lnSpc>
                <a:spcPct val="120000"/>
              </a:lnSpc>
            </a:pPr>
            <a:r>
              <a:rPr lang="en-US" altLang="zh-CN" sz="1200" dirty="0">
                <a:cs typeface="+mn-ea"/>
                <a:sym typeface="+mn-lt"/>
              </a:rPr>
              <a:t>InfiniBand Trade Association</a:t>
            </a:r>
            <a:endParaRPr lang="zh-CN" altLang="en-US" sz="1200" dirty="0">
              <a:cs typeface="+mn-ea"/>
              <a:sym typeface="+mn-lt"/>
            </a:endParaRPr>
          </a:p>
        </p:txBody>
      </p:sp>
      <p:sp>
        <p:nvSpPr>
          <p:cNvPr id="19" name="文本框 18">
            <a:extLst>
              <a:ext uri="{FF2B5EF4-FFF2-40B4-BE49-F238E27FC236}">
                <a16:creationId xmlns:a16="http://schemas.microsoft.com/office/drawing/2014/main" id="{C48D0824-62FE-457B-9F6D-6DE3EE564858}"/>
              </a:ext>
            </a:extLst>
          </p:cNvPr>
          <p:cNvSpPr txBox="1"/>
          <p:nvPr/>
        </p:nvSpPr>
        <p:spPr>
          <a:xfrm>
            <a:off x="7205244" y="1953674"/>
            <a:ext cx="954107" cy="294824"/>
          </a:xfrm>
          <a:prstGeom prst="rect">
            <a:avLst/>
          </a:prstGeom>
          <a:noFill/>
        </p:spPr>
        <p:txBody>
          <a:bodyPr wrap="none" rtlCol="0">
            <a:spAutoFit/>
          </a:bodyPr>
          <a:lstStyle/>
          <a:p>
            <a:pPr>
              <a:lnSpc>
                <a:spcPct val="120000"/>
              </a:lnSpc>
            </a:pPr>
            <a:r>
              <a:rPr lang="zh-CN" altLang="en-US" sz="1200" dirty="0">
                <a:cs typeface="+mn-ea"/>
                <a:sym typeface="+mn-lt"/>
              </a:rPr>
              <a:t>光互联论坛</a:t>
            </a:r>
          </a:p>
        </p:txBody>
      </p:sp>
      <p:cxnSp>
        <p:nvCxnSpPr>
          <p:cNvPr id="20" name="直接连接符 19">
            <a:extLst>
              <a:ext uri="{FF2B5EF4-FFF2-40B4-BE49-F238E27FC236}">
                <a16:creationId xmlns:a16="http://schemas.microsoft.com/office/drawing/2014/main" id="{A8B9BBCC-4624-4324-8423-8090D35CAAA1}"/>
              </a:ext>
            </a:extLst>
          </p:cNvPr>
          <p:cNvCxnSpPr>
            <a:stCxn id="6" idx="0"/>
            <a:endCxn id="21" idx="2"/>
          </p:cNvCxnSpPr>
          <p:nvPr/>
        </p:nvCxnSpPr>
        <p:spPr bwMode="auto">
          <a:xfrm flipV="1">
            <a:off x="5940451" y="2836941"/>
            <a:ext cx="3463322" cy="10119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圆角矩形 30">
            <a:extLst>
              <a:ext uri="{FF2B5EF4-FFF2-40B4-BE49-F238E27FC236}">
                <a16:creationId xmlns:a16="http://schemas.microsoft.com/office/drawing/2014/main" id="{BD3DD5AE-5451-4733-BE8B-522FFD76B275}"/>
              </a:ext>
            </a:extLst>
          </p:cNvPr>
          <p:cNvSpPr/>
          <p:nvPr/>
        </p:nvSpPr>
        <p:spPr bwMode="auto">
          <a:xfrm>
            <a:off x="8828504" y="2213943"/>
            <a:ext cx="1150538" cy="622998"/>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MEF</a:t>
            </a:r>
            <a:endParaRPr lang="zh-CN" altLang="en-US" sz="1400" dirty="0">
              <a:cs typeface="+mn-ea"/>
              <a:sym typeface="+mn-lt"/>
            </a:endParaRPr>
          </a:p>
        </p:txBody>
      </p:sp>
      <p:pic>
        <p:nvPicPr>
          <p:cNvPr id="22" name="图片 21">
            <a:extLst>
              <a:ext uri="{FF2B5EF4-FFF2-40B4-BE49-F238E27FC236}">
                <a16:creationId xmlns:a16="http://schemas.microsoft.com/office/drawing/2014/main" id="{416DF801-7727-40AE-B681-137DF0085DAE}"/>
              </a:ext>
            </a:extLst>
          </p:cNvPr>
          <p:cNvPicPr>
            <a:picLocks noChangeAspect="1"/>
          </p:cNvPicPr>
          <p:nvPr/>
        </p:nvPicPr>
        <p:blipFill>
          <a:blip r:embed="rId3"/>
          <a:stretch>
            <a:fillRect/>
          </a:stretch>
        </p:blipFill>
        <p:spPr>
          <a:xfrm>
            <a:off x="6418014" y="3914053"/>
            <a:ext cx="1571844" cy="819264"/>
          </a:xfrm>
          <a:prstGeom prst="rect">
            <a:avLst/>
          </a:prstGeom>
        </p:spPr>
      </p:pic>
      <p:sp>
        <p:nvSpPr>
          <p:cNvPr id="23" name="矩形 22">
            <a:extLst>
              <a:ext uri="{FF2B5EF4-FFF2-40B4-BE49-F238E27FC236}">
                <a16:creationId xmlns:a16="http://schemas.microsoft.com/office/drawing/2014/main" id="{BF373C09-1BF3-4950-AA54-15FF8A52E8B4}"/>
              </a:ext>
            </a:extLst>
          </p:cNvPr>
          <p:cNvSpPr/>
          <p:nvPr/>
        </p:nvSpPr>
        <p:spPr>
          <a:xfrm>
            <a:off x="8380984" y="3865650"/>
            <a:ext cx="2731930" cy="728533"/>
          </a:xfrm>
          <a:prstGeom prst="rect">
            <a:avLst/>
          </a:prstGeom>
        </p:spPr>
        <p:txBody>
          <a:bodyPr wrap="square">
            <a:spAutoFit/>
          </a:bodyPr>
          <a:lstStyle/>
          <a:p>
            <a:pPr>
              <a:lnSpc>
                <a:spcPct val="120000"/>
              </a:lnSpc>
            </a:pPr>
            <a:r>
              <a:rPr lang="en-US" altLang="zh-CN" b="0" dirty="0">
                <a:latin typeface="+mn-ea"/>
                <a:cs typeface="+mn-ea"/>
                <a:sym typeface="+mn-lt"/>
              </a:rPr>
              <a:t>IEEE 802 </a:t>
            </a:r>
            <a:r>
              <a:rPr lang="zh-CN" altLang="en-US" b="0" dirty="0">
                <a:latin typeface="+mn-ea"/>
                <a:cs typeface="+mn-ea"/>
                <a:sym typeface="+mn-lt"/>
              </a:rPr>
              <a:t>工作组完成了大部分以太网标准的制定</a:t>
            </a:r>
          </a:p>
        </p:txBody>
      </p:sp>
      <p:sp>
        <p:nvSpPr>
          <p:cNvPr id="24" name="矩形 23">
            <a:extLst>
              <a:ext uri="{FF2B5EF4-FFF2-40B4-BE49-F238E27FC236}">
                <a16:creationId xmlns:a16="http://schemas.microsoft.com/office/drawing/2014/main" id="{49D10C7C-CF60-4485-88A4-B70E38A033C9}"/>
              </a:ext>
            </a:extLst>
          </p:cNvPr>
          <p:cNvSpPr/>
          <p:nvPr/>
        </p:nvSpPr>
        <p:spPr>
          <a:xfrm>
            <a:off x="920739" y="3590573"/>
            <a:ext cx="3801058" cy="1393779"/>
          </a:xfrm>
          <a:prstGeom prst="rect">
            <a:avLst/>
          </a:prstGeom>
        </p:spPr>
        <p:txBody>
          <a:bodyPr wrap="square">
            <a:spAutoFit/>
          </a:bodyPr>
          <a:lstStyle/>
          <a:p>
            <a:pPr>
              <a:lnSpc>
                <a:spcPct val="120000"/>
              </a:lnSpc>
            </a:pPr>
            <a:r>
              <a:rPr lang="en-US" altLang="zh-CN" b="0" dirty="0">
                <a:latin typeface="+mn-ea"/>
                <a:cs typeface="+mn-ea"/>
                <a:sym typeface="+mn-lt"/>
              </a:rPr>
              <a:t>IEEE</a:t>
            </a:r>
            <a:r>
              <a:rPr lang="zh-CN" altLang="en-US" b="0" dirty="0">
                <a:latin typeface="+mn-ea"/>
                <a:cs typeface="+mn-ea"/>
                <a:sym typeface="+mn-lt"/>
              </a:rPr>
              <a:t>致力于电气、电子、计算机工程和与科学有关的领域的开发和研究，承担着多个科学期刊和会议组织者的角色。</a:t>
            </a:r>
          </a:p>
        </p:txBody>
      </p:sp>
      <p:sp>
        <p:nvSpPr>
          <p:cNvPr id="25" name="圆角矩形 30">
            <a:extLst>
              <a:ext uri="{FF2B5EF4-FFF2-40B4-BE49-F238E27FC236}">
                <a16:creationId xmlns:a16="http://schemas.microsoft.com/office/drawing/2014/main" id="{FE01C8C1-1645-413A-A0B3-111A99775EFD}"/>
              </a:ext>
            </a:extLst>
          </p:cNvPr>
          <p:cNvSpPr/>
          <p:nvPr/>
        </p:nvSpPr>
        <p:spPr bwMode="auto">
          <a:xfrm>
            <a:off x="10250010" y="2230673"/>
            <a:ext cx="1150538" cy="622998"/>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ITU-T</a:t>
            </a:r>
            <a:endParaRPr lang="zh-CN" altLang="en-US" sz="1400" dirty="0">
              <a:cs typeface="+mn-ea"/>
              <a:sym typeface="+mn-lt"/>
            </a:endParaRPr>
          </a:p>
        </p:txBody>
      </p:sp>
      <p:cxnSp>
        <p:nvCxnSpPr>
          <p:cNvPr id="26" name="直接连接符 25">
            <a:extLst>
              <a:ext uri="{FF2B5EF4-FFF2-40B4-BE49-F238E27FC236}">
                <a16:creationId xmlns:a16="http://schemas.microsoft.com/office/drawing/2014/main" id="{726D41A9-8086-4A19-B61B-ED4BB9201228}"/>
              </a:ext>
            </a:extLst>
          </p:cNvPr>
          <p:cNvCxnSpPr>
            <a:stCxn id="6" idx="0"/>
            <a:endCxn id="25" idx="2"/>
          </p:cNvCxnSpPr>
          <p:nvPr/>
        </p:nvCxnSpPr>
        <p:spPr bwMode="auto">
          <a:xfrm flipV="1">
            <a:off x="5940451" y="2853671"/>
            <a:ext cx="4884828" cy="995249"/>
          </a:xfrm>
          <a:prstGeom prst="lin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a:extLst>
              <a:ext uri="{FF2B5EF4-FFF2-40B4-BE49-F238E27FC236}">
                <a16:creationId xmlns:a16="http://schemas.microsoft.com/office/drawing/2014/main" id="{42F2BF33-950B-4603-941A-CD9EB71523B2}"/>
              </a:ext>
            </a:extLst>
          </p:cNvPr>
          <p:cNvSpPr txBox="1"/>
          <p:nvPr/>
        </p:nvSpPr>
        <p:spPr>
          <a:xfrm>
            <a:off x="8849775" y="1946038"/>
            <a:ext cx="1107996" cy="294824"/>
          </a:xfrm>
          <a:prstGeom prst="rect">
            <a:avLst/>
          </a:prstGeom>
          <a:noFill/>
        </p:spPr>
        <p:txBody>
          <a:bodyPr wrap="none" rtlCol="0">
            <a:spAutoFit/>
          </a:bodyPr>
          <a:lstStyle/>
          <a:p>
            <a:pPr>
              <a:lnSpc>
                <a:spcPct val="120000"/>
              </a:lnSpc>
            </a:pPr>
            <a:r>
              <a:rPr lang="zh-CN" altLang="en-US" sz="1200" dirty="0">
                <a:cs typeface="+mn-ea"/>
                <a:sym typeface="+mn-lt"/>
              </a:rPr>
              <a:t>城域以太论坛</a:t>
            </a:r>
          </a:p>
        </p:txBody>
      </p:sp>
      <p:sp>
        <p:nvSpPr>
          <p:cNvPr id="28" name="文本框 27">
            <a:extLst>
              <a:ext uri="{FF2B5EF4-FFF2-40B4-BE49-F238E27FC236}">
                <a16:creationId xmlns:a16="http://schemas.microsoft.com/office/drawing/2014/main" id="{67B2D8AC-A4A2-4975-9F4A-158D36F7412E}"/>
              </a:ext>
            </a:extLst>
          </p:cNvPr>
          <p:cNvSpPr txBox="1"/>
          <p:nvPr/>
        </p:nvSpPr>
        <p:spPr>
          <a:xfrm>
            <a:off x="10250999" y="1945309"/>
            <a:ext cx="1107996" cy="294824"/>
          </a:xfrm>
          <a:prstGeom prst="rect">
            <a:avLst/>
          </a:prstGeom>
          <a:noFill/>
        </p:spPr>
        <p:txBody>
          <a:bodyPr wrap="none" rtlCol="0">
            <a:spAutoFit/>
          </a:bodyPr>
          <a:lstStyle/>
          <a:p>
            <a:pPr>
              <a:lnSpc>
                <a:spcPct val="120000"/>
              </a:lnSpc>
            </a:pPr>
            <a:r>
              <a:rPr lang="zh-CN" altLang="en-US" sz="1200" dirty="0">
                <a:cs typeface="+mn-ea"/>
                <a:sym typeface="+mn-lt"/>
              </a:rPr>
              <a:t>国际电信联盟</a:t>
            </a:r>
          </a:p>
        </p:txBody>
      </p:sp>
      <p:sp>
        <p:nvSpPr>
          <p:cNvPr id="30" name="灯片编号占位符 29">
            <a:extLst>
              <a:ext uri="{FF2B5EF4-FFF2-40B4-BE49-F238E27FC236}">
                <a16:creationId xmlns:a16="http://schemas.microsoft.com/office/drawing/2014/main" id="{B4538E90-C37E-2146-C624-B9135A53EE67}"/>
              </a:ext>
            </a:extLst>
          </p:cNvPr>
          <p:cNvSpPr>
            <a:spLocks noGrp="1"/>
          </p:cNvSpPr>
          <p:nvPr>
            <p:ph type="sldNum" sz="quarter" idx="12"/>
          </p:nvPr>
        </p:nvSpPr>
        <p:spPr/>
        <p:txBody>
          <a:bodyPr/>
          <a:lstStyle/>
          <a:p>
            <a:fld id="{C8BB1146-E542-4D4E-B8E9-6919A11DDD48}" type="slidenum">
              <a:rPr lang="en-US" smtClean="0"/>
              <a:t>146</a:t>
            </a:fld>
            <a:endParaRPr lang="en-US"/>
          </a:p>
        </p:txBody>
      </p:sp>
    </p:spTree>
    <p:extLst>
      <p:ext uri="{BB962C8B-B14F-4D97-AF65-F5344CB8AC3E}">
        <p14:creationId xmlns:p14="http://schemas.microsoft.com/office/powerpoint/2010/main" val="429489481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AECEE9-E994-48C6-8E50-BEC8EB6F401A}"/>
              </a:ext>
            </a:extLst>
          </p:cNvPr>
          <p:cNvSpPr>
            <a:spLocks noGrp="1"/>
          </p:cNvSpPr>
          <p:nvPr>
            <p:ph type="title"/>
          </p:nvPr>
        </p:nvSpPr>
        <p:spPr/>
        <p:txBody>
          <a:bodyPr>
            <a:normAutofit/>
          </a:bodyPr>
          <a:lstStyle/>
          <a:p>
            <a:pPr>
              <a:lnSpc>
                <a:spcPct val="120000"/>
              </a:lnSpc>
            </a:pPr>
            <a:r>
              <a:rPr lang="en-US" altLang="zh-CN" sz="3200" b="1" dirty="0">
                <a:latin typeface="+mn-lt"/>
                <a:ea typeface="+mn-ea"/>
                <a:cs typeface="+mn-ea"/>
                <a:sym typeface="+mn-lt"/>
              </a:rPr>
              <a:t>OIF</a:t>
            </a:r>
            <a:r>
              <a:rPr lang="zh-CN" altLang="en-US" sz="3200" b="1" dirty="0">
                <a:latin typeface="+mn-lt"/>
                <a:ea typeface="+mn-ea"/>
                <a:cs typeface="+mn-ea"/>
                <a:sym typeface="+mn-lt"/>
              </a:rPr>
              <a:t>：定义光电互联互通标准</a:t>
            </a:r>
          </a:p>
        </p:txBody>
      </p:sp>
      <p:sp>
        <p:nvSpPr>
          <p:cNvPr id="27" name="矩形: 圆角 26">
            <a:extLst>
              <a:ext uri="{FF2B5EF4-FFF2-40B4-BE49-F238E27FC236}">
                <a16:creationId xmlns:a16="http://schemas.microsoft.com/office/drawing/2014/main" id="{6D321F7A-7B78-41B0-A235-77EB8223EAF0}"/>
              </a:ext>
            </a:extLst>
          </p:cNvPr>
          <p:cNvSpPr/>
          <p:nvPr/>
        </p:nvSpPr>
        <p:spPr bwMode="auto">
          <a:xfrm>
            <a:off x="599440" y="2811621"/>
            <a:ext cx="10993120" cy="1893936"/>
          </a:xfrm>
          <a:prstGeom prst="round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endParaRPr lang="zh-CN" altLang="en-US" sz="1400" dirty="0">
              <a:cs typeface="+mn-ea"/>
              <a:sym typeface="+mn-lt"/>
            </a:endParaRPr>
          </a:p>
        </p:txBody>
      </p:sp>
      <p:sp>
        <p:nvSpPr>
          <p:cNvPr id="28" name="内容占位符 2">
            <a:extLst>
              <a:ext uri="{FF2B5EF4-FFF2-40B4-BE49-F238E27FC236}">
                <a16:creationId xmlns:a16="http://schemas.microsoft.com/office/drawing/2014/main" id="{03AF3A7E-76B7-4780-BD47-1FB73527DA9C}"/>
              </a:ext>
            </a:extLst>
          </p:cNvPr>
          <p:cNvSpPr txBox="1">
            <a:spLocks/>
          </p:cNvSpPr>
          <p:nvPr/>
        </p:nvSpPr>
        <p:spPr>
          <a:xfrm>
            <a:off x="666749" y="1132394"/>
            <a:ext cx="10829925" cy="1326191"/>
          </a:xfrm>
          <a:solidFill>
            <a:schemeClr val="accent2">
              <a:lumMod val="20000"/>
              <a:lumOff val="80000"/>
            </a:schemeClr>
          </a:solidFill>
        </p:spPr>
        <p:txBody>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marL="342900" indent="-342900">
              <a:lnSpc>
                <a:spcPct val="120000"/>
              </a:lnSpc>
              <a:buFont typeface="Wingdings" panose="05000000000000000000" pitchFamily="2" charset="2"/>
              <a:buChar char="n"/>
            </a:pPr>
            <a:r>
              <a:rPr lang="zh-CN" altLang="en-US" sz="2400" dirty="0">
                <a:latin typeface="+mn-ea"/>
                <a:cs typeface="+mn-ea"/>
                <a:sym typeface="+mn-lt"/>
              </a:rPr>
              <a:t>成立于</a:t>
            </a:r>
            <a:r>
              <a:rPr lang="en-US" altLang="zh-CN" sz="2400" dirty="0">
                <a:latin typeface="+mn-ea"/>
                <a:cs typeface="+mn-ea"/>
                <a:sym typeface="+mn-lt"/>
              </a:rPr>
              <a:t>1998</a:t>
            </a:r>
            <a:r>
              <a:rPr lang="zh-CN" altLang="en-US" sz="2400" dirty="0">
                <a:latin typeface="+mn-ea"/>
                <a:cs typeface="+mn-ea"/>
                <a:sym typeface="+mn-lt"/>
              </a:rPr>
              <a:t>年，通过定义公共协议和组件技术促进光网络产品的互联互通</a:t>
            </a:r>
            <a:endParaRPr lang="en-US" altLang="zh-CN" sz="2400" dirty="0">
              <a:latin typeface="+mn-ea"/>
              <a:cs typeface="+mn-ea"/>
              <a:sym typeface="+mn-lt"/>
            </a:endParaRPr>
          </a:p>
          <a:p>
            <a:pPr marL="342900" indent="-342900">
              <a:lnSpc>
                <a:spcPct val="120000"/>
              </a:lnSpc>
              <a:buFont typeface="Wingdings" panose="05000000000000000000" pitchFamily="2" charset="2"/>
              <a:buChar char="n"/>
            </a:pPr>
            <a:r>
              <a:rPr lang="en-US" altLang="zh-CN" sz="2400" dirty="0">
                <a:latin typeface="+mn-ea"/>
                <a:cs typeface="+mn-ea"/>
                <a:sym typeface="+mn-lt"/>
              </a:rPr>
              <a:t>OIF</a:t>
            </a:r>
            <a:r>
              <a:rPr lang="zh-CN" altLang="en-US" sz="2400" dirty="0">
                <a:latin typeface="+mn-ea"/>
                <a:cs typeface="+mn-ea"/>
                <a:sym typeface="+mn-lt"/>
              </a:rPr>
              <a:t>定义测试标准和互操作测试集促进不同厂家产品的互联互通</a:t>
            </a:r>
            <a:endParaRPr lang="en-US" altLang="zh-CN" sz="2400" dirty="0">
              <a:latin typeface="+mn-ea"/>
              <a:cs typeface="+mn-ea"/>
              <a:sym typeface="+mn-lt"/>
            </a:endParaRPr>
          </a:p>
          <a:p>
            <a:pPr marL="342900" indent="-342900">
              <a:lnSpc>
                <a:spcPct val="120000"/>
              </a:lnSpc>
              <a:buFont typeface="Wingdings" panose="05000000000000000000" pitchFamily="2" charset="2"/>
              <a:buChar char="n"/>
            </a:pPr>
            <a:r>
              <a:rPr lang="en-US" altLang="zh-CN" sz="2400" dirty="0">
                <a:latin typeface="+mn-ea"/>
                <a:cs typeface="+mn-ea"/>
                <a:sym typeface="+mn-lt"/>
              </a:rPr>
              <a:t>OIF</a:t>
            </a:r>
            <a:r>
              <a:rPr lang="zh-CN" altLang="en-US" sz="2400" dirty="0">
                <a:latin typeface="+mn-ea"/>
                <a:cs typeface="+mn-ea"/>
                <a:sym typeface="+mn-lt"/>
              </a:rPr>
              <a:t>与别的标准组织有广泛的合作关系，如</a:t>
            </a:r>
            <a:r>
              <a:rPr lang="en-US" altLang="zh-CN" sz="2400" dirty="0">
                <a:latin typeface="+mn-ea"/>
                <a:cs typeface="+mn-ea"/>
                <a:sym typeface="+mn-lt"/>
              </a:rPr>
              <a:t>ITU, IEEE802.3, ONF, IBT, TIA</a:t>
            </a:r>
            <a:r>
              <a:rPr lang="zh-CN" altLang="en-US" sz="2400" dirty="0">
                <a:latin typeface="+mn-ea"/>
                <a:cs typeface="+mn-ea"/>
                <a:sym typeface="+mn-lt"/>
              </a:rPr>
              <a:t>等</a:t>
            </a:r>
            <a:endParaRPr lang="en-US" altLang="zh-CN" sz="2400" dirty="0">
              <a:latin typeface="+mn-ea"/>
              <a:cs typeface="+mn-ea"/>
              <a:sym typeface="+mn-lt"/>
            </a:endParaRPr>
          </a:p>
          <a:p>
            <a:pPr>
              <a:lnSpc>
                <a:spcPct val="120000"/>
              </a:lnSpc>
            </a:pPr>
            <a:endParaRPr lang="zh-CN" altLang="en-US" dirty="0">
              <a:cs typeface="+mn-ea"/>
              <a:sym typeface="+mn-lt"/>
            </a:endParaRPr>
          </a:p>
        </p:txBody>
      </p:sp>
      <p:sp>
        <p:nvSpPr>
          <p:cNvPr id="29" name="矩形 28">
            <a:extLst>
              <a:ext uri="{FF2B5EF4-FFF2-40B4-BE49-F238E27FC236}">
                <a16:creationId xmlns:a16="http://schemas.microsoft.com/office/drawing/2014/main" id="{A684F57B-2FA2-414B-8270-1FFE767A7CE9}"/>
              </a:ext>
            </a:extLst>
          </p:cNvPr>
          <p:cNvSpPr/>
          <p:nvPr/>
        </p:nvSpPr>
        <p:spPr bwMode="auto">
          <a:xfrm>
            <a:off x="734035" y="3045300"/>
            <a:ext cx="1757680" cy="477520"/>
          </a:xfrm>
          <a:prstGeom prst="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ARCH &amp; Signaling WG</a:t>
            </a:r>
            <a:endParaRPr lang="zh-CN" altLang="en-US" sz="1400" dirty="0">
              <a:cs typeface="+mn-ea"/>
              <a:sym typeface="+mn-lt"/>
            </a:endParaRPr>
          </a:p>
        </p:txBody>
      </p:sp>
      <p:sp>
        <p:nvSpPr>
          <p:cNvPr id="30" name="矩形 29">
            <a:extLst>
              <a:ext uri="{FF2B5EF4-FFF2-40B4-BE49-F238E27FC236}">
                <a16:creationId xmlns:a16="http://schemas.microsoft.com/office/drawing/2014/main" id="{3F27FCC8-CCC4-4CC8-A2D5-A6781A512AA5}"/>
              </a:ext>
            </a:extLst>
          </p:cNvPr>
          <p:cNvSpPr/>
          <p:nvPr/>
        </p:nvSpPr>
        <p:spPr bwMode="auto">
          <a:xfrm>
            <a:off x="2953995" y="3045300"/>
            <a:ext cx="1757680" cy="477520"/>
          </a:xfrm>
          <a:prstGeom prst="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Carrier WG</a:t>
            </a:r>
            <a:endParaRPr lang="zh-CN" altLang="en-US" sz="1400" dirty="0">
              <a:cs typeface="+mn-ea"/>
              <a:sym typeface="+mn-lt"/>
            </a:endParaRPr>
          </a:p>
        </p:txBody>
      </p:sp>
      <p:sp>
        <p:nvSpPr>
          <p:cNvPr id="31" name="矩形 30">
            <a:extLst>
              <a:ext uri="{FF2B5EF4-FFF2-40B4-BE49-F238E27FC236}">
                <a16:creationId xmlns:a16="http://schemas.microsoft.com/office/drawing/2014/main" id="{46F1410A-60FA-4317-B326-131F572FFDCE}"/>
              </a:ext>
            </a:extLst>
          </p:cNvPr>
          <p:cNvSpPr/>
          <p:nvPr/>
        </p:nvSpPr>
        <p:spPr bwMode="auto">
          <a:xfrm>
            <a:off x="5173955" y="3045300"/>
            <a:ext cx="1757680" cy="477520"/>
          </a:xfrm>
          <a:prstGeom prst="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Interoperability WG</a:t>
            </a:r>
            <a:endParaRPr lang="zh-CN" altLang="en-US" sz="1400" dirty="0">
              <a:cs typeface="+mn-ea"/>
              <a:sym typeface="+mn-lt"/>
            </a:endParaRPr>
          </a:p>
        </p:txBody>
      </p:sp>
      <p:sp>
        <p:nvSpPr>
          <p:cNvPr id="32" name="矩形 31">
            <a:extLst>
              <a:ext uri="{FF2B5EF4-FFF2-40B4-BE49-F238E27FC236}">
                <a16:creationId xmlns:a16="http://schemas.microsoft.com/office/drawing/2014/main" id="{C95E4C1F-FD73-489C-AEBC-81237D8279F0}"/>
              </a:ext>
            </a:extLst>
          </p:cNvPr>
          <p:cNvSpPr/>
          <p:nvPr/>
        </p:nvSpPr>
        <p:spPr bwMode="auto">
          <a:xfrm>
            <a:off x="7393915" y="3045300"/>
            <a:ext cx="1757680" cy="477520"/>
          </a:xfrm>
          <a:prstGeom prst="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OAM WG</a:t>
            </a:r>
            <a:endParaRPr lang="zh-CN" altLang="en-US" sz="1400" dirty="0">
              <a:cs typeface="+mn-ea"/>
              <a:sym typeface="+mn-lt"/>
            </a:endParaRPr>
          </a:p>
        </p:txBody>
      </p:sp>
      <p:sp>
        <p:nvSpPr>
          <p:cNvPr id="33" name="矩形 32">
            <a:extLst>
              <a:ext uri="{FF2B5EF4-FFF2-40B4-BE49-F238E27FC236}">
                <a16:creationId xmlns:a16="http://schemas.microsoft.com/office/drawing/2014/main" id="{41627019-A682-4639-9B92-20B67F424948}"/>
              </a:ext>
            </a:extLst>
          </p:cNvPr>
          <p:cNvSpPr/>
          <p:nvPr/>
        </p:nvSpPr>
        <p:spPr bwMode="auto">
          <a:xfrm>
            <a:off x="9613875" y="3045300"/>
            <a:ext cx="1757680" cy="477520"/>
          </a:xfrm>
          <a:prstGeom prst="rect">
            <a:avLst/>
          </a:prstGeom>
          <a:solidFill>
            <a:srgbClr val="F9F9F9"/>
          </a:solidFill>
          <a:ln w="9525" algn="ctr">
            <a:solidFill>
              <a:srgbClr val="808080"/>
            </a:solidFill>
            <a:round/>
            <a:headEnd/>
            <a:tailE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Physical &amp; Link WG</a:t>
            </a:r>
            <a:endParaRPr lang="zh-CN" altLang="en-US" sz="1400" dirty="0">
              <a:cs typeface="+mn-ea"/>
              <a:sym typeface="+mn-lt"/>
            </a:endParaRPr>
          </a:p>
        </p:txBody>
      </p:sp>
      <p:sp>
        <p:nvSpPr>
          <p:cNvPr id="34" name="文本框 33">
            <a:extLst>
              <a:ext uri="{FF2B5EF4-FFF2-40B4-BE49-F238E27FC236}">
                <a16:creationId xmlns:a16="http://schemas.microsoft.com/office/drawing/2014/main" id="{B09ACBD1-E239-447B-81C3-1B8F9CB0E599}"/>
              </a:ext>
            </a:extLst>
          </p:cNvPr>
          <p:cNvSpPr txBox="1"/>
          <p:nvPr/>
        </p:nvSpPr>
        <p:spPr>
          <a:xfrm>
            <a:off x="734035" y="3756500"/>
            <a:ext cx="1656080" cy="953274"/>
          </a:xfrm>
          <a:prstGeom prst="rect">
            <a:avLst/>
          </a:prstGeom>
          <a:noFill/>
        </p:spPr>
        <p:txBody>
          <a:bodyPr wrap="square" rtlCol="0">
            <a:spAutoFit/>
          </a:bodyPr>
          <a:lstStyle/>
          <a:p>
            <a:pPr>
              <a:lnSpc>
                <a:spcPct val="120000"/>
              </a:lnSpc>
            </a:pPr>
            <a:r>
              <a:rPr lang="zh-CN" altLang="en-US" sz="1600" dirty="0">
                <a:cs typeface="+mn-ea"/>
                <a:sym typeface="+mn-lt"/>
              </a:rPr>
              <a:t>从运营商的需求开发网络架构和信令</a:t>
            </a:r>
          </a:p>
        </p:txBody>
      </p:sp>
      <p:sp>
        <p:nvSpPr>
          <p:cNvPr id="35" name="文本框 34">
            <a:extLst>
              <a:ext uri="{FF2B5EF4-FFF2-40B4-BE49-F238E27FC236}">
                <a16:creationId xmlns:a16="http://schemas.microsoft.com/office/drawing/2014/main" id="{AA998F22-BAAB-4482-81E5-AC40C03A533A}"/>
              </a:ext>
            </a:extLst>
          </p:cNvPr>
          <p:cNvSpPr txBox="1"/>
          <p:nvPr/>
        </p:nvSpPr>
        <p:spPr>
          <a:xfrm>
            <a:off x="2877795" y="3756500"/>
            <a:ext cx="1656080" cy="657809"/>
          </a:xfrm>
          <a:prstGeom prst="rect">
            <a:avLst/>
          </a:prstGeom>
          <a:noFill/>
        </p:spPr>
        <p:txBody>
          <a:bodyPr wrap="square" rtlCol="0">
            <a:spAutoFit/>
          </a:bodyPr>
          <a:lstStyle/>
          <a:p>
            <a:pPr>
              <a:lnSpc>
                <a:spcPct val="120000"/>
              </a:lnSpc>
            </a:pPr>
            <a:r>
              <a:rPr lang="zh-CN" altLang="en-US" sz="1600" dirty="0">
                <a:cs typeface="+mn-ea"/>
                <a:sym typeface="+mn-lt"/>
              </a:rPr>
              <a:t>开发光网络产品功能需求和指南</a:t>
            </a:r>
          </a:p>
        </p:txBody>
      </p:sp>
      <p:sp>
        <p:nvSpPr>
          <p:cNvPr id="36" name="文本框 35">
            <a:extLst>
              <a:ext uri="{FF2B5EF4-FFF2-40B4-BE49-F238E27FC236}">
                <a16:creationId xmlns:a16="http://schemas.microsoft.com/office/drawing/2014/main" id="{4343F016-7EBC-4EBB-A975-9EA3D85F9D50}"/>
              </a:ext>
            </a:extLst>
          </p:cNvPr>
          <p:cNvSpPr txBox="1"/>
          <p:nvPr/>
        </p:nvSpPr>
        <p:spPr>
          <a:xfrm>
            <a:off x="5156150" y="3756499"/>
            <a:ext cx="1656080" cy="953274"/>
          </a:xfrm>
          <a:prstGeom prst="rect">
            <a:avLst/>
          </a:prstGeom>
          <a:noFill/>
        </p:spPr>
        <p:txBody>
          <a:bodyPr wrap="square" rtlCol="0">
            <a:spAutoFit/>
          </a:bodyPr>
          <a:lstStyle/>
          <a:p>
            <a:pPr>
              <a:lnSpc>
                <a:spcPct val="120000"/>
              </a:lnSpc>
            </a:pPr>
            <a:r>
              <a:rPr lang="zh-CN" altLang="en-US" sz="1600" dirty="0">
                <a:cs typeface="+mn-ea"/>
                <a:sym typeface="+mn-lt"/>
              </a:rPr>
              <a:t>定义测试标准和测试方法，开发概念原型</a:t>
            </a:r>
          </a:p>
        </p:txBody>
      </p:sp>
      <p:sp>
        <p:nvSpPr>
          <p:cNvPr id="37" name="文本框 36">
            <a:extLst>
              <a:ext uri="{FF2B5EF4-FFF2-40B4-BE49-F238E27FC236}">
                <a16:creationId xmlns:a16="http://schemas.microsoft.com/office/drawing/2014/main" id="{DD2ADFF2-7518-41FE-8403-D3C830D30EBA}"/>
              </a:ext>
            </a:extLst>
          </p:cNvPr>
          <p:cNvSpPr txBox="1"/>
          <p:nvPr/>
        </p:nvSpPr>
        <p:spPr>
          <a:xfrm>
            <a:off x="7393915" y="3756499"/>
            <a:ext cx="1656080" cy="362343"/>
          </a:xfrm>
          <a:prstGeom prst="rect">
            <a:avLst/>
          </a:prstGeom>
          <a:noFill/>
        </p:spPr>
        <p:txBody>
          <a:bodyPr wrap="square" rtlCol="0">
            <a:spAutoFit/>
          </a:bodyPr>
          <a:lstStyle/>
          <a:p>
            <a:pPr>
              <a:lnSpc>
                <a:spcPct val="120000"/>
              </a:lnSpc>
            </a:pPr>
            <a:r>
              <a:rPr lang="zh-CN" altLang="en-US" sz="1600" dirty="0">
                <a:cs typeface="+mn-ea"/>
                <a:sym typeface="+mn-lt"/>
              </a:rPr>
              <a:t>聚焦于部署问题</a:t>
            </a:r>
          </a:p>
        </p:txBody>
      </p:sp>
      <p:sp>
        <p:nvSpPr>
          <p:cNvPr id="38" name="文本框 37">
            <a:extLst>
              <a:ext uri="{FF2B5EF4-FFF2-40B4-BE49-F238E27FC236}">
                <a16:creationId xmlns:a16="http://schemas.microsoft.com/office/drawing/2014/main" id="{5AEA2864-4069-4068-A651-9C75744F637C}"/>
              </a:ext>
            </a:extLst>
          </p:cNvPr>
          <p:cNvSpPr txBox="1"/>
          <p:nvPr/>
        </p:nvSpPr>
        <p:spPr>
          <a:xfrm>
            <a:off x="9627210" y="3756499"/>
            <a:ext cx="1656080" cy="657809"/>
          </a:xfrm>
          <a:prstGeom prst="rect">
            <a:avLst/>
          </a:prstGeom>
          <a:noFill/>
        </p:spPr>
        <p:txBody>
          <a:bodyPr wrap="square" rtlCol="0">
            <a:spAutoFit/>
          </a:bodyPr>
          <a:lstStyle/>
          <a:p>
            <a:pPr>
              <a:lnSpc>
                <a:spcPct val="120000"/>
              </a:lnSpc>
            </a:pPr>
            <a:r>
              <a:rPr lang="zh-CN" altLang="en-US" sz="1600" dirty="0">
                <a:solidFill>
                  <a:srgbClr val="0C0CB4"/>
                </a:solidFill>
                <a:cs typeface="+mn-ea"/>
                <a:sym typeface="+mn-lt"/>
              </a:rPr>
              <a:t>开发物理和数据链路层接口协议</a:t>
            </a:r>
          </a:p>
        </p:txBody>
      </p:sp>
      <p:sp>
        <p:nvSpPr>
          <p:cNvPr id="39" name="文本框 38">
            <a:extLst>
              <a:ext uri="{FF2B5EF4-FFF2-40B4-BE49-F238E27FC236}">
                <a16:creationId xmlns:a16="http://schemas.microsoft.com/office/drawing/2014/main" id="{DDB7F8C2-53EA-477F-A67B-5C21229059A5}"/>
              </a:ext>
            </a:extLst>
          </p:cNvPr>
          <p:cNvSpPr txBox="1"/>
          <p:nvPr/>
        </p:nvSpPr>
        <p:spPr>
          <a:xfrm>
            <a:off x="734034" y="4939236"/>
            <a:ext cx="10784865" cy="1172180"/>
          </a:xfrm>
          <a:prstGeom prst="rect">
            <a:avLst/>
          </a:prstGeom>
          <a:noFill/>
        </p:spPr>
        <p:txBody>
          <a:bodyPr wrap="square" rtlCol="0">
            <a:spAutoFit/>
          </a:bodyPr>
          <a:lstStyle/>
          <a:p>
            <a:pPr marL="285750" indent="-285750">
              <a:lnSpc>
                <a:spcPct val="120000"/>
              </a:lnSpc>
              <a:buFont typeface="Wingdings" panose="05000000000000000000" pitchFamily="2" charset="2"/>
              <a:buChar char="n"/>
            </a:pPr>
            <a:r>
              <a:rPr lang="zh-CN" altLang="en-US" sz="2400" dirty="0">
                <a:latin typeface="+mn-ea"/>
                <a:cs typeface="+mn-ea"/>
                <a:sym typeface="+mn-lt"/>
              </a:rPr>
              <a:t>主要成果：</a:t>
            </a:r>
            <a:endParaRPr lang="en-US" altLang="zh-CN" sz="2400" dirty="0">
              <a:latin typeface="+mn-ea"/>
              <a:cs typeface="+mn-ea"/>
              <a:sym typeface="+mn-lt"/>
            </a:endParaRPr>
          </a:p>
          <a:p>
            <a:pPr marL="536575" indent="-357188">
              <a:lnSpc>
                <a:spcPct val="120000"/>
              </a:lnSpc>
              <a:buFont typeface="Wingdings" panose="05000000000000000000" pitchFamily="2" charset="2"/>
              <a:buChar char="Ø"/>
            </a:pPr>
            <a:r>
              <a:rPr lang="en-US" altLang="zh-CN" dirty="0">
                <a:latin typeface="+mn-ea"/>
                <a:cs typeface="+mn-ea"/>
                <a:sym typeface="+mn-lt"/>
              </a:rPr>
              <a:t>CEI</a:t>
            </a:r>
            <a:r>
              <a:rPr lang="zh-CN" altLang="en-US" dirty="0">
                <a:latin typeface="+mn-ea"/>
                <a:cs typeface="+mn-ea"/>
                <a:sym typeface="+mn-lt"/>
              </a:rPr>
              <a:t>（</a:t>
            </a:r>
            <a:r>
              <a:rPr lang="en-US" altLang="zh-CN" dirty="0">
                <a:latin typeface="+mn-ea"/>
                <a:cs typeface="+mn-ea"/>
                <a:sym typeface="+mn-lt"/>
              </a:rPr>
              <a:t>common electrical I/O</a:t>
            </a:r>
            <a:r>
              <a:rPr lang="zh-CN" altLang="en-US" dirty="0">
                <a:latin typeface="+mn-ea"/>
                <a:cs typeface="+mn-ea"/>
                <a:sym typeface="+mn-lt"/>
              </a:rPr>
              <a:t>）协议（</a:t>
            </a:r>
            <a:r>
              <a:rPr lang="en-US" altLang="zh-CN" dirty="0">
                <a:latin typeface="+mn-ea"/>
                <a:cs typeface="+mn-ea"/>
                <a:sym typeface="+mn-lt"/>
              </a:rPr>
              <a:t>3.125G</a:t>
            </a:r>
            <a:r>
              <a:rPr lang="zh-CN" altLang="en-US" dirty="0">
                <a:latin typeface="+mn-ea"/>
                <a:cs typeface="+mn-ea"/>
                <a:sym typeface="+mn-lt"/>
              </a:rPr>
              <a:t>， </a:t>
            </a:r>
            <a:r>
              <a:rPr lang="en-US" altLang="zh-CN" dirty="0">
                <a:latin typeface="+mn-ea"/>
                <a:cs typeface="+mn-ea"/>
                <a:sym typeface="+mn-lt"/>
              </a:rPr>
              <a:t>6</a:t>
            </a:r>
            <a:r>
              <a:rPr lang="zh-CN" altLang="en-US" dirty="0">
                <a:latin typeface="+mn-ea"/>
                <a:cs typeface="+mn-ea"/>
                <a:sym typeface="+mn-lt"/>
              </a:rPr>
              <a:t>， </a:t>
            </a:r>
            <a:r>
              <a:rPr lang="en-US" altLang="zh-CN" dirty="0">
                <a:latin typeface="+mn-ea"/>
                <a:cs typeface="+mn-ea"/>
                <a:sym typeface="+mn-lt"/>
              </a:rPr>
              <a:t>11</a:t>
            </a:r>
            <a:r>
              <a:rPr lang="zh-CN" altLang="en-US" dirty="0">
                <a:latin typeface="+mn-ea"/>
                <a:cs typeface="+mn-ea"/>
                <a:sym typeface="+mn-lt"/>
              </a:rPr>
              <a:t>， </a:t>
            </a:r>
            <a:r>
              <a:rPr lang="en-US" altLang="zh-CN" dirty="0">
                <a:latin typeface="+mn-ea"/>
                <a:cs typeface="+mn-ea"/>
                <a:sym typeface="+mn-lt"/>
              </a:rPr>
              <a:t>25-28</a:t>
            </a:r>
            <a:r>
              <a:rPr lang="zh-CN" altLang="en-US" dirty="0">
                <a:latin typeface="+mn-ea"/>
                <a:cs typeface="+mn-ea"/>
                <a:sym typeface="+mn-lt"/>
              </a:rPr>
              <a:t>， </a:t>
            </a:r>
            <a:r>
              <a:rPr lang="en-US" altLang="zh-CN" dirty="0">
                <a:latin typeface="+mn-ea"/>
                <a:cs typeface="+mn-ea"/>
                <a:sym typeface="+mn-lt"/>
              </a:rPr>
              <a:t>56Gbit/s SERDES interface</a:t>
            </a:r>
            <a:r>
              <a:rPr lang="zh-CN" altLang="en-US" dirty="0">
                <a:latin typeface="+mn-ea"/>
                <a:cs typeface="+mn-ea"/>
                <a:sym typeface="+mn-lt"/>
              </a:rPr>
              <a:t>）</a:t>
            </a:r>
            <a:endParaRPr lang="en-US" altLang="zh-CN" dirty="0">
              <a:latin typeface="+mn-ea"/>
              <a:cs typeface="+mn-ea"/>
              <a:sym typeface="+mn-lt"/>
            </a:endParaRPr>
          </a:p>
          <a:p>
            <a:pPr marL="536575" indent="-357188">
              <a:lnSpc>
                <a:spcPct val="120000"/>
              </a:lnSpc>
              <a:buFont typeface="Wingdings" panose="05000000000000000000" pitchFamily="2" charset="2"/>
              <a:buChar char="Ø"/>
            </a:pPr>
            <a:r>
              <a:rPr lang="en-US" altLang="zh-CN" dirty="0">
                <a:latin typeface="+mn-ea"/>
                <a:cs typeface="+mn-ea"/>
                <a:sym typeface="+mn-lt"/>
              </a:rPr>
              <a:t>Flex Ethernet</a:t>
            </a:r>
            <a:endParaRPr lang="zh-CN" altLang="en-US" dirty="0">
              <a:latin typeface="+mn-ea"/>
              <a:cs typeface="+mn-ea"/>
              <a:sym typeface="+mn-lt"/>
            </a:endParaRPr>
          </a:p>
        </p:txBody>
      </p:sp>
      <p:sp>
        <p:nvSpPr>
          <p:cNvPr id="5" name="灯片编号占位符 4">
            <a:extLst>
              <a:ext uri="{FF2B5EF4-FFF2-40B4-BE49-F238E27FC236}">
                <a16:creationId xmlns:a16="http://schemas.microsoft.com/office/drawing/2014/main" id="{D705593D-A1D7-ED14-5AA7-41353B3DDB06}"/>
              </a:ext>
            </a:extLst>
          </p:cNvPr>
          <p:cNvSpPr>
            <a:spLocks noGrp="1"/>
          </p:cNvSpPr>
          <p:nvPr>
            <p:ph type="sldNum" sz="quarter" idx="12"/>
          </p:nvPr>
        </p:nvSpPr>
        <p:spPr/>
        <p:txBody>
          <a:bodyPr/>
          <a:lstStyle/>
          <a:p>
            <a:fld id="{C8BB1146-E542-4D4E-B8E9-6919A11DDD48}" type="slidenum">
              <a:rPr lang="en-US" smtClean="0"/>
              <a:t>147</a:t>
            </a:fld>
            <a:endParaRPr lang="en-US"/>
          </a:p>
        </p:txBody>
      </p:sp>
    </p:spTree>
    <p:extLst>
      <p:ext uri="{BB962C8B-B14F-4D97-AF65-F5344CB8AC3E}">
        <p14:creationId xmlns:p14="http://schemas.microsoft.com/office/powerpoint/2010/main" val="4529864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AECEE9-E994-48C6-8E50-BEC8EB6F401A}"/>
              </a:ext>
            </a:extLst>
          </p:cNvPr>
          <p:cNvSpPr>
            <a:spLocks noGrp="1"/>
          </p:cNvSpPr>
          <p:nvPr>
            <p:ph type="title"/>
          </p:nvPr>
        </p:nvSpPr>
        <p:spPr>
          <a:xfrm>
            <a:off x="660400" y="294186"/>
            <a:ext cx="11868615" cy="686889"/>
          </a:xfrm>
        </p:spPr>
        <p:txBody>
          <a:bodyPr>
            <a:normAutofit fontScale="90000"/>
          </a:bodyPr>
          <a:lstStyle/>
          <a:p>
            <a:pPr>
              <a:lnSpc>
                <a:spcPct val="120000"/>
              </a:lnSpc>
            </a:pPr>
            <a:r>
              <a:rPr lang="en-US" altLang="zh-CN" sz="3200" b="1" dirty="0">
                <a:latin typeface="+mn-ea"/>
                <a:ea typeface="+mn-ea"/>
                <a:cs typeface="+mn-ea"/>
                <a:sym typeface="+mn-lt"/>
              </a:rPr>
              <a:t>MEF</a:t>
            </a:r>
            <a:r>
              <a:rPr lang="zh-CN" altLang="en-US" sz="3200" b="1" dirty="0">
                <a:latin typeface="+mn-ea"/>
                <a:ea typeface="+mn-ea"/>
                <a:cs typeface="+mn-ea"/>
                <a:sym typeface="+mn-lt"/>
              </a:rPr>
              <a:t>（</a:t>
            </a:r>
            <a:r>
              <a:rPr lang="en-US" altLang="zh-CN" sz="3200" b="1" dirty="0">
                <a:latin typeface="+mn-ea"/>
                <a:ea typeface="+mn-ea"/>
                <a:cs typeface="+mn-ea"/>
                <a:sym typeface="+mn-lt"/>
              </a:rPr>
              <a:t>Metro Ethernet Forum</a:t>
            </a:r>
            <a:r>
              <a:rPr lang="zh-CN" altLang="en-US" sz="3200" b="1" dirty="0">
                <a:latin typeface="+mn-ea"/>
                <a:ea typeface="+mn-ea"/>
                <a:cs typeface="+mn-ea"/>
                <a:sym typeface="+mn-lt"/>
              </a:rPr>
              <a:t>）：定义城域以太业务及运营框架</a:t>
            </a:r>
          </a:p>
        </p:txBody>
      </p:sp>
      <p:sp>
        <p:nvSpPr>
          <p:cNvPr id="3" name="内容占位符 2">
            <a:extLst>
              <a:ext uri="{FF2B5EF4-FFF2-40B4-BE49-F238E27FC236}">
                <a16:creationId xmlns:a16="http://schemas.microsoft.com/office/drawing/2014/main" id="{76C441C8-42D7-4DCA-A449-FF05D83736E4}"/>
              </a:ext>
            </a:extLst>
          </p:cNvPr>
          <p:cNvSpPr>
            <a:spLocks noGrp="1"/>
          </p:cNvSpPr>
          <p:nvPr>
            <p:ph idx="1"/>
          </p:nvPr>
        </p:nvSpPr>
        <p:spPr>
          <a:xfrm>
            <a:off x="673100" y="1134950"/>
            <a:ext cx="10823575" cy="5428864"/>
          </a:xfrm>
        </p:spPr>
        <p:txBody>
          <a:bodyPr/>
          <a:lstStyle/>
          <a:p>
            <a:pPr>
              <a:spcBef>
                <a:spcPts val="0"/>
              </a:spcBef>
              <a:buFont typeface="Wingdings" panose="05000000000000000000" pitchFamily="2" charset="2"/>
              <a:buChar char="n"/>
            </a:pPr>
            <a:r>
              <a:rPr lang="en-US" altLang="zh-CN" sz="2400" dirty="0">
                <a:cs typeface="+mn-ea"/>
                <a:sym typeface="+mn-lt"/>
              </a:rPr>
              <a:t>MEF </a:t>
            </a:r>
            <a:r>
              <a:rPr lang="zh-CN" altLang="en-US" sz="2400" dirty="0">
                <a:cs typeface="+mn-ea"/>
                <a:sym typeface="+mn-lt"/>
              </a:rPr>
              <a:t>是一个包括</a:t>
            </a:r>
            <a:r>
              <a:rPr lang="en-US" altLang="zh-CN" sz="2400" dirty="0">
                <a:cs typeface="+mn-ea"/>
                <a:sym typeface="+mn-lt"/>
              </a:rPr>
              <a:t>network</a:t>
            </a:r>
            <a:r>
              <a:rPr lang="zh-CN" altLang="en-US" sz="2400" dirty="0">
                <a:cs typeface="+mn-ea"/>
                <a:sym typeface="+mn-lt"/>
              </a:rPr>
              <a:t>运营商、</a:t>
            </a:r>
            <a:r>
              <a:rPr lang="en-US" altLang="zh-CN" sz="2400" dirty="0">
                <a:cs typeface="+mn-ea"/>
                <a:sym typeface="+mn-lt"/>
              </a:rPr>
              <a:t>cloud</a:t>
            </a:r>
            <a:r>
              <a:rPr lang="zh-CN" altLang="en-US" sz="2400" dirty="0">
                <a:cs typeface="+mn-ea"/>
                <a:sym typeface="+mn-lt"/>
              </a:rPr>
              <a:t>运营商和技术提供商的非盈利联盟，聚焦在城域范围内如何开展有 </a:t>
            </a:r>
            <a:r>
              <a:rPr lang="en-US" altLang="zh-CN" sz="2400" dirty="0">
                <a:cs typeface="+mn-ea"/>
                <a:sym typeface="+mn-lt"/>
              </a:rPr>
              <a:t>QoS</a:t>
            </a:r>
            <a:r>
              <a:rPr lang="zh-CN" altLang="en-US" sz="2400" dirty="0">
                <a:cs typeface="+mn-ea"/>
                <a:sym typeface="+mn-lt"/>
              </a:rPr>
              <a:t>保证的、可运营的、可管理的以太网业务，包括：</a:t>
            </a:r>
            <a:endParaRPr lang="en-US" altLang="zh-CN" sz="2400" dirty="0">
              <a:cs typeface="+mn-ea"/>
              <a:sym typeface="+mn-lt"/>
            </a:endParaRPr>
          </a:p>
          <a:p>
            <a:pPr marL="608012" indent="-342900">
              <a:spcBef>
                <a:spcPts val="0"/>
              </a:spcBef>
            </a:pPr>
            <a:r>
              <a:rPr lang="zh-CN" altLang="en-US" sz="2000" dirty="0">
                <a:cs typeface="+mn-ea"/>
                <a:sym typeface="+mn-lt"/>
              </a:rPr>
              <a:t>城域以太网的架构和城域以太网提供的业务：</a:t>
            </a:r>
            <a:endParaRPr lang="en-US" altLang="zh-CN" sz="2000" dirty="0">
              <a:cs typeface="+mn-ea"/>
              <a:sym typeface="+mn-lt"/>
            </a:endParaRPr>
          </a:p>
          <a:p>
            <a:pPr marL="608012" indent="-342900">
              <a:spcBef>
                <a:spcPts val="0"/>
              </a:spcBef>
            </a:pPr>
            <a:r>
              <a:rPr lang="zh-CN" altLang="en-US" sz="2000" dirty="0">
                <a:cs typeface="+mn-ea"/>
                <a:sym typeface="+mn-lt"/>
              </a:rPr>
              <a:t>从用户的角度定义了城域以太网的业务框架，并明确了业务类型（</a:t>
            </a:r>
            <a:r>
              <a:rPr lang="en-US" altLang="zh-CN" sz="2000" dirty="0">
                <a:cs typeface="+mn-ea"/>
                <a:sym typeface="+mn-lt"/>
              </a:rPr>
              <a:t>E-Line</a:t>
            </a:r>
            <a:r>
              <a:rPr lang="zh-CN" altLang="en-US" sz="2000" dirty="0">
                <a:cs typeface="+mn-ea"/>
                <a:sym typeface="+mn-lt"/>
              </a:rPr>
              <a:t>和</a:t>
            </a:r>
            <a:r>
              <a:rPr lang="en-US" altLang="zh-CN" sz="2000" dirty="0">
                <a:cs typeface="+mn-ea"/>
                <a:sym typeface="+mn-lt"/>
              </a:rPr>
              <a:t>E-Lan</a:t>
            </a:r>
            <a:r>
              <a:rPr lang="zh-CN" altLang="en-US" sz="2000" dirty="0">
                <a:cs typeface="+mn-ea"/>
                <a:sym typeface="+mn-lt"/>
              </a:rPr>
              <a:t>）。</a:t>
            </a:r>
            <a:endParaRPr lang="en-US" altLang="zh-CN" sz="2000" dirty="0">
              <a:cs typeface="+mn-ea"/>
              <a:sym typeface="+mn-lt"/>
            </a:endParaRPr>
          </a:p>
          <a:p>
            <a:pPr>
              <a:spcBef>
                <a:spcPts val="0"/>
              </a:spcBef>
              <a:buFont typeface="Wingdings" panose="05000000000000000000" pitchFamily="2" charset="2"/>
              <a:buChar char="n"/>
            </a:pPr>
            <a:r>
              <a:rPr lang="zh-CN" altLang="en-US" sz="2400" dirty="0">
                <a:cs typeface="+mn-ea"/>
                <a:sym typeface="+mn-lt"/>
              </a:rPr>
              <a:t>城域以太网的保护和</a:t>
            </a:r>
            <a:r>
              <a:rPr lang="en-US" altLang="zh-CN" sz="2400" dirty="0">
                <a:cs typeface="+mn-ea"/>
                <a:sym typeface="+mn-lt"/>
              </a:rPr>
              <a:t>QoS</a:t>
            </a:r>
            <a:r>
              <a:rPr lang="zh-CN" altLang="en-US" sz="2400" dirty="0">
                <a:cs typeface="+mn-ea"/>
                <a:sym typeface="+mn-lt"/>
              </a:rPr>
              <a:t>：</a:t>
            </a:r>
            <a:endParaRPr lang="en-US" altLang="zh-CN" sz="2400" dirty="0">
              <a:cs typeface="+mn-ea"/>
              <a:sym typeface="+mn-lt"/>
            </a:endParaRPr>
          </a:p>
          <a:p>
            <a:pPr marL="608012" indent="-342900">
              <a:spcBef>
                <a:spcPts val="0"/>
              </a:spcBef>
            </a:pPr>
            <a:r>
              <a:rPr lang="zh-CN" altLang="en-US" sz="2000" dirty="0">
                <a:cs typeface="+mn-ea"/>
                <a:sym typeface="+mn-lt"/>
              </a:rPr>
              <a:t>在保护和</a:t>
            </a:r>
            <a:r>
              <a:rPr lang="en-US" altLang="zh-CN" sz="2000" dirty="0">
                <a:cs typeface="+mn-ea"/>
                <a:sym typeface="+mn-lt"/>
              </a:rPr>
              <a:t>QoS</a:t>
            </a:r>
            <a:r>
              <a:rPr lang="zh-CN" altLang="en-US" sz="2000" dirty="0">
                <a:cs typeface="+mn-ea"/>
                <a:sym typeface="+mn-lt"/>
              </a:rPr>
              <a:t>方面针对城域以太网提出了保护模式、机制和</a:t>
            </a:r>
            <a:r>
              <a:rPr lang="en-US" altLang="zh-CN" sz="2000" dirty="0">
                <a:cs typeface="+mn-ea"/>
                <a:sym typeface="+mn-lt"/>
              </a:rPr>
              <a:t>QoS</a:t>
            </a:r>
            <a:r>
              <a:rPr lang="zh-CN" altLang="en-US" sz="2000" dirty="0">
                <a:cs typeface="+mn-ea"/>
                <a:sym typeface="+mn-lt"/>
              </a:rPr>
              <a:t>功能框架，即定义了执行和维护</a:t>
            </a:r>
            <a:r>
              <a:rPr lang="en-US" altLang="zh-CN" sz="2000" dirty="0">
                <a:cs typeface="+mn-ea"/>
                <a:sym typeface="+mn-lt"/>
              </a:rPr>
              <a:t>SLA</a:t>
            </a:r>
            <a:r>
              <a:rPr lang="zh-CN" altLang="en-US" sz="2000" dirty="0">
                <a:cs typeface="+mn-ea"/>
                <a:sym typeface="+mn-lt"/>
              </a:rPr>
              <a:t>所需的</a:t>
            </a:r>
            <a:r>
              <a:rPr lang="en-US" altLang="zh-CN" sz="2000" dirty="0">
                <a:cs typeface="+mn-ea"/>
                <a:sym typeface="+mn-lt"/>
              </a:rPr>
              <a:t>QoS</a:t>
            </a:r>
            <a:r>
              <a:rPr lang="zh-CN" altLang="en-US" sz="2000" dirty="0">
                <a:cs typeface="+mn-ea"/>
                <a:sym typeface="+mn-lt"/>
              </a:rPr>
              <a:t>功能和特性。</a:t>
            </a:r>
            <a:endParaRPr lang="en-US" altLang="zh-CN" sz="2000" dirty="0">
              <a:cs typeface="+mn-ea"/>
              <a:sym typeface="+mn-lt"/>
            </a:endParaRPr>
          </a:p>
          <a:p>
            <a:pPr>
              <a:spcBef>
                <a:spcPts val="0"/>
              </a:spcBef>
              <a:buFont typeface="Wingdings" panose="05000000000000000000" pitchFamily="2" charset="2"/>
              <a:buChar char="n"/>
            </a:pPr>
            <a:r>
              <a:rPr lang="zh-CN" altLang="en-US" sz="2400" dirty="0">
                <a:cs typeface="+mn-ea"/>
                <a:sym typeface="+mn-lt"/>
              </a:rPr>
              <a:t>城域以太网的管理</a:t>
            </a:r>
            <a:endParaRPr lang="en-US" altLang="zh-CN" sz="2400" dirty="0">
              <a:cs typeface="+mn-ea"/>
              <a:sym typeface="+mn-lt"/>
            </a:endParaRPr>
          </a:p>
          <a:p>
            <a:pPr marL="608012" indent="-342900">
              <a:spcBef>
                <a:spcPts val="0"/>
              </a:spcBef>
            </a:pPr>
            <a:r>
              <a:rPr lang="zh-CN" altLang="en-US" sz="2000" dirty="0">
                <a:cs typeface="+mn-ea"/>
                <a:sym typeface="+mn-lt"/>
              </a:rPr>
              <a:t>在管理方面提出了城域以太网的网络管理接口</a:t>
            </a:r>
            <a:r>
              <a:rPr lang="en-US" altLang="zh-CN" sz="2000" dirty="0">
                <a:cs typeface="+mn-ea"/>
                <a:sym typeface="+mn-lt"/>
              </a:rPr>
              <a:t>(EMS-NMS)</a:t>
            </a:r>
            <a:r>
              <a:rPr lang="zh-CN" altLang="en-US" sz="2000" dirty="0">
                <a:cs typeface="+mn-ea"/>
                <a:sym typeface="+mn-lt"/>
              </a:rPr>
              <a:t>，并从网络分层。子网划分、子网拓扑、网络连接四个方面对</a:t>
            </a:r>
            <a:r>
              <a:rPr lang="en-US" altLang="zh-CN" sz="2000" dirty="0">
                <a:cs typeface="+mn-ea"/>
                <a:sym typeface="+mn-lt"/>
              </a:rPr>
              <a:t>EMS-NMS</a:t>
            </a:r>
            <a:r>
              <a:rPr lang="zh-CN" altLang="en-US" sz="2000" dirty="0">
                <a:cs typeface="+mn-ea"/>
                <a:sym typeface="+mn-lt"/>
              </a:rPr>
              <a:t>接口进行规范。</a:t>
            </a:r>
            <a:endParaRPr lang="en-US" altLang="zh-CN" sz="2000" dirty="0">
              <a:cs typeface="+mn-ea"/>
              <a:sym typeface="+mn-lt"/>
            </a:endParaRPr>
          </a:p>
        </p:txBody>
      </p:sp>
      <p:sp>
        <p:nvSpPr>
          <p:cNvPr id="6" name="灯片编号占位符 5">
            <a:extLst>
              <a:ext uri="{FF2B5EF4-FFF2-40B4-BE49-F238E27FC236}">
                <a16:creationId xmlns:a16="http://schemas.microsoft.com/office/drawing/2014/main" id="{15295E9B-C9CD-FFA3-D53D-7F4DD147FD14}"/>
              </a:ext>
            </a:extLst>
          </p:cNvPr>
          <p:cNvSpPr>
            <a:spLocks noGrp="1"/>
          </p:cNvSpPr>
          <p:nvPr>
            <p:ph type="sldNum" sz="quarter" idx="12"/>
          </p:nvPr>
        </p:nvSpPr>
        <p:spPr/>
        <p:txBody>
          <a:bodyPr/>
          <a:lstStyle/>
          <a:p>
            <a:fld id="{C8BB1146-E542-4D4E-B8E9-6919A11DDD48}" type="slidenum">
              <a:rPr lang="en-US" smtClean="0"/>
              <a:t>148</a:t>
            </a:fld>
            <a:endParaRPr lang="en-US"/>
          </a:p>
        </p:txBody>
      </p:sp>
    </p:spTree>
    <p:extLst>
      <p:ext uri="{BB962C8B-B14F-4D97-AF65-F5344CB8AC3E}">
        <p14:creationId xmlns:p14="http://schemas.microsoft.com/office/powerpoint/2010/main" val="36214077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C393DC-2591-4AB8-A521-CA84CD7F0C03}"/>
              </a:ext>
            </a:extLst>
          </p:cNvPr>
          <p:cNvSpPr>
            <a:spLocks noGrp="1"/>
          </p:cNvSpPr>
          <p:nvPr>
            <p:ph type="title"/>
          </p:nvPr>
        </p:nvSpPr>
        <p:spPr>
          <a:xfrm>
            <a:off x="639356" y="80963"/>
            <a:ext cx="10858500" cy="900112"/>
          </a:xfrm>
        </p:spPr>
        <p:txBody>
          <a:bodyPr>
            <a:normAutofit/>
          </a:bodyPr>
          <a:lstStyle/>
          <a:p>
            <a:pPr>
              <a:lnSpc>
                <a:spcPct val="120000"/>
              </a:lnSpc>
            </a:pPr>
            <a:r>
              <a:rPr lang="en-US" altLang="zh-CN" sz="3200" b="1" dirty="0">
                <a:latin typeface="+mn-lt"/>
                <a:ea typeface="+mn-ea"/>
                <a:cs typeface="+mn-ea"/>
                <a:sym typeface="+mn-lt"/>
              </a:rPr>
              <a:t>IEEE 802</a:t>
            </a:r>
            <a:r>
              <a:rPr lang="zh-CN" altLang="en-US" sz="3200" b="1" dirty="0">
                <a:latin typeface="+mn-lt"/>
                <a:ea typeface="+mn-ea"/>
                <a:cs typeface="+mn-ea"/>
                <a:sym typeface="+mn-lt"/>
              </a:rPr>
              <a:t>：定义</a:t>
            </a:r>
            <a:r>
              <a:rPr lang="en-US" altLang="zh-CN" sz="3200" b="1" dirty="0">
                <a:latin typeface="+mn-lt"/>
                <a:ea typeface="+mn-ea"/>
                <a:cs typeface="+mn-ea"/>
                <a:sym typeface="+mn-lt"/>
              </a:rPr>
              <a:t>LAN</a:t>
            </a:r>
            <a:r>
              <a:rPr lang="zh-CN" altLang="en-US" sz="3200" b="1" dirty="0">
                <a:latin typeface="+mn-lt"/>
                <a:ea typeface="+mn-ea"/>
                <a:cs typeface="+mn-ea"/>
                <a:sym typeface="+mn-lt"/>
              </a:rPr>
              <a:t>架构和不同介质网络技术</a:t>
            </a:r>
          </a:p>
        </p:txBody>
      </p:sp>
      <p:pic>
        <p:nvPicPr>
          <p:cNvPr id="4" name="图片 3">
            <a:extLst>
              <a:ext uri="{FF2B5EF4-FFF2-40B4-BE49-F238E27FC236}">
                <a16:creationId xmlns:a16="http://schemas.microsoft.com/office/drawing/2014/main" id="{5BE1CE4E-BF3E-4B71-AAED-8C46FC0EA0C9}"/>
              </a:ext>
            </a:extLst>
          </p:cNvPr>
          <p:cNvPicPr>
            <a:picLocks noChangeAspect="1"/>
          </p:cNvPicPr>
          <p:nvPr/>
        </p:nvPicPr>
        <p:blipFill>
          <a:blip r:embed="rId2"/>
          <a:stretch>
            <a:fillRect/>
          </a:stretch>
        </p:blipFill>
        <p:spPr>
          <a:xfrm>
            <a:off x="969274" y="2713475"/>
            <a:ext cx="10066702" cy="3805267"/>
          </a:xfrm>
          <a:prstGeom prst="rect">
            <a:avLst/>
          </a:prstGeom>
        </p:spPr>
      </p:pic>
      <p:sp>
        <p:nvSpPr>
          <p:cNvPr id="5" name="TextBox 12">
            <a:extLst>
              <a:ext uri="{FF2B5EF4-FFF2-40B4-BE49-F238E27FC236}">
                <a16:creationId xmlns:a16="http://schemas.microsoft.com/office/drawing/2014/main" id="{821DE51A-91EB-4072-A89B-0C3CAB20304F}"/>
              </a:ext>
            </a:extLst>
          </p:cNvPr>
          <p:cNvSpPr txBox="1"/>
          <p:nvPr/>
        </p:nvSpPr>
        <p:spPr>
          <a:xfrm>
            <a:off x="754140" y="1169352"/>
            <a:ext cx="10742535" cy="1309846"/>
          </a:xfrm>
          <a:prstGeom prst="rect">
            <a:avLst/>
          </a:prstGeom>
          <a:solidFill>
            <a:schemeClr val="accent2">
              <a:lumMod val="60000"/>
              <a:lumOff val="40000"/>
              <a:alpha val="34000"/>
            </a:schemeClr>
          </a:solidFill>
          <a:ln>
            <a:noFill/>
          </a:ln>
        </p:spPr>
        <p:txBody>
          <a:bodyPr wrap="square" rtlCol="0">
            <a:spAutoFit/>
          </a:bodyPr>
          <a:lstStyle/>
          <a:p>
            <a:pPr marL="342900" indent="-342900">
              <a:lnSpc>
                <a:spcPct val="120000"/>
              </a:lnSpc>
              <a:buSzPct val="80000"/>
              <a:buFont typeface="Wingdings" panose="05000000000000000000" pitchFamily="2" charset="2"/>
              <a:buChar char="n"/>
            </a:pPr>
            <a:r>
              <a:rPr lang="en-US" altLang="zh-CN" sz="2400" b="1" dirty="0">
                <a:solidFill>
                  <a:schemeClr val="tx1"/>
                </a:solidFill>
                <a:latin typeface="+mn-ea"/>
                <a:cs typeface="+mn-ea"/>
                <a:sym typeface="+mn-lt"/>
              </a:rPr>
              <a:t>IEEE 802.1</a:t>
            </a:r>
            <a:r>
              <a:rPr lang="zh-CN" altLang="en-US" sz="2400" b="1" dirty="0">
                <a:solidFill>
                  <a:schemeClr val="tx1"/>
                </a:solidFill>
                <a:latin typeface="+mn-ea"/>
                <a:cs typeface="+mn-ea"/>
                <a:sym typeface="+mn-lt"/>
              </a:rPr>
              <a:t>：</a:t>
            </a:r>
            <a:r>
              <a:rPr lang="zh-CN" altLang="en-US" sz="2000" b="0" dirty="0">
                <a:latin typeface="+mn-ea"/>
                <a:cs typeface="+mn-ea"/>
                <a:sym typeface="+mn-lt"/>
              </a:rPr>
              <a:t>网络架构、应用场景下的相关标准。如：</a:t>
            </a:r>
            <a:r>
              <a:rPr lang="en-US" altLang="zh-CN" sz="2000" b="0" dirty="0">
                <a:latin typeface="+mn-ea"/>
                <a:cs typeface="+mn-ea"/>
                <a:sym typeface="+mn-lt"/>
              </a:rPr>
              <a:t>VLAN 802.1Q</a:t>
            </a:r>
            <a:r>
              <a:rPr lang="zh-CN" altLang="en-US" sz="2000" b="0" dirty="0">
                <a:latin typeface="+mn-ea"/>
                <a:cs typeface="+mn-ea"/>
                <a:sym typeface="+mn-lt"/>
              </a:rPr>
              <a:t>，生成树</a:t>
            </a:r>
            <a:r>
              <a:rPr lang="en-US" altLang="zh-CN" sz="2000" b="0" dirty="0">
                <a:latin typeface="+mn-ea"/>
                <a:cs typeface="+mn-ea"/>
                <a:sym typeface="+mn-lt"/>
              </a:rPr>
              <a:t>802.1D/W/S</a:t>
            </a:r>
            <a:r>
              <a:rPr lang="zh-CN" altLang="en-US" sz="2000" b="0" dirty="0">
                <a:latin typeface="+mn-ea"/>
                <a:cs typeface="+mn-ea"/>
                <a:sym typeface="+mn-lt"/>
              </a:rPr>
              <a:t>，以太安全体系 </a:t>
            </a:r>
            <a:r>
              <a:rPr lang="en-US" altLang="zh-CN" sz="2000" b="0" dirty="0">
                <a:latin typeface="+mn-ea"/>
                <a:cs typeface="+mn-ea"/>
                <a:sym typeface="+mn-lt"/>
              </a:rPr>
              <a:t>802.1x/1AE/1AR</a:t>
            </a:r>
            <a:r>
              <a:rPr lang="zh-CN" altLang="en-US" sz="2000" b="0" dirty="0">
                <a:latin typeface="+mn-ea"/>
                <a:cs typeface="+mn-ea"/>
                <a:sym typeface="+mn-lt"/>
              </a:rPr>
              <a:t>，</a:t>
            </a:r>
            <a:r>
              <a:rPr lang="en-US" altLang="zh-CN" sz="2000" b="0" dirty="0">
                <a:latin typeface="+mn-ea"/>
                <a:cs typeface="+mn-ea"/>
                <a:sym typeface="+mn-lt"/>
              </a:rPr>
              <a:t>TSN 802.1AS</a:t>
            </a:r>
            <a:r>
              <a:rPr lang="zh-CN" altLang="en-US" sz="2000" b="0" dirty="0">
                <a:latin typeface="+mn-ea"/>
                <a:cs typeface="+mn-ea"/>
                <a:sym typeface="+mn-lt"/>
              </a:rPr>
              <a:t>等</a:t>
            </a:r>
            <a:endParaRPr lang="en-US" altLang="zh-CN" sz="2000" b="0" dirty="0">
              <a:latin typeface="+mn-ea"/>
              <a:cs typeface="+mn-ea"/>
              <a:sym typeface="+mn-lt"/>
            </a:endParaRPr>
          </a:p>
          <a:p>
            <a:pPr marL="342900" indent="-342900">
              <a:lnSpc>
                <a:spcPct val="120000"/>
              </a:lnSpc>
              <a:buSzPct val="80000"/>
              <a:buFont typeface="Wingdings" panose="05000000000000000000" pitchFamily="2" charset="2"/>
              <a:buChar char="n"/>
            </a:pPr>
            <a:r>
              <a:rPr lang="en-US" altLang="zh-CN" sz="2400" b="1" dirty="0">
                <a:latin typeface="+mn-ea"/>
                <a:cs typeface="+mn-ea"/>
                <a:sym typeface="+mn-lt"/>
              </a:rPr>
              <a:t>IEEE 802.3</a:t>
            </a:r>
            <a:r>
              <a:rPr lang="zh-CN" altLang="en-US" sz="2400" b="1" dirty="0">
                <a:latin typeface="+mn-ea"/>
                <a:cs typeface="+mn-ea"/>
                <a:sym typeface="+mn-lt"/>
              </a:rPr>
              <a:t>：</a:t>
            </a:r>
            <a:r>
              <a:rPr lang="en-US" altLang="zh-CN" sz="2000" b="0" dirty="0">
                <a:latin typeface="+mn-ea"/>
                <a:cs typeface="+mn-ea"/>
                <a:sym typeface="+mn-lt"/>
              </a:rPr>
              <a:t>ETH</a:t>
            </a:r>
            <a:r>
              <a:rPr lang="zh-CN" altLang="en-US" sz="2000" b="0" dirty="0">
                <a:latin typeface="+mn-ea"/>
                <a:cs typeface="+mn-ea"/>
                <a:sym typeface="+mn-lt"/>
              </a:rPr>
              <a:t>网架构，包含物理层和</a:t>
            </a:r>
            <a:r>
              <a:rPr lang="en-US" altLang="zh-CN" sz="2000" b="0" dirty="0">
                <a:latin typeface="+mn-ea"/>
                <a:cs typeface="+mn-ea"/>
                <a:sym typeface="+mn-lt"/>
              </a:rPr>
              <a:t>MAC</a:t>
            </a:r>
            <a:r>
              <a:rPr lang="zh-CN" altLang="en-US" sz="2000" b="0" dirty="0">
                <a:latin typeface="+mn-ea"/>
                <a:cs typeface="+mn-ea"/>
                <a:sym typeface="+mn-lt"/>
              </a:rPr>
              <a:t>层，如：速率、介质等</a:t>
            </a:r>
          </a:p>
        </p:txBody>
      </p:sp>
      <p:sp>
        <p:nvSpPr>
          <p:cNvPr id="7" name="灯片编号占位符 6">
            <a:extLst>
              <a:ext uri="{FF2B5EF4-FFF2-40B4-BE49-F238E27FC236}">
                <a16:creationId xmlns:a16="http://schemas.microsoft.com/office/drawing/2014/main" id="{E0E3190D-C446-AB56-B91F-119CBAC257A4}"/>
              </a:ext>
            </a:extLst>
          </p:cNvPr>
          <p:cNvSpPr>
            <a:spLocks noGrp="1"/>
          </p:cNvSpPr>
          <p:nvPr>
            <p:ph type="sldNum" sz="quarter" idx="12"/>
          </p:nvPr>
        </p:nvSpPr>
        <p:spPr/>
        <p:txBody>
          <a:bodyPr/>
          <a:lstStyle/>
          <a:p>
            <a:fld id="{C8BB1146-E542-4D4E-B8E9-6919A11DDD48}" type="slidenum">
              <a:rPr lang="en-US" smtClean="0"/>
              <a:t>149</a:t>
            </a:fld>
            <a:endParaRPr lang="en-US"/>
          </a:p>
        </p:txBody>
      </p:sp>
    </p:spTree>
    <p:extLst>
      <p:ext uri="{BB962C8B-B14F-4D97-AF65-F5344CB8AC3E}">
        <p14:creationId xmlns:p14="http://schemas.microsoft.com/office/powerpoint/2010/main" val="648464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7D3F2F-8F2D-409B-8ACF-D7B7E475D696}"/>
              </a:ext>
            </a:extLst>
          </p:cNvPr>
          <p:cNvSpPr>
            <a:spLocks noGrp="1"/>
          </p:cNvSpPr>
          <p:nvPr>
            <p:ph type="title"/>
          </p:nvPr>
        </p:nvSpPr>
        <p:spPr/>
        <p:txBody>
          <a:bodyPr/>
          <a:lstStyle/>
          <a:p>
            <a:r>
              <a:rPr lang="zh-CN" altLang="en-US" dirty="0"/>
              <a:t>传输方式</a:t>
            </a:r>
          </a:p>
        </p:txBody>
      </p:sp>
      <p:sp>
        <p:nvSpPr>
          <p:cNvPr id="3" name="内容占位符 2">
            <a:extLst>
              <a:ext uri="{FF2B5EF4-FFF2-40B4-BE49-F238E27FC236}">
                <a16:creationId xmlns:a16="http://schemas.microsoft.com/office/drawing/2014/main" id="{C7F16FDF-F91A-4519-8FB6-AEA99290568F}"/>
              </a:ext>
            </a:extLst>
          </p:cNvPr>
          <p:cNvSpPr>
            <a:spLocks noGrp="1"/>
          </p:cNvSpPr>
          <p:nvPr>
            <p:ph idx="1"/>
          </p:nvPr>
        </p:nvSpPr>
        <p:spPr/>
        <p:txBody>
          <a:bodyPr/>
          <a:lstStyle/>
          <a:p>
            <a:r>
              <a:rPr lang="zh-CN" altLang="en-US" dirty="0"/>
              <a:t>传输方式定义了比特流从一个设备传到另一个设备的方式，包括：</a:t>
            </a:r>
          </a:p>
          <a:p>
            <a:pPr lvl="1"/>
            <a:r>
              <a:rPr lang="zh-CN" altLang="en-US" dirty="0"/>
              <a:t>单工、半双工和双工通信</a:t>
            </a:r>
          </a:p>
          <a:p>
            <a:pPr lvl="1"/>
            <a:r>
              <a:rPr lang="zh-CN" altLang="en-US" dirty="0"/>
              <a:t>并行传输和串行传输</a:t>
            </a:r>
          </a:p>
          <a:p>
            <a:pPr lvl="1"/>
            <a:r>
              <a:rPr lang="zh-CN" altLang="en-US" dirty="0"/>
              <a:t>同步传输和异步传输</a:t>
            </a:r>
          </a:p>
          <a:p>
            <a:endParaRPr lang="zh-CN" altLang="en-US" dirty="0"/>
          </a:p>
        </p:txBody>
      </p:sp>
      <p:sp>
        <p:nvSpPr>
          <p:cNvPr id="4" name="灯片编号占位符 3">
            <a:extLst>
              <a:ext uri="{FF2B5EF4-FFF2-40B4-BE49-F238E27FC236}">
                <a16:creationId xmlns:a16="http://schemas.microsoft.com/office/drawing/2014/main" id="{A2C7D936-3DA2-4D0F-8F6A-3451BE28EB91}"/>
              </a:ext>
            </a:extLst>
          </p:cNvPr>
          <p:cNvSpPr>
            <a:spLocks noGrp="1"/>
          </p:cNvSpPr>
          <p:nvPr>
            <p:ph type="sldNum" sz="quarter" idx="12"/>
          </p:nvPr>
        </p:nvSpPr>
        <p:spPr/>
        <p:txBody>
          <a:bodyPr/>
          <a:lstStyle/>
          <a:p>
            <a:fld id="{C8BB1146-E542-4D4E-B8E9-6919A11DDD48}" type="slidenum">
              <a:rPr lang="en-US" smtClean="0"/>
              <a:t>15</a:t>
            </a:fld>
            <a:endParaRPr lang="en-US"/>
          </a:p>
        </p:txBody>
      </p:sp>
    </p:spTree>
    <p:extLst>
      <p:ext uri="{BB962C8B-B14F-4D97-AF65-F5344CB8AC3E}">
        <p14:creationId xmlns:p14="http://schemas.microsoft.com/office/powerpoint/2010/main" val="330820653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75C7A-C7BD-4293-9781-8C3B8780A1B6}"/>
              </a:ext>
            </a:extLst>
          </p:cNvPr>
          <p:cNvSpPr>
            <a:spLocks noGrp="1"/>
          </p:cNvSpPr>
          <p:nvPr>
            <p:ph type="title"/>
          </p:nvPr>
        </p:nvSpPr>
        <p:spPr/>
        <p:txBody>
          <a:bodyPr>
            <a:normAutofit/>
          </a:bodyPr>
          <a:lstStyle/>
          <a:p>
            <a:pPr>
              <a:lnSpc>
                <a:spcPct val="120000"/>
              </a:lnSpc>
            </a:pPr>
            <a:r>
              <a:rPr lang="zh-CN" altLang="en-US" sz="3200" b="1" kern="0" dirty="0">
                <a:latin typeface="+mn-lt"/>
                <a:ea typeface="+mn-ea"/>
                <a:cs typeface="+mn-ea"/>
                <a:sym typeface="+mn-lt"/>
              </a:rPr>
              <a:t>以太网：获得广泛的行业应用</a:t>
            </a:r>
            <a:endParaRPr lang="zh-CN" altLang="en-US" sz="3200" b="1" dirty="0">
              <a:latin typeface="+mn-lt"/>
              <a:ea typeface="+mn-ea"/>
              <a:cs typeface="+mn-ea"/>
              <a:sym typeface="+mn-lt"/>
            </a:endParaRPr>
          </a:p>
        </p:txBody>
      </p:sp>
      <p:sp>
        <p:nvSpPr>
          <p:cNvPr id="4" name="矩形 3">
            <a:extLst>
              <a:ext uri="{FF2B5EF4-FFF2-40B4-BE49-F238E27FC236}">
                <a16:creationId xmlns:a16="http://schemas.microsoft.com/office/drawing/2014/main" id="{BE9799D6-5D6F-4353-B4EF-D9306857B1ED}"/>
              </a:ext>
            </a:extLst>
          </p:cNvPr>
          <p:cNvSpPr/>
          <p:nvPr/>
        </p:nvSpPr>
        <p:spPr>
          <a:xfrm>
            <a:off x="666750" y="1173541"/>
            <a:ext cx="10869943" cy="940514"/>
          </a:xfrm>
          <a:prstGeom prst="rect">
            <a:avLst/>
          </a:prstGeom>
          <a:solidFill>
            <a:schemeClr val="accent2">
              <a:lumMod val="20000"/>
              <a:lumOff val="80000"/>
            </a:schemeClr>
          </a:solidFill>
        </p:spPr>
        <p:txBody>
          <a:bodyPr wrap="square">
            <a:spAutoFit/>
          </a:bodyPr>
          <a:lstStyle/>
          <a:p>
            <a:pPr marL="342900" indent="-342900">
              <a:lnSpc>
                <a:spcPct val="120000"/>
              </a:lnSpc>
              <a:buFont typeface="Wingdings" panose="05000000000000000000" pitchFamily="2" charset="2"/>
              <a:buChar char="n"/>
            </a:pPr>
            <a:r>
              <a:rPr lang="zh-CN" altLang="en-US" sz="2400" dirty="0">
                <a:latin typeface="+mn-ea"/>
                <a:cs typeface="+mn-ea"/>
                <a:sym typeface="+mn-lt"/>
              </a:rPr>
              <a:t>以太网速率高、成本低、产业链成熟、标准开放统一，已在家庭网络、园区</a:t>
            </a:r>
            <a:r>
              <a:rPr lang="en-US" altLang="zh-CN" sz="2400" dirty="0">
                <a:latin typeface="+mn-ea"/>
                <a:cs typeface="+mn-ea"/>
                <a:sym typeface="+mn-lt"/>
              </a:rPr>
              <a:t>/</a:t>
            </a:r>
            <a:r>
              <a:rPr lang="zh-CN" altLang="en-US" sz="2400" dirty="0">
                <a:latin typeface="+mn-ea"/>
                <a:cs typeface="+mn-ea"/>
                <a:sym typeface="+mn-lt"/>
              </a:rPr>
              <a:t>办公网络、运营商网络、数据中心、工业物联网等领域获得广泛应用。</a:t>
            </a:r>
          </a:p>
        </p:txBody>
      </p:sp>
      <p:pic>
        <p:nvPicPr>
          <p:cNvPr id="5" name="图片 4">
            <a:extLst>
              <a:ext uri="{FF2B5EF4-FFF2-40B4-BE49-F238E27FC236}">
                <a16:creationId xmlns:a16="http://schemas.microsoft.com/office/drawing/2014/main" id="{8545384E-3F6D-4476-855D-758791CA79F9}"/>
              </a:ext>
            </a:extLst>
          </p:cNvPr>
          <p:cNvPicPr>
            <a:picLocks noChangeAspect="1"/>
          </p:cNvPicPr>
          <p:nvPr/>
        </p:nvPicPr>
        <p:blipFill>
          <a:blip r:embed="rId3"/>
          <a:stretch>
            <a:fillRect/>
          </a:stretch>
        </p:blipFill>
        <p:spPr>
          <a:xfrm>
            <a:off x="2210043" y="3659533"/>
            <a:ext cx="1483163" cy="2016531"/>
          </a:xfrm>
          <a:prstGeom prst="rect">
            <a:avLst/>
          </a:prstGeom>
        </p:spPr>
      </p:pic>
      <p:pic>
        <p:nvPicPr>
          <p:cNvPr id="6" name="图片 5">
            <a:extLst>
              <a:ext uri="{FF2B5EF4-FFF2-40B4-BE49-F238E27FC236}">
                <a16:creationId xmlns:a16="http://schemas.microsoft.com/office/drawing/2014/main" id="{81B23C02-1A30-44C1-A3FB-CEC820E7DD7E}"/>
              </a:ext>
            </a:extLst>
          </p:cNvPr>
          <p:cNvPicPr>
            <a:picLocks noChangeAspect="1"/>
          </p:cNvPicPr>
          <p:nvPr/>
        </p:nvPicPr>
        <p:blipFill>
          <a:blip r:embed="rId4"/>
          <a:stretch>
            <a:fillRect/>
          </a:stretch>
        </p:blipFill>
        <p:spPr>
          <a:xfrm>
            <a:off x="4045380" y="3516382"/>
            <a:ext cx="1993649" cy="2123109"/>
          </a:xfrm>
          <a:prstGeom prst="rect">
            <a:avLst/>
          </a:prstGeom>
        </p:spPr>
      </p:pic>
      <p:pic>
        <p:nvPicPr>
          <p:cNvPr id="7" name="图片 6">
            <a:extLst>
              <a:ext uri="{FF2B5EF4-FFF2-40B4-BE49-F238E27FC236}">
                <a16:creationId xmlns:a16="http://schemas.microsoft.com/office/drawing/2014/main" id="{399FCFC1-9CF7-41DA-B90C-5E455E271AE7}"/>
              </a:ext>
            </a:extLst>
          </p:cNvPr>
          <p:cNvPicPr>
            <a:picLocks noChangeAspect="1"/>
          </p:cNvPicPr>
          <p:nvPr/>
        </p:nvPicPr>
        <p:blipFill>
          <a:blip r:embed="rId5"/>
          <a:stretch>
            <a:fillRect/>
          </a:stretch>
        </p:blipFill>
        <p:spPr>
          <a:xfrm>
            <a:off x="6391203" y="3606246"/>
            <a:ext cx="1870573" cy="1943379"/>
          </a:xfrm>
          <a:prstGeom prst="rect">
            <a:avLst/>
          </a:prstGeom>
        </p:spPr>
      </p:pic>
      <p:pic>
        <p:nvPicPr>
          <p:cNvPr id="8" name="图片 7">
            <a:extLst>
              <a:ext uri="{FF2B5EF4-FFF2-40B4-BE49-F238E27FC236}">
                <a16:creationId xmlns:a16="http://schemas.microsoft.com/office/drawing/2014/main" id="{B442DDD3-8DF5-4383-B3BB-8C921A8693CD}"/>
              </a:ext>
            </a:extLst>
          </p:cNvPr>
          <p:cNvPicPr>
            <a:picLocks noChangeAspect="1"/>
          </p:cNvPicPr>
          <p:nvPr/>
        </p:nvPicPr>
        <p:blipFill>
          <a:blip r:embed="rId6"/>
          <a:stretch>
            <a:fillRect/>
          </a:stretch>
        </p:blipFill>
        <p:spPr>
          <a:xfrm>
            <a:off x="8656374" y="3659533"/>
            <a:ext cx="1456325" cy="1298260"/>
          </a:xfrm>
          <a:prstGeom prst="rect">
            <a:avLst/>
          </a:prstGeom>
        </p:spPr>
      </p:pic>
      <p:pic>
        <p:nvPicPr>
          <p:cNvPr id="9" name="图片 8">
            <a:extLst>
              <a:ext uri="{FF2B5EF4-FFF2-40B4-BE49-F238E27FC236}">
                <a16:creationId xmlns:a16="http://schemas.microsoft.com/office/drawing/2014/main" id="{B7121EC7-8273-4C43-8273-F76AD1E59B36}"/>
              </a:ext>
            </a:extLst>
          </p:cNvPr>
          <p:cNvPicPr>
            <a:picLocks noChangeAspect="1"/>
          </p:cNvPicPr>
          <p:nvPr/>
        </p:nvPicPr>
        <p:blipFill>
          <a:blip r:embed="rId7"/>
          <a:stretch>
            <a:fillRect/>
          </a:stretch>
        </p:blipFill>
        <p:spPr>
          <a:xfrm>
            <a:off x="10773356" y="3726241"/>
            <a:ext cx="1162084" cy="1218771"/>
          </a:xfrm>
          <a:prstGeom prst="rect">
            <a:avLst/>
          </a:prstGeom>
        </p:spPr>
      </p:pic>
      <p:sp>
        <p:nvSpPr>
          <p:cNvPr id="10" name="矩形 9">
            <a:extLst>
              <a:ext uri="{FF2B5EF4-FFF2-40B4-BE49-F238E27FC236}">
                <a16:creationId xmlns:a16="http://schemas.microsoft.com/office/drawing/2014/main" id="{083A5E92-E665-4B1C-B559-F91B0117DD06}"/>
              </a:ext>
            </a:extLst>
          </p:cNvPr>
          <p:cNvSpPr/>
          <p:nvPr/>
        </p:nvSpPr>
        <p:spPr>
          <a:xfrm>
            <a:off x="516322" y="2975407"/>
            <a:ext cx="1107996" cy="396134"/>
          </a:xfrm>
          <a:prstGeom prst="rect">
            <a:avLst/>
          </a:prstGeom>
        </p:spPr>
        <p:txBody>
          <a:bodyPr wrap="none">
            <a:spAutoFit/>
          </a:bodyPr>
          <a:lstStyle/>
          <a:p>
            <a:pPr>
              <a:lnSpc>
                <a:spcPct val="120000"/>
              </a:lnSpc>
            </a:pPr>
            <a:r>
              <a:rPr lang="zh-CN" altLang="en-US" dirty="0">
                <a:cs typeface="+mn-ea"/>
                <a:sym typeface="+mn-lt"/>
              </a:rPr>
              <a:t>家庭网络</a:t>
            </a:r>
          </a:p>
        </p:txBody>
      </p:sp>
      <p:pic>
        <p:nvPicPr>
          <p:cNvPr id="11" name="图片 10">
            <a:extLst>
              <a:ext uri="{FF2B5EF4-FFF2-40B4-BE49-F238E27FC236}">
                <a16:creationId xmlns:a16="http://schemas.microsoft.com/office/drawing/2014/main" id="{A6366956-64A8-4963-881D-C667444DA28D}"/>
              </a:ext>
            </a:extLst>
          </p:cNvPr>
          <p:cNvPicPr>
            <a:picLocks noChangeAspect="1"/>
          </p:cNvPicPr>
          <p:nvPr/>
        </p:nvPicPr>
        <p:blipFill>
          <a:blip r:embed="rId8"/>
          <a:stretch>
            <a:fillRect/>
          </a:stretch>
        </p:blipFill>
        <p:spPr>
          <a:xfrm>
            <a:off x="320972" y="3829527"/>
            <a:ext cx="1396105" cy="1676545"/>
          </a:xfrm>
          <a:prstGeom prst="rect">
            <a:avLst/>
          </a:prstGeom>
        </p:spPr>
      </p:pic>
      <p:sp>
        <p:nvSpPr>
          <p:cNvPr id="12" name="矩形 11">
            <a:extLst>
              <a:ext uri="{FF2B5EF4-FFF2-40B4-BE49-F238E27FC236}">
                <a16:creationId xmlns:a16="http://schemas.microsoft.com/office/drawing/2014/main" id="{7B23F4E9-FA7B-41AE-8AE6-3FB9653CA44A}"/>
              </a:ext>
            </a:extLst>
          </p:cNvPr>
          <p:cNvSpPr/>
          <p:nvPr/>
        </p:nvSpPr>
        <p:spPr>
          <a:xfrm>
            <a:off x="2543125" y="2975407"/>
            <a:ext cx="1107996" cy="396134"/>
          </a:xfrm>
          <a:prstGeom prst="rect">
            <a:avLst/>
          </a:prstGeom>
        </p:spPr>
        <p:txBody>
          <a:bodyPr wrap="none">
            <a:spAutoFit/>
          </a:bodyPr>
          <a:lstStyle/>
          <a:p>
            <a:pPr>
              <a:lnSpc>
                <a:spcPct val="120000"/>
              </a:lnSpc>
            </a:pPr>
            <a:r>
              <a:rPr lang="zh-CN" altLang="en-US" dirty="0">
                <a:cs typeface="+mn-ea"/>
                <a:sym typeface="+mn-lt"/>
              </a:rPr>
              <a:t>园区网络</a:t>
            </a:r>
          </a:p>
        </p:txBody>
      </p:sp>
      <p:sp>
        <p:nvSpPr>
          <p:cNvPr id="13" name="矩形 12">
            <a:extLst>
              <a:ext uri="{FF2B5EF4-FFF2-40B4-BE49-F238E27FC236}">
                <a16:creationId xmlns:a16="http://schemas.microsoft.com/office/drawing/2014/main" id="{508BE37F-7203-47FC-9409-CC3689C20EE0}"/>
              </a:ext>
            </a:extLst>
          </p:cNvPr>
          <p:cNvSpPr/>
          <p:nvPr/>
        </p:nvSpPr>
        <p:spPr>
          <a:xfrm>
            <a:off x="4569928" y="2975407"/>
            <a:ext cx="979755" cy="396134"/>
          </a:xfrm>
          <a:prstGeom prst="rect">
            <a:avLst/>
          </a:prstGeom>
        </p:spPr>
        <p:txBody>
          <a:bodyPr wrap="none">
            <a:spAutoFit/>
          </a:bodyPr>
          <a:lstStyle/>
          <a:p>
            <a:pPr>
              <a:lnSpc>
                <a:spcPct val="120000"/>
              </a:lnSpc>
            </a:pPr>
            <a:r>
              <a:rPr lang="en-US" altLang="zh-CN" dirty="0">
                <a:cs typeface="+mn-ea"/>
                <a:sym typeface="+mn-lt"/>
              </a:rPr>
              <a:t>DC</a:t>
            </a:r>
            <a:r>
              <a:rPr lang="zh-CN" altLang="en-US" dirty="0">
                <a:cs typeface="+mn-ea"/>
                <a:sym typeface="+mn-lt"/>
              </a:rPr>
              <a:t>网络</a:t>
            </a:r>
          </a:p>
        </p:txBody>
      </p:sp>
      <p:sp>
        <p:nvSpPr>
          <p:cNvPr id="14" name="矩形 13">
            <a:extLst>
              <a:ext uri="{FF2B5EF4-FFF2-40B4-BE49-F238E27FC236}">
                <a16:creationId xmlns:a16="http://schemas.microsoft.com/office/drawing/2014/main" id="{F69B1828-4CF8-49D5-B464-736521409456}"/>
              </a:ext>
            </a:extLst>
          </p:cNvPr>
          <p:cNvSpPr/>
          <p:nvPr/>
        </p:nvSpPr>
        <p:spPr>
          <a:xfrm>
            <a:off x="8718113" y="2975407"/>
            <a:ext cx="1338828" cy="396134"/>
          </a:xfrm>
          <a:prstGeom prst="rect">
            <a:avLst/>
          </a:prstGeom>
        </p:spPr>
        <p:txBody>
          <a:bodyPr wrap="none">
            <a:spAutoFit/>
          </a:bodyPr>
          <a:lstStyle/>
          <a:p>
            <a:pPr>
              <a:lnSpc>
                <a:spcPct val="120000"/>
              </a:lnSpc>
            </a:pPr>
            <a:r>
              <a:rPr lang="zh-CN" altLang="en-US" dirty="0">
                <a:cs typeface="+mn-ea"/>
                <a:sym typeface="+mn-lt"/>
              </a:rPr>
              <a:t>工业物联网</a:t>
            </a:r>
          </a:p>
        </p:txBody>
      </p:sp>
      <p:sp>
        <p:nvSpPr>
          <p:cNvPr id="15" name="矩形 14">
            <a:extLst>
              <a:ext uri="{FF2B5EF4-FFF2-40B4-BE49-F238E27FC236}">
                <a16:creationId xmlns:a16="http://schemas.microsoft.com/office/drawing/2014/main" id="{12FC447E-7634-4AA3-ADAA-7C685CD052A6}"/>
              </a:ext>
            </a:extLst>
          </p:cNvPr>
          <p:cNvSpPr/>
          <p:nvPr/>
        </p:nvSpPr>
        <p:spPr>
          <a:xfrm>
            <a:off x="6486125" y="2975407"/>
            <a:ext cx="1338828" cy="396134"/>
          </a:xfrm>
          <a:prstGeom prst="rect">
            <a:avLst/>
          </a:prstGeom>
        </p:spPr>
        <p:txBody>
          <a:bodyPr wrap="none">
            <a:spAutoFit/>
          </a:bodyPr>
          <a:lstStyle/>
          <a:p>
            <a:pPr>
              <a:lnSpc>
                <a:spcPct val="120000"/>
              </a:lnSpc>
            </a:pPr>
            <a:r>
              <a:rPr lang="zh-CN" altLang="en-US" dirty="0">
                <a:cs typeface="+mn-ea"/>
                <a:sym typeface="+mn-lt"/>
              </a:rPr>
              <a:t>运营商网络</a:t>
            </a:r>
          </a:p>
        </p:txBody>
      </p:sp>
      <p:sp>
        <p:nvSpPr>
          <p:cNvPr id="16" name="矩形 15">
            <a:extLst>
              <a:ext uri="{FF2B5EF4-FFF2-40B4-BE49-F238E27FC236}">
                <a16:creationId xmlns:a16="http://schemas.microsoft.com/office/drawing/2014/main" id="{273491CD-BDC7-4523-9946-E9FD96F0AB93}"/>
              </a:ext>
            </a:extLst>
          </p:cNvPr>
          <p:cNvSpPr/>
          <p:nvPr/>
        </p:nvSpPr>
        <p:spPr>
          <a:xfrm>
            <a:off x="10773356" y="2980004"/>
            <a:ext cx="1338828" cy="396134"/>
          </a:xfrm>
          <a:prstGeom prst="rect">
            <a:avLst/>
          </a:prstGeom>
        </p:spPr>
        <p:txBody>
          <a:bodyPr wrap="none">
            <a:spAutoFit/>
          </a:bodyPr>
          <a:lstStyle/>
          <a:p>
            <a:pPr>
              <a:lnSpc>
                <a:spcPct val="120000"/>
              </a:lnSpc>
            </a:pPr>
            <a:r>
              <a:rPr lang="zh-CN" altLang="en-US" dirty="0">
                <a:cs typeface="+mn-ea"/>
                <a:sym typeface="+mn-lt"/>
              </a:rPr>
              <a:t>车载以太网</a:t>
            </a:r>
          </a:p>
        </p:txBody>
      </p:sp>
      <p:sp>
        <p:nvSpPr>
          <p:cNvPr id="18" name="灯片编号占位符 17">
            <a:extLst>
              <a:ext uri="{FF2B5EF4-FFF2-40B4-BE49-F238E27FC236}">
                <a16:creationId xmlns:a16="http://schemas.microsoft.com/office/drawing/2014/main" id="{6251F6AB-E157-2016-C2E2-1A41AA5768E9}"/>
              </a:ext>
            </a:extLst>
          </p:cNvPr>
          <p:cNvSpPr>
            <a:spLocks noGrp="1"/>
          </p:cNvSpPr>
          <p:nvPr>
            <p:ph type="sldNum" sz="quarter" idx="12"/>
          </p:nvPr>
        </p:nvSpPr>
        <p:spPr/>
        <p:txBody>
          <a:bodyPr/>
          <a:lstStyle/>
          <a:p>
            <a:fld id="{C8BB1146-E542-4D4E-B8E9-6919A11DDD48}" type="slidenum">
              <a:rPr lang="en-US" smtClean="0"/>
              <a:t>150</a:t>
            </a:fld>
            <a:endParaRPr lang="en-US"/>
          </a:p>
        </p:txBody>
      </p:sp>
    </p:spTree>
    <p:extLst>
      <p:ext uri="{BB962C8B-B14F-4D97-AF65-F5344CB8AC3E}">
        <p14:creationId xmlns:p14="http://schemas.microsoft.com/office/powerpoint/2010/main" val="145120328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C0FD7F-9B15-47E0-8B18-D2059C60A16E}"/>
              </a:ext>
            </a:extLst>
          </p:cNvPr>
          <p:cNvSpPr>
            <a:spLocks noGrp="1"/>
          </p:cNvSpPr>
          <p:nvPr>
            <p:ph type="title"/>
          </p:nvPr>
        </p:nvSpPr>
        <p:spPr/>
        <p:txBody>
          <a:bodyPr/>
          <a:lstStyle/>
          <a:p>
            <a:pPr>
              <a:lnSpc>
                <a:spcPct val="120000"/>
              </a:lnSpc>
            </a:pPr>
            <a:r>
              <a:rPr lang="zh-CN" altLang="en-US" b="1" dirty="0">
                <a:latin typeface="+mn-lt"/>
                <a:ea typeface="+mn-ea"/>
                <a:cs typeface="+mn-ea"/>
                <a:sym typeface="+mn-lt"/>
              </a:rPr>
              <a:t>以太网络各速率应用场景</a:t>
            </a:r>
          </a:p>
        </p:txBody>
      </p:sp>
      <p:graphicFrame>
        <p:nvGraphicFramePr>
          <p:cNvPr id="8" name="内容占位符 7">
            <a:extLst>
              <a:ext uri="{FF2B5EF4-FFF2-40B4-BE49-F238E27FC236}">
                <a16:creationId xmlns:a16="http://schemas.microsoft.com/office/drawing/2014/main" id="{B50D7DD0-2135-4B70-AEE9-8BDF68A751C0}"/>
              </a:ext>
            </a:extLst>
          </p:cNvPr>
          <p:cNvGraphicFramePr>
            <a:graphicFrameLocks noGrp="1"/>
          </p:cNvGraphicFramePr>
          <p:nvPr>
            <p:ph idx="1"/>
            <p:extLst>
              <p:ext uri="{D42A27DB-BD31-4B8C-83A1-F6EECF244321}">
                <p14:modId xmlns:p14="http://schemas.microsoft.com/office/powerpoint/2010/main" val="1336031169"/>
              </p:ext>
            </p:extLst>
          </p:nvPr>
        </p:nvGraphicFramePr>
        <p:xfrm>
          <a:off x="731838" y="1484313"/>
          <a:ext cx="10728326" cy="4398951"/>
        </p:xfrm>
        <a:graphic>
          <a:graphicData uri="http://schemas.openxmlformats.org/drawingml/2006/table">
            <a:tbl>
              <a:tblPr firstRow="1" bandRow="1">
                <a:tableStyleId>{72833802-FEF1-4C79-8D5D-14CF1EAF98D9}</a:tableStyleId>
              </a:tblPr>
              <a:tblGrid>
                <a:gridCol w="2764397">
                  <a:extLst>
                    <a:ext uri="{9D8B030D-6E8A-4147-A177-3AD203B41FA5}">
                      <a16:colId xmlns:a16="http://schemas.microsoft.com/office/drawing/2014/main" val="1388402075"/>
                    </a:ext>
                  </a:extLst>
                </a:gridCol>
                <a:gridCol w="7963929">
                  <a:extLst>
                    <a:ext uri="{9D8B030D-6E8A-4147-A177-3AD203B41FA5}">
                      <a16:colId xmlns:a16="http://schemas.microsoft.com/office/drawing/2014/main" val="2635281363"/>
                    </a:ext>
                  </a:extLst>
                </a:gridCol>
              </a:tblGrid>
              <a:tr h="534194">
                <a:tc>
                  <a:txBody>
                    <a:bodyPr/>
                    <a:lstStyle/>
                    <a:p>
                      <a:pPr algn="ctr">
                        <a:lnSpc>
                          <a:spcPct val="120000"/>
                        </a:lnSpc>
                        <a:spcBef>
                          <a:spcPts val="0"/>
                        </a:spcBef>
                        <a:spcAft>
                          <a:spcPts val="0"/>
                        </a:spcAft>
                      </a:pPr>
                      <a:r>
                        <a:rPr lang="zh-CN" altLang="en-US" sz="2400" b="1" dirty="0">
                          <a:latin typeface="+mn-ea"/>
                          <a:ea typeface="+mn-ea"/>
                          <a:cs typeface="+mn-ea"/>
                          <a:sym typeface="+mn-lt"/>
                        </a:rPr>
                        <a:t>速率</a:t>
                      </a:r>
                    </a:p>
                  </a:txBody>
                  <a:tcPr/>
                </a:tc>
                <a:tc>
                  <a:txBody>
                    <a:bodyPr/>
                    <a:lstStyle/>
                    <a:p>
                      <a:pPr algn="ctr">
                        <a:lnSpc>
                          <a:spcPct val="120000"/>
                        </a:lnSpc>
                        <a:spcBef>
                          <a:spcPts val="0"/>
                        </a:spcBef>
                        <a:spcAft>
                          <a:spcPts val="0"/>
                        </a:spcAft>
                      </a:pPr>
                      <a:r>
                        <a:rPr lang="zh-CN" altLang="en-US" sz="2400" b="1" dirty="0">
                          <a:latin typeface="+mn-ea"/>
                          <a:ea typeface="+mn-ea"/>
                          <a:cs typeface="+mn-ea"/>
                          <a:sym typeface="+mn-lt"/>
                        </a:rPr>
                        <a:t>场景说明</a:t>
                      </a:r>
                    </a:p>
                  </a:txBody>
                  <a:tcPr/>
                </a:tc>
                <a:extLst>
                  <a:ext uri="{0D108BD9-81ED-4DB2-BD59-A6C34878D82A}">
                    <a16:rowId xmlns:a16="http://schemas.microsoft.com/office/drawing/2014/main" val="627084093"/>
                  </a:ext>
                </a:extLst>
              </a:tr>
              <a:tr h="534194">
                <a:tc>
                  <a:txBody>
                    <a:bodyPr/>
                    <a:lstStyle/>
                    <a:p>
                      <a:pPr>
                        <a:lnSpc>
                          <a:spcPct val="120000"/>
                        </a:lnSpc>
                        <a:spcBef>
                          <a:spcPts val="0"/>
                        </a:spcBef>
                        <a:spcAft>
                          <a:spcPts val="0"/>
                        </a:spcAft>
                      </a:pPr>
                      <a:r>
                        <a:rPr lang="en-US" altLang="zh-CN" b="1" dirty="0">
                          <a:latin typeface="+mn-ea"/>
                          <a:ea typeface="+mn-ea"/>
                          <a:cs typeface="+mn-ea"/>
                          <a:sym typeface="+mn-lt"/>
                        </a:rPr>
                        <a:t>100M</a:t>
                      </a:r>
                      <a:r>
                        <a:rPr lang="zh-CN" altLang="en-US" b="1" dirty="0">
                          <a:latin typeface="+mn-ea"/>
                          <a:ea typeface="+mn-ea"/>
                          <a:cs typeface="+mn-ea"/>
                          <a:sym typeface="+mn-lt"/>
                        </a:rPr>
                        <a:t>，</a:t>
                      </a:r>
                      <a:r>
                        <a:rPr lang="en-US" altLang="zh-CN" b="1" dirty="0">
                          <a:latin typeface="+mn-ea"/>
                          <a:ea typeface="+mn-ea"/>
                          <a:cs typeface="+mn-ea"/>
                          <a:sym typeface="+mn-lt"/>
                        </a:rPr>
                        <a:t>GE</a:t>
                      </a:r>
                      <a:endParaRPr lang="zh-CN" altLang="en-US" b="1" dirty="0">
                        <a:latin typeface="+mn-ea"/>
                        <a:ea typeface="+mn-ea"/>
                        <a:cs typeface="+mn-ea"/>
                        <a:sym typeface="+mn-lt"/>
                      </a:endParaRPr>
                    </a:p>
                  </a:txBody>
                  <a:tcPr/>
                </a:tc>
                <a:tc>
                  <a:txBody>
                    <a:bodyPr/>
                    <a:lstStyle/>
                    <a:p>
                      <a:pPr>
                        <a:lnSpc>
                          <a:spcPct val="120000"/>
                        </a:lnSpc>
                        <a:spcBef>
                          <a:spcPts val="0"/>
                        </a:spcBef>
                        <a:spcAft>
                          <a:spcPts val="0"/>
                        </a:spcAft>
                      </a:pPr>
                      <a:r>
                        <a:rPr lang="zh-CN" altLang="en-US" b="1" dirty="0">
                          <a:latin typeface="+mn-ea"/>
                          <a:ea typeface="+mn-ea"/>
                          <a:cs typeface="+mn-ea"/>
                          <a:sym typeface="+mn-lt"/>
                        </a:rPr>
                        <a:t>一般应用在桌面办公领域</a:t>
                      </a:r>
                    </a:p>
                  </a:txBody>
                  <a:tcPr>
                    <a:solidFill>
                      <a:schemeClr val="tx2">
                        <a:lumMod val="20000"/>
                        <a:lumOff val="80000"/>
                      </a:schemeClr>
                    </a:solidFill>
                  </a:tcPr>
                </a:tc>
                <a:extLst>
                  <a:ext uri="{0D108BD9-81ED-4DB2-BD59-A6C34878D82A}">
                    <a16:rowId xmlns:a16="http://schemas.microsoft.com/office/drawing/2014/main" val="115819534"/>
                  </a:ext>
                </a:extLst>
              </a:tr>
              <a:tr h="534194">
                <a:tc>
                  <a:txBody>
                    <a:bodyPr/>
                    <a:lstStyle/>
                    <a:p>
                      <a:pPr>
                        <a:lnSpc>
                          <a:spcPct val="120000"/>
                        </a:lnSpc>
                        <a:spcBef>
                          <a:spcPts val="0"/>
                        </a:spcBef>
                        <a:spcAft>
                          <a:spcPts val="0"/>
                        </a:spcAft>
                      </a:pPr>
                      <a:r>
                        <a:rPr lang="en-US" altLang="zh-CN" b="1" dirty="0">
                          <a:latin typeface="+mn-ea"/>
                          <a:ea typeface="+mn-ea"/>
                          <a:cs typeface="+mn-ea"/>
                          <a:sym typeface="+mn-lt"/>
                        </a:rPr>
                        <a:t>1000BASE-T1</a:t>
                      </a:r>
                      <a:endParaRPr lang="zh-CN" altLang="en-US" b="1" dirty="0">
                        <a:latin typeface="+mn-ea"/>
                        <a:ea typeface="+mn-ea"/>
                        <a:cs typeface="+mn-ea"/>
                        <a:sym typeface="+mn-lt"/>
                      </a:endParaRPr>
                    </a:p>
                  </a:txBody>
                  <a:tcPr/>
                </a:tc>
                <a:tc>
                  <a:txBody>
                    <a:bodyPr/>
                    <a:lstStyle/>
                    <a:p>
                      <a:pPr>
                        <a:lnSpc>
                          <a:spcPct val="120000"/>
                        </a:lnSpc>
                        <a:spcBef>
                          <a:spcPts val="0"/>
                        </a:spcBef>
                        <a:spcAft>
                          <a:spcPts val="0"/>
                        </a:spcAft>
                      </a:pPr>
                      <a:r>
                        <a:rPr lang="zh-CN" altLang="en-US" b="1" dirty="0">
                          <a:latin typeface="+mn-ea"/>
                          <a:ea typeface="+mn-ea"/>
                          <a:cs typeface="+mn-ea"/>
                          <a:sym typeface="+mn-lt"/>
                        </a:rPr>
                        <a:t>单对双绞线</a:t>
                      </a:r>
                      <a:r>
                        <a:rPr lang="en-US" altLang="zh-CN" b="1" dirty="0">
                          <a:latin typeface="+mn-ea"/>
                          <a:ea typeface="+mn-ea"/>
                          <a:cs typeface="+mn-ea"/>
                          <a:sym typeface="+mn-lt"/>
                        </a:rPr>
                        <a:t>1000M</a:t>
                      </a:r>
                      <a:r>
                        <a:rPr lang="zh-CN" altLang="en-US" b="1" dirty="0">
                          <a:latin typeface="+mn-ea"/>
                          <a:ea typeface="+mn-ea"/>
                          <a:cs typeface="+mn-ea"/>
                          <a:sym typeface="+mn-lt"/>
                        </a:rPr>
                        <a:t>以太网络主要应用在车载领域</a:t>
                      </a:r>
                    </a:p>
                  </a:txBody>
                  <a:tcPr>
                    <a:solidFill>
                      <a:schemeClr val="tx2">
                        <a:lumMod val="20000"/>
                        <a:lumOff val="80000"/>
                      </a:schemeClr>
                    </a:solidFill>
                  </a:tcPr>
                </a:tc>
                <a:extLst>
                  <a:ext uri="{0D108BD9-81ED-4DB2-BD59-A6C34878D82A}">
                    <a16:rowId xmlns:a16="http://schemas.microsoft.com/office/drawing/2014/main" val="3795261041"/>
                  </a:ext>
                </a:extLst>
              </a:tr>
              <a:tr h="534194">
                <a:tc>
                  <a:txBody>
                    <a:bodyPr/>
                    <a:lstStyle/>
                    <a:p>
                      <a:pPr>
                        <a:lnSpc>
                          <a:spcPct val="120000"/>
                        </a:lnSpc>
                        <a:spcBef>
                          <a:spcPts val="0"/>
                        </a:spcBef>
                        <a:spcAft>
                          <a:spcPts val="0"/>
                        </a:spcAft>
                      </a:pPr>
                      <a:r>
                        <a:rPr lang="en-US" altLang="zh-CN" b="1" dirty="0">
                          <a:latin typeface="+mn-ea"/>
                          <a:ea typeface="+mn-ea"/>
                          <a:cs typeface="+mn-ea"/>
                          <a:sym typeface="+mn-lt"/>
                        </a:rPr>
                        <a:t>2.5GE</a:t>
                      </a:r>
                      <a:r>
                        <a:rPr lang="zh-CN" altLang="en-US" b="1" dirty="0">
                          <a:latin typeface="+mn-ea"/>
                          <a:ea typeface="+mn-ea"/>
                          <a:cs typeface="+mn-ea"/>
                          <a:sym typeface="+mn-lt"/>
                        </a:rPr>
                        <a:t>，</a:t>
                      </a:r>
                      <a:r>
                        <a:rPr lang="en-US" altLang="zh-CN" b="1" dirty="0">
                          <a:latin typeface="+mn-ea"/>
                          <a:ea typeface="+mn-ea"/>
                          <a:cs typeface="+mn-ea"/>
                          <a:sym typeface="+mn-lt"/>
                        </a:rPr>
                        <a:t>5GE</a:t>
                      </a:r>
                      <a:r>
                        <a:rPr lang="zh-CN" altLang="en-US" b="1" dirty="0">
                          <a:latin typeface="+mn-ea"/>
                          <a:ea typeface="+mn-ea"/>
                          <a:cs typeface="+mn-ea"/>
                          <a:sym typeface="+mn-lt"/>
                        </a:rPr>
                        <a:t>，</a:t>
                      </a:r>
                      <a:r>
                        <a:rPr lang="en-US" altLang="zh-CN" b="1" dirty="0">
                          <a:latin typeface="+mn-ea"/>
                          <a:ea typeface="+mn-ea"/>
                          <a:cs typeface="+mn-ea"/>
                          <a:sym typeface="+mn-lt"/>
                        </a:rPr>
                        <a:t>25GE</a:t>
                      </a:r>
                      <a:endParaRPr lang="zh-CN" altLang="en-US" b="1" dirty="0">
                        <a:latin typeface="+mn-ea"/>
                        <a:ea typeface="+mn-ea"/>
                        <a:cs typeface="+mn-ea"/>
                        <a:sym typeface="+mn-lt"/>
                      </a:endParaRPr>
                    </a:p>
                  </a:txBody>
                  <a:tcPr/>
                </a:tc>
                <a:tc>
                  <a:txBody>
                    <a:bodyPr/>
                    <a:lstStyle/>
                    <a:p>
                      <a:pPr>
                        <a:lnSpc>
                          <a:spcPct val="120000"/>
                        </a:lnSpc>
                        <a:spcBef>
                          <a:spcPts val="0"/>
                        </a:spcBef>
                        <a:spcAft>
                          <a:spcPts val="0"/>
                        </a:spcAft>
                      </a:pPr>
                      <a:r>
                        <a:rPr lang="zh-CN" altLang="en-US" b="1" dirty="0">
                          <a:latin typeface="+mn-ea"/>
                          <a:ea typeface="+mn-ea"/>
                          <a:cs typeface="+mn-ea"/>
                          <a:sym typeface="+mn-lt"/>
                        </a:rPr>
                        <a:t>一般应用在服务器领域，或者高端计算领域</a:t>
                      </a:r>
                    </a:p>
                  </a:txBody>
                  <a:tcPr>
                    <a:solidFill>
                      <a:schemeClr val="tx2">
                        <a:lumMod val="20000"/>
                        <a:lumOff val="80000"/>
                      </a:schemeClr>
                    </a:solidFill>
                  </a:tcPr>
                </a:tc>
                <a:extLst>
                  <a:ext uri="{0D108BD9-81ED-4DB2-BD59-A6C34878D82A}">
                    <a16:rowId xmlns:a16="http://schemas.microsoft.com/office/drawing/2014/main" val="910156535"/>
                  </a:ext>
                </a:extLst>
              </a:tr>
              <a:tr h="805945">
                <a:tc>
                  <a:txBody>
                    <a:bodyPr/>
                    <a:lstStyle/>
                    <a:p>
                      <a:pPr>
                        <a:lnSpc>
                          <a:spcPct val="120000"/>
                        </a:lnSpc>
                        <a:spcBef>
                          <a:spcPts val="0"/>
                        </a:spcBef>
                        <a:spcAft>
                          <a:spcPts val="0"/>
                        </a:spcAft>
                      </a:pPr>
                      <a:r>
                        <a:rPr lang="en-US" altLang="zh-CN" b="1" dirty="0">
                          <a:latin typeface="+mn-ea"/>
                          <a:ea typeface="+mn-ea"/>
                          <a:cs typeface="+mn-ea"/>
                          <a:sym typeface="+mn-lt"/>
                        </a:rPr>
                        <a:t>40GE</a:t>
                      </a:r>
                      <a:r>
                        <a:rPr lang="zh-CN" altLang="en-US" b="1" dirty="0">
                          <a:latin typeface="+mn-ea"/>
                          <a:ea typeface="+mn-ea"/>
                          <a:cs typeface="+mn-ea"/>
                          <a:sym typeface="+mn-lt"/>
                        </a:rPr>
                        <a:t>，</a:t>
                      </a:r>
                      <a:r>
                        <a:rPr lang="en-US" altLang="zh-CN" b="1" dirty="0">
                          <a:latin typeface="+mn-ea"/>
                          <a:ea typeface="+mn-ea"/>
                          <a:cs typeface="+mn-ea"/>
                          <a:sym typeface="+mn-lt"/>
                        </a:rPr>
                        <a:t>50GE</a:t>
                      </a:r>
                      <a:r>
                        <a:rPr lang="zh-CN" altLang="en-US" b="1" dirty="0">
                          <a:latin typeface="+mn-ea"/>
                          <a:ea typeface="+mn-ea"/>
                          <a:cs typeface="+mn-ea"/>
                          <a:sym typeface="+mn-lt"/>
                        </a:rPr>
                        <a:t>，</a:t>
                      </a:r>
                      <a:r>
                        <a:rPr lang="en-US" altLang="zh-CN" b="1" dirty="0">
                          <a:latin typeface="+mn-ea"/>
                          <a:ea typeface="+mn-ea"/>
                          <a:cs typeface="+mn-ea"/>
                          <a:sym typeface="+mn-lt"/>
                        </a:rPr>
                        <a:t>100GE</a:t>
                      </a:r>
                      <a:endParaRPr lang="zh-CN" altLang="en-US" b="1" dirty="0">
                        <a:latin typeface="+mn-ea"/>
                        <a:ea typeface="+mn-ea"/>
                        <a:cs typeface="+mn-ea"/>
                        <a:sym typeface="+mn-lt"/>
                      </a:endParaRPr>
                    </a:p>
                  </a:txBody>
                  <a:tcPr/>
                </a:tc>
                <a:tc>
                  <a:txBody>
                    <a:bodyPr/>
                    <a:lstStyle/>
                    <a:p>
                      <a:pPr>
                        <a:lnSpc>
                          <a:spcPct val="120000"/>
                        </a:lnSpc>
                        <a:spcBef>
                          <a:spcPts val="0"/>
                        </a:spcBef>
                        <a:spcAft>
                          <a:spcPts val="0"/>
                        </a:spcAft>
                      </a:pPr>
                      <a:r>
                        <a:rPr lang="zh-CN" altLang="en-US" b="1" dirty="0">
                          <a:latin typeface="+mn-ea"/>
                          <a:ea typeface="+mn-ea"/>
                          <a:cs typeface="+mn-ea"/>
                          <a:sym typeface="+mn-lt"/>
                        </a:rPr>
                        <a:t>主要有</a:t>
                      </a:r>
                      <a:r>
                        <a:rPr lang="en-US" altLang="zh-CN" b="1" dirty="0">
                          <a:latin typeface="+mn-ea"/>
                          <a:ea typeface="+mn-ea"/>
                          <a:cs typeface="+mn-ea"/>
                          <a:sym typeface="+mn-lt"/>
                        </a:rPr>
                        <a:t>3</a:t>
                      </a:r>
                      <a:r>
                        <a:rPr lang="zh-CN" altLang="en-US" b="1" dirty="0">
                          <a:latin typeface="+mn-ea"/>
                          <a:ea typeface="+mn-ea"/>
                          <a:cs typeface="+mn-ea"/>
                          <a:sym typeface="+mn-lt"/>
                        </a:rPr>
                        <a:t>个主要场景：</a:t>
                      </a:r>
                      <a:endParaRPr lang="en-US" altLang="zh-CN" b="1" dirty="0">
                        <a:latin typeface="+mn-ea"/>
                        <a:ea typeface="+mn-ea"/>
                        <a:cs typeface="+mn-ea"/>
                        <a:sym typeface="+mn-lt"/>
                      </a:endParaRPr>
                    </a:p>
                    <a:p>
                      <a:pPr>
                        <a:lnSpc>
                          <a:spcPct val="120000"/>
                        </a:lnSpc>
                        <a:spcBef>
                          <a:spcPts val="0"/>
                        </a:spcBef>
                        <a:spcAft>
                          <a:spcPts val="0"/>
                        </a:spcAft>
                      </a:pPr>
                      <a:r>
                        <a:rPr lang="en-US" altLang="zh-CN" b="1" dirty="0">
                          <a:latin typeface="+mn-ea"/>
                          <a:ea typeface="+mn-ea"/>
                          <a:cs typeface="+mn-ea"/>
                          <a:sym typeface="+mn-lt"/>
                        </a:rPr>
                        <a:t>1</a:t>
                      </a:r>
                      <a:r>
                        <a:rPr lang="zh-CN" altLang="en-US" b="1" dirty="0">
                          <a:latin typeface="+mn-ea"/>
                          <a:ea typeface="+mn-ea"/>
                          <a:cs typeface="+mn-ea"/>
                          <a:sym typeface="+mn-lt"/>
                        </a:rPr>
                        <a:t>、超高端服务器或者计算领域；</a:t>
                      </a:r>
                      <a:r>
                        <a:rPr lang="en-US" altLang="zh-CN" b="1" dirty="0">
                          <a:latin typeface="+mn-ea"/>
                          <a:ea typeface="+mn-ea"/>
                          <a:cs typeface="+mn-ea"/>
                          <a:sym typeface="+mn-lt"/>
                        </a:rPr>
                        <a:t>2</a:t>
                      </a:r>
                      <a:r>
                        <a:rPr lang="zh-CN" altLang="en-US" b="1" dirty="0">
                          <a:latin typeface="+mn-ea"/>
                          <a:ea typeface="+mn-ea"/>
                          <a:cs typeface="+mn-ea"/>
                          <a:sym typeface="+mn-lt"/>
                        </a:rPr>
                        <a:t>、城域网络或传输；</a:t>
                      </a:r>
                      <a:r>
                        <a:rPr lang="en-US" altLang="zh-CN" b="1" dirty="0">
                          <a:latin typeface="+mn-ea"/>
                          <a:ea typeface="+mn-ea"/>
                          <a:cs typeface="+mn-ea"/>
                          <a:sym typeface="+mn-lt"/>
                        </a:rPr>
                        <a:t>3</a:t>
                      </a:r>
                      <a:r>
                        <a:rPr lang="zh-CN" altLang="en-US" b="1" dirty="0">
                          <a:latin typeface="+mn-ea"/>
                          <a:ea typeface="+mn-ea"/>
                          <a:cs typeface="+mn-ea"/>
                          <a:sym typeface="+mn-lt"/>
                        </a:rPr>
                        <a:t>、数据中心交换机</a:t>
                      </a:r>
                    </a:p>
                  </a:txBody>
                  <a:tcPr>
                    <a:solidFill>
                      <a:schemeClr val="tx2">
                        <a:lumMod val="20000"/>
                        <a:lumOff val="80000"/>
                      </a:schemeClr>
                    </a:solidFill>
                  </a:tcPr>
                </a:tc>
                <a:extLst>
                  <a:ext uri="{0D108BD9-81ED-4DB2-BD59-A6C34878D82A}">
                    <a16:rowId xmlns:a16="http://schemas.microsoft.com/office/drawing/2014/main" val="3426527746"/>
                  </a:ext>
                </a:extLst>
              </a:tr>
              <a:tr h="922036">
                <a:tc>
                  <a:txBody>
                    <a:bodyPr/>
                    <a:lstStyle/>
                    <a:p>
                      <a:pPr>
                        <a:lnSpc>
                          <a:spcPct val="120000"/>
                        </a:lnSpc>
                        <a:spcBef>
                          <a:spcPts val="0"/>
                        </a:spcBef>
                        <a:spcAft>
                          <a:spcPts val="0"/>
                        </a:spcAft>
                      </a:pPr>
                      <a:r>
                        <a:rPr lang="en-US" altLang="zh-CN" b="1" dirty="0">
                          <a:latin typeface="+mn-ea"/>
                          <a:ea typeface="+mn-ea"/>
                          <a:cs typeface="+mn-ea"/>
                          <a:sym typeface="+mn-lt"/>
                        </a:rPr>
                        <a:t>200GE</a:t>
                      </a:r>
                      <a:r>
                        <a:rPr lang="zh-CN" altLang="en-US" b="1" dirty="0">
                          <a:latin typeface="+mn-ea"/>
                          <a:ea typeface="+mn-ea"/>
                          <a:cs typeface="+mn-ea"/>
                          <a:sym typeface="+mn-lt"/>
                        </a:rPr>
                        <a:t>，</a:t>
                      </a:r>
                      <a:r>
                        <a:rPr lang="en-US" altLang="zh-CN" b="1" dirty="0">
                          <a:latin typeface="+mn-ea"/>
                          <a:ea typeface="+mn-ea"/>
                          <a:cs typeface="+mn-ea"/>
                          <a:sym typeface="+mn-lt"/>
                        </a:rPr>
                        <a:t>400GE</a:t>
                      </a:r>
                      <a:endParaRPr lang="zh-CN" altLang="en-US" b="1" dirty="0">
                        <a:latin typeface="+mn-ea"/>
                        <a:ea typeface="+mn-ea"/>
                        <a:cs typeface="+mn-ea"/>
                        <a:sym typeface="+mn-lt"/>
                      </a:endParaRPr>
                    </a:p>
                  </a:txBody>
                  <a:tcPr/>
                </a:tc>
                <a:tc>
                  <a:txBody>
                    <a:bodyPr/>
                    <a:lstStyle/>
                    <a:p>
                      <a:pPr>
                        <a:lnSpc>
                          <a:spcPct val="120000"/>
                        </a:lnSpc>
                        <a:spcBef>
                          <a:spcPts val="0"/>
                        </a:spcBef>
                        <a:spcAft>
                          <a:spcPts val="0"/>
                        </a:spcAft>
                      </a:pPr>
                      <a:r>
                        <a:rPr lang="zh-CN" altLang="en-US" b="1" dirty="0">
                          <a:latin typeface="+mn-ea"/>
                          <a:ea typeface="+mn-ea"/>
                          <a:cs typeface="+mn-ea"/>
                          <a:sym typeface="+mn-lt"/>
                        </a:rPr>
                        <a:t>主要有</a:t>
                      </a:r>
                      <a:r>
                        <a:rPr lang="en-US" altLang="zh-CN" b="1" dirty="0">
                          <a:latin typeface="+mn-ea"/>
                          <a:ea typeface="+mn-ea"/>
                          <a:cs typeface="+mn-ea"/>
                          <a:sym typeface="+mn-lt"/>
                        </a:rPr>
                        <a:t>2</a:t>
                      </a:r>
                      <a:r>
                        <a:rPr lang="zh-CN" altLang="en-US" b="1" dirty="0">
                          <a:latin typeface="+mn-ea"/>
                          <a:ea typeface="+mn-ea"/>
                          <a:cs typeface="+mn-ea"/>
                          <a:sym typeface="+mn-lt"/>
                        </a:rPr>
                        <a:t>个场景：</a:t>
                      </a:r>
                      <a:endParaRPr lang="en-US" altLang="zh-CN" b="1" dirty="0">
                        <a:latin typeface="+mn-ea"/>
                        <a:ea typeface="+mn-ea"/>
                        <a:cs typeface="+mn-ea"/>
                        <a:sym typeface="+mn-lt"/>
                      </a:endParaRPr>
                    </a:p>
                    <a:p>
                      <a:pPr>
                        <a:lnSpc>
                          <a:spcPct val="120000"/>
                        </a:lnSpc>
                        <a:spcBef>
                          <a:spcPts val="0"/>
                        </a:spcBef>
                        <a:spcAft>
                          <a:spcPts val="0"/>
                        </a:spcAft>
                      </a:pPr>
                      <a:r>
                        <a:rPr lang="en-US" altLang="zh-CN" b="1" dirty="0">
                          <a:latin typeface="+mn-ea"/>
                          <a:ea typeface="+mn-ea"/>
                          <a:cs typeface="+mn-ea"/>
                          <a:sym typeface="+mn-lt"/>
                        </a:rPr>
                        <a:t>1</a:t>
                      </a:r>
                      <a:r>
                        <a:rPr lang="zh-CN" altLang="en-US" b="1" dirty="0">
                          <a:latin typeface="+mn-ea"/>
                          <a:ea typeface="+mn-ea"/>
                          <a:cs typeface="+mn-ea"/>
                          <a:sym typeface="+mn-lt"/>
                        </a:rPr>
                        <a:t>、城域网络或者传输网络；</a:t>
                      </a:r>
                      <a:r>
                        <a:rPr lang="en-US" altLang="zh-CN" b="1" dirty="0">
                          <a:latin typeface="+mn-ea"/>
                          <a:ea typeface="+mn-ea"/>
                          <a:cs typeface="+mn-ea"/>
                          <a:sym typeface="+mn-lt"/>
                        </a:rPr>
                        <a:t>2</a:t>
                      </a:r>
                      <a:r>
                        <a:rPr lang="zh-CN" altLang="en-US" b="1" dirty="0">
                          <a:latin typeface="+mn-ea"/>
                          <a:ea typeface="+mn-ea"/>
                          <a:cs typeface="+mn-ea"/>
                          <a:sym typeface="+mn-lt"/>
                        </a:rPr>
                        <a:t>、核心交换机</a:t>
                      </a:r>
                    </a:p>
                  </a:txBody>
                  <a:tcPr>
                    <a:solidFill>
                      <a:schemeClr val="tx2">
                        <a:lumMod val="20000"/>
                        <a:lumOff val="80000"/>
                      </a:schemeClr>
                    </a:solidFill>
                  </a:tcPr>
                </a:tc>
                <a:extLst>
                  <a:ext uri="{0D108BD9-81ED-4DB2-BD59-A6C34878D82A}">
                    <a16:rowId xmlns:a16="http://schemas.microsoft.com/office/drawing/2014/main" val="1671315552"/>
                  </a:ext>
                </a:extLst>
              </a:tr>
              <a:tr h="534194">
                <a:tc>
                  <a:txBody>
                    <a:bodyPr/>
                    <a:lstStyle/>
                    <a:p>
                      <a:pPr>
                        <a:lnSpc>
                          <a:spcPct val="120000"/>
                        </a:lnSpc>
                        <a:spcBef>
                          <a:spcPts val="0"/>
                        </a:spcBef>
                        <a:spcAft>
                          <a:spcPts val="0"/>
                        </a:spcAft>
                      </a:pPr>
                      <a:r>
                        <a:rPr lang="en-US" altLang="zh-CN" b="1" dirty="0">
                          <a:latin typeface="+mn-ea"/>
                          <a:ea typeface="+mn-ea"/>
                          <a:cs typeface="+mn-ea"/>
                          <a:sym typeface="+mn-lt"/>
                        </a:rPr>
                        <a:t>800GE</a:t>
                      </a:r>
                      <a:r>
                        <a:rPr lang="zh-CN" altLang="en-US" b="1" dirty="0">
                          <a:latin typeface="+mn-ea"/>
                          <a:ea typeface="+mn-ea"/>
                          <a:cs typeface="+mn-ea"/>
                          <a:sym typeface="+mn-lt"/>
                        </a:rPr>
                        <a:t>，</a:t>
                      </a:r>
                      <a:r>
                        <a:rPr lang="en-US" altLang="zh-CN" b="1" dirty="0">
                          <a:latin typeface="+mn-ea"/>
                          <a:ea typeface="+mn-ea"/>
                          <a:cs typeface="+mn-ea"/>
                          <a:sym typeface="+mn-lt"/>
                        </a:rPr>
                        <a:t>TE</a:t>
                      </a:r>
                      <a:endParaRPr lang="zh-CN" altLang="en-US" b="1" dirty="0">
                        <a:latin typeface="+mn-ea"/>
                        <a:ea typeface="+mn-ea"/>
                        <a:cs typeface="+mn-ea"/>
                        <a:sym typeface="+mn-lt"/>
                      </a:endParaRPr>
                    </a:p>
                  </a:txBody>
                  <a:tcPr/>
                </a:tc>
                <a:tc>
                  <a:txBody>
                    <a:bodyPr/>
                    <a:lstStyle/>
                    <a:p>
                      <a:pPr>
                        <a:lnSpc>
                          <a:spcPct val="120000"/>
                        </a:lnSpc>
                        <a:spcBef>
                          <a:spcPts val="0"/>
                        </a:spcBef>
                        <a:spcAft>
                          <a:spcPts val="0"/>
                        </a:spcAft>
                      </a:pPr>
                      <a:r>
                        <a:rPr lang="en-US" altLang="zh-CN" b="1" dirty="0">
                          <a:latin typeface="+mn-ea"/>
                          <a:ea typeface="+mn-ea"/>
                          <a:cs typeface="+mn-ea"/>
                          <a:sym typeface="+mn-lt"/>
                        </a:rPr>
                        <a:t>1</a:t>
                      </a:r>
                      <a:r>
                        <a:rPr lang="zh-CN" altLang="en-US" b="1" dirty="0">
                          <a:latin typeface="+mn-ea"/>
                          <a:ea typeface="+mn-ea"/>
                          <a:cs typeface="+mn-ea"/>
                          <a:sym typeface="+mn-lt"/>
                        </a:rPr>
                        <a:t>、数据中新核心交换机；</a:t>
                      </a:r>
                      <a:r>
                        <a:rPr lang="en-US" altLang="zh-CN" b="1" dirty="0">
                          <a:latin typeface="+mn-ea"/>
                          <a:ea typeface="+mn-ea"/>
                          <a:cs typeface="+mn-ea"/>
                          <a:sym typeface="+mn-lt"/>
                        </a:rPr>
                        <a:t>2</a:t>
                      </a:r>
                      <a:r>
                        <a:rPr lang="zh-CN" altLang="en-US" b="1" dirty="0">
                          <a:latin typeface="+mn-ea"/>
                          <a:ea typeface="+mn-ea"/>
                          <a:cs typeface="+mn-ea"/>
                          <a:sym typeface="+mn-lt"/>
                        </a:rPr>
                        <a:t>、核心网络</a:t>
                      </a:r>
                    </a:p>
                  </a:txBody>
                  <a:tcPr>
                    <a:solidFill>
                      <a:schemeClr val="tx2">
                        <a:lumMod val="20000"/>
                        <a:lumOff val="80000"/>
                      </a:schemeClr>
                    </a:solidFill>
                  </a:tcPr>
                </a:tc>
                <a:extLst>
                  <a:ext uri="{0D108BD9-81ED-4DB2-BD59-A6C34878D82A}">
                    <a16:rowId xmlns:a16="http://schemas.microsoft.com/office/drawing/2014/main" val="382784399"/>
                  </a:ext>
                </a:extLst>
              </a:tr>
            </a:tbl>
          </a:graphicData>
        </a:graphic>
      </p:graphicFrame>
      <p:sp>
        <p:nvSpPr>
          <p:cNvPr id="5" name="灯片编号占位符 4">
            <a:extLst>
              <a:ext uri="{FF2B5EF4-FFF2-40B4-BE49-F238E27FC236}">
                <a16:creationId xmlns:a16="http://schemas.microsoft.com/office/drawing/2014/main" id="{C0234FB7-2660-9802-143A-5526EE89E7CE}"/>
              </a:ext>
            </a:extLst>
          </p:cNvPr>
          <p:cNvSpPr>
            <a:spLocks noGrp="1"/>
          </p:cNvSpPr>
          <p:nvPr>
            <p:ph type="sldNum" sz="quarter" idx="12"/>
          </p:nvPr>
        </p:nvSpPr>
        <p:spPr/>
        <p:txBody>
          <a:bodyPr/>
          <a:lstStyle/>
          <a:p>
            <a:fld id="{C8BB1146-E542-4D4E-B8E9-6919A11DDD48}" type="slidenum">
              <a:rPr lang="en-US" smtClean="0"/>
              <a:t>151</a:t>
            </a:fld>
            <a:endParaRPr lang="en-US"/>
          </a:p>
        </p:txBody>
      </p:sp>
    </p:spTree>
    <p:extLst>
      <p:ext uri="{BB962C8B-B14F-4D97-AF65-F5344CB8AC3E}">
        <p14:creationId xmlns:p14="http://schemas.microsoft.com/office/powerpoint/2010/main" val="13186499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601A4-CDE9-C571-4BEB-DB2B1246899E}"/>
              </a:ext>
            </a:extLst>
          </p:cNvPr>
          <p:cNvSpPr>
            <a:spLocks noGrp="1"/>
          </p:cNvSpPr>
          <p:nvPr>
            <p:ph type="title"/>
          </p:nvPr>
        </p:nvSpPr>
        <p:spPr/>
        <p:txBody>
          <a:bodyPr/>
          <a:lstStyle/>
          <a:p>
            <a:r>
              <a:rPr lang="en-US" altLang="zh-CN" dirty="0"/>
              <a:t>10Mbps</a:t>
            </a:r>
            <a:r>
              <a:rPr lang="zh-CN" altLang="en-US" dirty="0"/>
              <a:t>以太网运行参数</a:t>
            </a:r>
          </a:p>
        </p:txBody>
      </p:sp>
      <p:sp>
        <p:nvSpPr>
          <p:cNvPr id="4" name="灯片编号占位符 3">
            <a:extLst>
              <a:ext uri="{FF2B5EF4-FFF2-40B4-BE49-F238E27FC236}">
                <a16:creationId xmlns:a16="http://schemas.microsoft.com/office/drawing/2014/main" id="{815C315C-8B72-F997-F995-FB8C5480D39B}"/>
              </a:ext>
            </a:extLst>
          </p:cNvPr>
          <p:cNvSpPr>
            <a:spLocks noGrp="1"/>
          </p:cNvSpPr>
          <p:nvPr>
            <p:ph type="sldNum" sz="quarter" idx="12"/>
          </p:nvPr>
        </p:nvSpPr>
        <p:spPr/>
        <p:txBody>
          <a:bodyPr/>
          <a:lstStyle/>
          <a:p>
            <a:fld id="{C8BB1146-E542-4D4E-B8E9-6919A11DDD48}" type="slidenum">
              <a:rPr lang="en-US" smtClean="0"/>
              <a:t>152</a:t>
            </a:fld>
            <a:endParaRPr lang="en-US"/>
          </a:p>
        </p:txBody>
      </p:sp>
      <p:graphicFrame>
        <p:nvGraphicFramePr>
          <p:cNvPr id="5" name="Group 40">
            <a:extLst>
              <a:ext uri="{FF2B5EF4-FFF2-40B4-BE49-F238E27FC236}">
                <a16:creationId xmlns:a16="http://schemas.microsoft.com/office/drawing/2014/main" id="{DA3C2BF0-3A7A-FDEA-7FB3-8849F42278A7}"/>
              </a:ext>
            </a:extLst>
          </p:cNvPr>
          <p:cNvGraphicFramePr>
            <a:graphicFrameLocks noGrp="1"/>
          </p:cNvGraphicFramePr>
          <p:nvPr>
            <p:ph idx="1"/>
            <p:extLst>
              <p:ext uri="{D42A27DB-BD31-4B8C-83A1-F6EECF244321}">
                <p14:modId xmlns:p14="http://schemas.microsoft.com/office/powerpoint/2010/main" val="258712018"/>
              </p:ext>
            </p:extLst>
          </p:nvPr>
        </p:nvGraphicFramePr>
        <p:xfrm>
          <a:off x="1519644" y="1909356"/>
          <a:ext cx="8642350" cy="2346960"/>
        </p:xfrm>
        <a:graphic>
          <a:graphicData uri="http://schemas.openxmlformats.org/drawingml/2006/table">
            <a:tbl>
              <a:tblPr/>
              <a:tblGrid>
                <a:gridCol w="2449513">
                  <a:extLst>
                    <a:ext uri="{9D8B030D-6E8A-4147-A177-3AD203B41FA5}">
                      <a16:colId xmlns:a16="http://schemas.microsoft.com/office/drawing/2014/main" val="20000"/>
                    </a:ext>
                  </a:extLst>
                </a:gridCol>
                <a:gridCol w="1655762">
                  <a:extLst>
                    <a:ext uri="{9D8B030D-6E8A-4147-A177-3AD203B41FA5}">
                      <a16:colId xmlns:a16="http://schemas.microsoft.com/office/drawing/2014/main" val="20001"/>
                    </a:ext>
                  </a:extLst>
                </a:gridCol>
                <a:gridCol w="2376488">
                  <a:extLst>
                    <a:ext uri="{9D8B030D-6E8A-4147-A177-3AD203B41FA5}">
                      <a16:colId xmlns:a16="http://schemas.microsoft.com/office/drawing/2014/main" val="20002"/>
                    </a:ext>
                  </a:extLst>
                </a:gridCol>
                <a:gridCol w="2160587">
                  <a:extLst>
                    <a:ext uri="{9D8B030D-6E8A-4147-A177-3AD203B41FA5}">
                      <a16:colId xmlns:a16="http://schemas.microsoft.com/office/drawing/2014/main" val="20003"/>
                    </a:ext>
                  </a:extLst>
                </a:gridCol>
              </a:tblGrid>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参数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值</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参数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值</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extLst>
                  <a:ext uri="{0D108BD9-81ED-4DB2-BD59-A6C34878D82A}">
                    <a16:rowId xmlns:a16="http://schemas.microsoft.com/office/drawing/2014/main" val="10000"/>
                  </a:ext>
                </a:extLst>
              </a:tr>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比特时间</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rPr>
                        <a:t>100ns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冲突后退限制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1"/>
                  </a:ext>
                </a:extLst>
              </a:tr>
              <a:tr h="373063">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冲突窗口</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rPr>
                        <a:t>51.2</a:t>
                      </a:r>
                      <a:r>
                        <a:rPr kumimoji="0" lang="en-US" altLang="zh-CN" sz="2400" b="0" i="0" u="none" strike="noStrike" cap="none" normalizeH="0" baseline="0">
                          <a:ln>
                            <a:noFill/>
                          </a:ln>
                          <a:solidFill>
                            <a:schemeClr val="tx1"/>
                          </a:solidFill>
                          <a:effectLst/>
                          <a:latin typeface="+mn-ea"/>
                          <a:ea typeface="+mn-ea"/>
                          <a:sym typeface="Symbol" panose="05050102010706020507" pitchFamily="18" charset="2"/>
                        </a:rPr>
                        <a: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阻塞帧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4</a:t>
                      </a:r>
                      <a:r>
                        <a:rPr kumimoji="0" lang="zh-CN" altLang="en-US" sz="2400" b="0" i="0" u="none" strike="noStrike" cap="none" normalizeH="0" baseline="0" dirty="0">
                          <a:ln>
                            <a:noFill/>
                          </a:ln>
                          <a:solidFill>
                            <a:schemeClr val="tx1"/>
                          </a:solidFill>
                          <a:effectLst/>
                          <a:latin typeface="+mn-ea"/>
                          <a:ea typeface="+mn-ea"/>
                        </a:rPr>
                        <a:t>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帧间间隔</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rPr>
                        <a:t>9.6</a:t>
                      </a:r>
                      <a:r>
                        <a:rPr kumimoji="0" lang="en-US" altLang="zh-CN" sz="2400" b="0" i="0" u="none" strike="noStrike" cap="none" normalizeH="0" baseline="0">
                          <a:ln>
                            <a:noFill/>
                          </a:ln>
                          <a:solidFill>
                            <a:schemeClr val="tx1"/>
                          </a:solidFill>
                          <a:effectLst/>
                          <a:latin typeface="+mn-ea"/>
                          <a:ea typeface="+mn-ea"/>
                          <a:sym typeface="Symbol" panose="05050102010706020507" pitchFamily="18" charset="2"/>
                        </a:rPr>
                        <a:t>s</a:t>
                      </a:r>
                      <a:endParaRPr kumimoji="0" lang="en-US" altLang="zh-CN" sz="2400" b="0" i="0" u="none" strike="noStrike" cap="none" normalizeH="0" baseline="0">
                        <a:ln>
                          <a:noFill/>
                        </a:ln>
                        <a:solidFill>
                          <a:schemeClr val="tx1"/>
                        </a:solidFill>
                        <a:effectLst/>
                        <a:latin typeface="+mn-ea"/>
                        <a:ea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最大帧长度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1518</a:t>
                      </a:r>
                      <a:r>
                        <a:rPr kumimoji="0" lang="zh-CN" altLang="en-US" sz="2400" b="0" i="0" u="none" strike="noStrike" cap="none" normalizeH="0" baseline="0" dirty="0">
                          <a:ln>
                            <a:noFill/>
                          </a:ln>
                          <a:solidFill>
                            <a:schemeClr val="tx1"/>
                          </a:solidFill>
                          <a:effectLst/>
                          <a:latin typeface="+mn-ea"/>
                          <a:ea typeface="+mn-ea"/>
                        </a:rPr>
                        <a:t>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3"/>
                  </a:ext>
                </a:extLst>
              </a:tr>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冲突重发次数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最小帧长度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64</a:t>
                      </a:r>
                      <a:r>
                        <a:rPr kumimoji="0" lang="zh-CN" altLang="en-US" sz="2400" b="0" i="0" u="none" strike="noStrike" cap="none" normalizeH="0" baseline="0" dirty="0">
                          <a:ln>
                            <a:noFill/>
                          </a:ln>
                          <a:solidFill>
                            <a:schemeClr val="tx1"/>
                          </a:solidFill>
                          <a:effectLst/>
                          <a:latin typeface="+mn-ea"/>
                          <a:ea typeface="+mn-ea"/>
                        </a:rPr>
                        <a:t>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69532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F18BBF-C27D-FDB6-4BA6-6D853ED66E07}"/>
              </a:ext>
            </a:extLst>
          </p:cNvPr>
          <p:cNvSpPr>
            <a:spLocks noGrp="1"/>
          </p:cNvSpPr>
          <p:nvPr>
            <p:ph type="title"/>
          </p:nvPr>
        </p:nvSpPr>
        <p:spPr/>
        <p:txBody>
          <a:bodyPr/>
          <a:lstStyle/>
          <a:p>
            <a:r>
              <a:rPr lang="zh-CN" altLang="en-US" dirty="0"/>
              <a:t>以太网种类</a:t>
            </a:r>
          </a:p>
        </p:txBody>
      </p:sp>
      <p:sp>
        <p:nvSpPr>
          <p:cNvPr id="4" name="灯片编号占位符 3">
            <a:extLst>
              <a:ext uri="{FF2B5EF4-FFF2-40B4-BE49-F238E27FC236}">
                <a16:creationId xmlns:a16="http://schemas.microsoft.com/office/drawing/2014/main" id="{733A44DC-E3B8-8C71-15AB-798BF06C30DF}"/>
              </a:ext>
            </a:extLst>
          </p:cNvPr>
          <p:cNvSpPr>
            <a:spLocks noGrp="1"/>
          </p:cNvSpPr>
          <p:nvPr>
            <p:ph type="sldNum" sz="quarter" idx="12"/>
          </p:nvPr>
        </p:nvSpPr>
        <p:spPr/>
        <p:txBody>
          <a:bodyPr/>
          <a:lstStyle/>
          <a:p>
            <a:fld id="{C8BB1146-E542-4D4E-B8E9-6919A11DDD48}" type="slidenum">
              <a:rPr lang="en-US" smtClean="0"/>
              <a:t>153</a:t>
            </a:fld>
            <a:endParaRPr lang="en-US"/>
          </a:p>
        </p:txBody>
      </p:sp>
      <p:graphicFrame>
        <p:nvGraphicFramePr>
          <p:cNvPr id="5" name="Group 47">
            <a:extLst>
              <a:ext uri="{FF2B5EF4-FFF2-40B4-BE49-F238E27FC236}">
                <a16:creationId xmlns:a16="http://schemas.microsoft.com/office/drawing/2014/main" id="{96C89000-454E-8A7D-012F-63E49FDDD132}"/>
              </a:ext>
            </a:extLst>
          </p:cNvPr>
          <p:cNvGraphicFramePr>
            <a:graphicFrameLocks noGrp="1"/>
          </p:cNvGraphicFramePr>
          <p:nvPr>
            <p:ph idx="1"/>
            <p:extLst>
              <p:ext uri="{D42A27DB-BD31-4B8C-83A1-F6EECF244321}">
                <p14:modId xmlns:p14="http://schemas.microsoft.com/office/powerpoint/2010/main" val="1892360680"/>
              </p:ext>
            </p:extLst>
          </p:nvPr>
        </p:nvGraphicFramePr>
        <p:xfrm>
          <a:off x="1716346" y="1203325"/>
          <a:ext cx="8642350" cy="5526088"/>
        </p:xfrm>
        <a:graphic>
          <a:graphicData uri="http://schemas.openxmlformats.org/drawingml/2006/table">
            <a:tbl>
              <a:tblPr/>
              <a:tblGrid>
                <a:gridCol w="3316288">
                  <a:extLst>
                    <a:ext uri="{9D8B030D-6E8A-4147-A177-3AD203B41FA5}">
                      <a16:colId xmlns:a16="http://schemas.microsoft.com/office/drawing/2014/main" val="20000"/>
                    </a:ext>
                  </a:extLst>
                </a:gridCol>
                <a:gridCol w="5326062">
                  <a:extLst>
                    <a:ext uri="{9D8B030D-6E8A-4147-A177-3AD203B41FA5}">
                      <a16:colId xmlns:a16="http://schemas.microsoft.com/office/drawing/2014/main" val="20001"/>
                    </a:ext>
                  </a:extLst>
                </a:gridCol>
              </a:tblGrid>
              <a:tr h="496888">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Specification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Cable Type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10BaseT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Unshielded Twisted Pair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10Base2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Thin Coaxial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10Base5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Thick Coaxial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100BaseT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Unshielded Twisted Pair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100BaseFX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Fiber Optic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100BaseBX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Single mode Fiber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100BaseSX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Multimode Fiber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1000BaseT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Unshielded Twisted Pair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1000BaseFX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Fiber Optic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1000BaseBX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Single mode Fiber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1000BaseSX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Multimode Fiber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89784001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灯片编号占位符 5"/>
          <p:cNvSpPr>
            <a:spLocks noGrp="1"/>
          </p:cNvSpPr>
          <p:nvPr>
            <p:ph type="sldNum" sz="quarter" idx="12"/>
          </p:nvPr>
        </p:nvSpPr>
        <p:spPr/>
        <p:txBody>
          <a:bodyPr/>
          <a:lstStyle/>
          <a:p>
            <a:pPr>
              <a:defRPr/>
            </a:pPr>
            <a:fld id="{7651ADA9-EB9C-4A8E-9359-1BD55FAF6300}" type="slidenum">
              <a:rPr lang="en-US" altLang="zh-CN"/>
              <a:pPr>
                <a:defRPr/>
              </a:pPr>
              <a:t>154</a:t>
            </a:fld>
            <a:endParaRPr lang="en-US" altLang="zh-CN"/>
          </a:p>
        </p:txBody>
      </p:sp>
      <p:sp>
        <p:nvSpPr>
          <p:cNvPr id="54275" name="Rectangle 2"/>
          <p:cNvSpPr>
            <a:spLocks noGrp="1" noChangeArrowheads="1"/>
          </p:cNvSpPr>
          <p:nvPr>
            <p:ph type="title"/>
          </p:nvPr>
        </p:nvSpPr>
        <p:spPr/>
        <p:txBody>
          <a:bodyPr/>
          <a:lstStyle/>
          <a:p>
            <a:pPr eaLnBrk="1" hangingPunct="1"/>
            <a:r>
              <a:rPr lang="en-US" altLang="zh-CN" dirty="0"/>
              <a:t>10Base5</a:t>
            </a:r>
            <a:r>
              <a:rPr lang="zh-CN" altLang="en-US" dirty="0"/>
              <a:t>：粗缆以太网</a:t>
            </a:r>
          </a:p>
        </p:txBody>
      </p:sp>
      <p:sp>
        <p:nvSpPr>
          <p:cNvPr id="54276" name="Line 5"/>
          <p:cNvSpPr>
            <a:spLocks noChangeShapeType="1"/>
          </p:cNvSpPr>
          <p:nvPr/>
        </p:nvSpPr>
        <p:spPr bwMode="auto">
          <a:xfrm>
            <a:off x="2063750" y="3392488"/>
            <a:ext cx="7920038" cy="0"/>
          </a:xfrm>
          <a:prstGeom prst="line">
            <a:avLst/>
          </a:prstGeom>
          <a:noFill/>
          <a:ln w="1016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277" name="Rectangle 6"/>
          <p:cNvSpPr>
            <a:spLocks noChangeArrowheads="1"/>
          </p:cNvSpPr>
          <p:nvPr/>
        </p:nvSpPr>
        <p:spPr bwMode="auto">
          <a:xfrm>
            <a:off x="2063750" y="3284538"/>
            <a:ext cx="215900"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4278" name="Rectangle 7"/>
          <p:cNvSpPr>
            <a:spLocks noChangeArrowheads="1"/>
          </p:cNvSpPr>
          <p:nvPr/>
        </p:nvSpPr>
        <p:spPr bwMode="auto">
          <a:xfrm>
            <a:off x="3822700" y="3284538"/>
            <a:ext cx="376238"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4279" name="Rectangle 8"/>
          <p:cNvSpPr>
            <a:spLocks noChangeArrowheads="1"/>
          </p:cNvSpPr>
          <p:nvPr/>
        </p:nvSpPr>
        <p:spPr bwMode="auto">
          <a:xfrm>
            <a:off x="9767888" y="3284538"/>
            <a:ext cx="215900"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grpSp>
        <p:nvGrpSpPr>
          <p:cNvPr id="54280" name="Group 9"/>
          <p:cNvGrpSpPr>
            <a:grpSpLocks/>
          </p:cNvGrpSpPr>
          <p:nvPr/>
        </p:nvGrpSpPr>
        <p:grpSpPr bwMode="auto">
          <a:xfrm>
            <a:off x="2063750" y="909639"/>
            <a:ext cx="7920038" cy="2447925"/>
            <a:chOff x="295" y="890"/>
            <a:chExt cx="4989" cy="2495"/>
          </a:xfrm>
        </p:grpSpPr>
        <p:sp>
          <p:nvSpPr>
            <p:cNvPr id="54351" name="Line 10"/>
            <p:cNvSpPr>
              <a:spLocks noChangeShapeType="1"/>
            </p:cNvSpPr>
            <p:nvPr/>
          </p:nvSpPr>
          <p:spPr bwMode="auto">
            <a:xfrm>
              <a:off x="295" y="890"/>
              <a:ext cx="0" cy="24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352" name="Line 11"/>
            <p:cNvSpPr>
              <a:spLocks noChangeShapeType="1"/>
            </p:cNvSpPr>
            <p:nvPr/>
          </p:nvSpPr>
          <p:spPr bwMode="auto">
            <a:xfrm>
              <a:off x="5284" y="890"/>
              <a:ext cx="0" cy="24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
        <p:nvSpPr>
          <p:cNvPr id="54281" name="Line 12"/>
          <p:cNvSpPr>
            <a:spLocks noChangeShapeType="1"/>
          </p:cNvSpPr>
          <p:nvPr/>
        </p:nvSpPr>
        <p:spPr bwMode="auto">
          <a:xfrm>
            <a:off x="2063750" y="1412875"/>
            <a:ext cx="7920038"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282" name="Text Box 13"/>
          <p:cNvSpPr txBox="1">
            <a:spLocks noChangeArrowheads="1"/>
          </p:cNvSpPr>
          <p:nvPr/>
        </p:nvSpPr>
        <p:spPr bwMode="auto">
          <a:xfrm>
            <a:off x="5016501" y="909638"/>
            <a:ext cx="24987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800"/>
              <a:t>最大长度</a:t>
            </a:r>
            <a:r>
              <a:rPr lang="en-US" altLang="zh-CN" sz="2800"/>
              <a:t>500m</a:t>
            </a:r>
          </a:p>
        </p:txBody>
      </p:sp>
      <p:sp>
        <p:nvSpPr>
          <p:cNvPr id="54283" name="AutoShape 14"/>
          <p:cNvSpPr>
            <a:spLocks noChangeArrowheads="1"/>
          </p:cNvSpPr>
          <p:nvPr/>
        </p:nvSpPr>
        <p:spPr bwMode="auto">
          <a:xfrm>
            <a:off x="2495550" y="3933826"/>
            <a:ext cx="1727200" cy="792163"/>
          </a:xfrm>
          <a:prstGeom prst="wedgeRoundRectCallout">
            <a:avLst>
              <a:gd name="adj1" fmla="val -14338"/>
              <a:gd name="adj2" fmla="val -114329"/>
              <a:gd name="adj3" fmla="val 16667"/>
            </a:avLst>
          </a:prstGeom>
          <a:solidFill>
            <a:schemeClr val="hlink"/>
          </a:solidFill>
          <a:ln w="952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solidFill>
                  <a:schemeClr val="bg1"/>
                </a:solidFill>
              </a:rPr>
              <a:t>RG-8</a:t>
            </a:r>
          </a:p>
          <a:p>
            <a:pPr algn="ctr" eaLnBrk="1" hangingPunct="1"/>
            <a:r>
              <a:rPr lang="zh-CN" altLang="en-US" sz="2000">
                <a:solidFill>
                  <a:schemeClr val="bg1"/>
                </a:solidFill>
              </a:rPr>
              <a:t>粗同轴电缆</a:t>
            </a:r>
          </a:p>
        </p:txBody>
      </p:sp>
      <p:sp>
        <p:nvSpPr>
          <p:cNvPr id="54284" name="AutoShape 15"/>
          <p:cNvSpPr>
            <a:spLocks noChangeArrowheads="1"/>
          </p:cNvSpPr>
          <p:nvPr/>
        </p:nvSpPr>
        <p:spPr bwMode="auto">
          <a:xfrm>
            <a:off x="5519738" y="4005263"/>
            <a:ext cx="1727200" cy="792162"/>
          </a:xfrm>
          <a:prstGeom prst="wedgeRoundRectCallout">
            <a:avLst>
              <a:gd name="adj1" fmla="val -14338"/>
              <a:gd name="adj2" fmla="val -114329"/>
              <a:gd name="adj3" fmla="val 16667"/>
            </a:avLst>
          </a:prstGeom>
          <a:solidFill>
            <a:schemeClr val="hlink"/>
          </a:solidFill>
          <a:ln w="952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a:solidFill>
                  <a:schemeClr val="bg1"/>
                </a:solidFill>
              </a:rPr>
              <a:t>收发器</a:t>
            </a:r>
            <a:r>
              <a:rPr lang="en-US" altLang="zh-CN" sz="2000">
                <a:solidFill>
                  <a:schemeClr val="bg1"/>
                </a:solidFill>
              </a:rPr>
              <a:t>(MAU)</a:t>
            </a:r>
          </a:p>
          <a:p>
            <a:pPr algn="ctr" eaLnBrk="1" hangingPunct="1"/>
            <a:r>
              <a:rPr lang="zh-CN" altLang="en-US" sz="1200"/>
              <a:t>实现</a:t>
            </a:r>
            <a:r>
              <a:rPr lang="en-US" altLang="zh-CN" sz="1200"/>
              <a:t>CSMA/CD</a:t>
            </a:r>
            <a:r>
              <a:rPr lang="zh-CN" altLang="en-US" sz="1200"/>
              <a:t>功能</a:t>
            </a:r>
          </a:p>
        </p:txBody>
      </p:sp>
      <p:sp>
        <p:nvSpPr>
          <p:cNvPr id="54285" name="AutoShape 16"/>
          <p:cNvSpPr>
            <a:spLocks noChangeArrowheads="1"/>
          </p:cNvSpPr>
          <p:nvPr/>
        </p:nvSpPr>
        <p:spPr bwMode="auto">
          <a:xfrm>
            <a:off x="8472488" y="4005263"/>
            <a:ext cx="1727200" cy="792162"/>
          </a:xfrm>
          <a:prstGeom prst="wedgeRoundRectCallout">
            <a:avLst>
              <a:gd name="adj1" fmla="val 29134"/>
              <a:gd name="adj2" fmla="val -114329"/>
              <a:gd name="adj3" fmla="val 16667"/>
            </a:avLst>
          </a:prstGeom>
          <a:solidFill>
            <a:schemeClr val="hlink"/>
          </a:solidFill>
          <a:ln w="952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a:solidFill>
                  <a:schemeClr val="bg1"/>
                </a:solidFill>
              </a:rPr>
              <a:t>电缆终结器</a:t>
            </a:r>
          </a:p>
          <a:p>
            <a:pPr algn="ctr" eaLnBrk="1" hangingPunct="1"/>
            <a:r>
              <a:rPr lang="zh-CN" altLang="en-US" sz="1200"/>
              <a:t>吸收电缆末端信号</a:t>
            </a:r>
          </a:p>
        </p:txBody>
      </p:sp>
      <p:sp>
        <p:nvSpPr>
          <p:cNvPr id="54288" name="Rectangle 56"/>
          <p:cNvSpPr>
            <a:spLocks noChangeArrowheads="1"/>
          </p:cNvSpPr>
          <p:nvPr/>
        </p:nvSpPr>
        <p:spPr bwMode="auto">
          <a:xfrm>
            <a:off x="8379952" y="3247073"/>
            <a:ext cx="376238"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4290" name="AutoShape 76"/>
          <p:cNvSpPr>
            <a:spLocks noChangeArrowheads="1"/>
          </p:cNvSpPr>
          <p:nvPr/>
        </p:nvSpPr>
        <p:spPr bwMode="auto">
          <a:xfrm>
            <a:off x="6672264" y="2420938"/>
            <a:ext cx="1438275" cy="792162"/>
          </a:xfrm>
          <a:prstGeom prst="wedgeRoundRectCallout">
            <a:avLst>
              <a:gd name="adj1" fmla="val 41722"/>
              <a:gd name="adj2" fmla="val -89477"/>
              <a:gd name="adj3" fmla="val 16667"/>
            </a:avLst>
          </a:prstGeom>
          <a:solidFill>
            <a:schemeClr val="hlink"/>
          </a:solidFill>
          <a:ln w="952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solidFill>
                  <a:schemeClr val="bg1"/>
                </a:solidFill>
              </a:rPr>
              <a:t>NIC</a:t>
            </a:r>
            <a:r>
              <a:rPr lang="zh-CN" altLang="en-US" sz="2000">
                <a:solidFill>
                  <a:schemeClr val="bg1"/>
                </a:solidFill>
              </a:rPr>
              <a:t>在</a:t>
            </a:r>
          </a:p>
          <a:p>
            <a:pPr algn="ctr" eaLnBrk="1" hangingPunct="1"/>
            <a:r>
              <a:rPr lang="zh-CN" altLang="en-US" sz="2000">
                <a:solidFill>
                  <a:schemeClr val="bg1"/>
                </a:solidFill>
              </a:rPr>
              <a:t>计算机内</a:t>
            </a:r>
          </a:p>
        </p:txBody>
      </p:sp>
      <p:sp>
        <p:nvSpPr>
          <p:cNvPr id="54291" name="Line 78"/>
          <p:cNvSpPr>
            <a:spLocks noChangeShapeType="1"/>
          </p:cNvSpPr>
          <p:nvPr/>
        </p:nvSpPr>
        <p:spPr bwMode="auto">
          <a:xfrm flipV="1">
            <a:off x="4008438" y="2420938"/>
            <a:ext cx="0" cy="863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292" name="Line 79"/>
          <p:cNvSpPr>
            <a:spLocks noChangeShapeType="1"/>
          </p:cNvSpPr>
          <p:nvPr/>
        </p:nvSpPr>
        <p:spPr bwMode="auto">
          <a:xfrm flipV="1">
            <a:off x="6096000" y="2420938"/>
            <a:ext cx="0" cy="863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293" name="Line 80"/>
          <p:cNvSpPr>
            <a:spLocks noChangeShapeType="1"/>
          </p:cNvSpPr>
          <p:nvPr/>
        </p:nvSpPr>
        <p:spPr bwMode="auto">
          <a:xfrm flipV="1">
            <a:off x="8572040" y="2392998"/>
            <a:ext cx="0" cy="863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294" name="AutoShape 82"/>
          <p:cNvSpPr>
            <a:spLocks noChangeArrowheads="1"/>
          </p:cNvSpPr>
          <p:nvPr/>
        </p:nvSpPr>
        <p:spPr bwMode="auto">
          <a:xfrm>
            <a:off x="2063751" y="2276476"/>
            <a:ext cx="1584325" cy="792163"/>
          </a:xfrm>
          <a:prstGeom prst="wedgeRoundRectCallout">
            <a:avLst>
              <a:gd name="adj1" fmla="val 70940"/>
              <a:gd name="adj2" fmla="val 2505"/>
              <a:gd name="adj3" fmla="val 16667"/>
            </a:avLst>
          </a:prstGeom>
          <a:solidFill>
            <a:schemeClr val="hlink"/>
          </a:solidFill>
          <a:ln w="952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a:solidFill>
                  <a:schemeClr val="bg1"/>
                </a:solidFill>
              </a:rPr>
              <a:t>收发器电缆</a:t>
            </a:r>
          </a:p>
          <a:p>
            <a:pPr algn="ctr" eaLnBrk="1" hangingPunct="1"/>
            <a:r>
              <a:rPr lang="en-US" altLang="zh-CN" sz="2000">
                <a:solidFill>
                  <a:schemeClr val="bg1"/>
                </a:solidFill>
              </a:rPr>
              <a:t>(</a:t>
            </a:r>
            <a:r>
              <a:rPr lang="zh-CN" altLang="en-US" sz="2000">
                <a:solidFill>
                  <a:schemeClr val="bg1"/>
                </a:solidFill>
              </a:rPr>
              <a:t>最长</a:t>
            </a:r>
            <a:r>
              <a:rPr lang="en-US" altLang="zh-CN" sz="2000">
                <a:solidFill>
                  <a:schemeClr val="bg1"/>
                </a:solidFill>
              </a:rPr>
              <a:t>50m)</a:t>
            </a:r>
          </a:p>
        </p:txBody>
      </p:sp>
      <p:sp>
        <p:nvSpPr>
          <p:cNvPr id="54295" name="Rectangle 93"/>
          <p:cNvSpPr>
            <a:spLocks noChangeArrowheads="1"/>
          </p:cNvSpPr>
          <p:nvPr/>
        </p:nvSpPr>
        <p:spPr bwMode="auto">
          <a:xfrm>
            <a:off x="5891214" y="3284538"/>
            <a:ext cx="376237"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pic>
        <p:nvPicPr>
          <p:cNvPr id="54296" name="Picture 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9601" y="5157788"/>
            <a:ext cx="1687513"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97" name="Picture 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075" y="5157788"/>
            <a:ext cx="2147888"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98" name="Line 96"/>
          <p:cNvSpPr>
            <a:spLocks noChangeShapeType="1"/>
          </p:cNvSpPr>
          <p:nvPr/>
        </p:nvSpPr>
        <p:spPr bwMode="auto">
          <a:xfrm>
            <a:off x="4008438" y="2924175"/>
            <a:ext cx="2087562"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299" name="Text Box 97"/>
          <p:cNvSpPr txBox="1">
            <a:spLocks noChangeArrowheads="1"/>
          </p:cNvSpPr>
          <p:nvPr/>
        </p:nvSpPr>
        <p:spPr bwMode="auto">
          <a:xfrm>
            <a:off x="4627563" y="2473326"/>
            <a:ext cx="825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a:t>&gt;2.5m</a:t>
            </a:r>
          </a:p>
        </p:txBody>
      </p:sp>
      <p:pic>
        <p:nvPicPr>
          <p:cNvPr id="2" name="图形 1">
            <a:extLst>
              <a:ext uri="{FF2B5EF4-FFF2-40B4-BE49-F238E27FC236}">
                <a16:creationId xmlns:a16="http://schemas.microsoft.com/office/drawing/2014/main" id="{B865400D-7693-EE19-1F6A-91EAAA46F7DE}"/>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3641817" y="1853059"/>
            <a:ext cx="747621" cy="566056"/>
          </a:xfrm>
          <a:prstGeom prst="rect">
            <a:avLst/>
          </a:prstGeom>
        </p:spPr>
      </p:pic>
      <p:pic>
        <p:nvPicPr>
          <p:cNvPr id="3" name="图形 2">
            <a:extLst>
              <a:ext uri="{FF2B5EF4-FFF2-40B4-BE49-F238E27FC236}">
                <a16:creationId xmlns:a16="http://schemas.microsoft.com/office/drawing/2014/main" id="{C6311C3A-4B0F-F95C-75A6-10FAA3003122}"/>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603846" y="1853059"/>
            <a:ext cx="747621" cy="566056"/>
          </a:xfrm>
          <a:prstGeom prst="rect">
            <a:avLst/>
          </a:prstGeom>
        </p:spPr>
      </p:pic>
      <p:pic>
        <p:nvPicPr>
          <p:cNvPr id="5" name="图形 4">
            <a:extLst>
              <a:ext uri="{FF2B5EF4-FFF2-40B4-BE49-F238E27FC236}">
                <a16:creationId xmlns:a16="http://schemas.microsoft.com/office/drawing/2014/main" id="{2450C3A4-9197-4A7C-4279-299CC947B29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090832" y="1844563"/>
            <a:ext cx="747621" cy="566056"/>
          </a:xfrm>
          <a:prstGeom prst="rect">
            <a:avLst/>
          </a:prstGeom>
        </p:spPr>
      </p:pic>
    </p:spTree>
    <p:extLst>
      <p:ext uri="{BB962C8B-B14F-4D97-AF65-F5344CB8AC3E}">
        <p14:creationId xmlns:p14="http://schemas.microsoft.com/office/powerpoint/2010/main" val="28989316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灯片编号占位符 5"/>
          <p:cNvSpPr>
            <a:spLocks noGrp="1"/>
          </p:cNvSpPr>
          <p:nvPr>
            <p:ph type="sldNum" sz="quarter" idx="12"/>
          </p:nvPr>
        </p:nvSpPr>
        <p:spPr/>
        <p:txBody>
          <a:bodyPr/>
          <a:lstStyle/>
          <a:p>
            <a:pPr>
              <a:defRPr/>
            </a:pPr>
            <a:fld id="{C1CBBE1B-9A66-4304-A0C8-5B042C24206F}" type="slidenum">
              <a:rPr lang="en-US" altLang="zh-CN"/>
              <a:pPr>
                <a:defRPr/>
              </a:pPr>
              <a:t>155</a:t>
            </a:fld>
            <a:endParaRPr lang="en-US" altLang="zh-CN"/>
          </a:p>
        </p:txBody>
      </p:sp>
      <p:sp>
        <p:nvSpPr>
          <p:cNvPr id="55299" name="Rectangle 2"/>
          <p:cNvSpPr>
            <a:spLocks noGrp="1" noChangeArrowheads="1"/>
          </p:cNvSpPr>
          <p:nvPr>
            <p:ph type="title"/>
          </p:nvPr>
        </p:nvSpPr>
        <p:spPr/>
        <p:txBody>
          <a:bodyPr/>
          <a:lstStyle/>
          <a:p>
            <a:pPr eaLnBrk="1" hangingPunct="1"/>
            <a:r>
              <a:rPr lang="en-US" altLang="zh-CN"/>
              <a:t>10Base2</a:t>
            </a:r>
            <a:r>
              <a:rPr lang="zh-CN" altLang="en-US"/>
              <a:t>：细缆以太网</a:t>
            </a:r>
          </a:p>
        </p:txBody>
      </p:sp>
      <p:sp>
        <p:nvSpPr>
          <p:cNvPr id="55300" name="Line 8"/>
          <p:cNvSpPr>
            <a:spLocks noChangeShapeType="1"/>
          </p:cNvSpPr>
          <p:nvPr/>
        </p:nvSpPr>
        <p:spPr bwMode="auto">
          <a:xfrm>
            <a:off x="2063750" y="3392488"/>
            <a:ext cx="7920038" cy="0"/>
          </a:xfrm>
          <a:prstGeom prst="line">
            <a:avLst/>
          </a:prstGeom>
          <a:noFill/>
          <a:ln w="5715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5301" name="Rectangle 9"/>
          <p:cNvSpPr>
            <a:spLocks noChangeArrowheads="1"/>
          </p:cNvSpPr>
          <p:nvPr/>
        </p:nvSpPr>
        <p:spPr bwMode="auto">
          <a:xfrm>
            <a:off x="2063750" y="3284538"/>
            <a:ext cx="215900"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5302" name="Rectangle 10"/>
          <p:cNvSpPr>
            <a:spLocks noChangeArrowheads="1"/>
          </p:cNvSpPr>
          <p:nvPr/>
        </p:nvSpPr>
        <p:spPr bwMode="auto">
          <a:xfrm>
            <a:off x="3822700" y="3284538"/>
            <a:ext cx="376238"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5303" name="Rectangle 13"/>
          <p:cNvSpPr>
            <a:spLocks noChangeArrowheads="1"/>
          </p:cNvSpPr>
          <p:nvPr/>
        </p:nvSpPr>
        <p:spPr bwMode="auto">
          <a:xfrm>
            <a:off x="9767888" y="3284538"/>
            <a:ext cx="215900"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grpSp>
        <p:nvGrpSpPr>
          <p:cNvPr id="55304" name="Group 23"/>
          <p:cNvGrpSpPr>
            <a:grpSpLocks/>
          </p:cNvGrpSpPr>
          <p:nvPr/>
        </p:nvGrpSpPr>
        <p:grpSpPr bwMode="auto">
          <a:xfrm>
            <a:off x="2063750" y="981076"/>
            <a:ext cx="7920038" cy="2447925"/>
            <a:chOff x="295" y="890"/>
            <a:chExt cx="4989" cy="2495"/>
          </a:xfrm>
        </p:grpSpPr>
        <p:sp>
          <p:nvSpPr>
            <p:cNvPr id="55372" name="Line 19"/>
            <p:cNvSpPr>
              <a:spLocks noChangeShapeType="1"/>
            </p:cNvSpPr>
            <p:nvPr/>
          </p:nvSpPr>
          <p:spPr bwMode="auto">
            <a:xfrm>
              <a:off x="295" y="890"/>
              <a:ext cx="0" cy="24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5373" name="Line 20"/>
            <p:cNvSpPr>
              <a:spLocks noChangeShapeType="1"/>
            </p:cNvSpPr>
            <p:nvPr/>
          </p:nvSpPr>
          <p:spPr bwMode="auto">
            <a:xfrm>
              <a:off x="5284" y="890"/>
              <a:ext cx="0" cy="24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
        <p:nvSpPr>
          <p:cNvPr id="55305" name="Line 21"/>
          <p:cNvSpPr>
            <a:spLocks noChangeShapeType="1"/>
          </p:cNvSpPr>
          <p:nvPr/>
        </p:nvSpPr>
        <p:spPr bwMode="auto">
          <a:xfrm>
            <a:off x="2063750" y="1412875"/>
            <a:ext cx="7920038"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5306" name="Text Box 22"/>
          <p:cNvSpPr txBox="1">
            <a:spLocks noChangeArrowheads="1"/>
          </p:cNvSpPr>
          <p:nvPr/>
        </p:nvSpPr>
        <p:spPr bwMode="auto">
          <a:xfrm>
            <a:off x="5014914" y="909638"/>
            <a:ext cx="24987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800"/>
              <a:t>最大长度</a:t>
            </a:r>
            <a:r>
              <a:rPr lang="en-US" altLang="zh-CN" sz="2800"/>
              <a:t>185m</a:t>
            </a:r>
          </a:p>
        </p:txBody>
      </p:sp>
      <p:sp>
        <p:nvSpPr>
          <p:cNvPr id="55307" name="AutoShape 24"/>
          <p:cNvSpPr>
            <a:spLocks noChangeArrowheads="1"/>
          </p:cNvSpPr>
          <p:nvPr/>
        </p:nvSpPr>
        <p:spPr bwMode="auto">
          <a:xfrm>
            <a:off x="2495550" y="3933826"/>
            <a:ext cx="1727200" cy="792163"/>
          </a:xfrm>
          <a:prstGeom prst="wedgeRoundRectCallout">
            <a:avLst>
              <a:gd name="adj1" fmla="val -14338"/>
              <a:gd name="adj2" fmla="val -114329"/>
              <a:gd name="adj3" fmla="val 16667"/>
            </a:avLst>
          </a:prstGeom>
          <a:solidFill>
            <a:schemeClr val="hlink"/>
          </a:solidFill>
          <a:ln w="952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solidFill>
                  <a:schemeClr val="bg1"/>
                </a:solidFill>
              </a:rPr>
              <a:t>RG-58</a:t>
            </a:r>
          </a:p>
          <a:p>
            <a:pPr algn="ctr" eaLnBrk="1" hangingPunct="1"/>
            <a:r>
              <a:rPr lang="zh-CN" altLang="en-US" sz="2000">
                <a:solidFill>
                  <a:schemeClr val="bg1"/>
                </a:solidFill>
              </a:rPr>
              <a:t>细同轴电缆</a:t>
            </a:r>
          </a:p>
        </p:txBody>
      </p:sp>
      <p:sp>
        <p:nvSpPr>
          <p:cNvPr id="55308" name="AutoShape 25"/>
          <p:cNvSpPr>
            <a:spLocks noChangeArrowheads="1"/>
          </p:cNvSpPr>
          <p:nvPr/>
        </p:nvSpPr>
        <p:spPr bwMode="auto">
          <a:xfrm>
            <a:off x="5448300" y="4005263"/>
            <a:ext cx="1727200" cy="792162"/>
          </a:xfrm>
          <a:prstGeom prst="wedgeRoundRectCallout">
            <a:avLst>
              <a:gd name="adj1" fmla="val -14338"/>
              <a:gd name="adj2" fmla="val -114329"/>
              <a:gd name="adj3" fmla="val 16667"/>
            </a:avLst>
          </a:prstGeom>
          <a:solidFill>
            <a:schemeClr val="hlink"/>
          </a:solidFill>
          <a:ln w="952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solidFill>
                  <a:schemeClr val="bg1"/>
                </a:solidFill>
              </a:rPr>
              <a:t>BNC-T</a:t>
            </a:r>
            <a:r>
              <a:rPr lang="zh-CN" altLang="en-US" sz="2000">
                <a:solidFill>
                  <a:schemeClr val="bg1"/>
                </a:solidFill>
              </a:rPr>
              <a:t>型</a:t>
            </a:r>
          </a:p>
          <a:p>
            <a:pPr algn="ctr" eaLnBrk="1" hangingPunct="1"/>
            <a:r>
              <a:rPr lang="zh-CN" altLang="en-US" sz="2000">
                <a:solidFill>
                  <a:schemeClr val="bg1"/>
                </a:solidFill>
              </a:rPr>
              <a:t>连接器</a:t>
            </a:r>
          </a:p>
        </p:txBody>
      </p:sp>
      <p:sp>
        <p:nvSpPr>
          <p:cNvPr id="55309" name="AutoShape 26"/>
          <p:cNvSpPr>
            <a:spLocks noChangeArrowheads="1"/>
          </p:cNvSpPr>
          <p:nvPr/>
        </p:nvSpPr>
        <p:spPr bwMode="auto">
          <a:xfrm>
            <a:off x="8472488" y="4005263"/>
            <a:ext cx="1727200" cy="792162"/>
          </a:xfrm>
          <a:prstGeom prst="wedgeRoundRectCallout">
            <a:avLst>
              <a:gd name="adj1" fmla="val 29134"/>
              <a:gd name="adj2" fmla="val -114329"/>
              <a:gd name="adj3" fmla="val 16667"/>
            </a:avLst>
          </a:prstGeom>
          <a:solidFill>
            <a:schemeClr val="hlink"/>
          </a:solidFill>
          <a:ln w="952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a:solidFill>
                  <a:schemeClr val="bg1"/>
                </a:solidFill>
              </a:rPr>
              <a:t>电缆</a:t>
            </a:r>
          </a:p>
          <a:p>
            <a:pPr algn="ctr" eaLnBrk="1" hangingPunct="1"/>
            <a:r>
              <a:rPr lang="zh-CN" altLang="en-US" sz="2000">
                <a:solidFill>
                  <a:schemeClr val="bg1"/>
                </a:solidFill>
              </a:rPr>
              <a:t>终结器</a:t>
            </a:r>
          </a:p>
        </p:txBody>
      </p:sp>
      <p:sp>
        <p:nvSpPr>
          <p:cNvPr id="55310" name="Rectangle 28"/>
          <p:cNvSpPr>
            <a:spLocks noChangeArrowheads="1"/>
          </p:cNvSpPr>
          <p:nvPr/>
        </p:nvSpPr>
        <p:spPr bwMode="auto">
          <a:xfrm rot="5400000">
            <a:off x="3903663" y="3141663"/>
            <a:ext cx="215900" cy="142875"/>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pic>
        <p:nvPicPr>
          <p:cNvPr id="55311" name="Picture 31" descr="ANd9GcTHEXEazNy3RLy2bRMnZILb9BXAbTeIBZ8OzJRMb2Y-J_3ecXn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3701" y="5157788"/>
            <a:ext cx="1922463"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2" name="Picture 33" descr="ANd9GcQv5MQ_TiquVIsXaf83yA0V_yebLREQvQ2Tw0B-ypYRKkO3LmaGr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8" y="5229226"/>
            <a:ext cx="226060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4" name="Rectangle 72"/>
          <p:cNvSpPr>
            <a:spLocks noChangeArrowheads="1"/>
          </p:cNvSpPr>
          <p:nvPr/>
        </p:nvSpPr>
        <p:spPr bwMode="auto">
          <a:xfrm>
            <a:off x="8064500" y="3275013"/>
            <a:ext cx="376238"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5315" name="Rectangle 73"/>
          <p:cNvSpPr>
            <a:spLocks noChangeArrowheads="1"/>
          </p:cNvSpPr>
          <p:nvPr/>
        </p:nvSpPr>
        <p:spPr bwMode="auto">
          <a:xfrm rot="5400000">
            <a:off x="8145463" y="3132138"/>
            <a:ext cx="215900" cy="142875"/>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5317" name="AutoShape 27"/>
          <p:cNvSpPr>
            <a:spLocks noChangeArrowheads="1"/>
          </p:cNvSpPr>
          <p:nvPr/>
        </p:nvSpPr>
        <p:spPr bwMode="auto">
          <a:xfrm>
            <a:off x="6456363" y="1701801"/>
            <a:ext cx="1509712" cy="792163"/>
          </a:xfrm>
          <a:prstGeom prst="wedgeRoundRectCallout">
            <a:avLst>
              <a:gd name="adj1" fmla="val 47162"/>
              <a:gd name="adj2" fmla="val 119338"/>
              <a:gd name="adj3" fmla="val 16667"/>
            </a:avLst>
          </a:prstGeom>
          <a:solidFill>
            <a:schemeClr val="hlink"/>
          </a:solidFill>
          <a:ln w="952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dirty="0">
                <a:solidFill>
                  <a:schemeClr val="bg1"/>
                </a:solidFill>
              </a:rPr>
              <a:t>NIC</a:t>
            </a:r>
            <a:r>
              <a:rPr lang="zh-CN" altLang="en-US" sz="2000" dirty="0">
                <a:solidFill>
                  <a:schemeClr val="bg1"/>
                </a:solidFill>
              </a:rPr>
              <a:t>在</a:t>
            </a:r>
          </a:p>
          <a:p>
            <a:pPr algn="ctr" eaLnBrk="1" hangingPunct="1"/>
            <a:r>
              <a:rPr lang="zh-CN" altLang="en-US" sz="2000" dirty="0">
                <a:solidFill>
                  <a:schemeClr val="bg1"/>
                </a:solidFill>
              </a:rPr>
              <a:t>计算机内</a:t>
            </a:r>
          </a:p>
        </p:txBody>
      </p:sp>
      <p:sp>
        <p:nvSpPr>
          <p:cNvPr id="55318" name="Rectangle 92"/>
          <p:cNvSpPr>
            <a:spLocks noChangeArrowheads="1"/>
          </p:cNvSpPr>
          <p:nvPr/>
        </p:nvSpPr>
        <p:spPr bwMode="auto">
          <a:xfrm>
            <a:off x="5838825" y="3275013"/>
            <a:ext cx="376238" cy="2159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5319" name="Rectangle 93"/>
          <p:cNvSpPr>
            <a:spLocks noChangeArrowheads="1"/>
          </p:cNvSpPr>
          <p:nvPr/>
        </p:nvSpPr>
        <p:spPr bwMode="auto">
          <a:xfrm rot="5400000">
            <a:off x="5919788" y="3132138"/>
            <a:ext cx="215900" cy="142875"/>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pic>
        <p:nvPicPr>
          <p:cNvPr id="2" name="图形 1">
            <a:extLst>
              <a:ext uri="{FF2B5EF4-FFF2-40B4-BE49-F238E27FC236}">
                <a16:creationId xmlns:a16="http://schemas.microsoft.com/office/drawing/2014/main" id="{874A0A96-963A-E1A4-4AC8-0BF7499B1E66}"/>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3547232" y="2539094"/>
            <a:ext cx="747621" cy="566056"/>
          </a:xfrm>
          <a:prstGeom prst="rect">
            <a:avLst/>
          </a:prstGeom>
        </p:spPr>
      </p:pic>
      <p:pic>
        <p:nvPicPr>
          <p:cNvPr id="3" name="图形 2">
            <a:extLst>
              <a:ext uri="{FF2B5EF4-FFF2-40B4-BE49-F238E27FC236}">
                <a16:creationId xmlns:a16="http://schemas.microsoft.com/office/drawing/2014/main" id="{7147D67B-4AAC-EEA4-CF5A-C986DBBC7B77}"/>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564279" y="2523413"/>
            <a:ext cx="747621" cy="566056"/>
          </a:xfrm>
          <a:prstGeom prst="rect">
            <a:avLst/>
          </a:prstGeom>
        </p:spPr>
      </p:pic>
      <p:pic>
        <p:nvPicPr>
          <p:cNvPr id="4" name="图形 3">
            <a:extLst>
              <a:ext uri="{FF2B5EF4-FFF2-40B4-BE49-F238E27FC236}">
                <a16:creationId xmlns:a16="http://schemas.microsoft.com/office/drawing/2014/main" id="{EBD87B24-2B72-8757-3500-ED09F679A50D}"/>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795381" y="2535603"/>
            <a:ext cx="747621" cy="566056"/>
          </a:xfrm>
          <a:prstGeom prst="rect">
            <a:avLst/>
          </a:prstGeom>
        </p:spPr>
      </p:pic>
    </p:spTree>
    <p:extLst>
      <p:ext uri="{BB962C8B-B14F-4D97-AF65-F5344CB8AC3E}">
        <p14:creationId xmlns:p14="http://schemas.microsoft.com/office/powerpoint/2010/main" val="17474230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09CC0C63-9442-4C34-AA1B-2DA941713717}" type="slidenum">
              <a:rPr lang="en-US" altLang="zh-CN"/>
              <a:pPr>
                <a:defRPr/>
              </a:pPr>
              <a:t>156</a:t>
            </a:fld>
            <a:endParaRPr lang="en-US" altLang="zh-CN"/>
          </a:p>
        </p:txBody>
      </p:sp>
      <p:sp>
        <p:nvSpPr>
          <p:cNvPr id="56323" name="Rectangle 2"/>
          <p:cNvSpPr>
            <a:spLocks noGrp="1" noChangeArrowheads="1"/>
          </p:cNvSpPr>
          <p:nvPr>
            <p:ph type="title"/>
          </p:nvPr>
        </p:nvSpPr>
        <p:spPr/>
        <p:txBody>
          <a:bodyPr/>
          <a:lstStyle/>
          <a:p>
            <a:pPr eaLnBrk="1" hangingPunct="1"/>
            <a:r>
              <a:rPr lang="en-US" altLang="zh-CN" dirty="0"/>
              <a:t>10BaseT</a:t>
            </a:r>
            <a:r>
              <a:rPr lang="zh-CN" altLang="en-US" dirty="0"/>
              <a:t>：双绞线以太网</a:t>
            </a:r>
          </a:p>
        </p:txBody>
      </p:sp>
      <p:pic>
        <p:nvPicPr>
          <p:cNvPr id="56324" name="Picture 5" descr="hu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81075"/>
            <a:ext cx="9144000" cy="553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003494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1F62612A-C775-475A-820C-3E7AD9115306}" type="slidenum">
              <a:rPr lang="en-US" altLang="zh-CN"/>
              <a:pPr>
                <a:defRPr/>
              </a:pPr>
              <a:t>157</a:t>
            </a:fld>
            <a:endParaRPr lang="en-US" altLang="zh-CN"/>
          </a:p>
        </p:txBody>
      </p:sp>
      <p:sp>
        <p:nvSpPr>
          <p:cNvPr id="58371" name="Rectangle 2"/>
          <p:cNvSpPr>
            <a:spLocks noGrp="1" noChangeArrowheads="1"/>
          </p:cNvSpPr>
          <p:nvPr>
            <p:ph type="title"/>
          </p:nvPr>
        </p:nvSpPr>
        <p:spPr/>
        <p:txBody>
          <a:bodyPr/>
          <a:lstStyle/>
          <a:p>
            <a:pPr eaLnBrk="1" hangingPunct="1"/>
            <a:r>
              <a:rPr lang="en-US" altLang="zh-CN"/>
              <a:t>100Base-T</a:t>
            </a:r>
            <a:r>
              <a:rPr lang="zh-CN" altLang="en-US"/>
              <a:t>：快速以太网</a:t>
            </a:r>
          </a:p>
        </p:txBody>
      </p:sp>
      <p:sp>
        <p:nvSpPr>
          <p:cNvPr id="58372" name="Rectangle 3"/>
          <p:cNvSpPr>
            <a:spLocks noGrp="1" noChangeArrowheads="1"/>
          </p:cNvSpPr>
          <p:nvPr>
            <p:ph type="body" idx="1"/>
          </p:nvPr>
        </p:nvSpPr>
        <p:spPr/>
        <p:txBody>
          <a:bodyPr>
            <a:normAutofit/>
          </a:bodyPr>
          <a:lstStyle/>
          <a:p>
            <a:pPr eaLnBrk="1" hangingPunct="1">
              <a:buFont typeface="Wingdings" panose="05000000000000000000" pitchFamily="2" charset="2"/>
              <a:buChar char="n"/>
            </a:pPr>
            <a:r>
              <a:rPr lang="zh-CN" altLang="en-US" sz="2400" dirty="0"/>
              <a:t>与</a:t>
            </a:r>
            <a:r>
              <a:rPr lang="en-US" altLang="zh-CN" sz="2400" dirty="0"/>
              <a:t>10Base-T</a:t>
            </a:r>
            <a:r>
              <a:rPr lang="zh-CN" altLang="en-US" sz="2400" dirty="0">
                <a:solidFill>
                  <a:schemeClr val="tx1"/>
                </a:solidFill>
              </a:rPr>
              <a:t>相同点：</a:t>
            </a:r>
            <a:endParaRPr lang="en-US" altLang="zh-CN" sz="2400" dirty="0">
              <a:solidFill>
                <a:schemeClr val="tx1"/>
              </a:solidFill>
            </a:endParaRPr>
          </a:p>
          <a:p>
            <a:pPr marL="536575" indent="-271463" eaLnBrk="1" hangingPunct="1"/>
            <a:r>
              <a:rPr lang="zh-CN" altLang="en-US" sz="2400" dirty="0"/>
              <a:t>均为星型拓扑</a:t>
            </a:r>
            <a:endParaRPr lang="en-US" altLang="zh-CN" sz="2400" dirty="0"/>
          </a:p>
          <a:p>
            <a:pPr marL="536575" indent="-271463" eaLnBrk="1" hangingPunct="1"/>
            <a:r>
              <a:rPr lang="zh-CN" altLang="en-US" sz="2400" dirty="0"/>
              <a:t>相同的</a:t>
            </a:r>
            <a:r>
              <a:rPr lang="en-US" altLang="zh-CN" sz="2400" dirty="0"/>
              <a:t>MAC</a:t>
            </a:r>
            <a:r>
              <a:rPr lang="zh-CN" altLang="en-US" sz="2400" dirty="0"/>
              <a:t>协议和帧格式</a:t>
            </a:r>
          </a:p>
          <a:p>
            <a:pPr eaLnBrk="1" hangingPunct="1">
              <a:buFont typeface="Wingdings" panose="05000000000000000000" pitchFamily="2" charset="2"/>
              <a:buChar char="n"/>
            </a:pPr>
            <a:r>
              <a:rPr lang="zh-CN" altLang="en-US" sz="2400" dirty="0"/>
              <a:t>与</a:t>
            </a:r>
            <a:r>
              <a:rPr lang="en-US" altLang="zh-CN" sz="2400" dirty="0"/>
              <a:t>10Base-T</a:t>
            </a:r>
            <a:r>
              <a:rPr lang="zh-CN" altLang="en-US" sz="2400" dirty="0"/>
              <a:t>的</a:t>
            </a:r>
            <a:r>
              <a:rPr lang="zh-CN" altLang="en-US" sz="2400" dirty="0">
                <a:solidFill>
                  <a:schemeClr val="tx1"/>
                </a:solidFill>
              </a:rPr>
              <a:t>不同点：</a:t>
            </a:r>
            <a:endParaRPr lang="en-US" altLang="zh-CN" sz="2400" dirty="0">
              <a:solidFill>
                <a:schemeClr val="tx1"/>
              </a:solidFill>
            </a:endParaRPr>
          </a:p>
          <a:p>
            <a:pPr marL="608012" indent="-342900" eaLnBrk="1" hangingPunct="1"/>
            <a:r>
              <a:rPr lang="zh-CN" altLang="en-US" sz="2400" dirty="0"/>
              <a:t>编码系统，为</a:t>
            </a:r>
            <a:r>
              <a:rPr lang="en-US" altLang="zh-CN" sz="2400" dirty="0"/>
              <a:t>4B/5B</a:t>
            </a:r>
            <a:r>
              <a:rPr lang="zh-CN" altLang="en-US" sz="2400" dirty="0"/>
              <a:t>编码与</a:t>
            </a:r>
            <a:r>
              <a:rPr lang="en-US" altLang="zh-CN" sz="2400" dirty="0"/>
              <a:t>MLT-3</a:t>
            </a:r>
            <a:r>
              <a:rPr lang="zh-CN" altLang="en-US" sz="2400" dirty="0"/>
              <a:t>编码组合方式</a:t>
            </a:r>
            <a:endParaRPr lang="en-US" altLang="zh-CN" sz="2400" dirty="0"/>
          </a:p>
          <a:p>
            <a:pPr marL="608012" indent="-342900" eaLnBrk="1" hangingPunct="1"/>
            <a:r>
              <a:rPr lang="zh-CN" altLang="en-US" sz="2400" dirty="0"/>
              <a:t>计算机和集线器间定义了发送和接收两条链路。</a:t>
            </a:r>
          </a:p>
          <a:p>
            <a:pPr eaLnBrk="1" hangingPunct="1">
              <a:buFont typeface="Wingdings" panose="05000000000000000000" pitchFamily="2" charset="2"/>
              <a:buChar char="n"/>
            </a:pPr>
            <a:r>
              <a:rPr lang="zh-CN" altLang="en-US" sz="2400" dirty="0"/>
              <a:t>保持最短帧长不变（最短</a:t>
            </a:r>
            <a:r>
              <a:rPr lang="en-US" altLang="zh-CN" sz="2400" dirty="0"/>
              <a:t>64</a:t>
            </a:r>
            <a:r>
              <a:rPr lang="zh-CN" altLang="en-US" sz="2400" dirty="0"/>
              <a:t>字节），一个网段的最大电缆长度</a:t>
            </a:r>
            <a:r>
              <a:rPr lang="en-US" altLang="zh-CN" sz="2400" dirty="0"/>
              <a:t>100m</a:t>
            </a:r>
            <a:r>
              <a:rPr lang="zh-CN" altLang="en-US" sz="2400" dirty="0"/>
              <a:t>，因此争用期从原来的</a:t>
            </a:r>
            <a:r>
              <a:rPr lang="en-US" altLang="zh-CN" sz="2400" dirty="0"/>
              <a:t>51.2</a:t>
            </a:r>
            <a:r>
              <a:rPr lang="en-US" altLang="zh-CN" sz="2400" dirty="0">
                <a:sym typeface="Symbol" panose="05050102010706020507" pitchFamily="18" charset="2"/>
              </a:rPr>
              <a:t> </a:t>
            </a:r>
            <a:r>
              <a:rPr lang="en-US" altLang="zh-CN" sz="2400" dirty="0"/>
              <a:t>s</a:t>
            </a:r>
            <a:r>
              <a:rPr lang="zh-CN" altLang="en-US" sz="2400" dirty="0"/>
              <a:t>改为</a:t>
            </a:r>
            <a:r>
              <a:rPr lang="en-US" altLang="zh-CN" sz="2400" dirty="0"/>
              <a:t>5.12</a:t>
            </a:r>
            <a:r>
              <a:rPr lang="en-US" altLang="zh-CN" sz="2400" dirty="0">
                <a:sym typeface="Symbol" panose="05050102010706020507" pitchFamily="18" charset="2"/>
              </a:rPr>
              <a:t> </a:t>
            </a:r>
            <a:r>
              <a:rPr lang="en-US" altLang="zh-CN" sz="2400" dirty="0"/>
              <a:t>s,</a:t>
            </a:r>
            <a:r>
              <a:rPr lang="zh-CN" altLang="en-US" sz="2400" dirty="0"/>
              <a:t>帧间时间间隔从</a:t>
            </a:r>
            <a:r>
              <a:rPr lang="en-US" altLang="zh-CN" sz="2400" dirty="0"/>
              <a:t>9.6</a:t>
            </a:r>
            <a:r>
              <a:rPr lang="en-US" altLang="zh-CN" sz="2400" dirty="0">
                <a:sym typeface="Symbol" panose="05050102010706020507" pitchFamily="18" charset="2"/>
              </a:rPr>
              <a:t></a:t>
            </a:r>
            <a:r>
              <a:rPr lang="en-US" altLang="zh-CN" sz="2400" dirty="0"/>
              <a:t>s</a:t>
            </a:r>
            <a:r>
              <a:rPr lang="zh-CN" altLang="en-US" sz="2400" dirty="0"/>
              <a:t>改为 </a:t>
            </a:r>
            <a:r>
              <a:rPr lang="en-US" altLang="zh-CN" sz="2400" dirty="0"/>
              <a:t>0.96</a:t>
            </a:r>
            <a:r>
              <a:rPr lang="en-US" altLang="zh-CN" sz="2400" dirty="0">
                <a:sym typeface="Symbol" panose="05050102010706020507" pitchFamily="18" charset="2"/>
              </a:rPr>
              <a:t></a:t>
            </a:r>
            <a:r>
              <a:rPr lang="en-US" altLang="zh-CN" sz="2400" dirty="0"/>
              <a:t>s</a:t>
            </a:r>
            <a:r>
              <a:rPr lang="zh-CN" altLang="en-US" sz="2400" dirty="0"/>
              <a:t>。</a:t>
            </a:r>
          </a:p>
        </p:txBody>
      </p:sp>
    </p:spTree>
    <p:extLst>
      <p:ext uri="{BB962C8B-B14F-4D97-AF65-F5344CB8AC3E}">
        <p14:creationId xmlns:p14="http://schemas.microsoft.com/office/powerpoint/2010/main" val="37948293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pPr>
              <a:defRPr/>
            </a:pPr>
            <a:fld id="{F116EE6C-B4F0-47F3-89C3-F30BEF885091}" type="slidenum">
              <a:rPr lang="en-US" altLang="zh-CN"/>
              <a:pPr>
                <a:defRPr/>
              </a:pPr>
              <a:t>158</a:t>
            </a:fld>
            <a:endParaRPr lang="en-US" altLang="zh-CN"/>
          </a:p>
        </p:txBody>
      </p:sp>
      <p:sp>
        <p:nvSpPr>
          <p:cNvPr id="59395" name="Rectangle 2"/>
          <p:cNvSpPr>
            <a:spLocks noGrp="1" noChangeArrowheads="1"/>
          </p:cNvSpPr>
          <p:nvPr>
            <p:ph type="title"/>
          </p:nvPr>
        </p:nvSpPr>
        <p:spPr/>
        <p:txBody>
          <a:bodyPr/>
          <a:lstStyle/>
          <a:p>
            <a:pPr eaLnBrk="1" hangingPunct="1"/>
            <a:r>
              <a:rPr lang="en-US" altLang="zh-CN"/>
              <a:t>4B/5B</a:t>
            </a:r>
            <a:r>
              <a:rPr lang="zh-CN" altLang="en-US"/>
              <a:t>编码</a:t>
            </a:r>
          </a:p>
        </p:txBody>
      </p:sp>
      <p:sp>
        <p:nvSpPr>
          <p:cNvPr id="59396" name="Rectangle 3"/>
          <p:cNvSpPr>
            <a:spLocks noGrp="1" noChangeArrowheads="1"/>
          </p:cNvSpPr>
          <p:nvPr>
            <p:ph type="body" idx="1"/>
          </p:nvPr>
        </p:nvSpPr>
        <p:spPr>
          <a:xfrm>
            <a:off x="682440" y="1125538"/>
            <a:ext cx="5126223" cy="5437187"/>
          </a:xfrm>
        </p:spPr>
        <p:txBody>
          <a:bodyPr>
            <a:normAutofit/>
          </a:bodyPr>
          <a:lstStyle/>
          <a:p>
            <a:pPr eaLnBrk="1" hangingPunct="1">
              <a:buFont typeface="Wingdings" panose="05000000000000000000" pitchFamily="2" charset="2"/>
              <a:buChar char="n"/>
            </a:pPr>
            <a:r>
              <a:rPr lang="zh-CN" altLang="en-US" sz="2600" dirty="0"/>
              <a:t>用</a:t>
            </a:r>
            <a:r>
              <a:rPr lang="en-US" altLang="zh-CN" sz="2600" dirty="0"/>
              <a:t>5bit</a:t>
            </a:r>
            <a:r>
              <a:rPr lang="zh-CN" altLang="en-US" sz="2600" dirty="0"/>
              <a:t>的二进制数来表示</a:t>
            </a:r>
            <a:r>
              <a:rPr lang="en-US" altLang="zh-CN" sz="2600" dirty="0"/>
              <a:t>4bit</a:t>
            </a:r>
            <a:r>
              <a:rPr lang="zh-CN" altLang="en-US" sz="2600" dirty="0"/>
              <a:t>二进制数，映射方式如右表所示</a:t>
            </a:r>
          </a:p>
          <a:p>
            <a:pPr>
              <a:buFont typeface="Wingdings" panose="05000000000000000000" pitchFamily="2" charset="2"/>
              <a:buChar char="n"/>
            </a:pPr>
            <a:r>
              <a:rPr lang="en-US" altLang="zh-CN" sz="2600" dirty="0"/>
              <a:t>4</a:t>
            </a:r>
            <a:r>
              <a:rPr lang="zh-CN" altLang="en-US" sz="2600" dirty="0"/>
              <a:t>位二进制共有</a:t>
            </a:r>
            <a:r>
              <a:rPr lang="en-US" altLang="zh-CN" sz="2600" dirty="0"/>
              <a:t>16</a:t>
            </a:r>
            <a:r>
              <a:rPr lang="zh-CN" altLang="en-US" sz="2600" dirty="0"/>
              <a:t>种组合，</a:t>
            </a:r>
            <a:r>
              <a:rPr lang="en-US" altLang="zh-CN" sz="2600" dirty="0"/>
              <a:t>5</a:t>
            </a:r>
            <a:r>
              <a:rPr lang="zh-CN" altLang="en-US" sz="2600" dirty="0"/>
              <a:t>位二进制共有</a:t>
            </a:r>
            <a:r>
              <a:rPr lang="en-US" altLang="zh-CN" sz="2600" dirty="0"/>
              <a:t>32</a:t>
            </a:r>
            <a:r>
              <a:rPr lang="zh-CN" altLang="en-US" sz="2600" dirty="0"/>
              <a:t>种组合，如何从</a:t>
            </a:r>
            <a:r>
              <a:rPr lang="en-US" altLang="zh-CN" sz="2600" dirty="0"/>
              <a:t>32</a:t>
            </a:r>
            <a:r>
              <a:rPr lang="zh-CN" altLang="en-US" sz="2600" dirty="0"/>
              <a:t>种组合种选取</a:t>
            </a:r>
            <a:r>
              <a:rPr lang="en-US" altLang="zh-CN" sz="2600" dirty="0"/>
              <a:t>16</a:t>
            </a:r>
            <a:r>
              <a:rPr lang="zh-CN" altLang="en-US" sz="2600" dirty="0"/>
              <a:t>种来使用呢？这里需要满足两个规则：</a:t>
            </a:r>
          </a:p>
          <a:p>
            <a:pPr marL="536575" lvl="1" indent="-271463" eaLnBrk="1" hangingPunct="1">
              <a:buFont typeface="Wingdings" panose="05000000000000000000" pitchFamily="2" charset="2"/>
              <a:buChar char="Ø"/>
            </a:pPr>
            <a:r>
              <a:rPr lang="zh-CN" altLang="en-US" sz="2400" dirty="0">
                <a:latin typeface="+mn-ea"/>
              </a:rPr>
              <a:t>每个</a:t>
            </a:r>
            <a:r>
              <a:rPr lang="en-US" altLang="zh-CN" sz="2400" dirty="0">
                <a:latin typeface="+mn-ea"/>
              </a:rPr>
              <a:t>5</a:t>
            </a:r>
            <a:r>
              <a:rPr lang="zh-CN" altLang="en-US" sz="2400" dirty="0">
                <a:latin typeface="+mn-ea"/>
              </a:rPr>
              <a:t>比特码组中不含多于</a:t>
            </a:r>
            <a:r>
              <a:rPr lang="en-US" altLang="zh-CN" sz="2400" dirty="0">
                <a:latin typeface="+mn-ea"/>
              </a:rPr>
              <a:t>3</a:t>
            </a:r>
            <a:r>
              <a:rPr lang="zh-CN" altLang="en-US" sz="2400" dirty="0">
                <a:latin typeface="+mn-ea"/>
              </a:rPr>
              <a:t>个“</a:t>
            </a:r>
            <a:r>
              <a:rPr lang="en-US" altLang="zh-CN" sz="2400" dirty="0">
                <a:latin typeface="+mn-ea"/>
              </a:rPr>
              <a:t>0”</a:t>
            </a:r>
          </a:p>
          <a:p>
            <a:pPr marL="536575" lvl="1" indent="-271463" eaLnBrk="1" hangingPunct="1">
              <a:buFont typeface="Wingdings" panose="05000000000000000000" pitchFamily="2" charset="2"/>
              <a:buChar char="Ø"/>
            </a:pPr>
            <a:r>
              <a:rPr lang="zh-CN" altLang="en-US" sz="2400" dirty="0">
                <a:latin typeface="+mn-ea"/>
              </a:rPr>
              <a:t>或者</a:t>
            </a:r>
            <a:r>
              <a:rPr lang="en-US" altLang="zh-CN" sz="2400" dirty="0">
                <a:latin typeface="+mn-ea"/>
              </a:rPr>
              <a:t>5</a:t>
            </a:r>
            <a:r>
              <a:rPr lang="zh-CN" altLang="en-US" sz="2400" dirty="0">
                <a:latin typeface="+mn-ea"/>
              </a:rPr>
              <a:t>比特码组中包含不少于</a:t>
            </a:r>
            <a:r>
              <a:rPr lang="en-US" altLang="zh-CN" sz="2400" dirty="0">
                <a:latin typeface="+mn-ea"/>
              </a:rPr>
              <a:t>2</a:t>
            </a:r>
            <a:r>
              <a:rPr lang="zh-CN" altLang="en-US" sz="2400" dirty="0">
                <a:latin typeface="+mn-ea"/>
              </a:rPr>
              <a:t>个“</a:t>
            </a:r>
            <a:r>
              <a:rPr lang="en-US" altLang="zh-CN" sz="2400" dirty="0">
                <a:latin typeface="+mn-ea"/>
              </a:rPr>
              <a:t>1”</a:t>
            </a:r>
          </a:p>
        </p:txBody>
      </p:sp>
      <p:pic>
        <p:nvPicPr>
          <p:cNvPr id="59397" name="Picture 5" descr="562315_201008242215181DR8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338" y="1341438"/>
            <a:ext cx="403225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241971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灯片编号占位符 5"/>
          <p:cNvSpPr>
            <a:spLocks noGrp="1"/>
          </p:cNvSpPr>
          <p:nvPr>
            <p:ph type="sldNum" sz="quarter" idx="12"/>
          </p:nvPr>
        </p:nvSpPr>
        <p:spPr/>
        <p:txBody>
          <a:bodyPr/>
          <a:lstStyle/>
          <a:p>
            <a:pPr>
              <a:defRPr/>
            </a:pPr>
            <a:fld id="{A65BEF1B-81A7-4B7E-909A-EE84F35F521A}" type="slidenum">
              <a:rPr lang="en-US" altLang="zh-CN"/>
              <a:pPr>
                <a:defRPr/>
              </a:pPr>
              <a:t>159</a:t>
            </a:fld>
            <a:endParaRPr lang="en-US" altLang="zh-CN"/>
          </a:p>
        </p:txBody>
      </p:sp>
      <p:sp>
        <p:nvSpPr>
          <p:cNvPr id="61443" name="Rectangle 2"/>
          <p:cNvSpPr>
            <a:spLocks noGrp="1" noChangeArrowheads="1"/>
          </p:cNvSpPr>
          <p:nvPr>
            <p:ph type="title"/>
          </p:nvPr>
        </p:nvSpPr>
        <p:spPr/>
        <p:txBody>
          <a:bodyPr/>
          <a:lstStyle/>
          <a:p>
            <a:pPr eaLnBrk="1" hangingPunct="1"/>
            <a:r>
              <a:rPr lang="en-US" altLang="zh-CN" dirty="0"/>
              <a:t>MLT-3</a:t>
            </a:r>
            <a:r>
              <a:rPr lang="zh-CN" altLang="en-US" dirty="0"/>
              <a:t>编码规则</a:t>
            </a:r>
            <a:r>
              <a:rPr lang="zh-CN" altLang="en-US" sz="2400" dirty="0"/>
              <a:t>（属于双极性编码） </a:t>
            </a:r>
            <a:endParaRPr lang="zh-CN" altLang="en-US" dirty="0"/>
          </a:p>
        </p:txBody>
      </p:sp>
      <p:sp>
        <p:nvSpPr>
          <p:cNvPr id="61444" name="Rectangle 3"/>
          <p:cNvSpPr>
            <a:spLocks noGrp="1" noChangeArrowheads="1"/>
          </p:cNvSpPr>
          <p:nvPr>
            <p:ph type="body" idx="1"/>
          </p:nvPr>
        </p:nvSpPr>
        <p:spPr>
          <a:xfrm>
            <a:off x="666750" y="1113951"/>
            <a:ext cx="8642350" cy="2808287"/>
          </a:xfrm>
        </p:spPr>
        <p:txBody>
          <a:bodyPr>
            <a:normAutofit fontScale="92500" lnSpcReduction="10000"/>
          </a:bodyPr>
          <a:lstStyle/>
          <a:p>
            <a:pPr eaLnBrk="1" hangingPunct="1">
              <a:buFont typeface="Wingdings" panose="05000000000000000000" pitchFamily="2" charset="2"/>
              <a:buChar char="n"/>
            </a:pPr>
            <a:r>
              <a:rPr lang="en-US" altLang="zh-CN" sz="2800" dirty="0"/>
              <a:t>MLT-3</a:t>
            </a:r>
            <a:r>
              <a:rPr lang="zh-CN" altLang="en-US" sz="2800" dirty="0"/>
              <a:t>：</a:t>
            </a:r>
            <a:r>
              <a:rPr lang="en-US" altLang="zh-CN" sz="2800" dirty="0"/>
              <a:t>Multi-Level Transmit-3</a:t>
            </a:r>
            <a:r>
              <a:rPr lang="zh-CN" altLang="en-US" sz="2800" dirty="0"/>
              <a:t>，多电平传输编码</a:t>
            </a:r>
          </a:p>
          <a:p>
            <a:pPr eaLnBrk="1" hangingPunct="1">
              <a:buFont typeface="Wingdings" panose="05000000000000000000" pitchFamily="2" charset="2"/>
              <a:buChar char="n"/>
            </a:pPr>
            <a:r>
              <a:rPr lang="zh-CN" altLang="en-US" sz="2800" dirty="0"/>
              <a:t>规则：有</a:t>
            </a:r>
            <a:r>
              <a:rPr lang="en-US" altLang="zh-CN" sz="2800" dirty="0"/>
              <a:t>3</a:t>
            </a:r>
            <a:r>
              <a:rPr lang="zh-CN" altLang="en-US" sz="2800" dirty="0"/>
              <a:t>种电平，</a:t>
            </a:r>
            <a:r>
              <a:rPr lang="en-US" altLang="zh-CN" sz="2800" dirty="0"/>
              <a:t>-1</a:t>
            </a:r>
            <a:r>
              <a:rPr lang="zh-CN" altLang="en-US" sz="2800" dirty="0"/>
              <a:t>、</a:t>
            </a:r>
            <a:r>
              <a:rPr lang="en-US" altLang="zh-CN" sz="2800" dirty="0"/>
              <a:t>0</a:t>
            </a:r>
            <a:r>
              <a:rPr lang="zh-CN" altLang="en-US" sz="2800" dirty="0"/>
              <a:t>、</a:t>
            </a:r>
            <a:r>
              <a:rPr lang="en-US" altLang="zh-CN" sz="2800" dirty="0"/>
              <a:t>+1</a:t>
            </a:r>
          </a:p>
          <a:p>
            <a:pPr lvl="1" eaLnBrk="1" hangingPunct="1">
              <a:buFont typeface="Wingdings" panose="05000000000000000000" pitchFamily="2" charset="2"/>
              <a:buChar char="Ø"/>
            </a:pPr>
            <a:r>
              <a:rPr lang="zh-CN" altLang="en-US" sz="2400" dirty="0">
                <a:latin typeface="+mn-ea"/>
              </a:rPr>
              <a:t>如果输入为“</a:t>
            </a:r>
            <a:r>
              <a:rPr lang="en-US" altLang="zh-CN" sz="2400" dirty="0">
                <a:latin typeface="+mn-ea"/>
              </a:rPr>
              <a:t>0”</a:t>
            </a:r>
            <a:r>
              <a:rPr lang="zh-CN" altLang="en-US" sz="2400" dirty="0">
                <a:latin typeface="+mn-ea"/>
              </a:rPr>
              <a:t>，则电平保持不变</a:t>
            </a:r>
          </a:p>
          <a:p>
            <a:pPr lvl="1" eaLnBrk="1" hangingPunct="1">
              <a:buFont typeface="Wingdings" panose="05000000000000000000" pitchFamily="2" charset="2"/>
              <a:buChar char="Ø"/>
            </a:pPr>
            <a:r>
              <a:rPr lang="zh-CN" altLang="en-US" sz="2400" dirty="0">
                <a:latin typeface="+mn-ea"/>
              </a:rPr>
              <a:t>如果输入为“</a:t>
            </a:r>
            <a:r>
              <a:rPr lang="en-US" altLang="zh-CN" sz="2400" dirty="0">
                <a:latin typeface="+mn-ea"/>
              </a:rPr>
              <a:t>1”</a:t>
            </a:r>
            <a:r>
              <a:rPr lang="zh-CN" altLang="en-US" sz="2400" dirty="0">
                <a:latin typeface="+mn-ea"/>
              </a:rPr>
              <a:t>，则产生跳变，又分</a:t>
            </a:r>
            <a:r>
              <a:rPr lang="en-US" altLang="zh-CN" sz="2400" dirty="0">
                <a:latin typeface="+mn-ea"/>
              </a:rPr>
              <a:t>2</a:t>
            </a:r>
            <a:r>
              <a:rPr lang="zh-CN" altLang="en-US" sz="2400" dirty="0">
                <a:latin typeface="+mn-ea"/>
              </a:rPr>
              <a:t>种情况：</a:t>
            </a:r>
          </a:p>
          <a:p>
            <a:pPr lvl="2" eaLnBrk="1" hangingPunct="1">
              <a:buFont typeface="Wingdings" panose="05000000000000000000" pitchFamily="2" charset="2"/>
              <a:buChar char="ü"/>
            </a:pPr>
            <a:r>
              <a:rPr lang="zh-CN" altLang="en-US" sz="2000" dirty="0">
                <a:latin typeface="+mn-ea"/>
              </a:rPr>
              <a:t>如果前一个输出是“</a:t>
            </a:r>
            <a:r>
              <a:rPr lang="en-US" altLang="zh-CN" sz="2000" dirty="0">
                <a:latin typeface="+mn-ea"/>
              </a:rPr>
              <a:t>+1”</a:t>
            </a:r>
            <a:r>
              <a:rPr lang="zh-CN" altLang="en-US" sz="2000" dirty="0">
                <a:latin typeface="+mn-ea"/>
              </a:rPr>
              <a:t>或“</a:t>
            </a:r>
            <a:r>
              <a:rPr lang="en-US" altLang="zh-CN" sz="2000" dirty="0">
                <a:latin typeface="+mn-ea"/>
              </a:rPr>
              <a:t>-1”</a:t>
            </a:r>
            <a:r>
              <a:rPr lang="zh-CN" altLang="en-US" sz="2000" dirty="0">
                <a:latin typeface="+mn-ea"/>
              </a:rPr>
              <a:t>，则下一输出为“</a:t>
            </a:r>
            <a:r>
              <a:rPr lang="en-US" altLang="zh-CN" sz="2000" dirty="0">
                <a:latin typeface="+mn-ea"/>
              </a:rPr>
              <a:t>0”</a:t>
            </a:r>
          </a:p>
          <a:p>
            <a:pPr lvl="2" eaLnBrk="1" hangingPunct="1">
              <a:buFont typeface="Wingdings" panose="05000000000000000000" pitchFamily="2" charset="2"/>
              <a:buChar char="ü"/>
            </a:pPr>
            <a:r>
              <a:rPr lang="zh-CN" altLang="en-US" sz="2000" dirty="0">
                <a:latin typeface="+mn-ea"/>
              </a:rPr>
              <a:t>如果前一个输出为“</a:t>
            </a:r>
            <a:r>
              <a:rPr lang="en-US" altLang="zh-CN" sz="2000" dirty="0">
                <a:latin typeface="+mn-ea"/>
              </a:rPr>
              <a:t>0”</a:t>
            </a:r>
            <a:r>
              <a:rPr lang="zh-CN" altLang="en-US" sz="2000" dirty="0">
                <a:latin typeface="+mn-ea"/>
              </a:rPr>
              <a:t>，则下一个输出值与最近一个非“</a:t>
            </a:r>
            <a:r>
              <a:rPr lang="en-US" altLang="zh-CN" sz="2000" dirty="0">
                <a:latin typeface="+mn-ea"/>
              </a:rPr>
              <a:t>0”</a:t>
            </a:r>
            <a:r>
              <a:rPr lang="zh-CN" altLang="en-US" sz="2000" dirty="0">
                <a:latin typeface="+mn-ea"/>
              </a:rPr>
              <a:t>相反</a:t>
            </a:r>
          </a:p>
        </p:txBody>
      </p:sp>
      <p:sp>
        <p:nvSpPr>
          <p:cNvPr id="61445" name="Line 4"/>
          <p:cNvSpPr>
            <a:spLocks noChangeShapeType="1"/>
          </p:cNvSpPr>
          <p:nvPr/>
        </p:nvSpPr>
        <p:spPr bwMode="auto">
          <a:xfrm>
            <a:off x="3071813" y="4221164"/>
            <a:ext cx="0" cy="216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46" name="Line 5"/>
          <p:cNvSpPr>
            <a:spLocks noChangeShapeType="1"/>
          </p:cNvSpPr>
          <p:nvPr/>
        </p:nvSpPr>
        <p:spPr bwMode="auto">
          <a:xfrm>
            <a:off x="3862388" y="4221164"/>
            <a:ext cx="0" cy="216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47" name="Line 6"/>
          <p:cNvSpPr>
            <a:spLocks noChangeShapeType="1"/>
          </p:cNvSpPr>
          <p:nvPr/>
        </p:nvSpPr>
        <p:spPr bwMode="auto">
          <a:xfrm>
            <a:off x="4654550" y="4221164"/>
            <a:ext cx="0" cy="216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48" name="Line 7"/>
          <p:cNvSpPr>
            <a:spLocks noChangeShapeType="1"/>
          </p:cNvSpPr>
          <p:nvPr/>
        </p:nvSpPr>
        <p:spPr bwMode="auto">
          <a:xfrm>
            <a:off x="5446713" y="4221164"/>
            <a:ext cx="0" cy="216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49" name="Line 8"/>
          <p:cNvSpPr>
            <a:spLocks noChangeShapeType="1"/>
          </p:cNvSpPr>
          <p:nvPr/>
        </p:nvSpPr>
        <p:spPr bwMode="auto">
          <a:xfrm>
            <a:off x="6165850" y="4221164"/>
            <a:ext cx="0" cy="216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50" name="Line 9"/>
          <p:cNvSpPr>
            <a:spLocks noChangeShapeType="1"/>
          </p:cNvSpPr>
          <p:nvPr/>
        </p:nvSpPr>
        <p:spPr bwMode="auto">
          <a:xfrm>
            <a:off x="6886575" y="4221164"/>
            <a:ext cx="0" cy="216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51" name="Line 10"/>
          <p:cNvSpPr>
            <a:spLocks noChangeShapeType="1"/>
          </p:cNvSpPr>
          <p:nvPr/>
        </p:nvSpPr>
        <p:spPr bwMode="auto">
          <a:xfrm>
            <a:off x="7607300" y="4221164"/>
            <a:ext cx="0" cy="216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52" name="Line 11"/>
          <p:cNvSpPr>
            <a:spLocks noChangeShapeType="1"/>
          </p:cNvSpPr>
          <p:nvPr/>
        </p:nvSpPr>
        <p:spPr bwMode="auto">
          <a:xfrm>
            <a:off x="8399463" y="4221164"/>
            <a:ext cx="0" cy="216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53" name="Line 12"/>
          <p:cNvSpPr>
            <a:spLocks noChangeShapeType="1"/>
          </p:cNvSpPr>
          <p:nvPr/>
        </p:nvSpPr>
        <p:spPr bwMode="auto">
          <a:xfrm>
            <a:off x="9191625" y="4221164"/>
            <a:ext cx="0" cy="216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54" name="Freeform 13"/>
          <p:cNvSpPr>
            <a:spLocks/>
          </p:cNvSpPr>
          <p:nvPr/>
        </p:nvSpPr>
        <p:spPr bwMode="auto">
          <a:xfrm>
            <a:off x="3071813" y="5081589"/>
            <a:ext cx="6119812" cy="1019175"/>
          </a:xfrm>
          <a:custGeom>
            <a:avLst/>
            <a:gdLst>
              <a:gd name="T0" fmla="*/ 0 w 3855"/>
              <a:gd name="T1" fmla="*/ 508000 h 642"/>
              <a:gd name="T2" fmla="*/ 784225 w 3855"/>
              <a:gd name="T3" fmla="*/ 509588 h 642"/>
              <a:gd name="T4" fmla="*/ 784225 w 3855"/>
              <a:gd name="T5" fmla="*/ 4763 h 642"/>
              <a:gd name="T6" fmla="*/ 1579562 w 3855"/>
              <a:gd name="T7" fmla="*/ 4763 h 642"/>
              <a:gd name="T8" fmla="*/ 1579562 w 3855"/>
              <a:gd name="T9" fmla="*/ 509588 h 642"/>
              <a:gd name="T10" fmla="*/ 2374900 w 3855"/>
              <a:gd name="T11" fmla="*/ 509588 h 642"/>
              <a:gd name="T12" fmla="*/ 2374900 w 3855"/>
              <a:gd name="T13" fmla="*/ 1019175 h 642"/>
              <a:gd name="T14" fmla="*/ 3094037 w 3855"/>
              <a:gd name="T15" fmla="*/ 1019175 h 642"/>
              <a:gd name="T16" fmla="*/ 3094037 w 3855"/>
              <a:gd name="T17" fmla="*/ 509588 h 642"/>
              <a:gd name="T18" fmla="*/ 3813175 w 3855"/>
              <a:gd name="T19" fmla="*/ 509588 h 642"/>
              <a:gd name="T20" fmla="*/ 3813175 w 3855"/>
              <a:gd name="T21" fmla="*/ 0 h 642"/>
              <a:gd name="T22" fmla="*/ 5322887 w 3855"/>
              <a:gd name="T23" fmla="*/ 0 h 642"/>
              <a:gd name="T24" fmla="*/ 5322887 w 3855"/>
              <a:gd name="T25" fmla="*/ 509588 h 642"/>
              <a:gd name="T26" fmla="*/ 6119812 w 3855"/>
              <a:gd name="T27" fmla="*/ 509588 h 6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855" h="642">
                <a:moveTo>
                  <a:pt x="0" y="320"/>
                </a:moveTo>
                <a:lnTo>
                  <a:pt x="494" y="321"/>
                </a:lnTo>
                <a:lnTo>
                  <a:pt x="494" y="3"/>
                </a:lnTo>
                <a:lnTo>
                  <a:pt x="995" y="3"/>
                </a:lnTo>
                <a:lnTo>
                  <a:pt x="995" y="321"/>
                </a:lnTo>
                <a:lnTo>
                  <a:pt x="1496" y="321"/>
                </a:lnTo>
                <a:lnTo>
                  <a:pt x="1496" y="642"/>
                </a:lnTo>
                <a:lnTo>
                  <a:pt x="1949" y="642"/>
                </a:lnTo>
                <a:lnTo>
                  <a:pt x="1949" y="321"/>
                </a:lnTo>
                <a:lnTo>
                  <a:pt x="2402" y="321"/>
                </a:lnTo>
                <a:lnTo>
                  <a:pt x="2402" y="0"/>
                </a:lnTo>
                <a:lnTo>
                  <a:pt x="3353" y="0"/>
                </a:lnTo>
                <a:lnTo>
                  <a:pt x="3353" y="321"/>
                </a:lnTo>
                <a:lnTo>
                  <a:pt x="3855" y="321"/>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61455" name="Group 36"/>
          <p:cNvGrpSpPr>
            <a:grpSpLocks/>
          </p:cNvGrpSpPr>
          <p:nvPr/>
        </p:nvGrpSpPr>
        <p:grpSpPr bwMode="auto">
          <a:xfrm>
            <a:off x="3071813" y="5084763"/>
            <a:ext cx="6119812" cy="1008062"/>
            <a:chOff x="657" y="3203"/>
            <a:chExt cx="4627" cy="635"/>
          </a:xfrm>
        </p:grpSpPr>
        <p:sp>
          <p:nvSpPr>
            <p:cNvPr id="61478" name="Line 14"/>
            <p:cNvSpPr>
              <a:spLocks noChangeShapeType="1"/>
            </p:cNvSpPr>
            <p:nvPr/>
          </p:nvSpPr>
          <p:spPr bwMode="auto">
            <a:xfrm>
              <a:off x="657" y="3838"/>
              <a:ext cx="4627"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79" name="Line 15"/>
            <p:cNvSpPr>
              <a:spLocks noChangeShapeType="1"/>
            </p:cNvSpPr>
            <p:nvPr/>
          </p:nvSpPr>
          <p:spPr bwMode="auto">
            <a:xfrm>
              <a:off x="657" y="3203"/>
              <a:ext cx="4627"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80" name="Line 16"/>
            <p:cNvSpPr>
              <a:spLocks noChangeShapeType="1"/>
            </p:cNvSpPr>
            <p:nvPr/>
          </p:nvSpPr>
          <p:spPr bwMode="auto">
            <a:xfrm>
              <a:off x="657" y="3521"/>
              <a:ext cx="4627"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
        <p:nvSpPr>
          <p:cNvPr id="61456" name="Text Box 17"/>
          <p:cNvSpPr txBox="1">
            <a:spLocks noChangeArrowheads="1"/>
          </p:cNvSpPr>
          <p:nvPr/>
        </p:nvSpPr>
        <p:spPr bwMode="auto">
          <a:xfrm>
            <a:off x="2451100" y="4076701"/>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zh-CN" altLang="en-US" sz="2000"/>
              <a:t>原码</a:t>
            </a:r>
          </a:p>
        </p:txBody>
      </p:sp>
      <p:sp>
        <p:nvSpPr>
          <p:cNvPr id="61457" name="Text Box 18"/>
          <p:cNvSpPr txBox="1">
            <a:spLocks noChangeArrowheads="1"/>
          </p:cNvSpPr>
          <p:nvPr/>
        </p:nvSpPr>
        <p:spPr bwMode="auto">
          <a:xfrm>
            <a:off x="2197100" y="4508501"/>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zh-CN" altLang="en-US" sz="2000" dirty="0"/>
              <a:t>编码后</a:t>
            </a:r>
          </a:p>
        </p:txBody>
      </p:sp>
      <p:sp>
        <p:nvSpPr>
          <p:cNvPr id="61458" name="Text Box 19"/>
          <p:cNvSpPr txBox="1">
            <a:spLocks noChangeArrowheads="1"/>
          </p:cNvSpPr>
          <p:nvPr/>
        </p:nvSpPr>
        <p:spPr bwMode="auto">
          <a:xfrm>
            <a:off x="1971676" y="5387976"/>
            <a:ext cx="1171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en-US" altLang="zh-CN" sz="2000"/>
              <a:t>MLT-3</a:t>
            </a:r>
            <a:r>
              <a:rPr lang="zh-CN" altLang="en-US" sz="2000"/>
              <a:t>码</a:t>
            </a:r>
          </a:p>
        </p:txBody>
      </p:sp>
      <p:sp>
        <p:nvSpPr>
          <p:cNvPr id="61459" name="Text Box 20"/>
          <p:cNvSpPr txBox="1">
            <a:spLocks noChangeArrowheads="1"/>
          </p:cNvSpPr>
          <p:nvPr/>
        </p:nvSpPr>
        <p:spPr bwMode="auto">
          <a:xfrm>
            <a:off x="3325814" y="4076701"/>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0</a:t>
            </a:r>
          </a:p>
        </p:txBody>
      </p:sp>
      <p:sp>
        <p:nvSpPr>
          <p:cNvPr id="61460" name="Text Box 21"/>
          <p:cNvSpPr txBox="1">
            <a:spLocks noChangeArrowheads="1"/>
          </p:cNvSpPr>
          <p:nvPr/>
        </p:nvSpPr>
        <p:spPr bwMode="auto">
          <a:xfrm>
            <a:off x="4079875" y="4076701"/>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61" name="Text Box 22"/>
          <p:cNvSpPr txBox="1">
            <a:spLocks noChangeArrowheads="1"/>
          </p:cNvSpPr>
          <p:nvPr/>
        </p:nvSpPr>
        <p:spPr bwMode="auto">
          <a:xfrm>
            <a:off x="4872039" y="4076701"/>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62" name="Text Box 23"/>
          <p:cNvSpPr txBox="1">
            <a:spLocks noChangeArrowheads="1"/>
          </p:cNvSpPr>
          <p:nvPr/>
        </p:nvSpPr>
        <p:spPr bwMode="auto">
          <a:xfrm>
            <a:off x="5664200" y="4076701"/>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63" name="Text Box 24"/>
          <p:cNvSpPr txBox="1">
            <a:spLocks noChangeArrowheads="1"/>
          </p:cNvSpPr>
          <p:nvPr/>
        </p:nvSpPr>
        <p:spPr bwMode="auto">
          <a:xfrm>
            <a:off x="6346825" y="4076701"/>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64" name="Text Box 25"/>
          <p:cNvSpPr txBox="1">
            <a:spLocks noChangeArrowheads="1"/>
          </p:cNvSpPr>
          <p:nvPr/>
        </p:nvSpPr>
        <p:spPr bwMode="auto">
          <a:xfrm>
            <a:off x="7064375" y="4076701"/>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65" name="Text Box 26"/>
          <p:cNvSpPr txBox="1">
            <a:spLocks noChangeArrowheads="1"/>
          </p:cNvSpPr>
          <p:nvPr/>
        </p:nvSpPr>
        <p:spPr bwMode="auto">
          <a:xfrm>
            <a:off x="8616950" y="4076701"/>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66" name="Text Box 27"/>
          <p:cNvSpPr txBox="1">
            <a:spLocks noChangeArrowheads="1"/>
          </p:cNvSpPr>
          <p:nvPr/>
        </p:nvSpPr>
        <p:spPr bwMode="auto">
          <a:xfrm>
            <a:off x="7824789" y="4076701"/>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0</a:t>
            </a:r>
          </a:p>
        </p:txBody>
      </p:sp>
      <p:sp>
        <p:nvSpPr>
          <p:cNvPr id="61467" name="Text Box 28"/>
          <p:cNvSpPr txBox="1">
            <a:spLocks noChangeArrowheads="1"/>
          </p:cNvSpPr>
          <p:nvPr/>
        </p:nvSpPr>
        <p:spPr bwMode="auto">
          <a:xfrm>
            <a:off x="3325814" y="4508501"/>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0</a:t>
            </a:r>
          </a:p>
        </p:txBody>
      </p:sp>
      <p:sp>
        <p:nvSpPr>
          <p:cNvPr id="61468" name="Text Box 29"/>
          <p:cNvSpPr txBox="1">
            <a:spLocks noChangeArrowheads="1"/>
          </p:cNvSpPr>
          <p:nvPr/>
        </p:nvSpPr>
        <p:spPr bwMode="auto">
          <a:xfrm>
            <a:off x="4006851" y="4508501"/>
            <a:ext cx="473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69" name="Text Box 30"/>
          <p:cNvSpPr txBox="1">
            <a:spLocks noChangeArrowheads="1"/>
          </p:cNvSpPr>
          <p:nvPr/>
        </p:nvSpPr>
        <p:spPr bwMode="auto">
          <a:xfrm>
            <a:off x="4872039" y="4508501"/>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0</a:t>
            </a:r>
          </a:p>
        </p:txBody>
      </p:sp>
      <p:sp>
        <p:nvSpPr>
          <p:cNvPr id="61470" name="Text Box 31"/>
          <p:cNvSpPr txBox="1">
            <a:spLocks noChangeArrowheads="1"/>
          </p:cNvSpPr>
          <p:nvPr/>
        </p:nvSpPr>
        <p:spPr bwMode="auto">
          <a:xfrm>
            <a:off x="5622926" y="4508501"/>
            <a:ext cx="409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71" name="Text Box 32"/>
          <p:cNvSpPr txBox="1">
            <a:spLocks noChangeArrowheads="1"/>
          </p:cNvSpPr>
          <p:nvPr/>
        </p:nvSpPr>
        <p:spPr bwMode="auto">
          <a:xfrm>
            <a:off x="6346825" y="4508501"/>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0</a:t>
            </a:r>
          </a:p>
        </p:txBody>
      </p:sp>
      <p:sp>
        <p:nvSpPr>
          <p:cNvPr id="61472" name="Text Box 33"/>
          <p:cNvSpPr txBox="1">
            <a:spLocks noChangeArrowheads="1"/>
          </p:cNvSpPr>
          <p:nvPr/>
        </p:nvSpPr>
        <p:spPr bwMode="auto">
          <a:xfrm>
            <a:off x="6991351" y="4508501"/>
            <a:ext cx="473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73" name="Text Box 34"/>
          <p:cNvSpPr txBox="1">
            <a:spLocks noChangeArrowheads="1"/>
          </p:cNvSpPr>
          <p:nvPr/>
        </p:nvSpPr>
        <p:spPr bwMode="auto">
          <a:xfrm>
            <a:off x="8616950" y="4508501"/>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0</a:t>
            </a:r>
          </a:p>
        </p:txBody>
      </p:sp>
      <p:sp>
        <p:nvSpPr>
          <p:cNvPr id="61474" name="Text Box 35"/>
          <p:cNvSpPr txBox="1">
            <a:spLocks noChangeArrowheads="1"/>
          </p:cNvSpPr>
          <p:nvPr/>
        </p:nvSpPr>
        <p:spPr bwMode="auto">
          <a:xfrm>
            <a:off x="7751764" y="4508501"/>
            <a:ext cx="473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75" name="Text Box 37"/>
          <p:cNvSpPr txBox="1">
            <a:spLocks noChangeArrowheads="1"/>
          </p:cNvSpPr>
          <p:nvPr/>
        </p:nvSpPr>
        <p:spPr bwMode="auto">
          <a:xfrm>
            <a:off x="9191626" y="4868864"/>
            <a:ext cx="473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76" name="Text Box 38"/>
          <p:cNvSpPr txBox="1">
            <a:spLocks noChangeArrowheads="1"/>
          </p:cNvSpPr>
          <p:nvPr/>
        </p:nvSpPr>
        <p:spPr bwMode="auto">
          <a:xfrm>
            <a:off x="9215439" y="5840414"/>
            <a:ext cx="409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-1</a:t>
            </a:r>
          </a:p>
        </p:txBody>
      </p:sp>
      <p:sp>
        <p:nvSpPr>
          <p:cNvPr id="61477" name="Text Box 39"/>
          <p:cNvSpPr txBox="1">
            <a:spLocks noChangeArrowheads="1"/>
          </p:cNvSpPr>
          <p:nvPr/>
        </p:nvSpPr>
        <p:spPr bwMode="auto">
          <a:xfrm>
            <a:off x="9264650" y="5373689"/>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t>0</a:t>
            </a:r>
          </a:p>
        </p:txBody>
      </p:sp>
    </p:spTree>
    <p:extLst>
      <p:ext uri="{BB962C8B-B14F-4D97-AF65-F5344CB8AC3E}">
        <p14:creationId xmlns:p14="http://schemas.microsoft.com/office/powerpoint/2010/main" val="3206410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76DAC6A-FA7B-4192-9F2E-03723F40934F}"/>
              </a:ext>
            </a:extLst>
          </p:cNvPr>
          <p:cNvGrpSpPr/>
          <p:nvPr/>
        </p:nvGrpSpPr>
        <p:grpSpPr>
          <a:xfrm>
            <a:off x="4892850" y="1473746"/>
            <a:ext cx="2196662" cy="254479"/>
            <a:chOff x="717556" y="2018315"/>
            <a:chExt cx="2196662" cy="254479"/>
          </a:xfrm>
        </p:grpSpPr>
        <p:cxnSp>
          <p:nvCxnSpPr>
            <p:cNvPr id="25" name="直接箭头连接符 24">
              <a:extLst>
                <a:ext uri="{FF2B5EF4-FFF2-40B4-BE49-F238E27FC236}">
                  <a16:creationId xmlns:a16="http://schemas.microsoft.com/office/drawing/2014/main" id="{2388B849-BF77-46E6-B71E-CF4430B122D4}"/>
                </a:ext>
              </a:extLst>
            </p:cNvPr>
            <p:cNvCxnSpPr>
              <a:cxnSpLocks/>
            </p:cNvCxnSpPr>
            <p:nvPr/>
          </p:nvCxnSpPr>
          <p:spPr>
            <a:xfrm>
              <a:off x="717556" y="2272794"/>
              <a:ext cx="2196662"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CD5367AE-8B3E-4451-9530-B71671FA7B5D}"/>
                </a:ext>
              </a:extLst>
            </p:cNvPr>
            <p:cNvCxnSpPr>
              <a:cxnSpLocks/>
            </p:cNvCxnSpPr>
            <p:nvPr/>
          </p:nvCxnSpPr>
          <p:spPr>
            <a:xfrm flipH="1">
              <a:off x="756970" y="2018315"/>
              <a:ext cx="2117836"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11B3AD5C-6649-4EFA-96C6-E651465BC606}"/>
              </a:ext>
            </a:extLst>
          </p:cNvPr>
          <p:cNvSpPr>
            <a:spLocks noGrp="1"/>
          </p:cNvSpPr>
          <p:nvPr>
            <p:ph type="title"/>
          </p:nvPr>
        </p:nvSpPr>
        <p:spPr/>
        <p:txBody>
          <a:bodyPr/>
          <a:lstStyle/>
          <a:p>
            <a:r>
              <a:rPr lang="zh-CN" altLang="en-US" dirty="0"/>
              <a:t>传输方式：单工、半双工和全双工</a:t>
            </a:r>
          </a:p>
        </p:txBody>
      </p:sp>
      <p:sp>
        <p:nvSpPr>
          <p:cNvPr id="3" name="内容占位符 2">
            <a:extLst>
              <a:ext uri="{FF2B5EF4-FFF2-40B4-BE49-F238E27FC236}">
                <a16:creationId xmlns:a16="http://schemas.microsoft.com/office/drawing/2014/main" id="{E6B24F0A-8DD6-452D-BB06-8CBBDD81BED1}"/>
              </a:ext>
            </a:extLst>
          </p:cNvPr>
          <p:cNvSpPr>
            <a:spLocks noGrp="1"/>
          </p:cNvSpPr>
          <p:nvPr>
            <p:ph idx="1"/>
          </p:nvPr>
        </p:nvSpPr>
        <p:spPr>
          <a:xfrm>
            <a:off x="660400" y="3532609"/>
            <a:ext cx="3385328" cy="2601491"/>
          </a:xfrm>
        </p:spPr>
        <p:txBody>
          <a:bodyPr>
            <a:normAutofit/>
          </a:bodyPr>
          <a:lstStyle/>
          <a:p>
            <a:r>
              <a:rPr lang="zh-CN" altLang="en-US" dirty="0">
                <a:solidFill>
                  <a:srgbClr val="FF0000"/>
                </a:solidFill>
                <a:latin typeface="+mn-ea"/>
              </a:rPr>
              <a:t>单工</a:t>
            </a:r>
            <a:endParaRPr lang="en-US" altLang="zh-CN" dirty="0">
              <a:solidFill>
                <a:srgbClr val="FF0000"/>
              </a:solidFill>
              <a:latin typeface="+mn-ea"/>
            </a:endParaRPr>
          </a:p>
          <a:p>
            <a:pPr lvl="1"/>
            <a:r>
              <a:rPr lang="zh-CN" altLang="en-US" dirty="0">
                <a:latin typeface="+mn-ea"/>
              </a:rPr>
              <a:t>通信是单向进行的</a:t>
            </a:r>
          </a:p>
          <a:p>
            <a:pPr lvl="1"/>
            <a:r>
              <a:rPr lang="zh-CN" altLang="en-US" dirty="0">
                <a:latin typeface="+mn-ea"/>
              </a:rPr>
              <a:t>一个结点只能发送，另一个结点只能接收</a:t>
            </a:r>
          </a:p>
          <a:p>
            <a:endParaRPr lang="zh-CN" altLang="en-US" sz="2000" dirty="0"/>
          </a:p>
        </p:txBody>
      </p:sp>
      <p:sp>
        <p:nvSpPr>
          <p:cNvPr id="4" name="内容占位符 3">
            <a:extLst>
              <a:ext uri="{FF2B5EF4-FFF2-40B4-BE49-F238E27FC236}">
                <a16:creationId xmlns:a16="http://schemas.microsoft.com/office/drawing/2014/main" id="{CA3720E0-BBFD-4430-803D-E3052750A24D}"/>
              </a:ext>
            </a:extLst>
          </p:cNvPr>
          <p:cNvSpPr>
            <a:spLocks noGrp="1"/>
          </p:cNvSpPr>
          <p:nvPr>
            <p:ph idx="10"/>
          </p:nvPr>
        </p:nvSpPr>
        <p:spPr>
          <a:xfrm>
            <a:off x="7871876" y="3516118"/>
            <a:ext cx="3624799" cy="2606935"/>
          </a:xfrm>
        </p:spPr>
        <p:txBody>
          <a:bodyPr>
            <a:normAutofit/>
          </a:bodyPr>
          <a:lstStyle/>
          <a:p>
            <a:r>
              <a:rPr lang="zh-CN" altLang="en-US" dirty="0">
                <a:solidFill>
                  <a:srgbClr val="FF0000"/>
                </a:solidFill>
              </a:rPr>
              <a:t>双工</a:t>
            </a:r>
            <a:endParaRPr lang="en-US" altLang="zh-CN" dirty="0">
              <a:solidFill>
                <a:srgbClr val="FF0000"/>
              </a:solidFill>
            </a:endParaRPr>
          </a:p>
          <a:p>
            <a:pPr lvl="1"/>
            <a:r>
              <a:rPr lang="zh-CN" altLang="en-US" dirty="0"/>
              <a:t>两站点可同时发送和接收</a:t>
            </a:r>
          </a:p>
          <a:p>
            <a:pPr lvl="1"/>
            <a:r>
              <a:rPr lang="zh-CN" altLang="en-US" dirty="0"/>
              <a:t>双向信号共享链路带宽</a:t>
            </a:r>
          </a:p>
        </p:txBody>
      </p:sp>
      <p:sp>
        <p:nvSpPr>
          <p:cNvPr id="5" name="灯片编号占位符 4">
            <a:extLst>
              <a:ext uri="{FF2B5EF4-FFF2-40B4-BE49-F238E27FC236}">
                <a16:creationId xmlns:a16="http://schemas.microsoft.com/office/drawing/2014/main" id="{FF2D1B98-5A4D-4950-9302-37A9ECDBB56B}"/>
              </a:ext>
            </a:extLst>
          </p:cNvPr>
          <p:cNvSpPr>
            <a:spLocks noGrp="1"/>
          </p:cNvSpPr>
          <p:nvPr>
            <p:ph type="sldNum" sz="quarter" idx="12"/>
          </p:nvPr>
        </p:nvSpPr>
        <p:spPr/>
        <p:txBody>
          <a:bodyPr/>
          <a:lstStyle/>
          <a:p>
            <a:fld id="{C8BB1146-E542-4D4E-B8E9-6919A11DDD48}" type="slidenum">
              <a:rPr lang="en-US" smtClean="0"/>
              <a:t>16</a:t>
            </a:fld>
            <a:endParaRPr lang="en-US"/>
          </a:p>
        </p:txBody>
      </p:sp>
      <p:sp>
        <p:nvSpPr>
          <p:cNvPr id="8" name="内容占位符 3">
            <a:extLst>
              <a:ext uri="{FF2B5EF4-FFF2-40B4-BE49-F238E27FC236}">
                <a16:creationId xmlns:a16="http://schemas.microsoft.com/office/drawing/2014/main" id="{6713501B-B83D-458B-BEF5-198EC605288C}"/>
              </a:ext>
            </a:extLst>
          </p:cNvPr>
          <p:cNvSpPr txBox="1">
            <a:spLocks/>
          </p:cNvSpPr>
          <p:nvPr/>
        </p:nvSpPr>
        <p:spPr>
          <a:xfrm>
            <a:off x="4157514" y="3527165"/>
            <a:ext cx="3624799" cy="2606935"/>
          </a:xfrm>
          <a:prstGeom prst="rect">
            <a:avLst/>
          </a:prstGeom>
        </p:spPr>
        <p:txBody>
          <a:bodyPr vert="horz" lIns="91440" tIns="45720" rIns="91440" bIns="45720" rtlCol="0">
            <a:normAutofit/>
          </a:bodyPr>
          <a:lstStyle>
            <a:lvl1pPr marL="266700" indent="-266700" algn="l" defTabSz="914400" rtl="0" eaLnBrk="1" latinLnBrk="0" hangingPunct="1">
              <a:lnSpc>
                <a:spcPct val="120000"/>
              </a:lnSpc>
              <a:spcBef>
                <a:spcPts val="600"/>
              </a:spcBef>
              <a:buFont typeface="Wingdings" panose="05000000000000000000" pitchFamily="2" charset="2"/>
              <a:buChar char="n"/>
              <a:defRPr sz="2400" kern="1200">
                <a:solidFill>
                  <a:schemeClr val="accent1"/>
                </a:solidFill>
                <a:latin typeface="+mn-lt"/>
                <a:ea typeface="+mn-ea"/>
                <a:cs typeface="+mn-cs"/>
              </a:defRPr>
            </a:lvl1pPr>
            <a:lvl2pPr marL="538163" indent="-228600" algn="l" defTabSz="914400" rtl="0" eaLnBrk="1" latinLnBrk="0" hangingPunct="1">
              <a:lnSpc>
                <a:spcPct val="120000"/>
              </a:lnSpc>
              <a:spcBef>
                <a:spcPts val="600"/>
              </a:spcBef>
              <a:buFont typeface="Wingdings" panose="05000000000000000000" pitchFamily="2" charset="2"/>
              <a:buChar char="Ø"/>
              <a:defRPr sz="2000" kern="1200">
                <a:solidFill>
                  <a:schemeClr val="accent1"/>
                </a:solidFill>
                <a:latin typeface="+mn-lt"/>
                <a:ea typeface="+mn-ea"/>
                <a:cs typeface="+mn-cs"/>
              </a:defRPr>
            </a:lvl2pPr>
            <a:lvl3pPr marL="804863" indent="-228600" algn="l" defTabSz="914400" rtl="0" eaLnBrk="1" latinLnBrk="0" hangingPunct="1">
              <a:lnSpc>
                <a:spcPct val="120000"/>
              </a:lnSpc>
              <a:spcBef>
                <a:spcPts val="600"/>
              </a:spcBef>
              <a:buFont typeface="Wingdings" panose="05000000000000000000" pitchFamily="2" charset="2"/>
              <a:buChar char="ü"/>
              <a:defRPr sz="1800" kern="1200">
                <a:solidFill>
                  <a:schemeClr val="accent1"/>
                </a:solidFill>
                <a:latin typeface="+mn-lt"/>
                <a:ea typeface="+mn-ea"/>
                <a:cs typeface="+mn-cs"/>
              </a:defRPr>
            </a:lvl3pPr>
            <a:lvl4pPr marL="1077913" indent="-228600" algn="l" defTabSz="914400" rtl="0" eaLnBrk="1" latinLnBrk="0" hangingPunct="1">
              <a:lnSpc>
                <a:spcPct val="120000"/>
              </a:lnSpc>
              <a:spcBef>
                <a:spcPts val="600"/>
              </a:spcBef>
              <a:buFont typeface="Wingdings" panose="05000000000000000000" pitchFamily="2" charset="2"/>
              <a:buChar char="l"/>
              <a:defRPr sz="1600" kern="1200">
                <a:solidFill>
                  <a:schemeClr val="accent1"/>
                </a:solidFill>
                <a:latin typeface="+mn-lt"/>
                <a:ea typeface="+mn-ea"/>
                <a:cs typeface="+mn-cs"/>
              </a:defRPr>
            </a:lvl4pPr>
            <a:lvl5pPr marL="1257300" indent="-141288" algn="l" defTabSz="914400" rtl="0" eaLnBrk="1" latinLnBrk="0" hangingPunct="1">
              <a:lnSpc>
                <a:spcPct val="120000"/>
              </a:lnSpc>
              <a:spcBef>
                <a:spcPts val="6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FF0000"/>
                </a:solidFill>
                <a:latin typeface="+mn-ea"/>
              </a:rPr>
              <a:t>半双工</a:t>
            </a:r>
            <a:endParaRPr lang="en-US" altLang="zh-CN" dirty="0">
              <a:solidFill>
                <a:srgbClr val="FF0000"/>
              </a:solidFill>
              <a:latin typeface="+mn-ea"/>
            </a:endParaRPr>
          </a:p>
          <a:p>
            <a:pPr lvl="1"/>
            <a:r>
              <a:rPr lang="zh-CN" altLang="en-US" dirty="0">
                <a:latin typeface="+mn-ea"/>
              </a:rPr>
              <a:t>两结点都可以发送和接收，但是不能同时发送和接收</a:t>
            </a:r>
          </a:p>
          <a:p>
            <a:pPr lvl="1"/>
            <a:r>
              <a:rPr lang="zh-CN" altLang="en-US" dirty="0">
                <a:latin typeface="+mn-ea"/>
              </a:rPr>
              <a:t>当其中一个结点在发送时，另一个结点只能接收</a:t>
            </a:r>
            <a:endParaRPr lang="en-US" altLang="zh-CN" dirty="0">
              <a:latin typeface="+mn-ea"/>
            </a:endParaRPr>
          </a:p>
          <a:p>
            <a:endParaRPr lang="zh-CN" altLang="en-US" sz="2000" dirty="0"/>
          </a:p>
        </p:txBody>
      </p:sp>
      <p:sp>
        <p:nvSpPr>
          <p:cNvPr id="9" name="文本框 8">
            <a:extLst>
              <a:ext uri="{FF2B5EF4-FFF2-40B4-BE49-F238E27FC236}">
                <a16:creationId xmlns:a16="http://schemas.microsoft.com/office/drawing/2014/main" id="{A7381955-5B3B-418F-BC8B-742A45E0DA5D}"/>
              </a:ext>
            </a:extLst>
          </p:cNvPr>
          <p:cNvSpPr txBox="1"/>
          <p:nvPr/>
        </p:nvSpPr>
        <p:spPr>
          <a:xfrm rot="1690291">
            <a:off x="1376270" y="1895809"/>
            <a:ext cx="569338" cy="628955"/>
          </a:xfrm>
          <a:prstGeom prst="rect">
            <a:avLst/>
          </a:prstGeom>
          <a:noFill/>
        </p:spPr>
        <p:txBody>
          <a:bodyPr wrap="square" rtlCol="0">
            <a:spAutoFit/>
          </a:bodyPr>
          <a:lstStyle/>
          <a:p>
            <a:pPr>
              <a:lnSpc>
                <a:spcPct val="120000"/>
              </a:lnSpc>
            </a:pPr>
            <a:r>
              <a:rPr lang="zh-CN" altLang="en-US" sz="3200" dirty="0">
                <a:solidFill>
                  <a:srgbClr val="FF0000"/>
                </a:solidFill>
                <a:cs typeface="+mn-ea"/>
                <a:sym typeface="+mn-lt"/>
              </a:rPr>
              <a:t>√</a:t>
            </a:r>
          </a:p>
        </p:txBody>
      </p:sp>
      <p:cxnSp>
        <p:nvCxnSpPr>
          <p:cNvPr id="11" name="直接箭头连接符 10">
            <a:extLst>
              <a:ext uri="{FF2B5EF4-FFF2-40B4-BE49-F238E27FC236}">
                <a16:creationId xmlns:a16="http://schemas.microsoft.com/office/drawing/2014/main" id="{6A2F52F5-0A6B-43D4-BE25-6E6FF625D4FD}"/>
              </a:ext>
            </a:extLst>
          </p:cNvPr>
          <p:cNvCxnSpPr>
            <a:cxnSpLocks/>
          </p:cNvCxnSpPr>
          <p:nvPr/>
        </p:nvCxnSpPr>
        <p:spPr>
          <a:xfrm>
            <a:off x="1001347" y="2466570"/>
            <a:ext cx="2196662"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3AE01A4A-6CA6-409C-933C-AECB3DC8A73B}"/>
              </a:ext>
            </a:extLst>
          </p:cNvPr>
          <p:cNvCxnSpPr>
            <a:cxnSpLocks/>
          </p:cNvCxnSpPr>
          <p:nvPr/>
        </p:nvCxnSpPr>
        <p:spPr>
          <a:xfrm flipH="1">
            <a:off x="1040760" y="2221851"/>
            <a:ext cx="2117836"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7DDE442-8F02-4650-9705-132C3392D0E1}"/>
              </a:ext>
            </a:extLst>
          </p:cNvPr>
          <p:cNvSpPr txBox="1"/>
          <p:nvPr/>
        </p:nvSpPr>
        <p:spPr>
          <a:xfrm>
            <a:off x="2035427" y="2159753"/>
            <a:ext cx="461986" cy="564898"/>
          </a:xfrm>
          <a:prstGeom prst="rect">
            <a:avLst/>
          </a:prstGeom>
          <a:noFill/>
        </p:spPr>
        <p:txBody>
          <a:bodyPr wrap="square" rtlCol="0">
            <a:spAutoFit/>
          </a:bodyPr>
          <a:lstStyle/>
          <a:p>
            <a:pPr>
              <a:lnSpc>
                <a:spcPct val="120000"/>
              </a:lnSpc>
            </a:pPr>
            <a:r>
              <a:rPr lang="zh-CN" altLang="en-US" sz="2800" dirty="0">
                <a:solidFill>
                  <a:srgbClr val="FF0000"/>
                </a:solidFill>
                <a:cs typeface="+mn-ea"/>
                <a:sym typeface="+mn-lt"/>
              </a:rPr>
              <a:t>╳</a:t>
            </a:r>
          </a:p>
        </p:txBody>
      </p:sp>
      <p:sp>
        <p:nvSpPr>
          <p:cNvPr id="46" name="文本框 45">
            <a:extLst>
              <a:ext uri="{FF2B5EF4-FFF2-40B4-BE49-F238E27FC236}">
                <a16:creationId xmlns:a16="http://schemas.microsoft.com/office/drawing/2014/main" id="{3E527BD9-7230-459A-B3B3-1464D30901CB}"/>
              </a:ext>
            </a:extLst>
          </p:cNvPr>
          <p:cNvSpPr txBox="1"/>
          <p:nvPr/>
        </p:nvSpPr>
        <p:spPr>
          <a:xfrm>
            <a:off x="6036512" y="1456585"/>
            <a:ext cx="461986" cy="564898"/>
          </a:xfrm>
          <a:prstGeom prst="rect">
            <a:avLst/>
          </a:prstGeom>
          <a:noFill/>
        </p:spPr>
        <p:txBody>
          <a:bodyPr wrap="square" rtlCol="0">
            <a:spAutoFit/>
          </a:bodyPr>
          <a:lstStyle/>
          <a:p>
            <a:pPr>
              <a:lnSpc>
                <a:spcPct val="120000"/>
              </a:lnSpc>
            </a:pPr>
            <a:r>
              <a:rPr lang="zh-CN" altLang="en-US" sz="2800" dirty="0">
                <a:solidFill>
                  <a:srgbClr val="FF0000"/>
                </a:solidFill>
                <a:cs typeface="+mn-ea"/>
                <a:sym typeface="+mn-lt"/>
              </a:rPr>
              <a:t>╳</a:t>
            </a:r>
          </a:p>
        </p:txBody>
      </p:sp>
      <p:cxnSp>
        <p:nvCxnSpPr>
          <p:cNvPr id="15" name="直接箭头连接符 14">
            <a:extLst>
              <a:ext uri="{FF2B5EF4-FFF2-40B4-BE49-F238E27FC236}">
                <a16:creationId xmlns:a16="http://schemas.microsoft.com/office/drawing/2014/main" id="{CF6EACB0-1664-452E-A582-23FD304DA840}"/>
              </a:ext>
            </a:extLst>
          </p:cNvPr>
          <p:cNvCxnSpPr>
            <a:cxnSpLocks/>
          </p:cNvCxnSpPr>
          <p:nvPr/>
        </p:nvCxnSpPr>
        <p:spPr>
          <a:xfrm>
            <a:off x="4764292" y="2445760"/>
            <a:ext cx="2466784"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3F5CAE4-4938-4F9F-9A70-961D55BEE151}"/>
              </a:ext>
            </a:extLst>
          </p:cNvPr>
          <p:cNvCxnSpPr>
            <a:cxnSpLocks/>
          </p:cNvCxnSpPr>
          <p:nvPr/>
        </p:nvCxnSpPr>
        <p:spPr>
          <a:xfrm flipH="1">
            <a:off x="4796977" y="2199722"/>
            <a:ext cx="2378265"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6792CB08-AD38-4766-8A8F-CE099A719332}"/>
              </a:ext>
            </a:extLst>
          </p:cNvPr>
          <p:cNvGrpSpPr/>
          <p:nvPr/>
        </p:nvGrpSpPr>
        <p:grpSpPr>
          <a:xfrm>
            <a:off x="8593586" y="2185551"/>
            <a:ext cx="2182616" cy="260209"/>
            <a:chOff x="4459922" y="2085963"/>
            <a:chExt cx="2182616" cy="260209"/>
          </a:xfrm>
        </p:grpSpPr>
        <p:cxnSp>
          <p:nvCxnSpPr>
            <p:cNvPr id="20" name="直接箭头连接符 19">
              <a:extLst>
                <a:ext uri="{FF2B5EF4-FFF2-40B4-BE49-F238E27FC236}">
                  <a16:creationId xmlns:a16="http://schemas.microsoft.com/office/drawing/2014/main" id="{4F743FC4-319B-4637-8A00-FEE630872866}"/>
                </a:ext>
              </a:extLst>
            </p:cNvPr>
            <p:cNvCxnSpPr>
              <a:cxnSpLocks/>
            </p:cNvCxnSpPr>
            <p:nvPr/>
          </p:nvCxnSpPr>
          <p:spPr>
            <a:xfrm flipV="1">
              <a:off x="4459922" y="2325344"/>
              <a:ext cx="2182616" cy="20828"/>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EBEA8CAC-2D82-4429-92C8-8985F7D25BAF}"/>
                </a:ext>
              </a:extLst>
            </p:cNvPr>
            <p:cNvCxnSpPr>
              <a:cxnSpLocks/>
            </p:cNvCxnSpPr>
            <p:nvPr/>
          </p:nvCxnSpPr>
          <p:spPr>
            <a:xfrm flipH="1">
              <a:off x="4492312" y="2085963"/>
              <a:ext cx="2117836"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B6D73253-EF6A-4324-A46A-A2462FD03269}"/>
              </a:ext>
            </a:extLst>
          </p:cNvPr>
          <p:cNvSpPr txBox="1"/>
          <p:nvPr/>
        </p:nvSpPr>
        <p:spPr>
          <a:xfrm>
            <a:off x="5103658" y="1817857"/>
            <a:ext cx="338554" cy="294824"/>
          </a:xfrm>
          <a:prstGeom prst="rect">
            <a:avLst/>
          </a:prstGeom>
          <a:noFill/>
        </p:spPr>
        <p:txBody>
          <a:bodyPr wrap="none" rtlCol="0">
            <a:spAutoFit/>
          </a:bodyPr>
          <a:lstStyle/>
          <a:p>
            <a:pPr>
              <a:lnSpc>
                <a:spcPct val="120000"/>
              </a:lnSpc>
            </a:pPr>
            <a:r>
              <a:rPr lang="zh-CN" altLang="en-US" sz="1200" b="1" dirty="0">
                <a:solidFill>
                  <a:srgbClr val="3333FF"/>
                </a:solidFill>
                <a:cs typeface="+mn-ea"/>
                <a:sym typeface="+mn-lt"/>
              </a:rPr>
              <a:t>或</a:t>
            </a:r>
          </a:p>
        </p:txBody>
      </p:sp>
      <p:grpSp>
        <p:nvGrpSpPr>
          <p:cNvPr id="48" name="组合 47">
            <a:extLst>
              <a:ext uri="{FF2B5EF4-FFF2-40B4-BE49-F238E27FC236}">
                <a16:creationId xmlns:a16="http://schemas.microsoft.com/office/drawing/2014/main" id="{D2ADF538-33C1-4419-9B6B-26E67536E67D}"/>
              </a:ext>
            </a:extLst>
          </p:cNvPr>
          <p:cNvGrpSpPr/>
          <p:nvPr/>
        </p:nvGrpSpPr>
        <p:grpSpPr>
          <a:xfrm>
            <a:off x="8189521" y="2507241"/>
            <a:ext cx="2978857" cy="428356"/>
            <a:chOff x="4405587" y="2533122"/>
            <a:chExt cx="2978857" cy="428356"/>
          </a:xfrm>
        </p:grpSpPr>
        <p:sp>
          <p:nvSpPr>
            <p:cNvPr id="34" name="Line 6">
              <a:extLst>
                <a:ext uri="{FF2B5EF4-FFF2-40B4-BE49-F238E27FC236}">
                  <a16:creationId xmlns:a16="http://schemas.microsoft.com/office/drawing/2014/main" id="{AD9494CD-DA0C-4601-8A9C-96CAFEE8DA79}"/>
                </a:ext>
              </a:extLst>
            </p:cNvPr>
            <p:cNvSpPr>
              <a:spLocks noChangeShapeType="1"/>
            </p:cNvSpPr>
            <p:nvPr/>
          </p:nvSpPr>
          <p:spPr bwMode="auto">
            <a:xfrm flipV="1">
              <a:off x="4949127" y="2753099"/>
              <a:ext cx="1891777" cy="5179"/>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400">
                <a:cs typeface="+mn-ea"/>
                <a:sym typeface="+mn-lt"/>
              </a:endParaRPr>
            </a:p>
          </p:txBody>
        </p:sp>
        <p:pic>
          <p:nvPicPr>
            <p:cNvPr id="35" name="图形 34">
              <a:extLst>
                <a:ext uri="{FF2B5EF4-FFF2-40B4-BE49-F238E27FC236}">
                  <a16:creationId xmlns:a16="http://schemas.microsoft.com/office/drawing/2014/main" id="{6298D397-55A6-40B3-98D1-0406052AE3AC}"/>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405587" y="2555078"/>
              <a:ext cx="536754" cy="406400"/>
            </a:xfrm>
            <a:prstGeom prst="rect">
              <a:avLst/>
            </a:prstGeom>
          </p:spPr>
        </p:pic>
        <p:pic>
          <p:nvPicPr>
            <p:cNvPr id="36" name="图形 35">
              <a:extLst>
                <a:ext uri="{FF2B5EF4-FFF2-40B4-BE49-F238E27FC236}">
                  <a16:creationId xmlns:a16="http://schemas.microsoft.com/office/drawing/2014/main" id="{57C27A82-C80C-4BD6-AEFC-FD19916B05E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847690" y="2533122"/>
              <a:ext cx="536754" cy="406400"/>
            </a:xfrm>
            <a:prstGeom prst="rect">
              <a:avLst/>
            </a:prstGeom>
          </p:spPr>
        </p:pic>
      </p:grpSp>
      <p:sp>
        <p:nvSpPr>
          <p:cNvPr id="42" name="文本框 41">
            <a:extLst>
              <a:ext uri="{FF2B5EF4-FFF2-40B4-BE49-F238E27FC236}">
                <a16:creationId xmlns:a16="http://schemas.microsoft.com/office/drawing/2014/main" id="{CD4AE80E-4FF6-40B8-AC08-2C8ED6287138}"/>
              </a:ext>
            </a:extLst>
          </p:cNvPr>
          <p:cNvSpPr txBox="1"/>
          <p:nvPr/>
        </p:nvSpPr>
        <p:spPr>
          <a:xfrm rot="1690291">
            <a:off x="9086619" y="1845560"/>
            <a:ext cx="569338" cy="628955"/>
          </a:xfrm>
          <a:prstGeom prst="rect">
            <a:avLst/>
          </a:prstGeom>
          <a:noFill/>
        </p:spPr>
        <p:txBody>
          <a:bodyPr wrap="square" rtlCol="0">
            <a:spAutoFit/>
          </a:bodyPr>
          <a:lstStyle/>
          <a:p>
            <a:pPr>
              <a:lnSpc>
                <a:spcPct val="120000"/>
              </a:lnSpc>
            </a:pPr>
            <a:r>
              <a:rPr lang="zh-CN" altLang="en-US" sz="3200" dirty="0">
                <a:solidFill>
                  <a:srgbClr val="FF0000"/>
                </a:solidFill>
                <a:cs typeface="+mn-ea"/>
                <a:sym typeface="+mn-lt"/>
              </a:rPr>
              <a:t>√</a:t>
            </a:r>
          </a:p>
        </p:txBody>
      </p:sp>
      <p:sp>
        <p:nvSpPr>
          <p:cNvPr id="43" name="文本框 42">
            <a:extLst>
              <a:ext uri="{FF2B5EF4-FFF2-40B4-BE49-F238E27FC236}">
                <a16:creationId xmlns:a16="http://schemas.microsoft.com/office/drawing/2014/main" id="{C82D02E8-0EF6-4200-960C-B4FFF44F753B}"/>
              </a:ext>
            </a:extLst>
          </p:cNvPr>
          <p:cNvSpPr txBox="1"/>
          <p:nvPr/>
        </p:nvSpPr>
        <p:spPr>
          <a:xfrm rot="1690291">
            <a:off x="9679355" y="2146550"/>
            <a:ext cx="569338" cy="628955"/>
          </a:xfrm>
          <a:prstGeom prst="rect">
            <a:avLst/>
          </a:prstGeom>
          <a:noFill/>
        </p:spPr>
        <p:txBody>
          <a:bodyPr wrap="square" rtlCol="0">
            <a:spAutoFit/>
          </a:bodyPr>
          <a:lstStyle/>
          <a:p>
            <a:pPr>
              <a:lnSpc>
                <a:spcPct val="120000"/>
              </a:lnSpc>
            </a:pPr>
            <a:r>
              <a:rPr lang="zh-CN" altLang="en-US" sz="3200" dirty="0">
                <a:solidFill>
                  <a:srgbClr val="FF0000"/>
                </a:solidFill>
                <a:cs typeface="+mn-ea"/>
                <a:sym typeface="+mn-lt"/>
              </a:rPr>
              <a:t>√</a:t>
            </a:r>
          </a:p>
        </p:txBody>
      </p:sp>
      <p:sp>
        <p:nvSpPr>
          <p:cNvPr id="44" name="文本框 43">
            <a:extLst>
              <a:ext uri="{FF2B5EF4-FFF2-40B4-BE49-F238E27FC236}">
                <a16:creationId xmlns:a16="http://schemas.microsoft.com/office/drawing/2014/main" id="{CB5E4511-6F63-4DFD-890F-FD297DAFF066}"/>
              </a:ext>
            </a:extLst>
          </p:cNvPr>
          <p:cNvSpPr txBox="1"/>
          <p:nvPr/>
        </p:nvSpPr>
        <p:spPr>
          <a:xfrm rot="1690291">
            <a:off x="5433344" y="1176085"/>
            <a:ext cx="569338" cy="628955"/>
          </a:xfrm>
          <a:prstGeom prst="rect">
            <a:avLst/>
          </a:prstGeom>
          <a:noFill/>
        </p:spPr>
        <p:txBody>
          <a:bodyPr wrap="square" rtlCol="0">
            <a:spAutoFit/>
          </a:bodyPr>
          <a:lstStyle/>
          <a:p>
            <a:pPr>
              <a:lnSpc>
                <a:spcPct val="120000"/>
              </a:lnSpc>
            </a:pPr>
            <a:r>
              <a:rPr lang="zh-CN" altLang="en-US" sz="3200" dirty="0">
                <a:solidFill>
                  <a:srgbClr val="FF0000"/>
                </a:solidFill>
                <a:cs typeface="+mn-ea"/>
                <a:sym typeface="+mn-lt"/>
              </a:rPr>
              <a:t>√</a:t>
            </a:r>
          </a:p>
        </p:txBody>
      </p:sp>
      <p:sp>
        <p:nvSpPr>
          <p:cNvPr id="45" name="文本框 44">
            <a:extLst>
              <a:ext uri="{FF2B5EF4-FFF2-40B4-BE49-F238E27FC236}">
                <a16:creationId xmlns:a16="http://schemas.microsoft.com/office/drawing/2014/main" id="{CCB39E0B-246E-4E21-BBA4-A7064078F302}"/>
              </a:ext>
            </a:extLst>
          </p:cNvPr>
          <p:cNvSpPr txBox="1"/>
          <p:nvPr/>
        </p:nvSpPr>
        <p:spPr>
          <a:xfrm rot="1690291">
            <a:off x="6034183" y="2152091"/>
            <a:ext cx="569338" cy="628955"/>
          </a:xfrm>
          <a:prstGeom prst="rect">
            <a:avLst/>
          </a:prstGeom>
          <a:noFill/>
        </p:spPr>
        <p:txBody>
          <a:bodyPr wrap="square" rtlCol="0">
            <a:spAutoFit/>
          </a:bodyPr>
          <a:lstStyle/>
          <a:p>
            <a:pPr>
              <a:lnSpc>
                <a:spcPct val="120000"/>
              </a:lnSpc>
            </a:pPr>
            <a:r>
              <a:rPr lang="zh-CN" altLang="en-US" sz="3200" dirty="0">
                <a:solidFill>
                  <a:srgbClr val="FF0000"/>
                </a:solidFill>
                <a:cs typeface="+mn-ea"/>
                <a:sym typeface="+mn-lt"/>
              </a:rPr>
              <a:t>√</a:t>
            </a:r>
          </a:p>
        </p:txBody>
      </p:sp>
      <p:sp>
        <p:nvSpPr>
          <p:cNvPr id="47" name="文本框 46">
            <a:extLst>
              <a:ext uri="{FF2B5EF4-FFF2-40B4-BE49-F238E27FC236}">
                <a16:creationId xmlns:a16="http://schemas.microsoft.com/office/drawing/2014/main" id="{593E9AA1-8ED2-42C6-9FE3-D3C7573CBA1D}"/>
              </a:ext>
            </a:extLst>
          </p:cNvPr>
          <p:cNvSpPr txBox="1"/>
          <p:nvPr/>
        </p:nvSpPr>
        <p:spPr>
          <a:xfrm>
            <a:off x="5524123" y="1899768"/>
            <a:ext cx="461986" cy="564898"/>
          </a:xfrm>
          <a:prstGeom prst="rect">
            <a:avLst/>
          </a:prstGeom>
          <a:noFill/>
        </p:spPr>
        <p:txBody>
          <a:bodyPr wrap="square" rtlCol="0">
            <a:spAutoFit/>
          </a:bodyPr>
          <a:lstStyle/>
          <a:p>
            <a:pPr>
              <a:lnSpc>
                <a:spcPct val="120000"/>
              </a:lnSpc>
            </a:pPr>
            <a:r>
              <a:rPr lang="zh-CN" altLang="en-US" sz="2800" dirty="0">
                <a:solidFill>
                  <a:srgbClr val="FF0000"/>
                </a:solidFill>
                <a:cs typeface="+mn-ea"/>
                <a:sym typeface="+mn-lt"/>
              </a:rPr>
              <a:t>╳</a:t>
            </a:r>
          </a:p>
        </p:txBody>
      </p:sp>
      <p:grpSp>
        <p:nvGrpSpPr>
          <p:cNvPr id="49" name="组合 48">
            <a:extLst>
              <a:ext uri="{FF2B5EF4-FFF2-40B4-BE49-F238E27FC236}">
                <a16:creationId xmlns:a16="http://schemas.microsoft.com/office/drawing/2014/main" id="{643635E5-A6EB-4295-AA4F-020C1ABE803B}"/>
              </a:ext>
            </a:extLst>
          </p:cNvPr>
          <p:cNvGrpSpPr/>
          <p:nvPr/>
        </p:nvGrpSpPr>
        <p:grpSpPr>
          <a:xfrm>
            <a:off x="4304475" y="2622331"/>
            <a:ext cx="2978857" cy="428356"/>
            <a:chOff x="4405587" y="2533122"/>
            <a:chExt cx="2978857" cy="428356"/>
          </a:xfrm>
        </p:grpSpPr>
        <p:sp>
          <p:nvSpPr>
            <p:cNvPr id="50" name="Line 6">
              <a:extLst>
                <a:ext uri="{FF2B5EF4-FFF2-40B4-BE49-F238E27FC236}">
                  <a16:creationId xmlns:a16="http://schemas.microsoft.com/office/drawing/2014/main" id="{2E1DEDC1-1FE2-48E5-98EF-3492FA5C5E9D}"/>
                </a:ext>
              </a:extLst>
            </p:cNvPr>
            <p:cNvSpPr>
              <a:spLocks noChangeShapeType="1"/>
            </p:cNvSpPr>
            <p:nvPr/>
          </p:nvSpPr>
          <p:spPr bwMode="auto">
            <a:xfrm flipV="1">
              <a:off x="4949127" y="2753099"/>
              <a:ext cx="1891777" cy="5179"/>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400">
                <a:cs typeface="+mn-ea"/>
                <a:sym typeface="+mn-lt"/>
              </a:endParaRPr>
            </a:p>
          </p:txBody>
        </p:sp>
        <p:pic>
          <p:nvPicPr>
            <p:cNvPr id="51" name="图形 50">
              <a:extLst>
                <a:ext uri="{FF2B5EF4-FFF2-40B4-BE49-F238E27FC236}">
                  <a16:creationId xmlns:a16="http://schemas.microsoft.com/office/drawing/2014/main" id="{2E3BA2FA-A909-48DA-8C04-8FA1CB45DDF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405587" y="2555078"/>
              <a:ext cx="536754" cy="406400"/>
            </a:xfrm>
            <a:prstGeom prst="rect">
              <a:avLst/>
            </a:prstGeom>
          </p:spPr>
        </p:pic>
        <p:pic>
          <p:nvPicPr>
            <p:cNvPr id="52" name="图形 51">
              <a:extLst>
                <a:ext uri="{FF2B5EF4-FFF2-40B4-BE49-F238E27FC236}">
                  <a16:creationId xmlns:a16="http://schemas.microsoft.com/office/drawing/2014/main" id="{F3F8F109-D3E5-4271-91A4-B0F65625594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847690" y="2533122"/>
              <a:ext cx="536754" cy="406400"/>
            </a:xfrm>
            <a:prstGeom prst="rect">
              <a:avLst/>
            </a:prstGeom>
          </p:spPr>
        </p:pic>
      </p:grpSp>
      <p:grpSp>
        <p:nvGrpSpPr>
          <p:cNvPr id="53" name="组合 52">
            <a:extLst>
              <a:ext uri="{FF2B5EF4-FFF2-40B4-BE49-F238E27FC236}">
                <a16:creationId xmlns:a16="http://schemas.microsoft.com/office/drawing/2014/main" id="{E737BC8B-940B-49FC-8989-81A9C5D75255}"/>
              </a:ext>
            </a:extLst>
          </p:cNvPr>
          <p:cNvGrpSpPr/>
          <p:nvPr/>
        </p:nvGrpSpPr>
        <p:grpSpPr>
          <a:xfrm>
            <a:off x="714230" y="2572571"/>
            <a:ext cx="2978857" cy="428356"/>
            <a:chOff x="4405587" y="2533122"/>
            <a:chExt cx="2978857" cy="428356"/>
          </a:xfrm>
        </p:grpSpPr>
        <p:sp>
          <p:nvSpPr>
            <p:cNvPr id="54" name="Line 6">
              <a:extLst>
                <a:ext uri="{FF2B5EF4-FFF2-40B4-BE49-F238E27FC236}">
                  <a16:creationId xmlns:a16="http://schemas.microsoft.com/office/drawing/2014/main" id="{02CF07B5-8786-4DC1-B140-A95F395BF381}"/>
                </a:ext>
              </a:extLst>
            </p:cNvPr>
            <p:cNvSpPr>
              <a:spLocks noChangeShapeType="1"/>
            </p:cNvSpPr>
            <p:nvPr/>
          </p:nvSpPr>
          <p:spPr bwMode="auto">
            <a:xfrm flipV="1">
              <a:off x="4949127" y="2753099"/>
              <a:ext cx="1891777" cy="5179"/>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0000"/>
                </a:lnSpc>
              </a:pPr>
              <a:endParaRPr lang="zh-CN" altLang="en-US" sz="2400">
                <a:cs typeface="+mn-ea"/>
                <a:sym typeface="+mn-lt"/>
              </a:endParaRPr>
            </a:p>
          </p:txBody>
        </p:sp>
        <p:pic>
          <p:nvPicPr>
            <p:cNvPr id="55" name="图形 54">
              <a:extLst>
                <a:ext uri="{FF2B5EF4-FFF2-40B4-BE49-F238E27FC236}">
                  <a16:creationId xmlns:a16="http://schemas.microsoft.com/office/drawing/2014/main" id="{494FC356-88DC-4CF1-BC73-5DEBD2D2884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405587" y="2555078"/>
              <a:ext cx="536754" cy="406400"/>
            </a:xfrm>
            <a:prstGeom prst="rect">
              <a:avLst/>
            </a:prstGeom>
          </p:spPr>
        </p:pic>
        <p:pic>
          <p:nvPicPr>
            <p:cNvPr id="56" name="图形 55">
              <a:extLst>
                <a:ext uri="{FF2B5EF4-FFF2-40B4-BE49-F238E27FC236}">
                  <a16:creationId xmlns:a16="http://schemas.microsoft.com/office/drawing/2014/main" id="{CEF3F400-A729-499C-95BC-BD37A11BCF4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847690" y="2533122"/>
              <a:ext cx="536754" cy="406400"/>
            </a:xfrm>
            <a:prstGeom prst="rect">
              <a:avLst/>
            </a:prstGeom>
          </p:spPr>
        </p:pic>
      </p:grpSp>
    </p:spTree>
    <p:extLst>
      <p:ext uri="{BB962C8B-B14F-4D97-AF65-F5344CB8AC3E}">
        <p14:creationId xmlns:p14="http://schemas.microsoft.com/office/powerpoint/2010/main" val="39646533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782041-03C1-B74F-98DB-805D292CDFAF}"/>
              </a:ext>
            </a:extLst>
          </p:cNvPr>
          <p:cNvSpPr>
            <a:spLocks noGrp="1"/>
          </p:cNvSpPr>
          <p:nvPr>
            <p:ph type="title"/>
          </p:nvPr>
        </p:nvSpPr>
        <p:spPr>
          <a:xfrm>
            <a:off x="673100" y="128588"/>
            <a:ext cx="10858500" cy="900112"/>
          </a:xfrm>
        </p:spPr>
        <p:txBody>
          <a:bodyPr>
            <a:normAutofit/>
          </a:bodyPr>
          <a:lstStyle/>
          <a:p>
            <a:r>
              <a:rPr lang="en-US" altLang="zh-CN" sz="3200" b="1" dirty="0">
                <a:cs typeface="+mn-ea"/>
                <a:sym typeface="+mn-lt"/>
              </a:rPr>
              <a:t>100BASE</a:t>
            </a:r>
            <a:r>
              <a:rPr lang="zh-CN" altLang="en-US" sz="3200" b="1" dirty="0">
                <a:cs typeface="+mn-ea"/>
                <a:sym typeface="+mn-lt"/>
              </a:rPr>
              <a:t>以太网：三种不同的物理层标准</a:t>
            </a:r>
            <a:endParaRPr lang="zh-CN" altLang="en-US" dirty="0"/>
          </a:p>
        </p:txBody>
      </p:sp>
      <p:sp>
        <p:nvSpPr>
          <p:cNvPr id="3" name="内容占位符 2">
            <a:extLst>
              <a:ext uri="{FF2B5EF4-FFF2-40B4-BE49-F238E27FC236}">
                <a16:creationId xmlns:a16="http://schemas.microsoft.com/office/drawing/2014/main" id="{EDD35789-BDB7-0427-C051-915BE4E1B7C1}"/>
              </a:ext>
            </a:extLst>
          </p:cNvPr>
          <p:cNvSpPr>
            <a:spLocks noGrp="1"/>
          </p:cNvSpPr>
          <p:nvPr>
            <p:ph idx="1"/>
          </p:nvPr>
        </p:nvSpPr>
        <p:spPr/>
        <p:txBody>
          <a:bodyPr/>
          <a:lstStyle/>
          <a:p>
            <a:pPr eaLnBrk="0" hangingPunct="0">
              <a:lnSpc>
                <a:spcPct val="120000"/>
              </a:lnSpc>
              <a:buClr>
                <a:schemeClr val="tx1"/>
              </a:buClr>
            </a:pPr>
            <a:r>
              <a:rPr lang="en-US" altLang="zh-CN" sz="2400" dirty="0">
                <a:latin typeface="+mn-ea"/>
                <a:cs typeface="+mn-ea"/>
                <a:sym typeface="+mn-lt"/>
              </a:rPr>
              <a:t>100BASE-TX</a:t>
            </a:r>
          </a:p>
          <a:p>
            <a:pPr marL="844530" indent="-364058" eaLnBrk="0" hangingPunct="0">
              <a:lnSpc>
                <a:spcPct val="120000"/>
              </a:lnSpc>
              <a:buFont typeface="Wingdings" panose="05000000000000000000" pitchFamily="2" charset="2"/>
              <a:buChar char="Ø"/>
            </a:pPr>
            <a:r>
              <a:rPr lang="zh-CN" altLang="en-US" sz="2400" dirty="0">
                <a:solidFill>
                  <a:schemeClr val="tx1"/>
                </a:solidFill>
                <a:cs typeface="+mn-ea"/>
                <a:sym typeface="+mn-lt"/>
              </a:rPr>
              <a:t>使用 </a:t>
            </a:r>
            <a:r>
              <a:rPr lang="en-US" altLang="zh-CN" sz="2400" dirty="0">
                <a:solidFill>
                  <a:schemeClr val="tx1"/>
                </a:solidFill>
                <a:cs typeface="+mn-ea"/>
                <a:sym typeface="+mn-lt"/>
              </a:rPr>
              <a:t>2 </a:t>
            </a:r>
            <a:r>
              <a:rPr lang="zh-CN" altLang="en-US" sz="2400" dirty="0">
                <a:solidFill>
                  <a:schemeClr val="tx1"/>
                </a:solidFill>
                <a:cs typeface="+mn-ea"/>
                <a:sym typeface="+mn-lt"/>
              </a:rPr>
              <a:t>对 </a:t>
            </a:r>
            <a:r>
              <a:rPr lang="en-US" altLang="zh-CN" sz="2400" dirty="0">
                <a:solidFill>
                  <a:schemeClr val="tx1"/>
                </a:solidFill>
                <a:cs typeface="+mn-ea"/>
                <a:sym typeface="+mn-lt"/>
              </a:rPr>
              <a:t>UTP 5 </a:t>
            </a:r>
            <a:r>
              <a:rPr lang="zh-CN" altLang="en-US" sz="2400" dirty="0">
                <a:solidFill>
                  <a:schemeClr val="tx1"/>
                </a:solidFill>
                <a:cs typeface="+mn-ea"/>
                <a:sym typeface="+mn-lt"/>
              </a:rPr>
              <a:t>类线 或 屏蔽双绞线 </a:t>
            </a:r>
            <a:r>
              <a:rPr lang="en-US" altLang="zh-CN" sz="2400" dirty="0">
                <a:solidFill>
                  <a:schemeClr val="tx1"/>
                </a:solidFill>
                <a:cs typeface="+mn-ea"/>
                <a:sym typeface="+mn-lt"/>
              </a:rPr>
              <a:t>STP</a:t>
            </a:r>
            <a:endParaRPr lang="zh-CN" altLang="en-US" sz="2400" dirty="0">
              <a:solidFill>
                <a:schemeClr val="tx1"/>
              </a:solidFill>
              <a:cs typeface="+mn-ea"/>
              <a:sym typeface="+mn-lt"/>
            </a:endParaRPr>
          </a:p>
          <a:p>
            <a:pPr marL="844530" indent="-364058" eaLnBrk="0" hangingPunct="0">
              <a:lnSpc>
                <a:spcPct val="120000"/>
              </a:lnSpc>
              <a:buFont typeface="Wingdings" panose="05000000000000000000" pitchFamily="2" charset="2"/>
              <a:buChar char="Ø"/>
            </a:pPr>
            <a:r>
              <a:rPr lang="zh-CN" altLang="en-US" sz="2400" dirty="0">
                <a:solidFill>
                  <a:schemeClr val="tx1"/>
                </a:solidFill>
                <a:cs typeface="+mn-ea"/>
                <a:sym typeface="+mn-lt"/>
              </a:rPr>
              <a:t>网段最大长度：</a:t>
            </a:r>
            <a:r>
              <a:rPr lang="en-US" altLang="zh-CN" sz="2400" dirty="0">
                <a:solidFill>
                  <a:schemeClr val="tx1"/>
                </a:solidFill>
                <a:cs typeface="+mn-ea"/>
                <a:sym typeface="+mn-lt"/>
              </a:rPr>
              <a:t>100 </a:t>
            </a:r>
            <a:r>
              <a:rPr lang="zh-CN" altLang="en-US" sz="2400" dirty="0">
                <a:solidFill>
                  <a:schemeClr val="tx1"/>
                </a:solidFill>
                <a:cs typeface="+mn-ea"/>
                <a:sym typeface="+mn-lt"/>
              </a:rPr>
              <a:t>米</a:t>
            </a:r>
          </a:p>
          <a:p>
            <a:pPr eaLnBrk="0" hangingPunct="0">
              <a:buClr>
                <a:schemeClr val="tx1"/>
              </a:buClr>
            </a:pPr>
            <a:r>
              <a:rPr lang="en-US" altLang="zh-CN" dirty="0">
                <a:solidFill>
                  <a:schemeClr val="tx1"/>
                </a:solidFill>
                <a:latin typeface="+mn-ea"/>
                <a:cs typeface="+mn-ea"/>
                <a:sym typeface="+mn-lt"/>
              </a:rPr>
              <a:t>100BASE-T4</a:t>
            </a:r>
          </a:p>
          <a:p>
            <a:pPr marL="844530" indent="-364058" eaLnBrk="0" hangingPunct="0">
              <a:buClr>
                <a:schemeClr val="tx1"/>
              </a:buClr>
              <a:buFont typeface="Wingdings" panose="05000000000000000000" pitchFamily="2" charset="2"/>
              <a:buChar char="Ø"/>
            </a:pPr>
            <a:r>
              <a:rPr lang="zh-CN" altLang="en-US" dirty="0">
                <a:solidFill>
                  <a:schemeClr val="tx1"/>
                </a:solidFill>
                <a:cs typeface="+mn-ea"/>
                <a:sym typeface="+mn-lt"/>
              </a:rPr>
              <a:t>使用 </a:t>
            </a:r>
            <a:r>
              <a:rPr lang="en-US" altLang="zh-CN" dirty="0">
                <a:solidFill>
                  <a:schemeClr val="tx1"/>
                </a:solidFill>
                <a:cs typeface="+mn-ea"/>
                <a:sym typeface="+mn-lt"/>
              </a:rPr>
              <a:t>4 </a:t>
            </a:r>
            <a:r>
              <a:rPr lang="zh-CN" altLang="en-US" dirty="0">
                <a:solidFill>
                  <a:schemeClr val="tx1"/>
                </a:solidFill>
                <a:cs typeface="+mn-ea"/>
                <a:sym typeface="+mn-lt"/>
              </a:rPr>
              <a:t>对 </a:t>
            </a:r>
            <a:r>
              <a:rPr lang="en-US" altLang="zh-CN" dirty="0">
                <a:solidFill>
                  <a:schemeClr val="tx1"/>
                </a:solidFill>
                <a:cs typeface="+mn-ea"/>
                <a:sym typeface="+mn-lt"/>
              </a:rPr>
              <a:t>UTP 3 </a:t>
            </a:r>
            <a:r>
              <a:rPr lang="zh-CN" altLang="en-US" dirty="0">
                <a:solidFill>
                  <a:schemeClr val="tx1"/>
                </a:solidFill>
                <a:cs typeface="+mn-ea"/>
                <a:sym typeface="+mn-lt"/>
              </a:rPr>
              <a:t>类线 或 </a:t>
            </a:r>
            <a:r>
              <a:rPr lang="en-US" altLang="zh-CN" dirty="0">
                <a:solidFill>
                  <a:schemeClr val="tx1"/>
                </a:solidFill>
                <a:cs typeface="+mn-ea"/>
                <a:sym typeface="+mn-lt"/>
              </a:rPr>
              <a:t>5 </a:t>
            </a:r>
            <a:r>
              <a:rPr lang="zh-CN" altLang="en-US" dirty="0">
                <a:solidFill>
                  <a:schemeClr val="tx1"/>
                </a:solidFill>
                <a:cs typeface="+mn-ea"/>
                <a:sym typeface="+mn-lt"/>
              </a:rPr>
              <a:t>类线 </a:t>
            </a:r>
          </a:p>
          <a:p>
            <a:pPr marL="844530" indent="-364058" eaLnBrk="0" hangingPunct="0">
              <a:buClr>
                <a:schemeClr val="tx1"/>
              </a:buClr>
              <a:buFont typeface="Wingdings" panose="05000000000000000000" pitchFamily="2" charset="2"/>
              <a:buChar char="Ø"/>
            </a:pPr>
            <a:r>
              <a:rPr lang="zh-CN" altLang="en-US" dirty="0">
                <a:solidFill>
                  <a:schemeClr val="tx1"/>
                </a:solidFill>
                <a:cs typeface="+mn-ea"/>
                <a:sym typeface="+mn-lt"/>
              </a:rPr>
              <a:t>网段最大长度：</a:t>
            </a:r>
            <a:r>
              <a:rPr lang="en-US" altLang="zh-CN" dirty="0">
                <a:solidFill>
                  <a:schemeClr val="tx1"/>
                </a:solidFill>
                <a:cs typeface="+mn-ea"/>
                <a:sym typeface="+mn-lt"/>
              </a:rPr>
              <a:t>100 </a:t>
            </a:r>
            <a:r>
              <a:rPr lang="zh-CN" altLang="en-US" dirty="0">
                <a:solidFill>
                  <a:schemeClr val="tx1"/>
                </a:solidFill>
                <a:cs typeface="+mn-ea"/>
                <a:sym typeface="+mn-lt"/>
              </a:rPr>
              <a:t>米。</a:t>
            </a:r>
          </a:p>
          <a:p>
            <a:pPr eaLnBrk="0" hangingPunct="0">
              <a:buClr>
                <a:schemeClr val="tx1"/>
              </a:buClr>
            </a:pPr>
            <a:r>
              <a:rPr lang="en-US" altLang="zh-CN" dirty="0">
                <a:solidFill>
                  <a:schemeClr val="tx1"/>
                </a:solidFill>
                <a:latin typeface="+mn-ea"/>
                <a:cs typeface="+mn-ea"/>
                <a:sym typeface="+mn-lt"/>
              </a:rPr>
              <a:t>100BASE-FX </a:t>
            </a:r>
          </a:p>
          <a:p>
            <a:pPr marL="844530" indent="-364058" eaLnBrk="0" hangingPunct="0">
              <a:buClr>
                <a:schemeClr val="tx1"/>
              </a:buClr>
              <a:buFont typeface="Wingdings" panose="05000000000000000000" pitchFamily="2" charset="2"/>
              <a:buChar char="Ø"/>
            </a:pPr>
            <a:r>
              <a:rPr lang="zh-CN" altLang="en-US" dirty="0">
                <a:solidFill>
                  <a:schemeClr val="tx1"/>
                </a:solidFill>
                <a:cs typeface="+mn-ea"/>
                <a:sym typeface="+mn-lt"/>
              </a:rPr>
              <a:t>使用 </a:t>
            </a:r>
            <a:r>
              <a:rPr lang="en-US" altLang="zh-CN" dirty="0">
                <a:solidFill>
                  <a:schemeClr val="tx1"/>
                </a:solidFill>
                <a:cs typeface="+mn-ea"/>
                <a:sym typeface="+mn-lt"/>
              </a:rPr>
              <a:t>2 </a:t>
            </a:r>
            <a:r>
              <a:rPr lang="zh-CN" altLang="en-US" dirty="0">
                <a:solidFill>
                  <a:schemeClr val="tx1"/>
                </a:solidFill>
                <a:cs typeface="+mn-ea"/>
                <a:sym typeface="+mn-lt"/>
              </a:rPr>
              <a:t>对光纤 </a:t>
            </a:r>
          </a:p>
          <a:p>
            <a:pPr marL="844530" indent="-364058" eaLnBrk="0" hangingPunct="0">
              <a:buClr>
                <a:schemeClr val="tx1"/>
              </a:buClr>
              <a:buFont typeface="Wingdings" panose="05000000000000000000" pitchFamily="2" charset="2"/>
              <a:buChar char="Ø"/>
            </a:pPr>
            <a:r>
              <a:rPr lang="zh-CN" altLang="en-US" dirty="0">
                <a:solidFill>
                  <a:schemeClr val="tx1"/>
                </a:solidFill>
                <a:cs typeface="+mn-ea"/>
                <a:sym typeface="+mn-lt"/>
              </a:rPr>
              <a:t>网段最大长度：</a:t>
            </a:r>
            <a:r>
              <a:rPr lang="en-US" altLang="zh-CN" dirty="0">
                <a:solidFill>
                  <a:schemeClr val="tx1"/>
                </a:solidFill>
                <a:cs typeface="+mn-ea"/>
                <a:sym typeface="+mn-lt"/>
              </a:rPr>
              <a:t>2000 </a:t>
            </a:r>
            <a:r>
              <a:rPr lang="zh-CN" altLang="en-US" dirty="0">
                <a:solidFill>
                  <a:schemeClr val="tx1"/>
                </a:solidFill>
                <a:cs typeface="+mn-ea"/>
                <a:sym typeface="+mn-lt"/>
              </a:rPr>
              <a:t>米</a:t>
            </a:r>
          </a:p>
          <a:p>
            <a:endParaRPr lang="zh-CN" altLang="en-US" dirty="0"/>
          </a:p>
        </p:txBody>
      </p:sp>
      <p:sp>
        <p:nvSpPr>
          <p:cNvPr id="4" name="灯片编号占位符 3">
            <a:extLst>
              <a:ext uri="{FF2B5EF4-FFF2-40B4-BE49-F238E27FC236}">
                <a16:creationId xmlns:a16="http://schemas.microsoft.com/office/drawing/2014/main" id="{920DD90C-AB81-C2BB-371E-CBA47638814B}"/>
              </a:ext>
            </a:extLst>
          </p:cNvPr>
          <p:cNvSpPr>
            <a:spLocks noGrp="1"/>
          </p:cNvSpPr>
          <p:nvPr>
            <p:ph type="sldNum" sz="quarter" idx="12"/>
          </p:nvPr>
        </p:nvSpPr>
        <p:spPr/>
        <p:txBody>
          <a:bodyPr/>
          <a:lstStyle/>
          <a:p>
            <a:fld id="{C8BB1146-E542-4D4E-B8E9-6919A11DDD48}" type="slidenum">
              <a:rPr lang="en-US" smtClean="0"/>
              <a:t>160</a:t>
            </a:fld>
            <a:endParaRPr lang="en-US"/>
          </a:p>
        </p:txBody>
      </p:sp>
    </p:spTree>
    <p:extLst>
      <p:ext uri="{BB962C8B-B14F-4D97-AF65-F5344CB8AC3E}">
        <p14:creationId xmlns:p14="http://schemas.microsoft.com/office/powerpoint/2010/main" val="284198993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D771D-9AB2-B3CF-CA6E-D7CFD4BABB57}"/>
              </a:ext>
            </a:extLst>
          </p:cNvPr>
          <p:cNvSpPr>
            <a:spLocks noGrp="1"/>
          </p:cNvSpPr>
          <p:nvPr>
            <p:ph type="title"/>
          </p:nvPr>
        </p:nvSpPr>
        <p:spPr/>
        <p:txBody>
          <a:bodyPr/>
          <a:lstStyle/>
          <a:p>
            <a:r>
              <a:rPr lang="zh-CN" altLang="en-US" dirty="0"/>
              <a:t>快速以太网运行参数</a:t>
            </a:r>
          </a:p>
        </p:txBody>
      </p:sp>
      <p:sp>
        <p:nvSpPr>
          <p:cNvPr id="4" name="灯片编号占位符 3">
            <a:extLst>
              <a:ext uri="{FF2B5EF4-FFF2-40B4-BE49-F238E27FC236}">
                <a16:creationId xmlns:a16="http://schemas.microsoft.com/office/drawing/2014/main" id="{D57F323F-4D59-1CCB-0C15-1D6500EF7638}"/>
              </a:ext>
            </a:extLst>
          </p:cNvPr>
          <p:cNvSpPr>
            <a:spLocks noGrp="1"/>
          </p:cNvSpPr>
          <p:nvPr>
            <p:ph type="sldNum" sz="quarter" idx="12"/>
          </p:nvPr>
        </p:nvSpPr>
        <p:spPr/>
        <p:txBody>
          <a:bodyPr/>
          <a:lstStyle/>
          <a:p>
            <a:fld id="{C8BB1146-E542-4D4E-B8E9-6919A11DDD48}" type="slidenum">
              <a:rPr lang="en-US" smtClean="0"/>
              <a:t>161</a:t>
            </a:fld>
            <a:endParaRPr lang="en-US"/>
          </a:p>
        </p:txBody>
      </p:sp>
      <p:graphicFrame>
        <p:nvGraphicFramePr>
          <p:cNvPr id="5" name="Group 3">
            <a:extLst>
              <a:ext uri="{FF2B5EF4-FFF2-40B4-BE49-F238E27FC236}">
                <a16:creationId xmlns:a16="http://schemas.microsoft.com/office/drawing/2014/main" id="{994C289D-2437-32EE-24B0-C28D7F7992AD}"/>
              </a:ext>
            </a:extLst>
          </p:cNvPr>
          <p:cNvGraphicFramePr>
            <a:graphicFrameLocks noGrp="1"/>
          </p:cNvGraphicFramePr>
          <p:nvPr>
            <p:ph idx="1"/>
            <p:extLst>
              <p:ext uri="{D42A27DB-BD31-4B8C-83A1-F6EECF244321}">
                <p14:modId xmlns:p14="http://schemas.microsoft.com/office/powerpoint/2010/main" val="3721340788"/>
              </p:ext>
            </p:extLst>
          </p:nvPr>
        </p:nvGraphicFramePr>
        <p:xfrm>
          <a:off x="1524960" y="1967835"/>
          <a:ext cx="8642350" cy="2346960"/>
        </p:xfrm>
        <a:graphic>
          <a:graphicData uri="http://schemas.openxmlformats.org/drawingml/2006/table">
            <a:tbl>
              <a:tblPr/>
              <a:tblGrid>
                <a:gridCol w="2449513">
                  <a:extLst>
                    <a:ext uri="{9D8B030D-6E8A-4147-A177-3AD203B41FA5}">
                      <a16:colId xmlns:a16="http://schemas.microsoft.com/office/drawing/2014/main" val="20000"/>
                    </a:ext>
                  </a:extLst>
                </a:gridCol>
                <a:gridCol w="1655762">
                  <a:extLst>
                    <a:ext uri="{9D8B030D-6E8A-4147-A177-3AD203B41FA5}">
                      <a16:colId xmlns:a16="http://schemas.microsoft.com/office/drawing/2014/main" val="20001"/>
                    </a:ext>
                  </a:extLst>
                </a:gridCol>
                <a:gridCol w="2376488">
                  <a:extLst>
                    <a:ext uri="{9D8B030D-6E8A-4147-A177-3AD203B41FA5}">
                      <a16:colId xmlns:a16="http://schemas.microsoft.com/office/drawing/2014/main" val="20002"/>
                    </a:ext>
                  </a:extLst>
                </a:gridCol>
                <a:gridCol w="2160587">
                  <a:extLst>
                    <a:ext uri="{9D8B030D-6E8A-4147-A177-3AD203B41FA5}">
                      <a16:colId xmlns:a16="http://schemas.microsoft.com/office/drawing/2014/main" val="20003"/>
                    </a:ext>
                  </a:extLst>
                </a:gridCol>
              </a:tblGrid>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参数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值</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参数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值</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extLst>
                  <a:ext uri="{0D108BD9-81ED-4DB2-BD59-A6C34878D82A}">
                    <a16:rowId xmlns:a16="http://schemas.microsoft.com/office/drawing/2014/main" val="10000"/>
                  </a:ext>
                </a:extLst>
              </a:tr>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比特时间</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10ns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冲突后退限制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1"/>
                  </a:ext>
                </a:extLst>
              </a:tr>
              <a:tr h="373063">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冲突窗口</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5.12</a:t>
                      </a:r>
                      <a:r>
                        <a:rPr kumimoji="0" lang="en-US" altLang="zh-CN" sz="2400" b="0" i="0" u="none" strike="noStrike" cap="none" normalizeH="0" baseline="0" dirty="0">
                          <a:ln>
                            <a:noFill/>
                          </a:ln>
                          <a:solidFill>
                            <a:schemeClr val="tx1"/>
                          </a:solidFill>
                          <a:effectLst/>
                          <a:latin typeface="+mn-ea"/>
                          <a:ea typeface="+mn-ea"/>
                          <a:sym typeface="Symbol" panose="05050102010706020507" pitchFamily="18" charset="2"/>
                        </a:rPr>
                        <a: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阻塞帧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4</a:t>
                      </a:r>
                      <a:r>
                        <a:rPr kumimoji="0" lang="zh-CN" altLang="en-US" sz="2400" b="0" i="0" u="none" strike="noStrike" cap="none" normalizeH="0" baseline="0" dirty="0">
                          <a:ln>
                            <a:noFill/>
                          </a:ln>
                          <a:solidFill>
                            <a:schemeClr val="tx1"/>
                          </a:solidFill>
                          <a:effectLst/>
                          <a:latin typeface="+mn-ea"/>
                          <a:ea typeface="+mn-ea"/>
                        </a:rPr>
                        <a:t>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帧间间隔</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rPr>
                        <a:t>0.96</a:t>
                      </a:r>
                      <a:r>
                        <a:rPr kumimoji="0" lang="en-US" altLang="zh-CN" sz="2400" b="0" i="0" u="none" strike="noStrike" cap="none" normalizeH="0" baseline="0">
                          <a:ln>
                            <a:noFill/>
                          </a:ln>
                          <a:solidFill>
                            <a:schemeClr val="tx1"/>
                          </a:solidFill>
                          <a:effectLst/>
                          <a:latin typeface="+mn-ea"/>
                          <a:ea typeface="+mn-ea"/>
                          <a:sym typeface="Symbol" panose="05050102010706020507" pitchFamily="18" charset="2"/>
                        </a:rPr>
                        <a:t>s</a:t>
                      </a:r>
                      <a:endParaRPr kumimoji="0" lang="en-US" altLang="zh-CN" sz="2400" b="1" i="0" u="none" strike="noStrike" cap="none" normalizeH="0" baseline="0">
                        <a:ln>
                          <a:noFill/>
                        </a:ln>
                        <a:solidFill>
                          <a:schemeClr val="tx1"/>
                        </a:solidFill>
                        <a:effectLst/>
                        <a:latin typeface="+mn-ea"/>
                        <a:ea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最大帧长度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1518</a:t>
                      </a:r>
                      <a:r>
                        <a:rPr kumimoji="0" lang="zh-CN" altLang="en-US" sz="2400" b="0" i="0" u="none" strike="noStrike" cap="none" normalizeH="0" baseline="0" dirty="0">
                          <a:ln>
                            <a:noFill/>
                          </a:ln>
                          <a:solidFill>
                            <a:schemeClr val="tx1"/>
                          </a:solidFill>
                          <a:effectLst/>
                          <a:latin typeface="+mn-ea"/>
                          <a:ea typeface="+mn-ea"/>
                        </a:rPr>
                        <a:t>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3"/>
                  </a:ext>
                </a:extLst>
              </a:tr>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冲突重发次数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最小帧长度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64</a:t>
                      </a:r>
                      <a:r>
                        <a:rPr kumimoji="0" lang="zh-CN" altLang="en-US" sz="2400" b="0" i="0" u="none" strike="noStrike" cap="none" normalizeH="0" baseline="0" dirty="0">
                          <a:ln>
                            <a:noFill/>
                          </a:ln>
                          <a:solidFill>
                            <a:schemeClr val="tx1"/>
                          </a:solidFill>
                          <a:effectLst/>
                          <a:latin typeface="+mn-ea"/>
                          <a:ea typeface="+mn-ea"/>
                        </a:rPr>
                        <a:t>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2641967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3D47E2-3282-8D0F-CCB5-4E06DFE1AD2F}"/>
              </a:ext>
            </a:extLst>
          </p:cNvPr>
          <p:cNvSpPr>
            <a:spLocks noGrp="1"/>
          </p:cNvSpPr>
          <p:nvPr>
            <p:ph type="title"/>
          </p:nvPr>
        </p:nvSpPr>
        <p:spPr/>
        <p:txBody>
          <a:bodyPr/>
          <a:lstStyle/>
          <a:p>
            <a:r>
              <a:rPr lang="zh-CN" altLang="en-US" dirty="0"/>
              <a:t>千兆以太网运行参数</a:t>
            </a:r>
          </a:p>
        </p:txBody>
      </p:sp>
      <p:sp>
        <p:nvSpPr>
          <p:cNvPr id="4" name="灯片编号占位符 3">
            <a:extLst>
              <a:ext uri="{FF2B5EF4-FFF2-40B4-BE49-F238E27FC236}">
                <a16:creationId xmlns:a16="http://schemas.microsoft.com/office/drawing/2014/main" id="{9720617B-8AFE-1EC0-9D54-8F5852C7B68E}"/>
              </a:ext>
            </a:extLst>
          </p:cNvPr>
          <p:cNvSpPr>
            <a:spLocks noGrp="1"/>
          </p:cNvSpPr>
          <p:nvPr>
            <p:ph type="sldNum" sz="quarter" idx="12"/>
          </p:nvPr>
        </p:nvSpPr>
        <p:spPr/>
        <p:txBody>
          <a:bodyPr/>
          <a:lstStyle/>
          <a:p>
            <a:fld id="{C8BB1146-E542-4D4E-B8E9-6919A11DDD48}" type="slidenum">
              <a:rPr lang="en-US" smtClean="0"/>
              <a:t>162</a:t>
            </a:fld>
            <a:endParaRPr lang="en-US"/>
          </a:p>
        </p:txBody>
      </p:sp>
      <p:graphicFrame>
        <p:nvGraphicFramePr>
          <p:cNvPr id="5" name="Group 42">
            <a:extLst>
              <a:ext uri="{FF2B5EF4-FFF2-40B4-BE49-F238E27FC236}">
                <a16:creationId xmlns:a16="http://schemas.microsoft.com/office/drawing/2014/main" id="{C275E50C-C2B3-F92A-3284-08AC415D0D91}"/>
              </a:ext>
            </a:extLst>
          </p:cNvPr>
          <p:cNvGraphicFramePr>
            <a:graphicFrameLocks noGrp="1"/>
          </p:cNvGraphicFramePr>
          <p:nvPr>
            <p:ph idx="1"/>
            <p:extLst>
              <p:ext uri="{D42A27DB-BD31-4B8C-83A1-F6EECF244321}">
                <p14:modId xmlns:p14="http://schemas.microsoft.com/office/powerpoint/2010/main" val="2710846502"/>
              </p:ext>
            </p:extLst>
          </p:nvPr>
        </p:nvGraphicFramePr>
        <p:xfrm>
          <a:off x="1631286" y="3347152"/>
          <a:ext cx="8642350" cy="2346960"/>
        </p:xfrm>
        <a:graphic>
          <a:graphicData uri="http://schemas.openxmlformats.org/drawingml/2006/table">
            <a:tbl>
              <a:tblPr/>
              <a:tblGrid>
                <a:gridCol w="2376488">
                  <a:extLst>
                    <a:ext uri="{9D8B030D-6E8A-4147-A177-3AD203B41FA5}">
                      <a16:colId xmlns:a16="http://schemas.microsoft.com/office/drawing/2014/main" val="20000"/>
                    </a:ext>
                  </a:extLst>
                </a:gridCol>
                <a:gridCol w="1512887">
                  <a:extLst>
                    <a:ext uri="{9D8B030D-6E8A-4147-A177-3AD203B41FA5}">
                      <a16:colId xmlns:a16="http://schemas.microsoft.com/office/drawing/2014/main" val="20001"/>
                    </a:ext>
                  </a:extLst>
                </a:gridCol>
                <a:gridCol w="2519363">
                  <a:extLst>
                    <a:ext uri="{9D8B030D-6E8A-4147-A177-3AD203B41FA5}">
                      <a16:colId xmlns:a16="http://schemas.microsoft.com/office/drawing/2014/main" val="20002"/>
                    </a:ext>
                  </a:extLst>
                </a:gridCol>
                <a:gridCol w="2233612">
                  <a:extLst>
                    <a:ext uri="{9D8B030D-6E8A-4147-A177-3AD203B41FA5}">
                      <a16:colId xmlns:a16="http://schemas.microsoft.com/office/drawing/2014/main" val="20003"/>
                    </a:ext>
                  </a:extLst>
                </a:gridCol>
              </a:tblGrid>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参数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值</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参数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值</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extLst>
                  <a:ext uri="{0D108BD9-81ED-4DB2-BD59-A6C34878D82A}">
                    <a16:rowId xmlns:a16="http://schemas.microsoft.com/office/drawing/2014/main" val="10000"/>
                  </a:ext>
                </a:extLst>
              </a:tr>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比特时间</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0.1ns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冲突后退限制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1"/>
                  </a:ext>
                </a:extLst>
              </a:tr>
              <a:tr h="373063">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冲突窗口</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sym typeface="Symbol" panose="05050102010706020507" pitchFamily="18" charset="2"/>
                        </a:rPr>
                        <a:t>4.096s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阻塞帧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4</a:t>
                      </a:r>
                      <a:r>
                        <a:rPr kumimoji="0" lang="zh-CN" altLang="en-US" sz="2400" b="0" i="0" u="none" strike="noStrike" cap="none" normalizeH="0" baseline="0" dirty="0">
                          <a:ln>
                            <a:noFill/>
                          </a:ln>
                          <a:solidFill>
                            <a:schemeClr val="tx1"/>
                          </a:solidFill>
                          <a:effectLst/>
                          <a:latin typeface="+mn-ea"/>
                          <a:ea typeface="+mn-ea"/>
                        </a:rPr>
                        <a:t>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帧间间隔</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rPr>
                        <a:t>0.096</a:t>
                      </a:r>
                      <a:r>
                        <a:rPr kumimoji="0" lang="en-US" altLang="zh-CN" sz="2400" b="0" i="0" u="none" strike="noStrike" cap="none" normalizeH="0" baseline="0">
                          <a:ln>
                            <a:noFill/>
                          </a:ln>
                          <a:solidFill>
                            <a:schemeClr val="tx1"/>
                          </a:solidFill>
                          <a:effectLst/>
                          <a:latin typeface="+mn-ea"/>
                          <a:ea typeface="+mn-ea"/>
                          <a:sym typeface="Symbol" panose="05050102010706020507" pitchFamily="18" charset="2"/>
                        </a:rPr>
                        <a:t>s</a:t>
                      </a:r>
                      <a:endParaRPr kumimoji="0" lang="en-US" altLang="zh-CN" sz="2400" b="1" i="0" u="none" strike="noStrike" cap="none" normalizeH="0" baseline="0">
                        <a:ln>
                          <a:noFill/>
                        </a:ln>
                        <a:solidFill>
                          <a:schemeClr val="tx1"/>
                        </a:solidFill>
                        <a:effectLst/>
                        <a:latin typeface="+mn-ea"/>
                        <a:ea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最大帧长度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1518</a:t>
                      </a:r>
                      <a:r>
                        <a:rPr kumimoji="0" lang="zh-CN" altLang="en-US" sz="2400" b="0" i="0" u="none" strike="noStrike" cap="none" normalizeH="0" baseline="0" dirty="0">
                          <a:ln>
                            <a:noFill/>
                          </a:ln>
                          <a:solidFill>
                            <a:schemeClr val="tx1"/>
                          </a:solidFill>
                          <a:effectLst/>
                          <a:latin typeface="+mn-ea"/>
                          <a:ea typeface="+mn-ea"/>
                        </a:rPr>
                        <a:t>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3"/>
                  </a:ext>
                </a:extLst>
              </a:tr>
              <a:tr h="3746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冲突重发次数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最小帧长度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416/520</a:t>
                      </a:r>
                      <a:r>
                        <a:rPr kumimoji="0" lang="zh-CN" altLang="en-US" sz="2400" b="0" i="0" u="none" strike="noStrike" cap="none" normalizeH="0" baseline="0" dirty="0">
                          <a:ln>
                            <a:noFill/>
                          </a:ln>
                          <a:solidFill>
                            <a:schemeClr val="tx1"/>
                          </a:solidFill>
                          <a:effectLst/>
                          <a:latin typeface="+mn-ea"/>
                          <a:ea typeface="+mn-ea"/>
                        </a:rPr>
                        <a:t>字节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Rectangle 8">
            <a:extLst>
              <a:ext uri="{FF2B5EF4-FFF2-40B4-BE49-F238E27FC236}">
                <a16:creationId xmlns:a16="http://schemas.microsoft.com/office/drawing/2014/main" id="{4595BEB2-37AC-1D94-B03D-889358084842}"/>
              </a:ext>
            </a:extLst>
          </p:cNvPr>
          <p:cNvSpPr>
            <a:spLocks noChangeArrowheads="1"/>
          </p:cNvSpPr>
          <p:nvPr/>
        </p:nvSpPr>
        <p:spPr bwMode="auto">
          <a:xfrm>
            <a:off x="692913" y="1125538"/>
            <a:ext cx="10838687" cy="1826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708" indent="-357708">
              <a:lnSpc>
                <a:spcPct val="120000"/>
              </a:lnSpc>
              <a:buFont typeface="Wingdings" panose="05000000000000000000" pitchFamily="2" charset="2"/>
              <a:buChar char="n"/>
            </a:pPr>
            <a:r>
              <a:rPr lang="zh-CN" altLang="en-US" sz="2400" dirty="0">
                <a:latin typeface="+mn-ea"/>
                <a:cs typeface="+mn-ea"/>
                <a:sym typeface="+mn-lt"/>
              </a:rPr>
              <a:t>允许在 </a:t>
            </a:r>
            <a:r>
              <a:rPr lang="en-US" altLang="zh-CN" sz="2400" dirty="0">
                <a:latin typeface="+mn-ea"/>
                <a:cs typeface="+mn-ea"/>
                <a:sym typeface="+mn-lt"/>
              </a:rPr>
              <a:t>1 </a:t>
            </a:r>
            <a:r>
              <a:rPr lang="en-US" altLang="zh-CN" sz="2400" dirty="0" err="1">
                <a:latin typeface="+mn-ea"/>
                <a:cs typeface="+mn-ea"/>
                <a:sym typeface="+mn-lt"/>
              </a:rPr>
              <a:t>Gbit</a:t>
            </a:r>
            <a:r>
              <a:rPr lang="en-US" altLang="zh-CN" sz="2400" dirty="0">
                <a:latin typeface="+mn-ea"/>
                <a:cs typeface="+mn-ea"/>
                <a:sym typeface="+mn-lt"/>
              </a:rPr>
              <a:t>/s </a:t>
            </a:r>
            <a:r>
              <a:rPr lang="zh-CN" altLang="en-US" sz="2400" dirty="0">
                <a:latin typeface="+mn-ea"/>
                <a:cs typeface="+mn-ea"/>
                <a:sym typeface="+mn-lt"/>
              </a:rPr>
              <a:t>下以全双工和半双工两种方式工作</a:t>
            </a:r>
          </a:p>
          <a:p>
            <a:pPr marL="357708" indent="-357708">
              <a:lnSpc>
                <a:spcPct val="120000"/>
              </a:lnSpc>
              <a:buFont typeface="Wingdings" panose="05000000000000000000" pitchFamily="2" charset="2"/>
              <a:buChar char="n"/>
            </a:pPr>
            <a:r>
              <a:rPr lang="zh-CN" altLang="en-US" sz="2400" dirty="0">
                <a:latin typeface="+mn-ea"/>
                <a:cs typeface="+mn-ea"/>
                <a:sym typeface="+mn-lt"/>
              </a:rPr>
              <a:t>使用 </a:t>
            </a:r>
            <a:r>
              <a:rPr lang="en-US" altLang="zh-CN" sz="2400" dirty="0">
                <a:latin typeface="+mn-ea"/>
                <a:cs typeface="+mn-ea"/>
                <a:sym typeface="+mn-lt"/>
              </a:rPr>
              <a:t>IEEE 802.3 </a:t>
            </a:r>
            <a:r>
              <a:rPr lang="zh-CN" altLang="en-US" sz="2400" dirty="0">
                <a:latin typeface="+mn-ea"/>
                <a:cs typeface="+mn-ea"/>
                <a:sym typeface="+mn-lt"/>
              </a:rPr>
              <a:t>协议规定的帧格式</a:t>
            </a:r>
          </a:p>
          <a:p>
            <a:pPr marL="357708" indent="-357708">
              <a:lnSpc>
                <a:spcPct val="120000"/>
              </a:lnSpc>
              <a:buFont typeface="Wingdings" panose="05000000000000000000" pitchFamily="2" charset="2"/>
              <a:buChar char="n"/>
            </a:pPr>
            <a:r>
              <a:rPr lang="zh-CN" altLang="en-US" sz="2400" dirty="0">
                <a:latin typeface="+mn-ea"/>
                <a:cs typeface="+mn-ea"/>
                <a:sym typeface="+mn-lt"/>
              </a:rPr>
              <a:t>在半双工方式下使用 </a:t>
            </a:r>
            <a:r>
              <a:rPr lang="en-US" altLang="zh-CN" sz="2400" dirty="0">
                <a:latin typeface="+mn-ea"/>
                <a:cs typeface="+mn-ea"/>
                <a:sym typeface="+mn-lt"/>
              </a:rPr>
              <a:t>CSMA/CD </a:t>
            </a:r>
            <a:r>
              <a:rPr lang="zh-CN" altLang="en-US" sz="2400" dirty="0">
                <a:latin typeface="+mn-ea"/>
                <a:cs typeface="+mn-ea"/>
                <a:sym typeface="+mn-lt"/>
              </a:rPr>
              <a:t>协议，全双工方式不使用 </a:t>
            </a:r>
            <a:r>
              <a:rPr lang="en-US" altLang="zh-CN" sz="2400" dirty="0">
                <a:latin typeface="+mn-ea"/>
                <a:cs typeface="+mn-ea"/>
                <a:sym typeface="+mn-lt"/>
              </a:rPr>
              <a:t>CSMA/CD </a:t>
            </a:r>
            <a:r>
              <a:rPr lang="zh-CN" altLang="en-US" sz="2400" dirty="0">
                <a:latin typeface="+mn-ea"/>
                <a:cs typeface="+mn-ea"/>
                <a:sym typeface="+mn-lt"/>
              </a:rPr>
              <a:t>协议</a:t>
            </a:r>
          </a:p>
          <a:p>
            <a:pPr marL="357708" indent="-357708">
              <a:lnSpc>
                <a:spcPct val="120000"/>
              </a:lnSpc>
              <a:buFont typeface="Wingdings" panose="05000000000000000000" pitchFamily="2" charset="2"/>
              <a:buChar char="n"/>
            </a:pPr>
            <a:r>
              <a:rPr lang="zh-CN" altLang="en-US" sz="2400" dirty="0">
                <a:latin typeface="+mn-ea"/>
                <a:cs typeface="+mn-ea"/>
                <a:sym typeface="+mn-lt"/>
              </a:rPr>
              <a:t>与 </a:t>
            </a:r>
            <a:r>
              <a:rPr lang="en-US" altLang="zh-CN" sz="2400" dirty="0">
                <a:latin typeface="+mn-ea"/>
                <a:cs typeface="+mn-ea"/>
                <a:sym typeface="+mn-lt"/>
              </a:rPr>
              <a:t>10BASE-T </a:t>
            </a:r>
            <a:r>
              <a:rPr lang="zh-CN" altLang="en-US" sz="2400" dirty="0">
                <a:latin typeface="+mn-ea"/>
                <a:cs typeface="+mn-ea"/>
                <a:sym typeface="+mn-lt"/>
              </a:rPr>
              <a:t>和 </a:t>
            </a:r>
            <a:r>
              <a:rPr lang="en-US" altLang="zh-CN" sz="2400" dirty="0">
                <a:latin typeface="+mn-ea"/>
                <a:cs typeface="+mn-ea"/>
                <a:sym typeface="+mn-lt"/>
              </a:rPr>
              <a:t>100BASE-T </a:t>
            </a:r>
            <a:r>
              <a:rPr lang="zh-CN" altLang="en-US" sz="2400" dirty="0">
                <a:latin typeface="+mn-ea"/>
                <a:cs typeface="+mn-ea"/>
                <a:sym typeface="+mn-lt"/>
              </a:rPr>
              <a:t>技术向后兼容</a:t>
            </a:r>
          </a:p>
        </p:txBody>
      </p:sp>
    </p:spTree>
    <p:extLst>
      <p:ext uri="{BB962C8B-B14F-4D97-AF65-F5344CB8AC3E}">
        <p14:creationId xmlns:p14="http://schemas.microsoft.com/office/powerpoint/2010/main" val="411670845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4D1F21-C90D-7C0E-CE7C-2FD5C895D3F0}"/>
              </a:ext>
            </a:extLst>
          </p:cNvPr>
          <p:cNvSpPr>
            <a:spLocks noGrp="1"/>
          </p:cNvSpPr>
          <p:nvPr>
            <p:ph type="title"/>
          </p:nvPr>
        </p:nvSpPr>
        <p:spPr/>
        <p:txBody>
          <a:bodyPr>
            <a:normAutofit/>
          </a:bodyPr>
          <a:lstStyle/>
          <a:p>
            <a:r>
              <a:rPr lang="zh-CN" altLang="en-US" sz="3200" b="1" dirty="0">
                <a:cs typeface="+mn-ea"/>
                <a:sym typeface="+mn-lt"/>
              </a:rPr>
              <a:t>吉比特以太网：物理层</a:t>
            </a:r>
            <a:endParaRPr lang="zh-CN" altLang="en-US" dirty="0"/>
          </a:p>
        </p:txBody>
      </p:sp>
      <p:sp>
        <p:nvSpPr>
          <p:cNvPr id="3" name="内容占位符 2">
            <a:extLst>
              <a:ext uri="{FF2B5EF4-FFF2-40B4-BE49-F238E27FC236}">
                <a16:creationId xmlns:a16="http://schemas.microsoft.com/office/drawing/2014/main" id="{A4A17FF7-42FF-7D74-1909-FD9AC9C2EDD9}"/>
              </a:ext>
            </a:extLst>
          </p:cNvPr>
          <p:cNvSpPr>
            <a:spLocks noGrp="1"/>
          </p:cNvSpPr>
          <p:nvPr>
            <p:ph idx="1"/>
          </p:nvPr>
        </p:nvSpPr>
        <p:spPr/>
        <p:txBody>
          <a:bodyPr/>
          <a:lstStyle/>
          <a:p>
            <a:r>
              <a:rPr lang="zh-CN" altLang="en-US" sz="2400" dirty="0">
                <a:solidFill>
                  <a:schemeClr val="tx1"/>
                </a:solidFill>
                <a:cs typeface="+mn-ea"/>
                <a:sym typeface="+mn-lt"/>
              </a:rPr>
              <a:t>使用两种成熟的技术：</a:t>
            </a:r>
            <a:r>
              <a:rPr lang="zh-CN" altLang="en-US" sz="2400" dirty="0">
                <a:cs typeface="+mn-ea"/>
                <a:sym typeface="+mn-lt"/>
              </a:rPr>
              <a:t>一种来自现有的以太网，另一种则是美国国家标准协会 </a:t>
            </a:r>
            <a:r>
              <a:rPr lang="en-US" altLang="zh-CN" sz="2400" dirty="0">
                <a:cs typeface="+mn-ea"/>
                <a:sym typeface="+mn-lt"/>
              </a:rPr>
              <a:t>ANSI </a:t>
            </a:r>
            <a:r>
              <a:rPr lang="zh-CN" altLang="en-US" sz="2400" dirty="0">
                <a:cs typeface="+mn-ea"/>
                <a:sym typeface="+mn-lt"/>
              </a:rPr>
              <a:t>制定的光纤通道 </a:t>
            </a:r>
            <a:r>
              <a:rPr lang="en-US" altLang="zh-CN" sz="2400" dirty="0">
                <a:cs typeface="+mn-ea"/>
                <a:sym typeface="+mn-lt"/>
              </a:rPr>
              <a:t>FC  (Fiber Channel)</a:t>
            </a:r>
            <a:r>
              <a:rPr lang="zh-CN" altLang="en-US" sz="2400" dirty="0">
                <a:cs typeface="+mn-ea"/>
                <a:sym typeface="+mn-lt"/>
              </a:rPr>
              <a:t>。</a:t>
            </a:r>
            <a:endParaRPr lang="zh-CN" altLang="en-US" dirty="0"/>
          </a:p>
        </p:txBody>
      </p:sp>
      <p:sp>
        <p:nvSpPr>
          <p:cNvPr id="4" name="灯片编号占位符 3">
            <a:extLst>
              <a:ext uri="{FF2B5EF4-FFF2-40B4-BE49-F238E27FC236}">
                <a16:creationId xmlns:a16="http://schemas.microsoft.com/office/drawing/2014/main" id="{D67DF302-64F6-EE02-0101-3DBF8D48963F}"/>
              </a:ext>
            </a:extLst>
          </p:cNvPr>
          <p:cNvSpPr>
            <a:spLocks noGrp="1"/>
          </p:cNvSpPr>
          <p:nvPr>
            <p:ph type="sldNum" sz="quarter" idx="12"/>
          </p:nvPr>
        </p:nvSpPr>
        <p:spPr/>
        <p:txBody>
          <a:bodyPr/>
          <a:lstStyle/>
          <a:p>
            <a:fld id="{C8BB1146-E542-4D4E-B8E9-6919A11DDD48}" type="slidenum">
              <a:rPr lang="en-US" smtClean="0"/>
              <a:t>163</a:t>
            </a:fld>
            <a:endParaRPr lang="en-US"/>
          </a:p>
        </p:txBody>
      </p:sp>
      <p:graphicFrame>
        <p:nvGraphicFramePr>
          <p:cNvPr id="5" name="表格 4">
            <a:extLst>
              <a:ext uri="{FF2B5EF4-FFF2-40B4-BE49-F238E27FC236}">
                <a16:creationId xmlns:a16="http://schemas.microsoft.com/office/drawing/2014/main" id="{B7FAD466-4FA4-BB60-F4AD-E23F9CFBDAA3}"/>
              </a:ext>
            </a:extLst>
          </p:cNvPr>
          <p:cNvGraphicFramePr>
            <a:graphicFrameLocks noGrp="1"/>
          </p:cNvGraphicFramePr>
          <p:nvPr>
            <p:extLst>
              <p:ext uri="{D42A27DB-BD31-4B8C-83A1-F6EECF244321}">
                <p14:modId xmlns:p14="http://schemas.microsoft.com/office/powerpoint/2010/main" val="3761493670"/>
              </p:ext>
            </p:extLst>
          </p:nvPr>
        </p:nvGraphicFramePr>
        <p:xfrm>
          <a:off x="670560" y="3358938"/>
          <a:ext cx="10838685" cy="2066503"/>
        </p:xfrm>
        <a:graphic>
          <a:graphicData uri="http://schemas.openxmlformats.org/drawingml/2006/table">
            <a:tbl>
              <a:tblPr firstRow="1" firstCol="1" bandRow="1"/>
              <a:tblGrid>
                <a:gridCol w="1999137">
                  <a:extLst>
                    <a:ext uri="{9D8B030D-6E8A-4147-A177-3AD203B41FA5}">
                      <a16:colId xmlns:a16="http://schemas.microsoft.com/office/drawing/2014/main" val="20000"/>
                    </a:ext>
                  </a:extLst>
                </a:gridCol>
                <a:gridCol w="1032681">
                  <a:extLst>
                    <a:ext uri="{9D8B030D-6E8A-4147-A177-3AD203B41FA5}">
                      <a16:colId xmlns:a16="http://schemas.microsoft.com/office/drawing/2014/main" val="20001"/>
                    </a:ext>
                  </a:extLst>
                </a:gridCol>
                <a:gridCol w="2079707">
                  <a:extLst>
                    <a:ext uri="{9D8B030D-6E8A-4147-A177-3AD203B41FA5}">
                      <a16:colId xmlns:a16="http://schemas.microsoft.com/office/drawing/2014/main" val="20002"/>
                    </a:ext>
                  </a:extLst>
                </a:gridCol>
                <a:gridCol w="5727160">
                  <a:extLst>
                    <a:ext uri="{9D8B030D-6E8A-4147-A177-3AD203B41FA5}">
                      <a16:colId xmlns:a16="http://schemas.microsoft.com/office/drawing/2014/main" val="20003"/>
                    </a:ext>
                  </a:extLst>
                </a:gridCol>
              </a:tblGrid>
              <a:tr h="532691">
                <a:tc>
                  <a:txBody>
                    <a:bodyPr/>
                    <a:lstStyle/>
                    <a:p>
                      <a:pPr algn="ctr">
                        <a:lnSpc>
                          <a:spcPct val="120000"/>
                        </a:lnSpc>
                        <a:spcBef>
                          <a:spcPts val="0"/>
                        </a:spcBef>
                        <a:spcAft>
                          <a:spcPts val="0"/>
                        </a:spcAft>
                        <a:tabLst>
                          <a:tab pos="1752600" algn="l"/>
                        </a:tabLst>
                      </a:pPr>
                      <a:r>
                        <a:rPr lang="zh-CN" sz="2400" b="1" dirty="0">
                          <a:solidFill>
                            <a:schemeClr val="bg1"/>
                          </a:solidFill>
                          <a:effectLst/>
                          <a:latin typeface="+mn-ea"/>
                          <a:ea typeface="+mn-ea"/>
                          <a:cs typeface="+mn-ea"/>
                          <a:sym typeface="+mn-lt"/>
                        </a:rPr>
                        <a:t>名称</a:t>
                      </a: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20000"/>
                        </a:lnSpc>
                        <a:spcBef>
                          <a:spcPts val="0"/>
                        </a:spcBef>
                        <a:spcAft>
                          <a:spcPts val="0"/>
                        </a:spcAft>
                        <a:tabLst>
                          <a:tab pos="1752600" algn="l"/>
                        </a:tabLst>
                      </a:pPr>
                      <a:r>
                        <a:rPr lang="zh-CN" sz="2400" b="1" dirty="0">
                          <a:solidFill>
                            <a:schemeClr val="bg1"/>
                          </a:solidFill>
                          <a:effectLst/>
                          <a:latin typeface="+mn-ea"/>
                          <a:ea typeface="+mn-ea"/>
                          <a:cs typeface="+mn-ea"/>
                          <a:sym typeface="+mn-lt"/>
                        </a:rPr>
                        <a:t>媒体</a:t>
                      </a: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20000"/>
                        </a:lnSpc>
                        <a:spcBef>
                          <a:spcPts val="0"/>
                        </a:spcBef>
                        <a:spcAft>
                          <a:spcPts val="0"/>
                        </a:spcAft>
                        <a:tabLst>
                          <a:tab pos="1752600" algn="l"/>
                        </a:tabLst>
                      </a:pPr>
                      <a:r>
                        <a:rPr lang="zh-CN" sz="2400" b="1" dirty="0">
                          <a:solidFill>
                            <a:schemeClr val="bg1"/>
                          </a:solidFill>
                          <a:effectLst/>
                          <a:latin typeface="+mn-ea"/>
                          <a:ea typeface="+mn-ea"/>
                          <a:cs typeface="+mn-ea"/>
                          <a:sym typeface="+mn-lt"/>
                        </a:rPr>
                        <a:t>网段最大长度</a:t>
                      </a: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20000"/>
                        </a:lnSpc>
                        <a:spcBef>
                          <a:spcPts val="0"/>
                        </a:spcBef>
                        <a:spcAft>
                          <a:spcPts val="0"/>
                        </a:spcAft>
                        <a:tabLst>
                          <a:tab pos="1752600" algn="l"/>
                        </a:tabLst>
                      </a:pPr>
                      <a:r>
                        <a:rPr lang="zh-CN" sz="2400" b="1" dirty="0">
                          <a:solidFill>
                            <a:schemeClr val="bg1"/>
                          </a:solidFill>
                          <a:effectLst/>
                          <a:latin typeface="+mn-ea"/>
                          <a:ea typeface="+mn-ea"/>
                          <a:cs typeface="+mn-ea"/>
                          <a:sym typeface="+mn-lt"/>
                        </a:rPr>
                        <a:t>特点</a:t>
                      </a: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r h="355127">
                <a:tc>
                  <a:txBody>
                    <a:bodyPr/>
                    <a:lstStyle/>
                    <a:p>
                      <a:pPr algn="ctr">
                        <a:lnSpc>
                          <a:spcPct val="120000"/>
                        </a:lnSpc>
                        <a:spcBef>
                          <a:spcPts val="0"/>
                        </a:spcBef>
                        <a:spcAft>
                          <a:spcPts val="0"/>
                        </a:spcAft>
                        <a:tabLst>
                          <a:tab pos="1752600" algn="l"/>
                        </a:tabLst>
                      </a:pPr>
                      <a:r>
                        <a:rPr lang="en-US" sz="1600" b="1" dirty="0">
                          <a:effectLst/>
                          <a:latin typeface="+mn-ea"/>
                          <a:ea typeface="+mn-ea"/>
                          <a:cs typeface="+mn-ea"/>
                          <a:sym typeface="+mn-lt"/>
                        </a:rPr>
                        <a:t>1000BASE-SX</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zh-CN" sz="1600" b="1" dirty="0">
                          <a:effectLst/>
                          <a:latin typeface="+mn-ea"/>
                          <a:ea typeface="+mn-ea"/>
                          <a:cs typeface="+mn-ea"/>
                          <a:sym typeface="+mn-lt"/>
                        </a:rPr>
                        <a:t>光缆</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en-US" sz="1600" b="1" dirty="0">
                          <a:effectLst/>
                          <a:latin typeface="+mn-ea"/>
                          <a:ea typeface="+mn-ea"/>
                          <a:cs typeface="+mn-ea"/>
                          <a:sym typeface="+mn-lt"/>
                        </a:rPr>
                        <a:t>550 m</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lnSpc>
                          <a:spcPct val="120000"/>
                        </a:lnSpc>
                        <a:spcBef>
                          <a:spcPts val="0"/>
                        </a:spcBef>
                        <a:spcAft>
                          <a:spcPts val="0"/>
                        </a:spcAft>
                        <a:tabLst>
                          <a:tab pos="1752600" algn="l"/>
                        </a:tabLst>
                      </a:pPr>
                      <a:r>
                        <a:rPr lang="zh-CN" sz="1600" b="1" dirty="0">
                          <a:effectLst/>
                          <a:latin typeface="+mn-ea"/>
                          <a:ea typeface="+mn-ea"/>
                          <a:cs typeface="+mn-ea"/>
                          <a:sym typeface="+mn-lt"/>
                        </a:rPr>
                        <a:t>多模光纤（</a:t>
                      </a:r>
                      <a:r>
                        <a:rPr lang="en-US" sz="1600" b="1" dirty="0">
                          <a:effectLst/>
                          <a:latin typeface="+mn-ea"/>
                          <a:ea typeface="+mn-ea"/>
                          <a:cs typeface="+mn-ea"/>
                          <a:sym typeface="+mn-lt"/>
                        </a:rPr>
                        <a:t>50 </a:t>
                      </a:r>
                      <a:r>
                        <a:rPr lang="zh-CN" sz="1600" b="1" dirty="0">
                          <a:effectLst/>
                          <a:latin typeface="+mn-ea"/>
                          <a:ea typeface="+mn-ea"/>
                          <a:cs typeface="+mn-ea"/>
                          <a:sym typeface="+mn-lt"/>
                        </a:rPr>
                        <a:t>和</a:t>
                      </a:r>
                      <a:r>
                        <a:rPr lang="en-US" altLang="zh-CN" sz="1600" b="1" dirty="0">
                          <a:effectLst/>
                          <a:latin typeface="+mn-ea"/>
                          <a:ea typeface="+mn-ea"/>
                          <a:cs typeface="+mn-ea"/>
                          <a:sym typeface="+mn-lt"/>
                        </a:rPr>
                        <a:t> </a:t>
                      </a:r>
                      <a:r>
                        <a:rPr lang="en-US" sz="1600" b="1" dirty="0">
                          <a:effectLst/>
                          <a:latin typeface="+mn-ea"/>
                          <a:ea typeface="+mn-ea"/>
                          <a:cs typeface="+mn-ea"/>
                          <a:sym typeface="+mn-lt"/>
                        </a:rPr>
                        <a:t>62.5 </a:t>
                      </a:r>
                      <a:r>
                        <a:rPr kumimoji="0" lang="en-US" altLang="zh-CN" sz="1600" b="1" i="0" u="none" strike="noStrike" cap="none" normalizeH="0" baseline="0" dirty="0">
                          <a:ln>
                            <a:noFill/>
                          </a:ln>
                          <a:solidFill>
                            <a:schemeClr val="tx1"/>
                          </a:solidFill>
                          <a:effectLst/>
                          <a:latin typeface="+mn-ea"/>
                          <a:ea typeface="+mn-ea"/>
                          <a:sym typeface="Symbol" panose="05050102010706020507" pitchFamily="18" charset="2"/>
                        </a:rPr>
                        <a:t></a:t>
                      </a:r>
                      <a:r>
                        <a:rPr lang="en-US" sz="1600" b="1" dirty="0">
                          <a:effectLst/>
                          <a:latin typeface="+mn-ea"/>
                          <a:ea typeface="+mn-ea"/>
                          <a:cs typeface="+mn-ea"/>
                          <a:sym typeface="+mn-lt"/>
                        </a:rPr>
                        <a:t>m</a:t>
                      </a:r>
                      <a:r>
                        <a:rPr lang="zh-CN" sz="1600" b="1" dirty="0">
                          <a:effectLst/>
                          <a:latin typeface="+mn-ea"/>
                          <a:ea typeface="+mn-ea"/>
                          <a:cs typeface="+mn-ea"/>
                          <a:sym typeface="+mn-lt"/>
                        </a:rPr>
                        <a:t>）</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70897">
                <a:tc>
                  <a:txBody>
                    <a:bodyPr/>
                    <a:lstStyle/>
                    <a:p>
                      <a:pPr algn="ctr">
                        <a:lnSpc>
                          <a:spcPct val="120000"/>
                        </a:lnSpc>
                        <a:spcBef>
                          <a:spcPts val="0"/>
                        </a:spcBef>
                        <a:spcAft>
                          <a:spcPts val="0"/>
                        </a:spcAft>
                        <a:tabLst>
                          <a:tab pos="1752600" algn="l"/>
                        </a:tabLst>
                      </a:pPr>
                      <a:r>
                        <a:rPr lang="en-US" sz="1600" b="1" dirty="0">
                          <a:effectLst/>
                          <a:latin typeface="+mn-ea"/>
                          <a:ea typeface="+mn-ea"/>
                          <a:cs typeface="+mn-ea"/>
                          <a:sym typeface="+mn-lt"/>
                        </a:rPr>
                        <a:t>1000BASE-LX</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20000"/>
                        </a:lnSpc>
                        <a:spcBef>
                          <a:spcPts val="0"/>
                        </a:spcBef>
                        <a:spcAft>
                          <a:spcPts val="0"/>
                        </a:spcAft>
                        <a:tabLst>
                          <a:tab pos="1752600" algn="l"/>
                        </a:tabLst>
                      </a:pPr>
                      <a:r>
                        <a:rPr lang="zh-CN" sz="1600" b="1" dirty="0">
                          <a:effectLst/>
                          <a:latin typeface="+mn-ea"/>
                          <a:ea typeface="+mn-ea"/>
                          <a:cs typeface="+mn-ea"/>
                          <a:sym typeface="+mn-lt"/>
                        </a:rPr>
                        <a:t>光缆</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20000"/>
                        </a:lnSpc>
                        <a:spcBef>
                          <a:spcPts val="0"/>
                        </a:spcBef>
                        <a:spcAft>
                          <a:spcPts val="0"/>
                        </a:spcAft>
                        <a:tabLst>
                          <a:tab pos="1752600" algn="l"/>
                        </a:tabLst>
                      </a:pPr>
                      <a:r>
                        <a:rPr lang="en-US" sz="1600" b="1" dirty="0">
                          <a:effectLst/>
                          <a:latin typeface="+mn-ea"/>
                          <a:ea typeface="+mn-ea"/>
                          <a:cs typeface="+mn-ea"/>
                          <a:sym typeface="+mn-lt"/>
                        </a:rPr>
                        <a:t>5000 m</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20000"/>
                        </a:lnSpc>
                        <a:spcBef>
                          <a:spcPts val="0"/>
                        </a:spcBef>
                        <a:spcAft>
                          <a:spcPts val="0"/>
                        </a:spcAft>
                        <a:tabLst>
                          <a:tab pos="1752600" algn="l"/>
                        </a:tabLst>
                      </a:pPr>
                      <a:r>
                        <a:rPr lang="zh-CN" sz="1600" b="1" dirty="0">
                          <a:effectLst/>
                          <a:latin typeface="+mn-ea"/>
                          <a:ea typeface="+mn-ea"/>
                          <a:cs typeface="+mn-ea"/>
                          <a:sym typeface="+mn-lt"/>
                        </a:rPr>
                        <a:t>单模光纤（</a:t>
                      </a:r>
                      <a:r>
                        <a:rPr lang="en-US" sz="1600" b="1" dirty="0">
                          <a:effectLst/>
                          <a:latin typeface="+mn-ea"/>
                          <a:ea typeface="+mn-ea"/>
                          <a:cs typeface="+mn-ea"/>
                          <a:sym typeface="+mn-lt"/>
                        </a:rPr>
                        <a:t>10 </a:t>
                      </a:r>
                      <a:r>
                        <a:rPr kumimoji="0" lang="en-US" altLang="zh-CN" sz="1600" b="1" i="0" u="none" strike="noStrike" cap="none" normalizeH="0" baseline="0" dirty="0">
                          <a:ln>
                            <a:noFill/>
                          </a:ln>
                          <a:solidFill>
                            <a:schemeClr val="tx1"/>
                          </a:solidFill>
                          <a:effectLst/>
                          <a:latin typeface="+mn-ea"/>
                          <a:ea typeface="+mn-ea"/>
                          <a:sym typeface="Symbol" panose="05050102010706020507" pitchFamily="18" charset="2"/>
                        </a:rPr>
                        <a:t></a:t>
                      </a:r>
                      <a:r>
                        <a:rPr lang="en-US" sz="1600" b="1" dirty="0">
                          <a:effectLst/>
                          <a:latin typeface="+mn-ea"/>
                          <a:ea typeface="+mn-ea"/>
                          <a:cs typeface="+mn-ea"/>
                          <a:sym typeface="+mn-lt"/>
                        </a:rPr>
                        <a:t>m</a:t>
                      </a:r>
                      <a:r>
                        <a:rPr lang="zh-CN" sz="1600" b="1" dirty="0">
                          <a:effectLst/>
                          <a:latin typeface="+mn-ea"/>
                          <a:ea typeface="+mn-ea"/>
                          <a:cs typeface="+mn-ea"/>
                          <a:sym typeface="+mn-lt"/>
                        </a:rPr>
                        <a:t>）多模光纤（</a:t>
                      </a:r>
                      <a:r>
                        <a:rPr lang="en-US" sz="1600" b="1" dirty="0">
                          <a:effectLst/>
                          <a:latin typeface="+mn-ea"/>
                          <a:ea typeface="+mn-ea"/>
                          <a:cs typeface="+mn-ea"/>
                          <a:sym typeface="+mn-lt"/>
                        </a:rPr>
                        <a:t>50 </a:t>
                      </a:r>
                      <a:r>
                        <a:rPr lang="zh-CN" sz="1600" b="1" dirty="0">
                          <a:effectLst/>
                          <a:latin typeface="+mn-ea"/>
                          <a:ea typeface="+mn-ea"/>
                          <a:cs typeface="+mn-ea"/>
                          <a:sym typeface="+mn-lt"/>
                        </a:rPr>
                        <a:t>和</a:t>
                      </a:r>
                      <a:r>
                        <a:rPr lang="en-US" altLang="zh-CN" sz="1600" b="1" dirty="0">
                          <a:effectLst/>
                          <a:latin typeface="+mn-ea"/>
                          <a:ea typeface="+mn-ea"/>
                          <a:cs typeface="+mn-ea"/>
                          <a:sym typeface="+mn-lt"/>
                        </a:rPr>
                        <a:t> </a:t>
                      </a:r>
                      <a:r>
                        <a:rPr lang="en-US" sz="1600" b="1" dirty="0">
                          <a:effectLst/>
                          <a:latin typeface="+mn-ea"/>
                          <a:ea typeface="+mn-ea"/>
                          <a:cs typeface="+mn-ea"/>
                          <a:sym typeface="+mn-lt"/>
                        </a:rPr>
                        <a:t>62.5 </a:t>
                      </a:r>
                      <a:r>
                        <a:rPr kumimoji="0" lang="en-US" altLang="zh-CN" sz="1600" b="0" i="0" u="none" strike="noStrike" cap="none" normalizeH="0" baseline="0" dirty="0">
                          <a:ln>
                            <a:noFill/>
                          </a:ln>
                          <a:solidFill>
                            <a:schemeClr val="tx1"/>
                          </a:solidFill>
                          <a:effectLst/>
                          <a:latin typeface="+mn-ea"/>
                          <a:ea typeface="+mn-ea"/>
                          <a:sym typeface="Symbol" panose="05050102010706020507" pitchFamily="18" charset="2"/>
                        </a:rPr>
                        <a:t></a:t>
                      </a:r>
                      <a:r>
                        <a:rPr lang="en-US" sz="1600" b="1" dirty="0">
                          <a:effectLst/>
                          <a:latin typeface="+mn-ea"/>
                          <a:ea typeface="+mn-ea"/>
                          <a:cs typeface="+mn-ea"/>
                          <a:sym typeface="+mn-lt"/>
                        </a:rPr>
                        <a:t>m</a:t>
                      </a:r>
                      <a:r>
                        <a:rPr lang="zh-CN" sz="1600" b="1" dirty="0">
                          <a:effectLst/>
                          <a:latin typeface="+mn-ea"/>
                          <a:ea typeface="+mn-ea"/>
                          <a:cs typeface="+mn-ea"/>
                          <a:sym typeface="+mn-lt"/>
                        </a:rPr>
                        <a:t>）</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93260">
                <a:tc>
                  <a:txBody>
                    <a:bodyPr/>
                    <a:lstStyle/>
                    <a:p>
                      <a:pPr algn="ctr">
                        <a:lnSpc>
                          <a:spcPct val="120000"/>
                        </a:lnSpc>
                        <a:spcBef>
                          <a:spcPts val="0"/>
                        </a:spcBef>
                        <a:spcAft>
                          <a:spcPts val="0"/>
                        </a:spcAft>
                        <a:tabLst>
                          <a:tab pos="1752600" algn="l"/>
                        </a:tabLst>
                      </a:pPr>
                      <a:r>
                        <a:rPr lang="en-US" sz="1600" b="1" dirty="0">
                          <a:effectLst/>
                          <a:latin typeface="+mn-ea"/>
                          <a:ea typeface="+mn-ea"/>
                          <a:cs typeface="+mn-ea"/>
                          <a:sym typeface="+mn-lt"/>
                        </a:rPr>
                        <a:t>1000BASE-CX</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zh-CN" sz="1600" b="1" dirty="0">
                          <a:effectLst/>
                          <a:latin typeface="+mn-ea"/>
                          <a:ea typeface="+mn-ea"/>
                          <a:cs typeface="+mn-ea"/>
                          <a:sym typeface="+mn-lt"/>
                        </a:rPr>
                        <a:t>铜缆</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en-US" sz="1600" b="1" dirty="0">
                          <a:effectLst/>
                          <a:latin typeface="+mn-ea"/>
                          <a:ea typeface="+mn-ea"/>
                          <a:cs typeface="+mn-ea"/>
                          <a:sym typeface="+mn-lt"/>
                        </a:rPr>
                        <a:t>25 m</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lnSpc>
                          <a:spcPct val="120000"/>
                        </a:lnSpc>
                        <a:spcBef>
                          <a:spcPts val="0"/>
                        </a:spcBef>
                        <a:spcAft>
                          <a:spcPts val="0"/>
                        </a:spcAft>
                        <a:tabLst>
                          <a:tab pos="1752600" algn="l"/>
                        </a:tabLst>
                      </a:pPr>
                      <a:r>
                        <a:rPr lang="zh-CN" sz="1600" b="1" dirty="0">
                          <a:effectLst/>
                          <a:latin typeface="+mn-ea"/>
                          <a:ea typeface="+mn-ea"/>
                          <a:cs typeface="+mn-ea"/>
                          <a:sym typeface="+mn-lt"/>
                        </a:rPr>
                        <a:t>使用</a:t>
                      </a:r>
                      <a:r>
                        <a:rPr lang="en-US" altLang="zh-CN" sz="1600" b="1" dirty="0">
                          <a:effectLst/>
                          <a:latin typeface="+mn-ea"/>
                          <a:ea typeface="+mn-ea"/>
                          <a:cs typeface="+mn-ea"/>
                          <a:sym typeface="+mn-lt"/>
                        </a:rPr>
                        <a:t> </a:t>
                      </a:r>
                      <a:r>
                        <a:rPr lang="en-US" sz="1600" b="1" dirty="0">
                          <a:effectLst/>
                          <a:latin typeface="+mn-ea"/>
                          <a:ea typeface="+mn-ea"/>
                          <a:cs typeface="+mn-ea"/>
                          <a:sym typeface="+mn-lt"/>
                        </a:rPr>
                        <a:t>2 </a:t>
                      </a:r>
                      <a:r>
                        <a:rPr lang="zh-CN" sz="1600" b="1" dirty="0">
                          <a:effectLst/>
                          <a:latin typeface="+mn-ea"/>
                          <a:ea typeface="+mn-ea"/>
                          <a:cs typeface="+mn-ea"/>
                          <a:sym typeface="+mn-lt"/>
                        </a:rPr>
                        <a:t>对屏蔽双绞线电缆</a:t>
                      </a:r>
                      <a:r>
                        <a:rPr lang="en-US" altLang="zh-CN" sz="1600" b="1" dirty="0">
                          <a:effectLst/>
                          <a:latin typeface="+mn-ea"/>
                          <a:ea typeface="+mn-ea"/>
                          <a:cs typeface="+mn-ea"/>
                          <a:sym typeface="+mn-lt"/>
                        </a:rPr>
                        <a:t> </a:t>
                      </a:r>
                      <a:r>
                        <a:rPr lang="en-US" sz="1600" b="1" dirty="0">
                          <a:effectLst/>
                          <a:latin typeface="+mn-ea"/>
                          <a:ea typeface="+mn-ea"/>
                          <a:cs typeface="+mn-ea"/>
                          <a:sym typeface="+mn-lt"/>
                        </a:rPr>
                        <a:t>STP</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414528">
                <a:tc>
                  <a:txBody>
                    <a:bodyPr/>
                    <a:lstStyle/>
                    <a:p>
                      <a:pPr algn="ctr">
                        <a:lnSpc>
                          <a:spcPct val="120000"/>
                        </a:lnSpc>
                        <a:spcBef>
                          <a:spcPts val="0"/>
                        </a:spcBef>
                        <a:spcAft>
                          <a:spcPts val="0"/>
                        </a:spcAft>
                        <a:tabLst>
                          <a:tab pos="1752600" algn="l"/>
                        </a:tabLst>
                      </a:pPr>
                      <a:r>
                        <a:rPr lang="en-US" sz="1600" b="1" dirty="0">
                          <a:effectLst/>
                          <a:latin typeface="+mn-ea"/>
                          <a:ea typeface="+mn-ea"/>
                          <a:cs typeface="+mn-ea"/>
                          <a:sym typeface="+mn-lt"/>
                        </a:rPr>
                        <a:t>1000BASE-T</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20000"/>
                        </a:lnSpc>
                        <a:spcBef>
                          <a:spcPts val="0"/>
                        </a:spcBef>
                        <a:spcAft>
                          <a:spcPts val="0"/>
                        </a:spcAft>
                        <a:tabLst>
                          <a:tab pos="1752600" algn="l"/>
                        </a:tabLst>
                      </a:pPr>
                      <a:r>
                        <a:rPr lang="zh-CN" sz="1600" b="1" dirty="0">
                          <a:effectLst/>
                          <a:latin typeface="+mn-ea"/>
                          <a:ea typeface="+mn-ea"/>
                          <a:cs typeface="+mn-ea"/>
                          <a:sym typeface="+mn-lt"/>
                        </a:rPr>
                        <a:t>铜缆</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20000"/>
                        </a:lnSpc>
                        <a:spcBef>
                          <a:spcPts val="0"/>
                        </a:spcBef>
                        <a:spcAft>
                          <a:spcPts val="0"/>
                        </a:spcAft>
                        <a:tabLst>
                          <a:tab pos="1752600" algn="l"/>
                        </a:tabLst>
                      </a:pPr>
                      <a:r>
                        <a:rPr lang="en-US" sz="1600" b="1" dirty="0">
                          <a:effectLst/>
                          <a:latin typeface="+mn-ea"/>
                          <a:ea typeface="+mn-ea"/>
                          <a:cs typeface="+mn-ea"/>
                          <a:sym typeface="+mn-lt"/>
                        </a:rPr>
                        <a:t>100 m</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20000"/>
                        </a:lnSpc>
                        <a:spcBef>
                          <a:spcPts val="0"/>
                        </a:spcBef>
                        <a:spcAft>
                          <a:spcPts val="0"/>
                        </a:spcAft>
                        <a:tabLst>
                          <a:tab pos="1752600" algn="l"/>
                        </a:tabLst>
                      </a:pPr>
                      <a:r>
                        <a:rPr lang="zh-CN" sz="1600" b="1" dirty="0">
                          <a:effectLst/>
                          <a:latin typeface="+mn-ea"/>
                          <a:ea typeface="+mn-ea"/>
                          <a:cs typeface="+mn-ea"/>
                          <a:sym typeface="+mn-lt"/>
                        </a:rPr>
                        <a:t>使用</a:t>
                      </a:r>
                      <a:r>
                        <a:rPr lang="en-US" altLang="zh-CN" sz="1600" b="1" dirty="0">
                          <a:effectLst/>
                          <a:latin typeface="+mn-ea"/>
                          <a:ea typeface="+mn-ea"/>
                          <a:cs typeface="+mn-ea"/>
                          <a:sym typeface="+mn-lt"/>
                        </a:rPr>
                        <a:t> </a:t>
                      </a:r>
                      <a:r>
                        <a:rPr lang="en-US" sz="1600" b="1" dirty="0">
                          <a:effectLst/>
                          <a:latin typeface="+mn-ea"/>
                          <a:ea typeface="+mn-ea"/>
                          <a:cs typeface="+mn-ea"/>
                          <a:sym typeface="+mn-lt"/>
                        </a:rPr>
                        <a:t>4 </a:t>
                      </a:r>
                      <a:r>
                        <a:rPr lang="zh-CN" sz="1600" b="1" dirty="0">
                          <a:effectLst/>
                          <a:latin typeface="+mn-ea"/>
                          <a:ea typeface="+mn-ea"/>
                          <a:cs typeface="+mn-ea"/>
                          <a:sym typeface="+mn-lt"/>
                        </a:rPr>
                        <a:t>对</a:t>
                      </a:r>
                      <a:r>
                        <a:rPr lang="en-US" altLang="zh-CN" sz="1600" b="1" dirty="0">
                          <a:effectLst/>
                          <a:latin typeface="+mn-ea"/>
                          <a:ea typeface="+mn-ea"/>
                          <a:cs typeface="+mn-ea"/>
                          <a:sym typeface="+mn-lt"/>
                        </a:rPr>
                        <a:t> </a:t>
                      </a:r>
                      <a:r>
                        <a:rPr lang="en-US" sz="1600" b="1" dirty="0">
                          <a:effectLst/>
                          <a:latin typeface="+mn-ea"/>
                          <a:ea typeface="+mn-ea"/>
                          <a:cs typeface="+mn-ea"/>
                          <a:sym typeface="+mn-lt"/>
                        </a:rPr>
                        <a:t>UTP 5 </a:t>
                      </a:r>
                      <a:r>
                        <a:rPr lang="zh-CN" sz="1600" b="1" dirty="0">
                          <a:effectLst/>
                          <a:latin typeface="+mn-ea"/>
                          <a:ea typeface="+mn-ea"/>
                          <a:cs typeface="+mn-ea"/>
                          <a:sym typeface="+mn-lt"/>
                        </a:rPr>
                        <a:t>类线</a:t>
                      </a:r>
                      <a:endParaRPr lang="zh-CN" sz="1600" b="1" dirty="0">
                        <a:solidFill>
                          <a:schemeClr val="tx1"/>
                        </a:solidFill>
                        <a:effectLst/>
                        <a:latin typeface="+mn-ea"/>
                        <a:ea typeface="+mn-ea"/>
                        <a:cs typeface="+mn-ea"/>
                        <a:sym typeface="+mn-lt"/>
                      </a:endParaRPr>
                    </a:p>
                  </a:txBody>
                  <a:tcPr marL="57271" marR="572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6" name="矩形 5">
            <a:extLst>
              <a:ext uri="{FF2B5EF4-FFF2-40B4-BE49-F238E27FC236}">
                <a16:creationId xmlns:a16="http://schemas.microsoft.com/office/drawing/2014/main" id="{7232BC9F-F52E-8634-280E-EC2FD412280F}"/>
              </a:ext>
            </a:extLst>
          </p:cNvPr>
          <p:cNvSpPr/>
          <p:nvPr/>
        </p:nvSpPr>
        <p:spPr>
          <a:xfrm>
            <a:off x="4489478" y="2863127"/>
            <a:ext cx="3199914" cy="452303"/>
          </a:xfrm>
          <a:prstGeom prst="rect">
            <a:avLst/>
          </a:prstGeom>
        </p:spPr>
        <p:txBody>
          <a:bodyPr wrap="none">
            <a:spAutoFit/>
          </a:bodyPr>
          <a:lstStyle/>
          <a:p>
            <a:pPr algn="ctr" fontAlgn="base">
              <a:lnSpc>
                <a:spcPct val="120000"/>
              </a:lnSpc>
              <a:spcBef>
                <a:spcPct val="0"/>
              </a:spcBef>
              <a:spcAft>
                <a:spcPct val="0"/>
              </a:spcAft>
              <a:tabLst>
                <a:tab pos="2336742" algn="l"/>
              </a:tabLst>
            </a:pPr>
            <a:r>
              <a:rPr lang="zh-CN" altLang="zh-CN" sz="2133" b="1" dirty="0">
                <a:solidFill>
                  <a:srgbClr val="0000FF"/>
                </a:solidFill>
                <a:cs typeface="+mn-ea"/>
                <a:sym typeface="+mn-lt"/>
              </a:rPr>
              <a:t>吉比特以太网物理层标准</a:t>
            </a:r>
          </a:p>
        </p:txBody>
      </p:sp>
    </p:spTree>
    <p:extLst>
      <p:ext uri="{BB962C8B-B14F-4D97-AF65-F5344CB8AC3E}">
        <p14:creationId xmlns:p14="http://schemas.microsoft.com/office/powerpoint/2010/main" val="30358425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E2414D-BC8B-758E-133B-7198B78EC8E9}"/>
              </a:ext>
            </a:extLst>
          </p:cNvPr>
          <p:cNvSpPr>
            <a:spLocks noGrp="1"/>
          </p:cNvSpPr>
          <p:nvPr>
            <p:ph type="title"/>
          </p:nvPr>
        </p:nvSpPr>
        <p:spPr/>
        <p:txBody>
          <a:bodyPr>
            <a:normAutofit/>
          </a:bodyPr>
          <a:lstStyle/>
          <a:p>
            <a:r>
              <a:rPr lang="zh-CN" altLang="en-US" sz="3200" b="1" dirty="0">
                <a:cs typeface="+mn-ea"/>
                <a:sym typeface="+mn-lt"/>
              </a:rPr>
              <a:t>吉比特以太网</a:t>
            </a:r>
            <a:endParaRPr lang="zh-CN" altLang="en-US" dirty="0"/>
          </a:p>
        </p:txBody>
      </p:sp>
      <p:sp>
        <p:nvSpPr>
          <p:cNvPr id="3" name="内容占位符 2">
            <a:extLst>
              <a:ext uri="{FF2B5EF4-FFF2-40B4-BE49-F238E27FC236}">
                <a16:creationId xmlns:a16="http://schemas.microsoft.com/office/drawing/2014/main" id="{1F54DF5C-26FF-5973-4945-3A4B518A8940}"/>
              </a:ext>
            </a:extLst>
          </p:cNvPr>
          <p:cNvSpPr>
            <a:spLocks noGrp="1"/>
          </p:cNvSpPr>
          <p:nvPr>
            <p:ph idx="1"/>
          </p:nvPr>
        </p:nvSpPr>
        <p:spPr/>
        <p:txBody>
          <a:bodyPr/>
          <a:lstStyle/>
          <a:p>
            <a:pPr eaLnBrk="0" hangingPunct="0">
              <a:lnSpc>
                <a:spcPct val="120000"/>
              </a:lnSpc>
            </a:pPr>
            <a:r>
              <a:rPr lang="zh-CN" altLang="en-US" sz="2400" dirty="0">
                <a:cs typeface="+mn-ea"/>
                <a:sym typeface="+mn-lt"/>
              </a:rPr>
              <a:t>吉比特以太网工作在半双工方式时，就必须进行冲突检测</a:t>
            </a:r>
          </a:p>
          <a:p>
            <a:pPr marL="611188" indent="-342900" eaLnBrk="0" hangingPunct="0">
              <a:lnSpc>
                <a:spcPct val="120000"/>
              </a:lnSpc>
              <a:buFont typeface="Wingdings" panose="05000000000000000000" pitchFamily="2" charset="2"/>
              <a:buChar char="Ø"/>
            </a:pPr>
            <a:r>
              <a:rPr lang="zh-CN" altLang="en-US" sz="2400" dirty="0">
                <a:cs typeface="+mn-ea"/>
                <a:sym typeface="+mn-lt"/>
              </a:rPr>
              <a:t>为保持 </a:t>
            </a:r>
            <a:r>
              <a:rPr lang="en-US" altLang="zh-CN" sz="2400" dirty="0">
                <a:cs typeface="+mn-ea"/>
                <a:sym typeface="+mn-lt"/>
              </a:rPr>
              <a:t>64 </a:t>
            </a:r>
            <a:r>
              <a:rPr lang="zh-CN" altLang="en-US" sz="2400" dirty="0">
                <a:cs typeface="+mn-ea"/>
                <a:sym typeface="+mn-lt"/>
              </a:rPr>
              <a:t>字节最小帧长度，以及 </a:t>
            </a:r>
            <a:r>
              <a:rPr lang="en-US" altLang="zh-CN" sz="2400" dirty="0">
                <a:cs typeface="+mn-ea"/>
                <a:sym typeface="+mn-lt"/>
              </a:rPr>
              <a:t>100 </a:t>
            </a:r>
            <a:r>
              <a:rPr lang="zh-CN" altLang="en-US" sz="2400" dirty="0">
                <a:cs typeface="+mn-ea"/>
                <a:sym typeface="+mn-lt"/>
              </a:rPr>
              <a:t>米的网段最大长度，吉比特以太网增加了两个功能：</a:t>
            </a:r>
          </a:p>
          <a:p>
            <a:pPr marL="954088" indent="-415925" eaLnBrk="0" hangingPunct="0">
              <a:lnSpc>
                <a:spcPct val="120000"/>
              </a:lnSpc>
              <a:buFont typeface="Wingdings" panose="05000000000000000000" pitchFamily="2" charset="2"/>
              <a:buChar char="ü"/>
            </a:pPr>
            <a:r>
              <a:rPr lang="zh-CN" altLang="en-US" sz="2400" dirty="0">
                <a:solidFill>
                  <a:schemeClr val="tx1"/>
                </a:solidFill>
                <a:latin typeface="+mn-ea"/>
                <a:cs typeface="+mn-ea"/>
                <a:sym typeface="+mn-lt"/>
              </a:rPr>
              <a:t>载波延伸 </a:t>
            </a:r>
            <a:r>
              <a:rPr lang="en-US" altLang="zh-CN" sz="2400" dirty="0">
                <a:solidFill>
                  <a:schemeClr val="tx1"/>
                </a:solidFill>
                <a:latin typeface="+mn-ea"/>
                <a:cs typeface="+mn-ea"/>
                <a:sym typeface="+mn-lt"/>
              </a:rPr>
              <a:t>(carrier extension)</a:t>
            </a:r>
          </a:p>
          <a:p>
            <a:pPr marL="954088" indent="-415925" eaLnBrk="0" hangingPunct="0">
              <a:lnSpc>
                <a:spcPct val="120000"/>
              </a:lnSpc>
              <a:buFont typeface="Wingdings" panose="05000000000000000000" pitchFamily="2" charset="2"/>
              <a:buChar char="ü"/>
            </a:pPr>
            <a:r>
              <a:rPr lang="zh-CN" altLang="en-US" sz="2400" dirty="0">
                <a:solidFill>
                  <a:schemeClr val="tx1"/>
                </a:solidFill>
                <a:latin typeface="+mn-ea"/>
                <a:cs typeface="+mn-ea"/>
                <a:sym typeface="+mn-lt"/>
              </a:rPr>
              <a:t>分组突发 </a:t>
            </a:r>
            <a:r>
              <a:rPr lang="en-US" altLang="zh-CN" sz="2400" dirty="0">
                <a:solidFill>
                  <a:schemeClr val="tx1"/>
                </a:solidFill>
                <a:latin typeface="+mn-ea"/>
                <a:cs typeface="+mn-ea"/>
                <a:sym typeface="+mn-lt"/>
              </a:rPr>
              <a:t>(packet bursting)</a:t>
            </a:r>
          </a:p>
          <a:p>
            <a:r>
              <a:rPr lang="zh-CN" altLang="en-US" sz="2400" dirty="0">
                <a:cs typeface="+mn-ea"/>
                <a:sym typeface="+mn-lt"/>
              </a:rPr>
              <a:t>当吉比特以太网工作在全双工方式时（即通信双方可同时进行发送和接收数据），</a:t>
            </a:r>
            <a:r>
              <a:rPr lang="zh-CN" altLang="en-US" sz="2400" dirty="0">
                <a:solidFill>
                  <a:schemeClr val="tx1"/>
                </a:solidFill>
                <a:cs typeface="+mn-ea"/>
                <a:sym typeface="+mn-lt"/>
              </a:rPr>
              <a:t>不使用载波延伸和分组突发</a:t>
            </a:r>
          </a:p>
          <a:p>
            <a:endParaRPr lang="zh-CN" altLang="en-US" dirty="0"/>
          </a:p>
        </p:txBody>
      </p:sp>
      <p:sp>
        <p:nvSpPr>
          <p:cNvPr id="4" name="灯片编号占位符 3">
            <a:extLst>
              <a:ext uri="{FF2B5EF4-FFF2-40B4-BE49-F238E27FC236}">
                <a16:creationId xmlns:a16="http://schemas.microsoft.com/office/drawing/2014/main" id="{F6AD9C96-0759-AA12-87E3-68F797AC4CD6}"/>
              </a:ext>
            </a:extLst>
          </p:cNvPr>
          <p:cNvSpPr>
            <a:spLocks noGrp="1"/>
          </p:cNvSpPr>
          <p:nvPr>
            <p:ph type="sldNum" sz="quarter" idx="12"/>
          </p:nvPr>
        </p:nvSpPr>
        <p:spPr/>
        <p:txBody>
          <a:bodyPr/>
          <a:lstStyle/>
          <a:p>
            <a:fld id="{C8BB1146-E542-4D4E-B8E9-6919A11DDD48}" type="slidenum">
              <a:rPr lang="en-US" smtClean="0"/>
              <a:t>164</a:t>
            </a:fld>
            <a:endParaRPr lang="en-US"/>
          </a:p>
        </p:txBody>
      </p:sp>
    </p:spTree>
    <p:extLst>
      <p:ext uri="{BB962C8B-B14F-4D97-AF65-F5344CB8AC3E}">
        <p14:creationId xmlns:p14="http://schemas.microsoft.com/office/powerpoint/2010/main" val="4320178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4D91C9-A298-4EE8-988F-B07FD8BE305A}"/>
              </a:ext>
            </a:extLst>
          </p:cNvPr>
          <p:cNvSpPr>
            <a:spLocks noGrp="1"/>
          </p:cNvSpPr>
          <p:nvPr>
            <p:ph type="title"/>
          </p:nvPr>
        </p:nvSpPr>
        <p:spPr/>
        <p:txBody>
          <a:bodyPr>
            <a:normAutofit/>
          </a:bodyPr>
          <a:lstStyle/>
          <a:p>
            <a:r>
              <a:rPr lang="zh-CN" altLang="en-US" sz="3200" b="1" dirty="0">
                <a:cs typeface="+mn-ea"/>
                <a:sym typeface="+mn-lt"/>
              </a:rPr>
              <a:t>吉比特以太网：载波延伸（半双工时）</a:t>
            </a:r>
            <a:endParaRPr lang="zh-CN" altLang="en-US" dirty="0"/>
          </a:p>
        </p:txBody>
      </p:sp>
      <p:sp>
        <p:nvSpPr>
          <p:cNvPr id="3" name="内容占位符 2">
            <a:extLst>
              <a:ext uri="{FF2B5EF4-FFF2-40B4-BE49-F238E27FC236}">
                <a16:creationId xmlns:a16="http://schemas.microsoft.com/office/drawing/2014/main" id="{685F5A72-7AF6-0A6B-793A-9E3469287228}"/>
              </a:ext>
            </a:extLst>
          </p:cNvPr>
          <p:cNvSpPr>
            <a:spLocks noGrp="1"/>
          </p:cNvSpPr>
          <p:nvPr>
            <p:ph idx="1"/>
          </p:nvPr>
        </p:nvSpPr>
        <p:spPr/>
        <p:txBody>
          <a:bodyPr/>
          <a:lstStyle/>
          <a:p>
            <a:pPr eaLnBrk="0" hangingPunct="0">
              <a:lnSpc>
                <a:spcPct val="120000"/>
              </a:lnSpc>
            </a:pPr>
            <a:r>
              <a:rPr lang="zh-CN" altLang="en-US" sz="2400" dirty="0">
                <a:latin typeface="+mn-ea"/>
                <a:cs typeface="+mn-ea"/>
                <a:sym typeface="+mn-lt"/>
              </a:rPr>
              <a:t>使最短帧长仍为 </a:t>
            </a:r>
            <a:r>
              <a:rPr lang="en-US" altLang="zh-CN" sz="2400" dirty="0">
                <a:latin typeface="+mn-ea"/>
                <a:cs typeface="+mn-ea"/>
                <a:sym typeface="+mn-lt"/>
              </a:rPr>
              <a:t>64 </a:t>
            </a:r>
            <a:r>
              <a:rPr lang="zh-CN" altLang="en-US" sz="2400" dirty="0">
                <a:latin typeface="+mn-ea"/>
                <a:cs typeface="+mn-ea"/>
                <a:sym typeface="+mn-lt"/>
              </a:rPr>
              <a:t>字节（保持兼容性），同时</a:t>
            </a:r>
            <a:r>
              <a:rPr lang="zh-CN" altLang="en-US" sz="2400" dirty="0">
                <a:solidFill>
                  <a:schemeClr val="tx1"/>
                </a:solidFill>
                <a:latin typeface="+mn-ea"/>
                <a:cs typeface="+mn-ea"/>
                <a:sym typeface="+mn-lt"/>
              </a:rPr>
              <a:t>将</a:t>
            </a:r>
            <a:r>
              <a:rPr lang="zh-CN" altLang="en-US" sz="2400" dirty="0">
                <a:solidFill>
                  <a:srgbClr val="C00000"/>
                </a:solidFill>
                <a:latin typeface="+mn-ea"/>
                <a:cs typeface="+mn-ea"/>
                <a:sym typeface="+mn-lt"/>
              </a:rPr>
              <a:t>争用时间</a:t>
            </a:r>
            <a:r>
              <a:rPr lang="zh-CN" altLang="en-US" sz="2400" dirty="0">
                <a:solidFill>
                  <a:schemeClr val="tx1"/>
                </a:solidFill>
                <a:latin typeface="+mn-ea"/>
                <a:cs typeface="+mn-ea"/>
                <a:sym typeface="+mn-lt"/>
              </a:rPr>
              <a:t>增大为</a:t>
            </a:r>
            <a:r>
              <a:rPr lang="zh-CN" altLang="en-US" sz="2400" dirty="0">
                <a:solidFill>
                  <a:srgbClr val="C00000"/>
                </a:solidFill>
                <a:latin typeface="+mn-ea"/>
                <a:cs typeface="+mn-ea"/>
                <a:sym typeface="+mn-lt"/>
              </a:rPr>
              <a:t> </a:t>
            </a:r>
            <a:r>
              <a:rPr lang="en-US" altLang="zh-CN" sz="2400" dirty="0">
                <a:solidFill>
                  <a:srgbClr val="C00000"/>
                </a:solidFill>
                <a:latin typeface="+mn-ea"/>
                <a:cs typeface="+mn-ea"/>
                <a:sym typeface="+mn-lt"/>
              </a:rPr>
              <a:t>512 </a:t>
            </a:r>
            <a:r>
              <a:rPr lang="zh-CN" altLang="en-US" sz="2400" dirty="0">
                <a:solidFill>
                  <a:srgbClr val="C00000"/>
                </a:solidFill>
                <a:latin typeface="+mn-ea"/>
                <a:cs typeface="+mn-ea"/>
                <a:sym typeface="+mn-lt"/>
              </a:rPr>
              <a:t>字节</a:t>
            </a:r>
            <a:r>
              <a:rPr lang="zh-CN" altLang="en-US" sz="2400" dirty="0">
                <a:latin typeface="+mn-ea"/>
                <a:cs typeface="+mn-ea"/>
                <a:sym typeface="+mn-lt"/>
              </a:rPr>
              <a:t>。</a:t>
            </a:r>
          </a:p>
          <a:p>
            <a:pPr eaLnBrk="0" hangingPunct="0">
              <a:lnSpc>
                <a:spcPct val="120000"/>
              </a:lnSpc>
            </a:pPr>
            <a:r>
              <a:rPr lang="zh-CN" altLang="en-US" sz="2400" dirty="0">
                <a:latin typeface="+mn-ea"/>
                <a:cs typeface="+mn-ea"/>
                <a:sym typeface="+mn-lt"/>
              </a:rPr>
              <a:t>凡发送的 </a:t>
            </a:r>
            <a:r>
              <a:rPr lang="en-US" altLang="zh-CN" sz="2400" dirty="0">
                <a:latin typeface="+mn-ea"/>
                <a:cs typeface="+mn-ea"/>
                <a:sym typeface="+mn-lt"/>
              </a:rPr>
              <a:t>MAC </a:t>
            </a:r>
            <a:r>
              <a:rPr lang="zh-CN" altLang="en-US" sz="2400" dirty="0">
                <a:latin typeface="+mn-ea"/>
                <a:cs typeface="+mn-ea"/>
                <a:sym typeface="+mn-lt"/>
              </a:rPr>
              <a:t>帧长不足 </a:t>
            </a:r>
            <a:r>
              <a:rPr lang="en-US" altLang="zh-CN" sz="2400" dirty="0">
                <a:latin typeface="+mn-ea"/>
                <a:cs typeface="+mn-ea"/>
                <a:sym typeface="+mn-lt"/>
              </a:rPr>
              <a:t>512 </a:t>
            </a:r>
            <a:r>
              <a:rPr lang="zh-CN" altLang="en-US" sz="2400" dirty="0">
                <a:latin typeface="+mn-ea"/>
                <a:cs typeface="+mn-ea"/>
                <a:sym typeface="+mn-lt"/>
              </a:rPr>
              <a:t>字节时，就用一些特殊字符填充在帧的后面，使</a:t>
            </a:r>
            <a:r>
              <a:rPr lang="en-US" altLang="zh-CN" sz="2400" dirty="0">
                <a:latin typeface="+mn-ea"/>
                <a:cs typeface="+mn-ea"/>
                <a:sym typeface="+mn-lt"/>
              </a:rPr>
              <a:t>MAC </a:t>
            </a:r>
            <a:r>
              <a:rPr lang="zh-CN" altLang="en-US" sz="2400" dirty="0">
                <a:latin typeface="+mn-ea"/>
                <a:cs typeface="+mn-ea"/>
                <a:sym typeface="+mn-lt"/>
              </a:rPr>
              <a:t>帧的发送长度增大到 </a:t>
            </a:r>
            <a:r>
              <a:rPr lang="en-US" altLang="zh-CN" sz="2400" dirty="0">
                <a:latin typeface="+mn-ea"/>
                <a:cs typeface="+mn-ea"/>
                <a:sym typeface="+mn-lt"/>
              </a:rPr>
              <a:t>512 </a:t>
            </a:r>
            <a:r>
              <a:rPr lang="zh-CN" altLang="en-US" sz="2400" dirty="0">
                <a:latin typeface="+mn-ea"/>
                <a:cs typeface="+mn-ea"/>
                <a:sym typeface="+mn-lt"/>
              </a:rPr>
              <a:t>字节。接收端在收到以太网的 </a:t>
            </a:r>
            <a:r>
              <a:rPr lang="en-US" altLang="zh-CN" sz="2400" dirty="0">
                <a:latin typeface="+mn-ea"/>
                <a:cs typeface="+mn-ea"/>
                <a:sym typeface="+mn-lt"/>
              </a:rPr>
              <a:t>MAC </a:t>
            </a:r>
            <a:r>
              <a:rPr lang="zh-CN" altLang="en-US" sz="2400" dirty="0">
                <a:latin typeface="+mn-ea"/>
                <a:cs typeface="+mn-ea"/>
                <a:sym typeface="+mn-lt"/>
              </a:rPr>
              <a:t>帧后，要将所填充的特殊字符删除后才向高层交付。</a:t>
            </a:r>
          </a:p>
          <a:p>
            <a:endParaRPr lang="zh-CN" altLang="en-US" dirty="0"/>
          </a:p>
        </p:txBody>
      </p:sp>
      <p:sp>
        <p:nvSpPr>
          <p:cNvPr id="4" name="灯片编号占位符 3">
            <a:extLst>
              <a:ext uri="{FF2B5EF4-FFF2-40B4-BE49-F238E27FC236}">
                <a16:creationId xmlns:a16="http://schemas.microsoft.com/office/drawing/2014/main" id="{6C1CFE58-8E4D-9B26-E7AB-6AB8E6020FB5}"/>
              </a:ext>
            </a:extLst>
          </p:cNvPr>
          <p:cNvSpPr>
            <a:spLocks noGrp="1"/>
          </p:cNvSpPr>
          <p:nvPr>
            <p:ph type="sldNum" sz="quarter" idx="12"/>
          </p:nvPr>
        </p:nvSpPr>
        <p:spPr/>
        <p:txBody>
          <a:bodyPr/>
          <a:lstStyle/>
          <a:p>
            <a:fld id="{C8BB1146-E542-4D4E-B8E9-6919A11DDD48}" type="slidenum">
              <a:rPr lang="en-US" smtClean="0"/>
              <a:t>165</a:t>
            </a:fld>
            <a:endParaRPr lang="en-US"/>
          </a:p>
        </p:txBody>
      </p:sp>
      <p:grpSp>
        <p:nvGrpSpPr>
          <p:cNvPr id="6" name="组合 5">
            <a:extLst>
              <a:ext uri="{FF2B5EF4-FFF2-40B4-BE49-F238E27FC236}">
                <a16:creationId xmlns:a16="http://schemas.microsoft.com/office/drawing/2014/main" id="{D8D50541-492A-4214-B926-4F6B9272BB00}"/>
              </a:ext>
            </a:extLst>
          </p:cNvPr>
          <p:cNvGrpSpPr/>
          <p:nvPr/>
        </p:nvGrpSpPr>
        <p:grpSpPr>
          <a:xfrm>
            <a:off x="3158028" y="4070039"/>
            <a:ext cx="6538305" cy="1460296"/>
            <a:chOff x="2432528" y="3078780"/>
            <a:chExt cx="4903729" cy="1095222"/>
          </a:xfrm>
        </p:grpSpPr>
        <p:sp>
          <p:nvSpPr>
            <p:cNvPr id="7" name="Line 5">
              <a:extLst>
                <a:ext uri="{FF2B5EF4-FFF2-40B4-BE49-F238E27FC236}">
                  <a16:creationId xmlns:a16="http://schemas.microsoft.com/office/drawing/2014/main" id="{108C12CB-92D2-4541-8823-D68388E0EF8E}"/>
                </a:ext>
              </a:extLst>
            </p:cNvPr>
            <p:cNvSpPr>
              <a:spLocks noChangeShapeType="1"/>
            </p:cNvSpPr>
            <p:nvPr/>
          </p:nvSpPr>
          <p:spPr bwMode="auto">
            <a:xfrm>
              <a:off x="2476852" y="4014719"/>
              <a:ext cx="4859405"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8" name="Line 6">
              <a:extLst>
                <a:ext uri="{FF2B5EF4-FFF2-40B4-BE49-F238E27FC236}">
                  <a16:creationId xmlns:a16="http://schemas.microsoft.com/office/drawing/2014/main" id="{C826D8C8-0DB9-4F87-2A96-EBBB7BCAA19A}"/>
                </a:ext>
              </a:extLst>
            </p:cNvPr>
            <p:cNvSpPr>
              <a:spLocks noChangeShapeType="1"/>
            </p:cNvSpPr>
            <p:nvPr/>
          </p:nvSpPr>
          <p:spPr bwMode="auto">
            <a:xfrm>
              <a:off x="2471648" y="3103759"/>
              <a:ext cx="0" cy="3673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9" name="Rectangle 7">
              <a:extLst>
                <a:ext uri="{FF2B5EF4-FFF2-40B4-BE49-F238E27FC236}">
                  <a16:creationId xmlns:a16="http://schemas.microsoft.com/office/drawing/2014/main" id="{9F1E329D-0B3E-1FD2-E317-E69014D8F387}"/>
                </a:ext>
              </a:extLst>
            </p:cNvPr>
            <p:cNvSpPr>
              <a:spLocks noChangeArrowheads="1"/>
            </p:cNvSpPr>
            <p:nvPr/>
          </p:nvSpPr>
          <p:spPr bwMode="auto">
            <a:xfrm>
              <a:off x="2471648" y="3082944"/>
              <a:ext cx="4864609" cy="377804"/>
            </a:xfrm>
            <a:prstGeom prst="rect">
              <a:avLst/>
            </a:prstGeom>
            <a:solidFill>
              <a:srgbClr val="00B050"/>
            </a:solidFill>
            <a:ln w="19050">
              <a:solidFill>
                <a:schemeClr val="tx1"/>
              </a:solidFill>
              <a:miter lim="800000"/>
              <a:headEnd/>
              <a:tailEnd/>
            </a:ln>
            <a:effectLst/>
          </p:spPr>
          <p:txBody>
            <a:bodyPr wrap="none" anchor="ctr"/>
            <a:lstStyle/>
            <a:p>
              <a:pPr>
                <a:lnSpc>
                  <a:spcPct val="120000"/>
                </a:lnSpc>
              </a:pPr>
              <a:endParaRPr lang="zh-CN" altLang="en-US" sz="1733" b="1">
                <a:solidFill>
                  <a:srgbClr val="000099"/>
                </a:solidFill>
                <a:cs typeface="+mn-ea"/>
                <a:sym typeface="+mn-lt"/>
              </a:endParaRPr>
            </a:p>
          </p:txBody>
        </p:sp>
        <p:sp>
          <p:nvSpPr>
            <p:cNvPr id="10" name="Line 8">
              <a:extLst>
                <a:ext uri="{FF2B5EF4-FFF2-40B4-BE49-F238E27FC236}">
                  <a16:creationId xmlns:a16="http://schemas.microsoft.com/office/drawing/2014/main" id="{DD6417CA-9F5F-B8CD-BCC2-979C36DC4853}"/>
                </a:ext>
              </a:extLst>
            </p:cNvPr>
            <p:cNvSpPr>
              <a:spLocks noChangeShapeType="1"/>
            </p:cNvSpPr>
            <p:nvPr/>
          </p:nvSpPr>
          <p:spPr bwMode="auto">
            <a:xfrm>
              <a:off x="3291783"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11" name="Line 9">
              <a:extLst>
                <a:ext uri="{FF2B5EF4-FFF2-40B4-BE49-F238E27FC236}">
                  <a16:creationId xmlns:a16="http://schemas.microsoft.com/office/drawing/2014/main" id="{77AD8299-ECCD-F56C-A8E5-CFE9FF138C91}"/>
                </a:ext>
              </a:extLst>
            </p:cNvPr>
            <p:cNvSpPr>
              <a:spLocks noChangeShapeType="1"/>
            </p:cNvSpPr>
            <p:nvPr/>
          </p:nvSpPr>
          <p:spPr bwMode="auto">
            <a:xfrm>
              <a:off x="4111918"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12" name="Line 10">
              <a:extLst>
                <a:ext uri="{FF2B5EF4-FFF2-40B4-BE49-F238E27FC236}">
                  <a16:creationId xmlns:a16="http://schemas.microsoft.com/office/drawing/2014/main" id="{D26D7824-B629-99DE-3BEF-526966452060}"/>
                </a:ext>
              </a:extLst>
            </p:cNvPr>
            <p:cNvSpPr>
              <a:spLocks noChangeShapeType="1"/>
            </p:cNvSpPr>
            <p:nvPr/>
          </p:nvSpPr>
          <p:spPr bwMode="auto">
            <a:xfrm>
              <a:off x="4931012"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13" name="Line 11">
              <a:extLst>
                <a:ext uri="{FF2B5EF4-FFF2-40B4-BE49-F238E27FC236}">
                  <a16:creationId xmlns:a16="http://schemas.microsoft.com/office/drawing/2014/main" id="{D68E8950-C6F9-476D-3E17-0AA1234D2CEB}"/>
                </a:ext>
              </a:extLst>
            </p:cNvPr>
            <p:cNvSpPr>
              <a:spLocks noChangeShapeType="1"/>
            </p:cNvSpPr>
            <p:nvPr/>
          </p:nvSpPr>
          <p:spPr bwMode="auto">
            <a:xfrm>
              <a:off x="5752189"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14" name="Rectangle 12">
              <a:extLst>
                <a:ext uri="{FF2B5EF4-FFF2-40B4-BE49-F238E27FC236}">
                  <a16:creationId xmlns:a16="http://schemas.microsoft.com/office/drawing/2014/main" id="{E8C5A1D6-8D38-5031-B09C-49CDB6230247}"/>
                </a:ext>
              </a:extLst>
            </p:cNvPr>
            <p:cNvSpPr>
              <a:spLocks noChangeArrowheads="1"/>
            </p:cNvSpPr>
            <p:nvPr/>
          </p:nvSpPr>
          <p:spPr bwMode="auto">
            <a:xfrm>
              <a:off x="2432528" y="3115430"/>
              <a:ext cx="899286" cy="326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lang="zh-CN" altLang="en-US" sz="1867" b="1" dirty="0">
                  <a:solidFill>
                    <a:schemeClr val="bg1"/>
                  </a:solidFill>
                  <a:cs typeface="+mn-ea"/>
                  <a:sym typeface="+mn-lt"/>
                </a:rPr>
                <a:t>目地地址</a:t>
              </a:r>
            </a:p>
          </p:txBody>
        </p:sp>
        <p:sp>
          <p:nvSpPr>
            <p:cNvPr id="15" name="Rectangle 13">
              <a:extLst>
                <a:ext uri="{FF2B5EF4-FFF2-40B4-BE49-F238E27FC236}">
                  <a16:creationId xmlns:a16="http://schemas.microsoft.com/office/drawing/2014/main" id="{452C81FF-AAB7-4340-1995-05EB026451DE}"/>
                </a:ext>
              </a:extLst>
            </p:cNvPr>
            <p:cNvSpPr>
              <a:spLocks noChangeArrowheads="1"/>
            </p:cNvSpPr>
            <p:nvPr/>
          </p:nvSpPr>
          <p:spPr bwMode="auto">
            <a:xfrm>
              <a:off x="3378266" y="3115430"/>
              <a:ext cx="720151" cy="326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lang="zh-CN" altLang="en-US" sz="1867" b="1">
                  <a:solidFill>
                    <a:schemeClr val="bg1"/>
                  </a:solidFill>
                  <a:cs typeface="+mn-ea"/>
                  <a:sym typeface="+mn-lt"/>
                </a:rPr>
                <a:t>源地址</a:t>
              </a:r>
            </a:p>
          </p:txBody>
        </p:sp>
        <p:sp>
          <p:nvSpPr>
            <p:cNvPr id="16" name="Rectangle 14">
              <a:extLst>
                <a:ext uri="{FF2B5EF4-FFF2-40B4-BE49-F238E27FC236}">
                  <a16:creationId xmlns:a16="http://schemas.microsoft.com/office/drawing/2014/main" id="{25C564D9-D91F-2C3F-0AF4-D150E27A778C}"/>
                </a:ext>
              </a:extLst>
            </p:cNvPr>
            <p:cNvSpPr>
              <a:spLocks noChangeArrowheads="1"/>
            </p:cNvSpPr>
            <p:nvPr/>
          </p:nvSpPr>
          <p:spPr bwMode="auto">
            <a:xfrm>
              <a:off x="4087518" y="3115430"/>
              <a:ext cx="899286" cy="326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lang="zh-CN" altLang="en-US" sz="1867" b="1" dirty="0">
                  <a:solidFill>
                    <a:schemeClr val="bg1"/>
                  </a:solidFill>
                  <a:cs typeface="+mn-ea"/>
                  <a:sym typeface="+mn-lt"/>
                </a:rPr>
                <a:t>数据长度</a:t>
              </a:r>
            </a:p>
          </p:txBody>
        </p:sp>
        <p:sp>
          <p:nvSpPr>
            <p:cNvPr id="17" name="Rectangle 15">
              <a:extLst>
                <a:ext uri="{FF2B5EF4-FFF2-40B4-BE49-F238E27FC236}">
                  <a16:creationId xmlns:a16="http://schemas.microsoft.com/office/drawing/2014/main" id="{CF740691-DFAA-183E-F0AF-861ECE2E8121}"/>
                </a:ext>
              </a:extLst>
            </p:cNvPr>
            <p:cNvSpPr>
              <a:spLocks noChangeArrowheads="1"/>
            </p:cNvSpPr>
            <p:nvPr/>
          </p:nvSpPr>
          <p:spPr bwMode="auto">
            <a:xfrm>
              <a:off x="5010607" y="3115430"/>
              <a:ext cx="738185" cy="326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lang="zh-CN" altLang="en-US" sz="1867" b="1" dirty="0">
                  <a:solidFill>
                    <a:schemeClr val="bg1"/>
                  </a:solidFill>
                  <a:cs typeface="+mn-ea"/>
                  <a:sym typeface="+mn-lt"/>
                </a:rPr>
                <a:t>数    据</a:t>
              </a:r>
            </a:p>
          </p:txBody>
        </p:sp>
        <p:sp>
          <p:nvSpPr>
            <p:cNvPr id="18" name="Rectangle 16">
              <a:extLst>
                <a:ext uri="{FF2B5EF4-FFF2-40B4-BE49-F238E27FC236}">
                  <a16:creationId xmlns:a16="http://schemas.microsoft.com/office/drawing/2014/main" id="{D508F2F9-2632-E5C3-739D-DDAB5A6D590A}"/>
                </a:ext>
              </a:extLst>
            </p:cNvPr>
            <p:cNvSpPr>
              <a:spLocks noChangeArrowheads="1"/>
            </p:cNvSpPr>
            <p:nvPr/>
          </p:nvSpPr>
          <p:spPr bwMode="auto">
            <a:xfrm>
              <a:off x="5733865" y="3115430"/>
              <a:ext cx="542218" cy="324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lang="en-US" altLang="zh-CN" sz="1867" b="1" dirty="0">
                  <a:solidFill>
                    <a:schemeClr val="bg1"/>
                  </a:solidFill>
                  <a:cs typeface="+mn-ea"/>
                  <a:sym typeface="+mn-lt"/>
                </a:rPr>
                <a:t>FCS</a:t>
              </a:r>
            </a:p>
          </p:txBody>
        </p:sp>
        <p:sp>
          <p:nvSpPr>
            <p:cNvPr id="19" name="Line 17">
              <a:extLst>
                <a:ext uri="{FF2B5EF4-FFF2-40B4-BE49-F238E27FC236}">
                  <a16:creationId xmlns:a16="http://schemas.microsoft.com/office/drawing/2014/main" id="{8AEB3F47-3A2E-FC00-31BA-5E5853FF7F2F}"/>
                </a:ext>
              </a:extLst>
            </p:cNvPr>
            <p:cNvSpPr>
              <a:spLocks noChangeShapeType="1"/>
            </p:cNvSpPr>
            <p:nvPr/>
          </p:nvSpPr>
          <p:spPr bwMode="auto">
            <a:xfrm>
              <a:off x="2472688" y="3660853"/>
              <a:ext cx="3770749"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20" name="Rectangle 18">
              <a:extLst>
                <a:ext uri="{FF2B5EF4-FFF2-40B4-BE49-F238E27FC236}">
                  <a16:creationId xmlns:a16="http://schemas.microsoft.com/office/drawing/2014/main" id="{91F33D80-A662-EB54-A453-44A08B719DAD}"/>
                </a:ext>
              </a:extLst>
            </p:cNvPr>
            <p:cNvSpPr>
              <a:spLocks noChangeArrowheads="1"/>
            </p:cNvSpPr>
            <p:nvPr/>
          </p:nvSpPr>
          <p:spPr bwMode="auto">
            <a:xfrm>
              <a:off x="3337684" y="3555689"/>
              <a:ext cx="2368439" cy="30915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lang="en-US" altLang="zh-CN" sz="1733" b="1" dirty="0">
                  <a:solidFill>
                    <a:srgbClr val="0000FF"/>
                  </a:solidFill>
                  <a:cs typeface="+mn-ea"/>
                  <a:sym typeface="+mn-lt"/>
                </a:rPr>
                <a:t>MAC </a:t>
              </a:r>
              <a:r>
                <a:rPr lang="zh-CN" altLang="en-US" sz="1733" b="1" dirty="0">
                  <a:solidFill>
                    <a:srgbClr val="0000FF"/>
                  </a:solidFill>
                  <a:cs typeface="+mn-ea"/>
                  <a:sym typeface="+mn-lt"/>
                </a:rPr>
                <a:t>帧的最小长度 = 64 字节</a:t>
              </a:r>
            </a:p>
          </p:txBody>
        </p:sp>
        <p:sp>
          <p:nvSpPr>
            <p:cNvPr id="21" name="Line 19">
              <a:extLst>
                <a:ext uri="{FF2B5EF4-FFF2-40B4-BE49-F238E27FC236}">
                  <a16:creationId xmlns:a16="http://schemas.microsoft.com/office/drawing/2014/main" id="{D1FECB50-8F41-5A2E-09B1-FF5C71B30F2D}"/>
                </a:ext>
              </a:extLst>
            </p:cNvPr>
            <p:cNvSpPr>
              <a:spLocks noChangeShapeType="1"/>
            </p:cNvSpPr>
            <p:nvPr/>
          </p:nvSpPr>
          <p:spPr bwMode="auto">
            <a:xfrm>
              <a:off x="2472688" y="3535959"/>
              <a:ext cx="0" cy="6286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733" b="1">
                <a:solidFill>
                  <a:srgbClr val="000099"/>
                </a:solidFill>
                <a:cs typeface="+mn-ea"/>
                <a:sym typeface="+mn-lt"/>
              </a:endParaRPr>
            </a:p>
          </p:txBody>
        </p:sp>
        <p:sp>
          <p:nvSpPr>
            <p:cNvPr id="22" name="Line 20">
              <a:extLst>
                <a:ext uri="{FF2B5EF4-FFF2-40B4-BE49-F238E27FC236}">
                  <a16:creationId xmlns:a16="http://schemas.microsoft.com/office/drawing/2014/main" id="{A6CACE2B-CA10-7021-4D7E-9F8491782026}"/>
                </a:ext>
              </a:extLst>
            </p:cNvPr>
            <p:cNvSpPr>
              <a:spLocks noChangeShapeType="1"/>
            </p:cNvSpPr>
            <p:nvPr/>
          </p:nvSpPr>
          <p:spPr bwMode="auto">
            <a:xfrm>
              <a:off x="6243437" y="3535959"/>
              <a:ext cx="0" cy="25186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733" b="1">
                <a:solidFill>
                  <a:srgbClr val="000099"/>
                </a:solidFill>
                <a:cs typeface="+mn-ea"/>
                <a:sym typeface="+mn-lt"/>
              </a:endParaRPr>
            </a:p>
          </p:txBody>
        </p:sp>
        <p:sp>
          <p:nvSpPr>
            <p:cNvPr id="23" name="Line 21">
              <a:extLst>
                <a:ext uri="{FF2B5EF4-FFF2-40B4-BE49-F238E27FC236}">
                  <a16:creationId xmlns:a16="http://schemas.microsoft.com/office/drawing/2014/main" id="{B751BB75-A485-01D2-2027-0533227E5D79}"/>
                </a:ext>
              </a:extLst>
            </p:cNvPr>
            <p:cNvSpPr>
              <a:spLocks noChangeShapeType="1"/>
            </p:cNvSpPr>
            <p:nvPr/>
          </p:nvSpPr>
          <p:spPr bwMode="auto">
            <a:xfrm>
              <a:off x="6243437" y="3078780"/>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733" b="1">
                <a:solidFill>
                  <a:srgbClr val="000099"/>
                </a:solidFill>
                <a:cs typeface="+mn-ea"/>
                <a:sym typeface="+mn-lt"/>
              </a:endParaRPr>
            </a:p>
          </p:txBody>
        </p:sp>
        <p:sp>
          <p:nvSpPr>
            <p:cNvPr id="24" name="Rectangle 22">
              <a:extLst>
                <a:ext uri="{FF2B5EF4-FFF2-40B4-BE49-F238E27FC236}">
                  <a16:creationId xmlns:a16="http://schemas.microsoft.com/office/drawing/2014/main" id="{97CC2E6A-1D07-6741-508E-A0BCAC7B94DF}"/>
                </a:ext>
              </a:extLst>
            </p:cNvPr>
            <p:cNvSpPr>
              <a:spLocks noChangeArrowheads="1"/>
            </p:cNvSpPr>
            <p:nvPr/>
          </p:nvSpPr>
          <p:spPr bwMode="auto">
            <a:xfrm>
              <a:off x="6243437" y="3090229"/>
              <a:ext cx="1083452" cy="360110"/>
            </a:xfrm>
            <a:prstGeom prst="rect">
              <a:avLst/>
            </a:prstGeom>
            <a:solidFill>
              <a:srgbClr val="FFFF00"/>
            </a:solidFill>
            <a:ln w="9525">
              <a:solidFill>
                <a:schemeClr val="tx1"/>
              </a:solidFill>
              <a:miter lim="800000"/>
              <a:headEnd/>
              <a:tailEnd/>
            </a:ln>
            <a:effectLst/>
          </p:spPr>
          <p:txBody>
            <a:bodyPr wrap="none" anchor="ctr"/>
            <a:lstStyle/>
            <a:p>
              <a:pPr>
                <a:lnSpc>
                  <a:spcPct val="120000"/>
                </a:lnSpc>
              </a:pPr>
              <a:endParaRPr lang="zh-CN" altLang="en-US" sz="1733" b="1">
                <a:solidFill>
                  <a:srgbClr val="000099"/>
                </a:solidFill>
                <a:cs typeface="+mn-ea"/>
                <a:sym typeface="+mn-lt"/>
              </a:endParaRPr>
            </a:p>
          </p:txBody>
        </p:sp>
        <p:sp>
          <p:nvSpPr>
            <p:cNvPr id="25" name="Rectangle 23">
              <a:extLst>
                <a:ext uri="{FF2B5EF4-FFF2-40B4-BE49-F238E27FC236}">
                  <a16:creationId xmlns:a16="http://schemas.microsoft.com/office/drawing/2014/main" id="{B0BC4D16-79CD-8CD0-F103-AC6300D847B8}"/>
                </a:ext>
              </a:extLst>
            </p:cNvPr>
            <p:cNvSpPr>
              <a:spLocks noChangeArrowheads="1"/>
            </p:cNvSpPr>
            <p:nvPr/>
          </p:nvSpPr>
          <p:spPr bwMode="auto">
            <a:xfrm>
              <a:off x="6378946" y="3115430"/>
              <a:ext cx="899286" cy="3260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lang="zh-CN" altLang="en-US" sz="1867" b="1" dirty="0">
                  <a:cs typeface="+mn-ea"/>
                  <a:sym typeface="+mn-lt"/>
                </a:rPr>
                <a:t>载波延伸</a:t>
              </a:r>
            </a:p>
          </p:txBody>
        </p:sp>
        <p:sp>
          <p:nvSpPr>
            <p:cNvPr id="26" name="Rectangle 27">
              <a:extLst>
                <a:ext uri="{FF2B5EF4-FFF2-40B4-BE49-F238E27FC236}">
                  <a16:creationId xmlns:a16="http://schemas.microsoft.com/office/drawing/2014/main" id="{9FF3810A-3335-72A3-79B3-79DD670C8DB1}"/>
                </a:ext>
              </a:extLst>
            </p:cNvPr>
            <p:cNvSpPr>
              <a:spLocks noChangeArrowheads="1"/>
            </p:cNvSpPr>
            <p:nvPr/>
          </p:nvSpPr>
          <p:spPr bwMode="auto">
            <a:xfrm>
              <a:off x="2849321" y="3864846"/>
              <a:ext cx="4203075" cy="30915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eaLnBrk="0" hangingPunct="0">
                <a:lnSpc>
                  <a:spcPct val="120000"/>
                </a:lnSpc>
              </a:pPr>
              <a:r>
                <a:rPr lang="zh-CN" altLang="en-US" sz="1733" b="1" dirty="0">
                  <a:solidFill>
                    <a:srgbClr val="0000FF"/>
                  </a:solidFill>
                  <a:cs typeface="+mn-ea"/>
                  <a:sym typeface="+mn-lt"/>
                </a:rPr>
                <a:t>加上载波延伸使 </a:t>
              </a:r>
              <a:r>
                <a:rPr lang="en-US" altLang="zh-CN" sz="1733" b="1" dirty="0">
                  <a:solidFill>
                    <a:srgbClr val="0000FF"/>
                  </a:solidFill>
                  <a:cs typeface="+mn-ea"/>
                  <a:sym typeface="+mn-lt"/>
                </a:rPr>
                <a:t>MAC </a:t>
              </a:r>
              <a:r>
                <a:rPr lang="zh-CN" altLang="en-US" sz="1733" b="1" dirty="0">
                  <a:solidFill>
                    <a:srgbClr val="0000FF"/>
                  </a:solidFill>
                  <a:cs typeface="+mn-ea"/>
                  <a:sym typeface="+mn-lt"/>
                </a:rPr>
                <a:t>帧长度 = 争用期长度 </a:t>
              </a:r>
              <a:r>
                <a:rPr lang="en-US" altLang="zh-CN" sz="1733" b="1" dirty="0">
                  <a:solidFill>
                    <a:srgbClr val="0000FF"/>
                  </a:solidFill>
                  <a:cs typeface="+mn-ea"/>
                  <a:sym typeface="+mn-lt"/>
                </a:rPr>
                <a:t>= </a:t>
              </a:r>
              <a:r>
                <a:rPr lang="zh-CN" altLang="en-US" sz="1733" b="1" dirty="0">
                  <a:solidFill>
                    <a:srgbClr val="0000FF"/>
                  </a:solidFill>
                  <a:cs typeface="+mn-ea"/>
                  <a:sym typeface="+mn-lt"/>
                </a:rPr>
                <a:t>512 字节</a:t>
              </a:r>
            </a:p>
          </p:txBody>
        </p:sp>
        <p:sp>
          <p:nvSpPr>
            <p:cNvPr id="27" name="Line 19">
              <a:extLst>
                <a:ext uri="{FF2B5EF4-FFF2-40B4-BE49-F238E27FC236}">
                  <a16:creationId xmlns:a16="http://schemas.microsoft.com/office/drawing/2014/main" id="{5774B6D4-5AD2-E05C-838C-86A38496932B}"/>
                </a:ext>
              </a:extLst>
            </p:cNvPr>
            <p:cNvSpPr>
              <a:spLocks noChangeShapeType="1"/>
            </p:cNvSpPr>
            <p:nvPr/>
          </p:nvSpPr>
          <p:spPr bwMode="auto">
            <a:xfrm>
              <a:off x="7336257" y="3535959"/>
              <a:ext cx="0" cy="6286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733" b="1">
                <a:solidFill>
                  <a:srgbClr val="000099"/>
                </a:solidFill>
                <a:cs typeface="+mn-ea"/>
                <a:sym typeface="+mn-lt"/>
              </a:endParaRPr>
            </a:p>
          </p:txBody>
        </p:sp>
      </p:grpSp>
      <p:sp>
        <p:nvSpPr>
          <p:cNvPr id="28" name="矩形 27">
            <a:extLst>
              <a:ext uri="{FF2B5EF4-FFF2-40B4-BE49-F238E27FC236}">
                <a16:creationId xmlns:a16="http://schemas.microsoft.com/office/drawing/2014/main" id="{9D30341B-425B-780E-850B-E7370010B676}"/>
              </a:ext>
            </a:extLst>
          </p:cNvPr>
          <p:cNvSpPr/>
          <p:nvPr/>
        </p:nvSpPr>
        <p:spPr>
          <a:xfrm>
            <a:off x="1665430" y="4163132"/>
            <a:ext cx="578556" cy="1188787"/>
          </a:xfrm>
          <a:prstGeom prst="rect">
            <a:avLst/>
          </a:prstGeom>
        </p:spPr>
        <p:txBody>
          <a:bodyPr vert="eaVert" wrap="none">
            <a:spAutoFit/>
          </a:bodyPr>
          <a:lstStyle/>
          <a:p>
            <a:pPr algn="ctr">
              <a:lnSpc>
                <a:spcPct val="120000"/>
              </a:lnSpc>
              <a:tabLst>
                <a:tab pos="2336742" algn="l"/>
              </a:tabLst>
            </a:pPr>
            <a:r>
              <a:rPr lang="zh-CN" altLang="zh-CN" sz="2133" b="1" dirty="0">
                <a:cs typeface="+mn-ea"/>
                <a:sym typeface="+mn-lt"/>
              </a:rPr>
              <a:t>载波延伸</a:t>
            </a:r>
            <a:endParaRPr lang="zh-CN" altLang="en-US" sz="2133" b="1" dirty="0">
              <a:cs typeface="+mn-ea"/>
              <a:sym typeface="+mn-lt"/>
            </a:endParaRPr>
          </a:p>
        </p:txBody>
      </p:sp>
    </p:spTree>
    <p:extLst>
      <p:ext uri="{BB962C8B-B14F-4D97-AF65-F5344CB8AC3E}">
        <p14:creationId xmlns:p14="http://schemas.microsoft.com/office/powerpoint/2010/main" val="166660172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36F3D-E7CC-4A7E-5BB1-1D54AD737E35}"/>
              </a:ext>
            </a:extLst>
          </p:cNvPr>
          <p:cNvSpPr>
            <a:spLocks noGrp="1"/>
          </p:cNvSpPr>
          <p:nvPr>
            <p:ph type="title"/>
          </p:nvPr>
        </p:nvSpPr>
        <p:spPr/>
        <p:txBody>
          <a:bodyPr>
            <a:normAutofit/>
          </a:bodyPr>
          <a:lstStyle/>
          <a:p>
            <a:r>
              <a:rPr lang="zh-CN" altLang="en-US" sz="3200" b="1" dirty="0">
                <a:cs typeface="+mn-ea"/>
                <a:sym typeface="+mn-lt"/>
              </a:rPr>
              <a:t>吉比特以太网：分组突发（半双工时）</a:t>
            </a:r>
            <a:endParaRPr lang="zh-CN" altLang="en-US" dirty="0"/>
          </a:p>
        </p:txBody>
      </p:sp>
      <p:sp>
        <p:nvSpPr>
          <p:cNvPr id="3" name="内容占位符 2">
            <a:extLst>
              <a:ext uri="{FF2B5EF4-FFF2-40B4-BE49-F238E27FC236}">
                <a16:creationId xmlns:a16="http://schemas.microsoft.com/office/drawing/2014/main" id="{0979D514-5C6D-0E2C-3F30-60E70856B562}"/>
              </a:ext>
            </a:extLst>
          </p:cNvPr>
          <p:cNvSpPr>
            <a:spLocks noGrp="1"/>
          </p:cNvSpPr>
          <p:nvPr>
            <p:ph idx="1"/>
          </p:nvPr>
        </p:nvSpPr>
        <p:spPr/>
        <p:txBody>
          <a:bodyPr/>
          <a:lstStyle/>
          <a:p>
            <a:r>
              <a:rPr lang="zh-CN" altLang="en-US" sz="2400" dirty="0">
                <a:cs typeface="+mn-ea"/>
                <a:sym typeface="+mn-lt"/>
              </a:rPr>
              <a:t>当很多短帧要发送时，第一个短帧要采用载波延伸方法进行填充，随后的一些短帧则可一个接一个地发送，只需留有必要的帧间最小间隔即可。这样就形成一串分组的突发，直到达到 </a:t>
            </a:r>
            <a:r>
              <a:rPr lang="en-US" altLang="zh-CN" sz="2400" dirty="0">
                <a:cs typeface="+mn-ea"/>
                <a:sym typeface="+mn-lt"/>
              </a:rPr>
              <a:t>1500 </a:t>
            </a:r>
            <a:r>
              <a:rPr lang="zh-CN" altLang="en-US" sz="2400" dirty="0">
                <a:cs typeface="+mn-ea"/>
                <a:sym typeface="+mn-lt"/>
              </a:rPr>
              <a:t>字节或稍多一些为止。</a:t>
            </a:r>
          </a:p>
          <a:p>
            <a:endParaRPr lang="zh-CN" altLang="en-US" dirty="0"/>
          </a:p>
        </p:txBody>
      </p:sp>
      <p:sp>
        <p:nvSpPr>
          <p:cNvPr id="4" name="灯片编号占位符 3">
            <a:extLst>
              <a:ext uri="{FF2B5EF4-FFF2-40B4-BE49-F238E27FC236}">
                <a16:creationId xmlns:a16="http://schemas.microsoft.com/office/drawing/2014/main" id="{668EF400-1747-68A0-CBF9-EFBC421361CC}"/>
              </a:ext>
            </a:extLst>
          </p:cNvPr>
          <p:cNvSpPr>
            <a:spLocks noGrp="1"/>
          </p:cNvSpPr>
          <p:nvPr>
            <p:ph type="sldNum" sz="quarter" idx="12"/>
          </p:nvPr>
        </p:nvSpPr>
        <p:spPr/>
        <p:txBody>
          <a:bodyPr/>
          <a:lstStyle/>
          <a:p>
            <a:fld id="{C8BB1146-E542-4D4E-B8E9-6919A11DDD48}" type="slidenum">
              <a:rPr lang="en-US" smtClean="0"/>
              <a:t>166</a:t>
            </a:fld>
            <a:endParaRPr lang="en-US"/>
          </a:p>
        </p:txBody>
      </p:sp>
      <p:sp>
        <p:nvSpPr>
          <p:cNvPr id="6" name="矩形 5">
            <a:extLst>
              <a:ext uri="{FF2B5EF4-FFF2-40B4-BE49-F238E27FC236}">
                <a16:creationId xmlns:a16="http://schemas.microsoft.com/office/drawing/2014/main" id="{F7E85801-9D25-D580-94A9-0E8CE7BBB783}"/>
              </a:ext>
            </a:extLst>
          </p:cNvPr>
          <p:cNvSpPr/>
          <p:nvPr/>
        </p:nvSpPr>
        <p:spPr>
          <a:xfrm>
            <a:off x="1447618" y="4144893"/>
            <a:ext cx="578556" cy="1188787"/>
          </a:xfrm>
          <a:prstGeom prst="rect">
            <a:avLst/>
          </a:prstGeom>
        </p:spPr>
        <p:txBody>
          <a:bodyPr vert="eaVert" wrap="none">
            <a:spAutoFit/>
          </a:bodyPr>
          <a:lstStyle/>
          <a:p>
            <a:pPr algn="ctr">
              <a:lnSpc>
                <a:spcPct val="120000"/>
              </a:lnSpc>
              <a:tabLst>
                <a:tab pos="2336742" algn="l"/>
              </a:tabLst>
            </a:pPr>
            <a:r>
              <a:rPr lang="zh-CN" altLang="en-US" sz="2133" b="1" dirty="0">
                <a:cs typeface="+mn-ea"/>
                <a:sym typeface="+mn-lt"/>
              </a:rPr>
              <a:t>分组突发</a:t>
            </a:r>
          </a:p>
        </p:txBody>
      </p:sp>
      <p:grpSp>
        <p:nvGrpSpPr>
          <p:cNvPr id="7" name="组合 6">
            <a:extLst>
              <a:ext uri="{FF2B5EF4-FFF2-40B4-BE49-F238E27FC236}">
                <a16:creationId xmlns:a16="http://schemas.microsoft.com/office/drawing/2014/main" id="{2A887986-6998-DE10-344D-0B87950C723D}"/>
              </a:ext>
            </a:extLst>
          </p:cNvPr>
          <p:cNvGrpSpPr/>
          <p:nvPr/>
        </p:nvGrpSpPr>
        <p:grpSpPr>
          <a:xfrm>
            <a:off x="2305879" y="2713388"/>
            <a:ext cx="7876380" cy="2840593"/>
            <a:chOff x="488504" y="3284984"/>
            <a:chExt cx="8991600" cy="2495550"/>
          </a:xfrm>
        </p:grpSpPr>
        <p:sp>
          <p:nvSpPr>
            <p:cNvPr id="8" name="Freeform 5">
              <a:extLst>
                <a:ext uri="{FF2B5EF4-FFF2-40B4-BE49-F238E27FC236}">
                  <a16:creationId xmlns:a16="http://schemas.microsoft.com/office/drawing/2014/main" id="{37C9680A-2D04-BBF2-24CB-8DAFB0242C7D}"/>
                </a:ext>
              </a:extLst>
            </p:cNvPr>
            <p:cNvSpPr>
              <a:spLocks/>
            </p:cNvSpPr>
            <p:nvPr/>
          </p:nvSpPr>
          <p:spPr bwMode="auto">
            <a:xfrm>
              <a:off x="488504" y="5085209"/>
              <a:ext cx="8991600" cy="498475"/>
            </a:xfrm>
            <a:custGeom>
              <a:avLst/>
              <a:gdLst>
                <a:gd name="T0" fmla="*/ 0 w 5296"/>
                <a:gd name="T1" fmla="*/ 344 h 344"/>
                <a:gd name="T2" fmla="*/ 680 w 5296"/>
                <a:gd name="T3" fmla="*/ 344 h 344"/>
                <a:gd name="T4" fmla="*/ 680 w 5296"/>
                <a:gd name="T5" fmla="*/ 0 h 344"/>
                <a:gd name="T6" fmla="*/ 4664 w 5296"/>
                <a:gd name="T7" fmla="*/ 0 h 344"/>
                <a:gd name="T8" fmla="*/ 4664 w 5296"/>
                <a:gd name="T9" fmla="*/ 344 h 344"/>
                <a:gd name="T10" fmla="*/ 5296 w 5296"/>
                <a:gd name="T11" fmla="*/ 344 h 344"/>
              </a:gdLst>
              <a:ahLst/>
              <a:cxnLst>
                <a:cxn ang="0">
                  <a:pos x="T0" y="T1"/>
                </a:cxn>
                <a:cxn ang="0">
                  <a:pos x="T2" y="T3"/>
                </a:cxn>
                <a:cxn ang="0">
                  <a:pos x="T4" y="T5"/>
                </a:cxn>
                <a:cxn ang="0">
                  <a:pos x="T6" y="T7"/>
                </a:cxn>
                <a:cxn ang="0">
                  <a:pos x="T8" y="T9"/>
                </a:cxn>
                <a:cxn ang="0">
                  <a:pos x="T10" y="T11"/>
                </a:cxn>
              </a:cxnLst>
              <a:rect l="0" t="0" r="r" b="b"/>
              <a:pathLst>
                <a:path w="5296" h="344">
                  <a:moveTo>
                    <a:pt x="0" y="344"/>
                  </a:moveTo>
                  <a:lnTo>
                    <a:pt x="680" y="344"/>
                  </a:lnTo>
                  <a:lnTo>
                    <a:pt x="680" y="0"/>
                  </a:lnTo>
                  <a:lnTo>
                    <a:pt x="4664" y="0"/>
                  </a:lnTo>
                  <a:lnTo>
                    <a:pt x="4664" y="344"/>
                  </a:lnTo>
                  <a:lnTo>
                    <a:pt x="5296" y="344"/>
                  </a:lnTo>
                </a:path>
              </a:pathLst>
            </a:custGeom>
            <a:solidFill>
              <a:schemeClr val="accent1">
                <a:lumMod val="50000"/>
                <a:lumOff val="50000"/>
              </a:schemeClr>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9" name="Text Box 6">
              <a:extLst>
                <a:ext uri="{FF2B5EF4-FFF2-40B4-BE49-F238E27FC236}">
                  <a16:creationId xmlns:a16="http://schemas.microsoft.com/office/drawing/2014/main" id="{1A00894F-FF17-B5A0-C880-5D28672B08DD}"/>
                </a:ext>
              </a:extLst>
            </p:cNvPr>
            <p:cNvSpPr txBox="1">
              <a:spLocks noChangeArrowheads="1"/>
            </p:cNvSpPr>
            <p:nvPr/>
          </p:nvSpPr>
          <p:spPr bwMode="auto">
            <a:xfrm>
              <a:off x="649184" y="4775252"/>
              <a:ext cx="976793" cy="802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1600" b="1" dirty="0">
                  <a:solidFill>
                    <a:srgbClr val="0000CC"/>
                  </a:solidFill>
                  <a:cs typeface="+mn-ea"/>
                  <a:sym typeface="+mn-lt"/>
                </a:rPr>
                <a:t>发送的</a:t>
              </a:r>
            </a:p>
            <a:p>
              <a:pPr algn="ctr">
                <a:lnSpc>
                  <a:spcPct val="120000"/>
                </a:lnSpc>
              </a:pPr>
              <a:r>
                <a:rPr lang="zh-CN" altLang="en-US" sz="1600" b="1" dirty="0">
                  <a:solidFill>
                    <a:srgbClr val="0000CC"/>
                  </a:solidFill>
                  <a:cs typeface="+mn-ea"/>
                  <a:sym typeface="+mn-lt"/>
                </a:rPr>
                <a:t>数据 </a:t>
              </a:r>
            </a:p>
          </p:txBody>
        </p:sp>
        <p:sp>
          <p:nvSpPr>
            <p:cNvPr id="10" name="Freeform 8">
              <a:extLst>
                <a:ext uri="{FF2B5EF4-FFF2-40B4-BE49-F238E27FC236}">
                  <a16:creationId xmlns:a16="http://schemas.microsoft.com/office/drawing/2014/main" id="{B0A42AB1-FDBF-0EFD-B2C6-2240427E46A8}"/>
                </a:ext>
              </a:extLst>
            </p:cNvPr>
            <p:cNvSpPr>
              <a:spLocks/>
            </p:cNvSpPr>
            <p:nvPr/>
          </p:nvSpPr>
          <p:spPr bwMode="auto">
            <a:xfrm>
              <a:off x="2539554" y="5080446"/>
              <a:ext cx="1581150" cy="492125"/>
            </a:xfrm>
            <a:custGeom>
              <a:avLst/>
              <a:gdLst>
                <a:gd name="T0" fmla="*/ 0 w 996"/>
                <a:gd name="T1" fmla="*/ 3 h 310"/>
                <a:gd name="T2" fmla="*/ 0 w 996"/>
                <a:gd name="T3" fmla="*/ 310 h 310"/>
                <a:gd name="T4" fmla="*/ 996 w 996"/>
                <a:gd name="T5" fmla="*/ 306 h 310"/>
                <a:gd name="T6" fmla="*/ 996 w 996"/>
                <a:gd name="T7" fmla="*/ 0 h 310"/>
              </a:gdLst>
              <a:ahLst/>
              <a:cxnLst>
                <a:cxn ang="0">
                  <a:pos x="T0" y="T1"/>
                </a:cxn>
                <a:cxn ang="0">
                  <a:pos x="T2" y="T3"/>
                </a:cxn>
                <a:cxn ang="0">
                  <a:pos x="T4" y="T5"/>
                </a:cxn>
                <a:cxn ang="0">
                  <a:pos x="T6" y="T7"/>
                </a:cxn>
              </a:cxnLst>
              <a:rect l="0" t="0" r="r" b="b"/>
              <a:pathLst>
                <a:path w="996" h="310">
                  <a:moveTo>
                    <a:pt x="0" y="3"/>
                  </a:moveTo>
                  <a:lnTo>
                    <a:pt x="0" y="310"/>
                  </a:lnTo>
                  <a:lnTo>
                    <a:pt x="996" y="306"/>
                  </a:lnTo>
                  <a:lnTo>
                    <a:pt x="996"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1" name="Freeform 9">
              <a:extLst>
                <a:ext uri="{FF2B5EF4-FFF2-40B4-BE49-F238E27FC236}">
                  <a16:creationId xmlns:a16="http://schemas.microsoft.com/office/drawing/2014/main" id="{35FFE5AC-3190-8ED4-C024-C2ACECF61FA3}"/>
                </a:ext>
              </a:extLst>
            </p:cNvPr>
            <p:cNvSpPr>
              <a:spLocks/>
            </p:cNvSpPr>
            <p:nvPr/>
          </p:nvSpPr>
          <p:spPr bwMode="auto">
            <a:xfrm>
              <a:off x="4930329" y="5074096"/>
              <a:ext cx="949325" cy="498475"/>
            </a:xfrm>
            <a:custGeom>
              <a:avLst/>
              <a:gdLst>
                <a:gd name="T0" fmla="*/ 0 w 560"/>
                <a:gd name="T1" fmla="*/ 0 h 344"/>
                <a:gd name="T2" fmla="*/ 0 w 560"/>
                <a:gd name="T3" fmla="*/ 344 h 344"/>
                <a:gd name="T4" fmla="*/ 560 w 560"/>
                <a:gd name="T5" fmla="*/ 344 h 344"/>
                <a:gd name="T6" fmla="*/ 560 w 560"/>
                <a:gd name="T7" fmla="*/ 8 h 344"/>
              </a:gdLst>
              <a:ahLst/>
              <a:cxnLst>
                <a:cxn ang="0">
                  <a:pos x="T0" y="T1"/>
                </a:cxn>
                <a:cxn ang="0">
                  <a:pos x="T2" y="T3"/>
                </a:cxn>
                <a:cxn ang="0">
                  <a:pos x="T4" y="T5"/>
                </a:cxn>
                <a:cxn ang="0">
                  <a:pos x="T6" y="T7"/>
                </a:cxn>
              </a:cxnLst>
              <a:rect l="0" t="0" r="r" b="b"/>
              <a:pathLst>
                <a:path w="560" h="344">
                  <a:moveTo>
                    <a:pt x="0" y="0"/>
                  </a:moveTo>
                  <a:lnTo>
                    <a:pt x="0" y="344"/>
                  </a:lnTo>
                  <a:lnTo>
                    <a:pt x="560" y="344"/>
                  </a:lnTo>
                  <a:lnTo>
                    <a:pt x="560" y="8"/>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2" name="Freeform 10">
              <a:extLst>
                <a:ext uri="{FF2B5EF4-FFF2-40B4-BE49-F238E27FC236}">
                  <a16:creationId xmlns:a16="http://schemas.microsoft.com/office/drawing/2014/main" id="{4E76574C-5763-6C8C-D2C8-1796EA7D3863}"/>
                </a:ext>
              </a:extLst>
            </p:cNvPr>
            <p:cNvSpPr>
              <a:spLocks/>
            </p:cNvSpPr>
            <p:nvPr/>
          </p:nvSpPr>
          <p:spPr bwMode="auto">
            <a:xfrm>
              <a:off x="6722617" y="5085209"/>
              <a:ext cx="719137" cy="498475"/>
            </a:xfrm>
            <a:custGeom>
              <a:avLst/>
              <a:gdLst>
                <a:gd name="T0" fmla="*/ 0 w 424"/>
                <a:gd name="T1" fmla="*/ 0 h 344"/>
                <a:gd name="T2" fmla="*/ 0 w 424"/>
                <a:gd name="T3" fmla="*/ 344 h 344"/>
                <a:gd name="T4" fmla="*/ 424 w 424"/>
                <a:gd name="T5" fmla="*/ 344 h 344"/>
                <a:gd name="T6" fmla="*/ 424 w 424"/>
                <a:gd name="T7" fmla="*/ 8 h 344"/>
              </a:gdLst>
              <a:ahLst/>
              <a:cxnLst>
                <a:cxn ang="0">
                  <a:pos x="T0" y="T1"/>
                </a:cxn>
                <a:cxn ang="0">
                  <a:pos x="T2" y="T3"/>
                </a:cxn>
                <a:cxn ang="0">
                  <a:pos x="T4" y="T5"/>
                </a:cxn>
                <a:cxn ang="0">
                  <a:pos x="T6" y="T7"/>
                </a:cxn>
              </a:cxnLst>
              <a:rect l="0" t="0" r="r" b="b"/>
              <a:pathLst>
                <a:path w="424" h="344">
                  <a:moveTo>
                    <a:pt x="0" y="0"/>
                  </a:moveTo>
                  <a:lnTo>
                    <a:pt x="0" y="344"/>
                  </a:lnTo>
                  <a:lnTo>
                    <a:pt x="424" y="344"/>
                  </a:lnTo>
                  <a:lnTo>
                    <a:pt x="424" y="8"/>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3" name="Line 11">
              <a:extLst>
                <a:ext uri="{FF2B5EF4-FFF2-40B4-BE49-F238E27FC236}">
                  <a16:creationId xmlns:a16="http://schemas.microsoft.com/office/drawing/2014/main" id="{69A6114A-A8BA-F31A-6AB4-E54356C0B3D3}"/>
                </a:ext>
              </a:extLst>
            </p:cNvPr>
            <p:cNvSpPr>
              <a:spLocks noChangeShapeType="1"/>
            </p:cNvSpPr>
            <p:nvPr/>
          </p:nvSpPr>
          <p:spPr bwMode="auto">
            <a:xfrm>
              <a:off x="1642617" y="3835845"/>
              <a:ext cx="2478086" cy="0"/>
            </a:xfrm>
            <a:prstGeom prst="line">
              <a:avLst/>
            </a:prstGeom>
            <a:noFill/>
            <a:ln w="952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4" name="Text Box 12">
              <a:extLst>
                <a:ext uri="{FF2B5EF4-FFF2-40B4-BE49-F238E27FC236}">
                  <a16:creationId xmlns:a16="http://schemas.microsoft.com/office/drawing/2014/main" id="{273F85E1-1A1E-82A3-4C4A-1D4BA8CA405A}"/>
                </a:ext>
              </a:extLst>
            </p:cNvPr>
            <p:cNvSpPr txBox="1">
              <a:spLocks noChangeArrowheads="1"/>
            </p:cNvSpPr>
            <p:nvPr/>
          </p:nvSpPr>
          <p:spPr bwMode="auto">
            <a:xfrm>
              <a:off x="1905544" y="3632647"/>
              <a:ext cx="1880795" cy="41490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1467" b="1" dirty="0">
                  <a:solidFill>
                    <a:srgbClr val="0000FF"/>
                  </a:solidFill>
                  <a:cs typeface="+mn-ea"/>
                  <a:sym typeface="+mn-lt"/>
                </a:rPr>
                <a:t>争用期 512 字节</a:t>
              </a:r>
            </a:p>
          </p:txBody>
        </p:sp>
        <p:sp>
          <p:nvSpPr>
            <p:cNvPr id="15" name="Line 13">
              <a:extLst>
                <a:ext uri="{FF2B5EF4-FFF2-40B4-BE49-F238E27FC236}">
                  <a16:creationId xmlns:a16="http://schemas.microsoft.com/office/drawing/2014/main" id="{4ED290F5-3E01-54BE-97C2-B8FDDF5EDED1}"/>
                </a:ext>
              </a:extLst>
            </p:cNvPr>
            <p:cNvSpPr>
              <a:spLocks noChangeShapeType="1"/>
            </p:cNvSpPr>
            <p:nvPr/>
          </p:nvSpPr>
          <p:spPr bwMode="auto">
            <a:xfrm>
              <a:off x="1642617" y="3488184"/>
              <a:ext cx="6356350"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6" name="Text Box 14">
              <a:extLst>
                <a:ext uri="{FF2B5EF4-FFF2-40B4-BE49-F238E27FC236}">
                  <a16:creationId xmlns:a16="http://schemas.microsoft.com/office/drawing/2014/main" id="{9D95C97A-E6A2-610F-100C-6A17899EF4B1}"/>
                </a:ext>
              </a:extLst>
            </p:cNvPr>
            <p:cNvSpPr txBox="1">
              <a:spLocks noChangeArrowheads="1"/>
            </p:cNvSpPr>
            <p:nvPr/>
          </p:nvSpPr>
          <p:spPr bwMode="auto">
            <a:xfrm>
              <a:off x="3138723" y="3284984"/>
              <a:ext cx="3381598" cy="41490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1467" b="1" dirty="0">
                  <a:solidFill>
                    <a:srgbClr val="0000FF"/>
                  </a:solidFill>
                  <a:cs typeface="+mn-ea"/>
                  <a:sym typeface="+mn-lt"/>
                </a:rPr>
                <a:t>将突发计时器设定为 1500 字节</a:t>
              </a:r>
            </a:p>
          </p:txBody>
        </p:sp>
        <p:sp>
          <p:nvSpPr>
            <p:cNvPr id="17" name="Text Box 15">
              <a:extLst>
                <a:ext uri="{FF2B5EF4-FFF2-40B4-BE49-F238E27FC236}">
                  <a16:creationId xmlns:a16="http://schemas.microsoft.com/office/drawing/2014/main" id="{B3F6BC6F-2893-E37F-0975-0C9C66E04285}"/>
                </a:ext>
              </a:extLst>
            </p:cNvPr>
            <p:cNvSpPr txBox="1">
              <a:spLocks noChangeArrowheads="1"/>
            </p:cNvSpPr>
            <p:nvPr/>
          </p:nvSpPr>
          <p:spPr bwMode="auto">
            <a:xfrm>
              <a:off x="1958272" y="4587219"/>
              <a:ext cx="1227252" cy="4422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1600" b="1" dirty="0">
                  <a:solidFill>
                    <a:srgbClr val="0000CC"/>
                  </a:solidFill>
                  <a:cs typeface="+mn-ea"/>
                  <a:sym typeface="+mn-lt"/>
                </a:rPr>
                <a:t>载波延伸</a:t>
              </a:r>
            </a:p>
          </p:txBody>
        </p:sp>
        <p:sp>
          <p:nvSpPr>
            <p:cNvPr id="18" name="Line 16">
              <a:extLst>
                <a:ext uri="{FF2B5EF4-FFF2-40B4-BE49-F238E27FC236}">
                  <a16:creationId xmlns:a16="http://schemas.microsoft.com/office/drawing/2014/main" id="{2B1A4660-B6F2-8C23-7499-CE58D20AC915}"/>
                </a:ext>
              </a:extLst>
            </p:cNvPr>
            <p:cNvSpPr>
              <a:spLocks noChangeShapeType="1"/>
            </p:cNvSpPr>
            <p:nvPr/>
          </p:nvSpPr>
          <p:spPr bwMode="auto">
            <a:xfrm>
              <a:off x="3133461" y="4828487"/>
              <a:ext cx="205581" cy="382272"/>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19" name="Text Box 17">
              <a:extLst>
                <a:ext uri="{FF2B5EF4-FFF2-40B4-BE49-F238E27FC236}">
                  <a16:creationId xmlns:a16="http://schemas.microsoft.com/office/drawing/2014/main" id="{5FDB0B91-D123-7677-5195-7195BF83ECE6}"/>
                </a:ext>
              </a:extLst>
            </p:cNvPr>
            <p:cNvSpPr txBox="1">
              <a:spLocks noChangeArrowheads="1"/>
            </p:cNvSpPr>
            <p:nvPr/>
          </p:nvSpPr>
          <p:spPr bwMode="auto">
            <a:xfrm>
              <a:off x="732539" y="3740912"/>
              <a:ext cx="796775" cy="802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1600" b="1" dirty="0">
                  <a:solidFill>
                    <a:srgbClr val="0000CC"/>
                  </a:solidFill>
                  <a:cs typeface="+mn-ea"/>
                  <a:sym typeface="+mn-lt"/>
                </a:rPr>
                <a:t>载波</a:t>
              </a:r>
            </a:p>
            <a:p>
              <a:pPr>
                <a:lnSpc>
                  <a:spcPct val="120000"/>
                </a:lnSpc>
              </a:pPr>
              <a:r>
                <a:rPr lang="zh-CN" altLang="en-US" sz="1600" b="1" dirty="0">
                  <a:solidFill>
                    <a:srgbClr val="0000CC"/>
                  </a:solidFill>
                  <a:cs typeface="+mn-ea"/>
                  <a:sym typeface="+mn-lt"/>
                </a:rPr>
                <a:t>监听 </a:t>
              </a:r>
            </a:p>
          </p:txBody>
        </p:sp>
        <p:sp>
          <p:nvSpPr>
            <p:cNvPr id="20" name="Freeform 18">
              <a:extLst>
                <a:ext uri="{FF2B5EF4-FFF2-40B4-BE49-F238E27FC236}">
                  <a16:creationId xmlns:a16="http://schemas.microsoft.com/office/drawing/2014/main" id="{1F609622-E995-29BF-8846-8DF93C6FF4FC}"/>
                </a:ext>
              </a:extLst>
            </p:cNvPr>
            <p:cNvSpPr>
              <a:spLocks/>
            </p:cNvSpPr>
            <p:nvPr/>
          </p:nvSpPr>
          <p:spPr bwMode="auto">
            <a:xfrm>
              <a:off x="488504" y="4016909"/>
              <a:ext cx="8991600" cy="501650"/>
            </a:xfrm>
            <a:custGeom>
              <a:avLst/>
              <a:gdLst>
                <a:gd name="T0" fmla="*/ 0 w 4761"/>
                <a:gd name="T1" fmla="*/ 266 h 267"/>
                <a:gd name="T2" fmla="*/ 601 w 4761"/>
                <a:gd name="T3" fmla="*/ 267 h 267"/>
                <a:gd name="T4" fmla="*/ 601 w 4761"/>
                <a:gd name="T5" fmla="*/ 0 h 267"/>
                <a:gd name="T6" fmla="*/ 4193 w 4761"/>
                <a:gd name="T7" fmla="*/ 0 h 267"/>
                <a:gd name="T8" fmla="*/ 4193 w 4761"/>
                <a:gd name="T9" fmla="*/ 266 h 267"/>
                <a:gd name="T10" fmla="*/ 4761 w 4761"/>
                <a:gd name="T11" fmla="*/ 266 h 267"/>
              </a:gdLst>
              <a:ahLst/>
              <a:cxnLst>
                <a:cxn ang="0">
                  <a:pos x="T0" y="T1"/>
                </a:cxn>
                <a:cxn ang="0">
                  <a:pos x="T2" y="T3"/>
                </a:cxn>
                <a:cxn ang="0">
                  <a:pos x="T4" y="T5"/>
                </a:cxn>
                <a:cxn ang="0">
                  <a:pos x="T6" y="T7"/>
                </a:cxn>
                <a:cxn ang="0">
                  <a:pos x="T8" y="T9"/>
                </a:cxn>
                <a:cxn ang="0">
                  <a:pos x="T10" y="T11"/>
                </a:cxn>
              </a:cxnLst>
              <a:rect l="0" t="0" r="r" b="b"/>
              <a:pathLst>
                <a:path w="4761" h="267">
                  <a:moveTo>
                    <a:pt x="0" y="266"/>
                  </a:moveTo>
                  <a:lnTo>
                    <a:pt x="601" y="267"/>
                  </a:lnTo>
                  <a:lnTo>
                    <a:pt x="601" y="0"/>
                  </a:lnTo>
                  <a:lnTo>
                    <a:pt x="4193" y="0"/>
                  </a:lnTo>
                  <a:lnTo>
                    <a:pt x="4193" y="266"/>
                  </a:lnTo>
                  <a:lnTo>
                    <a:pt x="4761" y="266"/>
                  </a:lnTo>
                </a:path>
              </a:pathLst>
            </a:custGeom>
            <a:solidFill>
              <a:srgbClr val="00B05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21" name="Line 19">
              <a:extLst>
                <a:ext uri="{FF2B5EF4-FFF2-40B4-BE49-F238E27FC236}">
                  <a16:creationId xmlns:a16="http://schemas.microsoft.com/office/drawing/2014/main" id="{75A3F4A5-6A76-000B-9D39-775D1243B9FD}"/>
                </a:ext>
              </a:extLst>
            </p:cNvPr>
            <p:cNvSpPr>
              <a:spLocks noChangeShapeType="1"/>
            </p:cNvSpPr>
            <p:nvPr/>
          </p:nvSpPr>
          <p:spPr bwMode="auto">
            <a:xfrm>
              <a:off x="4128642" y="3624709"/>
              <a:ext cx="0" cy="21558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22" name="Line 20">
              <a:extLst>
                <a:ext uri="{FF2B5EF4-FFF2-40B4-BE49-F238E27FC236}">
                  <a16:creationId xmlns:a16="http://schemas.microsoft.com/office/drawing/2014/main" id="{0CEB32CF-8CBB-70E2-5069-A1A3106E0BD3}"/>
                </a:ext>
              </a:extLst>
            </p:cNvPr>
            <p:cNvSpPr>
              <a:spLocks noChangeShapeType="1"/>
            </p:cNvSpPr>
            <p:nvPr/>
          </p:nvSpPr>
          <p:spPr bwMode="auto">
            <a:xfrm flipH="1">
              <a:off x="1636267" y="3335784"/>
              <a:ext cx="0" cy="244157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sp>
          <p:nvSpPr>
            <p:cNvPr id="23" name="Line 21">
              <a:extLst>
                <a:ext uri="{FF2B5EF4-FFF2-40B4-BE49-F238E27FC236}">
                  <a16:creationId xmlns:a16="http://schemas.microsoft.com/office/drawing/2014/main" id="{BBAB6C2A-6D10-8D31-E689-459B997021CF}"/>
                </a:ext>
              </a:extLst>
            </p:cNvPr>
            <p:cNvSpPr>
              <a:spLocks noChangeShapeType="1"/>
            </p:cNvSpPr>
            <p:nvPr/>
          </p:nvSpPr>
          <p:spPr bwMode="auto">
            <a:xfrm>
              <a:off x="7998967" y="3346896"/>
              <a:ext cx="0" cy="2433638"/>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7" b="1">
                <a:solidFill>
                  <a:srgbClr val="0000CC"/>
                </a:solidFill>
                <a:cs typeface="+mn-ea"/>
                <a:sym typeface="+mn-lt"/>
              </a:endParaRPr>
            </a:p>
          </p:txBody>
        </p:sp>
      </p:grpSp>
      <p:sp>
        <p:nvSpPr>
          <p:cNvPr id="24" name="Text Box 7">
            <a:extLst>
              <a:ext uri="{FF2B5EF4-FFF2-40B4-BE49-F238E27FC236}">
                <a16:creationId xmlns:a16="http://schemas.microsoft.com/office/drawing/2014/main" id="{0059E2D2-AE3F-1209-8BDA-D656158DDBD8}"/>
              </a:ext>
            </a:extLst>
          </p:cNvPr>
          <p:cNvSpPr txBox="1">
            <a:spLocks noChangeArrowheads="1"/>
          </p:cNvSpPr>
          <p:nvPr/>
        </p:nvSpPr>
        <p:spPr bwMode="auto">
          <a:xfrm>
            <a:off x="3364486" y="4852395"/>
            <a:ext cx="5759633"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sz="1600" b="1" dirty="0">
                <a:solidFill>
                  <a:schemeClr val="bg1"/>
                </a:solidFill>
                <a:cs typeface="+mn-ea"/>
                <a:sym typeface="+mn-lt"/>
              </a:rPr>
              <a:t> 帧#1     </a:t>
            </a:r>
            <a:r>
              <a:rPr lang="en-US" altLang="zh-CN" sz="1600" b="1" i="1" dirty="0">
                <a:solidFill>
                  <a:schemeClr val="bg1"/>
                </a:solidFill>
                <a:cs typeface="+mn-ea"/>
                <a:sym typeface="+mn-lt"/>
              </a:rPr>
              <a:t>RRRRRRRR    </a:t>
            </a:r>
            <a:r>
              <a:rPr lang="zh-CN" altLang="en-US" sz="1600" b="1" dirty="0">
                <a:solidFill>
                  <a:schemeClr val="bg1"/>
                </a:solidFill>
                <a:cs typeface="+mn-ea"/>
                <a:sym typeface="+mn-lt"/>
              </a:rPr>
              <a:t>帧#2    </a:t>
            </a:r>
            <a:r>
              <a:rPr lang="en-US" altLang="zh-CN" sz="1600" b="1" i="1" dirty="0">
                <a:solidFill>
                  <a:schemeClr val="bg1"/>
                </a:solidFill>
                <a:cs typeface="+mn-ea"/>
                <a:sym typeface="+mn-lt"/>
              </a:rPr>
              <a:t>RRRR      </a:t>
            </a:r>
            <a:r>
              <a:rPr lang="zh-CN" altLang="en-US" sz="1600" b="1" dirty="0">
                <a:solidFill>
                  <a:schemeClr val="bg1"/>
                </a:solidFill>
                <a:cs typeface="+mn-ea"/>
                <a:sym typeface="+mn-lt"/>
              </a:rPr>
              <a:t>帧#3    </a:t>
            </a:r>
            <a:r>
              <a:rPr lang="en-US" altLang="zh-CN" sz="1600" b="1" i="1" dirty="0">
                <a:solidFill>
                  <a:schemeClr val="bg1"/>
                </a:solidFill>
                <a:cs typeface="+mn-ea"/>
                <a:sym typeface="+mn-lt"/>
              </a:rPr>
              <a:t>RRR    </a:t>
            </a:r>
            <a:r>
              <a:rPr lang="zh-CN" altLang="en-US" sz="1600" b="1" dirty="0">
                <a:solidFill>
                  <a:schemeClr val="bg1"/>
                </a:solidFill>
                <a:cs typeface="+mn-ea"/>
                <a:sym typeface="+mn-lt"/>
              </a:rPr>
              <a:t>帧#4</a:t>
            </a:r>
          </a:p>
        </p:txBody>
      </p:sp>
    </p:spTree>
    <p:extLst>
      <p:ext uri="{BB962C8B-B14F-4D97-AF65-F5344CB8AC3E}">
        <p14:creationId xmlns:p14="http://schemas.microsoft.com/office/powerpoint/2010/main" val="133675720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9243A7-821D-3D92-B90F-7944237F6309}"/>
              </a:ext>
            </a:extLst>
          </p:cNvPr>
          <p:cNvSpPr>
            <a:spLocks noGrp="1"/>
          </p:cNvSpPr>
          <p:nvPr>
            <p:ph type="title"/>
          </p:nvPr>
        </p:nvSpPr>
        <p:spPr/>
        <p:txBody>
          <a:bodyPr>
            <a:normAutofit/>
          </a:bodyPr>
          <a:lstStyle/>
          <a:p>
            <a:r>
              <a:rPr lang="en-US" altLang="zh-CN" sz="3200" b="1" dirty="0">
                <a:cs typeface="+mn-ea"/>
                <a:sym typeface="+mn-lt"/>
              </a:rPr>
              <a:t>10 </a:t>
            </a:r>
            <a:r>
              <a:rPr lang="zh-CN" altLang="en-US" sz="3200" b="1" dirty="0">
                <a:cs typeface="+mn-ea"/>
                <a:sym typeface="+mn-lt"/>
              </a:rPr>
              <a:t>吉比特以太网：概况</a:t>
            </a:r>
            <a:endParaRPr lang="zh-CN" altLang="en-US" dirty="0"/>
          </a:p>
        </p:txBody>
      </p:sp>
      <p:sp>
        <p:nvSpPr>
          <p:cNvPr id="3" name="内容占位符 2">
            <a:extLst>
              <a:ext uri="{FF2B5EF4-FFF2-40B4-BE49-F238E27FC236}">
                <a16:creationId xmlns:a16="http://schemas.microsoft.com/office/drawing/2014/main" id="{8CFA9044-261B-3A5C-754E-AA899F3816AC}"/>
              </a:ext>
            </a:extLst>
          </p:cNvPr>
          <p:cNvSpPr>
            <a:spLocks noGrp="1"/>
          </p:cNvSpPr>
          <p:nvPr>
            <p:ph idx="1"/>
          </p:nvPr>
        </p:nvSpPr>
        <p:spPr/>
        <p:txBody>
          <a:bodyPr/>
          <a:lstStyle/>
          <a:p>
            <a:pPr>
              <a:lnSpc>
                <a:spcPct val="120000"/>
              </a:lnSpc>
            </a:pPr>
            <a:r>
              <a:rPr lang="en-US" altLang="zh-CN" sz="2400" dirty="0">
                <a:cs typeface="+mn-ea"/>
                <a:sym typeface="+mn-lt"/>
              </a:rPr>
              <a:t>10 </a:t>
            </a:r>
            <a:r>
              <a:rPr lang="zh-CN" altLang="en-US" sz="2400" dirty="0">
                <a:cs typeface="+mn-ea"/>
                <a:sym typeface="+mn-lt"/>
              </a:rPr>
              <a:t>吉比特以太网（</a:t>
            </a:r>
            <a:r>
              <a:rPr lang="en-US" altLang="zh-CN" sz="2400" dirty="0">
                <a:cs typeface="+mn-ea"/>
                <a:sym typeface="+mn-lt"/>
              </a:rPr>
              <a:t>10GE</a:t>
            </a:r>
            <a:r>
              <a:rPr lang="zh-CN" altLang="en-US" sz="2400" dirty="0">
                <a:cs typeface="+mn-ea"/>
                <a:sym typeface="+mn-lt"/>
              </a:rPr>
              <a:t>）并非把吉比特以太网的速率简单地提高到 </a:t>
            </a:r>
            <a:r>
              <a:rPr lang="en-US" altLang="zh-CN" sz="2400" dirty="0">
                <a:cs typeface="+mn-ea"/>
                <a:sym typeface="+mn-lt"/>
              </a:rPr>
              <a:t>10 </a:t>
            </a:r>
            <a:r>
              <a:rPr lang="zh-CN" altLang="en-US" sz="2400" dirty="0">
                <a:cs typeface="+mn-ea"/>
                <a:sym typeface="+mn-lt"/>
              </a:rPr>
              <a:t>倍，其主要特点有：</a:t>
            </a:r>
          </a:p>
          <a:p>
            <a:pPr marL="844530" indent="-457189">
              <a:lnSpc>
                <a:spcPct val="120000"/>
              </a:lnSpc>
              <a:buFont typeface="Wingdings" panose="05000000000000000000" pitchFamily="2" charset="2"/>
              <a:buChar char="Ø"/>
            </a:pPr>
            <a:r>
              <a:rPr lang="zh-CN" altLang="en-US" sz="2400" dirty="0">
                <a:cs typeface="+mn-ea"/>
                <a:sym typeface="+mn-lt"/>
              </a:rPr>
              <a:t>与 </a:t>
            </a:r>
            <a:r>
              <a:rPr lang="en-US" altLang="zh-CN" sz="2400" dirty="0">
                <a:cs typeface="+mn-ea"/>
                <a:sym typeface="+mn-lt"/>
              </a:rPr>
              <a:t>10 Mbit/s</a:t>
            </a:r>
            <a:r>
              <a:rPr lang="zh-CN" altLang="en-US" sz="2400" dirty="0">
                <a:cs typeface="+mn-ea"/>
                <a:sym typeface="+mn-lt"/>
              </a:rPr>
              <a:t>、</a:t>
            </a:r>
            <a:r>
              <a:rPr lang="en-US" altLang="zh-CN" sz="2400" dirty="0">
                <a:cs typeface="+mn-ea"/>
                <a:sym typeface="+mn-lt"/>
              </a:rPr>
              <a:t>100 Mbit/s </a:t>
            </a:r>
            <a:r>
              <a:rPr lang="zh-CN" altLang="en-US" sz="2400" dirty="0">
                <a:cs typeface="+mn-ea"/>
                <a:sym typeface="+mn-lt"/>
              </a:rPr>
              <a:t>和 </a:t>
            </a:r>
            <a:r>
              <a:rPr lang="en-US" altLang="zh-CN" sz="2400" dirty="0">
                <a:cs typeface="+mn-ea"/>
                <a:sym typeface="+mn-lt"/>
              </a:rPr>
              <a:t>1 Gbit/s </a:t>
            </a:r>
            <a:r>
              <a:rPr lang="zh-CN" altLang="en-US" sz="2400" dirty="0">
                <a:cs typeface="+mn-ea"/>
                <a:sym typeface="+mn-lt"/>
              </a:rPr>
              <a:t>以太网的帧格式完全相同。</a:t>
            </a:r>
          </a:p>
          <a:p>
            <a:pPr marL="844530" indent="-457189">
              <a:lnSpc>
                <a:spcPct val="120000"/>
              </a:lnSpc>
              <a:buFont typeface="Wingdings" panose="05000000000000000000" pitchFamily="2" charset="2"/>
              <a:buChar char="Ø"/>
            </a:pPr>
            <a:r>
              <a:rPr lang="zh-CN" altLang="en-US" sz="2400" dirty="0">
                <a:cs typeface="+mn-ea"/>
                <a:sym typeface="+mn-lt"/>
              </a:rPr>
              <a:t>保留了 </a:t>
            </a:r>
            <a:r>
              <a:rPr lang="en-US" altLang="zh-CN" sz="2400" dirty="0">
                <a:cs typeface="+mn-ea"/>
                <a:sym typeface="+mn-lt"/>
              </a:rPr>
              <a:t>802.3 </a:t>
            </a:r>
            <a:r>
              <a:rPr lang="zh-CN" altLang="en-US" sz="2400" dirty="0">
                <a:cs typeface="+mn-ea"/>
                <a:sym typeface="+mn-lt"/>
              </a:rPr>
              <a:t>标准规定的以太网最小和最大帧长，便于升级。</a:t>
            </a:r>
          </a:p>
          <a:p>
            <a:pPr marL="844530" indent="-457189">
              <a:lnSpc>
                <a:spcPct val="120000"/>
              </a:lnSpc>
              <a:buFont typeface="Wingdings" panose="05000000000000000000" pitchFamily="2" charset="2"/>
              <a:buChar char="Ø"/>
            </a:pPr>
            <a:r>
              <a:rPr lang="zh-CN" altLang="en-US" sz="2400" dirty="0">
                <a:cs typeface="+mn-ea"/>
                <a:sym typeface="+mn-lt"/>
              </a:rPr>
              <a:t>不再使用铜线而只使用光纤作为传输媒体。</a:t>
            </a:r>
          </a:p>
          <a:p>
            <a:pPr marL="844530" indent="-457189">
              <a:lnSpc>
                <a:spcPct val="120000"/>
              </a:lnSpc>
              <a:buFont typeface="Wingdings" panose="05000000000000000000" pitchFamily="2" charset="2"/>
              <a:buChar char="Ø"/>
            </a:pPr>
            <a:r>
              <a:rPr lang="zh-CN" altLang="en-US" sz="2400" dirty="0">
                <a:solidFill>
                  <a:srgbClr val="C00000"/>
                </a:solidFill>
                <a:cs typeface="+mn-ea"/>
                <a:sym typeface="+mn-lt"/>
              </a:rPr>
              <a:t>只工作在全双工方式</a:t>
            </a:r>
            <a:r>
              <a:rPr lang="zh-CN" altLang="en-US" sz="2400" dirty="0">
                <a:cs typeface="+mn-ea"/>
                <a:sym typeface="+mn-lt"/>
              </a:rPr>
              <a:t>，因此没有争用问题，也不使用 </a:t>
            </a:r>
            <a:r>
              <a:rPr lang="en-US" altLang="zh-CN" sz="2400" dirty="0">
                <a:cs typeface="+mn-ea"/>
                <a:sym typeface="+mn-lt"/>
              </a:rPr>
              <a:t>CSMA/CD </a:t>
            </a:r>
            <a:r>
              <a:rPr lang="zh-CN" altLang="en-US" sz="2400" dirty="0">
                <a:cs typeface="+mn-ea"/>
                <a:sym typeface="+mn-lt"/>
              </a:rPr>
              <a:t>协议。 </a:t>
            </a:r>
          </a:p>
          <a:p>
            <a:endParaRPr lang="zh-CN" altLang="en-US" dirty="0"/>
          </a:p>
        </p:txBody>
      </p:sp>
      <p:sp>
        <p:nvSpPr>
          <p:cNvPr id="4" name="灯片编号占位符 3">
            <a:extLst>
              <a:ext uri="{FF2B5EF4-FFF2-40B4-BE49-F238E27FC236}">
                <a16:creationId xmlns:a16="http://schemas.microsoft.com/office/drawing/2014/main" id="{F5DAB6B8-84CA-514A-D428-9A4D67F086DA}"/>
              </a:ext>
            </a:extLst>
          </p:cNvPr>
          <p:cNvSpPr>
            <a:spLocks noGrp="1"/>
          </p:cNvSpPr>
          <p:nvPr>
            <p:ph type="sldNum" sz="quarter" idx="12"/>
          </p:nvPr>
        </p:nvSpPr>
        <p:spPr/>
        <p:txBody>
          <a:bodyPr/>
          <a:lstStyle/>
          <a:p>
            <a:fld id="{C8BB1146-E542-4D4E-B8E9-6919A11DDD48}" type="slidenum">
              <a:rPr lang="en-US" smtClean="0"/>
              <a:t>167</a:t>
            </a:fld>
            <a:endParaRPr lang="en-US"/>
          </a:p>
        </p:txBody>
      </p:sp>
    </p:spTree>
    <p:extLst>
      <p:ext uri="{BB962C8B-B14F-4D97-AF65-F5344CB8AC3E}">
        <p14:creationId xmlns:p14="http://schemas.microsoft.com/office/powerpoint/2010/main" val="30149298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3F48-9A98-FE6A-B93A-4D3595EAAFBE}"/>
              </a:ext>
            </a:extLst>
          </p:cNvPr>
          <p:cNvSpPr>
            <a:spLocks noGrp="1"/>
          </p:cNvSpPr>
          <p:nvPr>
            <p:ph type="title"/>
          </p:nvPr>
        </p:nvSpPr>
        <p:spPr/>
        <p:txBody>
          <a:bodyPr>
            <a:normAutofit/>
          </a:bodyPr>
          <a:lstStyle/>
          <a:p>
            <a:r>
              <a:rPr lang="en-US" altLang="zh-CN" sz="3200" b="1" dirty="0">
                <a:cs typeface="+mn-ea"/>
                <a:sym typeface="+mn-lt"/>
              </a:rPr>
              <a:t>10 </a:t>
            </a:r>
            <a:r>
              <a:rPr lang="zh-CN" altLang="en-US" sz="3200" b="1" dirty="0">
                <a:cs typeface="+mn-ea"/>
                <a:sym typeface="+mn-lt"/>
              </a:rPr>
              <a:t>吉比特以太网：物理层</a:t>
            </a:r>
            <a:endParaRPr lang="zh-CN" altLang="en-US" dirty="0"/>
          </a:p>
        </p:txBody>
      </p:sp>
      <p:sp>
        <p:nvSpPr>
          <p:cNvPr id="4" name="灯片编号占位符 3">
            <a:extLst>
              <a:ext uri="{FF2B5EF4-FFF2-40B4-BE49-F238E27FC236}">
                <a16:creationId xmlns:a16="http://schemas.microsoft.com/office/drawing/2014/main" id="{2D5D7A7C-6B2A-E141-D60E-E927D4F8AD54}"/>
              </a:ext>
            </a:extLst>
          </p:cNvPr>
          <p:cNvSpPr>
            <a:spLocks noGrp="1"/>
          </p:cNvSpPr>
          <p:nvPr>
            <p:ph type="sldNum" sz="quarter" idx="12"/>
          </p:nvPr>
        </p:nvSpPr>
        <p:spPr/>
        <p:txBody>
          <a:bodyPr/>
          <a:lstStyle/>
          <a:p>
            <a:fld id="{C8BB1146-E542-4D4E-B8E9-6919A11DDD48}" type="slidenum">
              <a:rPr lang="en-US" smtClean="0"/>
              <a:t>168</a:t>
            </a:fld>
            <a:endParaRPr lang="en-US"/>
          </a:p>
        </p:txBody>
      </p:sp>
      <p:sp>
        <p:nvSpPr>
          <p:cNvPr id="5" name="矩形 4">
            <a:extLst>
              <a:ext uri="{FF2B5EF4-FFF2-40B4-BE49-F238E27FC236}">
                <a16:creationId xmlns:a16="http://schemas.microsoft.com/office/drawing/2014/main" id="{6FF4335B-8B8A-EDF2-33BF-CE09EC00850C}"/>
              </a:ext>
            </a:extLst>
          </p:cNvPr>
          <p:cNvSpPr/>
          <p:nvPr/>
        </p:nvSpPr>
        <p:spPr>
          <a:xfrm>
            <a:off x="4637970" y="1755245"/>
            <a:ext cx="2903360" cy="497316"/>
          </a:xfrm>
          <a:prstGeom prst="rect">
            <a:avLst/>
          </a:prstGeom>
        </p:spPr>
        <p:txBody>
          <a:bodyPr wrap="none">
            <a:spAutoFit/>
          </a:bodyPr>
          <a:lstStyle/>
          <a:p>
            <a:pPr algn="ctr" fontAlgn="base">
              <a:lnSpc>
                <a:spcPct val="120000"/>
              </a:lnSpc>
              <a:spcBef>
                <a:spcPct val="0"/>
              </a:spcBef>
              <a:spcAft>
                <a:spcPct val="0"/>
              </a:spcAft>
              <a:tabLst>
                <a:tab pos="2336742" algn="l"/>
              </a:tabLst>
            </a:pPr>
            <a:r>
              <a:rPr lang="en-US" altLang="zh-CN" sz="2400" b="1" dirty="0">
                <a:solidFill>
                  <a:srgbClr val="0000FF"/>
                </a:solidFill>
                <a:latin typeface="+mn-ea"/>
                <a:cs typeface="+mn-ea"/>
                <a:sym typeface="+mn-lt"/>
              </a:rPr>
              <a:t>10GE </a:t>
            </a:r>
            <a:r>
              <a:rPr lang="zh-CN" altLang="en-US" sz="2400" b="1" dirty="0">
                <a:solidFill>
                  <a:srgbClr val="0000FF"/>
                </a:solidFill>
                <a:latin typeface="+mn-ea"/>
                <a:cs typeface="+mn-ea"/>
                <a:sym typeface="+mn-lt"/>
              </a:rPr>
              <a:t>的物理层标准</a:t>
            </a:r>
          </a:p>
        </p:txBody>
      </p:sp>
      <p:graphicFrame>
        <p:nvGraphicFramePr>
          <p:cNvPr id="6" name="内容占位符 3">
            <a:extLst>
              <a:ext uri="{FF2B5EF4-FFF2-40B4-BE49-F238E27FC236}">
                <a16:creationId xmlns:a16="http://schemas.microsoft.com/office/drawing/2014/main" id="{89D1EB2D-0C7E-1B9A-9F9F-ED157F8D013C}"/>
              </a:ext>
            </a:extLst>
          </p:cNvPr>
          <p:cNvGraphicFramePr>
            <a:graphicFrameLocks/>
          </p:cNvGraphicFramePr>
          <p:nvPr>
            <p:extLst>
              <p:ext uri="{D42A27DB-BD31-4B8C-83A1-F6EECF244321}">
                <p14:modId xmlns:p14="http://schemas.microsoft.com/office/powerpoint/2010/main" val="2568863032"/>
              </p:ext>
            </p:extLst>
          </p:nvPr>
        </p:nvGraphicFramePr>
        <p:xfrm>
          <a:off x="979387" y="2393999"/>
          <a:ext cx="10233226" cy="2985849"/>
        </p:xfrm>
        <a:graphic>
          <a:graphicData uri="http://schemas.openxmlformats.org/drawingml/2006/table">
            <a:tbl>
              <a:tblPr firstRow="1" firstCol="1" lastRow="1" lastCol="1" bandRow="1" bandCol="1"/>
              <a:tblGrid>
                <a:gridCol w="1841985">
                  <a:extLst>
                    <a:ext uri="{9D8B030D-6E8A-4147-A177-3AD203B41FA5}">
                      <a16:colId xmlns:a16="http://schemas.microsoft.com/office/drawing/2014/main" val="20000"/>
                    </a:ext>
                  </a:extLst>
                </a:gridCol>
                <a:gridCol w="961497">
                  <a:extLst>
                    <a:ext uri="{9D8B030D-6E8A-4147-A177-3AD203B41FA5}">
                      <a16:colId xmlns:a16="http://schemas.microsoft.com/office/drawing/2014/main" val="20001"/>
                    </a:ext>
                  </a:extLst>
                </a:gridCol>
                <a:gridCol w="2622263">
                  <a:extLst>
                    <a:ext uri="{9D8B030D-6E8A-4147-A177-3AD203B41FA5}">
                      <a16:colId xmlns:a16="http://schemas.microsoft.com/office/drawing/2014/main" val="20002"/>
                    </a:ext>
                  </a:extLst>
                </a:gridCol>
                <a:gridCol w="4807481">
                  <a:extLst>
                    <a:ext uri="{9D8B030D-6E8A-4147-A177-3AD203B41FA5}">
                      <a16:colId xmlns:a16="http://schemas.microsoft.com/office/drawing/2014/main" val="20003"/>
                    </a:ext>
                  </a:extLst>
                </a:gridCol>
              </a:tblGrid>
              <a:tr h="595504">
                <a:tc>
                  <a:txBody>
                    <a:bodyPr/>
                    <a:lstStyle/>
                    <a:p>
                      <a:pPr algn="ctr">
                        <a:lnSpc>
                          <a:spcPct val="120000"/>
                        </a:lnSpc>
                        <a:spcBef>
                          <a:spcPts val="0"/>
                        </a:spcBef>
                        <a:spcAft>
                          <a:spcPts val="0"/>
                        </a:spcAft>
                        <a:tabLst>
                          <a:tab pos="1752600" algn="l"/>
                        </a:tabLst>
                      </a:pPr>
                      <a:r>
                        <a:rPr lang="zh-CN" sz="2100" b="1" dirty="0">
                          <a:solidFill>
                            <a:schemeClr val="bg1"/>
                          </a:solidFill>
                          <a:effectLst/>
                          <a:latin typeface="+mn-lt"/>
                          <a:ea typeface="+mn-ea"/>
                          <a:cs typeface="+mn-ea"/>
                          <a:sym typeface="+mn-lt"/>
                        </a:rPr>
                        <a:t>名称</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lnSpc>
                          <a:spcPct val="120000"/>
                        </a:lnSpc>
                        <a:spcBef>
                          <a:spcPts val="0"/>
                        </a:spcBef>
                        <a:spcAft>
                          <a:spcPts val="0"/>
                        </a:spcAft>
                        <a:tabLst>
                          <a:tab pos="1752600" algn="l"/>
                        </a:tabLst>
                      </a:pPr>
                      <a:r>
                        <a:rPr lang="zh-CN" sz="2100" b="1" dirty="0">
                          <a:solidFill>
                            <a:schemeClr val="bg1"/>
                          </a:solidFill>
                          <a:effectLst/>
                          <a:latin typeface="+mn-lt"/>
                          <a:ea typeface="+mn-ea"/>
                          <a:cs typeface="+mn-ea"/>
                          <a:sym typeface="+mn-lt"/>
                        </a:rPr>
                        <a:t>媒体</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lnSpc>
                          <a:spcPct val="120000"/>
                        </a:lnSpc>
                        <a:spcBef>
                          <a:spcPts val="0"/>
                        </a:spcBef>
                        <a:spcAft>
                          <a:spcPts val="0"/>
                        </a:spcAft>
                        <a:tabLst>
                          <a:tab pos="1752600" algn="l"/>
                        </a:tabLst>
                      </a:pPr>
                      <a:r>
                        <a:rPr lang="zh-CN" sz="2100" b="1" dirty="0">
                          <a:solidFill>
                            <a:schemeClr val="bg1"/>
                          </a:solidFill>
                          <a:effectLst/>
                          <a:latin typeface="+mn-lt"/>
                          <a:ea typeface="+mn-ea"/>
                          <a:cs typeface="+mn-ea"/>
                          <a:sym typeface="+mn-lt"/>
                        </a:rPr>
                        <a:t>网段最大长度</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lnSpc>
                          <a:spcPct val="120000"/>
                        </a:lnSpc>
                        <a:spcBef>
                          <a:spcPts val="0"/>
                        </a:spcBef>
                        <a:spcAft>
                          <a:spcPts val="0"/>
                        </a:spcAft>
                        <a:tabLst>
                          <a:tab pos="1752600" algn="l"/>
                        </a:tabLst>
                      </a:pPr>
                      <a:r>
                        <a:rPr lang="zh-CN" sz="2100" b="1" dirty="0">
                          <a:solidFill>
                            <a:schemeClr val="bg1"/>
                          </a:solidFill>
                          <a:effectLst/>
                          <a:latin typeface="+mn-lt"/>
                          <a:ea typeface="+mn-ea"/>
                          <a:cs typeface="+mn-ea"/>
                          <a:sym typeface="+mn-lt"/>
                        </a:rPr>
                        <a:t>特点</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extLst>
                  <a:ext uri="{0D108BD9-81ED-4DB2-BD59-A6C34878D82A}">
                    <a16:rowId xmlns:a16="http://schemas.microsoft.com/office/drawing/2014/main" val="10000"/>
                  </a:ext>
                </a:extLst>
              </a:tr>
              <a:tr h="478069">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10GBASE-SR</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zh-CN" sz="1900" b="1" dirty="0">
                          <a:effectLst/>
                          <a:latin typeface="+mn-lt"/>
                          <a:ea typeface="+mn-ea"/>
                          <a:cs typeface="+mn-ea"/>
                          <a:sym typeface="+mn-lt"/>
                        </a:rPr>
                        <a:t>光缆</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en-US" sz="1900" b="1" dirty="0">
                          <a:effectLst/>
                          <a:latin typeface="+mn-lt"/>
                          <a:ea typeface="+mn-ea"/>
                          <a:cs typeface="+mn-ea"/>
                          <a:sym typeface="+mn-lt"/>
                        </a:rPr>
                        <a:t>300 m</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20000"/>
                        </a:lnSpc>
                        <a:spcBef>
                          <a:spcPts val="0"/>
                        </a:spcBef>
                        <a:spcAft>
                          <a:spcPts val="0"/>
                        </a:spcAft>
                        <a:tabLst>
                          <a:tab pos="1752600" algn="l"/>
                        </a:tabLst>
                      </a:pPr>
                      <a:r>
                        <a:rPr lang="zh-CN" sz="1900" b="1" dirty="0">
                          <a:effectLst/>
                          <a:latin typeface="+mn-lt"/>
                          <a:ea typeface="+mn-ea"/>
                          <a:cs typeface="+mn-ea"/>
                          <a:sym typeface="+mn-lt"/>
                        </a:rPr>
                        <a:t>多模光纤（</a:t>
                      </a:r>
                      <a:r>
                        <a:rPr lang="en-US" sz="1900" b="1" dirty="0">
                          <a:effectLst/>
                          <a:latin typeface="+mn-lt"/>
                          <a:ea typeface="+mn-ea"/>
                          <a:cs typeface="+mn-ea"/>
                          <a:sym typeface="+mn-lt"/>
                        </a:rPr>
                        <a:t>0.85 </a:t>
                      </a:r>
                      <a:r>
                        <a:rPr kumimoji="0" lang="en-US" altLang="zh-CN" sz="2000" b="1" i="0" u="none" strike="noStrike" cap="none" normalizeH="0" baseline="0" dirty="0">
                          <a:ln>
                            <a:noFill/>
                          </a:ln>
                          <a:solidFill>
                            <a:schemeClr val="tx1"/>
                          </a:solidFill>
                          <a:effectLst/>
                          <a:latin typeface="+mn-ea"/>
                          <a:ea typeface="+mn-ea"/>
                          <a:sym typeface="Symbol" panose="05050102010706020507" pitchFamily="18" charset="2"/>
                        </a:rPr>
                        <a:t></a:t>
                      </a:r>
                      <a:r>
                        <a:rPr lang="en-US" sz="1900" b="1" dirty="0">
                          <a:effectLst/>
                          <a:latin typeface="+mn-lt"/>
                          <a:ea typeface="+mn-ea"/>
                          <a:cs typeface="+mn-ea"/>
                          <a:sym typeface="+mn-lt"/>
                        </a:rPr>
                        <a:t>m</a:t>
                      </a:r>
                      <a:r>
                        <a:rPr lang="zh-CN" sz="1900" b="1" dirty="0">
                          <a:effectLst/>
                          <a:latin typeface="+mn-lt"/>
                          <a:ea typeface="+mn-ea"/>
                          <a:cs typeface="+mn-ea"/>
                          <a:sym typeface="+mn-lt"/>
                        </a:rPr>
                        <a:t>）</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478069">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10GBASE-LR</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tabLst>
                          <a:tab pos="1752600" algn="l"/>
                        </a:tabLst>
                      </a:pPr>
                      <a:r>
                        <a:rPr lang="zh-CN" sz="1900" b="1">
                          <a:effectLst/>
                          <a:latin typeface="+mn-lt"/>
                          <a:ea typeface="+mn-ea"/>
                          <a:cs typeface="+mn-ea"/>
                          <a:sym typeface="+mn-lt"/>
                        </a:rPr>
                        <a:t>光缆</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tabLst>
                          <a:tab pos="1752600" algn="l"/>
                        </a:tabLst>
                      </a:pPr>
                      <a:r>
                        <a:rPr lang="en-US" sz="1900" b="1" dirty="0">
                          <a:effectLst/>
                          <a:latin typeface="+mn-lt"/>
                          <a:ea typeface="+mn-ea"/>
                          <a:cs typeface="+mn-ea"/>
                          <a:sym typeface="+mn-lt"/>
                        </a:rPr>
                        <a:t>10 km</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20000"/>
                        </a:lnSpc>
                        <a:spcBef>
                          <a:spcPts val="0"/>
                        </a:spcBef>
                        <a:spcAft>
                          <a:spcPts val="0"/>
                        </a:spcAft>
                        <a:tabLst>
                          <a:tab pos="1752600" algn="l"/>
                        </a:tabLst>
                      </a:pPr>
                      <a:r>
                        <a:rPr lang="zh-CN" sz="1900" b="1" dirty="0">
                          <a:effectLst/>
                          <a:latin typeface="+mn-lt"/>
                          <a:ea typeface="+mn-ea"/>
                          <a:cs typeface="+mn-ea"/>
                          <a:sym typeface="+mn-lt"/>
                        </a:rPr>
                        <a:t>单模光纤（</a:t>
                      </a:r>
                      <a:r>
                        <a:rPr lang="en-US" sz="1900" b="1" dirty="0">
                          <a:effectLst/>
                          <a:latin typeface="+mn-lt"/>
                          <a:ea typeface="+mn-ea"/>
                          <a:cs typeface="+mn-ea"/>
                          <a:sym typeface="+mn-lt"/>
                        </a:rPr>
                        <a:t>1.3 </a:t>
                      </a:r>
                      <a:r>
                        <a:rPr kumimoji="0" lang="en-US" altLang="zh-CN" sz="2000" b="1" i="0" u="none" strike="noStrike" cap="none" normalizeH="0" baseline="0" dirty="0">
                          <a:ln>
                            <a:noFill/>
                          </a:ln>
                          <a:solidFill>
                            <a:schemeClr val="tx1"/>
                          </a:solidFill>
                          <a:effectLst/>
                          <a:latin typeface="+mn-ea"/>
                          <a:ea typeface="+mn-ea"/>
                          <a:sym typeface="Symbol" panose="05050102010706020507" pitchFamily="18" charset="2"/>
                        </a:rPr>
                        <a:t></a:t>
                      </a:r>
                      <a:r>
                        <a:rPr lang="en-US" sz="1900" b="1" dirty="0">
                          <a:effectLst/>
                          <a:latin typeface="+mn-lt"/>
                          <a:ea typeface="+mn-ea"/>
                          <a:cs typeface="+mn-ea"/>
                          <a:sym typeface="+mn-lt"/>
                        </a:rPr>
                        <a:t>m</a:t>
                      </a:r>
                      <a:r>
                        <a:rPr lang="zh-CN" sz="1900" b="1" dirty="0">
                          <a:effectLst/>
                          <a:latin typeface="+mn-lt"/>
                          <a:ea typeface="+mn-ea"/>
                          <a:cs typeface="+mn-ea"/>
                          <a:sym typeface="+mn-lt"/>
                        </a:rPr>
                        <a:t>）</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78069">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10GBASE-ER</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zh-CN" sz="1900" b="1">
                          <a:effectLst/>
                          <a:latin typeface="+mn-lt"/>
                          <a:ea typeface="+mn-ea"/>
                          <a:cs typeface="+mn-ea"/>
                          <a:sym typeface="+mn-lt"/>
                        </a:rPr>
                        <a:t>光缆</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en-US" sz="1900" b="1" dirty="0">
                          <a:effectLst/>
                          <a:latin typeface="+mn-lt"/>
                          <a:ea typeface="+mn-ea"/>
                          <a:cs typeface="+mn-ea"/>
                          <a:sym typeface="+mn-lt"/>
                        </a:rPr>
                        <a:t>40 km</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20000"/>
                        </a:lnSpc>
                        <a:spcBef>
                          <a:spcPts val="0"/>
                        </a:spcBef>
                        <a:spcAft>
                          <a:spcPts val="0"/>
                        </a:spcAft>
                        <a:tabLst>
                          <a:tab pos="1752600" algn="l"/>
                        </a:tabLst>
                      </a:pPr>
                      <a:r>
                        <a:rPr lang="zh-CN" sz="1900" b="1" dirty="0">
                          <a:effectLst/>
                          <a:latin typeface="+mn-lt"/>
                          <a:ea typeface="+mn-ea"/>
                          <a:cs typeface="+mn-ea"/>
                          <a:sym typeface="+mn-lt"/>
                        </a:rPr>
                        <a:t>单模光纤（</a:t>
                      </a:r>
                      <a:r>
                        <a:rPr lang="en-US" sz="1900" b="1" dirty="0">
                          <a:effectLst/>
                          <a:latin typeface="+mn-lt"/>
                          <a:ea typeface="+mn-ea"/>
                          <a:cs typeface="+mn-ea"/>
                          <a:sym typeface="+mn-lt"/>
                        </a:rPr>
                        <a:t>1.5 </a:t>
                      </a:r>
                      <a:r>
                        <a:rPr kumimoji="0" lang="en-US" altLang="zh-CN" sz="2000" b="1" i="0" u="none" strike="noStrike" cap="none" normalizeH="0" baseline="0" dirty="0">
                          <a:ln>
                            <a:noFill/>
                          </a:ln>
                          <a:solidFill>
                            <a:schemeClr val="tx1"/>
                          </a:solidFill>
                          <a:effectLst/>
                          <a:latin typeface="+mn-ea"/>
                          <a:ea typeface="+mn-ea"/>
                          <a:sym typeface="Symbol" panose="05050102010706020507" pitchFamily="18" charset="2"/>
                        </a:rPr>
                        <a:t></a:t>
                      </a:r>
                      <a:r>
                        <a:rPr lang="en-US" sz="1900" b="1" dirty="0">
                          <a:effectLst/>
                          <a:latin typeface="+mn-lt"/>
                          <a:ea typeface="+mn-ea"/>
                          <a:cs typeface="+mn-ea"/>
                          <a:sym typeface="+mn-lt"/>
                        </a:rPr>
                        <a:t>m</a:t>
                      </a:r>
                      <a:r>
                        <a:rPr lang="zh-CN" sz="1900" b="1" dirty="0">
                          <a:effectLst/>
                          <a:latin typeface="+mn-lt"/>
                          <a:ea typeface="+mn-ea"/>
                          <a:cs typeface="+mn-ea"/>
                          <a:sym typeface="+mn-lt"/>
                        </a:rPr>
                        <a:t>）</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478069">
                <a:tc>
                  <a:txBody>
                    <a:bodyPr/>
                    <a:lstStyle/>
                    <a:p>
                      <a:pPr algn="just">
                        <a:lnSpc>
                          <a:spcPct val="120000"/>
                        </a:lnSpc>
                        <a:spcBef>
                          <a:spcPts val="0"/>
                        </a:spcBef>
                        <a:spcAft>
                          <a:spcPts val="0"/>
                        </a:spcAft>
                        <a:tabLst>
                          <a:tab pos="1752600" algn="l"/>
                        </a:tabLst>
                      </a:pPr>
                      <a:r>
                        <a:rPr lang="pt-BR" sz="1900" b="1" dirty="0">
                          <a:effectLst/>
                          <a:latin typeface="+mn-lt"/>
                          <a:ea typeface="+mn-ea"/>
                          <a:cs typeface="+mn-ea"/>
                          <a:sym typeface="+mn-lt"/>
                        </a:rPr>
                        <a:t>10GBASE-CX4</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tabLst>
                          <a:tab pos="1752600" algn="l"/>
                        </a:tabLst>
                      </a:pPr>
                      <a:r>
                        <a:rPr lang="zh-CN" sz="1900" b="1">
                          <a:effectLst/>
                          <a:latin typeface="+mn-lt"/>
                          <a:ea typeface="+mn-ea"/>
                          <a:cs typeface="+mn-ea"/>
                          <a:sym typeface="+mn-lt"/>
                        </a:rPr>
                        <a:t>铜缆</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0000"/>
                        </a:lnSpc>
                        <a:spcBef>
                          <a:spcPts val="0"/>
                        </a:spcBef>
                        <a:spcAft>
                          <a:spcPts val="0"/>
                        </a:spcAft>
                        <a:tabLst>
                          <a:tab pos="1752600" algn="l"/>
                        </a:tabLst>
                      </a:pPr>
                      <a:r>
                        <a:rPr lang="en-US" sz="1900" b="1" dirty="0">
                          <a:effectLst/>
                          <a:latin typeface="+mn-lt"/>
                          <a:ea typeface="+mn-ea"/>
                          <a:cs typeface="+mn-ea"/>
                          <a:sym typeface="+mn-lt"/>
                        </a:rPr>
                        <a:t>15 m</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20000"/>
                        </a:lnSpc>
                        <a:spcBef>
                          <a:spcPts val="0"/>
                        </a:spcBef>
                        <a:spcAft>
                          <a:spcPts val="0"/>
                        </a:spcAft>
                        <a:tabLst>
                          <a:tab pos="1752600" algn="l"/>
                        </a:tabLst>
                      </a:pPr>
                      <a:r>
                        <a:rPr lang="zh-CN" sz="1900" b="1" dirty="0">
                          <a:effectLst/>
                          <a:latin typeface="+mn-lt"/>
                          <a:ea typeface="+mn-ea"/>
                          <a:cs typeface="+mn-ea"/>
                          <a:sym typeface="+mn-lt"/>
                        </a:rPr>
                        <a:t>使用</a:t>
                      </a:r>
                      <a:r>
                        <a:rPr lang="en-US" altLang="zh-CN" sz="1900" b="1" dirty="0">
                          <a:effectLst/>
                          <a:latin typeface="+mn-lt"/>
                          <a:ea typeface="+mn-ea"/>
                          <a:cs typeface="+mn-ea"/>
                          <a:sym typeface="+mn-lt"/>
                        </a:rPr>
                        <a:t> </a:t>
                      </a:r>
                      <a:r>
                        <a:rPr lang="pt-BR" sz="1900" b="1" dirty="0">
                          <a:effectLst/>
                          <a:latin typeface="+mn-lt"/>
                          <a:ea typeface="+mn-ea"/>
                          <a:cs typeface="+mn-ea"/>
                          <a:sym typeface="+mn-lt"/>
                        </a:rPr>
                        <a:t>4 </a:t>
                      </a:r>
                      <a:r>
                        <a:rPr lang="zh-CN" sz="1900" b="1" dirty="0">
                          <a:effectLst/>
                          <a:latin typeface="+mn-lt"/>
                          <a:ea typeface="+mn-ea"/>
                          <a:cs typeface="+mn-ea"/>
                          <a:sym typeface="+mn-lt"/>
                        </a:rPr>
                        <a:t>对双芯同轴电缆</a:t>
                      </a:r>
                      <a:r>
                        <a:rPr lang="en-US" altLang="zh-CN" sz="1900" b="1" dirty="0">
                          <a:effectLst/>
                          <a:latin typeface="+mn-lt"/>
                          <a:ea typeface="+mn-ea"/>
                          <a:cs typeface="+mn-ea"/>
                          <a:sym typeface="+mn-lt"/>
                        </a:rPr>
                        <a:t> </a:t>
                      </a:r>
                      <a:r>
                        <a:rPr lang="pt-BR" sz="1900" b="1" dirty="0">
                          <a:effectLst/>
                          <a:latin typeface="+mn-lt"/>
                          <a:ea typeface="+mn-ea"/>
                          <a:cs typeface="+mn-ea"/>
                          <a:sym typeface="+mn-lt"/>
                        </a:rPr>
                        <a:t>(twinax)</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78069">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10GBASE-T</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zh-CN" sz="1900" b="1" dirty="0">
                          <a:effectLst/>
                          <a:latin typeface="+mn-lt"/>
                          <a:ea typeface="+mn-ea"/>
                          <a:cs typeface="+mn-ea"/>
                          <a:sym typeface="+mn-lt"/>
                        </a:rPr>
                        <a:t>铜缆</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20000"/>
                        </a:lnSpc>
                        <a:spcBef>
                          <a:spcPts val="0"/>
                        </a:spcBef>
                        <a:spcAft>
                          <a:spcPts val="0"/>
                        </a:spcAft>
                        <a:tabLst>
                          <a:tab pos="1752600" algn="l"/>
                        </a:tabLst>
                      </a:pPr>
                      <a:r>
                        <a:rPr lang="en-US" sz="1900" b="1" dirty="0">
                          <a:effectLst/>
                          <a:latin typeface="+mn-lt"/>
                          <a:ea typeface="+mn-ea"/>
                          <a:cs typeface="+mn-ea"/>
                          <a:sym typeface="+mn-lt"/>
                        </a:rPr>
                        <a:t>100 m</a:t>
                      </a:r>
                      <a:endParaRPr lang="zh-CN" sz="1900" b="1" dirty="0">
                        <a:effectLst/>
                        <a:latin typeface="+mn-lt"/>
                        <a:ea typeface="+mn-ea"/>
                        <a:cs typeface="+mn-ea"/>
                        <a:sym typeface="+mn-lt"/>
                      </a:endParaRP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20000"/>
                        </a:lnSpc>
                        <a:spcBef>
                          <a:spcPts val="0"/>
                        </a:spcBef>
                        <a:spcAft>
                          <a:spcPts val="0"/>
                        </a:spcAft>
                        <a:tabLst>
                          <a:tab pos="1752600" algn="l"/>
                        </a:tabLst>
                      </a:pPr>
                      <a:r>
                        <a:rPr lang="zh-CN" sz="1900" b="1" dirty="0">
                          <a:effectLst/>
                          <a:latin typeface="+mn-lt"/>
                          <a:ea typeface="+mn-ea"/>
                          <a:cs typeface="+mn-ea"/>
                          <a:sym typeface="+mn-lt"/>
                        </a:rPr>
                        <a:t>使用</a:t>
                      </a:r>
                      <a:r>
                        <a:rPr lang="en-US" altLang="zh-CN" sz="1900" b="1" dirty="0">
                          <a:effectLst/>
                          <a:latin typeface="+mn-lt"/>
                          <a:ea typeface="+mn-ea"/>
                          <a:cs typeface="+mn-ea"/>
                          <a:sym typeface="+mn-lt"/>
                        </a:rPr>
                        <a:t> </a:t>
                      </a:r>
                      <a:r>
                        <a:rPr lang="pt-BR" sz="1900" b="1" dirty="0">
                          <a:effectLst/>
                          <a:latin typeface="+mn-lt"/>
                          <a:ea typeface="+mn-ea"/>
                          <a:cs typeface="+mn-ea"/>
                          <a:sym typeface="+mn-lt"/>
                        </a:rPr>
                        <a:t>4 </a:t>
                      </a:r>
                      <a:r>
                        <a:rPr lang="zh-CN" sz="1900" b="1" dirty="0">
                          <a:effectLst/>
                          <a:latin typeface="+mn-lt"/>
                          <a:ea typeface="+mn-ea"/>
                          <a:cs typeface="+mn-ea"/>
                          <a:sym typeface="+mn-lt"/>
                        </a:rPr>
                        <a:t>对</a:t>
                      </a:r>
                      <a:r>
                        <a:rPr lang="en-US" altLang="zh-CN" sz="1900" b="1" dirty="0">
                          <a:effectLst/>
                          <a:latin typeface="+mn-lt"/>
                          <a:ea typeface="+mn-ea"/>
                          <a:cs typeface="+mn-ea"/>
                          <a:sym typeface="+mn-lt"/>
                        </a:rPr>
                        <a:t> </a:t>
                      </a:r>
                      <a:r>
                        <a:rPr lang="pt-BR" sz="1900" b="1" dirty="0">
                          <a:effectLst/>
                          <a:latin typeface="+mn-lt"/>
                          <a:ea typeface="+mn-ea"/>
                          <a:cs typeface="+mn-ea"/>
                          <a:sym typeface="+mn-lt"/>
                        </a:rPr>
                        <a:t>6A </a:t>
                      </a:r>
                      <a:r>
                        <a:rPr lang="zh-CN" sz="1900" b="1" dirty="0">
                          <a:effectLst/>
                          <a:latin typeface="+mn-lt"/>
                          <a:ea typeface="+mn-ea"/>
                          <a:cs typeface="+mn-ea"/>
                          <a:sym typeface="+mn-lt"/>
                        </a:rPr>
                        <a:t>类</a:t>
                      </a:r>
                      <a:r>
                        <a:rPr lang="en-US" altLang="zh-CN" sz="1900" b="1" dirty="0">
                          <a:effectLst/>
                          <a:latin typeface="+mn-lt"/>
                          <a:ea typeface="+mn-ea"/>
                          <a:cs typeface="+mn-ea"/>
                          <a:sym typeface="+mn-lt"/>
                        </a:rPr>
                        <a:t> </a:t>
                      </a:r>
                      <a:r>
                        <a:rPr lang="pt-BR" sz="1900" b="1" dirty="0">
                          <a:effectLst/>
                          <a:latin typeface="+mn-lt"/>
                          <a:ea typeface="+mn-ea"/>
                          <a:cs typeface="+mn-ea"/>
                          <a:sym typeface="+mn-lt"/>
                        </a:rPr>
                        <a:t>UTP </a:t>
                      </a:r>
                      <a:r>
                        <a:rPr lang="zh-CN" sz="1900" b="1" dirty="0">
                          <a:effectLst/>
                          <a:latin typeface="+mn-lt"/>
                          <a:ea typeface="+mn-ea"/>
                          <a:cs typeface="+mn-ea"/>
                          <a:sym typeface="+mn-lt"/>
                        </a:rPr>
                        <a:t>双绞线</a:t>
                      </a:r>
                    </a:p>
                  </a:txBody>
                  <a:tcPr marL="48661" marR="486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081949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ABD87-B26B-1AAB-4405-C09009822578}"/>
              </a:ext>
            </a:extLst>
          </p:cNvPr>
          <p:cNvSpPr>
            <a:spLocks noGrp="1"/>
          </p:cNvSpPr>
          <p:nvPr>
            <p:ph type="title"/>
          </p:nvPr>
        </p:nvSpPr>
        <p:spPr/>
        <p:txBody>
          <a:bodyPr>
            <a:normAutofit/>
          </a:bodyPr>
          <a:lstStyle/>
          <a:p>
            <a:r>
              <a:rPr lang="en-US" altLang="zh-CN" sz="3200" b="1" dirty="0">
                <a:cs typeface="+mn-ea"/>
                <a:sym typeface="+mn-lt"/>
              </a:rPr>
              <a:t>40GE/100GE</a:t>
            </a:r>
            <a:r>
              <a:rPr lang="zh-CN" altLang="en-US" sz="3200" b="1" dirty="0">
                <a:cs typeface="+mn-ea"/>
                <a:sym typeface="+mn-lt"/>
              </a:rPr>
              <a:t>：物理层</a:t>
            </a:r>
            <a:endParaRPr lang="zh-CN" altLang="en-US" dirty="0"/>
          </a:p>
        </p:txBody>
      </p:sp>
      <p:sp>
        <p:nvSpPr>
          <p:cNvPr id="4" name="灯片编号占位符 3">
            <a:extLst>
              <a:ext uri="{FF2B5EF4-FFF2-40B4-BE49-F238E27FC236}">
                <a16:creationId xmlns:a16="http://schemas.microsoft.com/office/drawing/2014/main" id="{32C12C20-C36B-45B8-704C-8B1D2D9BD444}"/>
              </a:ext>
            </a:extLst>
          </p:cNvPr>
          <p:cNvSpPr>
            <a:spLocks noGrp="1"/>
          </p:cNvSpPr>
          <p:nvPr>
            <p:ph type="sldNum" sz="quarter" idx="12"/>
          </p:nvPr>
        </p:nvSpPr>
        <p:spPr/>
        <p:txBody>
          <a:bodyPr/>
          <a:lstStyle/>
          <a:p>
            <a:fld id="{C8BB1146-E542-4D4E-B8E9-6919A11DDD48}" type="slidenum">
              <a:rPr lang="en-US" smtClean="0"/>
              <a:t>169</a:t>
            </a:fld>
            <a:endParaRPr lang="en-US"/>
          </a:p>
        </p:txBody>
      </p:sp>
      <p:sp>
        <p:nvSpPr>
          <p:cNvPr id="5" name="矩形 4">
            <a:extLst>
              <a:ext uri="{FF2B5EF4-FFF2-40B4-BE49-F238E27FC236}">
                <a16:creationId xmlns:a16="http://schemas.microsoft.com/office/drawing/2014/main" id="{8ECA144C-0CC5-5888-3414-05D69B92D939}"/>
              </a:ext>
            </a:extLst>
          </p:cNvPr>
          <p:cNvSpPr/>
          <p:nvPr/>
        </p:nvSpPr>
        <p:spPr>
          <a:xfrm>
            <a:off x="4171434" y="1531284"/>
            <a:ext cx="3849131" cy="497957"/>
          </a:xfrm>
          <a:prstGeom prst="rect">
            <a:avLst/>
          </a:prstGeom>
        </p:spPr>
        <p:txBody>
          <a:bodyPr wrap="none">
            <a:spAutoFit/>
          </a:bodyPr>
          <a:lstStyle/>
          <a:p>
            <a:pPr algn="ctr" fontAlgn="base">
              <a:lnSpc>
                <a:spcPct val="120000"/>
              </a:lnSpc>
              <a:spcBef>
                <a:spcPct val="0"/>
              </a:spcBef>
              <a:spcAft>
                <a:spcPct val="0"/>
              </a:spcAft>
              <a:tabLst>
                <a:tab pos="2336742" algn="l"/>
              </a:tabLst>
            </a:pPr>
            <a:r>
              <a:rPr lang="en-US" altLang="zh-CN" sz="2400" b="1" dirty="0">
                <a:solidFill>
                  <a:srgbClr val="0000FF"/>
                </a:solidFill>
                <a:latin typeface="+mn-ea"/>
                <a:cs typeface="+mn-ea"/>
                <a:sym typeface="+mn-lt"/>
              </a:rPr>
              <a:t>40GE/10GE </a:t>
            </a:r>
            <a:r>
              <a:rPr lang="zh-CN" altLang="en-US" sz="2400" b="1" dirty="0">
                <a:solidFill>
                  <a:srgbClr val="0000FF"/>
                </a:solidFill>
                <a:latin typeface="+mn-ea"/>
                <a:cs typeface="+mn-ea"/>
                <a:sym typeface="+mn-lt"/>
              </a:rPr>
              <a:t>的物理层标准</a:t>
            </a:r>
          </a:p>
        </p:txBody>
      </p:sp>
      <p:graphicFrame>
        <p:nvGraphicFramePr>
          <p:cNvPr id="6" name="表格 5">
            <a:extLst>
              <a:ext uri="{FF2B5EF4-FFF2-40B4-BE49-F238E27FC236}">
                <a16:creationId xmlns:a16="http://schemas.microsoft.com/office/drawing/2014/main" id="{210E1D1D-6975-2C83-8F42-E385BB52568D}"/>
              </a:ext>
            </a:extLst>
          </p:cNvPr>
          <p:cNvGraphicFramePr>
            <a:graphicFrameLocks noGrp="1"/>
          </p:cNvGraphicFramePr>
          <p:nvPr>
            <p:extLst>
              <p:ext uri="{D42A27DB-BD31-4B8C-83A1-F6EECF244321}">
                <p14:modId xmlns:p14="http://schemas.microsoft.com/office/powerpoint/2010/main" val="3458698183"/>
              </p:ext>
            </p:extLst>
          </p:nvPr>
        </p:nvGraphicFramePr>
        <p:xfrm>
          <a:off x="670559" y="2097024"/>
          <a:ext cx="10838687" cy="3373900"/>
        </p:xfrm>
        <a:graphic>
          <a:graphicData uri="http://schemas.openxmlformats.org/drawingml/2006/table">
            <a:tbl>
              <a:tblPr firstRow="1" firstCol="1" lastRow="1" lastCol="1" bandRow="1" bandCol="1"/>
              <a:tblGrid>
                <a:gridCol w="4592663">
                  <a:extLst>
                    <a:ext uri="{9D8B030D-6E8A-4147-A177-3AD203B41FA5}">
                      <a16:colId xmlns:a16="http://schemas.microsoft.com/office/drawing/2014/main" val="20000"/>
                    </a:ext>
                  </a:extLst>
                </a:gridCol>
                <a:gridCol w="2939305">
                  <a:extLst>
                    <a:ext uri="{9D8B030D-6E8A-4147-A177-3AD203B41FA5}">
                      <a16:colId xmlns:a16="http://schemas.microsoft.com/office/drawing/2014/main" val="20001"/>
                    </a:ext>
                  </a:extLst>
                </a:gridCol>
                <a:gridCol w="3306719">
                  <a:extLst>
                    <a:ext uri="{9D8B030D-6E8A-4147-A177-3AD203B41FA5}">
                      <a16:colId xmlns:a16="http://schemas.microsoft.com/office/drawing/2014/main" val="20002"/>
                    </a:ext>
                  </a:extLst>
                </a:gridCol>
              </a:tblGrid>
              <a:tr h="494116">
                <a:tc>
                  <a:txBody>
                    <a:bodyPr/>
                    <a:lstStyle/>
                    <a:p>
                      <a:pPr marL="0" algn="ctr" defTabSz="914400" rtl="0" eaLnBrk="1" latinLnBrk="0" hangingPunct="1">
                        <a:lnSpc>
                          <a:spcPct val="120000"/>
                        </a:lnSpc>
                        <a:spcBef>
                          <a:spcPts val="0"/>
                        </a:spcBef>
                        <a:spcAft>
                          <a:spcPts val="0"/>
                        </a:spcAft>
                        <a:tabLst>
                          <a:tab pos="1752600" algn="l"/>
                        </a:tabLst>
                      </a:pPr>
                      <a:r>
                        <a:rPr lang="zh-CN" sz="2100" b="1" kern="1200" dirty="0">
                          <a:solidFill>
                            <a:schemeClr val="bg1"/>
                          </a:solidFill>
                          <a:effectLst/>
                          <a:latin typeface="+mn-lt"/>
                          <a:ea typeface="+mn-ea"/>
                          <a:cs typeface="+mn-ea"/>
                          <a:sym typeface="+mn-lt"/>
                        </a:rPr>
                        <a:t>物理层</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20000"/>
                        </a:lnSpc>
                        <a:spcBef>
                          <a:spcPts val="0"/>
                        </a:spcBef>
                        <a:spcAft>
                          <a:spcPts val="0"/>
                        </a:spcAft>
                        <a:tabLst>
                          <a:tab pos="1752600" algn="l"/>
                        </a:tabLst>
                      </a:pPr>
                      <a:r>
                        <a:rPr lang="en-US" sz="2100" b="1" dirty="0">
                          <a:solidFill>
                            <a:schemeClr val="bg1"/>
                          </a:solidFill>
                          <a:effectLst/>
                          <a:latin typeface="+mn-lt"/>
                          <a:ea typeface="+mn-ea"/>
                          <a:cs typeface="+mn-ea"/>
                          <a:sym typeface="+mn-lt"/>
                        </a:rPr>
                        <a:t>40GE</a:t>
                      </a:r>
                      <a:endParaRPr lang="zh-CN" sz="2100" b="1" dirty="0">
                        <a:solidFill>
                          <a:schemeClr val="bg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20000"/>
                        </a:lnSpc>
                        <a:spcBef>
                          <a:spcPts val="0"/>
                        </a:spcBef>
                        <a:spcAft>
                          <a:spcPts val="0"/>
                        </a:spcAft>
                        <a:tabLst>
                          <a:tab pos="1752600" algn="l"/>
                        </a:tabLst>
                      </a:pPr>
                      <a:r>
                        <a:rPr lang="en-US" sz="2100" b="1" dirty="0">
                          <a:solidFill>
                            <a:schemeClr val="bg1"/>
                          </a:solidFill>
                          <a:effectLst/>
                          <a:latin typeface="+mn-lt"/>
                          <a:ea typeface="+mn-ea"/>
                          <a:cs typeface="+mn-ea"/>
                          <a:sym typeface="+mn-lt"/>
                        </a:rPr>
                        <a:t>100GE</a:t>
                      </a:r>
                      <a:endParaRPr lang="zh-CN" sz="2100" b="1" dirty="0">
                        <a:solidFill>
                          <a:schemeClr val="bg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r h="527021">
                <a:tc>
                  <a:txBody>
                    <a:bodyPr/>
                    <a:lstStyle/>
                    <a:p>
                      <a:pPr marL="0" algn="just" defTabSz="914400" rtl="0" eaLnBrk="1" latinLnBrk="0" hangingPunct="1">
                        <a:lnSpc>
                          <a:spcPct val="120000"/>
                        </a:lnSpc>
                        <a:spcBef>
                          <a:spcPts val="0"/>
                        </a:spcBef>
                        <a:spcAft>
                          <a:spcPts val="0"/>
                        </a:spcAft>
                        <a:tabLst>
                          <a:tab pos="1752600" algn="l"/>
                        </a:tabLst>
                      </a:pPr>
                      <a:r>
                        <a:rPr lang="zh-CN" sz="1900" b="1" kern="1200" dirty="0">
                          <a:effectLst/>
                          <a:latin typeface="+mn-lt"/>
                          <a:ea typeface="+mn-ea"/>
                          <a:cs typeface="+mn-ea"/>
                          <a:sym typeface="+mn-lt"/>
                        </a:rPr>
                        <a:t>在</a:t>
                      </a:r>
                      <a:r>
                        <a:rPr lang="zh-CN" sz="1900" b="1" kern="1200" dirty="0">
                          <a:solidFill>
                            <a:schemeClr val="tx1"/>
                          </a:solidFill>
                          <a:effectLst/>
                          <a:latin typeface="+mn-lt"/>
                          <a:ea typeface="+mn-ea"/>
                          <a:cs typeface="+mn-ea"/>
                          <a:sym typeface="+mn-lt"/>
                        </a:rPr>
                        <a:t>背板上</a:t>
                      </a:r>
                      <a:r>
                        <a:rPr lang="zh-CN" sz="1900" b="1" kern="1200" dirty="0">
                          <a:effectLst/>
                          <a:latin typeface="+mn-lt"/>
                          <a:ea typeface="+mn-ea"/>
                          <a:cs typeface="+mn-ea"/>
                          <a:sym typeface="+mn-lt"/>
                        </a:rPr>
                        <a:t>传输至少超过</a:t>
                      </a:r>
                      <a:r>
                        <a:rPr lang="en-US" altLang="zh-CN" sz="1900" b="1" kern="1200" dirty="0">
                          <a:effectLst/>
                          <a:latin typeface="+mn-lt"/>
                          <a:ea typeface="+mn-ea"/>
                          <a:cs typeface="+mn-ea"/>
                          <a:sym typeface="+mn-lt"/>
                        </a:rPr>
                        <a:t> </a:t>
                      </a:r>
                      <a:r>
                        <a:rPr lang="en-US" sz="1900" b="1" kern="1200" dirty="0">
                          <a:effectLst/>
                          <a:latin typeface="+mn-lt"/>
                          <a:ea typeface="+mn-ea"/>
                          <a:cs typeface="+mn-ea"/>
                          <a:sym typeface="+mn-lt"/>
                        </a:rPr>
                        <a:t>1 m </a:t>
                      </a:r>
                      <a:endParaRPr lang="zh-CN" sz="1900" b="1" kern="1200"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40GBASE-KR4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 </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527021">
                <a:tc>
                  <a:txBody>
                    <a:bodyPr/>
                    <a:lstStyle/>
                    <a:p>
                      <a:pPr marL="0" algn="just" defTabSz="914400" rtl="0" eaLnBrk="1" latinLnBrk="0" hangingPunct="1">
                        <a:lnSpc>
                          <a:spcPct val="120000"/>
                        </a:lnSpc>
                        <a:spcBef>
                          <a:spcPts val="0"/>
                        </a:spcBef>
                        <a:spcAft>
                          <a:spcPts val="0"/>
                        </a:spcAft>
                        <a:tabLst>
                          <a:tab pos="1752600" algn="l"/>
                        </a:tabLst>
                      </a:pPr>
                      <a:r>
                        <a:rPr lang="zh-CN" sz="1900" b="1" kern="1200" dirty="0">
                          <a:effectLst/>
                          <a:latin typeface="+mn-lt"/>
                          <a:ea typeface="+mn-ea"/>
                          <a:cs typeface="+mn-ea"/>
                          <a:sym typeface="+mn-lt"/>
                        </a:rPr>
                        <a:t>在铜缆上传输至少超过</a:t>
                      </a:r>
                      <a:r>
                        <a:rPr lang="en-US" altLang="zh-CN" sz="1900" b="1" kern="1200" dirty="0">
                          <a:effectLst/>
                          <a:latin typeface="+mn-lt"/>
                          <a:ea typeface="+mn-ea"/>
                          <a:cs typeface="+mn-ea"/>
                          <a:sym typeface="+mn-lt"/>
                        </a:rPr>
                        <a:t> </a:t>
                      </a:r>
                      <a:r>
                        <a:rPr lang="en-US" sz="1900" b="1" kern="1200" dirty="0">
                          <a:effectLst/>
                          <a:latin typeface="+mn-lt"/>
                          <a:ea typeface="+mn-ea"/>
                          <a:cs typeface="+mn-ea"/>
                          <a:sym typeface="+mn-lt"/>
                        </a:rPr>
                        <a:t>7 m</a:t>
                      </a:r>
                      <a:endParaRPr lang="zh-CN" sz="1900" b="1" kern="1200"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40GBASE-CR4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100GBASE-CR10</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71700">
                <a:tc>
                  <a:txBody>
                    <a:bodyPr/>
                    <a:lstStyle/>
                    <a:p>
                      <a:pPr marL="0" algn="just" defTabSz="914400" rtl="0" eaLnBrk="1" latinLnBrk="0" hangingPunct="1">
                        <a:lnSpc>
                          <a:spcPct val="120000"/>
                        </a:lnSpc>
                        <a:spcBef>
                          <a:spcPts val="0"/>
                        </a:spcBef>
                        <a:spcAft>
                          <a:spcPts val="0"/>
                        </a:spcAft>
                        <a:tabLst>
                          <a:tab pos="1752600" algn="l"/>
                        </a:tabLst>
                      </a:pPr>
                      <a:r>
                        <a:rPr lang="zh-CN" sz="1900" b="1" kern="1200" dirty="0">
                          <a:effectLst/>
                          <a:latin typeface="+mn-lt"/>
                          <a:ea typeface="+mn-ea"/>
                          <a:cs typeface="+mn-ea"/>
                          <a:sym typeface="+mn-lt"/>
                        </a:rPr>
                        <a:t>在多模光纤上传输至少</a:t>
                      </a:r>
                      <a:r>
                        <a:rPr lang="en-US" altLang="zh-CN" sz="1900" b="1" kern="1200" dirty="0">
                          <a:effectLst/>
                          <a:latin typeface="+mn-lt"/>
                          <a:ea typeface="+mn-ea"/>
                          <a:cs typeface="+mn-ea"/>
                          <a:sym typeface="+mn-lt"/>
                        </a:rPr>
                        <a:t> </a:t>
                      </a:r>
                      <a:r>
                        <a:rPr lang="en-US" sz="1900" b="1" kern="1200" dirty="0">
                          <a:effectLst/>
                          <a:latin typeface="+mn-lt"/>
                          <a:ea typeface="+mn-ea"/>
                          <a:cs typeface="+mn-ea"/>
                          <a:sym typeface="+mn-lt"/>
                        </a:rPr>
                        <a:t>100 m</a:t>
                      </a:r>
                      <a:endParaRPr lang="zh-CN" sz="1900" b="1" kern="1200"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40GBASE-SR4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100GBASE-SR10</a:t>
                      </a:r>
                      <a:r>
                        <a:rPr lang="zh-CN" altLang="en-US" sz="1900" b="1" dirty="0">
                          <a:effectLst/>
                          <a:latin typeface="+mn-lt"/>
                          <a:ea typeface="+mn-ea"/>
                          <a:cs typeface="+mn-ea"/>
                          <a:sym typeface="+mn-lt"/>
                        </a:rPr>
                        <a:t>，</a:t>
                      </a:r>
                      <a:endParaRPr lang="en-US" sz="1900" b="1" dirty="0">
                        <a:effectLst/>
                        <a:latin typeface="+mn-lt"/>
                        <a:ea typeface="+mn-ea"/>
                        <a:cs typeface="+mn-ea"/>
                        <a:sym typeface="+mn-lt"/>
                      </a:endParaRPr>
                    </a:p>
                    <a:p>
                      <a:pPr algn="just">
                        <a:lnSpc>
                          <a:spcPct val="120000"/>
                        </a:lnSpc>
                        <a:spcBef>
                          <a:spcPts val="0"/>
                        </a:spcBef>
                        <a:spcAft>
                          <a:spcPts val="0"/>
                        </a:spcAft>
                        <a:tabLst>
                          <a:tab pos="1752600" algn="l"/>
                        </a:tabLst>
                      </a:pPr>
                      <a:r>
                        <a:rPr lang="zh-CN" altLang="en-US" sz="1900" b="1" dirty="0">
                          <a:effectLst/>
                          <a:latin typeface="+mn-lt"/>
                          <a:ea typeface="+mn-ea"/>
                          <a:cs typeface="+mn-ea"/>
                          <a:sym typeface="+mn-lt"/>
                        </a:rPr>
                        <a:t>*</a:t>
                      </a:r>
                      <a:r>
                        <a:rPr lang="en-US" altLang="zh-CN" sz="1900" b="1" dirty="0">
                          <a:effectLst/>
                          <a:latin typeface="+mn-lt"/>
                          <a:ea typeface="+mn-ea"/>
                          <a:cs typeface="+mn-ea"/>
                          <a:sym typeface="+mn-lt"/>
                        </a:rPr>
                        <a:t>100GBASE-SR4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527021">
                <a:tc>
                  <a:txBody>
                    <a:bodyPr/>
                    <a:lstStyle/>
                    <a:p>
                      <a:pPr marL="0" algn="just" defTabSz="914400" rtl="0" eaLnBrk="1" latinLnBrk="0" hangingPunct="1">
                        <a:lnSpc>
                          <a:spcPct val="120000"/>
                        </a:lnSpc>
                        <a:spcBef>
                          <a:spcPts val="0"/>
                        </a:spcBef>
                        <a:spcAft>
                          <a:spcPts val="0"/>
                        </a:spcAft>
                        <a:tabLst>
                          <a:tab pos="1752600" algn="l"/>
                        </a:tabLst>
                      </a:pPr>
                      <a:r>
                        <a:rPr lang="zh-CN" sz="1900" b="1" kern="1200" dirty="0">
                          <a:effectLst/>
                          <a:latin typeface="+mn-lt"/>
                          <a:ea typeface="+mn-ea"/>
                          <a:cs typeface="+mn-ea"/>
                          <a:sym typeface="+mn-lt"/>
                        </a:rPr>
                        <a:t>在单模光纤上传输至少</a:t>
                      </a:r>
                      <a:r>
                        <a:rPr lang="en-US" altLang="zh-CN" sz="1900" b="1" kern="1200" dirty="0">
                          <a:effectLst/>
                          <a:latin typeface="+mn-lt"/>
                          <a:ea typeface="+mn-ea"/>
                          <a:cs typeface="+mn-ea"/>
                          <a:sym typeface="+mn-lt"/>
                        </a:rPr>
                        <a:t> </a:t>
                      </a:r>
                      <a:r>
                        <a:rPr lang="en-US" sz="1900" b="1" kern="1200" dirty="0">
                          <a:effectLst/>
                          <a:latin typeface="+mn-lt"/>
                          <a:ea typeface="+mn-ea"/>
                          <a:cs typeface="+mn-ea"/>
                          <a:sym typeface="+mn-lt"/>
                        </a:rPr>
                        <a:t>10 km</a:t>
                      </a:r>
                      <a:endParaRPr lang="zh-CN" sz="1900" b="1" kern="1200"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40GBASE-LR4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100GBASE-LR4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27021">
                <a:tc>
                  <a:txBody>
                    <a:bodyPr/>
                    <a:lstStyle/>
                    <a:p>
                      <a:pPr marL="0" algn="just" defTabSz="914400" rtl="0" eaLnBrk="1" latinLnBrk="0" hangingPunct="1">
                        <a:lnSpc>
                          <a:spcPct val="120000"/>
                        </a:lnSpc>
                        <a:spcBef>
                          <a:spcPts val="0"/>
                        </a:spcBef>
                        <a:spcAft>
                          <a:spcPts val="0"/>
                        </a:spcAft>
                        <a:tabLst>
                          <a:tab pos="1752600" algn="l"/>
                        </a:tabLst>
                      </a:pPr>
                      <a:r>
                        <a:rPr lang="zh-CN" sz="1900" b="1" kern="1200" dirty="0">
                          <a:effectLst/>
                          <a:latin typeface="+mn-lt"/>
                          <a:ea typeface="+mn-ea"/>
                          <a:cs typeface="+mn-ea"/>
                          <a:sym typeface="+mn-lt"/>
                        </a:rPr>
                        <a:t>在单模光纤上传输至少</a:t>
                      </a:r>
                      <a:r>
                        <a:rPr lang="en-US" altLang="zh-CN" sz="1900" b="1" kern="1200" dirty="0">
                          <a:effectLst/>
                          <a:latin typeface="+mn-lt"/>
                          <a:ea typeface="+mn-ea"/>
                          <a:cs typeface="+mn-ea"/>
                          <a:sym typeface="+mn-lt"/>
                        </a:rPr>
                        <a:t> </a:t>
                      </a:r>
                      <a:r>
                        <a:rPr lang="en-US" sz="1900" b="1" kern="1200" dirty="0">
                          <a:effectLst/>
                          <a:latin typeface="+mn-lt"/>
                          <a:ea typeface="+mn-ea"/>
                          <a:cs typeface="+mn-ea"/>
                          <a:sym typeface="+mn-lt"/>
                        </a:rPr>
                        <a:t>40 km</a:t>
                      </a:r>
                      <a:endParaRPr lang="zh-CN" sz="1900" b="1" kern="1200" dirty="0">
                        <a:solidFill>
                          <a:schemeClr val="tx1"/>
                        </a:solidFill>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20000"/>
                        </a:lnSpc>
                        <a:spcBef>
                          <a:spcPts val="0"/>
                        </a:spcBef>
                        <a:spcAft>
                          <a:spcPts val="0"/>
                        </a:spcAft>
                        <a:tabLst>
                          <a:tab pos="1752600" algn="l"/>
                        </a:tabLst>
                      </a:pPr>
                      <a:r>
                        <a:rPr lang="zh-CN" altLang="en-US" sz="1900" b="1" dirty="0">
                          <a:effectLst/>
                          <a:latin typeface="+mn-lt"/>
                          <a:ea typeface="+mn-ea"/>
                          <a:cs typeface="+mn-ea"/>
                          <a:sym typeface="+mn-lt"/>
                        </a:rPr>
                        <a:t>*</a:t>
                      </a:r>
                      <a:r>
                        <a:rPr lang="en-US" sz="1900" b="1" dirty="0">
                          <a:effectLst/>
                          <a:latin typeface="+mn-lt"/>
                          <a:ea typeface="+mn-ea"/>
                          <a:cs typeface="+mn-ea"/>
                          <a:sym typeface="+mn-lt"/>
                        </a:rPr>
                        <a:t>40GBASE-ER </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20000"/>
                        </a:lnSpc>
                        <a:spcBef>
                          <a:spcPts val="0"/>
                        </a:spcBef>
                        <a:spcAft>
                          <a:spcPts val="0"/>
                        </a:spcAft>
                        <a:tabLst>
                          <a:tab pos="1752600" algn="l"/>
                        </a:tabLst>
                      </a:pPr>
                      <a:r>
                        <a:rPr lang="en-US" sz="1900" b="1" dirty="0">
                          <a:effectLst/>
                          <a:latin typeface="+mn-lt"/>
                          <a:ea typeface="+mn-ea"/>
                          <a:cs typeface="+mn-ea"/>
                          <a:sym typeface="+mn-lt"/>
                        </a:rPr>
                        <a:t>100GBASE-ER4</a:t>
                      </a:r>
                      <a:endParaRPr lang="zh-CN" sz="1900" b="1" dirty="0">
                        <a:effectLst/>
                        <a:latin typeface="+mn-lt"/>
                        <a:ea typeface="+mn-ea"/>
                        <a:cs typeface="+mn-ea"/>
                        <a:sym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78671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5F7E5-4C53-4228-8AEE-35E08D72D0F8}"/>
              </a:ext>
            </a:extLst>
          </p:cNvPr>
          <p:cNvSpPr>
            <a:spLocks noGrp="1"/>
          </p:cNvSpPr>
          <p:nvPr>
            <p:ph type="title"/>
          </p:nvPr>
        </p:nvSpPr>
        <p:spPr/>
        <p:txBody>
          <a:bodyPr/>
          <a:lstStyle/>
          <a:p>
            <a:r>
              <a:rPr lang="zh-CN" altLang="en-US" dirty="0"/>
              <a:t>传输方式：串行传输、并行传输</a:t>
            </a:r>
          </a:p>
        </p:txBody>
      </p:sp>
      <p:sp>
        <p:nvSpPr>
          <p:cNvPr id="3" name="内容占位符 2">
            <a:extLst>
              <a:ext uri="{FF2B5EF4-FFF2-40B4-BE49-F238E27FC236}">
                <a16:creationId xmlns:a16="http://schemas.microsoft.com/office/drawing/2014/main" id="{F9568A32-E6FC-4E7A-9C8B-0AF870F93104}"/>
              </a:ext>
            </a:extLst>
          </p:cNvPr>
          <p:cNvSpPr>
            <a:spLocks noGrp="1"/>
          </p:cNvSpPr>
          <p:nvPr>
            <p:ph idx="1"/>
          </p:nvPr>
        </p:nvSpPr>
        <p:spPr>
          <a:xfrm>
            <a:off x="660399" y="1125539"/>
            <a:ext cx="5332187" cy="5008562"/>
          </a:xfrm>
        </p:spPr>
        <p:txBody>
          <a:bodyPr>
            <a:normAutofit fontScale="92500" lnSpcReduction="20000"/>
          </a:bodyPr>
          <a:lstStyle/>
          <a:p>
            <a:r>
              <a:rPr lang="zh-CN" altLang="en-US" sz="2600" dirty="0">
                <a:solidFill>
                  <a:srgbClr val="FF0000"/>
                </a:solidFill>
                <a:latin typeface="+mn-ea"/>
              </a:rPr>
              <a:t>串行传输</a:t>
            </a:r>
            <a:endParaRPr lang="en-US" altLang="zh-CN" sz="2600" dirty="0">
              <a:solidFill>
                <a:srgbClr val="FF0000"/>
              </a:solidFill>
              <a:latin typeface="+mn-ea"/>
            </a:endParaRPr>
          </a:p>
          <a:p>
            <a:pPr marL="611188" indent="-342900">
              <a:buFont typeface="Wingdings" panose="05000000000000000000" pitchFamily="2" charset="2"/>
              <a:buChar char="Ø"/>
            </a:pPr>
            <a:r>
              <a:rPr lang="zh-CN" altLang="en-US" sz="2200" dirty="0"/>
              <a:t>每个时钟脉冲只发送一个比特，它只使用一条线路，逐个地传送每个比特</a:t>
            </a:r>
          </a:p>
          <a:p>
            <a:pPr marL="611188" indent="-342900">
              <a:buFont typeface="Wingdings" panose="05000000000000000000" pitchFamily="2" charset="2"/>
              <a:buChar char="Ø"/>
            </a:pPr>
            <a:r>
              <a:rPr lang="zh-CN" altLang="en-US" sz="2200" dirty="0"/>
              <a:t>应用场合：</a:t>
            </a:r>
            <a:r>
              <a:rPr lang="zh-CN" altLang="en-US" sz="2200" dirty="0">
                <a:solidFill>
                  <a:schemeClr val="tx1"/>
                </a:solidFill>
              </a:rPr>
              <a:t>既可用于短距离传输，也可用于长距离通信</a:t>
            </a:r>
          </a:p>
          <a:p>
            <a:endParaRPr lang="en-US" altLang="zh-CN" sz="1900" dirty="0">
              <a:solidFill>
                <a:srgbClr val="FF0000"/>
              </a:solidFill>
            </a:endParaRPr>
          </a:p>
          <a:p>
            <a:r>
              <a:rPr lang="zh-CN" altLang="en-US" sz="2600" dirty="0">
                <a:solidFill>
                  <a:srgbClr val="FF0000"/>
                </a:solidFill>
              </a:rPr>
              <a:t>并行传输</a:t>
            </a:r>
            <a:endParaRPr lang="en-US" altLang="zh-CN" sz="2600" dirty="0">
              <a:solidFill>
                <a:srgbClr val="FF0000"/>
              </a:solidFill>
            </a:endParaRPr>
          </a:p>
          <a:p>
            <a:pPr marL="611188" indent="-342900">
              <a:buFont typeface="Wingdings" panose="05000000000000000000" pitchFamily="2" charset="2"/>
              <a:buChar char="Ø"/>
            </a:pPr>
            <a:r>
              <a:rPr lang="zh-CN" altLang="en-US" sz="2200" dirty="0"/>
              <a:t>每个时钟脉冲下，多个比特被同时发送，每个比特使用单独的一条线路</a:t>
            </a:r>
            <a:endParaRPr lang="en-US" altLang="zh-CN" sz="2200" dirty="0"/>
          </a:p>
          <a:p>
            <a:pPr marL="611188" indent="-342900">
              <a:buFont typeface="Wingdings" panose="05000000000000000000" pitchFamily="2" charset="2"/>
              <a:buChar char="Ø"/>
            </a:pPr>
            <a:r>
              <a:rPr lang="zh-CN" altLang="en-US" sz="2200" dirty="0"/>
              <a:t>特点：</a:t>
            </a:r>
          </a:p>
          <a:p>
            <a:pPr marL="971550" lvl="1" indent="-342900">
              <a:buFont typeface="Wingdings" panose="05000000000000000000" pitchFamily="2" charset="2"/>
              <a:buChar char="ü"/>
            </a:pPr>
            <a:r>
              <a:rPr lang="zh-CN" altLang="en-US" sz="2200" dirty="0"/>
              <a:t>长距离时，线路成本高，线缆封装困难，难同步</a:t>
            </a:r>
          </a:p>
          <a:p>
            <a:pPr marL="611188" indent="-342900">
              <a:buFont typeface="Wingdings" panose="05000000000000000000" pitchFamily="2" charset="2"/>
              <a:buChar char="Ø"/>
            </a:pPr>
            <a:r>
              <a:rPr lang="zh-CN" altLang="en-US" sz="2200" dirty="0"/>
              <a:t>应用场合：</a:t>
            </a:r>
            <a:r>
              <a:rPr lang="zh-CN" altLang="en-US" sz="2200" dirty="0">
                <a:solidFill>
                  <a:schemeClr val="tx1"/>
                </a:solidFill>
              </a:rPr>
              <a:t>不适合长距离通信</a:t>
            </a:r>
          </a:p>
          <a:p>
            <a:endParaRPr lang="en-US" altLang="zh-CN" dirty="0"/>
          </a:p>
          <a:p>
            <a:endParaRPr lang="en-US" altLang="zh-CN" dirty="0"/>
          </a:p>
          <a:p>
            <a:endParaRPr lang="en-US" altLang="zh-CN" dirty="0"/>
          </a:p>
          <a:p>
            <a:endParaRPr lang="zh-CN" altLang="en-US" dirty="0"/>
          </a:p>
        </p:txBody>
      </p:sp>
      <p:sp>
        <p:nvSpPr>
          <p:cNvPr id="5" name="灯片编号占位符 4">
            <a:extLst>
              <a:ext uri="{FF2B5EF4-FFF2-40B4-BE49-F238E27FC236}">
                <a16:creationId xmlns:a16="http://schemas.microsoft.com/office/drawing/2014/main" id="{B06B2C6E-4F1C-4B00-859C-5EAE73CF4410}"/>
              </a:ext>
            </a:extLst>
          </p:cNvPr>
          <p:cNvSpPr>
            <a:spLocks noGrp="1"/>
          </p:cNvSpPr>
          <p:nvPr>
            <p:ph type="sldNum" sz="quarter" idx="12"/>
          </p:nvPr>
        </p:nvSpPr>
        <p:spPr/>
        <p:txBody>
          <a:bodyPr/>
          <a:lstStyle/>
          <a:p>
            <a:fld id="{C8BB1146-E542-4D4E-B8E9-6919A11DDD48}" type="slidenum">
              <a:rPr lang="en-US" smtClean="0"/>
              <a:t>17</a:t>
            </a:fld>
            <a:endParaRPr lang="en-US"/>
          </a:p>
        </p:txBody>
      </p:sp>
      <p:grpSp>
        <p:nvGrpSpPr>
          <p:cNvPr id="4" name="组合 3">
            <a:extLst>
              <a:ext uri="{FF2B5EF4-FFF2-40B4-BE49-F238E27FC236}">
                <a16:creationId xmlns:a16="http://schemas.microsoft.com/office/drawing/2014/main" id="{02F78F0D-F051-43BA-969E-3949791905AC}"/>
              </a:ext>
            </a:extLst>
          </p:cNvPr>
          <p:cNvGrpSpPr/>
          <p:nvPr/>
        </p:nvGrpSpPr>
        <p:grpSpPr>
          <a:xfrm>
            <a:off x="7519130" y="1193336"/>
            <a:ext cx="3238499" cy="1944687"/>
            <a:chOff x="7454584" y="1899604"/>
            <a:chExt cx="3238499" cy="1944687"/>
          </a:xfrm>
        </p:grpSpPr>
        <p:sp>
          <p:nvSpPr>
            <p:cNvPr id="9" name="Line 66">
              <a:extLst>
                <a:ext uri="{FF2B5EF4-FFF2-40B4-BE49-F238E27FC236}">
                  <a16:creationId xmlns:a16="http://schemas.microsoft.com/office/drawing/2014/main" id="{26F8C1BB-FA15-44D4-87B5-62340BA22EEF}"/>
                </a:ext>
              </a:extLst>
            </p:cNvPr>
            <p:cNvSpPr>
              <a:spLocks noChangeShapeType="1"/>
            </p:cNvSpPr>
            <p:nvPr/>
          </p:nvSpPr>
          <p:spPr bwMode="auto">
            <a:xfrm>
              <a:off x="8243570" y="2979104"/>
              <a:ext cx="1657350" cy="1587"/>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Rectangle 68">
              <a:extLst>
                <a:ext uri="{FF2B5EF4-FFF2-40B4-BE49-F238E27FC236}">
                  <a16:creationId xmlns:a16="http://schemas.microsoft.com/office/drawing/2014/main" id="{E61481C7-7C83-498F-AAC0-80B0EC27AD2F}"/>
                </a:ext>
              </a:extLst>
            </p:cNvPr>
            <p:cNvSpPr>
              <a:spLocks noChangeArrowheads="1"/>
            </p:cNvSpPr>
            <p:nvPr/>
          </p:nvSpPr>
          <p:spPr bwMode="auto">
            <a:xfrm>
              <a:off x="8335646" y="2691765"/>
              <a:ext cx="143629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１０１１１００１</a:t>
              </a:r>
              <a:endParaRPr lang="zh-CN" altLang="en-US" sz="1400" b="1">
                <a:solidFill>
                  <a:schemeClr val="hlink"/>
                </a:solidFill>
              </a:endParaRPr>
            </a:p>
          </p:txBody>
        </p:sp>
        <p:sp>
          <p:nvSpPr>
            <p:cNvPr id="11" name="AutoShape 88">
              <a:extLst>
                <a:ext uri="{FF2B5EF4-FFF2-40B4-BE49-F238E27FC236}">
                  <a16:creationId xmlns:a16="http://schemas.microsoft.com/office/drawing/2014/main" id="{43234567-AD73-4289-93BF-7597928A0633}"/>
                </a:ext>
              </a:extLst>
            </p:cNvPr>
            <p:cNvSpPr>
              <a:spLocks noChangeArrowheads="1"/>
            </p:cNvSpPr>
            <p:nvPr/>
          </p:nvSpPr>
          <p:spPr bwMode="auto">
            <a:xfrm>
              <a:off x="7454584" y="1899604"/>
              <a:ext cx="719137" cy="1944687"/>
            </a:xfrm>
            <a:prstGeom prst="roundRect">
              <a:avLst>
                <a:gd name="adj" fmla="val 16667"/>
              </a:avLst>
            </a:prstGeom>
            <a:solidFill>
              <a:srgbClr val="0066CC"/>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dirty="0">
                  <a:solidFill>
                    <a:schemeClr val="bg1"/>
                  </a:solidFill>
                  <a:latin typeface="黑体" panose="02010609060101010101" pitchFamily="49" charset="-122"/>
                  <a:ea typeface="黑体" panose="02010609060101010101" pitchFamily="49" charset="-122"/>
                </a:rPr>
                <a:t>设</a:t>
              </a:r>
            </a:p>
            <a:p>
              <a:pPr algn="ctr"/>
              <a:r>
                <a:rPr lang="zh-CN" altLang="en-US" sz="2400" dirty="0">
                  <a:solidFill>
                    <a:schemeClr val="bg1"/>
                  </a:solidFill>
                  <a:latin typeface="黑体" panose="02010609060101010101" pitchFamily="49" charset="-122"/>
                  <a:ea typeface="黑体" panose="02010609060101010101" pitchFamily="49" charset="-122"/>
                </a:rPr>
                <a:t>备</a:t>
              </a:r>
            </a:p>
            <a:p>
              <a:pPr algn="ctr"/>
              <a:r>
                <a:rPr lang="en-US" altLang="zh-CN" sz="2400" dirty="0">
                  <a:solidFill>
                    <a:schemeClr val="bg1"/>
                  </a:solidFill>
                  <a:latin typeface="黑体" panose="02010609060101010101" pitchFamily="49" charset="-122"/>
                  <a:ea typeface="黑体" panose="02010609060101010101" pitchFamily="49" charset="-122"/>
                </a:rPr>
                <a:t>1</a:t>
              </a:r>
            </a:p>
          </p:txBody>
        </p:sp>
        <p:sp>
          <p:nvSpPr>
            <p:cNvPr id="12" name="AutoShape 89">
              <a:extLst>
                <a:ext uri="{FF2B5EF4-FFF2-40B4-BE49-F238E27FC236}">
                  <a16:creationId xmlns:a16="http://schemas.microsoft.com/office/drawing/2014/main" id="{91E1C1F0-0A4C-4A1C-A9E1-B54B7C60F582}"/>
                </a:ext>
              </a:extLst>
            </p:cNvPr>
            <p:cNvSpPr>
              <a:spLocks noChangeArrowheads="1"/>
            </p:cNvSpPr>
            <p:nvPr/>
          </p:nvSpPr>
          <p:spPr bwMode="auto">
            <a:xfrm>
              <a:off x="9973945" y="1899604"/>
              <a:ext cx="719138" cy="1944687"/>
            </a:xfrm>
            <a:prstGeom prst="roundRect">
              <a:avLst>
                <a:gd name="adj" fmla="val 16667"/>
              </a:avLst>
            </a:prstGeom>
            <a:solidFill>
              <a:srgbClr val="0066CC"/>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dirty="0">
                  <a:solidFill>
                    <a:schemeClr val="bg1"/>
                  </a:solidFill>
                  <a:latin typeface="黑体" panose="02010609060101010101" pitchFamily="49" charset="-122"/>
                  <a:ea typeface="黑体" panose="02010609060101010101" pitchFamily="49" charset="-122"/>
                </a:rPr>
                <a:t>设</a:t>
              </a:r>
            </a:p>
            <a:p>
              <a:pPr algn="ctr"/>
              <a:r>
                <a:rPr lang="zh-CN" altLang="en-US" sz="2400" dirty="0">
                  <a:solidFill>
                    <a:schemeClr val="bg1"/>
                  </a:solidFill>
                  <a:latin typeface="黑体" panose="02010609060101010101" pitchFamily="49" charset="-122"/>
                  <a:ea typeface="黑体" panose="02010609060101010101" pitchFamily="49" charset="-122"/>
                </a:rPr>
                <a:t>备</a:t>
              </a:r>
            </a:p>
            <a:p>
              <a:pPr algn="ctr"/>
              <a:r>
                <a:rPr lang="en-US" altLang="zh-CN" sz="2400" dirty="0">
                  <a:solidFill>
                    <a:schemeClr val="bg1"/>
                  </a:solidFill>
                  <a:latin typeface="黑体" panose="02010609060101010101" pitchFamily="49" charset="-122"/>
                  <a:ea typeface="黑体" panose="02010609060101010101" pitchFamily="49" charset="-122"/>
                </a:rPr>
                <a:t>2</a:t>
              </a:r>
            </a:p>
          </p:txBody>
        </p:sp>
      </p:grpSp>
      <p:grpSp>
        <p:nvGrpSpPr>
          <p:cNvPr id="6" name="组合 5">
            <a:extLst>
              <a:ext uri="{FF2B5EF4-FFF2-40B4-BE49-F238E27FC236}">
                <a16:creationId xmlns:a16="http://schemas.microsoft.com/office/drawing/2014/main" id="{0D4639D7-A5B0-EC21-6805-8FC4F3042416}"/>
              </a:ext>
            </a:extLst>
          </p:cNvPr>
          <p:cNvGrpSpPr/>
          <p:nvPr/>
        </p:nvGrpSpPr>
        <p:grpSpPr>
          <a:xfrm>
            <a:off x="7567538" y="3801513"/>
            <a:ext cx="3238499" cy="1944687"/>
            <a:chOff x="7454584" y="1894843"/>
            <a:chExt cx="3238499" cy="1944687"/>
          </a:xfrm>
        </p:grpSpPr>
        <p:grpSp>
          <p:nvGrpSpPr>
            <p:cNvPr id="7" name="Group 76">
              <a:extLst>
                <a:ext uri="{FF2B5EF4-FFF2-40B4-BE49-F238E27FC236}">
                  <a16:creationId xmlns:a16="http://schemas.microsoft.com/office/drawing/2014/main" id="{15B01942-8EA6-D9A9-BA23-B06B8F892C58}"/>
                </a:ext>
              </a:extLst>
            </p:cNvPr>
            <p:cNvGrpSpPr>
              <a:grpSpLocks/>
            </p:cNvGrpSpPr>
            <p:nvPr/>
          </p:nvGrpSpPr>
          <p:grpSpPr bwMode="auto">
            <a:xfrm>
              <a:off x="8246746" y="2115505"/>
              <a:ext cx="1655763" cy="1566863"/>
              <a:chOff x="3806" y="1071"/>
              <a:chExt cx="771" cy="987"/>
            </a:xfrm>
          </p:grpSpPr>
          <p:sp>
            <p:nvSpPr>
              <p:cNvPr id="22" name="Line 26">
                <a:extLst>
                  <a:ext uri="{FF2B5EF4-FFF2-40B4-BE49-F238E27FC236}">
                    <a16:creationId xmlns:a16="http://schemas.microsoft.com/office/drawing/2014/main" id="{69CC7B47-3F53-003C-1694-CACF027A74DC}"/>
                  </a:ext>
                </a:extLst>
              </p:cNvPr>
              <p:cNvSpPr>
                <a:spLocks noChangeShapeType="1"/>
              </p:cNvSpPr>
              <p:nvPr/>
            </p:nvSpPr>
            <p:spPr bwMode="auto">
              <a:xfrm>
                <a:off x="3806" y="1071"/>
                <a:ext cx="771"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Line 28">
                <a:extLst>
                  <a:ext uri="{FF2B5EF4-FFF2-40B4-BE49-F238E27FC236}">
                    <a16:creationId xmlns:a16="http://schemas.microsoft.com/office/drawing/2014/main" id="{4696ADF5-0EC2-7BCC-4A24-8DF9EFE52529}"/>
                  </a:ext>
                </a:extLst>
              </p:cNvPr>
              <p:cNvSpPr>
                <a:spLocks noChangeShapeType="1"/>
              </p:cNvSpPr>
              <p:nvPr/>
            </p:nvSpPr>
            <p:spPr bwMode="auto">
              <a:xfrm>
                <a:off x="3806" y="1213"/>
                <a:ext cx="771"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30">
                <a:extLst>
                  <a:ext uri="{FF2B5EF4-FFF2-40B4-BE49-F238E27FC236}">
                    <a16:creationId xmlns:a16="http://schemas.microsoft.com/office/drawing/2014/main" id="{D228D33F-D578-85FB-54BA-DDC13DEE4D1D}"/>
                  </a:ext>
                </a:extLst>
              </p:cNvPr>
              <p:cNvSpPr>
                <a:spLocks noChangeShapeType="1"/>
              </p:cNvSpPr>
              <p:nvPr/>
            </p:nvSpPr>
            <p:spPr bwMode="auto">
              <a:xfrm>
                <a:off x="3806" y="1353"/>
                <a:ext cx="771"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32">
                <a:extLst>
                  <a:ext uri="{FF2B5EF4-FFF2-40B4-BE49-F238E27FC236}">
                    <a16:creationId xmlns:a16="http://schemas.microsoft.com/office/drawing/2014/main" id="{3978AC78-1FCD-5192-C916-2464E16E509D}"/>
                  </a:ext>
                </a:extLst>
              </p:cNvPr>
              <p:cNvSpPr>
                <a:spLocks noChangeShapeType="1"/>
              </p:cNvSpPr>
              <p:nvPr/>
            </p:nvSpPr>
            <p:spPr bwMode="auto">
              <a:xfrm>
                <a:off x="3806" y="1494"/>
                <a:ext cx="771"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Line 34">
                <a:extLst>
                  <a:ext uri="{FF2B5EF4-FFF2-40B4-BE49-F238E27FC236}">
                    <a16:creationId xmlns:a16="http://schemas.microsoft.com/office/drawing/2014/main" id="{29EA9616-C643-0FC3-9F5B-8CCC2FB9387F}"/>
                  </a:ext>
                </a:extLst>
              </p:cNvPr>
              <p:cNvSpPr>
                <a:spLocks noChangeShapeType="1"/>
              </p:cNvSpPr>
              <p:nvPr/>
            </p:nvSpPr>
            <p:spPr bwMode="auto">
              <a:xfrm>
                <a:off x="3806" y="1635"/>
                <a:ext cx="771"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Line 36">
                <a:extLst>
                  <a:ext uri="{FF2B5EF4-FFF2-40B4-BE49-F238E27FC236}">
                    <a16:creationId xmlns:a16="http://schemas.microsoft.com/office/drawing/2014/main" id="{5AD6261D-2441-125B-4996-CF9CCD9B1F7E}"/>
                  </a:ext>
                </a:extLst>
              </p:cNvPr>
              <p:cNvSpPr>
                <a:spLocks noChangeShapeType="1"/>
              </p:cNvSpPr>
              <p:nvPr/>
            </p:nvSpPr>
            <p:spPr bwMode="auto">
              <a:xfrm>
                <a:off x="3806" y="1777"/>
                <a:ext cx="771"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38">
                <a:extLst>
                  <a:ext uri="{FF2B5EF4-FFF2-40B4-BE49-F238E27FC236}">
                    <a16:creationId xmlns:a16="http://schemas.microsoft.com/office/drawing/2014/main" id="{52212076-51D2-D40F-170A-9B05674FD6B2}"/>
                  </a:ext>
                </a:extLst>
              </p:cNvPr>
              <p:cNvSpPr>
                <a:spLocks noChangeShapeType="1"/>
              </p:cNvSpPr>
              <p:nvPr/>
            </p:nvSpPr>
            <p:spPr bwMode="auto">
              <a:xfrm>
                <a:off x="3806" y="1917"/>
                <a:ext cx="771"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40">
                <a:extLst>
                  <a:ext uri="{FF2B5EF4-FFF2-40B4-BE49-F238E27FC236}">
                    <a16:creationId xmlns:a16="http://schemas.microsoft.com/office/drawing/2014/main" id="{724329D6-653F-9418-4151-724F14BAC791}"/>
                  </a:ext>
                </a:extLst>
              </p:cNvPr>
              <p:cNvSpPr>
                <a:spLocks noChangeShapeType="1"/>
              </p:cNvSpPr>
              <p:nvPr/>
            </p:nvSpPr>
            <p:spPr bwMode="auto">
              <a:xfrm>
                <a:off x="3806" y="2058"/>
                <a:ext cx="771"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 name="Rectangle 77">
              <a:extLst>
                <a:ext uri="{FF2B5EF4-FFF2-40B4-BE49-F238E27FC236}">
                  <a16:creationId xmlns:a16="http://schemas.microsoft.com/office/drawing/2014/main" id="{0CE80DED-92D7-822C-2DE6-F2D8D3DCCF5D}"/>
                </a:ext>
              </a:extLst>
            </p:cNvPr>
            <p:cNvSpPr>
              <a:spLocks noChangeArrowheads="1"/>
            </p:cNvSpPr>
            <p:nvPr/>
          </p:nvSpPr>
          <p:spPr bwMode="auto">
            <a:xfrm>
              <a:off x="8986520" y="1899604"/>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１</a:t>
              </a:r>
              <a:endParaRPr lang="zh-CN" altLang="en-US" sz="1400" b="1">
                <a:solidFill>
                  <a:schemeClr val="hlink"/>
                </a:solidFill>
              </a:endParaRPr>
            </a:p>
          </p:txBody>
        </p:sp>
        <p:sp>
          <p:nvSpPr>
            <p:cNvPr id="13" name="Rectangle 78">
              <a:extLst>
                <a:ext uri="{FF2B5EF4-FFF2-40B4-BE49-F238E27FC236}">
                  <a16:creationId xmlns:a16="http://schemas.microsoft.com/office/drawing/2014/main" id="{5632BB77-23B0-5E98-C431-F29A7621AB41}"/>
                </a:ext>
              </a:extLst>
            </p:cNvPr>
            <p:cNvSpPr>
              <a:spLocks noChangeArrowheads="1"/>
            </p:cNvSpPr>
            <p:nvPr/>
          </p:nvSpPr>
          <p:spPr bwMode="auto">
            <a:xfrm>
              <a:off x="8986520" y="2123442"/>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０</a:t>
              </a:r>
              <a:endParaRPr lang="zh-CN" altLang="en-US" sz="1400" b="1">
                <a:solidFill>
                  <a:schemeClr val="hlink"/>
                </a:solidFill>
              </a:endParaRPr>
            </a:p>
          </p:txBody>
        </p:sp>
        <p:sp>
          <p:nvSpPr>
            <p:cNvPr id="14" name="Rectangle 79">
              <a:extLst>
                <a:ext uri="{FF2B5EF4-FFF2-40B4-BE49-F238E27FC236}">
                  <a16:creationId xmlns:a16="http://schemas.microsoft.com/office/drawing/2014/main" id="{125DD4BB-D742-6299-694C-49D613150DED}"/>
                </a:ext>
              </a:extLst>
            </p:cNvPr>
            <p:cNvSpPr>
              <a:spLocks noChangeArrowheads="1"/>
            </p:cNvSpPr>
            <p:nvPr/>
          </p:nvSpPr>
          <p:spPr bwMode="auto">
            <a:xfrm>
              <a:off x="8986520" y="2345692"/>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１</a:t>
              </a:r>
              <a:endParaRPr lang="zh-CN" altLang="en-US" sz="1400" b="1">
                <a:solidFill>
                  <a:schemeClr val="hlink"/>
                </a:solidFill>
              </a:endParaRPr>
            </a:p>
          </p:txBody>
        </p:sp>
        <p:sp>
          <p:nvSpPr>
            <p:cNvPr id="15" name="Rectangle 80">
              <a:extLst>
                <a:ext uri="{FF2B5EF4-FFF2-40B4-BE49-F238E27FC236}">
                  <a16:creationId xmlns:a16="http://schemas.microsoft.com/office/drawing/2014/main" id="{47DFBD32-7378-5A9C-5769-D9B6270EBAA8}"/>
                </a:ext>
              </a:extLst>
            </p:cNvPr>
            <p:cNvSpPr>
              <a:spLocks noChangeArrowheads="1"/>
            </p:cNvSpPr>
            <p:nvPr/>
          </p:nvSpPr>
          <p:spPr bwMode="auto">
            <a:xfrm>
              <a:off x="8986520" y="2571117"/>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１</a:t>
              </a:r>
              <a:endParaRPr lang="zh-CN" altLang="en-US" sz="1400" b="1">
                <a:solidFill>
                  <a:schemeClr val="hlink"/>
                </a:solidFill>
              </a:endParaRPr>
            </a:p>
          </p:txBody>
        </p:sp>
        <p:sp>
          <p:nvSpPr>
            <p:cNvPr id="16" name="Rectangle 81">
              <a:extLst>
                <a:ext uri="{FF2B5EF4-FFF2-40B4-BE49-F238E27FC236}">
                  <a16:creationId xmlns:a16="http://schemas.microsoft.com/office/drawing/2014/main" id="{F930BFAC-A6A9-5F96-EA36-AF1E2621EC8E}"/>
                </a:ext>
              </a:extLst>
            </p:cNvPr>
            <p:cNvSpPr>
              <a:spLocks noChangeArrowheads="1"/>
            </p:cNvSpPr>
            <p:nvPr/>
          </p:nvSpPr>
          <p:spPr bwMode="auto">
            <a:xfrm>
              <a:off x="8986520" y="2794954"/>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１</a:t>
              </a:r>
              <a:endParaRPr lang="zh-CN" altLang="en-US" sz="1400" b="1">
                <a:solidFill>
                  <a:schemeClr val="hlink"/>
                </a:solidFill>
              </a:endParaRPr>
            </a:p>
          </p:txBody>
        </p:sp>
        <p:sp>
          <p:nvSpPr>
            <p:cNvPr id="17" name="Rectangle 82">
              <a:extLst>
                <a:ext uri="{FF2B5EF4-FFF2-40B4-BE49-F238E27FC236}">
                  <a16:creationId xmlns:a16="http://schemas.microsoft.com/office/drawing/2014/main" id="{8A6D10B0-6081-AEE1-797B-7AC29BB1EFCE}"/>
                </a:ext>
              </a:extLst>
            </p:cNvPr>
            <p:cNvSpPr>
              <a:spLocks noChangeArrowheads="1"/>
            </p:cNvSpPr>
            <p:nvPr/>
          </p:nvSpPr>
          <p:spPr bwMode="auto">
            <a:xfrm>
              <a:off x="8986520" y="3018792"/>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０</a:t>
              </a:r>
              <a:endParaRPr lang="zh-CN" altLang="en-US" sz="1400" b="1">
                <a:solidFill>
                  <a:schemeClr val="hlink"/>
                </a:solidFill>
              </a:endParaRPr>
            </a:p>
          </p:txBody>
        </p:sp>
        <p:sp>
          <p:nvSpPr>
            <p:cNvPr id="18" name="Rectangle 83">
              <a:extLst>
                <a:ext uri="{FF2B5EF4-FFF2-40B4-BE49-F238E27FC236}">
                  <a16:creationId xmlns:a16="http://schemas.microsoft.com/office/drawing/2014/main" id="{39030220-54D2-DC33-BC07-0B970152A44C}"/>
                </a:ext>
              </a:extLst>
            </p:cNvPr>
            <p:cNvSpPr>
              <a:spLocks noChangeArrowheads="1"/>
            </p:cNvSpPr>
            <p:nvPr/>
          </p:nvSpPr>
          <p:spPr bwMode="auto">
            <a:xfrm>
              <a:off x="8986520" y="3244217"/>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０</a:t>
              </a:r>
              <a:endParaRPr lang="zh-CN" altLang="en-US" sz="1400" b="1">
                <a:solidFill>
                  <a:schemeClr val="hlink"/>
                </a:solidFill>
              </a:endParaRPr>
            </a:p>
          </p:txBody>
        </p:sp>
        <p:sp>
          <p:nvSpPr>
            <p:cNvPr id="19" name="Rectangle 84">
              <a:extLst>
                <a:ext uri="{FF2B5EF4-FFF2-40B4-BE49-F238E27FC236}">
                  <a16:creationId xmlns:a16="http://schemas.microsoft.com/office/drawing/2014/main" id="{C62BEC8A-06FB-872E-388E-05B23ACE2C8F}"/>
                </a:ext>
              </a:extLst>
            </p:cNvPr>
            <p:cNvSpPr>
              <a:spLocks noChangeArrowheads="1"/>
            </p:cNvSpPr>
            <p:nvPr/>
          </p:nvSpPr>
          <p:spPr bwMode="auto">
            <a:xfrm>
              <a:off x="8986520" y="3468054"/>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１</a:t>
              </a:r>
              <a:endParaRPr lang="zh-CN" altLang="en-US" sz="1400" b="1">
                <a:solidFill>
                  <a:schemeClr val="hlink"/>
                </a:solidFill>
              </a:endParaRPr>
            </a:p>
          </p:txBody>
        </p:sp>
        <p:sp>
          <p:nvSpPr>
            <p:cNvPr id="20" name="AutoShape 86">
              <a:extLst>
                <a:ext uri="{FF2B5EF4-FFF2-40B4-BE49-F238E27FC236}">
                  <a16:creationId xmlns:a16="http://schemas.microsoft.com/office/drawing/2014/main" id="{1449429B-C568-338F-A05A-BD47718EE7F8}"/>
                </a:ext>
              </a:extLst>
            </p:cNvPr>
            <p:cNvSpPr>
              <a:spLocks noChangeArrowheads="1"/>
            </p:cNvSpPr>
            <p:nvPr/>
          </p:nvSpPr>
          <p:spPr bwMode="auto">
            <a:xfrm>
              <a:off x="7454584" y="1894843"/>
              <a:ext cx="719137" cy="1944687"/>
            </a:xfrm>
            <a:prstGeom prst="roundRect">
              <a:avLst>
                <a:gd name="adj" fmla="val 16667"/>
              </a:avLst>
            </a:prstGeom>
            <a:solidFill>
              <a:srgbClr val="0066CC"/>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dirty="0">
                  <a:solidFill>
                    <a:schemeClr val="bg1"/>
                  </a:solidFill>
                  <a:latin typeface="黑体" panose="02010609060101010101" pitchFamily="49" charset="-122"/>
                  <a:ea typeface="黑体" panose="02010609060101010101" pitchFamily="49" charset="-122"/>
                </a:rPr>
                <a:t>设</a:t>
              </a:r>
            </a:p>
            <a:p>
              <a:pPr algn="ctr"/>
              <a:r>
                <a:rPr lang="zh-CN" altLang="en-US" sz="2400" dirty="0">
                  <a:solidFill>
                    <a:schemeClr val="bg1"/>
                  </a:solidFill>
                  <a:latin typeface="黑体" panose="02010609060101010101" pitchFamily="49" charset="-122"/>
                  <a:ea typeface="黑体" panose="02010609060101010101" pitchFamily="49" charset="-122"/>
                </a:rPr>
                <a:t>备</a:t>
              </a:r>
            </a:p>
            <a:p>
              <a:pPr algn="ctr"/>
              <a:r>
                <a:rPr lang="en-US" altLang="zh-CN" sz="2400" dirty="0">
                  <a:solidFill>
                    <a:schemeClr val="bg1"/>
                  </a:solidFill>
                  <a:latin typeface="黑体" panose="02010609060101010101" pitchFamily="49" charset="-122"/>
                  <a:ea typeface="黑体" panose="02010609060101010101" pitchFamily="49" charset="-122"/>
                </a:rPr>
                <a:t>1</a:t>
              </a:r>
            </a:p>
          </p:txBody>
        </p:sp>
        <p:sp>
          <p:nvSpPr>
            <p:cNvPr id="21" name="AutoShape 87">
              <a:extLst>
                <a:ext uri="{FF2B5EF4-FFF2-40B4-BE49-F238E27FC236}">
                  <a16:creationId xmlns:a16="http://schemas.microsoft.com/office/drawing/2014/main" id="{2F02247F-833F-7B7B-36C9-FACFC1FFE5B5}"/>
                </a:ext>
              </a:extLst>
            </p:cNvPr>
            <p:cNvSpPr>
              <a:spLocks noChangeArrowheads="1"/>
            </p:cNvSpPr>
            <p:nvPr/>
          </p:nvSpPr>
          <p:spPr bwMode="auto">
            <a:xfrm>
              <a:off x="9973945" y="1894843"/>
              <a:ext cx="719138" cy="1944687"/>
            </a:xfrm>
            <a:prstGeom prst="roundRect">
              <a:avLst>
                <a:gd name="adj" fmla="val 16667"/>
              </a:avLst>
            </a:prstGeom>
            <a:solidFill>
              <a:srgbClr val="0066CC"/>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solidFill>
                    <a:schemeClr val="bg1"/>
                  </a:solidFill>
                  <a:latin typeface="黑体" panose="02010609060101010101" pitchFamily="49" charset="-122"/>
                  <a:ea typeface="黑体" panose="02010609060101010101" pitchFamily="49" charset="-122"/>
                </a:rPr>
                <a:t>设</a:t>
              </a:r>
            </a:p>
            <a:p>
              <a:pPr algn="ctr"/>
              <a:r>
                <a:rPr lang="zh-CN" altLang="en-US" sz="2400">
                  <a:solidFill>
                    <a:schemeClr val="bg1"/>
                  </a:solidFill>
                  <a:latin typeface="黑体" panose="02010609060101010101" pitchFamily="49" charset="-122"/>
                  <a:ea typeface="黑体" panose="02010609060101010101" pitchFamily="49" charset="-122"/>
                </a:rPr>
                <a:t>备</a:t>
              </a:r>
            </a:p>
            <a:p>
              <a:pPr algn="ctr"/>
              <a:r>
                <a:rPr lang="en-US" altLang="zh-CN" sz="2400">
                  <a:solidFill>
                    <a:schemeClr val="bg1"/>
                  </a:solidFill>
                  <a:latin typeface="黑体" panose="02010609060101010101" pitchFamily="49" charset="-122"/>
                  <a:ea typeface="黑体" panose="02010609060101010101" pitchFamily="49" charset="-122"/>
                </a:rPr>
                <a:t>2</a:t>
              </a:r>
            </a:p>
          </p:txBody>
        </p:sp>
      </p:grpSp>
    </p:spTree>
    <p:extLst>
      <p:ext uri="{BB962C8B-B14F-4D97-AF65-F5344CB8AC3E}">
        <p14:creationId xmlns:p14="http://schemas.microsoft.com/office/powerpoint/2010/main" val="26574236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170</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4.</a:t>
            </a:r>
            <a:r>
              <a:rPr lang="zh-CN" altLang="en-US" sz="2400" dirty="0">
                <a:solidFill>
                  <a:srgbClr val="3333FF"/>
                </a:solidFill>
                <a:latin typeface="+mj-ea"/>
                <a:ea typeface="+mj-ea"/>
                <a:cs typeface="+mn-ea"/>
                <a:sym typeface="+mn-lt"/>
              </a:rPr>
              <a:t>局域网的数据链路层</a:t>
            </a:r>
            <a:endParaRPr lang="en-US" altLang="zh-CN" sz="2400" dirty="0">
              <a:solidFill>
                <a:srgbClr val="3333FF"/>
              </a:solidFill>
              <a:latin typeface="+mj-ea"/>
              <a:ea typeface="+mj-ea"/>
              <a:cs typeface="+mn-ea"/>
              <a:sym typeface="+mn-lt"/>
            </a:endParaRPr>
          </a:p>
          <a:p>
            <a:pPr marL="0" indent="0">
              <a:lnSpc>
                <a:spcPct val="120000"/>
              </a:lnSpc>
              <a:buNone/>
            </a:pPr>
            <a:r>
              <a:rPr lang="zh-CN" altLang="en-US" sz="2400" i="0" u="none" strike="noStrike" baseline="0" dirty="0">
                <a:latin typeface="+mn-lt"/>
                <a:ea typeface="+mn-ea"/>
                <a:cs typeface="+mn-ea"/>
                <a:sym typeface="+mn-lt"/>
              </a:rPr>
              <a:t>   </a:t>
            </a:r>
            <a:r>
              <a:rPr lang="zh-CN" altLang="en-US" sz="2400" i="0" u="none" strike="noStrike" baseline="0" dirty="0">
                <a:solidFill>
                  <a:srgbClr val="3333FF"/>
                </a:solidFill>
                <a:latin typeface="+mn-lt"/>
                <a:ea typeface="+mn-ea"/>
                <a:cs typeface="+mn-ea"/>
                <a:sym typeface="+mn-lt"/>
              </a:rPr>
              <a:t>无线局域网</a:t>
            </a:r>
            <a:endParaRPr lang="en-US" altLang="zh-CN" dirty="0">
              <a:solidFill>
                <a:srgbClr val="3333FF"/>
              </a:solidFill>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12886962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865C6-D853-735F-5B7C-A6C3A66D57D3}"/>
              </a:ext>
            </a:extLst>
          </p:cNvPr>
          <p:cNvSpPr>
            <a:spLocks noGrp="1"/>
          </p:cNvSpPr>
          <p:nvPr>
            <p:ph type="title"/>
          </p:nvPr>
        </p:nvSpPr>
        <p:spPr/>
        <p:txBody>
          <a:bodyPr>
            <a:normAutofit/>
          </a:bodyPr>
          <a:lstStyle/>
          <a:p>
            <a:r>
              <a:rPr lang="zh-CN" altLang="en-US" sz="3200" b="1" dirty="0">
                <a:cs typeface="+mn-ea"/>
                <a:sym typeface="+mn-lt"/>
              </a:rPr>
              <a:t>无线局域网概念</a:t>
            </a:r>
            <a:endParaRPr lang="zh-CN" altLang="en-US" dirty="0"/>
          </a:p>
        </p:txBody>
      </p:sp>
      <p:sp>
        <p:nvSpPr>
          <p:cNvPr id="3" name="内容占位符 2">
            <a:extLst>
              <a:ext uri="{FF2B5EF4-FFF2-40B4-BE49-F238E27FC236}">
                <a16:creationId xmlns:a16="http://schemas.microsoft.com/office/drawing/2014/main" id="{8E2050FD-A4CD-1440-FF21-B3A50138F56C}"/>
              </a:ext>
            </a:extLst>
          </p:cNvPr>
          <p:cNvSpPr>
            <a:spLocks noGrp="1"/>
          </p:cNvSpPr>
          <p:nvPr>
            <p:ph idx="1"/>
          </p:nvPr>
        </p:nvSpPr>
        <p:spPr/>
        <p:txBody>
          <a:bodyPr>
            <a:normAutofit/>
          </a:bodyPr>
          <a:lstStyle/>
          <a:p>
            <a:pPr eaLnBrk="0" hangingPunct="0">
              <a:lnSpc>
                <a:spcPct val="120000"/>
              </a:lnSpc>
              <a:spcBef>
                <a:spcPct val="0"/>
              </a:spcBef>
            </a:pPr>
            <a:r>
              <a:rPr lang="zh-CN" altLang="en-US" sz="2400" dirty="0">
                <a:latin typeface="+mn-ea"/>
                <a:cs typeface="+mn-ea"/>
                <a:sym typeface="+mn-lt"/>
              </a:rPr>
              <a:t>无线局域网 </a:t>
            </a:r>
            <a:r>
              <a:rPr lang="en-US" altLang="zh-CN" sz="2400" dirty="0">
                <a:latin typeface="+mn-ea"/>
                <a:cs typeface="+mn-ea"/>
                <a:sym typeface="+mn-lt"/>
              </a:rPr>
              <a:t>WLAN (Wireless Local Area Network) </a:t>
            </a:r>
            <a:r>
              <a:rPr lang="zh-CN" altLang="en-US" sz="2400" dirty="0">
                <a:latin typeface="+mn-ea"/>
                <a:cs typeface="+mn-ea"/>
                <a:sym typeface="+mn-lt"/>
              </a:rPr>
              <a:t>是采用无线通信技术覆盖局部地理范围的局域网络。</a:t>
            </a:r>
            <a:endParaRPr lang="en-US" altLang="zh-CN" sz="2400" dirty="0">
              <a:latin typeface="+mn-ea"/>
              <a:cs typeface="+mn-ea"/>
              <a:sym typeface="+mn-lt"/>
            </a:endParaRPr>
          </a:p>
          <a:p>
            <a:pPr eaLnBrk="0" hangingPunct="0">
              <a:lnSpc>
                <a:spcPct val="120000"/>
              </a:lnSpc>
              <a:spcBef>
                <a:spcPct val="0"/>
              </a:spcBef>
            </a:pPr>
            <a:r>
              <a:rPr lang="zh-CN" altLang="en-US" sz="2400" dirty="0">
                <a:latin typeface="+mn-ea"/>
                <a:cs typeface="+mn-ea"/>
                <a:sym typeface="+mn-lt"/>
              </a:rPr>
              <a:t>无线局域网 </a:t>
            </a:r>
            <a:r>
              <a:rPr lang="en-US" altLang="zh-CN" sz="2400" dirty="0">
                <a:latin typeface="+mn-ea"/>
                <a:cs typeface="+mn-ea"/>
                <a:sym typeface="+mn-lt"/>
              </a:rPr>
              <a:t>WLAN </a:t>
            </a:r>
            <a:r>
              <a:rPr lang="zh-CN" altLang="en-US" sz="2400" dirty="0">
                <a:latin typeface="+mn-ea"/>
                <a:cs typeface="+mn-ea"/>
                <a:sym typeface="+mn-lt"/>
              </a:rPr>
              <a:t>可分为两大类：</a:t>
            </a:r>
            <a:endParaRPr lang="en-US" altLang="zh-CN" sz="2400" dirty="0">
              <a:latin typeface="+mn-ea"/>
              <a:cs typeface="+mn-ea"/>
              <a:sym typeface="+mn-lt"/>
            </a:endParaRPr>
          </a:p>
          <a:p>
            <a:pPr marL="536575" indent="-271463" eaLnBrk="0" hangingPunct="0">
              <a:lnSpc>
                <a:spcPct val="120000"/>
              </a:lnSpc>
              <a:spcBef>
                <a:spcPct val="0"/>
              </a:spcBef>
              <a:buFont typeface="Wingdings" panose="05000000000000000000" pitchFamily="2" charset="2"/>
              <a:buChar char="Ø"/>
            </a:pPr>
            <a:r>
              <a:rPr lang="zh-CN" altLang="en-US" sz="2400" dirty="0">
                <a:latin typeface="+mn-ea"/>
                <a:cs typeface="+mn-ea"/>
                <a:sym typeface="+mn-lt"/>
              </a:rPr>
              <a:t>有固定基站的 </a:t>
            </a:r>
            <a:r>
              <a:rPr lang="en-US" altLang="zh-CN" sz="2400" dirty="0">
                <a:latin typeface="+mn-ea"/>
                <a:cs typeface="+mn-ea"/>
                <a:sym typeface="+mn-lt"/>
              </a:rPr>
              <a:t>WLAN</a:t>
            </a:r>
          </a:p>
          <a:p>
            <a:pPr marL="536575" indent="-271463" eaLnBrk="0" hangingPunct="0">
              <a:lnSpc>
                <a:spcPct val="120000"/>
              </a:lnSpc>
              <a:spcBef>
                <a:spcPct val="0"/>
              </a:spcBef>
              <a:buFont typeface="Wingdings" panose="05000000000000000000" pitchFamily="2" charset="2"/>
              <a:buChar char="Ø"/>
            </a:pPr>
            <a:r>
              <a:rPr lang="zh-CN" altLang="en-US" sz="2400" dirty="0">
                <a:latin typeface="+mn-ea"/>
                <a:cs typeface="+mn-ea"/>
                <a:sym typeface="+mn-lt"/>
              </a:rPr>
              <a:t>无固定基站的 </a:t>
            </a:r>
            <a:r>
              <a:rPr lang="en-US" altLang="zh-CN" sz="2400" dirty="0">
                <a:latin typeface="+mn-ea"/>
                <a:cs typeface="+mn-ea"/>
                <a:sym typeface="+mn-lt"/>
              </a:rPr>
              <a:t>WLAN</a:t>
            </a:r>
          </a:p>
          <a:p>
            <a:pPr eaLnBrk="0" hangingPunct="0">
              <a:spcBef>
                <a:spcPct val="0"/>
              </a:spcBef>
            </a:pPr>
            <a:r>
              <a:rPr lang="en-US" altLang="zh-CN" dirty="0">
                <a:latin typeface="+mn-ea"/>
                <a:cs typeface="+mn-ea"/>
                <a:sym typeface="+mn-lt"/>
              </a:rPr>
              <a:t>802.11x </a:t>
            </a:r>
            <a:r>
              <a:rPr lang="zh-CN" altLang="en-US" dirty="0">
                <a:latin typeface="+mn-ea"/>
                <a:cs typeface="+mn-ea"/>
                <a:sym typeface="+mn-lt"/>
              </a:rPr>
              <a:t>是 </a:t>
            </a:r>
            <a:r>
              <a:rPr lang="en-US" altLang="zh-CN" dirty="0">
                <a:latin typeface="+mn-ea"/>
                <a:cs typeface="+mn-ea"/>
                <a:sym typeface="+mn-lt"/>
              </a:rPr>
              <a:t>IEEE 802 </a:t>
            </a:r>
            <a:r>
              <a:rPr lang="zh-CN" altLang="en-US" dirty="0">
                <a:latin typeface="+mn-ea"/>
                <a:cs typeface="+mn-ea"/>
                <a:sym typeface="+mn-lt"/>
              </a:rPr>
              <a:t>标准组织为 </a:t>
            </a:r>
            <a:r>
              <a:rPr lang="en-US" altLang="zh-CN" dirty="0">
                <a:latin typeface="+mn-ea"/>
                <a:cs typeface="+mn-ea"/>
                <a:sym typeface="+mn-lt"/>
              </a:rPr>
              <a:t>WLAN </a:t>
            </a:r>
            <a:r>
              <a:rPr lang="zh-CN" altLang="en-US" dirty="0">
                <a:latin typeface="+mn-ea"/>
                <a:cs typeface="+mn-ea"/>
                <a:sym typeface="+mn-lt"/>
              </a:rPr>
              <a:t>制定的媒体访问控制 </a:t>
            </a:r>
            <a:r>
              <a:rPr lang="en-US" altLang="zh-CN" dirty="0">
                <a:latin typeface="+mn-ea"/>
                <a:cs typeface="+mn-ea"/>
                <a:sym typeface="+mn-lt"/>
              </a:rPr>
              <a:t>(MAC)</a:t>
            </a:r>
            <a:r>
              <a:rPr lang="zh-CN" altLang="en-US" dirty="0">
                <a:latin typeface="+mn-ea"/>
                <a:cs typeface="+mn-ea"/>
                <a:sym typeface="+mn-lt"/>
              </a:rPr>
              <a:t>和物理层</a:t>
            </a:r>
            <a:r>
              <a:rPr lang="en-US" altLang="zh-CN" dirty="0">
                <a:latin typeface="+mn-ea"/>
                <a:cs typeface="+mn-ea"/>
                <a:sym typeface="+mn-lt"/>
              </a:rPr>
              <a:t>(PHY)</a:t>
            </a:r>
            <a:r>
              <a:rPr lang="zh-CN" altLang="en-US" dirty="0">
                <a:latin typeface="+mn-ea"/>
                <a:cs typeface="+mn-ea"/>
                <a:sym typeface="+mn-lt"/>
              </a:rPr>
              <a:t>协议簇，在有固定基站下使用 </a:t>
            </a:r>
            <a:r>
              <a:rPr lang="en-US" altLang="zh-CN" dirty="0">
                <a:latin typeface="+mn-ea"/>
                <a:cs typeface="+mn-ea"/>
                <a:sym typeface="+mn-lt"/>
              </a:rPr>
              <a:t>900 MHz</a:t>
            </a:r>
            <a:r>
              <a:rPr lang="zh-CN" altLang="en-US" dirty="0">
                <a:latin typeface="+mn-ea"/>
                <a:cs typeface="+mn-ea"/>
                <a:sym typeface="+mn-lt"/>
              </a:rPr>
              <a:t>、</a:t>
            </a:r>
            <a:r>
              <a:rPr lang="en-US" altLang="zh-CN" dirty="0">
                <a:latin typeface="+mn-ea"/>
                <a:cs typeface="+mn-ea"/>
                <a:sym typeface="+mn-lt"/>
              </a:rPr>
              <a:t>2.4G</a:t>
            </a:r>
            <a:r>
              <a:rPr lang="zh-CN" altLang="en-US" dirty="0">
                <a:latin typeface="+mn-ea"/>
                <a:cs typeface="+mn-ea"/>
                <a:sym typeface="+mn-lt"/>
              </a:rPr>
              <a:t>、</a:t>
            </a:r>
            <a:r>
              <a:rPr lang="en-US" altLang="zh-CN" dirty="0">
                <a:latin typeface="+mn-ea"/>
                <a:cs typeface="+mn-ea"/>
                <a:sym typeface="+mn-lt"/>
              </a:rPr>
              <a:t>3.6G</a:t>
            </a:r>
            <a:r>
              <a:rPr lang="zh-CN" altLang="en-US" dirty="0">
                <a:latin typeface="+mn-ea"/>
                <a:cs typeface="+mn-ea"/>
                <a:sym typeface="+mn-lt"/>
              </a:rPr>
              <a:t>、</a:t>
            </a:r>
            <a:r>
              <a:rPr lang="en-US" altLang="zh-CN" dirty="0">
                <a:latin typeface="+mn-ea"/>
                <a:cs typeface="+mn-ea"/>
                <a:sym typeface="+mn-lt"/>
              </a:rPr>
              <a:t>5G</a:t>
            </a:r>
            <a:r>
              <a:rPr lang="zh-CN" altLang="en-US" dirty="0">
                <a:latin typeface="+mn-ea"/>
                <a:cs typeface="+mn-ea"/>
                <a:sym typeface="+mn-lt"/>
              </a:rPr>
              <a:t>、</a:t>
            </a:r>
            <a:r>
              <a:rPr lang="en-US" altLang="zh-CN" dirty="0">
                <a:latin typeface="+mn-ea"/>
                <a:cs typeface="+mn-ea"/>
                <a:sym typeface="+mn-lt"/>
              </a:rPr>
              <a:t>60G </a:t>
            </a:r>
            <a:r>
              <a:rPr lang="zh-CN" altLang="en-US" dirty="0">
                <a:latin typeface="+mn-ea"/>
                <a:cs typeface="+mn-ea"/>
                <a:sym typeface="+mn-lt"/>
              </a:rPr>
              <a:t>频段的</a:t>
            </a:r>
            <a:r>
              <a:rPr lang="en-US" altLang="zh-CN" dirty="0">
                <a:latin typeface="+mn-ea"/>
                <a:cs typeface="+mn-ea"/>
                <a:sym typeface="+mn-lt"/>
              </a:rPr>
              <a:t>WLAN</a:t>
            </a:r>
            <a:r>
              <a:rPr lang="zh-CN" altLang="en-US" dirty="0">
                <a:latin typeface="+mn-ea"/>
                <a:cs typeface="+mn-ea"/>
                <a:sym typeface="+mn-lt"/>
              </a:rPr>
              <a:t>的系列化标准。</a:t>
            </a:r>
            <a:endParaRPr lang="en-US" altLang="zh-CN" dirty="0">
              <a:latin typeface="+mn-ea"/>
              <a:cs typeface="+mn-ea"/>
              <a:sym typeface="+mn-lt"/>
            </a:endParaRPr>
          </a:p>
          <a:p>
            <a:pPr eaLnBrk="0" hangingPunct="0">
              <a:spcBef>
                <a:spcPct val="0"/>
              </a:spcBef>
            </a:pPr>
            <a:r>
              <a:rPr lang="en-US" altLang="zh-CN" dirty="0">
                <a:latin typeface="+mn-ea"/>
                <a:cs typeface="+mn-ea"/>
                <a:sym typeface="+mn-lt"/>
              </a:rPr>
              <a:t>Wi-Fi </a:t>
            </a:r>
            <a:r>
              <a:rPr lang="zh-CN" altLang="en-US" dirty="0">
                <a:latin typeface="+mn-ea"/>
                <a:cs typeface="+mn-ea"/>
                <a:sym typeface="+mn-lt"/>
              </a:rPr>
              <a:t>联盟将 </a:t>
            </a:r>
            <a:r>
              <a:rPr lang="en-US" altLang="zh-CN" dirty="0" err="1">
                <a:latin typeface="+mn-ea"/>
                <a:cs typeface="+mn-ea"/>
                <a:sym typeface="+mn-lt"/>
              </a:rPr>
              <a:t>WiFi</a:t>
            </a:r>
            <a:r>
              <a:rPr lang="en-US" altLang="zh-CN" dirty="0">
                <a:latin typeface="+mn-ea"/>
                <a:cs typeface="+mn-ea"/>
                <a:sym typeface="+mn-lt"/>
              </a:rPr>
              <a:t> </a:t>
            </a:r>
            <a:r>
              <a:rPr lang="zh-CN" altLang="en-US" dirty="0">
                <a:latin typeface="+mn-ea"/>
                <a:cs typeface="+mn-ea"/>
                <a:sym typeface="+mn-lt"/>
              </a:rPr>
              <a:t>定义为基于</a:t>
            </a:r>
            <a:r>
              <a:rPr lang="en-US" altLang="zh-CN" dirty="0">
                <a:latin typeface="+mn-ea"/>
                <a:cs typeface="+mn-ea"/>
                <a:sym typeface="+mn-lt"/>
              </a:rPr>
              <a:t>802.11</a:t>
            </a:r>
            <a:r>
              <a:rPr lang="zh-CN" altLang="en-US" dirty="0">
                <a:latin typeface="+mn-ea"/>
                <a:cs typeface="+mn-ea"/>
                <a:sym typeface="+mn-lt"/>
              </a:rPr>
              <a:t>协议，可以通过无线接入的产品。</a:t>
            </a:r>
            <a:endParaRPr lang="en-US" altLang="zh-CN" dirty="0">
              <a:latin typeface="+mn-ea"/>
              <a:cs typeface="+mn-ea"/>
              <a:sym typeface="+mn-lt"/>
            </a:endParaRPr>
          </a:p>
          <a:p>
            <a:pPr eaLnBrk="0" hangingPunct="0">
              <a:spcBef>
                <a:spcPct val="0"/>
              </a:spcBef>
            </a:pPr>
            <a:r>
              <a:rPr lang="en-US" altLang="zh-CN" dirty="0" err="1">
                <a:latin typeface="+mn-ea"/>
                <a:cs typeface="+mn-ea"/>
                <a:sym typeface="+mn-lt"/>
              </a:rPr>
              <a:t>WiFi</a:t>
            </a:r>
            <a:r>
              <a:rPr lang="en-US" altLang="zh-CN" dirty="0">
                <a:latin typeface="+mn-ea"/>
                <a:cs typeface="+mn-ea"/>
                <a:sym typeface="+mn-lt"/>
              </a:rPr>
              <a:t> </a:t>
            </a:r>
            <a:r>
              <a:rPr lang="zh-CN" altLang="en-US" dirty="0">
                <a:latin typeface="+mn-ea"/>
                <a:cs typeface="+mn-ea"/>
                <a:sym typeface="+mn-lt"/>
              </a:rPr>
              <a:t>和 </a:t>
            </a:r>
            <a:r>
              <a:rPr lang="en-US" altLang="zh-CN" dirty="0">
                <a:latin typeface="+mn-ea"/>
                <a:cs typeface="+mn-ea"/>
                <a:sym typeface="+mn-lt"/>
              </a:rPr>
              <a:t>WLAN </a:t>
            </a:r>
            <a:r>
              <a:rPr lang="zh-CN" altLang="en-US" dirty="0">
                <a:latin typeface="+mn-ea"/>
                <a:cs typeface="+mn-ea"/>
                <a:sym typeface="+mn-lt"/>
              </a:rPr>
              <a:t>意义和意指是相同的，其名称可以互用。</a:t>
            </a:r>
            <a:endParaRPr lang="en-US" altLang="zh-CN" dirty="0">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EA0FAC18-3B84-44D5-996D-99A83D2DC338}"/>
              </a:ext>
            </a:extLst>
          </p:cNvPr>
          <p:cNvSpPr>
            <a:spLocks noGrp="1"/>
          </p:cNvSpPr>
          <p:nvPr>
            <p:ph type="sldNum" sz="quarter" idx="12"/>
          </p:nvPr>
        </p:nvSpPr>
        <p:spPr/>
        <p:txBody>
          <a:bodyPr/>
          <a:lstStyle/>
          <a:p>
            <a:fld id="{C8BB1146-E542-4D4E-B8E9-6919A11DDD48}" type="slidenum">
              <a:rPr lang="en-US" smtClean="0"/>
              <a:t>171</a:t>
            </a:fld>
            <a:endParaRPr lang="en-US"/>
          </a:p>
        </p:txBody>
      </p:sp>
    </p:spTree>
    <p:extLst>
      <p:ext uri="{BB962C8B-B14F-4D97-AF65-F5344CB8AC3E}">
        <p14:creationId xmlns:p14="http://schemas.microsoft.com/office/powerpoint/2010/main" val="30901354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2">
            <a:extLst>
              <a:ext uri="{FF2B5EF4-FFF2-40B4-BE49-F238E27FC236}">
                <a16:creationId xmlns:a16="http://schemas.microsoft.com/office/drawing/2014/main" id="{6AC1F921-A93A-4C7A-93D5-9ED8E74CD7CB}"/>
              </a:ext>
            </a:extLst>
          </p:cNvPr>
          <p:cNvSpPr txBox="1">
            <a:spLocks noChangeArrowheads="1"/>
          </p:cNvSpPr>
          <p:nvPr/>
        </p:nvSpPr>
        <p:spPr>
          <a:xfrm>
            <a:off x="70145" y="5637974"/>
            <a:ext cx="7632700" cy="648072"/>
          </a:xfrm>
          <a:prstGeom prst="rect">
            <a:avLst/>
          </a:prstGeom>
        </p:spPr>
        <p:txBody>
          <a:bodyPr vert="horz" lIns="91440" tIns="45720" rIns="91440" bIns="45720" rtlCol="0" anchor="b">
            <a:normAutofit lnSpcReduction="10000"/>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pPr>
            <a:endParaRPr lang="zh-CN" altLang="en-US" sz="3200" dirty="0">
              <a:latin typeface="+mn-lt"/>
              <a:ea typeface="+mn-ea"/>
              <a:cs typeface="+mn-ea"/>
              <a:sym typeface="+mn-lt"/>
            </a:endParaRPr>
          </a:p>
        </p:txBody>
      </p:sp>
      <p:sp>
        <p:nvSpPr>
          <p:cNvPr id="149" name="圆角矩形 4">
            <a:extLst>
              <a:ext uri="{FF2B5EF4-FFF2-40B4-BE49-F238E27FC236}">
                <a16:creationId xmlns:a16="http://schemas.microsoft.com/office/drawing/2014/main" id="{5FBEDF67-170F-410D-902F-46B5C970A692}"/>
              </a:ext>
            </a:extLst>
          </p:cNvPr>
          <p:cNvSpPr/>
          <p:nvPr/>
        </p:nvSpPr>
        <p:spPr bwMode="auto">
          <a:xfrm>
            <a:off x="433114" y="5174811"/>
            <a:ext cx="1127483" cy="324526"/>
          </a:xfrm>
          <a:prstGeom prst="roundRect">
            <a:avLst/>
          </a:prstGeom>
          <a:solidFill>
            <a:schemeClr val="bg2">
              <a:lumMod val="60000"/>
              <a:lumOff val="40000"/>
            </a:schemeClr>
          </a:solidFill>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
                <a:srgbClr val="CC9900"/>
              </a:buClr>
              <a:buSzTx/>
              <a:tabLst/>
            </a:pPr>
            <a:r>
              <a:rPr kumimoji="0" lang="en-US" altLang="zh-CN" sz="1050" b="0" i="0" u="none" strike="noStrike" cap="none" normalizeH="0" baseline="0" dirty="0">
                <a:ln>
                  <a:noFill/>
                </a:ln>
                <a:solidFill>
                  <a:schemeClr val="tx1"/>
                </a:solidFill>
                <a:effectLst/>
                <a:cs typeface="+mn-ea"/>
                <a:sym typeface="+mn-lt"/>
              </a:rPr>
              <a:t>1</a:t>
            </a:r>
            <a:r>
              <a:rPr lang="en-US" altLang="zh-CN" sz="1050" baseline="30000" dirty="0">
                <a:solidFill>
                  <a:schemeClr val="tx1"/>
                </a:solidFill>
                <a:cs typeface="+mn-ea"/>
                <a:sym typeface="+mn-lt"/>
              </a:rPr>
              <a:t>st</a:t>
            </a:r>
            <a:r>
              <a:rPr lang="en-US" altLang="zh-CN" sz="1050" dirty="0">
                <a:solidFill>
                  <a:schemeClr val="tx1"/>
                </a:solidFill>
                <a:cs typeface="+mn-ea"/>
                <a:sym typeface="+mn-lt"/>
              </a:rPr>
              <a:t> Generation</a:t>
            </a:r>
            <a:endParaRPr kumimoji="0" lang="zh-CN" altLang="en-US" sz="1050" b="0" i="0" u="none" strike="noStrike" cap="none" normalizeH="0" baseline="0" dirty="0">
              <a:ln>
                <a:noFill/>
              </a:ln>
              <a:solidFill>
                <a:schemeClr val="tx1"/>
              </a:solidFill>
              <a:effectLst/>
              <a:cs typeface="+mn-ea"/>
              <a:sym typeface="+mn-lt"/>
            </a:endParaRPr>
          </a:p>
        </p:txBody>
      </p:sp>
      <p:sp>
        <p:nvSpPr>
          <p:cNvPr id="150" name="矩形 149">
            <a:extLst>
              <a:ext uri="{FF2B5EF4-FFF2-40B4-BE49-F238E27FC236}">
                <a16:creationId xmlns:a16="http://schemas.microsoft.com/office/drawing/2014/main" id="{1415B1CF-26DF-442E-8A62-B2E46B804090}"/>
              </a:ext>
            </a:extLst>
          </p:cNvPr>
          <p:cNvSpPr/>
          <p:nvPr/>
        </p:nvSpPr>
        <p:spPr bwMode="auto">
          <a:xfrm>
            <a:off x="634074" y="4006024"/>
            <a:ext cx="1043546" cy="922337"/>
          </a:xfrm>
          <a:prstGeom prst="rect">
            <a:avLst/>
          </a:prstGeom>
          <a:ln w="3175"/>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SzPct val="60000"/>
              <a:tabLst/>
            </a:pPr>
            <a:r>
              <a:rPr lang="en-US" altLang="zh-CN" sz="1600" b="1" dirty="0">
                <a:solidFill>
                  <a:schemeClr val="bg1">
                    <a:lumMod val="50000"/>
                  </a:schemeClr>
                </a:solidFill>
                <a:cs typeface="+mn-ea"/>
                <a:sym typeface="+mn-lt"/>
              </a:rPr>
              <a:t>802.11</a:t>
            </a:r>
          </a:p>
          <a:p>
            <a:pPr marL="0" marR="0" indent="0" algn="l" defTabSz="914400" rtl="0" eaLnBrk="1" fontAlgn="base" latinLnBrk="0" hangingPunct="1">
              <a:lnSpc>
                <a:spcPct val="120000"/>
              </a:lnSpc>
              <a:spcBef>
                <a:spcPct val="0"/>
              </a:spcBef>
              <a:spcAft>
                <a:spcPct val="0"/>
              </a:spcAft>
              <a:buSzPct val="60000"/>
              <a:buFont typeface="Wingdings" pitchFamily="2" charset="2"/>
              <a:buChar char="l"/>
              <a:tabLst/>
            </a:pPr>
            <a:r>
              <a:rPr kumimoji="0" lang="en-US" altLang="zh-CN" sz="1600" b="0" i="0" u="none" strike="noStrike" cap="none" normalizeH="0" dirty="0">
                <a:ln>
                  <a:noFill/>
                </a:ln>
                <a:solidFill>
                  <a:schemeClr val="bg1">
                    <a:lumMod val="50000"/>
                  </a:schemeClr>
                </a:solidFill>
                <a:effectLst/>
                <a:cs typeface="+mn-ea"/>
                <a:sym typeface="+mn-lt"/>
              </a:rPr>
              <a:t> 2Mbps</a:t>
            </a:r>
          </a:p>
          <a:p>
            <a:pPr marL="0" marR="0" indent="0" algn="l" defTabSz="914400" rtl="0" eaLnBrk="1" fontAlgn="base" latinLnBrk="0" hangingPunct="1">
              <a:lnSpc>
                <a:spcPct val="120000"/>
              </a:lnSpc>
              <a:spcBef>
                <a:spcPct val="0"/>
              </a:spcBef>
              <a:spcAft>
                <a:spcPct val="0"/>
              </a:spcAft>
              <a:buSzPct val="60000"/>
              <a:buFont typeface="Wingdings" pitchFamily="2" charset="2"/>
              <a:buChar char="l"/>
              <a:tabLst/>
            </a:pPr>
            <a:r>
              <a:rPr lang="en-US" altLang="zh-CN" sz="1600" dirty="0">
                <a:solidFill>
                  <a:schemeClr val="bg1">
                    <a:lumMod val="50000"/>
                  </a:schemeClr>
                </a:solidFill>
                <a:cs typeface="+mn-ea"/>
                <a:sym typeface="+mn-lt"/>
              </a:rPr>
              <a:t> 2.4GHz</a:t>
            </a:r>
            <a:endParaRPr kumimoji="0" lang="en-US" altLang="zh-CN" sz="1600" b="0" i="0" u="none" strike="noStrike" cap="none" normalizeH="0" dirty="0">
              <a:ln>
                <a:noFill/>
              </a:ln>
              <a:solidFill>
                <a:schemeClr val="bg1">
                  <a:lumMod val="50000"/>
                </a:schemeClr>
              </a:solidFill>
              <a:effectLst/>
              <a:cs typeface="+mn-ea"/>
              <a:sym typeface="+mn-lt"/>
            </a:endParaRPr>
          </a:p>
        </p:txBody>
      </p:sp>
      <p:sp>
        <p:nvSpPr>
          <p:cNvPr id="151" name="圆角矩形 6">
            <a:extLst>
              <a:ext uri="{FF2B5EF4-FFF2-40B4-BE49-F238E27FC236}">
                <a16:creationId xmlns:a16="http://schemas.microsoft.com/office/drawing/2014/main" id="{801920C4-07CF-4758-B0BC-BA3EBD9962FD}"/>
              </a:ext>
            </a:extLst>
          </p:cNvPr>
          <p:cNvSpPr/>
          <p:nvPr/>
        </p:nvSpPr>
        <p:spPr bwMode="auto">
          <a:xfrm>
            <a:off x="1964757" y="5190542"/>
            <a:ext cx="1127483" cy="272674"/>
          </a:xfrm>
          <a:prstGeom prst="roundRect">
            <a:avLst/>
          </a:prstGeom>
          <a:solidFill>
            <a:schemeClr val="bg2">
              <a:lumMod val="60000"/>
              <a:lumOff val="40000"/>
            </a:schemeClr>
          </a:solidFill>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
                <a:srgbClr val="CC9900"/>
              </a:buClr>
              <a:buSzTx/>
              <a:tabLst/>
            </a:pPr>
            <a:r>
              <a:rPr kumimoji="0" lang="en-US" altLang="zh-CN" sz="1050" b="0" i="0" u="none" strike="noStrike" cap="none" normalizeH="0" baseline="0" dirty="0">
                <a:ln>
                  <a:noFill/>
                </a:ln>
                <a:solidFill>
                  <a:schemeClr val="tx1"/>
                </a:solidFill>
                <a:effectLst/>
                <a:cs typeface="+mn-ea"/>
                <a:sym typeface="+mn-lt"/>
              </a:rPr>
              <a:t>2</a:t>
            </a:r>
            <a:r>
              <a:rPr kumimoji="0" lang="en-US" altLang="zh-CN" sz="1050" b="0" i="0" u="none" strike="noStrike" cap="none" normalizeH="0" baseline="30000" dirty="0">
                <a:ln>
                  <a:noFill/>
                </a:ln>
                <a:solidFill>
                  <a:schemeClr val="tx1"/>
                </a:solidFill>
                <a:effectLst/>
                <a:cs typeface="+mn-ea"/>
                <a:sym typeface="+mn-lt"/>
              </a:rPr>
              <a:t>nd</a:t>
            </a:r>
            <a:r>
              <a:rPr kumimoji="0" lang="en-US" altLang="zh-CN" sz="1050" b="0" i="0" u="none" strike="noStrike" cap="none" normalizeH="0" baseline="0" dirty="0">
                <a:ln>
                  <a:noFill/>
                </a:ln>
                <a:solidFill>
                  <a:schemeClr val="tx1"/>
                </a:solidFill>
                <a:effectLst/>
                <a:cs typeface="+mn-ea"/>
                <a:sym typeface="+mn-lt"/>
              </a:rPr>
              <a:t> </a:t>
            </a:r>
            <a:r>
              <a:rPr lang="en-US" altLang="zh-CN" sz="1050" dirty="0">
                <a:solidFill>
                  <a:schemeClr val="tx1"/>
                </a:solidFill>
                <a:cs typeface="+mn-ea"/>
                <a:sym typeface="+mn-lt"/>
              </a:rPr>
              <a:t>Generation</a:t>
            </a:r>
            <a:endParaRPr kumimoji="0" lang="zh-CN" altLang="en-US" sz="1050" b="0" i="0" u="none" strike="noStrike" cap="none" normalizeH="0" baseline="0" dirty="0">
              <a:ln>
                <a:noFill/>
              </a:ln>
              <a:solidFill>
                <a:schemeClr val="tx1"/>
              </a:solidFill>
              <a:effectLst/>
              <a:cs typeface="+mn-ea"/>
              <a:sym typeface="+mn-lt"/>
            </a:endParaRPr>
          </a:p>
        </p:txBody>
      </p:sp>
      <p:sp>
        <p:nvSpPr>
          <p:cNvPr id="152" name="圆角矩形 7">
            <a:extLst>
              <a:ext uri="{FF2B5EF4-FFF2-40B4-BE49-F238E27FC236}">
                <a16:creationId xmlns:a16="http://schemas.microsoft.com/office/drawing/2014/main" id="{52545E6D-C555-4DAB-BDD9-36483A2A858A}"/>
              </a:ext>
            </a:extLst>
          </p:cNvPr>
          <p:cNvSpPr/>
          <p:nvPr/>
        </p:nvSpPr>
        <p:spPr bwMode="auto">
          <a:xfrm>
            <a:off x="3587100" y="5196956"/>
            <a:ext cx="1151374" cy="280237"/>
          </a:xfrm>
          <a:prstGeom prst="roundRect">
            <a:avLst/>
          </a:prstGeom>
          <a:solidFill>
            <a:schemeClr val="bg2">
              <a:lumMod val="60000"/>
              <a:lumOff val="40000"/>
            </a:schemeClr>
          </a:solidFill>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
                <a:srgbClr val="CC9900"/>
              </a:buClr>
              <a:buSzTx/>
              <a:tabLst/>
            </a:pPr>
            <a:r>
              <a:rPr kumimoji="0" lang="en-US" altLang="zh-CN" sz="1050" b="0" i="0" u="none" strike="noStrike" cap="none" normalizeH="0" baseline="0" dirty="0">
                <a:ln>
                  <a:noFill/>
                </a:ln>
                <a:solidFill>
                  <a:schemeClr val="tx1"/>
                </a:solidFill>
                <a:effectLst/>
                <a:cs typeface="+mn-ea"/>
                <a:sym typeface="+mn-lt"/>
              </a:rPr>
              <a:t>3</a:t>
            </a:r>
            <a:r>
              <a:rPr kumimoji="0" lang="en-US" altLang="zh-CN" sz="1050" b="0" i="0" u="none" strike="noStrike" cap="none" normalizeH="0" baseline="30000" dirty="0">
                <a:ln>
                  <a:noFill/>
                </a:ln>
                <a:solidFill>
                  <a:schemeClr val="tx1"/>
                </a:solidFill>
                <a:effectLst/>
                <a:cs typeface="+mn-ea"/>
                <a:sym typeface="+mn-lt"/>
              </a:rPr>
              <a:t>rd</a:t>
            </a:r>
            <a:r>
              <a:rPr kumimoji="0" lang="en-US" altLang="zh-CN" sz="1050" b="0" i="0" u="none" strike="noStrike" cap="none" normalizeH="0" baseline="0" dirty="0">
                <a:ln>
                  <a:noFill/>
                </a:ln>
                <a:solidFill>
                  <a:schemeClr val="tx1"/>
                </a:solidFill>
                <a:effectLst/>
                <a:cs typeface="+mn-ea"/>
                <a:sym typeface="+mn-lt"/>
              </a:rPr>
              <a:t>  </a:t>
            </a:r>
            <a:r>
              <a:rPr lang="en-US" altLang="zh-CN" sz="1050" dirty="0">
                <a:solidFill>
                  <a:schemeClr val="tx1"/>
                </a:solidFill>
                <a:cs typeface="+mn-ea"/>
                <a:sym typeface="+mn-lt"/>
              </a:rPr>
              <a:t>Generation</a:t>
            </a:r>
            <a:endParaRPr kumimoji="0" lang="zh-CN" altLang="en-US" sz="1050" b="0" i="0" u="none" strike="noStrike" cap="none" normalizeH="0" baseline="0" dirty="0">
              <a:ln>
                <a:noFill/>
              </a:ln>
              <a:solidFill>
                <a:schemeClr val="tx1"/>
              </a:solidFill>
              <a:effectLst/>
              <a:cs typeface="+mn-ea"/>
              <a:sym typeface="+mn-lt"/>
            </a:endParaRPr>
          </a:p>
        </p:txBody>
      </p:sp>
      <p:sp>
        <p:nvSpPr>
          <p:cNvPr id="153" name="圆角矩形 8">
            <a:extLst>
              <a:ext uri="{FF2B5EF4-FFF2-40B4-BE49-F238E27FC236}">
                <a16:creationId xmlns:a16="http://schemas.microsoft.com/office/drawing/2014/main" id="{CCA0DA6D-850D-478A-B3BC-8E00957118DC}"/>
              </a:ext>
            </a:extLst>
          </p:cNvPr>
          <p:cNvSpPr/>
          <p:nvPr/>
        </p:nvSpPr>
        <p:spPr bwMode="auto">
          <a:xfrm>
            <a:off x="5564067" y="5173964"/>
            <a:ext cx="1174584" cy="299148"/>
          </a:xfrm>
          <a:prstGeom prst="roundRect">
            <a:avLst/>
          </a:prstGeom>
          <a:solidFill>
            <a:schemeClr val="bg2">
              <a:lumMod val="60000"/>
              <a:lumOff val="40000"/>
            </a:schemeClr>
          </a:solidFill>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
                <a:srgbClr val="CC9900"/>
              </a:buClr>
              <a:buSzTx/>
              <a:tabLst/>
            </a:pPr>
            <a:r>
              <a:rPr kumimoji="0" lang="en-US" altLang="zh-CN" sz="1050" b="0" i="0" u="none" strike="noStrike" cap="none" normalizeH="0" baseline="0" dirty="0">
                <a:ln>
                  <a:noFill/>
                </a:ln>
                <a:solidFill>
                  <a:schemeClr val="tx1"/>
                </a:solidFill>
                <a:effectLst/>
                <a:cs typeface="+mn-ea"/>
                <a:sym typeface="+mn-lt"/>
              </a:rPr>
              <a:t>4</a:t>
            </a:r>
            <a:r>
              <a:rPr kumimoji="0" lang="en-US" altLang="zh-CN" sz="1050" b="0" i="0" u="none" strike="noStrike" cap="none" normalizeH="0" baseline="30000" dirty="0">
                <a:ln>
                  <a:noFill/>
                </a:ln>
                <a:solidFill>
                  <a:schemeClr val="tx1"/>
                </a:solidFill>
                <a:effectLst/>
                <a:cs typeface="+mn-ea"/>
                <a:sym typeface="+mn-lt"/>
              </a:rPr>
              <a:t>th</a:t>
            </a:r>
            <a:r>
              <a:rPr kumimoji="0" lang="en-US" altLang="zh-CN" sz="1050" b="0" i="0" u="none" strike="noStrike" cap="none" normalizeH="0" baseline="0" dirty="0">
                <a:ln>
                  <a:noFill/>
                </a:ln>
                <a:solidFill>
                  <a:schemeClr val="tx1"/>
                </a:solidFill>
                <a:effectLst/>
                <a:cs typeface="+mn-ea"/>
                <a:sym typeface="+mn-lt"/>
              </a:rPr>
              <a:t> </a:t>
            </a:r>
            <a:r>
              <a:rPr lang="en-US" altLang="zh-CN" sz="1050" dirty="0">
                <a:solidFill>
                  <a:schemeClr val="tx1"/>
                </a:solidFill>
                <a:cs typeface="+mn-ea"/>
                <a:sym typeface="+mn-lt"/>
              </a:rPr>
              <a:t>Generation</a:t>
            </a:r>
            <a:endParaRPr kumimoji="0" lang="zh-CN" altLang="en-US" sz="1050" b="0" i="0" u="none" strike="noStrike" cap="none" normalizeH="0" baseline="0" dirty="0">
              <a:ln>
                <a:noFill/>
              </a:ln>
              <a:solidFill>
                <a:schemeClr val="tx1"/>
              </a:solidFill>
              <a:effectLst/>
              <a:cs typeface="+mn-ea"/>
              <a:sym typeface="+mn-lt"/>
            </a:endParaRPr>
          </a:p>
        </p:txBody>
      </p:sp>
      <p:sp>
        <p:nvSpPr>
          <p:cNvPr id="154" name="圆角矩形 9">
            <a:extLst>
              <a:ext uri="{FF2B5EF4-FFF2-40B4-BE49-F238E27FC236}">
                <a16:creationId xmlns:a16="http://schemas.microsoft.com/office/drawing/2014/main" id="{42A22065-CD3B-48A2-B4C5-37465B707A52}"/>
              </a:ext>
            </a:extLst>
          </p:cNvPr>
          <p:cNvSpPr/>
          <p:nvPr/>
        </p:nvSpPr>
        <p:spPr bwMode="auto">
          <a:xfrm>
            <a:off x="7478449" y="5166754"/>
            <a:ext cx="1207427" cy="283535"/>
          </a:xfrm>
          <a:prstGeom prst="roundRect">
            <a:avLst/>
          </a:prstGeom>
          <a:solidFill>
            <a:schemeClr val="bg2">
              <a:lumMod val="60000"/>
              <a:lumOff val="40000"/>
            </a:schemeClr>
          </a:solidFill>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
                <a:srgbClr val="CC9900"/>
              </a:buClr>
              <a:buSzTx/>
              <a:tabLst/>
            </a:pPr>
            <a:r>
              <a:rPr kumimoji="0" lang="en-US" altLang="zh-CN" sz="1050" b="0" i="0" u="none" strike="noStrike" cap="none" normalizeH="0" baseline="0" dirty="0">
                <a:ln>
                  <a:noFill/>
                </a:ln>
                <a:solidFill>
                  <a:schemeClr val="tx1"/>
                </a:solidFill>
                <a:effectLst/>
                <a:cs typeface="+mn-ea"/>
                <a:sym typeface="+mn-lt"/>
              </a:rPr>
              <a:t>5</a:t>
            </a:r>
            <a:r>
              <a:rPr kumimoji="0" lang="en-US" altLang="zh-CN" sz="1050" b="0" i="0" u="none" strike="noStrike" cap="none" normalizeH="0" baseline="30000" dirty="0">
                <a:ln>
                  <a:noFill/>
                </a:ln>
                <a:solidFill>
                  <a:schemeClr val="tx1"/>
                </a:solidFill>
                <a:effectLst/>
                <a:cs typeface="+mn-ea"/>
                <a:sym typeface="+mn-lt"/>
              </a:rPr>
              <a:t>th</a:t>
            </a:r>
            <a:r>
              <a:rPr kumimoji="0" lang="en-US" altLang="zh-CN" sz="1050" b="0" i="0" u="none" strike="noStrike" cap="none" normalizeH="0" baseline="0" dirty="0">
                <a:ln>
                  <a:noFill/>
                </a:ln>
                <a:solidFill>
                  <a:schemeClr val="tx1"/>
                </a:solidFill>
                <a:effectLst/>
                <a:cs typeface="+mn-ea"/>
                <a:sym typeface="+mn-lt"/>
              </a:rPr>
              <a:t>  </a:t>
            </a:r>
            <a:r>
              <a:rPr lang="en-US" altLang="zh-CN" sz="1050" dirty="0">
                <a:solidFill>
                  <a:schemeClr val="tx1"/>
                </a:solidFill>
                <a:cs typeface="+mn-ea"/>
                <a:sym typeface="+mn-lt"/>
              </a:rPr>
              <a:t>Generation</a:t>
            </a:r>
            <a:endParaRPr kumimoji="0" lang="zh-CN" altLang="en-US" sz="1050" b="0" i="0" u="none" strike="noStrike" cap="none" normalizeH="0" baseline="0" dirty="0">
              <a:ln>
                <a:noFill/>
              </a:ln>
              <a:solidFill>
                <a:schemeClr val="tx1"/>
              </a:solidFill>
              <a:effectLst/>
              <a:cs typeface="+mn-ea"/>
              <a:sym typeface="+mn-lt"/>
            </a:endParaRPr>
          </a:p>
        </p:txBody>
      </p:sp>
      <p:sp>
        <p:nvSpPr>
          <p:cNvPr id="159" name="TextBox 71">
            <a:extLst>
              <a:ext uri="{FF2B5EF4-FFF2-40B4-BE49-F238E27FC236}">
                <a16:creationId xmlns:a16="http://schemas.microsoft.com/office/drawing/2014/main" id="{6AFB43D7-4D0D-4353-BA2A-2CB3E89C798D}"/>
              </a:ext>
            </a:extLst>
          </p:cNvPr>
          <p:cNvSpPr txBox="1"/>
          <p:nvPr/>
        </p:nvSpPr>
        <p:spPr>
          <a:xfrm>
            <a:off x="1560597" y="4983342"/>
            <a:ext cx="517452" cy="328551"/>
          </a:xfrm>
          <a:prstGeom prst="rect">
            <a:avLst/>
          </a:prstGeom>
          <a:noFill/>
        </p:spPr>
        <p:txBody>
          <a:bodyPr wrap="square" rtlCol="0">
            <a:spAutoFit/>
          </a:bodyPr>
          <a:lstStyle/>
          <a:p>
            <a:pPr>
              <a:lnSpc>
                <a:spcPct val="120000"/>
              </a:lnSpc>
            </a:pPr>
            <a:r>
              <a:rPr lang="en-US" altLang="zh-CN" sz="1400" dirty="0">
                <a:solidFill>
                  <a:schemeClr val="tx1"/>
                </a:solidFill>
                <a:cs typeface="+mn-ea"/>
                <a:sym typeface="+mn-lt"/>
              </a:rPr>
              <a:t>2</a:t>
            </a:r>
            <a:r>
              <a:rPr lang="zh-CN" altLang="en-US" sz="1400" dirty="0">
                <a:solidFill>
                  <a:schemeClr val="tx1"/>
                </a:solidFill>
                <a:cs typeface="+mn-ea"/>
                <a:sym typeface="+mn-lt"/>
              </a:rPr>
              <a:t>年</a:t>
            </a:r>
          </a:p>
        </p:txBody>
      </p:sp>
      <p:sp>
        <p:nvSpPr>
          <p:cNvPr id="160" name="TextBox 72">
            <a:extLst>
              <a:ext uri="{FF2B5EF4-FFF2-40B4-BE49-F238E27FC236}">
                <a16:creationId xmlns:a16="http://schemas.microsoft.com/office/drawing/2014/main" id="{9124470F-D966-402E-AE1E-DC777601D2C6}"/>
              </a:ext>
            </a:extLst>
          </p:cNvPr>
          <p:cNvSpPr txBox="1"/>
          <p:nvPr/>
        </p:nvSpPr>
        <p:spPr>
          <a:xfrm>
            <a:off x="3080944" y="4977515"/>
            <a:ext cx="517452" cy="328551"/>
          </a:xfrm>
          <a:prstGeom prst="rect">
            <a:avLst/>
          </a:prstGeom>
          <a:noFill/>
        </p:spPr>
        <p:txBody>
          <a:bodyPr wrap="square" rtlCol="0">
            <a:spAutoFit/>
          </a:bodyPr>
          <a:lstStyle/>
          <a:p>
            <a:pPr>
              <a:lnSpc>
                <a:spcPct val="120000"/>
              </a:lnSpc>
            </a:pPr>
            <a:r>
              <a:rPr lang="en-US" altLang="zh-CN" sz="1400" dirty="0">
                <a:solidFill>
                  <a:schemeClr val="tx1"/>
                </a:solidFill>
                <a:cs typeface="+mn-ea"/>
                <a:sym typeface="+mn-lt"/>
              </a:rPr>
              <a:t>3</a:t>
            </a:r>
            <a:r>
              <a:rPr lang="zh-CN" altLang="en-US" sz="1400" dirty="0">
                <a:solidFill>
                  <a:schemeClr val="tx1"/>
                </a:solidFill>
                <a:cs typeface="+mn-ea"/>
                <a:sym typeface="+mn-lt"/>
              </a:rPr>
              <a:t>年</a:t>
            </a:r>
          </a:p>
        </p:txBody>
      </p:sp>
      <p:sp>
        <p:nvSpPr>
          <p:cNvPr id="161" name="TextBox 73">
            <a:extLst>
              <a:ext uri="{FF2B5EF4-FFF2-40B4-BE49-F238E27FC236}">
                <a16:creationId xmlns:a16="http://schemas.microsoft.com/office/drawing/2014/main" id="{406C3D75-1867-4707-96FD-DD37E5509FD8}"/>
              </a:ext>
            </a:extLst>
          </p:cNvPr>
          <p:cNvSpPr txBox="1"/>
          <p:nvPr/>
        </p:nvSpPr>
        <p:spPr>
          <a:xfrm>
            <a:off x="4897309" y="4985952"/>
            <a:ext cx="517452" cy="328551"/>
          </a:xfrm>
          <a:prstGeom prst="rect">
            <a:avLst/>
          </a:prstGeom>
          <a:noFill/>
        </p:spPr>
        <p:txBody>
          <a:bodyPr wrap="square" rtlCol="0">
            <a:spAutoFit/>
          </a:bodyPr>
          <a:lstStyle/>
          <a:p>
            <a:pPr>
              <a:lnSpc>
                <a:spcPct val="120000"/>
              </a:lnSpc>
            </a:pPr>
            <a:r>
              <a:rPr lang="en-US" altLang="zh-CN" sz="1400" dirty="0">
                <a:cs typeface="+mn-ea"/>
                <a:sym typeface="+mn-lt"/>
              </a:rPr>
              <a:t>5</a:t>
            </a:r>
            <a:r>
              <a:rPr lang="zh-CN" altLang="en-US" sz="1400" dirty="0">
                <a:solidFill>
                  <a:schemeClr val="tx1"/>
                </a:solidFill>
                <a:cs typeface="+mn-ea"/>
                <a:sym typeface="+mn-lt"/>
              </a:rPr>
              <a:t>年</a:t>
            </a:r>
          </a:p>
        </p:txBody>
      </p:sp>
      <p:sp>
        <p:nvSpPr>
          <p:cNvPr id="162" name="TextBox 74">
            <a:extLst>
              <a:ext uri="{FF2B5EF4-FFF2-40B4-BE49-F238E27FC236}">
                <a16:creationId xmlns:a16="http://schemas.microsoft.com/office/drawing/2014/main" id="{9F681F68-176B-4D5E-9692-DF4F8DFE9782}"/>
              </a:ext>
            </a:extLst>
          </p:cNvPr>
          <p:cNvSpPr txBox="1"/>
          <p:nvPr/>
        </p:nvSpPr>
        <p:spPr>
          <a:xfrm>
            <a:off x="6866805" y="5003555"/>
            <a:ext cx="517452" cy="328551"/>
          </a:xfrm>
          <a:prstGeom prst="rect">
            <a:avLst/>
          </a:prstGeom>
          <a:noFill/>
        </p:spPr>
        <p:txBody>
          <a:bodyPr wrap="square" rtlCol="0">
            <a:spAutoFit/>
          </a:bodyPr>
          <a:lstStyle/>
          <a:p>
            <a:pPr>
              <a:lnSpc>
                <a:spcPct val="120000"/>
              </a:lnSpc>
            </a:pPr>
            <a:r>
              <a:rPr lang="en-US" altLang="zh-CN" sz="1400" dirty="0">
                <a:cs typeface="+mn-ea"/>
                <a:sym typeface="+mn-lt"/>
              </a:rPr>
              <a:t>5</a:t>
            </a:r>
            <a:r>
              <a:rPr lang="zh-CN" altLang="en-US" sz="1400" dirty="0">
                <a:solidFill>
                  <a:schemeClr val="tx1"/>
                </a:solidFill>
                <a:cs typeface="+mn-ea"/>
                <a:sym typeface="+mn-lt"/>
              </a:rPr>
              <a:t>年</a:t>
            </a:r>
          </a:p>
        </p:txBody>
      </p:sp>
      <p:sp>
        <p:nvSpPr>
          <p:cNvPr id="169" name="矩形 168">
            <a:extLst>
              <a:ext uri="{FF2B5EF4-FFF2-40B4-BE49-F238E27FC236}">
                <a16:creationId xmlns:a16="http://schemas.microsoft.com/office/drawing/2014/main" id="{6A88F15A-94B6-45C4-8FEE-DA55B3F29505}"/>
              </a:ext>
            </a:extLst>
          </p:cNvPr>
          <p:cNvSpPr/>
          <p:nvPr/>
        </p:nvSpPr>
        <p:spPr bwMode="auto">
          <a:xfrm>
            <a:off x="727810" y="5996791"/>
            <a:ext cx="11118846" cy="716173"/>
          </a:xfrm>
          <a:prstGeom prst="rect">
            <a:avLst/>
          </a:prstGeom>
          <a:no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285750" indent="-285750" defTabSz="801688" fontAlgn="base">
              <a:lnSpc>
                <a:spcPct val="120000"/>
              </a:lnSpc>
              <a:spcBef>
                <a:spcPct val="0"/>
              </a:spcBef>
              <a:spcAft>
                <a:spcPct val="0"/>
              </a:spcAft>
              <a:buFont typeface="Wingdings" panose="05000000000000000000" pitchFamily="2" charset="2"/>
              <a:buChar char="Ø"/>
            </a:pPr>
            <a:r>
              <a:rPr lang="en-US" altLang="zh-CN" dirty="0" err="1">
                <a:cs typeface="+mn-ea"/>
                <a:sym typeface="+mn-lt"/>
              </a:rPr>
              <a:t>WiFi</a:t>
            </a:r>
            <a:r>
              <a:rPr lang="en-US" altLang="zh-CN" dirty="0">
                <a:cs typeface="+mn-ea"/>
                <a:sym typeface="+mn-lt"/>
              </a:rPr>
              <a:t> </a:t>
            </a:r>
            <a:r>
              <a:rPr lang="zh-CN" altLang="en-US" dirty="0">
                <a:cs typeface="+mn-ea"/>
                <a:sym typeface="+mn-lt"/>
              </a:rPr>
              <a:t>技术和产品一直在发展中，从</a:t>
            </a:r>
            <a:r>
              <a:rPr lang="en-US" altLang="zh-CN" dirty="0">
                <a:cs typeface="+mn-ea"/>
                <a:sym typeface="+mn-lt"/>
              </a:rPr>
              <a:t>802.11</a:t>
            </a:r>
            <a:r>
              <a:rPr lang="zh-CN" altLang="en-US" dirty="0">
                <a:cs typeface="+mn-ea"/>
                <a:sym typeface="+mn-lt"/>
              </a:rPr>
              <a:t>演进到</a:t>
            </a:r>
            <a:r>
              <a:rPr lang="en-US" altLang="zh-CN" dirty="0">
                <a:cs typeface="+mn-ea"/>
                <a:sym typeface="+mn-lt"/>
              </a:rPr>
              <a:t>802.11ax</a:t>
            </a:r>
            <a:r>
              <a:rPr lang="zh-CN" altLang="en-US" dirty="0">
                <a:cs typeface="+mn-ea"/>
                <a:sym typeface="+mn-lt"/>
              </a:rPr>
              <a:t>（</a:t>
            </a:r>
            <a:r>
              <a:rPr lang="en-US" altLang="zh-CN" dirty="0">
                <a:cs typeface="+mn-ea"/>
                <a:sym typeface="+mn-lt"/>
              </a:rPr>
              <a:t>WiFi6</a:t>
            </a:r>
            <a:r>
              <a:rPr lang="zh-CN" altLang="en-US" dirty="0">
                <a:cs typeface="+mn-ea"/>
                <a:sym typeface="+mn-lt"/>
              </a:rPr>
              <a:t>）</a:t>
            </a:r>
            <a:endParaRPr lang="en-US" altLang="zh-CN" dirty="0">
              <a:cs typeface="+mn-ea"/>
              <a:sym typeface="+mn-lt"/>
            </a:endParaRPr>
          </a:p>
          <a:p>
            <a:pPr marL="285750" indent="-285750" defTabSz="801688" fontAlgn="base">
              <a:lnSpc>
                <a:spcPct val="120000"/>
              </a:lnSpc>
              <a:spcBef>
                <a:spcPct val="0"/>
              </a:spcBef>
              <a:spcAft>
                <a:spcPct val="0"/>
              </a:spcAft>
              <a:buFont typeface="Wingdings" panose="05000000000000000000" pitchFamily="2" charset="2"/>
              <a:buChar char="Ø"/>
            </a:pPr>
            <a:r>
              <a:rPr kumimoji="0" lang="en-US" altLang="zh-CN" i="0" u="none" strike="noStrike" cap="none" normalizeH="0" baseline="0" dirty="0">
                <a:ln>
                  <a:noFill/>
                </a:ln>
                <a:effectLst/>
                <a:cs typeface="+mn-ea"/>
                <a:sym typeface="+mn-lt"/>
              </a:rPr>
              <a:t>802.11ad </a:t>
            </a:r>
            <a:r>
              <a:rPr kumimoji="0" lang="zh-CN" altLang="en-US" i="0" u="none" strike="noStrike" cap="none" normalizeH="0" baseline="0" dirty="0">
                <a:ln>
                  <a:noFill/>
                </a:ln>
                <a:effectLst/>
                <a:cs typeface="+mn-ea"/>
                <a:sym typeface="+mn-lt"/>
              </a:rPr>
              <a:t>引入</a:t>
            </a:r>
            <a:r>
              <a:rPr kumimoji="0" lang="en-US" altLang="zh-CN" i="0" u="none" strike="noStrike" cap="none" normalizeH="0" baseline="0" dirty="0">
                <a:ln>
                  <a:noFill/>
                </a:ln>
                <a:effectLst/>
                <a:cs typeface="+mn-ea"/>
                <a:sym typeface="+mn-lt"/>
              </a:rPr>
              <a:t>60G</a:t>
            </a:r>
            <a:r>
              <a:rPr kumimoji="0" lang="zh-CN" altLang="en-US" i="0" u="none" strike="noStrike" cap="none" normalizeH="0" baseline="0" dirty="0">
                <a:ln>
                  <a:noFill/>
                </a:ln>
                <a:effectLst/>
                <a:cs typeface="+mn-ea"/>
                <a:sym typeface="+mn-lt"/>
              </a:rPr>
              <a:t>频段，提升</a:t>
            </a:r>
            <a:r>
              <a:rPr lang="zh-CN" altLang="en-US" dirty="0">
                <a:cs typeface="+mn-ea"/>
                <a:sym typeface="+mn-lt"/>
              </a:rPr>
              <a:t>短距</a:t>
            </a:r>
            <a:r>
              <a:rPr kumimoji="0" lang="zh-CN" altLang="en-US" i="0" u="none" strike="noStrike" cap="none" normalizeH="0" baseline="0" dirty="0">
                <a:ln>
                  <a:noFill/>
                </a:ln>
                <a:effectLst/>
                <a:cs typeface="+mn-ea"/>
                <a:sym typeface="+mn-lt"/>
              </a:rPr>
              <a:t>带宽；</a:t>
            </a:r>
            <a:r>
              <a:rPr kumimoji="0" lang="en-US" altLang="zh-CN" i="0" u="none" strike="noStrike" cap="none" normalizeH="0" baseline="0" dirty="0">
                <a:ln>
                  <a:noFill/>
                </a:ln>
                <a:effectLst/>
                <a:cs typeface="+mn-ea"/>
                <a:sym typeface="+mn-lt"/>
              </a:rPr>
              <a:t>802.11</a:t>
            </a:r>
            <a:r>
              <a:rPr lang="en-US" altLang="zh-CN" dirty="0">
                <a:cs typeface="+mn-ea"/>
                <a:sym typeface="+mn-lt"/>
              </a:rPr>
              <a:t>ac </a:t>
            </a:r>
            <a:r>
              <a:rPr lang="zh-CN" altLang="en-US" dirty="0">
                <a:cs typeface="+mn-ea"/>
                <a:sym typeface="+mn-lt"/>
              </a:rPr>
              <a:t>演进到</a:t>
            </a:r>
            <a:r>
              <a:rPr lang="en-US" altLang="zh-CN" dirty="0">
                <a:cs typeface="+mn-ea"/>
                <a:sym typeface="+mn-lt"/>
              </a:rPr>
              <a:t>802.11ax</a:t>
            </a:r>
            <a:r>
              <a:rPr lang="zh-CN" altLang="en-US" dirty="0">
                <a:cs typeface="+mn-ea"/>
                <a:sym typeface="+mn-lt"/>
              </a:rPr>
              <a:t>，带宽提升到</a:t>
            </a:r>
            <a:r>
              <a:rPr lang="en-US" altLang="zh-CN" dirty="0">
                <a:cs typeface="+mn-ea"/>
                <a:sym typeface="+mn-lt"/>
              </a:rPr>
              <a:t>10Gbps</a:t>
            </a:r>
            <a:endParaRPr kumimoji="0" lang="zh-CN" altLang="en-US" sz="2000" i="0" u="none" strike="noStrike" cap="none" normalizeH="0" baseline="0" dirty="0">
              <a:ln>
                <a:noFill/>
              </a:ln>
              <a:effectLst/>
              <a:cs typeface="+mn-ea"/>
              <a:sym typeface="+mn-lt"/>
            </a:endParaRPr>
          </a:p>
        </p:txBody>
      </p:sp>
      <p:sp>
        <p:nvSpPr>
          <p:cNvPr id="170" name="Freeform 70">
            <a:extLst>
              <a:ext uri="{FF2B5EF4-FFF2-40B4-BE49-F238E27FC236}">
                <a16:creationId xmlns:a16="http://schemas.microsoft.com/office/drawing/2014/main" id="{A436D620-DC61-4A58-B2C0-E99625A12B3B}"/>
              </a:ext>
            </a:extLst>
          </p:cNvPr>
          <p:cNvSpPr>
            <a:spLocks noEditPoints="1"/>
          </p:cNvSpPr>
          <p:nvPr/>
        </p:nvSpPr>
        <p:spPr bwMode="auto">
          <a:xfrm>
            <a:off x="310124" y="5605307"/>
            <a:ext cx="11422711" cy="45719"/>
          </a:xfrm>
          <a:custGeom>
            <a:avLst/>
            <a:gdLst>
              <a:gd name="T0" fmla="*/ 0 w 5372"/>
              <a:gd name="T1" fmla="*/ 2147483647 h 106"/>
              <a:gd name="T2" fmla="*/ 2147483647 w 5372"/>
              <a:gd name="T3" fmla="*/ 2147483647 h 106"/>
              <a:gd name="T4" fmla="*/ 2147483647 w 5372"/>
              <a:gd name="T5" fmla="*/ 2147483647 h 106"/>
              <a:gd name="T6" fmla="*/ 0 w 5372"/>
              <a:gd name="T7" fmla="*/ 2147483647 h 106"/>
              <a:gd name="T8" fmla="*/ 0 w 5372"/>
              <a:gd name="T9" fmla="*/ 2147483647 h 106"/>
              <a:gd name="T10" fmla="*/ 2147483647 w 5372"/>
              <a:gd name="T11" fmla="*/ 2147483647 h 106"/>
              <a:gd name="T12" fmla="*/ 2147483647 w 5372"/>
              <a:gd name="T13" fmla="*/ 0 h 106"/>
              <a:gd name="T14" fmla="*/ 2147483647 w 5372"/>
              <a:gd name="T15" fmla="*/ 2147483647 h 106"/>
              <a:gd name="T16" fmla="*/ 2147483647 w 5372"/>
              <a:gd name="T17" fmla="*/ 2147483647 h 106"/>
              <a:gd name="T18" fmla="*/ 2147483647 w 5372"/>
              <a:gd name="T19" fmla="*/ 2147483647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72"/>
              <a:gd name="T31" fmla="*/ 0 h 106"/>
              <a:gd name="T32" fmla="*/ 5372 w 5372"/>
              <a:gd name="T33" fmla="*/ 106 h 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72" h="106">
                <a:moveTo>
                  <a:pt x="0" y="42"/>
                </a:moveTo>
                <a:lnTo>
                  <a:pt x="5299" y="42"/>
                </a:lnTo>
                <a:lnTo>
                  <a:pt x="5299" y="64"/>
                </a:lnTo>
                <a:lnTo>
                  <a:pt x="0" y="64"/>
                </a:lnTo>
                <a:lnTo>
                  <a:pt x="0" y="42"/>
                </a:lnTo>
                <a:close/>
                <a:moveTo>
                  <a:pt x="5299" y="53"/>
                </a:moveTo>
                <a:lnTo>
                  <a:pt x="5250" y="0"/>
                </a:lnTo>
                <a:lnTo>
                  <a:pt x="5372" y="53"/>
                </a:lnTo>
                <a:lnTo>
                  <a:pt x="5250" y="106"/>
                </a:lnTo>
                <a:lnTo>
                  <a:pt x="5299" y="53"/>
                </a:lnTo>
                <a:close/>
              </a:path>
            </a:pathLst>
          </a:custGeom>
          <a:solidFill>
            <a:srgbClr val="FF0000"/>
          </a:solidFill>
          <a:ln w="9525">
            <a:solidFill>
              <a:srgbClr val="FF0000"/>
            </a:solidFill>
            <a:prstDash val="solid"/>
            <a:round/>
            <a:headEnd/>
            <a:tailEnd/>
          </a:ln>
        </p:spPr>
        <p:txBody>
          <a:bodyPr lIns="91394" tIns="45696" rIns="91394" bIns="45696"/>
          <a:lstStyle/>
          <a:p>
            <a:pPr algn="ctr">
              <a:lnSpc>
                <a:spcPct val="120000"/>
              </a:lnSpc>
            </a:pPr>
            <a:endParaRPr lang="zh-CN" altLang="en-US">
              <a:solidFill>
                <a:srgbClr val="FFFFFF"/>
              </a:solidFill>
              <a:cs typeface="+mn-ea"/>
              <a:sym typeface="+mn-lt"/>
            </a:endParaRPr>
          </a:p>
        </p:txBody>
      </p:sp>
      <p:sp>
        <p:nvSpPr>
          <p:cNvPr id="171" name="Freeform 7">
            <a:extLst>
              <a:ext uri="{FF2B5EF4-FFF2-40B4-BE49-F238E27FC236}">
                <a16:creationId xmlns:a16="http://schemas.microsoft.com/office/drawing/2014/main" id="{531B7DF2-ACB2-4D74-927A-9DC5472F9B7F}"/>
              </a:ext>
            </a:extLst>
          </p:cNvPr>
          <p:cNvSpPr>
            <a:spLocks noEditPoints="1"/>
          </p:cNvSpPr>
          <p:nvPr/>
        </p:nvSpPr>
        <p:spPr bwMode="auto">
          <a:xfrm flipH="1">
            <a:off x="282940" y="861723"/>
            <a:ext cx="45719" cy="4766443"/>
          </a:xfrm>
          <a:custGeom>
            <a:avLst/>
            <a:gdLst>
              <a:gd name="T0" fmla="*/ 2147483647 w 122"/>
              <a:gd name="T1" fmla="*/ 2147483647 h 3148"/>
              <a:gd name="T2" fmla="*/ 2147483647 w 122"/>
              <a:gd name="T3" fmla="*/ 2147483647 h 3148"/>
              <a:gd name="T4" fmla="*/ 2147483647 w 122"/>
              <a:gd name="T5" fmla="*/ 2147483647 h 3148"/>
              <a:gd name="T6" fmla="*/ 2147483647 w 122"/>
              <a:gd name="T7" fmla="*/ 2147483647 h 3148"/>
              <a:gd name="T8" fmla="*/ 2147483647 w 122"/>
              <a:gd name="T9" fmla="*/ 2147483647 h 3148"/>
              <a:gd name="T10" fmla="*/ 2147483647 w 122"/>
              <a:gd name="T11" fmla="*/ 2147483647 h 3148"/>
              <a:gd name="T12" fmla="*/ 0 w 122"/>
              <a:gd name="T13" fmla="*/ 2147483647 h 3148"/>
              <a:gd name="T14" fmla="*/ 2147483647 w 122"/>
              <a:gd name="T15" fmla="*/ 0 h 3148"/>
              <a:gd name="T16" fmla="*/ 2147483647 w 122"/>
              <a:gd name="T17" fmla="*/ 2147483647 h 3148"/>
              <a:gd name="T18" fmla="*/ 2147483647 w 122"/>
              <a:gd name="T19" fmla="*/ 2147483647 h 31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
              <a:gd name="T31" fmla="*/ 0 h 3148"/>
              <a:gd name="T32" fmla="*/ 122 w 122"/>
              <a:gd name="T33" fmla="*/ 3148 h 31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 h="3148">
                <a:moveTo>
                  <a:pt x="31" y="3148"/>
                </a:moveTo>
                <a:lnTo>
                  <a:pt x="49" y="64"/>
                </a:lnTo>
                <a:lnTo>
                  <a:pt x="73" y="64"/>
                </a:lnTo>
                <a:lnTo>
                  <a:pt x="55" y="3148"/>
                </a:lnTo>
                <a:lnTo>
                  <a:pt x="31" y="3148"/>
                </a:lnTo>
                <a:close/>
                <a:moveTo>
                  <a:pt x="61" y="64"/>
                </a:moveTo>
                <a:lnTo>
                  <a:pt x="0" y="106"/>
                </a:lnTo>
                <a:lnTo>
                  <a:pt x="67" y="0"/>
                </a:lnTo>
                <a:lnTo>
                  <a:pt x="122" y="106"/>
                </a:lnTo>
                <a:lnTo>
                  <a:pt x="61" y="64"/>
                </a:lnTo>
                <a:close/>
              </a:path>
            </a:pathLst>
          </a:custGeom>
          <a:solidFill>
            <a:srgbClr val="FF0000"/>
          </a:solidFill>
          <a:ln w="9525">
            <a:solidFill>
              <a:srgbClr val="FF0000"/>
            </a:solidFill>
            <a:prstDash val="solid"/>
            <a:round/>
            <a:headEnd/>
            <a:tailEnd/>
          </a:ln>
        </p:spPr>
        <p:txBody>
          <a:bodyPr lIns="91394" tIns="45696" rIns="91394" bIns="45696"/>
          <a:lstStyle/>
          <a:p>
            <a:pPr algn="ctr">
              <a:lnSpc>
                <a:spcPct val="120000"/>
              </a:lnSpc>
            </a:pPr>
            <a:endParaRPr lang="zh-CN" altLang="en-US">
              <a:solidFill>
                <a:srgbClr val="FFFFFF"/>
              </a:solidFill>
              <a:cs typeface="+mn-ea"/>
              <a:sym typeface="+mn-lt"/>
            </a:endParaRPr>
          </a:p>
        </p:txBody>
      </p:sp>
      <p:sp>
        <p:nvSpPr>
          <p:cNvPr id="172" name="TextBox 100">
            <a:extLst>
              <a:ext uri="{FF2B5EF4-FFF2-40B4-BE49-F238E27FC236}">
                <a16:creationId xmlns:a16="http://schemas.microsoft.com/office/drawing/2014/main" id="{AA3DAF6D-6210-40B4-99ED-E5AC821CB017}"/>
              </a:ext>
            </a:extLst>
          </p:cNvPr>
          <p:cNvSpPr txBox="1">
            <a:spLocks noChangeArrowheads="1"/>
          </p:cNvSpPr>
          <p:nvPr/>
        </p:nvSpPr>
        <p:spPr bwMode="auto">
          <a:xfrm>
            <a:off x="634075" y="5662209"/>
            <a:ext cx="864096" cy="394162"/>
          </a:xfrm>
          <a:prstGeom prst="rect">
            <a:avLst/>
          </a:prstGeom>
          <a:noFill/>
          <a:ln w="9525">
            <a:noFill/>
            <a:miter lim="800000"/>
            <a:headEnd/>
            <a:tailEnd/>
          </a:ln>
        </p:spPr>
        <p:txBody>
          <a:bodyPr wrap="square" lIns="91394" tIns="45696" rIns="91394" bIns="45696">
            <a:spAutoFit/>
          </a:bodyPr>
          <a:lstStyle/>
          <a:p>
            <a:pPr algn="ctr">
              <a:lnSpc>
                <a:spcPct val="120000"/>
              </a:lnSpc>
            </a:pPr>
            <a:r>
              <a:rPr lang="en-US" altLang="zh-CN" b="1" dirty="0">
                <a:solidFill>
                  <a:srgbClr val="000000"/>
                </a:solidFill>
                <a:cs typeface="+mn-ea"/>
                <a:sym typeface="+mn-lt"/>
              </a:rPr>
              <a:t>1997</a:t>
            </a:r>
            <a:endParaRPr lang="zh-CN" altLang="en-US" b="1" dirty="0">
              <a:solidFill>
                <a:srgbClr val="000000"/>
              </a:solidFill>
              <a:cs typeface="+mn-ea"/>
              <a:sym typeface="+mn-lt"/>
            </a:endParaRPr>
          </a:p>
        </p:txBody>
      </p:sp>
      <p:sp>
        <p:nvSpPr>
          <p:cNvPr id="173" name="TextBox 100">
            <a:extLst>
              <a:ext uri="{FF2B5EF4-FFF2-40B4-BE49-F238E27FC236}">
                <a16:creationId xmlns:a16="http://schemas.microsoft.com/office/drawing/2014/main" id="{CEF6AC5B-2AF2-430E-8E7A-3745F59E0F33}"/>
              </a:ext>
            </a:extLst>
          </p:cNvPr>
          <p:cNvSpPr txBox="1">
            <a:spLocks noChangeArrowheads="1"/>
          </p:cNvSpPr>
          <p:nvPr/>
        </p:nvSpPr>
        <p:spPr bwMode="auto">
          <a:xfrm>
            <a:off x="2002227" y="5662209"/>
            <a:ext cx="864096" cy="394162"/>
          </a:xfrm>
          <a:prstGeom prst="rect">
            <a:avLst/>
          </a:prstGeom>
          <a:noFill/>
          <a:ln w="9525">
            <a:noFill/>
            <a:miter lim="800000"/>
            <a:headEnd/>
            <a:tailEnd/>
          </a:ln>
        </p:spPr>
        <p:txBody>
          <a:bodyPr wrap="square" lIns="91394" tIns="45696" rIns="91394" bIns="45696">
            <a:spAutoFit/>
          </a:bodyPr>
          <a:lstStyle/>
          <a:p>
            <a:pPr algn="ctr">
              <a:lnSpc>
                <a:spcPct val="120000"/>
              </a:lnSpc>
            </a:pPr>
            <a:r>
              <a:rPr lang="en-US" altLang="zh-CN" b="1" dirty="0">
                <a:solidFill>
                  <a:srgbClr val="000000"/>
                </a:solidFill>
                <a:cs typeface="+mn-ea"/>
                <a:sym typeface="+mn-lt"/>
              </a:rPr>
              <a:t>1999</a:t>
            </a:r>
            <a:endParaRPr lang="zh-CN" altLang="en-US" b="1" dirty="0">
              <a:solidFill>
                <a:srgbClr val="000000"/>
              </a:solidFill>
              <a:cs typeface="+mn-ea"/>
              <a:sym typeface="+mn-lt"/>
            </a:endParaRPr>
          </a:p>
        </p:txBody>
      </p:sp>
      <p:sp>
        <p:nvSpPr>
          <p:cNvPr id="174" name="TextBox 100">
            <a:extLst>
              <a:ext uri="{FF2B5EF4-FFF2-40B4-BE49-F238E27FC236}">
                <a16:creationId xmlns:a16="http://schemas.microsoft.com/office/drawing/2014/main" id="{6A85FB84-7C68-4F5E-AB9F-97DC879278F1}"/>
              </a:ext>
            </a:extLst>
          </p:cNvPr>
          <p:cNvSpPr txBox="1">
            <a:spLocks noChangeArrowheads="1"/>
          </p:cNvSpPr>
          <p:nvPr/>
        </p:nvSpPr>
        <p:spPr bwMode="auto">
          <a:xfrm>
            <a:off x="3454447" y="5652363"/>
            <a:ext cx="864096" cy="394162"/>
          </a:xfrm>
          <a:prstGeom prst="rect">
            <a:avLst/>
          </a:prstGeom>
          <a:noFill/>
          <a:ln w="9525">
            <a:noFill/>
            <a:miter lim="800000"/>
            <a:headEnd/>
            <a:tailEnd/>
          </a:ln>
        </p:spPr>
        <p:txBody>
          <a:bodyPr wrap="square" lIns="91394" tIns="45696" rIns="91394" bIns="45696">
            <a:spAutoFit/>
          </a:bodyPr>
          <a:lstStyle/>
          <a:p>
            <a:pPr algn="ctr">
              <a:lnSpc>
                <a:spcPct val="120000"/>
              </a:lnSpc>
            </a:pPr>
            <a:r>
              <a:rPr lang="en-US" altLang="zh-CN" b="1" dirty="0">
                <a:solidFill>
                  <a:srgbClr val="000000"/>
                </a:solidFill>
                <a:cs typeface="+mn-ea"/>
                <a:sym typeface="+mn-lt"/>
              </a:rPr>
              <a:t>2002</a:t>
            </a:r>
            <a:endParaRPr lang="zh-CN" altLang="en-US" b="1" dirty="0">
              <a:solidFill>
                <a:srgbClr val="000000"/>
              </a:solidFill>
              <a:cs typeface="+mn-ea"/>
              <a:sym typeface="+mn-lt"/>
            </a:endParaRPr>
          </a:p>
        </p:txBody>
      </p:sp>
      <p:sp>
        <p:nvSpPr>
          <p:cNvPr id="175" name="TextBox 100">
            <a:extLst>
              <a:ext uri="{FF2B5EF4-FFF2-40B4-BE49-F238E27FC236}">
                <a16:creationId xmlns:a16="http://schemas.microsoft.com/office/drawing/2014/main" id="{84B6C406-6466-4FE6-9D0E-E45A5777D958}"/>
              </a:ext>
            </a:extLst>
          </p:cNvPr>
          <p:cNvSpPr txBox="1">
            <a:spLocks noChangeArrowheads="1"/>
          </p:cNvSpPr>
          <p:nvPr/>
        </p:nvSpPr>
        <p:spPr bwMode="auto">
          <a:xfrm>
            <a:off x="5156036" y="5643153"/>
            <a:ext cx="864096" cy="394162"/>
          </a:xfrm>
          <a:prstGeom prst="rect">
            <a:avLst/>
          </a:prstGeom>
          <a:noFill/>
          <a:ln w="9525">
            <a:noFill/>
            <a:miter lim="800000"/>
            <a:headEnd/>
            <a:tailEnd/>
          </a:ln>
        </p:spPr>
        <p:txBody>
          <a:bodyPr wrap="square" lIns="91394" tIns="45696" rIns="91394" bIns="45696">
            <a:spAutoFit/>
          </a:bodyPr>
          <a:lstStyle/>
          <a:p>
            <a:pPr algn="ctr">
              <a:lnSpc>
                <a:spcPct val="120000"/>
              </a:lnSpc>
            </a:pPr>
            <a:r>
              <a:rPr lang="en-US" altLang="zh-CN" b="1" dirty="0">
                <a:solidFill>
                  <a:srgbClr val="000000"/>
                </a:solidFill>
                <a:cs typeface="+mn-ea"/>
                <a:sym typeface="+mn-lt"/>
              </a:rPr>
              <a:t>2007</a:t>
            </a:r>
            <a:endParaRPr lang="zh-CN" altLang="en-US" b="1" dirty="0">
              <a:solidFill>
                <a:srgbClr val="000000"/>
              </a:solidFill>
              <a:cs typeface="+mn-ea"/>
              <a:sym typeface="+mn-lt"/>
            </a:endParaRPr>
          </a:p>
        </p:txBody>
      </p:sp>
      <p:sp>
        <p:nvSpPr>
          <p:cNvPr id="176" name="TextBox 100">
            <a:extLst>
              <a:ext uri="{FF2B5EF4-FFF2-40B4-BE49-F238E27FC236}">
                <a16:creationId xmlns:a16="http://schemas.microsoft.com/office/drawing/2014/main" id="{67B8E3D6-EF1F-44CB-BB29-2FDAF2B60FB2}"/>
              </a:ext>
            </a:extLst>
          </p:cNvPr>
          <p:cNvSpPr txBox="1">
            <a:spLocks noChangeArrowheads="1"/>
          </p:cNvSpPr>
          <p:nvPr/>
        </p:nvSpPr>
        <p:spPr bwMode="auto">
          <a:xfrm>
            <a:off x="7039261" y="5619930"/>
            <a:ext cx="864096" cy="394162"/>
          </a:xfrm>
          <a:prstGeom prst="rect">
            <a:avLst/>
          </a:prstGeom>
          <a:noFill/>
          <a:ln w="9525">
            <a:noFill/>
            <a:miter lim="800000"/>
            <a:headEnd/>
            <a:tailEnd/>
          </a:ln>
        </p:spPr>
        <p:txBody>
          <a:bodyPr wrap="square" lIns="91394" tIns="45696" rIns="91394" bIns="45696">
            <a:spAutoFit/>
          </a:bodyPr>
          <a:lstStyle/>
          <a:p>
            <a:pPr algn="ctr">
              <a:lnSpc>
                <a:spcPct val="120000"/>
              </a:lnSpc>
            </a:pPr>
            <a:r>
              <a:rPr lang="en-US" altLang="zh-CN" b="1" dirty="0">
                <a:solidFill>
                  <a:srgbClr val="000000"/>
                </a:solidFill>
                <a:cs typeface="+mn-ea"/>
                <a:sym typeface="+mn-lt"/>
              </a:rPr>
              <a:t>2012</a:t>
            </a:r>
            <a:endParaRPr lang="zh-CN" altLang="en-US" b="1" dirty="0">
              <a:solidFill>
                <a:srgbClr val="000000"/>
              </a:solidFill>
              <a:cs typeface="+mn-ea"/>
              <a:sym typeface="+mn-lt"/>
            </a:endParaRPr>
          </a:p>
        </p:txBody>
      </p:sp>
      <p:sp>
        <p:nvSpPr>
          <p:cNvPr id="177" name="矩形 176">
            <a:extLst>
              <a:ext uri="{FF2B5EF4-FFF2-40B4-BE49-F238E27FC236}">
                <a16:creationId xmlns:a16="http://schemas.microsoft.com/office/drawing/2014/main" id="{EA6586E5-253C-4FB6-BE34-D98E7C1838F9}"/>
              </a:ext>
            </a:extLst>
          </p:cNvPr>
          <p:cNvSpPr/>
          <p:nvPr/>
        </p:nvSpPr>
        <p:spPr bwMode="auto">
          <a:xfrm>
            <a:off x="2002226" y="3995038"/>
            <a:ext cx="1148499" cy="883753"/>
          </a:xfrm>
          <a:prstGeom prst="rect">
            <a:avLst/>
          </a:prstGeom>
          <a:ln w="3175"/>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SzPct val="60000"/>
              <a:tabLst/>
            </a:pPr>
            <a:r>
              <a:rPr lang="en-US" altLang="zh-CN" sz="1600" b="1" dirty="0">
                <a:solidFill>
                  <a:schemeClr val="bg1">
                    <a:lumMod val="50000"/>
                  </a:schemeClr>
                </a:solidFill>
                <a:cs typeface="+mn-ea"/>
                <a:sym typeface="+mn-lt"/>
              </a:rPr>
              <a:t>802.11b</a:t>
            </a:r>
          </a:p>
          <a:p>
            <a:pPr marL="0" marR="0" indent="0" algn="l" defTabSz="914400" rtl="0" eaLnBrk="1" fontAlgn="base" latinLnBrk="0" hangingPunct="1">
              <a:lnSpc>
                <a:spcPct val="120000"/>
              </a:lnSpc>
              <a:spcBef>
                <a:spcPct val="0"/>
              </a:spcBef>
              <a:spcAft>
                <a:spcPct val="0"/>
              </a:spcAft>
              <a:buSzPct val="60000"/>
              <a:buFont typeface="Wingdings" pitchFamily="2" charset="2"/>
              <a:buChar char="l"/>
              <a:tabLst/>
            </a:pPr>
            <a:r>
              <a:rPr lang="en-US" altLang="zh-CN" sz="1600" dirty="0">
                <a:solidFill>
                  <a:schemeClr val="bg1">
                    <a:lumMod val="50000"/>
                  </a:schemeClr>
                </a:solidFill>
                <a:cs typeface="+mn-ea"/>
                <a:sym typeface="+mn-lt"/>
              </a:rPr>
              <a:t> 11</a:t>
            </a:r>
            <a:r>
              <a:rPr kumimoji="0" lang="en-US" altLang="zh-CN" sz="1600" b="0" i="0" u="none" strike="noStrike" cap="none" normalizeH="0" dirty="0">
                <a:ln>
                  <a:noFill/>
                </a:ln>
                <a:solidFill>
                  <a:schemeClr val="bg1">
                    <a:lumMod val="50000"/>
                  </a:schemeClr>
                </a:solidFill>
                <a:effectLst/>
                <a:cs typeface="+mn-ea"/>
                <a:sym typeface="+mn-lt"/>
              </a:rPr>
              <a:t>Mbps</a:t>
            </a:r>
          </a:p>
          <a:p>
            <a:pPr marL="0" marR="0" indent="0" algn="l" defTabSz="914400" rtl="0" eaLnBrk="1" fontAlgn="base" latinLnBrk="0" hangingPunct="1">
              <a:lnSpc>
                <a:spcPct val="120000"/>
              </a:lnSpc>
              <a:spcBef>
                <a:spcPct val="0"/>
              </a:spcBef>
              <a:spcAft>
                <a:spcPct val="0"/>
              </a:spcAft>
              <a:buSzPct val="60000"/>
              <a:buFont typeface="Wingdings" pitchFamily="2" charset="2"/>
              <a:buChar char="l"/>
              <a:tabLst/>
            </a:pPr>
            <a:r>
              <a:rPr lang="en-US" altLang="zh-CN" sz="1600" dirty="0">
                <a:solidFill>
                  <a:schemeClr val="bg1">
                    <a:lumMod val="50000"/>
                  </a:schemeClr>
                </a:solidFill>
                <a:cs typeface="+mn-ea"/>
                <a:sym typeface="+mn-lt"/>
              </a:rPr>
              <a:t>  2.4GHz</a:t>
            </a:r>
            <a:endParaRPr kumimoji="0" lang="en-US" altLang="zh-CN" sz="1600" b="0" i="0" u="none" strike="noStrike" cap="none" normalizeH="0" dirty="0">
              <a:ln>
                <a:noFill/>
              </a:ln>
              <a:solidFill>
                <a:schemeClr val="bg1">
                  <a:lumMod val="50000"/>
                </a:schemeClr>
              </a:solidFill>
              <a:effectLst/>
              <a:cs typeface="+mn-ea"/>
              <a:sym typeface="+mn-lt"/>
            </a:endParaRPr>
          </a:p>
        </p:txBody>
      </p:sp>
      <p:sp>
        <p:nvSpPr>
          <p:cNvPr id="178" name="矩形 177">
            <a:extLst>
              <a:ext uri="{FF2B5EF4-FFF2-40B4-BE49-F238E27FC236}">
                <a16:creationId xmlns:a16="http://schemas.microsoft.com/office/drawing/2014/main" id="{B6CEB180-A8C9-40AE-B086-A6DEE1EE4DB4}"/>
              </a:ext>
            </a:extLst>
          </p:cNvPr>
          <p:cNvSpPr/>
          <p:nvPr/>
        </p:nvSpPr>
        <p:spPr bwMode="auto">
          <a:xfrm>
            <a:off x="3404654" y="3857886"/>
            <a:ext cx="1508008" cy="929811"/>
          </a:xfrm>
          <a:prstGeom prst="rect">
            <a:avLst/>
          </a:prstGeom>
          <a:ln w="3175"/>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SzPct val="60000"/>
              <a:tabLst/>
            </a:pPr>
            <a:r>
              <a:rPr lang="en-US" altLang="zh-CN" sz="1600" dirty="0">
                <a:solidFill>
                  <a:schemeClr val="bg1">
                    <a:lumMod val="50000"/>
                  </a:schemeClr>
                </a:solidFill>
                <a:cs typeface="+mn-ea"/>
                <a:sym typeface="+mn-lt"/>
              </a:rPr>
              <a:t>802.11g-2.4G</a:t>
            </a:r>
          </a:p>
          <a:p>
            <a:pPr marL="0" marR="0" indent="0" algn="l" defTabSz="914400" rtl="0" eaLnBrk="1" fontAlgn="base" latinLnBrk="0" hangingPunct="1">
              <a:lnSpc>
                <a:spcPct val="120000"/>
              </a:lnSpc>
              <a:spcBef>
                <a:spcPct val="0"/>
              </a:spcBef>
              <a:spcAft>
                <a:spcPct val="0"/>
              </a:spcAft>
              <a:buSzPct val="60000"/>
              <a:tabLst/>
            </a:pPr>
            <a:r>
              <a:rPr lang="en-US" altLang="zh-CN" sz="1600" dirty="0">
                <a:solidFill>
                  <a:schemeClr val="bg1">
                    <a:lumMod val="50000"/>
                  </a:schemeClr>
                </a:solidFill>
                <a:cs typeface="+mn-ea"/>
                <a:sym typeface="+mn-lt"/>
              </a:rPr>
              <a:t>802.11a-5GHz</a:t>
            </a:r>
          </a:p>
          <a:p>
            <a:pPr marL="0" marR="0" indent="0" algn="l" defTabSz="914400" rtl="0" eaLnBrk="1" fontAlgn="base" latinLnBrk="0" hangingPunct="1">
              <a:lnSpc>
                <a:spcPct val="120000"/>
              </a:lnSpc>
              <a:spcBef>
                <a:spcPct val="0"/>
              </a:spcBef>
              <a:spcAft>
                <a:spcPct val="0"/>
              </a:spcAft>
              <a:buSzPct val="60000"/>
              <a:buFont typeface="Wingdings" pitchFamily="2" charset="2"/>
              <a:buChar char="l"/>
              <a:tabLst/>
            </a:pPr>
            <a:r>
              <a:rPr lang="en-US" altLang="zh-CN" sz="1600" dirty="0">
                <a:solidFill>
                  <a:schemeClr val="bg1">
                    <a:lumMod val="50000"/>
                  </a:schemeClr>
                </a:solidFill>
                <a:cs typeface="+mn-ea"/>
                <a:sym typeface="+mn-lt"/>
              </a:rPr>
              <a:t> 54</a:t>
            </a:r>
            <a:r>
              <a:rPr kumimoji="0" lang="en-US" altLang="zh-CN" sz="1600" b="0" i="0" u="none" strike="noStrike" cap="none" normalizeH="0" dirty="0">
                <a:ln>
                  <a:noFill/>
                </a:ln>
                <a:solidFill>
                  <a:schemeClr val="bg1">
                    <a:lumMod val="50000"/>
                  </a:schemeClr>
                </a:solidFill>
                <a:effectLst/>
                <a:cs typeface="+mn-ea"/>
                <a:sym typeface="+mn-lt"/>
              </a:rPr>
              <a:t>Mbps</a:t>
            </a:r>
          </a:p>
        </p:txBody>
      </p:sp>
      <p:sp>
        <p:nvSpPr>
          <p:cNvPr id="179" name="矩形 178">
            <a:extLst>
              <a:ext uri="{FF2B5EF4-FFF2-40B4-BE49-F238E27FC236}">
                <a16:creationId xmlns:a16="http://schemas.microsoft.com/office/drawing/2014/main" id="{F8A1FB39-78A1-42FE-8AB8-FE8EA4E42585}"/>
              </a:ext>
            </a:extLst>
          </p:cNvPr>
          <p:cNvSpPr/>
          <p:nvPr/>
        </p:nvSpPr>
        <p:spPr bwMode="auto">
          <a:xfrm>
            <a:off x="5183164" y="3316651"/>
            <a:ext cx="1508008" cy="1195504"/>
          </a:xfrm>
          <a:prstGeom prst="rect">
            <a:avLst/>
          </a:prstGeom>
          <a:ln w="3175"/>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SzPct val="60000"/>
              <a:tabLst/>
            </a:pPr>
            <a:r>
              <a:rPr lang="en-US" altLang="zh-CN" sz="1600" b="1" dirty="0">
                <a:solidFill>
                  <a:srgbClr val="C00000"/>
                </a:solidFill>
                <a:cs typeface="+mn-ea"/>
                <a:sym typeface="+mn-lt"/>
              </a:rPr>
              <a:t>802.11n</a:t>
            </a:r>
          </a:p>
          <a:p>
            <a:pPr marL="0" marR="0" indent="0" algn="l" defTabSz="914400" rtl="0" eaLnBrk="1" fontAlgn="base" latinLnBrk="0" hangingPunct="1">
              <a:lnSpc>
                <a:spcPct val="120000"/>
              </a:lnSpc>
              <a:spcBef>
                <a:spcPct val="0"/>
              </a:spcBef>
              <a:spcAft>
                <a:spcPct val="0"/>
              </a:spcAft>
              <a:buSzPct val="60000"/>
              <a:buFont typeface="Wingdings" pitchFamily="2" charset="2"/>
              <a:buChar char="l"/>
              <a:tabLst/>
            </a:pPr>
            <a:r>
              <a:rPr lang="en-US" altLang="zh-CN" sz="1600" dirty="0">
                <a:solidFill>
                  <a:srgbClr val="C00000"/>
                </a:solidFill>
                <a:cs typeface="+mn-ea"/>
                <a:sym typeface="+mn-lt"/>
              </a:rPr>
              <a:t> 65</a:t>
            </a:r>
            <a:r>
              <a:rPr kumimoji="0" lang="en-US" altLang="zh-CN" sz="1600" b="0" i="0" u="none" strike="noStrike" cap="none" normalizeH="0" dirty="0">
                <a:ln>
                  <a:noFill/>
                </a:ln>
                <a:solidFill>
                  <a:srgbClr val="C00000"/>
                </a:solidFill>
                <a:effectLst/>
                <a:cs typeface="+mn-ea"/>
                <a:sym typeface="+mn-lt"/>
              </a:rPr>
              <a:t>Mbps</a:t>
            </a:r>
            <a:r>
              <a:rPr lang="en-US" altLang="zh-CN" sz="1600" dirty="0">
                <a:solidFill>
                  <a:srgbClr val="C00000"/>
                </a:solidFill>
                <a:cs typeface="+mn-ea"/>
                <a:sym typeface="+mn-lt"/>
              </a:rPr>
              <a:t>~</a:t>
            </a:r>
          </a:p>
          <a:p>
            <a:pPr marL="0" marR="0" indent="0" algn="l" defTabSz="914400" rtl="0" eaLnBrk="1" fontAlgn="base" latinLnBrk="0" hangingPunct="1">
              <a:lnSpc>
                <a:spcPct val="120000"/>
              </a:lnSpc>
              <a:spcBef>
                <a:spcPct val="0"/>
              </a:spcBef>
              <a:spcAft>
                <a:spcPct val="0"/>
              </a:spcAft>
              <a:buSzPct val="60000"/>
              <a:tabLst/>
            </a:pPr>
            <a:r>
              <a:rPr kumimoji="0" lang="en-US" altLang="zh-CN" sz="1600" b="0" i="0" u="none" strike="noStrike" cap="none" normalizeH="0" dirty="0">
                <a:ln>
                  <a:noFill/>
                </a:ln>
                <a:solidFill>
                  <a:srgbClr val="C00000"/>
                </a:solidFill>
                <a:effectLst/>
                <a:cs typeface="+mn-ea"/>
                <a:sym typeface="+mn-lt"/>
              </a:rPr>
              <a:t>  600Mbps</a:t>
            </a:r>
          </a:p>
          <a:p>
            <a:pPr>
              <a:lnSpc>
                <a:spcPct val="120000"/>
              </a:lnSpc>
              <a:spcBef>
                <a:spcPct val="0"/>
              </a:spcBef>
              <a:spcAft>
                <a:spcPct val="0"/>
              </a:spcAft>
              <a:buSzPct val="60000"/>
              <a:buFont typeface="Wingdings" pitchFamily="2" charset="2"/>
              <a:buChar char="l"/>
            </a:pPr>
            <a:r>
              <a:rPr lang="en-US" altLang="zh-CN" sz="1600" dirty="0">
                <a:solidFill>
                  <a:srgbClr val="C00000"/>
                </a:solidFill>
                <a:cs typeface="+mn-ea"/>
                <a:sym typeface="+mn-lt"/>
              </a:rPr>
              <a:t> 2.4G/5GHz</a:t>
            </a:r>
          </a:p>
        </p:txBody>
      </p:sp>
      <p:sp>
        <p:nvSpPr>
          <p:cNvPr id="180" name="矩形 179">
            <a:extLst>
              <a:ext uri="{FF2B5EF4-FFF2-40B4-BE49-F238E27FC236}">
                <a16:creationId xmlns:a16="http://schemas.microsoft.com/office/drawing/2014/main" id="{04ED9EFA-3DFE-4211-B170-6715E245DE47}"/>
              </a:ext>
            </a:extLst>
          </p:cNvPr>
          <p:cNvSpPr/>
          <p:nvPr/>
        </p:nvSpPr>
        <p:spPr bwMode="auto">
          <a:xfrm>
            <a:off x="6925410" y="2930499"/>
            <a:ext cx="2101629" cy="906289"/>
          </a:xfrm>
          <a:prstGeom prst="rect">
            <a:avLst/>
          </a:prstGeom>
          <a:ln w="3175"/>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SzPct val="60000"/>
              <a:tabLst/>
            </a:pPr>
            <a:r>
              <a:rPr lang="en-US" altLang="zh-CN" sz="1600" b="1" dirty="0">
                <a:solidFill>
                  <a:srgbClr val="C00000"/>
                </a:solidFill>
                <a:cs typeface="+mn-ea"/>
                <a:sym typeface="+mn-lt"/>
              </a:rPr>
              <a:t> 802.11ac</a:t>
            </a:r>
          </a:p>
          <a:p>
            <a:pPr marL="0" marR="0" indent="0" algn="l" defTabSz="914400" rtl="0" eaLnBrk="1" fontAlgn="base" latinLnBrk="0" hangingPunct="1">
              <a:lnSpc>
                <a:spcPct val="120000"/>
              </a:lnSpc>
              <a:spcBef>
                <a:spcPct val="0"/>
              </a:spcBef>
              <a:spcAft>
                <a:spcPct val="0"/>
              </a:spcAft>
              <a:buSzPct val="60000"/>
              <a:buFont typeface="Wingdings" pitchFamily="2" charset="2"/>
              <a:buChar char="l"/>
              <a:tabLst/>
            </a:pPr>
            <a:r>
              <a:rPr lang="en-US" altLang="zh-CN" sz="1600" dirty="0">
                <a:solidFill>
                  <a:srgbClr val="C00000"/>
                </a:solidFill>
                <a:cs typeface="+mn-ea"/>
                <a:sym typeface="+mn-lt"/>
              </a:rPr>
              <a:t> 433Mbps~3.2Gbps</a:t>
            </a:r>
            <a:endParaRPr kumimoji="0" lang="en-US" altLang="zh-CN" sz="1600" b="0" i="0" u="none" strike="noStrike" cap="none" normalizeH="0" dirty="0">
              <a:ln>
                <a:noFill/>
              </a:ln>
              <a:solidFill>
                <a:srgbClr val="C00000"/>
              </a:solidFill>
              <a:effectLst/>
              <a:cs typeface="+mn-ea"/>
              <a:sym typeface="+mn-lt"/>
            </a:endParaRPr>
          </a:p>
          <a:p>
            <a:pPr>
              <a:lnSpc>
                <a:spcPct val="120000"/>
              </a:lnSpc>
              <a:spcBef>
                <a:spcPct val="0"/>
              </a:spcBef>
              <a:spcAft>
                <a:spcPct val="0"/>
              </a:spcAft>
              <a:buSzPct val="60000"/>
              <a:buFont typeface="Wingdings" pitchFamily="2" charset="2"/>
              <a:buChar char="l"/>
            </a:pPr>
            <a:r>
              <a:rPr lang="en-US" altLang="zh-CN" sz="1600" dirty="0">
                <a:solidFill>
                  <a:srgbClr val="C00000"/>
                </a:solidFill>
                <a:cs typeface="+mn-ea"/>
                <a:sym typeface="+mn-lt"/>
              </a:rPr>
              <a:t> 5GHz</a:t>
            </a:r>
          </a:p>
        </p:txBody>
      </p:sp>
      <p:sp>
        <p:nvSpPr>
          <p:cNvPr id="181" name="TextBox 101">
            <a:extLst>
              <a:ext uri="{FF2B5EF4-FFF2-40B4-BE49-F238E27FC236}">
                <a16:creationId xmlns:a16="http://schemas.microsoft.com/office/drawing/2014/main" id="{7E716E23-6A7F-4E06-B69C-50743786A29B}"/>
              </a:ext>
            </a:extLst>
          </p:cNvPr>
          <p:cNvSpPr txBox="1"/>
          <p:nvPr/>
        </p:nvSpPr>
        <p:spPr>
          <a:xfrm>
            <a:off x="2074235" y="3718394"/>
            <a:ext cx="792088" cy="360612"/>
          </a:xfrm>
          <a:prstGeom prst="rect">
            <a:avLst/>
          </a:prstGeom>
          <a:noFill/>
        </p:spPr>
        <p:txBody>
          <a:bodyPr wrap="square" rtlCol="0">
            <a:spAutoFit/>
          </a:bodyPr>
          <a:lstStyle/>
          <a:p>
            <a:pPr>
              <a:lnSpc>
                <a:spcPct val="120000"/>
              </a:lnSpc>
            </a:pPr>
            <a:r>
              <a:rPr lang="en-US" altLang="zh-CN" sz="1600" dirty="0">
                <a:cs typeface="+mn-ea"/>
                <a:sym typeface="+mn-lt"/>
              </a:rPr>
              <a:t>DSSS</a:t>
            </a:r>
            <a:endParaRPr lang="zh-CN" altLang="en-US" sz="1600" dirty="0">
              <a:cs typeface="+mn-ea"/>
              <a:sym typeface="+mn-lt"/>
            </a:endParaRPr>
          </a:p>
        </p:txBody>
      </p:sp>
      <p:sp>
        <p:nvSpPr>
          <p:cNvPr id="182" name="TextBox 102">
            <a:extLst>
              <a:ext uri="{FF2B5EF4-FFF2-40B4-BE49-F238E27FC236}">
                <a16:creationId xmlns:a16="http://schemas.microsoft.com/office/drawing/2014/main" id="{B624B787-DB9E-4430-90AA-246CCBA4DE79}"/>
              </a:ext>
            </a:extLst>
          </p:cNvPr>
          <p:cNvSpPr txBox="1"/>
          <p:nvPr/>
        </p:nvSpPr>
        <p:spPr>
          <a:xfrm>
            <a:off x="3741687" y="3556112"/>
            <a:ext cx="936104" cy="360612"/>
          </a:xfrm>
          <a:prstGeom prst="rect">
            <a:avLst/>
          </a:prstGeom>
          <a:noFill/>
        </p:spPr>
        <p:txBody>
          <a:bodyPr wrap="square" rtlCol="0">
            <a:spAutoFit/>
          </a:bodyPr>
          <a:lstStyle/>
          <a:p>
            <a:pPr>
              <a:lnSpc>
                <a:spcPct val="120000"/>
              </a:lnSpc>
            </a:pPr>
            <a:r>
              <a:rPr lang="en-US" altLang="zh-CN" sz="1600" dirty="0">
                <a:cs typeface="+mn-ea"/>
                <a:sym typeface="+mn-lt"/>
              </a:rPr>
              <a:t>OFDM</a:t>
            </a:r>
            <a:endParaRPr lang="zh-CN" altLang="en-US" sz="1600" dirty="0">
              <a:cs typeface="+mn-ea"/>
              <a:sym typeface="+mn-lt"/>
            </a:endParaRPr>
          </a:p>
        </p:txBody>
      </p:sp>
      <p:sp>
        <p:nvSpPr>
          <p:cNvPr id="183" name="TextBox 103">
            <a:extLst>
              <a:ext uri="{FF2B5EF4-FFF2-40B4-BE49-F238E27FC236}">
                <a16:creationId xmlns:a16="http://schemas.microsoft.com/office/drawing/2014/main" id="{C42B0137-2DC0-4661-95F5-1A7A43475D17}"/>
              </a:ext>
            </a:extLst>
          </p:cNvPr>
          <p:cNvSpPr txBox="1"/>
          <p:nvPr/>
        </p:nvSpPr>
        <p:spPr>
          <a:xfrm>
            <a:off x="5144833" y="2120789"/>
            <a:ext cx="1584671" cy="1247008"/>
          </a:xfrm>
          <a:prstGeom prst="rect">
            <a:avLst/>
          </a:prstGeom>
          <a:noFill/>
        </p:spPr>
        <p:txBody>
          <a:bodyPr wrap="square" rtlCol="0">
            <a:spAutoFit/>
          </a:bodyPr>
          <a:lstStyle/>
          <a:p>
            <a:pPr>
              <a:lnSpc>
                <a:spcPct val="120000"/>
              </a:lnSpc>
            </a:pPr>
            <a:r>
              <a:rPr lang="en-US" altLang="zh-CN" sz="1600" dirty="0">
                <a:cs typeface="+mn-ea"/>
                <a:sym typeface="+mn-lt"/>
              </a:rPr>
              <a:t>MIMO(4x4 max)</a:t>
            </a:r>
          </a:p>
          <a:p>
            <a:pPr>
              <a:lnSpc>
                <a:spcPct val="120000"/>
              </a:lnSpc>
            </a:pPr>
            <a:r>
              <a:rPr lang="en-US" altLang="zh-CN" sz="1600" dirty="0">
                <a:cs typeface="+mn-ea"/>
                <a:sym typeface="+mn-lt"/>
              </a:rPr>
              <a:t>20/40MHz</a:t>
            </a:r>
            <a:r>
              <a:rPr lang="zh-CN" altLang="en-US" sz="1600" dirty="0">
                <a:cs typeface="+mn-ea"/>
                <a:sym typeface="+mn-lt"/>
              </a:rPr>
              <a:t>频宽</a:t>
            </a:r>
            <a:endParaRPr lang="en-US" altLang="zh-CN" sz="1600" dirty="0">
              <a:cs typeface="+mn-ea"/>
              <a:sym typeface="+mn-lt"/>
            </a:endParaRPr>
          </a:p>
          <a:p>
            <a:pPr>
              <a:lnSpc>
                <a:spcPct val="120000"/>
              </a:lnSpc>
            </a:pPr>
            <a:r>
              <a:rPr lang="en-US" altLang="zh-CN" sz="1600" dirty="0">
                <a:cs typeface="+mn-ea"/>
                <a:sym typeface="+mn-lt"/>
              </a:rPr>
              <a:t>Block ACK</a:t>
            </a:r>
            <a:endParaRPr lang="zh-CN" altLang="en-US" sz="1600" dirty="0">
              <a:cs typeface="+mn-ea"/>
              <a:sym typeface="+mn-lt"/>
            </a:endParaRPr>
          </a:p>
          <a:p>
            <a:pPr>
              <a:lnSpc>
                <a:spcPct val="120000"/>
              </a:lnSpc>
            </a:pPr>
            <a:r>
              <a:rPr lang="en-US" altLang="zh-CN" sz="1600" dirty="0">
                <a:cs typeface="+mn-ea"/>
                <a:sym typeface="+mn-lt"/>
              </a:rPr>
              <a:t>64QAM</a:t>
            </a:r>
          </a:p>
        </p:txBody>
      </p:sp>
      <p:sp>
        <p:nvSpPr>
          <p:cNvPr id="184" name="TextBox 104">
            <a:extLst>
              <a:ext uri="{FF2B5EF4-FFF2-40B4-BE49-F238E27FC236}">
                <a16:creationId xmlns:a16="http://schemas.microsoft.com/office/drawing/2014/main" id="{1D82AD63-7E0F-4584-A7BC-6E10F9D78E89}"/>
              </a:ext>
            </a:extLst>
          </p:cNvPr>
          <p:cNvSpPr txBox="1"/>
          <p:nvPr/>
        </p:nvSpPr>
        <p:spPr>
          <a:xfrm>
            <a:off x="6875290" y="1729182"/>
            <a:ext cx="1838468" cy="1247008"/>
          </a:xfrm>
          <a:prstGeom prst="rect">
            <a:avLst/>
          </a:prstGeom>
          <a:noFill/>
        </p:spPr>
        <p:txBody>
          <a:bodyPr wrap="square" rtlCol="0">
            <a:spAutoFit/>
          </a:bodyPr>
          <a:lstStyle/>
          <a:p>
            <a:pPr>
              <a:lnSpc>
                <a:spcPct val="120000"/>
              </a:lnSpc>
            </a:pPr>
            <a:r>
              <a:rPr lang="en-US" altLang="zh-CN" sz="1600" dirty="0">
                <a:cs typeface="+mn-ea"/>
                <a:sym typeface="+mn-lt"/>
              </a:rPr>
              <a:t>MIMO(8x8 max)</a:t>
            </a:r>
          </a:p>
          <a:p>
            <a:pPr>
              <a:lnSpc>
                <a:spcPct val="120000"/>
              </a:lnSpc>
            </a:pPr>
            <a:r>
              <a:rPr lang="en-US" altLang="zh-CN" sz="1600" dirty="0">
                <a:cs typeface="+mn-ea"/>
                <a:sym typeface="+mn-lt"/>
              </a:rPr>
              <a:t>20/40/80/160M</a:t>
            </a:r>
            <a:r>
              <a:rPr lang="zh-CN" altLang="en-US" sz="1600" dirty="0">
                <a:cs typeface="+mn-ea"/>
                <a:sym typeface="+mn-lt"/>
              </a:rPr>
              <a:t>频宽，</a:t>
            </a:r>
            <a:r>
              <a:rPr lang="en-US" altLang="zh-CN" sz="1600" dirty="0">
                <a:cs typeface="+mn-ea"/>
                <a:sym typeface="+mn-lt"/>
              </a:rPr>
              <a:t>MU-MIMO</a:t>
            </a:r>
            <a:r>
              <a:rPr lang="zh-CN" altLang="en-US" sz="1600" dirty="0">
                <a:cs typeface="+mn-ea"/>
                <a:sym typeface="+mn-lt"/>
              </a:rPr>
              <a:t>，</a:t>
            </a:r>
          </a:p>
          <a:p>
            <a:pPr>
              <a:lnSpc>
                <a:spcPct val="120000"/>
              </a:lnSpc>
            </a:pPr>
            <a:r>
              <a:rPr lang="en-US" altLang="zh-CN" sz="1600" dirty="0">
                <a:cs typeface="+mn-ea"/>
                <a:sym typeface="+mn-lt"/>
              </a:rPr>
              <a:t>256QAM</a:t>
            </a:r>
          </a:p>
        </p:txBody>
      </p:sp>
      <p:sp>
        <p:nvSpPr>
          <p:cNvPr id="185" name="TextBox 100">
            <a:extLst>
              <a:ext uri="{FF2B5EF4-FFF2-40B4-BE49-F238E27FC236}">
                <a16:creationId xmlns:a16="http://schemas.microsoft.com/office/drawing/2014/main" id="{361E0D45-0FCF-4375-9011-617DB4D69253}"/>
              </a:ext>
            </a:extLst>
          </p:cNvPr>
          <p:cNvSpPr txBox="1">
            <a:spLocks noChangeArrowheads="1"/>
          </p:cNvSpPr>
          <p:nvPr/>
        </p:nvSpPr>
        <p:spPr bwMode="auto">
          <a:xfrm>
            <a:off x="8909208" y="5651026"/>
            <a:ext cx="864096" cy="394162"/>
          </a:xfrm>
          <a:prstGeom prst="rect">
            <a:avLst/>
          </a:prstGeom>
          <a:noFill/>
          <a:ln w="9525">
            <a:noFill/>
            <a:miter lim="800000"/>
            <a:headEnd/>
            <a:tailEnd/>
          </a:ln>
        </p:spPr>
        <p:txBody>
          <a:bodyPr wrap="square" lIns="91394" tIns="45696" rIns="91394" bIns="45696">
            <a:spAutoFit/>
          </a:bodyPr>
          <a:lstStyle/>
          <a:p>
            <a:pPr algn="ctr">
              <a:lnSpc>
                <a:spcPct val="120000"/>
              </a:lnSpc>
            </a:pPr>
            <a:r>
              <a:rPr lang="en-US" altLang="zh-CN" b="1" dirty="0">
                <a:solidFill>
                  <a:srgbClr val="000000"/>
                </a:solidFill>
                <a:cs typeface="+mn-ea"/>
                <a:sym typeface="+mn-lt"/>
              </a:rPr>
              <a:t>2017</a:t>
            </a:r>
            <a:endParaRPr lang="zh-CN" altLang="en-US" b="1" dirty="0">
              <a:solidFill>
                <a:srgbClr val="000000"/>
              </a:solidFill>
              <a:cs typeface="+mn-ea"/>
              <a:sym typeface="+mn-lt"/>
            </a:endParaRPr>
          </a:p>
        </p:txBody>
      </p:sp>
      <p:sp>
        <p:nvSpPr>
          <p:cNvPr id="187" name="右箭头 42">
            <a:extLst>
              <a:ext uri="{FF2B5EF4-FFF2-40B4-BE49-F238E27FC236}">
                <a16:creationId xmlns:a16="http://schemas.microsoft.com/office/drawing/2014/main" id="{0431F6E9-9454-4368-9FEE-6755735F3755}"/>
              </a:ext>
            </a:extLst>
          </p:cNvPr>
          <p:cNvSpPr/>
          <p:nvPr/>
        </p:nvSpPr>
        <p:spPr bwMode="auto">
          <a:xfrm>
            <a:off x="8724396" y="5206258"/>
            <a:ext cx="952968" cy="258724"/>
          </a:xfrm>
          <a:prstGeom prst="rightArrow">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l" defTabSz="801688" rtl="0" eaLnBrk="1" fontAlgn="base" latinLnBrk="0" hangingPunct="1">
              <a:lnSpc>
                <a:spcPct val="120000"/>
              </a:lnSpc>
              <a:spcBef>
                <a:spcPct val="0"/>
              </a:spcBef>
              <a:spcAft>
                <a:spcPct val="0"/>
              </a:spcAft>
              <a:buClrTx/>
              <a:buSzTx/>
              <a:buFontTx/>
              <a:buNone/>
              <a:tabLst/>
            </a:pPr>
            <a:endParaRPr kumimoji="0" lang="zh-CN" altLang="en-US" sz="300" b="0" i="0" u="none" strike="noStrike" cap="none" normalizeH="0" baseline="0">
              <a:ln>
                <a:noFill/>
              </a:ln>
              <a:solidFill>
                <a:schemeClr val="bg1"/>
              </a:solidFill>
              <a:effectLst/>
              <a:cs typeface="+mn-ea"/>
              <a:sym typeface="+mn-lt"/>
            </a:endParaRPr>
          </a:p>
        </p:txBody>
      </p:sp>
      <p:sp>
        <p:nvSpPr>
          <p:cNvPr id="188" name="TextBox 41">
            <a:extLst>
              <a:ext uri="{FF2B5EF4-FFF2-40B4-BE49-F238E27FC236}">
                <a16:creationId xmlns:a16="http://schemas.microsoft.com/office/drawing/2014/main" id="{D3ECAD8B-982D-45F7-BAB6-419FCB2B6CF4}"/>
              </a:ext>
            </a:extLst>
          </p:cNvPr>
          <p:cNvSpPr txBox="1"/>
          <p:nvPr/>
        </p:nvSpPr>
        <p:spPr>
          <a:xfrm>
            <a:off x="8940505" y="4981324"/>
            <a:ext cx="517452" cy="328551"/>
          </a:xfrm>
          <a:prstGeom prst="rect">
            <a:avLst/>
          </a:prstGeom>
          <a:noFill/>
        </p:spPr>
        <p:txBody>
          <a:bodyPr wrap="square" rtlCol="0">
            <a:spAutoFit/>
          </a:bodyPr>
          <a:lstStyle/>
          <a:p>
            <a:pPr>
              <a:lnSpc>
                <a:spcPct val="120000"/>
              </a:lnSpc>
            </a:pPr>
            <a:r>
              <a:rPr lang="en-US" altLang="zh-CN" sz="1400" dirty="0">
                <a:cs typeface="+mn-ea"/>
                <a:sym typeface="+mn-lt"/>
              </a:rPr>
              <a:t>5</a:t>
            </a:r>
            <a:r>
              <a:rPr lang="zh-CN" altLang="en-US" sz="1400" dirty="0">
                <a:solidFill>
                  <a:schemeClr val="tx1"/>
                </a:solidFill>
                <a:cs typeface="+mn-ea"/>
                <a:sym typeface="+mn-lt"/>
              </a:rPr>
              <a:t>年</a:t>
            </a:r>
          </a:p>
        </p:txBody>
      </p:sp>
      <p:sp>
        <p:nvSpPr>
          <p:cNvPr id="189" name="矩形 188">
            <a:extLst>
              <a:ext uri="{FF2B5EF4-FFF2-40B4-BE49-F238E27FC236}">
                <a16:creationId xmlns:a16="http://schemas.microsoft.com/office/drawing/2014/main" id="{931CE11D-073D-421E-B5E6-1139529C47EF}"/>
              </a:ext>
            </a:extLst>
          </p:cNvPr>
          <p:cNvSpPr/>
          <p:nvPr/>
        </p:nvSpPr>
        <p:spPr bwMode="auto">
          <a:xfrm>
            <a:off x="8737543" y="1813912"/>
            <a:ext cx="1207427" cy="917785"/>
          </a:xfrm>
          <a:prstGeom prst="rect">
            <a:avLst/>
          </a:prstGeom>
          <a:ln w="3175"/>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SzPct val="60000"/>
              <a:tabLst/>
            </a:pPr>
            <a:r>
              <a:rPr lang="en-US" altLang="zh-CN" sz="1600" b="1" dirty="0">
                <a:solidFill>
                  <a:srgbClr val="FF0000"/>
                </a:solidFill>
                <a:cs typeface="+mn-ea"/>
                <a:sym typeface="+mn-lt"/>
              </a:rPr>
              <a:t>802.11ad</a:t>
            </a:r>
          </a:p>
          <a:p>
            <a:pPr marL="0" marR="0" indent="0" algn="l" defTabSz="914400" rtl="0" eaLnBrk="1" fontAlgn="base" latinLnBrk="0" hangingPunct="1">
              <a:lnSpc>
                <a:spcPct val="120000"/>
              </a:lnSpc>
              <a:spcBef>
                <a:spcPct val="0"/>
              </a:spcBef>
              <a:spcAft>
                <a:spcPct val="0"/>
              </a:spcAft>
              <a:buSzPct val="60000"/>
              <a:buFont typeface="Wingdings" pitchFamily="2" charset="2"/>
              <a:buChar char="l"/>
              <a:tabLst/>
            </a:pPr>
            <a:r>
              <a:rPr lang="en-US" altLang="zh-CN" sz="1600" dirty="0">
                <a:solidFill>
                  <a:srgbClr val="FF0000"/>
                </a:solidFill>
                <a:cs typeface="+mn-ea"/>
                <a:sym typeface="+mn-lt"/>
              </a:rPr>
              <a:t> 7G</a:t>
            </a:r>
            <a:r>
              <a:rPr kumimoji="0" lang="en-US" altLang="zh-CN" sz="1600" b="0" i="0" u="none" strike="noStrike" cap="none" normalizeH="0" dirty="0">
                <a:ln>
                  <a:noFill/>
                </a:ln>
                <a:solidFill>
                  <a:srgbClr val="FF0000"/>
                </a:solidFill>
                <a:effectLst/>
                <a:cs typeface="+mn-ea"/>
                <a:sym typeface="+mn-lt"/>
              </a:rPr>
              <a:t>bps</a:t>
            </a:r>
          </a:p>
          <a:p>
            <a:pPr marL="0" marR="0" indent="0" algn="l" defTabSz="914400" rtl="0" eaLnBrk="1" fontAlgn="base" latinLnBrk="0" hangingPunct="1">
              <a:lnSpc>
                <a:spcPct val="120000"/>
              </a:lnSpc>
              <a:spcBef>
                <a:spcPct val="0"/>
              </a:spcBef>
              <a:spcAft>
                <a:spcPct val="0"/>
              </a:spcAft>
              <a:buSzPct val="60000"/>
              <a:buFont typeface="Wingdings" pitchFamily="2" charset="2"/>
              <a:buChar char="l"/>
              <a:tabLst/>
            </a:pPr>
            <a:r>
              <a:rPr lang="en-US" altLang="zh-CN" sz="1600" dirty="0">
                <a:solidFill>
                  <a:srgbClr val="FF0000"/>
                </a:solidFill>
                <a:cs typeface="+mn-ea"/>
                <a:sym typeface="+mn-lt"/>
              </a:rPr>
              <a:t> 60GHz</a:t>
            </a:r>
          </a:p>
        </p:txBody>
      </p:sp>
      <p:sp>
        <p:nvSpPr>
          <p:cNvPr id="190" name="TextBox 43">
            <a:extLst>
              <a:ext uri="{FF2B5EF4-FFF2-40B4-BE49-F238E27FC236}">
                <a16:creationId xmlns:a16="http://schemas.microsoft.com/office/drawing/2014/main" id="{B1A38F35-D42C-40F0-AEE4-66EAD209BA7D}"/>
              </a:ext>
            </a:extLst>
          </p:cNvPr>
          <p:cNvSpPr txBox="1"/>
          <p:nvPr/>
        </p:nvSpPr>
        <p:spPr>
          <a:xfrm>
            <a:off x="8631809" y="1428709"/>
            <a:ext cx="1450130" cy="362343"/>
          </a:xfrm>
          <a:prstGeom prst="rect">
            <a:avLst/>
          </a:prstGeom>
          <a:noFill/>
        </p:spPr>
        <p:txBody>
          <a:bodyPr wrap="square" rtlCol="0">
            <a:spAutoFit/>
          </a:bodyPr>
          <a:lstStyle/>
          <a:p>
            <a:pPr>
              <a:lnSpc>
                <a:spcPct val="120000"/>
              </a:lnSpc>
            </a:pPr>
            <a:r>
              <a:rPr lang="en-US" altLang="zh-CN" sz="1600" dirty="0">
                <a:cs typeface="+mn-ea"/>
                <a:sym typeface="+mn-lt"/>
              </a:rPr>
              <a:t>2GHz</a:t>
            </a:r>
            <a:r>
              <a:rPr lang="zh-CN" altLang="en-US" sz="1600" dirty="0">
                <a:cs typeface="+mn-ea"/>
                <a:sym typeface="+mn-lt"/>
              </a:rPr>
              <a:t>频宽</a:t>
            </a:r>
            <a:endParaRPr lang="en-US" altLang="zh-CN" sz="1600" dirty="0">
              <a:cs typeface="+mn-ea"/>
              <a:sym typeface="+mn-lt"/>
            </a:endParaRPr>
          </a:p>
        </p:txBody>
      </p:sp>
      <p:sp>
        <p:nvSpPr>
          <p:cNvPr id="191" name="矩形 190">
            <a:extLst>
              <a:ext uri="{FF2B5EF4-FFF2-40B4-BE49-F238E27FC236}">
                <a16:creationId xmlns:a16="http://schemas.microsoft.com/office/drawing/2014/main" id="{67035A90-818A-4A9D-ACDB-9F7AAEB3C376}"/>
              </a:ext>
            </a:extLst>
          </p:cNvPr>
          <p:cNvSpPr/>
          <p:nvPr/>
        </p:nvSpPr>
        <p:spPr bwMode="auto">
          <a:xfrm>
            <a:off x="10368480" y="1432182"/>
            <a:ext cx="1109661" cy="898084"/>
          </a:xfrm>
          <a:prstGeom prst="rect">
            <a:avLst/>
          </a:prstGeom>
          <a:ln w="3175"/>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SzPct val="60000"/>
              <a:tabLst/>
            </a:pPr>
            <a:r>
              <a:rPr lang="en-US" altLang="zh-CN" sz="1600" b="1" dirty="0">
                <a:solidFill>
                  <a:srgbClr val="FF0000"/>
                </a:solidFill>
                <a:cs typeface="+mn-ea"/>
                <a:sym typeface="+mn-lt"/>
              </a:rPr>
              <a:t>802.11ax</a:t>
            </a:r>
          </a:p>
          <a:p>
            <a:pPr marL="0" marR="0" indent="0" algn="l" defTabSz="914400" rtl="0" eaLnBrk="1" fontAlgn="base" latinLnBrk="0" hangingPunct="1">
              <a:lnSpc>
                <a:spcPct val="120000"/>
              </a:lnSpc>
              <a:spcBef>
                <a:spcPct val="0"/>
              </a:spcBef>
              <a:spcAft>
                <a:spcPct val="0"/>
              </a:spcAft>
              <a:buSzPct val="60000"/>
              <a:buFont typeface="Wingdings" pitchFamily="2" charset="2"/>
              <a:buChar char="l"/>
              <a:tabLst/>
            </a:pPr>
            <a:r>
              <a:rPr lang="en-US" altLang="zh-CN" sz="1600" dirty="0">
                <a:solidFill>
                  <a:srgbClr val="FF0000"/>
                </a:solidFill>
                <a:cs typeface="+mn-ea"/>
                <a:sym typeface="+mn-lt"/>
              </a:rPr>
              <a:t> 10G</a:t>
            </a:r>
            <a:r>
              <a:rPr kumimoji="0" lang="en-US" altLang="zh-CN" sz="1600" b="0" i="0" u="none" strike="noStrike" cap="none" normalizeH="0" dirty="0">
                <a:ln>
                  <a:noFill/>
                </a:ln>
                <a:solidFill>
                  <a:srgbClr val="FF0000"/>
                </a:solidFill>
                <a:effectLst/>
                <a:cs typeface="+mn-ea"/>
                <a:sym typeface="+mn-lt"/>
              </a:rPr>
              <a:t>bps</a:t>
            </a:r>
          </a:p>
          <a:p>
            <a:pPr marL="0" marR="0" indent="0" algn="l" defTabSz="914400" rtl="0" eaLnBrk="1" fontAlgn="base" latinLnBrk="0" hangingPunct="1">
              <a:lnSpc>
                <a:spcPct val="120000"/>
              </a:lnSpc>
              <a:spcBef>
                <a:spcPct val="0"/>
              </a:spcBef>
              <a:spcAft>
                <a:spcPct val="0"/>
              </a:spcAft>
              <a:buSzPct val="60000"/>
              <a:buFont typeface="Wingdings" pitchFamily="2" charset="2"/>
              <a:buChar char="l"/>
              <a:tabLst/>
            </a:pPr>
            <a:r>
              <a:rPr lang="en-US" altLang="zh-CN" sz="1600" dirty="0">
                <a:solidFill>
                  <a:srgbClr val="FF0000"/>
                </a:solidFill>
                <a:cs typeface="+mn-ea"/>
                <a:sym typeface="+mn-lt"/>
              </a:rPr>
              <a:t> 5GHz</a:t>
            </a:r>
          </a:p>
        </p:txBody>
      </p:sp>
      <p:sp>
        <p:nvSpPr>
          <p:cNvPr id="192" name="TextBox 46">
            <a:extLst>
              <a:ext uri="{FF2B5EF4-FFF2-40B4-BE49-F238E27FC236}">
                <a16:creationId xmlns:a16="http://schemas.microsoft.com/office/drawing/2014/main" id="{E629DBFA-1885-4E97-8F83-47149E748B86}"/>
              </a:ext>
            </a:extLst>
          </p:cNvPr>
          <p:cNvSpPr txBox="1"/>
          <p:nvPr/>
        </p:nvSpPr>
        <p:spPr>
          <a:xfrm>
            <a:off x="10251728" y="1083739"/>
            <a:ext cx="1080120" cy="360612"/>
          </a:xfrm>
          <a:prstGeom prst="rect">
            <a:avLst/>
          </a:prstGeom>
          <a:noFill/>
        </p:spPr>
        <p:txBody>
          <a:bodyPr wrap="square" rtlCol="0">
            <a:spAutoFit/>
          </a:bodyPr>
          <a:lstStyle/>
          <a:p>
            <a:pPr>
              <a:lnSpc>
                <a:spcPct val="120000"/>
              </a:lnSpc>
            </a:pPr>
            <a:r>
              <a:rPr lang="en-US" altLang="zh-CN" sz="1600" dirty="0">
                <a:cs typeface="+mn-ea"/>
                <a:sym typeface="+mn-lt"/>
              </a:rPr>
              <a:t>OFDMA</a:t>
            </a:r>
          </a:p>
        </p:txBody>
      </p:sp>
      <p:grpSp>
        <p:nvGrpSpPr>
          <p:cNvPr id="193" name="组合 55">
            <a:extLst>
              <a:ext uri="{FF2B5EF4-FFF2-40B4-BE49-F238E27FC236}">
                <a16:creationId xmlns:a16="http://schemas.microsoft.com/office/drawing/2014/main" id="{A08519A5-90A2-4786-854B-166EE16CA19C}"/>
              </a:ext>
            </a:extLst>
          </p:cNvPr>
          <p:cNvGrpSpPr/>
          <p:nvPr/>
        </p:nvGrpSpPr>
        <p:grpSpPr>
          <a:xfrm>
            <a:off x="328659" y="934792"/>
            <a:ext cx="4897477" cy="2624643"/>
            <a:chOff x="385908" y="1036967"/>
            <a:chExt cx="4067204" cy="1928771"/>
          </a:xfrm>
        </p:grpSpPr>
        <p:pic>
          <p:nvPicPr>
            <p:cNvPr id="194" name="Picture 1">
              <a:extLst>
                <a:ext uri="{FF2B5EF4-FFF2-40B4-BE49-F238E27FC236}">
                  <a16:creationId xmlns:a16="http://schemas.microsoft.com/office/drawing/2014/main" id="{5C29AD71-A09E-43C0-A5A1-9F9691290662}"/>
                </a:ext>
              </a:extLst>
            </p:cNvPr>
            <p:cNvPicPr>
              <a:picLocks noChangeAspect="1" noChangeArrowheads="1"/>
            </p:cNvPicPr>
            <p:nvPr/>
          </p:nvPicPr>
          <p:blipFill>
            <a:blip r:embed="rId2" cstate="print"/>
            <a:srcRect/>
            <a:stretch>
              <a:fillRect/>
            </a:stretch>
          </p:blipFill>
          <p:spPr bwMode="auto">
            <a:xfrm>
              <a:off x="385908" y="1036967"/>
              <a:ext cx="3802579" cy="1928771"/>
            </a:xfrm>
            <a:prstGeom prst="rect">
              <a:avLst/>
            </a:prstGeom>
            <a:noFill/>
            <a:ln w="9525">
              <a:noFill/>
              <a:miter lim="800000"/>
              <a:headEnd/>
              <a:tailEnd/>
            </a:ln>
          </p:spPr>
        </p:pic>
        <p:sp>
          <p:nvSpPr>
            <p:cNvPr id="195" name="左大括号 194">
              <a:extLst>
                <a:ext uri="{FF2B5EF4-FFF2-40B4-BE49-F238E27FC236}">
                  <a16:creationId xmlns:a16="http://schemas.microsoft.com/office/drawing/2014/main" id="{07CF066C-AD0D-4FC3-955A-AE638F7B03AD}"/>
                </a:ext>
              </a:extLst>
            </p:cNvPr>
            <p:cNvSpPr/>
            <p:nvPr/>
          </p:nvSpPr>
          <p:spPr bwMode="auto">
            <a:xfrm>
              <a:off x="4165080" y="1098783"/>
              <a:ext cx="288032" cy="1584176"/>
            </a:xfrm>
            <a:prstGeom prst="leftBrace">
              <a:avLst/>
            </a:prstGeom>
            <a:noFill/>
            <a:ln w="22225">
              <a:solidFill>
                <a:schemeClr val="tx1"/>
              </a:solidFill>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lnSpc>
                  <a:spcPct val="120000"/>
                </a:lnSpc>
              </a:pPr>
              <a:endParaRPr lang="zh-CN" altLang="en-US" sz="2400">
                <a:cs typeface="+mn-ea"/>
                <a:sym typeface="+mn-lt"/>
              </a:endParaRPr>
            </a:p>
          </p:txBody>
        </p:sp>
      </p:grpSp>
      <p:sp>
        <p:nvSpPr>
          <p:cNvPr id="196" name="圆角矩形 9">
            <a:extLst>
              <a:ext uri="{FF2B5EF4-FFF2-40B4-BE49-F238E27FC236}">
                <a16:creationId xmlns:a16="http://schemas.microsoft.com/office/drawing/2014/main" id="{7CBB519E-BF69-4BBD-9F6F-523826C9B4B6}"/>
              </a:ext>
            </a:extLst>
          </p:cNvPr>
          <p:cNvSpPr/>
          <p:nvPr/>
        </p:nvSpPr>
        <p:spPr bwMode="auto">
          <a:xfrm>
            <a:off x="9715884" y="5128591"/>
            <a:ext cx="1207427" cy="308579"/>
          </a:xfrm>
          <a:prstGeom prst="roundRect">
            <a:avLst/>
          </a:prstGeom>
          <a:solidFill>
            <a:schemeClr val="bg2">
              <a:lumMod val="60000"/>
              <a:lumOff val="40000"/>
            </a:schemeClr>
          </a:solidFill>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
                <a:srgbClr val="CC9900"/>
              </a:buClr>
              <a:buSzTx/>
              <a:tabLst/>
            </a:pPr>
            <a:r>
              <a:rPr kumimoji="0" lang="en-US" altLang="zh-CN" sz="1050" b="0" i="0" u="none" strike="noStrike" cap="none" normalizeH="0" baseline="0" dirty="0">
                <a:ln>
                  <a:noFill/>
                </a:ln>
                <a:solidFill>
                  <a:schemeClr val="tx1"/>
                </a:solidFill>
                <a:effectLst/>
                <a:cs typeface="+mn-ea"/>
                <a:sym typeface="+mn-lt"/>
              </a:rPr>
              <a:t>6</a:t>
            </a:r>
            <a:r>
              <a:rPr kumimoji="0" lang="en-US" altLang="zh-CN" sz="1050" b="0" i="0" u="none" strike="noStrike" cap="none" normalizeH="0" baseline="30000" dirty="0">
                <a:ln>
                  <a:noFill/>
                </a:ln>
                <a:solidFill>
                  <a:schemeClr val="tx1"/>
                </a:solidFill>
                <a:effectLst/>
                <a:cs typeface="+mn-ea"/>
                <a:sym typeface="+mn-lt"/>
              </a:rPr>
              <a:t>th</a:t>
            </a:r>
            <a:r>
              <a:rPr kumimoji="0" lang="en-US" altLang="zh-CN" sz="1050" b="0" i="0" u="none" strike="noStrike" cap="none" normalizeH="0" baseline="0" dirty="0">
                <a:ln>
                  <a:noFill/>
                </a:ln>
                <a:solidFill>
                  <a:schemeClr val="tx1"/>
                </a:solidFill>
                <a:effectLst/>
                <a:cs typeface="+mn-ea"/>
                <a:sym typeface="+mn-lt"/>
              </a:rPr>
              <a:t>  </a:t>
            </a:r>
            <a:r>
              <a:rPr lang="en-US" altLang="zh-CN" sz="1050" dirty="0">
                <a:solidFill>
                  <a:schemeClr val="tx1"/>
                </a:solidFill>
                <a:cs typeface="+mn-ea"/>
                <a:sym typeface="+mn-lt"/>
              </a:rPr>
              <a:t>Generation</a:t>
            </a:r>
            <a:endParaRPr kumimoji="0" lang="zh-CN" altLang="en-US" sz="1050" b="0" i="0" u="none" strike="noStrike" cap="none" normalizeH="0" baseline="0" dirty="0">
              <a:ln>
                <a:noFill/>
              </a:ln>
              <a:solidFill>
                <a:schemeClr val="tx1"/>
              </a:solidFill>
              <a:effectLst/>
              <a:cs typeface="+mn-ea"/>
              <a:sym typeface="+mn-lt"/>
            </a:endParaRPr>
          </a:p>
        </p:txBody>
      </p:sp>
      <p:sp>
        <p:nvSpPr>
          <p:cNvPr id="197" name="右箭头 42">
            <a:extLst>
              <a:ext uri="{FF2B5EF4-FFF2-40B4-BE49-F238E27FC236}">
                <a16:creationId xmlns:a16="http://schemas.microsoft.com/office/drawing/2014/main" id="{B022BB05-7194-4C9D-B881-DDC828AB48BD}"/>
              </a:ext>
            </a:extLst>
          </p:cNvPr>
          <p:cNvSpPr/>
          <p:nvPr/>
        </p:nvSpPr>
        <p:spPr bwMode="auto">
          <a:xfrm>
            <a:off x="3085768" y="5237159"/>
            <a:ext cx="512628" cy="258724"/>
          </a:xfrm>
          <a:prstGeom prst="rightArrow">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l" defTabSz="801688" rtl="0" eaLnBrk="1" fontAlgn="base" latinLnBrk="0" hangingPunct="1">
              <a:lnSpc>
                <a:spcPct val="120000"/>
              </a:lnSpc>
              <a:spcBef>
                <a:spcPct val="0"/>
              </a:spcBef>
              <a:spcAft>
                <a:spcPct val="0"/>
              </a:spcAft>
              <a:buClrTx/>
              <a:buSzTx/>
              <a:buFontTx/>
              <a:buNone/>
              <a:tabLst/>
            </a:pPr>
            <a:endParaRPr kumimoji="0" lang="zh-CN" altLang="en-US" sz="300" b="0" i="0" u="none" strike="noStrike" cap="none" normalizeH="0" baseline="0">
              <a:ln>
                <a:noFill/>
              </a:ln>
              <a:solidFill>
                <a:schemeClr val="bg1"/>
              </a:solidFill>
              <a:effectLst/>
              <a:cs typeface="+mn-ea"/>
              <a:sym typeface="+mn-lt"/>
            </a:endParaRPr>
          </a:p>
        </p:txBody>
      </p:sp>
      <p:sp>
        <p:nvSpPr>
          <p:cNvPr id="198" name="右箭头 42">
            <a:extLst>
              <a:ext uri="{FF2B5EF4-FFF2-40B4-BE49-F238E27FC236}">
                <a16:creationId xmlns:a16="http://schemas.microsoft.com/office/drawing/2014/main" id="{2F0B2C0A-4B4A-41B5-8B1B-97D4B5C5751B}"/>
              </a:ext>
            </a:extLst>
          </p:cNvPr>
          <p:cNvSpPr/>
          <p:nvPr/>
        </p:nvSpPr>
        <p:spPr bwMode="auto">
          <a:xfrm>
            <a:off x="1574452" y="5240112"/>
            <a:ext cx="384308" cy="258724"/>
          </a:xfrm>
          <a:prstGeom prst="rightArrow">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l" defTabSz="801688" rtl="0" eaLnBrk="1" fontAlgn="base" latinLnBrk="0" hangingPunct="1">
              <a:lnSpc>
                <a:spcPct val="120000"/>
              </a:lnSpc>
              <a:spcBef>
                <a:spcPct val="0"/>
              </a:spcBef>
              <a:spcAft>
                <a:spcPct val="0"/>
              </a:spcAft>
              <a:buClrTx/>
              <a:buSzTx/>
              <a:buFontTx/>
              <a:buNone/>
              <a:tabLst/>
            </a:pPr>
            <a:endParaRPr kumimoji="0" lang="zh-CN" altLang="en-US" sz="300" b="0" i="0" u="none" strike="noStrike" cap="none" normalizeH="0" baseline="0">
              <a:ln>
                <a:noFill/>
              </a:ln>
              <a:solidFill>
                <a:schemeClr val="bg1"/>
              </a:solidFill>
              <a:effectLst/>
              <a:cs typeface="+mn-ea"/>
              <a:sym typeface="+mn-lt"/>
            </a:endParaRPr>
          </a:p>
        </p:txBody>
      </p:sp>
      <p:sp>
        <p:nvSpPr>
          <p:cNvPr id="199" name="右箭头 42">
            <a:extLst>
              <a:ext uri="{FF2B5EF4-FFF2-40B4-BE49-F238E27FC236}">
                <a16:creationId xmlns:a16="http://schemas.microsoft.com/office/drawing/2014/main" id="{7CB53FFD-E6D0-4B31-AAE6-9DCB199DCB95}"/>
              </a:ext>
            </a:extLst>
          </p:cNvPr>
          <p:cNvSpPr/>
          <p:nvPr/>
        </p:nvSpPr>
        <p:spPr bwMode="auto">
          <a:xfrm>
            <a:off x="4720580" y="5243928"/>
            <a:ext cx="843487" cy="258724"/>
          </a:xfrm>
          <a:prstGeom prst="rightArrow">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l" defTabSz="801688" rtl="0" eaLnBrk="1" fontAlgn="base" latinLnBrk="0" hangingPunct="1">
              <a:lnSpc>
                <a:spcPct val="120000"/>
              </a:lnSpc>
              <a:spcBef>
                <a:spcPct val="0"/>
              </a:spcBef>
              <a:spcAft>
                <a:spcPct val="0"/>
              </a:spcAft>
              <a:buClrTx/>
              <a:buSzTx/>
              <a:buFontTx/>
              <a:buNone/>
              <a:tabLst/>
            </a:pPr>
            <a:endParaRPr kumimoji="0" lang="zh-CN" altLang="en-US" sz="300" b="0" i="0" u="none" strike="noStrike" cap="none" normalizeH="0" baseline="0">
              <a:ln>
                <a:noFill/>
              </a:ln>
              <a:solidFill>
                <a:schemeClr val="bg1"/>
              </a:solidFill>
              <a:effectLst/>
              <a:cs typeface="+mn-ea"/>
              <a:sym typeface="+mn-lt"/>
            </a:endParaRPr>
          </a:p>
        </p:txBody>
      </p:sp>
      <p:sp>
        <p:nvSpPr>
          <p:cNvPr id="200" name="右箭头 42">
            <a:extLst>
              <a:ext uri="{FF2B5EF4-FFF2-40B4-BE49-F238E27FC236}">
                <a16:creationId xmlns:a16="http://schemas.microsoft.com/office/drawing/2014/main" id="{F4FB966D-DC36-4CAD-9877-4530D4C381BA}"/>
              </a:ext>
            </a:extLst>
          </p:cNvPr>
          <p:cNvSpPr/>
          <p:nvPr/>
        </p:nvSpPr>
        <p:spPr bwMode="auto">
          <a:xfrm>
            <a:off x="6757911" y="5247519"/>
            <a:ext cx="720538" cy="258724"/>
          </a:xfrm>
          <a:prstGeom prst="rightArrow">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l" defTabSz="801688" rtl="0" eaLnBrk="1" fontAlgn="base" latinLnBrk="0" hangingPunct="1">
              <a:lnSpc>
                <a:spcPct val="120000"/>
              </a:lnSpc>
              <a:spcBef>
                <a:spcPct val="0"/>
              </a:spcBef>
              <a:spcAft>
                <a:spcPct val="0"/>
              </a:spcAft>
              <a:buClrTx/>
              <a:buSzTx/>
              <a:buFontTx/>
              <a:buNone/>
              <a:tabLst/>
            </a:pPr>
            <a:endParaRPr kumimoji="0" lang="zh-CN" altLang="en-US" sz="300" b="0" i="0" u="none" strike="noStrike" cap="none" normalizeH="0" baseline="0">
              <a:ln>
                <a:noFill/>
              </a:ln>
              <a:solidFill>
                <a:schemeClr val="bg1"/>
              </a:solidFill>
              <a:effectLst/>
              <a:cs typeface="+mn-ea"/>
              <a:sym typeface="+mn-lt"/>
            </a:endParaRPr>
          </a:p>
        </p:txBody>
      </p:sp>
      <p:sp>
        <p:nvSpPr>
          <p:cNvPr id="4" name="灯片编号占位符 3">
            <a:extLst>
              <a:ext uri="{FF2B5EF4-FFF2-40B4-BE49-F238E27FC236}">
                <a16:creationId xmlns:a16="http://schemas.microsoft.com/office/drawing/2014/main" id="{3AB8FA84-CAE9-250A-689D-9C236A731EB9}"/>
              </a:ext>
            </a:extLst>
          </p:cNvPr>
          <p:cNvSpPr>
            <a:spLocks noGrp="1"/>
          </p:cNvSpPr>
          <p:nvPr>
            <p:ph type="sldNum" sz="quarter" idx="12"/>
          </p:nvPr>
        </p:nvSpPr>
        <p:spPr/>
        <p:txBody>
          <a:bodyPr/>
          <a:lstStyle/>
          <a:p>
            <a:fld id="{C8BB1146-E542-4D4E-B8E9-6919A11DDD48}" type="slidenum">
              <a:rPr lang="en-US" smtClean="0"/>
              <a:t>172</a:t>
            </a:fld>
            <a:endParaRPr lang="en-US"/>
          </a:p>
        </p:txBody>
      </p:sp>
      <p:sp>
        <p:nvSpPr>
          <p:cNvPr id="2" name="标题 1">
            <a:extLst>
              <a:ext uri="{FF2B5EF4-FFF2-40B4-BE49-F238E27FC236}">
                <a16:creationId xmlns:a16="http://schemas.microsoft.com/office/drawing/2014/main" id="{B4E07F42-30BD-EE0A-AEB3-77F3932CE35D}"/>
              </a:ext>
            </a:extLst>
          </p:cNvPr>
          <p:cNvSpPr>
            <a:spLocks noGrp="1"/>
          </p:cNvSpPr>
          <p:nvPr>
            <p:ph type="title"/>
          </p:nvPr>
        </p:nvSpPr>
        <p:spPr>
          <a:xfrm>
            <a:off x="660400" y="128587"/>
            <a:ext cx="10858500" cy="900112"/>
          </a:xfrm>
        </p:spPr>
        <p:txBody>
          <a:bodyPr>
            <a:normAutofit/>
          </a:bodyPr>
          <a:lstStyle/>
          <a:p>
            <a:r>
              <a:rPr lang="en-US" altLang="zh-CN" sz="3200" dirty="0" err="1">
                <a:latin typeface="+mn-lt"/>
                <a:ea typeface="+mn-ea"/>
                <a:cs typeface="+mn-ea"/>
                <a:sym typeface="+mn-lt"/>
              </a:rPr>
              <a:t>WiFi</a:t>
            </a:r>
            <a:r>
              <a:rPr lang="en-US" altLang="zh-CN" sz="3200" dirty="0">
                <a:latin typeface="+mn-lt"/>
                <a:ea typeface="+mn-ea"/>
                <a:cs typeface="+mn-ea"/>
                <a:sym typeface="+mn-lt"/>
              </a:rPr>
              <a:t> </a:t>
            </a:r>
            <a:r>
              <a:rPr lang="zh-CN" altLang="en-US" sz="3200" dirty="0">
                <a:latin typeface="+mn-lt"/>
                <a:ea typeface="+mn-ea"/>
                <a:cs typeface="+mn-ea"/>
                <a:sym typeface="+mn-lt"/>
              </a:rPr>
              <a:t>技术与标准的发展历程（代际关系）</a:t>
            </a:r>
            <a:endParaRPr lang="zh-CN" altLang="en-US" dirty="0"/>
          </a:p>
        </p:txBody>
      </p:sp>
    </p:spTree>
    <p:extLst>
      <p:ext uri="{BB962C8B-B14F-4D97-AF65-F5344CB8AC3E}">
        <p14:creationId xmlns:p14="http://schemas.microsoft.com/office/powerpoint/2010/main" val="2737668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68F71-495A-5A1E-08D3-B6878E84903D}"/>
              </a:ext>
            </a:extLst>
          </p:cNvPr>
          <p:cNvSpPr>
            <a:spLocks noGrp="1"/>
          </p:cNvSpPr>
          <p:nvPr>
            <p:ph type="title"/>
          </p:nvPr>
        </p:nvSpPr>
        <p:spPr/>
        <p:txBody>
          <a:bodyPr/>
          <a:lstStyle/>
          <a:p>
            <a:r>
              <a:rPr lang="zh-CN" altLang="en-US" dirty="0"/>
              <a:t>无线局域网标准</a:t>
            </a:r>
          </a:p>
        </p:txBody>
      </p:sp>
      <p:sp>
        <p:nvSpPr>
          <p:cNvPr id="3" name="内容占位符 2">
            <a:extLst>
              <a:ext uri="{FF2B5EF4-FFF2-40B4-BE49-F238E27FC236}">
                <a16:creationId xmlns:a16="http://schemas.microsoft.com/office/drawing/2014/main" id="{3F957F2C-6FFD-50C9-BC61-B1C883849C6C}"/>
              </a:ext>
            </a:extLst>
          </p:cNvPr>
          <p:cNvSpPr>
            <a:spLocks noGrp="1"/>
          </p:cNvSpPr>
          <p:nvPr>
            <p:ph idx="1"/>
          </p:nvPr>
        </p:nvSpPr>
        <p:spPr/>
        <p:txBody>
          <a:bodyPr>
            <a:normAutofit/>
          </a:bodyPr>
          <a:lstStyle/>
          <a:p>
            <a:pPr marL="342900" lvl="1" indent="-342900" eaLnBrk="1" hangingPunct="1">
              <a:lnSpc>
                <a:spcPct val="90000"/>
              </a:lnSpc>
              <a:buFont typeface="Wingdings" panose="05000000000000000000" pitchFamily="2" charset="2"/>
              <a:buChar char="n"/>
            </a:pPr>
            <a:r>
              <a:rPr lang="en-US" altLang="zh-CN" sz="2400" dirty="0">
                <a:latin typeface="+mn-ea"/>
              </a:rPr>
              <a:t>IEEE 802.11</a:t>
            </a:r>
            <a:r>
              <a:rPr lang="zh-CN" altLang="en-US" sz="2400" dirty="0">
                <a:latin typeface="+mn-ea"/>
              </a:rPr>
              <a:t>标准定义了</a:t>
            </a:r>
            <a:r>
              <a:rPr lang="en-US" altLang="zh-CN" sz="2400" dirty="0">
                <a:latin typeface="+mn-ea"/>
              </a:rPr>
              <a:t>3</a:t>
            </a:r>
            <a:r>
              <a:rPr lang="zh-CN" altLang="en-US" sz="2400" dirty="0">
                <a:latin typeface="+mn-ea"/>
              </a:rPr>
              <a:t>种物理层介质：</a:t>
            </a:r>
          </a:p>
          <a:p>
            <a:pPr lvl="1" indent="-273050">
              <a:lnSpc>
                <a:spcPct val="90000"/>
              </a:lnSpc>
            </a:pPr>
            <a:r>
              <a:rPr lang="zh-CN" altLang="en-US" dirty="0">
                <a:latin typeface="+mn-ea"/>
              </a:rPr>
              <a:t>跳频扩展频谱</a:t>
            </a:r>
            <a:r>
              <a:rPr lang="en-US" altLang="zh-CN" dirty="0">
                <a:latin typeface="+mn-ea"/>
              </a:rPr>
              <a:t>FHSS</a:t>
            </a:r>
          </a:p>
          <a:p>
            <a:pPr lvl="1" indent="-273050">
              <a:lnSpc>
                <a:spcPct val="90000"/>
              </a:lnSpc>
            </a:pPr>
            <a:r>
              <a:rPr lang="zh-CN" altLang="en-US" dirty="0">
                <a:latin typeface="+mn-ea"/>
              </a:rPr>
              <a:t>直接序列扩展频谱</a:t>
            </a:r>
            <a:r>
              <a:rPr lang="en-US" altLang="zh-CN" dirty="0">
                <a:latin typeface="+mn-ea"/>
              </a:rPr>
              <a:t>DSSS</a:t>
            </a:r>
          </a:p>
          <a:p>
            <a:pPr lvl="1" indent="-273050">
              <a:lnSpc>
                <a:spcPct val="90000"/>
              </a:lnSpc>
            </a:pPr>
            <a:r>
              <a:rPr lang="zh-CN" altLang="en-US" dirty="0">
                <a:latin typeface="+mn-ea"/>
              </a:rPr>
              <a:t>红外线</a:t>
            </a:r>
            <a:r>
              <a:rPr lang="en-US" altLang="zh-CN" dirty="0">
                <a:latin typeface="+mn-ea"/>
              </a:rPr>
              <a:t>IR</a:t>
            </a:r>
          </a:p>
          <a:p>
            <a:pPr marL="342900" lvl="1" indent="-342900" eaLnBrk="1" hangingPunct="1">
              <a:lnSpc>
                <a:spcPct val="90000"/>
              </a:lnSpc>
              <a:buFont typeface="Wingdings" pitchFamily="2" charset="2"/>
              <a:buChar char="n"/>
            </a:pPr>
            <a:r>
              <a:rPr lang="zh-CN" altLang="en-US" sz="2400" dirty="0">
                <a:latin typeface="+mn-ea"/>
              </a:rPr>
              <a:t>正交频分复用</a:t>
            </a:r>
            <a:r>
              <a:rPr lang="en-US" altLang="zh-CN" sz="2400" dirty="0">
                <a:latin typeface="+mn-ea"/>
              </a:rPr>
              <a:t>OFDM</a:t>
            </a:r>
            <a:r>
              <a:rPr lang="zh-CN" altLang="en-US" sz="2400" dirty="0">
                <a:latin typeface="+mn-ea"/>
              </a:rPr>
              <a:t>用于</a:t>
            </a:r>
            <a:r>
              <a:rPr lang="en-US" altLang="zh-CN" sz="2400" dirty="0">
                <a:latin typeface="+mn-ea"/>
              </a:rPr>
              <a:t>802.11a/g</a:t>
            </a:r>
          </a:p>
          <a:p>
            <a:pPr marL="342900" lvl="1" indent="-342900" eaLnBrk="1" hangingPunct="1">
              <a:lnSpc>
                <a:spcPct val="90000"/>
              </a:lnSpc>
              <a:buFont typeface="Wingdings" pitchFamily="2" charset="2"/>
              <a:buChar char="n"/>
            </a:pPr>
            <a:r>
              <a:rPr lang="zh-CN" altLang="en-US" sz="2400" dirty="0">
                <a:latin typeface="+mn-ea"/>
              </a:rPr>
              <a:t>目前，已经标准化的有：</a:t>
            </a:r>
          </a:p>
          <a:p>
            <a:pPr lvl="1" indent="-273050">
              <a:lnSpc>
                <a:spcPct val="100000"/>
              </a:lnSpc>
            </a:pPr>
            <a:r>
              <a:rPr lang="en-US" altLang="zh-CN" dirty="0">
                <a:latin typeface="+mn-ea"/>
              </a:rPr>
              <a:t>802.11b(1999)</a:t>
            </a:r>
          </a:p>
          <a:p>
            <a:pPr lvl="1" indent="-273050">
              <a:lnSpc>
                <a:spcPct val="100000"/>
              </a:lnSpc>
            </a:pPr>
            <a:r>
              <a:rPr lang="en-US" altLang="zh-CN" dirty="0">
                <a:latin typeface="+mn-ea"/>
              </a:rPr>
              <a:t>802.11a(1999)</a:t>
            </a:r>
          </a:p>
          <a:p>
            <a:pPr lvl="1" indent="-273050">
              <a:lnSpc>
                <a:spcPct val="100000"/>
              </a:lnSpc>
            </a:pPr>
            <a:r>
              <a:rPr lang="en-US" altLang="zh-CN" dirty="0">
                <a:latin typeface="+mn-ea"/>
              </a:rPr>
              <a:t>802.11g(2003)</a:t>
            </a:r>
          </a:p>
          <a:p>
            <a:pPr lvl="1" indent="-273050">
              <a:lnSpc>
                <a:spcPct val="100000"/>
              </a:lnSpc>
            </a:pPr>
            <a:r>
              <a:rPr lang="en-US" altLang="zh-CN" dirty="0">
                <a:latin typeface="+mn-ea"/>
              </a:rPr>
              <a:t>802.11n(2009)</a:t>
            </a:r>
          </a:p>
          <a:p>
            <a:pPr marL="742950" lvl="1" indent="-285750">
              <a:lnSpc>
                <a:spcPct val="90000"/>
              </a:lnSpc>
              <a:buFont typeface="Wingdings" panose="05000000000000000000" pitchFamily="2" charset="2"/>
              <a:buChar char="n"/>
            </a:pPr>
            <a:endParaRPr lang="en-US" altLang="zh-CN" sz="2400" dirty="0">
              <a:latin typeface="+mn-ea"/>
            </a:endParaRPr>
          </a:p>
          <a:p>
            <a:pPr marL="342900" lvl="1" indent="-342900">
              <a:lnSpc>
                <a:spcPct val="90000"/>
              </a:lnSpc>
              <a:buFont typeface="Wingdings" pitchFamily="2" charset="2"/>
              <a:buChar char="n"/>
            </a:pPr>
            <a:r>
              <a:rPr lang="zh-CN" altLang="en-US" sz="2400" dirty="0">
                <a:latin typeface="+mn-ea"/>
              </a:rPr>
              <a:t>很多无线局域网适配器做成双模（</a:t>
            </a:r>
            <a:r>
              <a:rPr lang="en-US" altLang="zh-CN" sz="2400" dirty="0">
                <a:latin typeface="+mn-ea"/>
              </a:rPr>
              <a:t>802.11a/g)</a:t>
            </a:r>
            <a:r>
              <a:rPr lang="zh-CN" altLang="en-US" sz="2400" dirty="0">
                <a:latin typeface="+mn-ea"/>
              </a:rPr>
              <a:t>或三模</a:t>
            </a:r>
            <a:r>
              <a:rPr lang="en-US" altLang="zh-CN" sz="2400" dirty="0">
                <a:latin typeface="+mn-ea"/>
              </a:rPr>
              <a:t>(802.11a/b/g</a:t>
            </a:r>
            <a:r>
              <a:rPr lang="zh-CN" altLang="en-US" sz="2400" dirty="0">
                <a:latin typeface="+mn-ea"/>
              </a:rPr>
              <a:t>或</a:t>
            </a:r>
            <a:r>
              <a:rPr lang="en-US" altLang="zh-CN" sz="2400" dirty="0">
                <a:latin typeface="+mn-ea"/>
              </a:rPr>
              <a:t>802.11b/g/n)</a:t>
            </a:r>
            <a:r>
              <a:rPr lang="zh-CN" altLang="en-US" sz="2400" dirty="0">
                <a:latin typeface="+mn-ea"/>
              </a:rPr>
              <a:t>的</a:t>
            </a:r>
            <a:endParaRPr lang="en-US" altLang="zh-CN" sz="2400" dirty="0">
              <a:latin typeface="+mn-ea"/>
            </a:endParaRPr>
          </a:p>
          <a:p>
            <a:endParaRPr lang="zh-CN" altLang="en-US" dirty="0"/>
          </a:p>
        </p:txBody>
      </p:sp>
      <p:sp>
        <p:nvSpPr>
          <p:cNvPr id="4" name="灯片编号占位符 3">
            <a:extLst>
              <a:ext uri="{FF2B5EF4-FFF2-40B4-BE49-F238E27FC236}">
                <a16:creationId xmlns:a16="http://schemas.microsoft.com/office/drawing/2014/main" id="{606D83DA-88B0-9860-6817-1E6253F5C82E}"/>
              </a:ext>
            </a:extLst>
          </p:cNvPr>
          <p:cNvSpPr>
            <a:spLocks noGrp="1"/>
          </p:cNvSpPr>
          <p:nvPr>
            <p:ph type="sldNum" sz="quarter" idx="12"/>
          </p:nvPr>
        </p:nvSpPr>
        <p:spPr/>
        <p:txBody>
          <a:bodyPr/>
          <a:lstStyle/>
          <a:p>
            <a:fld id="{C8BB1146-E542-4D4E-B8E9-6919A11DDD48}" type="slidenum">
              <a:rPr lang="en-US" smtClean="0"/>
              <a:t>173</a:t>
            </a:fld>
            <a:endParaRPr lang="en-US"/>
          </a:p>
        </p:txBody>
      </p:sp>
    </p:spTree>
    <p:extLst>
      <p:ext uri="{BB962C8B-B14F-4D97-AF65-F5344CB8AC3E}">
        <p14:creationId xmlns:p14="http://schemas.microsoft.com/office/powerpoint/2010/main" val="88691749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65953-6D0D-F5B9-D126-F7642FFB5A97}"/>
              </a:ext>
            </a:extLst>
          </p:cNvPr>
          <p:cNvSpPr>
            <a:spLocks noGrp="1"/>
          </p:cNvSpPr>
          <p:nvPr>
            <p:ph type="title"/>
          </p:nvPr>
        </p:nvSpPr>
        <p:spPr/>
        <p:txBody>
          <a:bodyPr/>
          <a:lstStyle/>
          <a:p>
            <a:r>
              <a:rPr lang="zh-CN" altLang="en-US" sz="3200" b="1" dirty="0">
                <a:solidFill>
                  <a:schemeClr val="tx1"/>
                </a:solidFill>
              </a:rPr>
              <a:t>各种标准比较</a:t>
            </a:r>
            <a:endParaRPr lang="zh-CN" altLang="en-US" dirty="0">
              <a:solidFill>
                <a:schemeClr val="tx1"/>
              </a:solidFill>
            </a:endParaRPr>
          </a:p>
        </p:txBody>
      </p:sp>
      <p:sp>
        <p:nvSpPr>
          <p:cNvPr id="4" name="灯片编号占位符 3">
            <a:extLst>
              <a:ext uri="{FF2B5EF4-FFF2-40B4-BE49-F238E27FC236}">
                <a16:creationId xmlns:a16="http://schemas.microsoft.com/office/drawing/2014/main" id="{BAFE1ED4-CD13-7447-D3E8-4BFF436BB1D4}"/>
              </a:ext>
            </a:extLst>
          </p:cNvPr>
          <p:cNvSpPr>
            <a:spLocks noGrp="1"/>
          </p:cNvSpPr>
          <p:nvPr>
            <p:ph type="sldNum" sz="quarter" idx="12"/>
          </p:nvPr>
        </p:nvSpPr>
        <p:spPr/>
        <p:txBody>
          <a:bodyPr/>
          <a:lstStyle/>
          <a:p>
            <a:fld id="{C8BB1146-E542-4D4E-B8E9-6919A11DDD48}" type="slidenum">
              <a:rPr lang="en-US" smtClean="0"/>
              <a:t>174</a:t>
            </a:fld>
            <a:endParaRPr lang="en-US"/>
          </a:p>
        </p:txBody>
      </p:sp>
      <p:graphicFrame>
        <p:nvGraphicFramePr>
          <p:cNvPr id="5" name="Group 63">
            <a:extLst>
              <a:ext uri="{FF2B5EF4-FFF2-40B4-BE49-F238E27FC236}">
                <a16:creationId xmlns:a16="http://schemas.microsoft.com/office/drawing/2014/main" id="{47232970-C702-F5CE-05DC-422056AB862B}"/>
              </a:ext>
            </a:extLst>
          </p:cNvPr>
          <p:cNvGraphicFramePr>
            <a:graphicFrameLocks noGrp="1"/>
          </p:cNvGraphicFramePr>
          <p:nvPr>
            <p:ph idx="1"/>
            <p:extLst>
              <p:ext uri="{D42A27DB-BD31-4B8C-83A1-F6EECF244321}">
                <p14:modId xmlns:p14="http://schemas.microsoft.com/office/powerpoint/2010/main" val="2206021601"/>
              </p:ext>
            </p:extLst>
          </p:nvPr>
        </p:nvGraphicFramePr>
        <p:xfrm>
          <a:off x="1685757" y="1750594"/>
          <a:ext cx="8353425" cy="3702116"/>
        </p:xfrm>
        <a:graphic>
          <a:graphicData uri="http://schemas.openxmlformats.org/drawingml/2006/table">
            <a:tbl>
              <a:tblPr/>
              <a:tblGrid>
                <a:gridCol w="2089150">
                  <a:extLst>
                    <a:ext uri="{9D8B030D-6E8A-4147-A177-3AD203B41FA5}">
                      <a16:colId xmlns:a16="http://schemas.microsoft.com/office/drawing/2014/main" val="20000"/>
                    </a:ext>
                  </a:extLst>
                </a:gridCol>
                <a:gridCol w="2087562">
                  <a:extLst>
                    <a:ext uri="{9D8B030D-6E8A-4147-A177-3AD203B41FA5}">
                      <a16:colId xmlns:a16="http://schemas.microsoft.com/office/drawing/2014/main" val="20001"/>
                    </a:ext>
                  </a:extLst>
                </a:gridCol>
                <a:gridCol w="2089150">
                  <a:extLst>
                    <a:ext uri="{9D8B030D-6E8A-4147-A177-3AD203B41FA5}">
                      <a16:colId xmlns:a16="http://schemas.microsoft.com/office/drawing/2014/main" val="20002"/>
                    </a:ext>
                  </a:extLst>
                </a:gridCol>
                <a:gridCol w="2087563">
                  <a:extLst>
                    <a:ext uri="{9D8B030D-6E8A-4147-A177-3AD203B41FA5}">
                      <a16:colId xmlns:a16="http://schemas.microsoft.com/office/drawing/2014/main" val="20003"/>
                    </a:ext>
                  </a:extLst>
                </a:gridCol>
              </a:tblGrid>
              <a:tr h="609524">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标准</a:t>
                      </a:r>
                    </a:p>
                  </a:txBody>
                  <a:tcPr marL="90000" marR="90000" marT="46794" marB="4679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802.11b</a:t>
                      </a:r>
                    </a:p>
                  </a:txBody>
                  <a:tcPr marL="90000" marR="90000" marT="46794" marB="4679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802.11g</a:t>
                      </a:r>
                    </a:p>
                  </a:txBody>
                  <a:tcPr marL="90000" marR="90000" marT="46794" marB="4679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802.11a</a:t>
                      </a:r>
                    </a:p>
                  </a:txBody>
                  <a:tcPr marL="90000" marR="90000" marT="46794" marB="4679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0"/>
                  </a:ext>
                </a:extLst>
              </a:tr>
              <a:tr h="609524">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rPr>
                        <a:t>MAC</a:t>
                      </a:r>
                      <a:r>
                        <a:rPr kumimoji="0" lang="zh-CN" altLang="en-US" sz="2400" b="0" i="0" u="none" strike="noStrike" cap="none" normalizeH="0" baseline="0">
                          <a:ln>
                            <a:noFill/>
                          </a:ln>
                          <a:solidFill>
                            <a:schemeClr val="tx1"/>
                          </a:solidFill>
                          <a:effectLst/>
                          <a:latin typeface="+mn-ea"/>
                          <a:ea typeface="+mn-ea"/>
                        </a:rPr>
                        <a:t>协议</a:t>
                      </a:r>
                    </a:p>
                  </a:txBody>
                  <a:tcPr marL="90000" marR="90000" marT="46794" marB="4679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CSMA/CA</a:t>
                      </a:r>
                    </a:p>
                  </a:txBody>
                  <a:tcPr marL="90000" marR="90000" marT="46794" marB="4679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609524">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工作频率</a:t>
                      </a:r>
                    </a:p>
                  </a:txBody>
                  <a:tcPr marL="90000" marR="90000" marT="46794" marB="4679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2.4GHz</a:t>
                      </a:r>
                    </a:p>
                  </a:txBody>
                  <a:tcPr marL="90000" marR="90000" marT="46794" marB="4679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hMerge="1">
                  <a:txBody>
                    <a:bodyPr/>
                    <a:lstStyle/>
                    <a:p>
                      <a:endParaRPr lang="zh-CN" altLang="en-US"/>
                    </a:p>
                  </a:txBody>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5GHz</a:t>
                      </a:r>
                    </a:p>
                  </a:txBody>
                  <a:tcPr marL="90000" marR="90000" marT="46794" marB="4679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3"/>
                  </a:ext>
                </a:extLst>
              </a:tr>
              <a:tr h="103225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mn-ea"/>
                          <a:ea typeface="+mn-ea"/>
                        </a:rPr>
                        <a:t>物理编码</a:t>
                      </a:r>
                    </a:p>
                  </a:txBody>
                  <a:tcPr marL="90000" marR="90000" marT="46794" marB="4679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mn-ea"/>
                          <a:ea typeface="+mn-ea"/>
                        </a:rPr>
                        <a:t>DSSS</a:t>
                      </a:r>
                    </a:p>
                  </a:txBody>
                  <a:tcPr marL="90000" marR="90000" marT="46794" marB="4679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DSSS</a:t>
                      </a:r>
                    </a:p>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或</a:t>
                      </a:r>
                      <a:r>
                        <a:rPr kumimoji="0" lang="en-US" altLang="zh-CN" sz="2400" b="0" i="0" u="none" strike="noStrike" cap="none" normalizeH="0" baseline="0" dirty="0">
                          <a:ln>
                            <a:noFill/>
                          </a:ln>
                          <a:solidFill>
                            <a:schemeClr val="tx1"/>
                          </a:solidFill>
                          <a:effectLst/>
                          <a:latin typeface="+mn-ea"/>
                          <a:ea typeface="+mn-ea"/>
                        </a:rPr>
                        <a:t>OFDM</a:t>
                      </a:r>
                    </a:p>
                  </a:txBody>
                  <a:tcPr marL="90000" marR="90000" marT="46794" marB="4679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OFDM</a:t>
                      </a:r>
                    </a:p>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a:t>
                      </a:r>
                      <a:r>
                        <a:rPr kumimoji="0" lang="zh-CN" altLang="en-US" sz="2400" b="0" i="0" u="none" strike="noStrike" cap="none" normalizeH="0" baseline="0" dirty="0">
                          <a:ln>
                            <a:noFill/>
                          </a:ln>
                          <a:solidFill>
                            <a:schemeClr val="tx1"/>
                          </a:solidFill>
                          <a:effectLst/>
                          <a:latin typeface="+mn-ea"/>
                          <a:ea typeface="+mn-ea"/>
                        </a:rPr>
                        <a:t>正交频分复用</a:t>
                      </a:r>
                      <a:r>
                        <a:rPr kumimoji="0" lang="en-US" altLang="zh-CN" sz="2400" b="0" i="0" u="none" strike="noStrike" cap="none" normalizeH="0" baseline="0" dirty="0">
                          <a:ln>
                            <a:noFill/>
                          </a:ln>
                          <a:solidFill>
                            <a:schemeClr val="tx1"/>
                          </a:solidFill>
                          <a:effectLst/>
                          <a:latin typeface="+mn-ea"/>
                          <a:ea typeface="+mn-ea"/>
                        </a:rPr>
                        <a:t>)</a:t>
                      </a:r>
                    </a:p>
                  </a:txBody>
                  <a:tcPr marL="90000" marR="90000" marT="46794" marB="4679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09524">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mn-ea"/>
                          <a:ea typeface="+mn-ea"/>
                        </a:rPr>
                        <a:t>最高速率</a:t>
                      </a:r>
                    </a:p>
                  </a:txBody>
                  <a:tcPr marL="90000" marR="90000" marT="46794" marB="4679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11Mbps</a:t>
                      </a:r>
                    </a:p>
                  </a:txBody>
                  <a:tcPr marL="90000" marR="90000" marT="46794" marB="4679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54Mbps</a:t>
                      </a:r>
                    </a:p>
                  </a:txBody>
                  <a:tcPr marL="90000" marR="90000" marT="46794" marB="4679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mn-ea"/>
                          <a:ea typeface="+mn-ea"/>
                        </a:rPr>
                        <a:t>54Mbps</a:t>
                      </a:r>
                    </a:p>
                  </a:txBody>
                  <a:tcPr marL="90000" marR="90000" marT="46794" marB="4679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37899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1CCA61-3524-928C-B2BE-9D9E33B37E37}"/>
              </a:ext>
            </a:extLst>
          </p:cNvPr>
          <p:cNvSpPr>
            <a:spLocks noGrp="1"/>
          </p:cNvSpPr>
          <p:nvPr>
            <p:ph type="title"/>
          </p:nvPr>
        </p:nvSpPr>
        <p:spPr/>
        <p:txBody>
          <a:bodyPr/>
          <a:lstStyle/>
          <a:p>
            <a:r>
              <a:rPr lang="zh-CN" altLang="en-US" dirty="0"/>
              <a:t>拓扑结构</a:t>
            </a:r>
          </a:p>
        </p:txBody>
      </p:sp>
      <p:sp>
        <p:nvSpPr>
          <p:cNvPr id="3" name="内容占位符 2">
            <a:extLst>
              <a:ext uri="{FF2B5EF4-FFF2-40B4-BE49-F238E27FC236}">
                <a16:creationId xmlns:a16="http://schemas.microsoft.com/office/drawing/2014/main" id="{BB13E23E-260E-9954-7F8B-2875FBD026F8}"/>
              </a:ext>
            </a:extLst>
          </p:cNvPr>
          <p:cNvSpPr>
            <a:spLocks noGrp="1"/>
          </p:cNvSpPr>
          <p:nvPr>
            <p:ph idx="1"/>
          </p:nvPr>
        </p:nvSpPr>
        <p:spPr>
          <a:xfrm>
            <a:off x="660400" y="1125539"/>
            <a:ext cx="10858500" cy="1117931"/>
          </a:xfrm>
        </p:spPr>
        <p:txBody>
          <a:bodyPr/>
          <a:lstStyle/>
          <a:p>
            <a:r>
              <a:rPr lang="en-US" altLang="zh-CN" dirty="0">
                <a:latin typeface="+mn-ea"/>
              </a:rPr>
              <a:t>WLAN</a:t>
            </a:r>
            <a:r>
              <a:rPr lang="zh-CN" altLang="en-US" dirty="0">
                <a:latin typeface="+mn-ea"/>
              </a:rPr>
              <a:t>的最小构成单位是基本服务集</a:t>
            </a:r>
            <a:r>
              <a:rPr lang="en-US" altLang="zh-CN" dirty="0">
                <a:latin typeface="+mn-ea"/>
              </a:rPr>
              <a:t>(Basic Service Set, BSS)</a:t>
            </a:r>
            <a:r>
              <a:rPr lang="zh-CN" altLang="en-US" dirty="0">
                <a:latin typeface="+mn-ea"/>
              </a:rPr>
              <a:t>，由运行相同</a:t>
            </a:r>
            <a:r>
              <a:rPr lang="en-US" altLang="zh-CN" dirty="0">
                <a:latin typeface="+mn-ea"/>
              </a:rPr>
              <a:t>MAC</a:t>
            </a:r>
            <a:r>
              <a:rPr lang="zh-CN" altLang="en-US" dirty="0">
                <a:latin typeface="+mn-ea"/>
              </a:rPr>
              <a:t>协议并竞争使用同一无线链路的站点组成。</a:t>
            </a:r>
          </a:p>
          <a:p>
            <a:endParaRPr lang="zh-CN" altLang="en-US" dirty="0"/>
          </a:p>
        </p:txBody>
      </p:sp>
      <p:sp>
        <p:nvSpPr>
          <p:cNvPr id="4" name="灯片编号占位符 3">
            <a:extLst>
              <a:ext uri="{FF2B5EF4-FFF2-40B4-BE49-F238E27FC236}">
                <a16:creationId xmlns:a16="http://schemas.microsoft.com/office/drawing/2014/main" id="{452236D2-1724-67E5-80DA-C6651769E4CA}"/>
              </a:ext>
            </a:extLst>
          </p:cNvPr>
          <p:cNvSpPr>
            <a:spLocks noGrp="1"/>
          </p:cNvSpPr>
          <p:nvPr>
            <p:ph type="sldNum" sz="quarter" idx="12"/>
          </p:nvPr>
        </p:nvSpPr>
        <p:spPr/>
        <p:txBody>
          <a:bodyPr/>
          <a:lstStyle/>
          <a:p>
            <a:fld id="{C8BB1146-E542-4D4E-B8E9-6919A11DDD48}" type="slidenum">
              <a:rPr lang="en-US" smtClean="0"/>
              <a:t>175</a:t>
            </a:fld>
            <a:endParaRPr lang="en-US"/>
          </a:p>
        </p:txBody>
      </p:sp>
      <p:sp>
        <p:nvSpPr>
          <p:cNvPr id="5" name="Oval 4">
            <a:extLst>
              <a:ext uri="{FF2B5EF4-FFF2-40B4-BE49-F238E27FC236}">
                <a16:creationId xmlns:a16="http://schemas.microsoft.com/office/drawing/2014/main" id="{878AE601-2BB9-2072-FB42-88482CF0D58C}"/>
              </a:ext>
            </a:extLst>
          </p:cNvPr>
          <p:cNvSpPr>
            <a:spLocks noChangeArrowheads="1"/>
          </p:cNvSpPr>
          <p:nvPr/>
        </p:nvSpPr>
        <p:spPr bwMode="auto">
          <a:xfrm>
            <a:off x="1186492" y="2278585"/>
            <a:ext cx="4248150" cy="3086100"/>
          </a:xfrm>
          <a:prstGeom prst="ellipse">
            <a:avLst/>
          </a:prstGeom>
          <a:solidFill>
            <a:srgbClr val="CCECFF">
              <a:alpha val="23921"/>
            </a:srgbClr>
          </a:solidFill>
          <a:ln w="9525">
            <a:solidFill>
              <a:schemeClr val="tx2"/>
            </a:solidFill>
            <a:prstDash val="dash"/>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sz="2000"/>
          </a:p>
        </p:txBody>
      </p:sp>
      <p:sp>
        <p:nvSpPr>
          <p:cNvPr id="6" name="Text Box 5">
            <a:extLst>
              <a:ext uri="{FF2B5EF4-FFF2-40B4-BE49-F238E27FC236}">
                <a16:creationId xmlns:a16="http://schemas.microsoft.com/office/drawing/2014/main" id="{F601E71F-9BEB-0846-5A3F-92BCEDFF0C37}"/>
              </a:ext>
            </a:extLst>
          </p:cNvPr>
          <p:cNvSpPr txBox="1">
            <a:spLocks noChangeArrowheads="1"/>
          </p:cNvSpPr>
          <p:nvPr/>
        </p:nvSpPr>
        <p:spPr bwMode="auto">
          <a:xfrm>
            <a:off x="1545267" y="4007372"/>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rPr>
              <a:t>A</a:t>
            </a:r>
          </a:p>
        </p:txBody>
      </p:sp>
      <p:sp>
        <p:nvSpPr>
          <p:cNvPr id="7" name="Text Box 6">
            <a:extLst>
              <a:ext uri="{FF2B5EF4-FFF2-40B4-BE49-F238E27FC236}">
                <a16:creationId xmlns:a16="http://schemas.microsoft.com/office/drawing/2014/main" id="{4A22452F-DE71-281D-B8BF-B7DB5D380185}"/>
              </a:ext>
            </a:extLst>
          </p:cNvPr>
          <p:cNvSpPr txBox="1">
            <a:spLocks noChangeArrowheads="1"/>
          </p:cNvSpPr>
          <p:nvPr/>
        </p:nvSpPr>
        <p:spPr bwMode="auto">
          <a:xfrm>
            <a:off x="2769230" y="2638947"/>
            <a:ext cx="354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rPr>
              <a:t>B</a:t>
            </a:r>
          </a:p>
        </p:txBody>
      </p:sp>
      <p:sp>
        <p:nvSpPr>
          <p:cNvPr id="8" name="Text Box 7">
            <a:extLst>
              <a:ext uri="{FF2B5EF4-FFF2-40B4-BE49-F238E27FC236}">
                <a16:creationId xmlns:a16="http://schemas.microsoft.com/office/drawing/2014/main" id="{D6AF5E8B-9620-C44C-3CBE-BEBC9BBF300A}"/>
              </a:ext>
            </a:extLst>
          </p:cNvPr>
          <p:cNvSpPr txBox="1">
            <a:spLocks noChangeArrowheads="1"/>
          </p:cNvSpPr>
          <p:nvPr/>
        </p:nvSpPr>
        <p:spPr bwMode="auto">
          <a:xfrm>
            <a:off x="2697792" y="4774135"/>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rPr>
              <a:t>C</a:t>
            </a:r>
          </a:p>
        </p:txBody>
      </p:sp>
      <p:sp>
        <p:nvSpPr>
          <p:cNvPr id="9" name="Text Box 8">
            <a:extLst>
              <a:ext uri="{FF2B5EF4-FFF2-40B4-BE49-F238E27FC236}">
                <a16:creationId xmlns:a16="http://schemas.microsoft.com/office/drawing/2014/main" id="{9EEF4BFF-886F-CE21-1E7C-69347337736C}"/>
              </a:ext>
            </a:extLst>
          </p:cNvPr>
          <p:cNvSpPr txBox="1">
            <a:spLocks noChangeArrowheads="1"/>
          </p:cNvSpPr>
          <p:nvPr/>
        </p:nvSpPr>
        <p:spPr bwMode="auto">
          <a:xfrm>
            <a:off x="4767892" y="4054997"/>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rPr>
              <a:t>D</a:t>
            </a:r>
          </a:p>
        </p:txBody>
      </p:sp>
      <p:grpSp>
        <p:nvGrpSpPr>
          <p:cNvPr id="10" name="Group 9">
            <a:extLst>
              <a:ext uri="{FF2B5EF4-FFF2-40B4-BE49-F238E27FC236}">
                <a16:creationId xmlns:a16="http://schemas.microsoft.com/office/drawing/2014/main" id="{91308297-7530-6094-5333-C58C62AD14F0}"/>
              </a:ext>
            </a:extLst>
          </p:cNvPr>
          <p:cNvGrpSpPr>
            <a:grpSpLocks/>
          </p:cNvGrpSpPr>
          <p:nvPr/>
        </p:nvGrpSpPr>
        <p:grpSpPr bwMode="auto">
          <a:xfrm>
            <a:off x="2986717" y="2423047"/>
            <a:ext cx="809625" cy="547688"/>
            <a:chOff x="762" y="2391"/>
            <a:chExt cx="423" cy="312"/>
          </a:xfrm>
        </p:grpSpPr>
        <p:grpSp>
          <p:nvGrpSpPr>
            <p:cNvPr id="11" name="Group 10">
              <a:extLst>
                <a:ext uri="{FF2B5EF4-FFF2-40B4-BE49-F238E27FC236}">
                  <a16:creationId xmlns:a16="http://schemas.microsoft.com/office/drawing/2014/main" id="{CC89CEAA-E28E-6B24-FDD2-76956522D78C}"/>
                </a:ext>
              </a:extLst>
            </p:cNvPr>
            <p:cNvGrpSpPr>
              <a:grpSpLocks/>
            </p:cNvGrpSpPr>
            <p:nvPr/>
          </p:nvGrpSpPr>
          <p:grpSpPr bwMode="auto">
            <a:xfrm>
              <a:off x="867" y="2432"/>
              <a:ext cx="318" cy="271"/>
              <a:chOff x="657" y="1570"/>
              <a:chExt cx="318" cy="311"/>
            </a:xfrm>
          </p:grpSpPr>
          <p:sp>
            <p:nvSpPr>
              <p:cNvPr id="19" name="Line 11">
                <a:extLst>
                  <a:ext uri="{FF2B5EF4-FFF2-40B4-BE49-F238E27FC236}">
                    <a16:creationId xmlns:a16="http://schemas.microsoft.com/office/drawing/2014/main" id="{4991588A-51D1-47C9-8AF6-37C9823E0AC3}"/>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0" name="Picture 12" descr="laptop copy">
                <a:extLst>
                  <a:ext uri="{FF2B5EF4-FFF2-40B4-BE49-F238E27FC236}">
                    <a16:creationId xmlns:a16="http://schemas.microsoft.com/office/drawing/2014/main" id="{F2FB788B-A5F2-0DF8-6C55-5C10CAD797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13">
              <a:extLst>
                <a:ext uri="{FF2B5EF4-FFF2-40B4-BE49-F238E27FC236}">
                  <a16:creationId xmlns:a16="http://schemas.microsoft.com/office/drawing/2014/main" id="{08C62E93-8D52-B7CE-0969-5F634A275F9C}"/>
                </a:ext>
              </a:extLst>
            </p:cNvPr>
            <p:cNvGrpSpPr>
              <a:grpSpLocks/>
            </p:cNvGrpSpPr>
            <p:nvPr/>
          </p:nvGrpSpPr>
          <p:grpSpPr bwMode="auto">
            <a:xfrm>
              <a:off x="762" y="2391"/>
              <a:ext cx="306" cy="90"/>
              <a:chOff x="748" y="2251"/>
              <a:chExt cx="306" cy="90"/>
            </a:xfrm>
          </p:grpSpPr>
          <p:sp>
            <p:nvSpPr>
              <p:cNvPr id="13" name="AutoShape 14">
                <a:extLst>
                  <a:ext uri="{FF2B5EF4-FFF2-40B4-BE49-F238E27FC236}">
                    <a16:creationId xmlns:a16="http://schemas.microsoft.com/office/drawing/2014/main" id="{1700674A-17E0-9854-64BA-BC41F85CBD39}"/>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4" name="AutoShape 15">
                <a:extLst>
                  <a:ext uri="{FF2B5EF4-FFF2-40B4-BE49-F238E27FC236}">
                    <a16:creationId xmlns:a16="http://schemas.microsoft.com/office/drawing/2014/main" id="{B486B153-705E-895E-9F97-0D01FF50EBE9}"/>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5" name="AutoShape 16">
                <a:extLst>
                  <a:ext uri="{FF2B5EF4-FFF2-40B4-BE49-F238E27FC236}">
                    <a16:creationId xmlns:a16="http://schemas.microsoft.com/office/drawing/2014/main" id="{0CB83465-7535-D044-2954-E76121BC916E}"/>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6" name="AutoShape 17">
                <a:extLst>
                  <a:ext uri="{FF2B5EF4-FFF2-40B4-BE49-F238E27FC236}">
                    <a16:creationId xmlns:a16="http://schemas.microsoft.com/office/drawing/2014/main" id="{A5B9A04F-BAF7-FC32-0C50-B4DCF9A243C3}"/>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7" name="AutoShape 18">
                <a:extLst>
                  <a:ext uri="{FF2B5EF4-FFF2-40B4-BE49-F238E27FC236}">
                    <a16:creationId xmlns:a16="http://schemas.microsoft.com/office/drawing/2014/main" id="{768884BA-C811-27F8-B2F1-5BD245EC3B61}"/>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8" name="AutoShape 19">
                <a:extLst>
                  <a:ext uri="{FF2B5EF4-FFF2-40B4-BE49-F238E27FC236}">
                    <a16:creationId xmlns:a16="http://schemas.microsoft.com/office/drawing/2014/main" id="{8C9C9A8C-933B-30A2-F9C3-B6731E5DCA81}"/>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grpSp>
        <p:nvGrpSpPr>
          <p:cNvPr id="21" name="Group 20">
            <a:extLst>
              <a:ext uri="{FF2B5EF4-FFF2-40B4-BE49-F238E27FC236}">
                <a16:creationId xmlns:a16="http://schemas.microsoft.com/office/drawing/2014/main" id="{978F4D92-F509-846E-4732-687A0E09A490}"/>
              </a:ext>
            </a:extLst>
          </p:cNvPr>
          <p:cNvGrpSpPr>
            <a:grpSpLocks/>
          </p:cNvGrpSpPr>
          <p:nvPr/>
        </p:nvGrpSpPr>
        <p:grpSpPr bwMode="auto">
          <a:xfrm>
            <a:off x="1329367" y="3502547"/>
            <a:ext cx="809625" cy="547688"/>
            <a:chOff x="762" y="2391"/>
            <a:chExt cx="423" cy="312"/>
          </a:xfrm>
        </p:grpSpPr>
        <p:grpSp>
          <p:nvGrpSpPr>
            <p:cNvPr id="22" name="Group 21">
              <a:extLst>
                <a:ext uri="{FF2B5EF4-FFF2-40B4-BE49-F238E27FC236}">
                  <a16:creationId xmlns:a16="http://schemas.microsoft.com/office/drawing/2014/main" id="{527EAEDE-F512-12D8-235F-3E766F2D359B}"/>
                </a:ext>
              </a:extLst>
            </p:cNvPr>
            <p:cNvGrpSpPr>
              <a:grpSpLocks/>
            </p:cNvGrpSpPr>
            <p:nvPr/>
          </p:nvGrpSpPr>
          <p:grpSpPr bwMode="auto">
            <a:xfrm>
              <a:off x="867" y="2432"/>
              <a:ext cx="318" cy="271"/>
              <a:chOff x="657" y="1570"/>
              <a:chExt cx="318" cy="311"/>
            </a:xfrm>
          </p:grpSpPr>
          <p:sp>
            <p:nvSpPr>
              <p:cNvPr id="30" name="Line 22">
                <a:extLst>
                  <a:ext uri="{FF2B5EF4-FFF2-40B4-BE49-F238E27FC236}">
                    <a16:creationId xmlns:a16="http://schemas.microsoft.com/office/drawing/2014/main" id="{5F7D825A-4909-F3D5-4561-E6585FC24B68}"/>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31" name="Picture 23" descr="laptop copy">
                <a:extLst>
                  <a:ext uri="{FF2B5EF4-FFF2-40B4-BE49-F238E27FC236}">
                    <a16:creationId xmlns:a16="http://schemas.microsoft.com/office/drawing/2014/main" id="{EB8DFDA2-B4F5-BC47-51D8-B6CB791C59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 name="Group 24">
              <a:extLst>
                <a:ext uri="{FF2B5EF4-FFF2-40B4-BE49-F238E27FC236}">
                  <a16:creationId xmlns:a16="http://schemas.microsoft.com/office/drawing/2014/main" id="{FC0BBB32-79E6-84EB-B65A-3E75914595BA}"/>
                </a:ext>
              </a:extLst>
            </p:cNvPr>
            <p:cNvGrpSpPr>
              <a:grpSpLocks/>
            </p:cNvGrpSpPr>
            <p:nvPr/>
          </p:nvGrpSpPr>
          <p:grpSpPr bwMode="auto">
            <a:xfrm>
              <a:off x="762" y="2391"/>
              <a:ext cx="306" cy="90"/>
              <a:chOff x="748" y="2251"/>
              <a:chExt cx="306" cy="90"/>
            </a:xfrm>
          </p:grpSpPr>
          <p:sp>
            <p:nvSpPr>
              <p:cNvPr id="24" name="AutoShape 25">
                <a:extLst>
                  <a:ext uri="{FF2B5EF4-FFF2-40B4-BE49-F238E27FC236}">
                    <a16:creationId xmlns:a16="http://schemas.microsoft.com/office/drawing/2014/main" id="{609406EC-5DB6-76F5-E021-11F9A345D17F}"/>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5" name="AutoShape 26">
                <a:extLst>
                  <a:ext uri="{FF2B5EF4-FFF2-40B4-BE49-F238E27FC236}">
                    <a16:creationId xmlns:a16="http://schemas.microsoft.com/office/drawing/2014/main" id="{BE6F78AA-8331-0725-3BCF-AB0CCD92AEFC}"/>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6" name="AutoShape 27">
                <a:extLst>
                  <a:ext uri="{FF2B5EF4-FFF2-40B4-BE49-F238E27FC236}">
                    <a16:creationId xmlns:a16="http://schemas.microsoft.com/office/drawing/2014/main" id="{C90F0D1D-B9D0-0114-6F40-850AFA14F2E2}"/>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7" name="AutoShape 28">
                <a:extLst>
                  <a:ext uri="{FF2B5EF4-FFF2-40B4-BE49-F238E27FC236}">
                    <a16:creationId xmlns:a16="http://schemas.microsoft.com/office/drawing/2014/main" id="{20A70027-191C-76FD-7DE5-E1CF65E3013B}"/>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8" name="AutoShape 29">
                <a:extLst>
                  <a:ext uri="{FF2B5EF4-FFF2-40B4-BE49-F238E27FC236}">
                    <a16:creationId xmlns:a16="http://schemas.microsoft.com/office/drawing/2014/main" id="{B8FB861C-0E31-7CB8-22DB-7ED7D7A96E04}"/>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9" name="AutoShape 30">
                <a:extLst>
                  <a:ext uri="{FF2B5EF4-FFF2-40B4-BE49-F238E27FC236}">
                    <a16:creationId xmlns:a16="http://schemas.microsoft.com/office/drawing/2014/main" id="{1E060666-87E3-E670-AC0A-2AA5D5069F02}"/>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grpSp>
        <p:nvGrpSpPr>
          <p:cNvPr id="32" name="Group 31">
            <a:extLst>
              <a:ext uri="{FF2B5EF4-FFF2-40B4-BE49-F238E27FC236}">
                <a16:creationId xmlns:a16="http://schemas.microsoft.com/office/drawing/2014/main" id="{B3D88F10-4407-B74A-947B-8D86B584536D}"/>
              </a:ext>
            </a:extLst>
          </p:cNvPr>
          <p:cNvGrpSpPr>
            <a:grpSpLocks/>
          </p:cNvGrpSpPr>
          <p:nvPr/>
        </p:nvGrpSpPr>
        <p:grpSpPr bwMode="auto">
          <a:xfrm>
            <a:off x="4551992" y="3431110"/>
            <a:ext cx="809625" cy="547687"/>
            <a:chOff x="762" y="2391"/>
            <a:chExt cx="423" cy="312"/>
          </a:xfrm>
        </p:grpSpPr>
        <p:grpSp>
          <p:nvGrpSpPr>
            <p:cNvPr id="33" name="Group 32">
              <a:extLst>
                <a:ext uri="{FF2B5EF4-FFF2-40B4-BE49-F238E27FC236}">
                  <a16:creationId xmlns:a16="http://schemas.microsoft.com/office/drawing/2014/main" id="{78F1A673-DAA9-F04F-3267-8C2707723811}"/>
                </a:ext>
              </a:extLst>
            </p:cNvPr>
            <p:cNvGrpSpPr>
              <a:grpSpLocks/>
            </p:cNvGrpSpPr>
            <p:nvPr/>
          </p:nvGrpSpPr>
          <p:grpSpPr bwMode="auto">
            <a:xfrm>
              <a:off x="867" y="2432"/>
              <a:ext cx="318" cy="271"/>
              <a:chOff x="657" y="1570"/>
              <a:chExt cx="318" cy="311"/>
            </a:xfrm>
          </p:grpSpPr>
          <p:sp>
            <p:nvSpPr>
              <p:cNvPr id="41" name="Line 33">
                <a:extLst>
                  <a:ext uri="{FF2B5EF4-FFF2-40B4-BE49-F238E27FC236}">
                    <a16:creationId xmlns:a16="http://schemas.microsoft.com/office/drawing/2014/main" id="{A1DF2CF8-81B0-50CC-6590-A9058737C27A}"/>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2" name="Picture 34" descr="laptop copy">
                <a:extLst>
                  <a:ext uri="{FF2B5EF4-FFF2-40B4-BE49-F238E27FC236}">
                    <a16:creationId xmlns:a16="http://schemas.microsoft.com/office/drawing/2014/main" id="{CB0C0813-A59E-3ECA-80E5-3F1C00E3C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5">
              <a:extLst>
                <a:ext uri="{FF2B5EF4-FFF2-40B4-BE49-F238E27FC236}">
                  <a16:creationId xmlns:a16="http://schemas.microsoft.com/office/drawing/2014/main" id="{909ADF49-D750-C311-AD9A-85337D333683}"/>
                </a:ext>
              </a:extLst>
            </p:cNvPr>
            <p:cNvGrpSpPr>
              <a:grpSpLocks/>
            </p:cNvGrpSpPr>
            <p:nvPr/>
          </p:nvGrpSpPr>
          <p:grpSpPr bwMode="auto">
            <a:xfrm>
              <a:off x="762" y="2391"/>
              <a:ext cx="306" cy="90"/>
              <a:chOff x="748" y="2251"/>
              <a:chExt cx="306" cy="90"/>
            </a:xfrm>
          </p:grpSpPr>
          <p:sp>
            <p:nvSpPr>
              <p:cNvPr id="35" name="AutoShape 36">
                <a:extLst>
                  <a:ext uri="{FF2B5EF4-FFF2-40B4-BE49-F238E27FC236}">
                    <a16:creationId xmlns:a16="http://schemas.microsoft.com/office/drawing/2014/main" id="{EE923373-C6DD-E530-D691-1A0D16FA2A66}"/>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6" name="AutoShape 37">
                <a:extLst>
                  <a:ext uri="{FF2B5EF4-FFF2-40B4-BE49-F238E27FC236}">
                    <a16:creationId xmlns:a16="http://schemas.microsoft.com/office/drawing/2014/main" id="{60EB2E2D-E7F5-5873-9469-178B0E6A30D1}"/>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7" name="AutoShape 38">
                <a:extLst>
                  <a:ext uri="{FF2B5EF4-FFF2-40B4-BE49-F238E27FC236}">
                    <a16:creationId xmlns:a16="http://schemas.microsoft.com/office/drawing/2014/main" id="{0BAF4A4A-D869-DC65-6344-631B13CC66C4}"/>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8" name="AutoShape 39">
                <a:extLst>
                  <a:ext uri="{FF2B5EF4-FFF2-40B4-BE49-F238E27FC236}">
                    <a16:creationId xmlns:a16="http://schemas.microsoft.com/office/drawing/2014/main" id="{13673F76-2985-E58D-CB0C-8F940E8CD3DA}"/>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9" name="AutoShape 40">
                <a:extLst>
                  <a:ext uri="{FF2B5EF4-FFF2-40B4-BE49-F238E27FC236}">
                    <a16:creationId xmlns:a16="http://schemas.microsoft.com/office/drawing/2014/main" id="{67333B7E-F5F3-8287-5EE7-7A5ECA9B6C2F}"/>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0" name="AutoShape 41">
                <a:extLst>
                  <a:ext uri="{FF2B5EF4-FFF2-40B4-BE49-F238E27FC236}">
                    <a16:creationId xmlns:a16="http://schemas.microsoft.com/office/drawing/2014/main" id="{77A91662-35D1-ED18-FD99-81A920EA555F}"/>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grpSp>
        <p:nvGrpSpPr>
          <p:cNvPr id="43" name="Group 42">
            <a:extLst>
              <a:ext uri="{FF2B5EF4-FFF2-40B4-BE49-F238E27FC236}">
                <a16:creationId xmlns:a16="http://schemas.microsoft.com/office/drawing/2014/main" id="{66D234B2-D96A-1DA6-1672-E89E28AA8CB4}"/>
              </a:ext>
            </a:extLst>
          </p:cNvPr>
          <p:cNvGrpSpPr>
            <a:grpSpLocks/>
          </p:cNvGrpSpPr>
          <p:nvPr/>
        </p:nvGrpSpPr>
        <p:grpSpPr bwMode="auto">
          <a:xfrm>
            <a:off x="2913692" y="4582047"/>
            <a:ext cx="809625" cy="547688"/>
            <a:chOff x="762" y="2391"/>
            <a:chExt cx="423" cy="312"/>
          </a:xfrm>
        </p:grpSpPr>
        <p:grpSp>
          <p:nvGrpSpPr>
            <p:cNvPr id="44" name="Group 43">
              <a:extLst>
                <a:ext uri="{FF2B5EF4-FFF2-40B4-BE49-F238E27FC236}">
                  <a16:creationId xmlns:a16="http://schemas.microsoft.com/office/drawing/2014/main" id="{3B0DA191-7DCD-998B-0779-3ED937D34C4E}"/>
                </a:ext>
              </a:extLst>
            </p:cNvPr>
            <p:cNvGrpSpPr>
              <a:grpSpLocks/>
            </p:cNvGrpSpPr>
            <p:nvPr/>
          </p:nvGrpSpPr>
          <p:grpSpPr bwMode="auto">
            <a:xfrm>
              <a:off x="867" y="2432"/>
              <a:ext cx="318" cy="271"/>
              <a:chOff x="657" y="1570"/>
              <a:chExt cx="318" cy="311"/>
            </a:xfrm>
          </p:grpSpPr>
          <p:sp>
            <p:nvSpPr>
              <p:cNvPr id="52" name="Line 44">
                <a:extLst>
                  <a:ext uri="{FF2B5EF4-FFF2-40B4-BE49-F238E27FC236}">
                    <a16:creationId xmlns:a16="http://schemas.microsoft.com/office/drawing/2014/main" id="{8F7F5AB2-FCCA-00B7-B217-0B43C0A1BFC9}"/>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53" name="Picture 45" descr="laptop copy">
                <a:extLst>
                  <a:ext uri="{FF2B5EF4-FFF2-40B4-BE49-F238E27FC236}">
                    <a16:creationId xmlns:a16="http://schemas.microsoft.com/office/drawing/2014/main" id="{459E5F90-C270-0A8D-D66E-1B98E6541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 name="Group 46">
              <a:extLst>
                <a:ext uri="{FF2B5EF4-FFF2-40B4-BE49-F238E27FC236}">
                  <a16:creationId xmlns:a16="http://schemas.microsoft.com/office/drawing/2014/main" id="{D5916213-1814-1187-DF0A-7C8345031F11}"/>
                </a:ext>
              </a:extLst>
            </p:cNvPr>
            <p:cNvGrpSpPr>
              <a:grpSpLocks/>
            </p:cNvGrpSpPr>
            <p:nvPr/>
          </p:nvGrpSpPr>
          <p:grpSpPr bwMode="auto">
            <a:xfrm>
              <a:off x="762" y="2391"/>
              <a:ext cx="306" cy="90"/>
              <a:chOff x="748" y="2251"/>
              <a:chExt cx="306" cy="90"/>
            </a:xfrm>
          </p:grpSpPr>
          <p:sp>
            <p:nvSpPr>
              <p:cNvPr id="46" name="AutoShape 47">
                <a:extLst>
                  <a:ext uri="{FF2B5EF4-FFF2-40B4-BE49-F238E27FC236}">
                    <a16:creationId xmlns:a16="http://schemas.microsoft.com/office/drawing/2014/main" id="{38505080-A808-DD86-D84A-0CF3518FD1C8}"/>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7" name="AutoShape 48">
                <a:extLst>
                  <a:ext uri="{FF2B5EF4-FFF2-40B4-BE49-F238E27FC236}">
                    <a16:creationId xmlns:a16="http://schemas.microsoft.com/office/drawing/2014/main" id="{B2C399AC-C5D1-B20D-0E8C-C38F8905D3C9}"/>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8" name="AutoShape 49">
                <a:extLst>
                  <a:ext uri="{FF2B5EF4-FFF2-40B4-BE49-F238E27FC236}">
                    <a16:creationId xmlns:a16="http://schemas.microsoft.com/office/drawing/2014/main" id="{386B001D-E944-6E97-BF9E-4BA360839731}"/>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9" name="AutoShape 50">
                <a:extLst>
                  <a:ext uri="{FF2B5EF4-FFF2-40B4-BE49-F238E27FC236}">
                    <a16:creationId xmlns:a16="http://schemas.microsoft.com/office/drawing/2014/main" id="{EEDA70C7-E9CF-2CE0-3E8D-32DD6ADE3425}"/>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50" name="AutoShape 51">
                <a:extLst>
                  <a:ext uri="{FF2B5EF4-FFF2-40B4-BE49-F238E27FC236}">
                    <a16:creationId xmlns:a16="http://schemas.microsoft.com/office/drawing/2014/main" id="{41A1CE1D-610C-42B1-6FC2-58CEB267643E}"/>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51" name="AutoShape 52">
                <a:extLst>
                  <a:ext uri="{FF2B5EF4-FFF2-40B4-BE49-F238E27FC236}">
                    <a16:creationId xmlns:a16="http://schemas.microsoft.com/office/drawing/2014/main" id="{00A28170-0E60-4FEF-D4BA-531841C50EB8}"/>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sp>
        <p:nvSpPr>
          <p:cNvPr id="54" name="Line 53">
            <a:extLst>
              <a:ext uri="{FF2B5EF4-FFF2-40B4-BE49-F238E27FC236}">
                <a16:creationId xmlns:a16="http://schemas.microsoft.com/office/drawing/2014/main" id="{3868C828-496A-756B-B920-DF1143435CE8}"/>
              </a:ext>
            </a:extLst>
          </p:cNvPr>
          <p:cNvSpPr>
            <a:spLocks noChangeShapeType="1"/>
          </p:cNvSpPr>
          <p:nvPr/>
        </p:nvSpPr>
        <p:spPr bwMode="auto">
          <a:xfrm flipV="1">
            <a:off x="2121530" y="2997722"/>
            <a:ext cx="936625" cy="720725"/>
          </a:xfrm>
          <a:prstGeom prst="line">
            <a:avLst/>
          </a:prstGeom>
          <a:noFill/>
          <a:ln w="38100">
            <a:solidFill>
              <a:srgbClr val="FF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5" name="Line 54">
            <a:extLst>
              <a:ext uri="{FF2B5EF4-FFF2-40B4-BE49-F238E27FC236}">
                <a16:creationId xmlns:a16="http://schemas.microsoft.com/office/drawing/2014/main" id="{F2774AA0-6A47-B9CF-4FF9-0976F7BA73A8}"/>
              </a:ext>
            </a:extLst>
          </p:cNvPr>
          <p:cNvSpPr>
            <a:spLocks noChangeShapeType="1"/>
          </p:cNvSpPr>
          <p:nvPr/>
        </p:nvSpPr>
        <p:spPr bwMode="auto">
          <a:xfrm flipV="1">
            <a:off x="3705855" y="4078810"/>
            <a:ext cx="936625" cy="720725"/>
          </a:xfrm>
          <a:prstGeom prst="line">
            <a:avLst/>
          </a:prstGeom>
          <a:noFill/>
          <a:ln w="38100">
            <a:solidFill>
              <a:srgbClr val="FF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6" name="Line 55">
            <a:extLst>
              <a:ext uri="{FF2B5EF4-FFF2-40B4-BE49-F238E27FC236}">
                <a16:creationId xmlns:a16="http://schemas.microsoft.com/office/drawing/2014/main" id="{DB197FDF-1E27-0D84-090C-11FBF5A33775}"/>
              </a:ext>
            </a:extLst>
          </p:cNvPr>
          <p:cNvSpPr>
            <a:spLocks noChangeShapeType="1"/>
          </p:cNvSpPr>
          <p:nvPr/>
        </p:nvSpPr>
        <p:spPr bwMode="auto">
          <a:xfrm>
            <a:off x="3705855" y="2997722"/>
            <a:ext cx="863600" cy="649288"/>
          </a:xfrm>
          <a:prstGeom prst="line">
            <a:avLst/>
          </a:prstGeom>
          <a:noFill/>
          <a:ln w="38100">
            <a:solidFill>
              <a:srgbClr val="FF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7" name="Line 56">
            <a:extLst>
              <a:ext uri="{FF2B5EF4-FFF2-40B4-BE49-F238E27FC236}">
                <a16:creationId xmlns:a16="http://schemas.microsoft.com/office/drawing/2014/main" id="{0C0FE847-A231-9426-FE90-87A3E3045F58}"/>
              </a:ext>
            </a:extLst>
          </p:cNvPr>
          <p:cNvSpPr>
            <a:spLocks noChangeShapeType="1"/>
          </p:cNvSpPr>
          <p:nvPr/>
        </p:nvSpPr>
        <p:spPr bwMode="auto">
          <a:xfrm>
            <a:off x="2050092" y="4150247"/>
            <a:ext cx="863600" cy="649288"/>
          </a:xfrm>
          <a:prstGeom prst="line">
            <a:avLst/>
          </a:prstGeom>
          <a:noFill/>
          <a:ln w="38100">
            <a:solidFill>
              <a:srgbClr val="FF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8" name="Line 57">
            <a:extLst>
              <a:ext uri="{FF2B5EF4-FFF2-40B4-BE49-F238E27FC236}">
                <a16:creationId xmlns:a16="http://schemas.microsoft.com/office/drawing/2014/main" id="{60BB336F-5965-D96F-03C3-EBCF2E5EA7D0}"/>
              </a:ext>
            </a:extLst>
          </p:cNvPr>
          <p:cNvSpPr>
            <a:spLocks noChangeShapeType="1"/>
          </p:cNvSpPr>
          <p:nvPr/>
        </p:nvSpPr>
        <p:spPr bwMode="auto">
          <a:xfrm flipV="1">
            <a:off x="3345492" y="3286647"/>
            <a:ext cx="0" cy="1152525"/>
          </a:xfrm>
          <a:prstGeom prst="line">
            <a:avLst/>
          </a:prstGeom>
          <a:noFill/>
          <a:ln w="38100">
            <a:solidFill>
              <a:srgbClr val="FF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 name="Text Box 58">
            <a:extLst>
              <a:ext uri="{FF2B5EF4-FFF2-40B4-BE49-F238E27FC236}">
                <a16:creationId xmlns:a16="http://schemas.microsoft.com/office/drawing/2014/main" id="{119F17F9-106A-1863-4B7C-CD65ED411F06}"/>
              </a:ext>
            </a:extLst>
          </p:cNvPr>
          <p:cNvSpPr txBox="1">
            <a:spLocks noChangeArrowheads="1"/>
          </p:cNvSpPr>
          <p:nvPr/>
        </p:nvSpPr>
        <p:spPr bwMode="auto">
          <a:xfrm>
            <a:off x="2553330" y="5447235"/>
            <a:ext cx="154241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zh-CN" altLang="en-US" sz="2800" dirty="0">
                <a:latin typeface="+mn-ea"/>
                <a:ea typeface="+mn-ea"/>
              </a:rPr>
              <a:t>独立</a:t>
            </a:r>
            <a:r>
              <a:rPr lang="en-US" altLang="zh-CN" sz="2800" dirty="0">
                <a:latin typeface="+mn-ea"/>
                <a:ea typeface="+mn-ea"/>
              </a:rPr>
              <a:t>BSS</a:t>
            </a:r>
          </a:p>
        </p:txBody>
      </p:sp>
      <p:sp>
        <p:nvSpPr>
          <p:cNvPr id="60" name="Oval 59">
            <a:extLst>
              <a:ext uri="{FF2B5EF4-FFF2-40B4-BE49-F238E27FC236}">
                <a16:creationId xmlns:a16="http://schemas.microsoft.com/office/drawing/2014/main" id="{A1E827DE-7619-BFED-B4AA-087BE03348EB}"/>
              </a:ext>
            </a:extLst>
          </p:cNvPr>
          <p:cNvSpPr>
            <a:spLocks noChangeArrowheads="1"/>
          </p:cNvSpPr>
          <p:nvPr/>
        </p:nvSpPr>
        <p:spPr bwMode="auto">
          <a:xfrm>
            <a:off x="5614030" y="2350022"/>
            <a:ext cx="4248150" cy="3086100"/>
          </a:xfrm>
          <a:prstGeom prst="ellipse">
            <a:avLst/>
          </a:prstGeom>
          <a:solidFill>
            <a:srgbClr val="CCECFF">
              <a:alpha val="23921"/>
            </a:srgbClr>
          </a:solidFill>
          <a:ln w="9525">
            <a:solidFill>
              <a:schemeClr val="tx2"/>
            </a:solidFill>
            <a:prstDash val="dash"/>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sz="2000"/>
          </a:p>
        </p:txBody>
      </p:sp>
      <p:sp>
        <p:nvSpPr>
          <p:cNvPr id="61" name="Text Box 60">
            <a:extLst>
              <a:ext uri="{FF2B5EF4-FFF2-40B4-BE49-F238E27FC236}">
                <a16:creationId xmlns:a16="http://schemas.microsoft.com/office/drawing/2014/main" id="{761984D2-A779-31A5-2CC0-6B6A2B0185D4}"/>
              </a:ext>
            </a:extLst>
          </p:cNvPr>
          <p:cNvSpPr txBox="1">
            <a:spLocks noChangeArrowheads="1"/>
          </p:cNvSpPr>
          <p:nvPr/>
        </p:nvSpPr>
        <p:spPr bwMode="auto">
          <a:xfrm>
            <a:off x="5972805" y="4078810"/>
            <a:ext cx="354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rPr>
              <a:t>A</a:t>
            </a:r>
          </a:p>
        </p:txBody>
      </p:sp>
      <p:sp>
        <p:nvSpPr>
          <p:cNvPr id="62" name="Text Box 61">
            <a:extLst>
              <a:ext uri="{FF2B5EF4-FFF2-40B4-BE49-F238E27FC236}">
                <a16:creationId xmlns:a16="http://schemas.microsoft.com/office/drawing/2014/main" id="{A5435EFC-66CF-59A3-2553-EC3BD4CBF772}"/>
              </a:ext>
            </a:extLst>
          </p:cNvPr>
          <p:cNvSpPr txBox="1">
            <a:spLocks noChangeArrowheads="1"/>
          </p:cNvSpPr>
          <p:nvPr/>
        </p:nvSpPr>
        <p:spPr bwMode="auto">
          <a:xfrm>
            <a:off x="6660192" y="4799535"/>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rPr>
              <a:t>B</a:t>
            </a:r>
          </a:p>
        </p:txBody>
      </p:sp>
      <p:sp>
        <p:nvSpPr>
          <p:cNvPr id="63" name="Text Box 62">
            <a:extLst>
              <a:ext uri="{FF2B5EF4-FFF2-40B4-BE49-F238E27FC236}">
                <a16:creationId xmlns:a16="http://schemas.microsoft.com/office/drawing/2014/main" id="{650F284C-141B-F91F-1B2F-F86D047DD8BD}"/>
              </a:ext>
            </a:extLst>
          </p:cNvPr>
          <p:cNvSpPr txBox="1">
            <a:spLocks noChangeArrowheads="1"/>
          </p:cNvSpPr>
          <p:nvPr/>
        </p:nvSpPr>
        <p:spPr bwMode="auto">
          <a:xfrm>
            <a:off x="8244517" y="4726510"/>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rPr>
              <a:t>C</a:t>
            </a:r>
          </a:p>
        </p:txBody>
      </p:sp>
      <p:sp>
        <p:nvSpPr>
          <p:cNvPr id="64" name="Text Box 63">
            <a:extLst>
              <a:ext uri="{FF2B5EF4-FFF2-40B4-BE49-F238E27FC236}">
                <a16:creationId xmlns:a16="http://schemas.microsoft.com/office/drawing/2014/main" id="{95B1D103-80FB-A724-A6AE-F214C8D93992}"/>
              </a:ext>
            </a:extLst>
          </p:cNvPr>
          <p:cNvSpPr txBox="1">
            <a:spLocks noChangeArrowheads="1"/>
          </p:cNvSpPr>
          <p:nvPr/>
        </p:nvSpPr>
        <p:spPr bwMode="auto">
          <a:xfrm>
            <a:off x="9195430" y="4126435"/>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rPr>
              <a:t>D</a:t>
            </a:r>
          </a:p>
        </p:txBody>
      </p:sp>
      <p:grpSp>
        <p:nvGrpSpPr>
          <p:cNvPr id="65" name="Group 64">
            <a:extLst>
              <a:ext uri="{FF2B5EF4-FFF2-40B4-BE49-F238E27FC236}">
                <a16:creationId xmlns:a16="http://schemas.microsoft.com/office/drawing/2014/main" id="{C5E804E6-1E55-E8A7-664C-C2C611B46375}"/>
              </a:ext>
            </a:extLst>
          </p:cNvPr>
          <p:cNvGrpSpPr>
            <a:grpSpLocks/>
          </p:cNvGrpSpPr>
          <p:nvPr/>
        </p:nvGrpSpPr>
        <p:grpSpPr bwMode="auto">
          <a:xfrm>
            <a:off x="6876092" y="4726510"/>
            <a:ext cx="809625" cy="547687"/>
            <a:chOff x="762" y="2391"/>
            <a:chExt cx="423" cy="312"/>
          </a:xfrm>
        </p:grpSpPr>
        <p:grpSp>
          <p:nvGrpSpPr>
            <p:cNvPr id="66" name="Group 65">
              <a:extLst>
                <a:ext uri="{FF2B5EF4-FFF2-40B4-BE49-F238E27FC236}">
                  <a16:creationId xmlns:a16="http://schemas.microsoft.com/office/drawing/2014/main" id="{DAB3A732-C676-59B4-7C63-8C6E78D12EB4}"/>
                </a:ext>
              </a:extLst>
            </p:cNvPr>
            <p:cNvGrpSpPr>
              <a:grpSpLocks/>
            </p:cNvGrpSpPr>
            <p:nvPr/>
          </p:nvGrpSpPr>
          <p:grpSpPr bwMode="auto">
            <a:xfrm>
              <a:off x="867" y="2432"/>
              <a:ext cx="318" cy="271"/>
              <a:chOff x="657" y="1570"/>
              <a:chExt cx="318" cy="311"/>
            </a:xfrm>
          </p:grpSpPr>
          <p:sp>
            <p:nvSpPr>
              <p:cNvPr id="74" name="Line 66">
                <a:extLst>
                  <a:ext uri="{FF2B5EF4-FFF2-40B4-BE49-F238E27FC236}">
                    <a16:creationId xmlns:a16="http://schemas.microsoft.com/office/drawing/2014/main" id="{4025B8A5-D039-5CD7-4B5D-B6955E222D5B}"/>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5" name="Picture 67" descr="laptop copy">
                <a:extLst>
                  <a:ext uri="{FF2B5EF4-FFF2-40B4-BE49-F238E27FC236}">
                    <a16:creationId xmlns:a16="http://schemas.microsoft.com/office/drawing/2014/main" id="{AC6E840C-945B-689C-66AB-9B213E74F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8">
              <a:extLst>
                <a:ext uri="{FF2B5EF4-FFF2-40B4-BE49-F238E27FC236}">
                  <a16:creationId xmlns:a16="http://schemas.microsoft.com/office/drawing/2014/main" id="{3503F16D-4184-1CEC-F851-AD16886775E1}"/>
                </a:ext>
              </a:extLst>
            </p:cNvPr>
            <p:cNvGrpSpPr>
              <a:grpSpLocks/>
            </p:cNvGrpSpPr>
            <p:nvPr/>
          </p:nvGrpSpPr>
          <p:grpSpPr bwMode="auto">
            <a:xfrm>
              <a:off x="762" y="2391"/>
              <a:ext cx="306" cy="90"/>
              <a:chOff x="748" y="2251"/>
              <a:chExt cx="306" cy="90"/>
            </a:xfrm>
          </p:grpSpPr>
          <p:sp>
            <p:nvSpPr>
              <p:cNvPr id="68" name="AutoShape 69">
                <a:extLst>
                  <a:ext uri="{FF2B5EF4-FFF2-40B4-BE49-F238E27FC236}">
                    <a16:creationId xmlns:a16="http://schemas.microsoft.com/office/drawing/2014/main" id="{6983BA30-1138-114F-C54D-CFE3A498E7CD}"/>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69" name="AutoShape 70">
                <a:extLst>
                  <a:ext uri="{FF2B5EF4-FFF2-40B4-BE49-F238E27FC236}">
                    <a16:creationId xmlns:a16="http://schemas.microsoft.com/office/drawing/2014/main" id="{712D2F65-B400-B2EC-C988-F854C6C0C339}"/>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70" name="AutoShape 71">
                <a:extLst>
                  <a:ext uri="{FF2B5EF4-FFF2-40B4-BE49-F238E27FC236}">
                    <a16:creationId xmlns:a16="http://schemas.microsoft.com/office/drawing/2014/main" id="{04F2F5C8-E554-8AE5-ED17-77D738ABB695}"/>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71" name="AutoShape 72">
                <a:extLst>
                  <a:ext uri="{FF2B5EF4-FFF2-40B4-BE49-F238E27FC236}">
                    <a16:creationId xmlns:a16="http://schemas.microsoft.com/office/drawing/2014/main" id="{47FA88E1-D531-5A6F-CB04-77D66E45C2CE}"/>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72" name="AutoShape 73">
                <a:extLst>
                  <a:ext uri="{FF2B5EF4-FFF2-40B4-BE49-F238E27FC236}">
                    <a16:creationId xmlns:a16="http://schemas.microsoft.com/office/drawing/2014/main" id="{28C0B27E-0E30-6EF4-5532-42A1774D01B2}"/>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73" name="AutoShape 74">
                <a:extLst>
                  <a:ext uri="{FF2B5EF4-FFF2-40B4-BE49-F238E27FC236}">
                    <a16:creationId xmlns:a16="http://schemas.microsoft.com/office/drawing/2014/main" id="{6C7A2BEE-B517-8A5E-6DF4-A58F0619BC51}"/>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grpSp>
        <p:nvGrpSpPr>
          <p:cNvPr id="76" name="Group 75">
            <a:extLst>
              <a:ext uri="{FF2B5EF4-FFF2-40B4-BE49-F238E27FC236}">
                <a16:creationId xmlns:a16="http://schemas.microsoft.com/office/drawing/2014/main" id="{F2E0575B-C439-53A0-128D-482409FD05E3}"/>
              </a:ext>
            </a:extLst>
          </p:cNvPr>
          <p:cNvGrpSpPr>
            <a:grpSpLocks/>
          </p:cNvGrpSpPr>
          <p:nvPr/>
        </p:nvGrpSpPr>
        <p:grpSpPr bwMode="auto">
          <a:xfrm>
            <a:off x="5756905" y="3573985"/>
            <a:ext cx="809625" cy="547687"/>
            <a:chOff x="762" y="2391"/>
            <a:chExt cx="423" cy="312"/>
          </a:xfrm>
        </p:grpSpPr>
        <p:grpSp>
          <p:nvGrpSpPr>
            <p:cNvPr id="77" name="Group 76">
              <a:extLst>
                <a:ext uri="{FF2B5EF4-FFF2-40B4-BE49-F238E27FC236}">
                  <a16:creationId xmlns:a16="http://schemas.microsoft.com/office/drawing/2014/main" id="{2822E97B-39C8-AB22-3E3B-9036DFB8B7C8}"/>
                </a:ext>
              </a:extLst>
            </p:cNvPr>
            <p:cNvGrpSpPr>
              <a:grpSpLocks/>
            </p:cNvGrpSpPr>
            <p:nvPr/>
          </p:nvGrpSpPr>
          <p:grpSpPr bwMode="auto">
            <a:xfrm>
              <a:off x="867" y="2432"/>
              <a:ext cx="318" cy="271"/>
              <a:chOff x="657" y="1570"/>
              <a:chExt cx="318" cy="311"/>
            </a:xfrm>
          </p:grpSpPr>
          <p:sp>
            <p:nvSpPr>
              <p:cNvPr id="85" name="Line 77">
                <a:extLst>
                  <a:ext uri="{FF2B5EF4-FFF2-40B4-BE49-F238E27FC236}">
                    <a16:creationId xmlns:a16="http://schemas.microsoft.com/office/drawing/2014/main" id="{F113BAF0-A2E1-DDFD-BB8D-9638938C4B81}"/>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6" name="Picture 78" descr="laptop copy">
                <a:extLst>
                  <a:ext uri="{FF2B5EF4-FFF2-40B4-BE49-F238E27FC236}">
                    <a16:creationId xmlns:a16="http://schemas.microsoft.com/office/drawing/2014/main" id="{2F653D35-8C17-0A82-3459-FA457C5FE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 name="Group 79">
              <a:extLst>
                <a:ext uri="{FF2B5EF4-FFF2-40B4-BE49-F238E27FC236}">
                  <a16:creationId xmlns:a16="http://schemas.microsoft.com/office/drawing/2014/main" id="{0950BA4F-FC4A-50C8-052A-AB4902994986}"/>
                </a:ext>
              </a:extLst>
            </p:cNvPr>
            <p:cNvGrpSpPr>
              <a:grpSpLocks/>
            </p:cNvGrpSpPr>
            <p:nvPr/>
          </p:nvGrpSpPr>
          <p:grpSpPr bwMode="auto">
            <a:xfrm>
              <a:off x="762" y="2391"/>
              <a:ext cx="306" cy="90"/>
              <a:chOff x="748" y="2251"/>
              <a:chExt cx="306" cy="90"/>
            </a:xfrm>
          </p:grpSpPr>
          <p:sp>
            <p:nvSpPr>
              <p:cNvPr id="79" name="AutoShape 80">
                <a:extLst>
                  <a:ext uri="{FF2B5EF4-FFF2-40B4-BE49-F238E27FC236}">
                    <a16:creationId xmlns:a16="http://schemas.microsoft.com/office/drawing/2014/main" id="{188E6C1D-E709-3872-4629-C9CD4CF94649}"/>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80" name="AutoShape 81">
                <a:extLst>
                  <a:ext uri="{FF2B5EF4-FFF2-40B4-BE49-F238E27FC236}">
                    <a16:creationId xmlns:a16="http://schemas.microsoft.com/office/drawing/2014/main" id="{B56E285D-ED0F-4178-8C67-FF1907E6705E}"/>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81" name="AutoShape 82">
                <a:extLst>
                  <a:ext uri="{FF2B5EF4-FFF2-40B4-BE49-F238E27FC236}">
                    <a16:creationId xmlns:a16="http://schemas.microsoft.com/office/drawing/2014/main" id="{4F4F4098-AC0C-C610-3C71-9A3EFD7F71DC}"/>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82" name="AutoShape 83">
                <a:extLst>
                  <a:ext uri="{FF2B5EF4-FFF2-40B4-BE49-F238E27FC236}">
                    <a16:creationId xmlns:a16="http://schemas.microsoft.com/office/drawing/2014/main" id="{22498D29-E161-DAD9-77B2-B23B41A71407}"/>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83" name="AutoShape 84">
                <a:extLst>
                  <a:ext uri="{FF2B5EF4-FFF2-40B4-BE49-F238E27FC236}">
                    <a16:creationId xmlns:a16="http://schemas.microsoft.com/office/drawing/2014/main" id="{F4E64A58-089F-D42F-B1D4-F7675CC0C0C0}"/>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84" name="AutoShape 85">
                <a:extLst>
                  <a:ext uri="{FF2B5EF4-FFF2-40B4-BE49-F238E27FC236}">
                    <a16:creationId xmlns:a16="http://schemas.microsoft.com/office/drawing/2014/main" id="{46A8194E-9B5E-402C-8554-EC0428ADD8E6}"/>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grpSp>
        <p:nvGrpSpPr>
          <p:cNvPr id="87" name="Group 86">
            <a:extLst>
              <a:ext uri="{FF2B5EF4-FFF2-40B4-BE49-F238E27FC236}">
                <a16:creationId xmlns:a16="http://schemas.microsoft.com/office/drawing/2014/main" id="{6BA0F4AA-CFAE-70FA-5F38-CEC08BB360C8}"/>
              </a:ext>
            </a:extLst>
          </p:cNvPr>
          <p:cNvGrpSpPr>
            <a:grpSpLocks/>
          </p:cNvGrpSpPr>
          <p:nvPr/>
        </p:nvGrpSpPr>
        <p:grpSpPr bwMode="auto">
          <a:xfrm>
            <a:off x="8979530" y="3502547"/>
            <a:ext cx="809625" cy="547688"/>
            <a:chOff x="762" y="2391"/>
            <a:chExt cx="423" cy="312"/>
          </a:xfrm>
        </p:grpSpPr>
        <p:grpSp>
          <p:nvGrpSpPr>
            <p:cNvPr id="88" name="Group 87">
              <a:extLst>
                <a:ext uri="{FF2B5EF4-FFF2-40B4-BE49-F238E27FC236}">
                  <a16:creationId xmlns:a16="http://schemas.microsoft.com/office/drawing/2014/main" id="{0BD80E0B-FB03-8B68-0BBD-83881847F95C}"/>
                </a:ext>
              </a:extLst>
            </p:cNvPr>
            <p:cNvGrpSpPr>
              <a:grpSpLocks/>
            </p:cNvGrpSpPr>
            <p:nvPr/>
          </p:nvGrpSpPr>
          <p:grpSpPr bwMode="auto">
            <a:xfrm>
              <a:off x="867" y="2432"/>
              <a:ext cx="318" cy="271"/>
              <a:chOff x="657" y="1570"/>
              <a:chExt cx="318" cy="311"/>
            </a:xfrm>
          </p:grpSpPr>
          <p:sp>
            <p:nvSpPr>
              <p:cNvPr id="96" name="Line 88">
                <a:extLst>
                  <a:ext uri="{FF2B5EF4-FFF2-40B4-BE49-F238E27FC236}">
                    <a16:creationId xmlns:a16="http://schemas.microsoft.com/office/drawing/2014/main" id="{311B4652-1092-7669-1490-DE5D48B0585C}"/>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97" name="Picture 89" descr="laptop copy">
                <a:extLst>
                  <a:ext uri="{FF2B5EF4-FFF2-40B4-BE49-F238E27FC236}">
                    <a16:creationId xmlns:a16="http://schemas.microsoft.com/office/drawing/2014/main" id="{18264D23-90A3-0A98-3999-0611DDAFD8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90">
              <a:extLst>
                <a:ext uri="{FF2B5EF4-FFF2-40B4-BE49-F238E27FC236}">
                  <a16:creationId xmlns:a16="http://schemas.microsoft.com/office/drawing/2014/main" id="{98D9989A-21F0-BAA3-4508-CFDD4B8E5F07}"/>
                </a:ext>
              </a:extLst>
            </p:cNvPr>
            <p:cNvGrpSpPr>
              <a:grpSpLocks/>
            </p:cNvGrpSpPr>
            <p:nvPr/>
          </p:nvGrpSpPr>
          <p:grpSpPr bwMode="auto">
            <a:xfrm>
              <a:off x="762" y="2391"/>
              <a:ext cx="306" cy="90"/>
              <a:chOff x="748" y="2251"/>
              <a:chExt cx="306" cy="90"/>
            </a:xfrm>
          </p:grpSpPr>
          <p:sp>
            <p:nvSpPr>
              <p:cNvPr id="90" name="AutoShape 91">
                <a:extLst>
                  <a:ext uri="{FF2B5EF4-FFF2-40B4-BE49-F238E27FC236}">
                    <a16:creationId xmlns:a16="http://schemas.microsoft.com/office/drawing/2014/main" id="{0AEB7AAD-2BAE-2A0F-F4E6-F6FFB4362C23}"/>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91" name="AutoShape 92">
                <a:extLst>
                  <a:ext uri="{FF2B5EF4-FFF2-40B4-BE49-F238E27FC236}">
                    <a16:creationId xmlns:a16="http://schemas.microsoft.com/office/drawing/2014/main" id="{60E08271-68B1-7119-7137-D009270A106A}"/>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92" name="AutoShape 93">
                <a:extLst>
                  <a:ext uri="{FF2B5EF4-FFF2-40B4-BE49-F238E27FC236}">
                    <a16:creationId xmlns:a16="http://schemas.microsoft.com/office/drawing/2014/main" id="{8336CBA5-C06B-67DF-5925-881DC923983E}"/>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93" name="AutoShape 94">
                <a:extLst>
                  <a:ext uri="{FF2B5EF4-FFF2-40B4-BE49-F238E27FC236}">
                    <a16:creationId xmlns:a16="http://schemas.microsoft.com/office/drawing/2014/main" id="{D57EBAC4-61D8-CD9D-320A-7FABD6FEE378}"/>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94" name="AutoShape 95">
                <a:extLst>
                  <a:ext uri="{FF2B5EF4-FFF2-40B4-BE49-F238E27FC236}">
                    <a16:creationId xmlns:a16="http://schemas.microsoft.com/office/drawing/2014/main" id="{9780C8B9-620B-E66A-0532-5845B7BE3717}"/>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95" name="AutoShape 96">
                <a:extLst>
                  <a:ext uri="{FF2B5EF4-FFF2-40B4-BE49-F238E27FC236}">
                    <a16:creationId xmlns:a16="http://schemas.microsoft.com/office/drawing/2014/main" id="{CCFBF453-6C81-7F51-1B36-41939AF2E2D9}"/>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grpSp>
        <p:nvGrpSpPr>
          <p:cNvPr id="98" name="Group 97">
            <a:extLst>
              <a:ext uri="{FF2B5EF4-FFF2-40B4-BE49-F238E27FC236}">
                <a16:creationId xmlns:a16="http://schemas.microsoft.com/office/drawing/2014/main" id="{CD0E923B-3B22-A353-66F8-CF27D33A3AEE}"/>
              </a:ext>
            </a:extLst>
          </p:cNvPr>
          <p:cNvGrpSpPr>
            <a:grpSpLocks/>
          </p:cNvGrpSpPr>
          <p:nvPr/>
        </p:nvGrpSpPr>
        <p:grpSpPr bwMode="auto">
          <a:xfrm>
            <a:off x="8387392" y="4510610"/>
            <a:ext cx="809625" cy="547687"/>
            <a:chOff x="762" y="2391"/>
            <a:chExt cx="423" cy="312"/>
          </a:xfrm>
        </p:grpSpPr>
        <p:grpSp>
          <p:nvGrpSpPr>
            <p:cNvPr id="99" name="Group 98">
              <a:extLst>
                <a:ext uri="{FF2B5EF4-FFF2-40B4-BE49-F238E27FC236}">
                  <a16:creationId xmlns:a16="http://schemas.microsoft.com/office/drawing/2014/main" id="{F307BFA1-CC2D-0CCC-F5EC-62C90250EB22}"/>
                </a:ext>
              </a:extLst>
            </p:cNvPr>
            <p:cNvGrpSpPr>
              <a:grpSpLocks/>
            </p:cNvGrpSpPr>
            <p:nvPr/>
          </p:nvGrpSpPr>
          <p:grpSpPr bwMode="auto">
            <a:xfrm>
              <a:off x="867" y="2432"/>
              <a:ext cx="318" cy="271"/>
              <a:chOff x="657" y="1570"/>
              <a:chExt cx="318" cy="311"/>
            </a:xfrm>
          </p:grpSpPr>
          <p:sp>
            <p:nvSpPr>
              <p:cNvPr id="107" name="Line 99">
                <a:extLst>
                  <a:ext uri="{FF2B5EF4-FFF2-40B4-BE49-F238E27FC236}">
                    <a16:creationId xmlns:a16="http://schemas.microsoft.com/office/drawing/2014/main" id="{457C8B38-B4B8-BA78-651C-BC4196E33D49}"/>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8" name="Picture 100" descr="laptop copy">
                <a:extLst>
                  <a:ext uri="{FF2B5EF4-FFF2-40B4-BE49-F238E27FC236}">
                    <a16:creationId xmlns:a16="http://schemas.microsoft.com/office/drawing/2014/main" id="{0E8B00CC-919A-78CB-DFFF-D5232DE2FB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0" name="Group 101">
              <a:extLst>
                <a:ext uri="{FF2B5EF4-FFF2-40B4-BE49-F238E27FC236}">
                  <a16:creationId xmlns:a16="http://schemas.microsoft.com/office/drawing/2014/main" id="{70B93B8E-212E-8438-6D0A-DAF5855DFD07}"/>
                </a:ext>
              </a:extLst>
            </p:cNvPr>
            <p:cNvGrpSpPr>
              <a:grpSpLocks/>
            </p:cNvGrpSpPr>
            <p:nvPr/>
          </p:nvGrpSpPr>
          <p:grpSpPr bwMode="auto">
            <a:xfrm>
              <a:off x="762" y="2391"/>
              <a:ext cx="306" cy="90"/>
              <a:chOff x="748" y="2251"/>
              <a:chExt cx="306" cy="90"/>
            </a:xfrm>
          </p:grpSpPr>
          <p:sp>
            <p:nvSpPr>
              <p:cNvPr id="101" name="AutoShape 102">
                <a:extLst>
                  <a:ext uri="{FF2B5EF4-FFF2-40B4-BE49-F238E27FC236}">
                    <a16:creationId xmlns:a16="http://schemas.microsoft.com/office/drawing/2014/main" id="{7FE5F082-C915-60B0-A4AB-7F225E6BEC59}"/>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02" name="AutoShape 103">
                <a:extLst>
                  <a:ext uri="{FF2B5EF4-FFF2-40B4-BE49-F238E27FC236}">
                    <a16:creationId xmlns:a16="http://schemas.microsoft.com/office/drawing/2014/main" id="{D150469A-4A35-B98D-852B-263BD9DF7A13}"/>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03" name="AutoShape 104">
                <a:extLst>
                  <a:ext uri="{FF2B5EF4-FFF2-40B4-BE49-F238E27FC236}">
                    <a16:creationId xmlns:a16="http://schemas.microsoft.com/office/drawing/2014/main" id="{386C0578-0805-3EF8-4C47-E2A04F15437C}"/>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04" name="AutoShape 105">
                <a:extLst>
                  <a:ext uri="{FF2B5EF4-FFF2-40B4-BE49-F238E27FC236}">
                    <a16:creationId xmlns:a16="http://schemas.microsoft.com/office/drawing/2014/main" id="{BB37E678-5AEE-834B-0D8B-04C73F252219}"/>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05" name="AutoShape 106">
                <a:extLst>
                  <a:ext uri="{FF2B5EF4-FFF2-40B4-BE49-F238E27FC236}">
                    <a16:creationId xmlns:a16="http://schemas.microsoft.com/office/drawing/2014/main" id="{9137B2E9-19FB-4A0B-274D-0768ED2AD6A1}"/>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06" name="AutoShape 107">
                <a:extLst>
                  <a:ext uri="{FF2B5EF4-FFF2-40B4-BE49-F238E27FC236}">
                    <a16:creationId xmlns:a16="http://schemas.microsoft.com/office/drawing/2014/main" id="{513F6C12-2711-0C67-02C6-DBF010C9EE04}"/>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sp>
        <p:nvSpPr>
          <p:cNvPr id="109" name="Line 108">
            <a:extLst>
              <a:ext uri="{FF2B5EF4-FFF2-40B4-BE49-F238E27FC236}">
                <a16:creationId xmlns:a16="http://schemas.microsoft.com/office/drawing/2014/main" id="{23FDEF26-E326-5ACF-8862-D7F67D336798}"/>
              </a:ext>
            </a:extLst>
          </p:cNvPr>
          <p:cNvSpPr>
            <a:spLocks noChangeShapeType="1"/>
          </p:cNvSpPr>
          <p:nvPr/>
        </p:nvSpPr>
        <p:spPr bwMode="auto">
          <a:xfrm flipV="1">
            <a:off x="6371267" y="3215210"/>
            <a:ext cx="936625" cy="576262"/>
          </a:xfrm>
          <a:prstGeom prst="line">
            <a:avLst/>
          </a:prstGeom>
          <a:noFill/>
          <a:ln w="38100">
            <a:solidFill>
              <a:srgbClr val="FF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10" name="Line 110">
            <a:extLst>
              <a:ext uri="{FF2B5EF4-FFF2-40B4-BE49-F238E27FC236}">
                <a16:creationId xmlns:a16="http://schemas.microsoft.com/office/drawing/2014/main" id="{8B43C7F1-AB43-97AD-0B83-8F45FCE0BDBD}"/>
              </a:ext>
            </a:extLst>
          </p:cNvPr>
          <p:cNvSpPr>
            <a:spLocks noChangeShapeType="1"/>
          </p:cNvSpPr>
          <p:nvPr/>
        </p:nvSpPr>
        <p:spPr bwMode="auto">
          <a:xfrm>
            <a:off x="8171492" y="3215210"/>
            <a:ext cx="936625" cy="503237"/>
          </a:xfrm>
          <a:prstGeom prst="line">
            <a:avLst/>
          </a:prstGeom>
          <a:noFill/>
          <a:ln w="38100">
            <a:solidFill>
              <a:srgbClr val="FF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11" name="Line 112">
            <a:extLst>
              <a:ext uri="{FF2B5EF4-FFF2-40B4-BE49-F238E27FC236}">
                <a16:creationId xmlns:a16="http://schemas.microsoft.com/office/drawing/2014/main" id="{66A13CE4-05CE-A561-1EA6-64B383267F48}"/>
              </a:ext>
            </a:extLst>
          </p:cNvPr>
          <p:cNvSpPr>
            <a:spLocks noChangeShapeType="1"/>
          </p:cNvSpPr>
          <p:nvPr/>
        </p:nvSpPr>
        <p:spPr bwMode="auto">
          <a:xfrm flipV="1">
            <a:off x="7307892" y="3431110"/>
            <a:ext cx="288925" cy="1152525"/>
          </a:xfrm>
          <a:prstGeom prst="line">
            <a:avLst/>
          </a:prstGeom>
          <a:noFill/>
          <a:ln w="38100">
            <a:solidFill>
              <a:srgbClr val="FF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12" name="Text Box 113">
            <a:extLst>
              <a:ext uri="{FF2B5EF4-FFF2-40B4-BE49-F238E27FC236}">
                <a16:creationId xmlns:a16="http://schemas.microsoft.com/office/drawing/2014/main" id="{458EF079-1219-D61F-F3B7-9793B6903216}"/>
              </a:ext>
            </a:extLst>
          </p:cNvPr>
          <p:cNvSpPr txBox="1">
            <a:spLocks noChangeArrowheads="1"/>
          </p:cNvSpPr>
          <p:nvPr/>
        </p:nvSpPr>
        <p:spPr bwMode="auto">
          <a:xfrm>
            <a:off x="6744330" y="5518672"/>
            <a:ext cx="2078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800" dirty="0">
                <a:latin typeface="+mn-ea"/>
                <a:ea typeface="+mn-ea"/>
              </a:rPr>
              <a:t>有</a:t>
            </a:r>
            <a:r>
              <a:rPr lang="en-US" altLang="zh-CN" sz="2800" dirty="0">
                <a:latin typeface="+mn-ea"/>
                <a:ea typeface="+mn-ea"/>
              </a:rPr>
              <a:t>AP</a:t>
            </a:r>
            <a:r>
              <a:rPr lang="zh-CN" altLang="en-US" sz="2800" dirty="0">
                <a:latin typeface="+mn-ea"/>
                <a:ea typeface="+mn-ea"/>
              </a:rPr>
              <a:t>的</a:t>
            </a:r>
            <a:r>
              <a:rPr lang="en-US" altLang="zh-CN" sz="2800" dirty="0">
                <a:latin typeface="+mn-ea"/>
                <a:ea typeface="+mn-ea"/>
              </a:rPr>
              <a:t>BSS</a:t>
            </a:r>
          </a:p>
        </p:txBody>
      </p:sp>
      <p:sp>
        <p:nvSpPr>
          <p:cNvPr id="113" name="Line 115">
            <a:extLst>
              <a:ext uri="{FF2B5EF4-FFF2-40B4-BE49-F238E27FC236}">
                <a16:creationId xmlns:a16="http://schemas.microsoft.com/office/drawing/2014/main" id="{5F39FB6C-4868-135C-02E5-CD8295DEB4FA}"/>
              </a:ext>
            </a:extLst>
          </p:cNvPr>
          <p:cNvSpPr>
            <a:spLocks noChangeShapeType="1"/>
          </p:cNvSpPr>
          <p:nvPr/>
        </p:nvSpPr>
        <p:spPr bwMode="auto">
          <a:xfrm flipH="1" flipV="1">
            <a:off x="8028617" y="3431110"/>
            <a:ext cx="431800" cy="1008062"/>
          </a:xfrm>
          <a:prstGeom prst="line">
            <a:avLst/>
          </a:prstGeom>
          <a:noFill/>
          <a:ln w="38100">
            <a:solidFill>
              <a:srgbClr val="FF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pic>
        <p:nvPicPr>
          <p:cNvPr id="114" name="Picture 116">
            <a:extLst>
              <a:ext uri="{FF2B5EF4-FFF2-40B4-BE49-F238E27FC236}">
                <a16:creationId xmlns:a16="http://schemas.microsoft.com/office/drawing/2014/main" id="{CCB2DB6A-C368-47B5-2FAB-BDF8AF784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7892" y="2494485"/>
            <a:ext cx="790575"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88956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5D5451-04CE-130B-51F5-416EE3CBAD9C}"/>
              </a:ext>
            </a:extLst>
          </p:cNvPr>
          <p:cNvSpPr>
            <a:spLocks noGrp="1"/>
          </p:cNvSpPr>
          <p:nvPr>
            <p:ph type="title"/>
          </p:nvPr>
        </p:nvSpPr>
        <p:spPr/>
        <p:txBody>
          <a:bodyPr/>
          <a:lstStyle/>
          <a:p>
            <a:r>
              <a:rPr lang="zh-CN" altLang="en-US" dirty="0"/>
              <a:t>协议栈</a:t>
            </a:r>
          </a:p>
        </p:txBody>
      </p:sp>
      <p:sp>
        <p:nvSpPr>
          <p:cNvPr id="4" name="灯片编号占位符 3">
            <a:extLst>
              <a:ext uri="{FF2B5EF4-FFF2-40B4-BE49-F238E27FC236}">
                <a16:creationId xmlns:a16="http://schemas.microsoft.com/office/drawing/2014/main" id="{792EAAFB-28F2-DFD0-054A-DE517BC721A4}"/>
              </a:ext>
            </a:extLst>
          </p:cNvPr>
          <p:cNvSpPr>
            <a:spLocks noGrp="1"/>
          </p:cNvSpPr>
          <p:nvPr>
            <p:ph type="sldNum" sz="quarter" idx="12"/>
          </p:nvPr>
        </p:nvSpPr>
        <p:spPr/>
        <p:txBody>
          <a:bodyPr/>
          <a:lstStyle/>
          <a:p>
            <a:fld id="{C8BB1146-E542-4D4E-B8E9-6919A11DDD48}" type="slidenum">
              <a:rPr lang="en-US" smtClean="0"/>
              <a:t>176</a:t>
            </a:fld>
            <a:endParaRPr lang="en-US"/>
          </a:p>
        </p:txBody>
      </p:sp>
      <p:sp>
        <p:nvSpPr>
          <p:cNvPr id="28" name="Line 83">
            <a:extLst>
              <a:ext uri="{FF2B5EF4-FFF2-40B4-BE49-F238E27FC236}">
                <a16:creationId xmlns:a16="http://schemas.microsoft.com/office/drawing/2014/main" id="{8EEDD5BA-C722-F348-2122-FCB087E65895}"/>
              </a:ext>
            </a:extLst>
          </p:cNvPr>
          <p:cNvSpPr>
            <a:spLocks noChangeShapeType="1"/>
          </p:cNvSpPr>
          <p:nvPr/>
        </p:nvSpPr>
        <p:spPr bwMode="auto">
          <a:xfrm>
            <a:off x="4647315" y="2276475"/>
            <a:ext cx="40322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pic>
        <p:nvPicPr>
          <p:cNvPr id="29" name="Picture 103" descr="1">
            <a:extLst>
              <a:ext uri="{FF2B5EF4-FFF2-40B4-BE49-F238E27FC236}">
                <a16:creationId xmlns:a16="http://schemas.microsoft.com/office/drawing/2014/main" id="{12D33A96-C973-746D-6FED-31251B0B66F4}"/>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55378" y="1628775"/>
            <a:ext cx="1957387"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0" name="Group 76">
            <a:extLst>
              <a:ext uri="{FF2B5EF4-FFF2-40B4-BE49-F238E27FC236}">
                <a16:creationId xmlns:a16="http://schemas.microsoft.com/office/drawing/2014/main" id="{694A4B83-7C10-9D7A-333E-D2D1CC550857}"/>
              </a:ext>
            </a:extLst>
          </p:cNvPr>
          <p:cNvGraphicFramePr>
            <a:graphicFrameLocks noGrp="1"/>
          </p:cNvGraphicFramePr>
          <p:nvPr>
            <p:ph idx="1"/>
            <p:extLst>
              <p:ext uri="{D42A27DB-BD31-4B8C-83A1-F6EECF244321}">
                <p14:modId xmlns:p14="http://schemas.microsoft.com/office/powerpoint/2010/main" val="1121385611"/>
              </p:ext>
            </p:extLst>
          </p:nvPr>
        </p:nvGraphicFramePr>
        <p:xfrm>
          <a:off x="1407228" y="3284538"/>
          <a:ext cx="1657350" cy="2378076"/>
        </p:xfrm>
        <a:graphic>
          <a:graphicData uri="http://schemas.openxmlformats.org/drawingml/2006/table">
            <a:tbl>
              <a:tblPr/>
              <a:tblGrid>
                <a:gridCol w="1657350">
                  <a:extLst>
                    <a:ext uri="{9D8B030D-6E8A-4147-A177-3AD203B41FA5}">
                      <a16:colId xmlns:a16="http://schemas.microsoft.com/office/drawing/2014/main" val="20000"/>
                    </a:ext>
                  </a:extLst>
                </a:gridCol>
              </a:tblGrid>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应用</a:t>
                      </a: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TCP</a:t>
                      </a: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IP</a:t>
                      </a: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LLC</a:t>
                      </a: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802.11MAC</a:t>
                      </a: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802.11PHY</a:t>
                      </a: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31" name="Group 75">
            <a:extLst>
              <a:ext uri="{FF2B5EF4-FFF2-40B4-BE49-F238E27FC236}">
                <a16:creationId xmlns:a16="http://schemas.microsoft.com/office/drawing/2014/main" id="{F7938ED0-ED10-229D-10E4-A8601B003006}"/>
              </a:ext>
            </a:extLst>
          </p:cNvPr>
          <p:cNvGraphicFramePr>
            <a:graphicFrameLocks noGrp="1"/>
          </p:cNvGraphicFramePr>
          <p:nvPr>
            <p:extLst>
              <p:ext uri="{D42A27DB-BD31-4B8C-83A1-F6EECF244321}">
                <p14:modId xmlns:p14="http://schemas.microsoft.com/office/powerpoint/2010/main" val="2777836181"/>
              </p:ext>
            </p:extLst>
          </p:nvPr>
        </p:nvGraphicFramePr>
        <p:xfrm>
          <a:off x="7958840" y="3284538"/>
          <a:ext cx="1512888" cy="2378076"/>
        </p:xfrm>
        <a:graphic>
          <a:graphicData uri="http://schemas.openxmlformats.org/drawingml/2006/table">
            <a:tbl>
              <a:tblPr/>
              <a:tblGrid>
                <a:gridCol w="1512888">
                  <a:extLst>
                    <a:ext uri="{9D8B030D-6E8A-4147-A177-3AD203B41FA5}">
                      <a16:colId xmlns:a16="http://schemas.microsoft.com/office/drawing/2014/main" val="20000"/>
                    </a:ext>
                  </a:extLst>
                </a:gridCol>
              </a:tblGrid>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应用</a:t>
                      </a: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TCP</a:t>
                      </a: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IP</a:t>
                      </a: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LLC</a:t>
                      </a: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802.3MAC</a:t>
                      </a: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802.3PHY</a:t>
                      </a: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32" name="Group 78">
            <a:extLst>
              <a:ext uri="{FF2B5EF4-FFF2-40B4-BE49-F238E27FC236}">
                <a16:creationId xmlns:a16="http://schemas.microsoft.com/office/drawing/2014/main" id="{1C3E1DAF-E6CA-BF42-A1DA-DA603CE55992}"/>
              </a:ext>
            </a:extLst>
          </p:cNvPr>
          <p:cNvGraphicFramePr>
            <a:graphicFrameLocks noGrp="1"/>
          </p:cNvGraphicFramePr>
          <p:nvPr>
            <p:extLst>
              <p:ext uri="{D42A27DB-BD31-4B8C-83A1-F6EECF244321}">
                <p14:modId xmlns:p14="http://schemas.microsoft.com/office/powerpoint/2010/main" val="2698129985"/>
              </p:ext>
            </p:extLst>
          </p:nvPr>
        </p:nvGraphicFramePr>
        <p:xfrm>
          <a:off x="3999615" y="4437063"/>
          <a:ext cx="3062732" cy="1189038"/>
        </p:xfrm>
        <a:graphic>
          <a:graphicData uri="http://schemas.openxmlformats.org/drawingml/2006/table">
            <a:tbl>
              <a:tblPr/>
              <a:tblGrid>
                <a:gridCol w="1514919">
                  <a:extLst>
                    <a:ext uri="{9D8B030D-6E8A-4147-A177-3AD203B41FA5}">
                      <a16:colId xmlns:a16="http://schemas.microsoft.com/office/drawing/2014/main" val="20000"/>
                    </a:ext>
                  </a:extLst>
                </a:gridCol>
                <a:gridCol w="1547813">
                  <a:extLst>
                    <a:ext uri="{9D8B030D-6E8A-4147-A177-3AD203B41FA5}">
                      <a16:colId xmlns:a16="http://schemas.microsoft.com/office/drawing/2014/main" val="20001"/>
                    </a:ext>
                  </a:extLst>
                </a:gridCol>
              </a:tblGrid>
              <a:tr h="396346">
                <a:tc gridSpan="2">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LLC</a:t>
                      </a: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802.11MAC</a:t>
                      </a: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802.3MAC</a:t>
                      </a: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802.11PHY</a:t>
                      </a: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802.3PHY</a:t>
                      </a: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4" name="Text Box 84">
            <a:extLst>
              <a:ext uri="{FF2B5EF4-FFF2-40B4-BE49-F238E27FC236}">
                <a16:creationId xmlns:a16="http://schemas.microsoft.com/office/drawing/2014/main" id="{724A47AD-E47B-80E5-F80D-BB1CA0EE20A3}"/>
              </a:ext>
            </a:extLst>
          </p:cNvPr>
          <p:cNvSpPr txBox="1">
            <a:spLocks noChangeArrowheads="1"/>
          </p:cNvSpPr>
          <p:nvPr/>
        </p:nvSpPr>
        <p:spPr bwMode="auto">
          <a:xfrm>
            <a:off x="5871278" y="1916113"/>
            <a:ext cx="16273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zh-CN" altLang="en-US" sz="2800">
                <a:solidFill>
                  <a:srgbClr val="FF9900"/>
                </a:solidFill>
              </a:rPr>
              <a:t>有线网络</a:t>
            </a:r>
          </a:p>
        </p:txBody>
      </p:sp>
      <p:pic>
        <p:nvPicPr>
          <p:cNvPr id="35" name="Picture 80" descr="wireless-network-new-4">
            <a:extLst>
              <a:ext uri="{FF2B5EF4-FFF2-40B4-BE49-F238E27FC236}">
                <a16:creationId xmlns:a16="http://schemas.microsoft.com/office/drawing/2014/main" id="{90D7BC06-0B78-5F34-1537-5CE60F8019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5153" y="1773238"/>
            <a:ext cx="877887"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102">
            <a:extLst>
              <a:ext uri="{FF2B5EF4-FFF2-40B4-BE49-F238E27FC236}">
                <a16:creationId xmlns:a16="http://schemas.microsoft.com/office/drawing/2014/main" id="{E552195E-208A-731B-9A6B-6F90C6ED59C1}"/>
              </a:ext>
            </a:extLst>
          </p:cNvPr>
          <p:cNvSpPr>
            <a:spLocks/>
          </p:cNvSpPr>
          <p:nvPr/>
        </p:nvSpPr>
        <p:spPr bwMode="auto">
          <a:xfrm rot="-4248151">
            <a:off x="3031240" y="1731963"/>
            <a:ext cx="315913" cy="973137"/>
          </a:xfrm>
          <a:custGeom>
            <a:avLst/>
            <a:gdLst>
              <a:gd name="T0" fmla="*/ 315913 w 404"/>
              <a:gd name="T1" fmla="*/ 579821 h 1294"/>
              <a:gd name="T2" fmla="*/ 68031 w 404"/>
              <a:gd name="T3" fmla="*/ 0 h 1294"/>
              <a:gd name="T4" fmla="*/ 175160 w 404"/>
              <a:gd name="T5" fmla="*/ 431670 h 1294"/>
              <a:gd name="T6" fmla="*/ 0 w 404"/>
              <a:gd name="T7" fmla="*/ 350450 h 1294"/>
              <a:gd name="T8" fmla="*/ 235371 w 404"/>
              <a:gd name="T9" fmla="*/ 973137 h 1294"/>
              <a:gd name="T10" fmla="*/ 121204 w 404"/>
              <a:gd name="T11" fmla="*/ 515898 h 1294"/>
              <a:gd name="T12" fmla="*/ 315913 w 404"/>
              <a:gd name="T13" fmla="*/ 579821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Freeform 104">
            <a:extLst>
              <a:ext uri="{FF2B5EF4-FFF2-40B4-BE49-F238E27FC236}">
                <a16:creationId xmlns:a16="http://schemas.microsoft.com/office/drawing/2014/main" id="{90F75973-8786-54C4-6E88-B736EDCABFB3}"/>
              </a:ext>
            </a:extLst>
          </p:cNvPr>
          <p:cNvSpPr>
            <a:spLocks/>
          </p:cNvSpPr>
          <p:nvPr/>
        </p:nvSpPr>
        <p:spPr bwMode="auto">
          <a:xfrm rot="-4248151">
            <a:off x="3391603" y="4972050"/>
            <a:ext cx="315912" cy="973138"/>
          </a:xfrm>
          <a:custGeom>
            <a:avLst/>
            <a:gdLst>
              <a:gd name="T0" fmla="*/ 315912 w 404"/>
              <a:gd name="T1" fmla="*/ 579822 h 1294"/>
              <a:gd name="T2" fmla="*/ 68031 w 404"/>
              <a:gd name="T3" fmla="*/ 0 h 1294"/>
              <a:gd name="T4" fmla="*/ 175159 w 404"/>
              <a:gd name="T5" fmla="*/ 431670 h 1294"/>
              <a:gd name="T6" fmla="*/ 0 w 404"/>
              <a:gd name="T7" fmla="*/ 350450 h 1294"/>
              <a:gd name="T8" fmla="*/ 235370 w 404"/>
              <a:gd name="T9" fmla="*/ 973138 h 1294"/>
              <a:gd name="T10" fmla="*/ 121204 w 404"/>
              <a:gd name="T11" fmla="*/ 515899 h 1294"/>
              <a:gd name="T12" fmla="*/ 315912 w 404"/>
              <a:gd name="T13" fmla="*/ 579822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105">
            <a:extLst>
              <a:ext uri="{FF2B5EF4-FFF2-40B4-BE49-F238E27FC236}">
                <a16:creationId xmlns:a16="http://schemas.microsoft.com/office/drawing/2014/main" id="{873D44B5-8D86-FD71-9DB2-CCA1DDC570C7}"/>
              </a:ext>
            </a:extLst>
          </p:cNvPr>
          <p:cNvSpPr>
            <a:spLocks noChangeShapeType="1"/>
          </p:cNvSpPr>
          <p:nvPr/>
        </p:nvSpPr>
        <p:spPr bwMode="auto">
          <a:xfrm>
            <a:off x="7095240" y="5445125"/>
            <a:ext cx="86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9" name="Freeform 109">
            <a:extLst>
              <a:ext uri="{FF2B5EF4-FFF2-40B4-BE49-F238E27FC236}">
                <a16:creationId xmlns:a16="http://schemas.microsoft.com/office/drawing/2014/main" id="{6F87B967-42FB-57E1-5199-185CC76109A6}"/>
              </a:ext>
            </a:extLst>
          </p:cNvPr>
          <p:cNvSpPr>
            <a:spLocks/>
          </p:cNvSpPr>
          <p:nvPr/>
        </p:nvSpPr>
        <p:spPr bwMode="auto">
          <a:xfrm>
            <a:off x="3999615" y="2540000"/>
            <a:ext cx="3087688" cy="1892300"/>
          </a:xfrm>
          <a:custGeom>
            <a:avLst/>
            <a:gdLst>
              <a:gd name="T0" fmla="*/ 0 w 1945"/>
              <a:gd name="T1" fmla="*/ 1892300 h 1192"/>
              <a:gd name="T2" fmla="*/ 520700 w 1945"/>
              <a:gd name="T3" fmla="*/ 0 h 1192"/>
              <a:gd name="T4" fmla="*/ 3087688 w 1945"/>
              <a:gd name="T5" fmla="*/ 1884363 h 1192"/>
              <a:gd name="T6" fmla="*/ 0 60000 65536"/>
              <a:gd name="T7" fmla="*/ 0 60000 65536"/>
              <a:gd name="T8" fmla="*/ 0 60000 65536"/>
            </a:gdLst>
            <a:ahLst/>
            <a:cxnLst>
              <a:cxn ang="T6">
                <a:pos x="T0" y="T1"/>
              </a:cxn>
              <a:cxn ang="T7">
                <a:pos x="T2" y="T3"/>
              </a:cxn>
              <a:cxn ang="T8">
                <a:pos x="T4" y="T5"/>
              </a:cxn>
            </a:cxnLst>
            <a:rect l="0" t="0" r="r" b="b"/>
            <a:pathLst>
              <a:path w="1945" h="1192">
                <a:moveTo>
                  <a:pt x="0" y="1192"/>
                </a:moveTo>
                <a:lnTo>
                  <a:pt x="328" y="0"/>
                </a:lnTo>
                <a:lnTo>
                  <a:pt x="1945" y="1187"/>
                </a:lnTo>
              </a:path>
            </a:pathLst>
          </a:custGeom>
          <a:noFill/>
          <a:ln w="9525" cap="flat" cmpd="sng">
            <a:solidFill>
              <a:schemeClr val="tx1"/>
            </a:solidFill>
            <a:prstDash val="sysDot"/>
            <a:round/>
            <a:headEnd type="none" w="med" len="med"/>
            <a:tailEnd type="none" w="med" len="med"/>
          </a:ln>
          <a:effectLst/>
          <a:extLst>
            <a:ext uri="{909E8E84-426E-40DD-AFC4-6F175D3DCCD1}">
              <a14:hiddenFill xmlns:a14="http://schemas.microsoft.com/office/drawing/2010/main">
                <a:solidFill>
                  <a:schemeClr val="accent2">
                    <a:alpha val="7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40" name="Group 110">
            <a:extLst>
              <a:ext uri="{FF2B5EF4-FFF2-40B4-BE49-F238E27FC236}">
                <a16:creationId xmlns:a16="http://schemas.microsoft.com/office/drawing/2014/main" id="{91BB54DC-AAA8-E2B6-1A58-E30BCEDCFDB8}"/>
              </a:ext>
            </a:extLst>
          </p:cNvPr>
          <p:cNvGrpSpPr>
            <a:grpSpLocks/>
          </p:cNvGrpSpPr>
          <p:nvPr/>
        </p:nvGrpSpPr>
        <p:grpSpPr bwMode="auto">
          <a:xfrm flipH="1">
            <a:off x="1839028" y="1916113"/>
            <a:ext cx="809625" cy="649287"/>
            <a:chOff x="762" y="2391"/>
            <a:chExt cx="423" cy="312"/>
          </a:xfrm>
        </p:grpSpPr>
        <p:grpSp>
          <p:nvGrpSpPr>
            <p:cNvPr id="41" name="Group 111">
              <a:extLst>
                <a:ext uri="{FF2B5EF4-FFF2-40B4-BE49-F238E27FC236}">
                  <a16:creationId xmlns:a16="http://schemas.microsoft.com/office/drawing/2014/main" id="{41AA52D1-E46B-D03C-2137-D343616187FA}"/>
                </a:ext>
              </a:extLst>
            </p:cNvPr>
            <p:cNvGrpSpPr>
              <a:grpSpLocks/>
            </p:cNvGrpSpPr>
            <p:nvPr/>
          </p:nvGrpSpPr>
          <p:grpSpPr bwMode="auto">
            <a:xfrm>
              <a:off x="867" y="2432"/>
              <a:ext cx="318" cy="271"/>
              <a:chOff x="657" y="1570"/>
              <a:chExt cx="318" cy="311"/>
            </a:xfrm>
          </p:grpSpPr>
          <p:sp>
            <p:nvSpPr>
              <p:cNvPr id="49" name="Line 112">
                <a:extLst>
                  <a:ext uri="{FF2B5EF4-FFF2-40B4-BE49-F238E27FC236}">
                    <a16:creationId xmlns:a16="http://schemas.microsoft.com/office/drawing/2014/main" id="{AA48D5E5-73C3-880F-AA40-C7C469B5F1D1}"/>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50" name="Picture 113" descr="laptop copy">
                <a:extLst>
                  <a:ext uri="{FF2B5EF4-FFF2-40B4-BE49-F238E27FC236}">
                    <a16:creationId xmlns:a16="http://schemas.microsoft.com/office/drawing/2014/main" id="{82608E2E-8E25-8D8A-0B61-51557FF692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Group 114">
              <a:extLst>
                <a:ext uri="{FF2B5EF4-FFF2-40B4-BE49-F238E27FC236}">
                  <a16:creationId xmlns:a16="http://schemas.microsoft.com/office/drawing/2014/main" id="{CBE1BF9D-9AEC-BE24-9B8B-15F213DF8B72}"/>
                </a:ext>
              </a:extLst>
            </p:cNvPr>
            <p:cNvGrpSpPr>
              <a:grpSpLocks/>
            </p:cNvGrpSpPr>
            <p:nvPr/>
          </p:nvGrpSpPr>
          <p:grpSpPr bwMode="auto">
            <a:xfrm>
              <a:off x="762" y="2391"/>
              <a:ext cx="306" cy="90"/>
              <a:chOff x="748" y="2251"/>
              <a:chExt cx="306" cy="90"/>
            </a:xfrm>
          </p:grpSpPr>
          <p:sp>
            <p:nvSpPr>
              <p:cNvPr id="43" name="AutoShape 115">
                <a:extLst>
                  <a:ext uri="{FF2B5EF4-FFF2-40B4-BE49-F238E27FC236}">
                    <a16:creationId xmlns:a16="http://schemas.microsoft.com/office/drawing/2014/main" id="{001EDFB3-EFBF-D4DB-056E-911EE1E6A7AC}"/>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4" name="AutoShape 116">
                <a:extLst>
                  <a:ext uri="{FF2B5EF4-FFF2-40B4-BE49-F238E27FC236}">
                    <a16:creationId xmlns:a16="http://schemas.microsoft.com/office/drawing/2014/main" id="{1818174F-4F85-9C92-805E-16554571EEEF}"/>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5" name="AutoShape 117">
                <a:extLst>
                  <a:ext uri="{FF2B5EF4-FFF2-40B4-BE49-F238E27FC236}">
                    <a16:creationId xmlns:a16="http://schemas.microsoft.com/office/drawing/2014/main" id="{595A9982-173A-A2E8-C219-649E7AF8D7E7}"/>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6" name="AutoShape 118">
                <a:extLst>
                  <a:ext uri="{FF2B5EF4-FFF2-40B4-BE49-F238E27FC236}">
                    <a16:creationId xmlns:a16="http://schemas.microsoft.com/office/drawing/2014/main" id="{6AD5D04D-C561-7BD2-90EA-87A46DA63AE8}"/>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7" name="AutoShape 119">
                <a:extLst>
                  <a:ext uri="{FF2B5EF4-FFF2-40B4-BE49-F238E27FC236}">
                    <a16:creationId xmlns:a16="http://schemas.microsoft.com/office/drawing/2014/main" id="{D9460D9C-DEFE-74D4-D14F-1D216CAC64D0}"/>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8" name="AutoShape 120">
                <a:extLst>
                  <a:ext uri="{FF2B5EF4-FFF2-40B4-BE49-F238E27FC236}">
                    <a16:creationId xmlns:a16="http://schemas.microsoft.com/office/drawing/2014/main" id="{46361165-5605-4F9A-73E8-F5114F7DE73E}"/>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pic>
        <p:nvPicPr>
          <p:cNvPr id="51" name="图形 50">
            <a:extLst>
              <a:ext uri="{FF2B5EF4-FFF2-40B4-BE49-F238E27FC236}">
                <a16:creationId xmlns:a16="http://schemas.microsoft.com/office/drawing/2014/main" id="{0ACE9E01-EF0E-8A36-1AEC-74EC185E1E70}"/>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679565" y="1909362"/>
            <a:ext cx="747621" cy="566056"/>
          </a:xfrm>
          <a:prstGeom prst="rect">
            <a:avLst/>
          </a:prstGeom>
        </p:spPr>
      </p:pic>
    </p:spTree>
    <p:extLst>
      <p:ext uri="{BB962C8B-B14F-4D97-AF65-F5344CB8AC3E}">
        <p14:creationId xmlns:p14="http://schemas.microsoft.com/office/powerpoint/2010/main" val="108314146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对话气泡: 圆角矩形 23">
            <a:extLst>
              <a:ext uri="{FF2B5EF4-FFF2-40B4-BE49-F238E27FC236}">
                <a16:creationId xmlns:a16="http://schemas.microsoft.com/office/drawing/2014/main" id="{94D1DF52-3926-79D7-C403-A6DC3FAB3ED8}"/>
              </a:ext>
            </a:extLst>
          </p:cNvPr>
          <p:cNvSpPr/>
          <p:nvPr/>
        </p:nvSpPr>
        <p:spPr>
          <a:xfrm flipH="1">
            <a:off x="2844207" y="574733"/>
            <a:ext cx="6661299" cy="960010"/>
          </a:xfrm>
          <a:prstGeom prst="wedgeRoundRectCallout">
            <a:avLst>
              <a:gd name="adj1" fmla="val -2031"/>
              <a:gd name="adj2" fmla="val 147169"/>
              <a:gd name="adj3" fmla="val 16667"/>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20000"/>
              </a:lnSpc>
            </a:pPr>
            <a:endParaRPr lang="zh-CN" altLang="en-US" dirty="0">
              <a:cs typeface="+mn-ea"/>
              <a:sym typeface="+mn-lt"/>
            </a:endParaRPr>
          </a:p>
        </p:txBody>
      </p:sp>
      <p:sp>
        <p:nvSpPr>
          <p:cNvPr id="26" name="文本框 25">
            <a:extLst>
              <a:ext uri="{FF2B5EF4-FFF2-40B4-BE49-F238E27FC236}">
                <a16:creationId xmlns:a16="http://schemas.microsoft.com/office/drawing/2014/main" id="{B7AE0BDE-2F0B-E857-3684-D7F56CC4FF03}"/>
              </a:ext>
            </a:extLst>
          </p:cNvPr>
          <p:cNvSpPr txBox="1"/>
          <p:nvPr/>
        </p:nvSpPr>
        <p:spPr>
          <a:xfrm>
            <a:off x="1962561" y="663264"/>
            <a:ext cx="8403077" cy="830997"/>
          </a:xfrm>
          <a:prstGeom prst="rect">
            <a:avLst/>
          </a:prstGeom>
          <a:noFill/>
        </p:spPr>
        <p:txBody>
          <a:bodyPr wrap="square">
            <a:spAutoFit/>
          </a:bodyPr>
          <a:lstStyle/>
          <a:p>
            <a:pPr algn="ctr" eaLnBrk="1" hangingPunct="1">
              <a:spcBef>
                <a:spcPct val="0"/>
              </a:spcBef>
              <a:buClrTx/>
              <a:buSzTx/>
              <a:buFontTx/>
              <a:buNone/>
            </a:pPr>
            <a:r>
              <a:rPr lang="en-US" altLang="zh-CN" sz="2400" dirty="0">
                <a:latin typeface="+mn-ea"/>
              </a:rPr>
              <a:t>PCF </a:t>
            </a:r>
            <a:r>
              <a:rPr lang="zh-CN" altLang="en-US" sz="2400" dirty="0">
                <a:latin typeface="+mn-ea"/>
              </a:rPr>
              <a:t>子层使用集中控制的接入算法把发送数据权</a:t>
            </a:r>
            <a:br>
              <a:rPr lang="zh-CN" altLang="en-US" sz="2400" dirty="0">
                <a:latin typeface="+mn-ea"/>
              </a:rPr>
            </a:br>
            <a:r>
              <a:rPr lang="zh-CN" altLang="en-US" sz="2400" dirty="0">
                <a:latin typeface="+mn-ea"/>
              </a:rPr>
              <a:t>轮流交给各个站从而避免了碰撞的产生 </a:t>
            </a:r>
          </a:p>
        </p:txBody>
      </p:sp>
      <p:sp>
        <p:nvSpPr>
          <p:cNvPr id="4" name="灯片编号占位符 3">
            <a:extLst>
              <a:ext uri="{FF2B5EF4-FFF2-40B4-BE49-F238E27FC236}">
                <a16:creationId xmlns:a16="http://schemas.microsoft.com/office/drawing/2014/main" id="{AE4183E1-8BE8-AE68-2EE8-4B893ABD0997}"/>
              </a:ext>
            </a:extLst>
          </p:cNvPr>
          <p:cNvSpPr>
            <a:spLocks noGrp="1"/>
          </p:cNvSpPr>
          <p:nvPr>
            <p:ph type="sldNum" sz="quarter" idx="12"/>
          </p:nvPr>
        </p:nvSpPr>
        <p:spPr/>
        <p:txBody>
          <a:bodyPr/>
          <a:lstStyle/>
          <a:p>
            <a:fld id="{C8BB1146-E542-4D4E-B8E9-6919A11DDD48}" type="slidenum">
              <a:rPr lang="en-US" smtClean="0"/>
              <a:t>177</a:t>
            </a:fld>
            <a:endParaRPr lang="en-US"/>
          </a:p>
        </p:txBody>
      </p:sp>
      <p:sp>
        <p:nvSpPr>
          <p:cNvPr id="6" name="Line 3">
            <a:extLst>
              <a:ext uri="{FF2B5EF4-FFF2-40B4-BE49-F238E27FC236}">
                <a16:creationId xmlns:a16="http://schemas.microsoft.com/office/drawing/2014/main" id="{09F261A5-C7FB-3CE3-73B9-62D15C6023FA}"/>
              </a:ext>
            </a:extLst>
          </p:cNvPr>
          <p:cNvSpPr>
            <a:spLocks noChangeShapeType="1"/>
          </p:cNvSpPr>
          <p:nvPr/>
        </p:nvSpPr>
        <p:spPr bwMode="auto">
          <a:xfrm>
            <a:off x="2137331" y="2472956"/>
            <a:ext cx="15761" cy="2834976"/>
          </a:xfrm>
          <a:prstGeom prst="line">
            <a:avLst/>
          </a:prstGeom>
          <a:noFill/>
          <a:ln w="28575">
            <a:solidFill>
              <a:srgbClr val="3333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4">
            <a:extLst>
              <a:ext uri="{FF2B5EF4-FFF2-40B4-BE49-F238E27FC236}">
                <a16:creationId xmlns:a16="http://schemas.microsoft.com/office/drawing/2014/main" id="{01B65167-3E30-CB71-2503-344BEE044C51}"/>
              </a:ext>
            </a:extLst>
          </p:cNvPr>
          <p:cNvSpPr txBox="1">
            <a:spLocks noChangeArrowheads="1"/>
          </p:cNvSpPr>
          <p:nvPr/>
        </p:nvSpPr>
        <p:spPr bwMode="auto">
          <a:xfrm>
            <a:off x="1640444" y="3696918"/>
            <a:ext cx="1082675" cy="4000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rPr>
              <a:t>MAC </a:t>
            </a:r>
            <a:r>
              <a:rPr kumimoji="1" lang="zh-CN" altLang="en-US" sz="2000">
                <a:solidFill>
                  <a:srgbClr val="333399"/>
                </a:solidFill>
              </a:rPr>
              <a:t>层</a:t>
            </a:r>
          </a:p>
        </p:txBody>
      </p:sp>
      <p:sp>
        <p:nvSpPr>
          <p:cNvPr id="8" name="Text Box 5">
            <a:extLst>
              <a:ext uri="{FF2B5EF4-FFF2-40B4-BE49-F238E27FC236}">
                <a16:creationId xmlns:a16="http://schemas.microsoft.com/office/drawing/2014/main" id="{232F6D59-4FA2-5411-F6CA-40E109BAD50A}"/>
              </a:ext>
            </a:extLst>
          </p:cNvPr>
          <p:cNvSpPr txBox="1">
            <a:spLocks noChangeArrowheads="1"/>
          </p:cNvSpPr>
          <p:nvPr/>
        </p:nvSpPr>
        <p:spPr bwMode="auto">
          <a:xfrm>
            <a:off x="4281005" y="1771611"/>
            <a:ext cx="20161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2400" dirty="0">
                <a:solidFill>
                  <a:srgbClr val="333399"/>
                </a:solidFill>
                <a:latin typeface="微软雅黑" panose="020B0503020204020204" pitchFamily="34" charset="-122"/>
                <a:ea typeface="微软雅黑" panose="020B0503020204020204" pitchFamily="34" charset="-122"/>
              </a:rPr>
              <a:t>无争用服务</a:t>
            </a:r>
          </a:p>
        </p:txBody>
      </p:sp>
      <p:sp>
        <p:nvSpPr>
          <p:cNvPr id="9" name="Rectangle 6">
            <a:extLst>
              <a:ext uri="{FF2B5EF4-FFF2-40B4-BE49-F238E27FC236}">
                <a16:creationId xmlns:a16="http://schemas.microsoft.com/office/drawing/2014/main" id="{5846FF8C-D8CC-5E86-86C2-09D336E25169}"/>
              </a:ext>
            </a:extLst>
          </p:cNvPr>
          <p:cNvSpPr>
            <a:spLocks noChangeArrowheads="1"/>
          </p:cNvSpPr>
          <p:nvPr/>
        </p:nvSpPr>
        <p:spPr bwMode="auto">
          <a:xfrm>
            <a:off x="2721532" y="3852493"/>
            <a:ext cx="7704137" cy="2137366"/>
          </a:xfrm>
          <a:prstGeom prst="rect">
            <a:avLst/>
          </a:prstGeom>
          <a:solidFill>
            <a:srgbClr val="FFFF99"/>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0" name="Rectangle 7">
            <a:extLst>
              <a:ext uri="{FF2B5EF4-FFF2-40B4-BE49-F238E27FC236}">
                <a16:creationId xmlns:a16="http://schemas.microsoft.com/office/drawing/2014/main" id="{3C1FB49D-98C0-6B3E-9761-544A54EA770C}"/>
              </a:ext>
            </a:extLst>
          </p:cNvPr>
          <p:cNvSpPr>
            <a:spLocks noChangeArrowheads="1"/>
          </p:cNvSpPr>
          <p:nvPr/>
        </p:nvSpPr>
        <p:spPr bwMode="auto">
          <a:xfrm>
            <a:off x="2756457" y="3873130"/>
            <a:ext cx="7669212" cy="141257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1" name="Rectangle 8">
            <a:extLst>
              <a:ext uri="{FF2B5EF4-FFF2-40B4-BE49-F238E27FC236}">
                <a16:creationId xmlns:a16="http://schemas.microsoft.com/office/drawing/2014/main" id="{7278DCD9-7BBF-A1DA-DAFF-5ADC61314DDC}"/>
              </a:ext>
            </a:extLst>
          </p:cNvPr>
          <p:cNvSpPr>
            <a:spLocks noChangeArrowheads="1"/>
          </p:cNvSpPr>
          <p:nvPr/>
        </p:nvSpPr>
        <p:spPr bwMode="auto">
          <a:xfrm>
            <a:off x="2745344" y="2474543"/>
            <a:ext cx="4714875" cy="135572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2" name="Text Box 9">
            <a:extLst>
              <a:ext uri="{FF2B5EF4-FFF2-40B4-BE49-F238E27FC236}">
                <a16:creationId xmlns:a16="http://schemas.microsoft.com/office/drawing/2014/main" id="{D8E889B1-3233-AEAC-B6B3-8C9588FE5DB6}"/>
              </a:ext>
            </a:extLst>
          </p:cNvPr>
          <p:cNvSpPr txBox="1">
            <a:spLocks noChangeArrowheads="1"/>
          </p:cNvSpPr>
          <p:nvPr/>
        </p:nvSpPr>
        <p:spPr bwMode="auto">
          <a:xfrm>
            <a:off x="8336224" y="2615830"/>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r>
              <a:rPr kumimoji="1" lang="zh-CN" altLang="en-US" sz="2400" dirty="0">
                <a:solidFill>
                  <a:srgbClr val="333399"/>
                </a:solidFill>
                <a:latin typeface="微软雅黑" panose="020B0503020204020204" pitchFamily="34" charset="-122"/>
                <a:ea typeface="微软雅黑" panose="020B0503020204020204" pitchFamily="34" charset="-122"/>
              </a:rPr>
              <a:t>争用服务</a:t>
            </a:r>
          </a:p>
        </p:txBody>
      </p:sp>
      <p:sp>
        <p:nvSpPr>
          <p:cNvPr id="13" name="Text Box 10">
            <a:extLst>
              <a:ext uri="{FF2B5EF4-FFF2-40B4-BE49-F238E27FC236}">
                <a16:creationId xmlns:a16="http://schemas.microsoft.com/office/drawing/2014/main" id="{13EC3F0D-7302-212B-7690-CE6FE47C377C}"/>
              </a:ext>
            </a:extLst>
          </p:cNvPr>
          <p:cNvSpPr txBox="1">
            <a:spLocks noChangeArrowheads="1"/>
          </p:cNvSpPr>
          <p:nvPr/>
        </p:nvSpPr>
        <p:spPr bwMode="auto">
          <a:xfrm>
            <a:off x="3923336" y="4052518"/>
            <a:ext cx="542276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a:r>
              <a:rPr kumimoji="1" lang="zh-CN" altLang="en-US" sz="2400" dirty="0">
                <a:solidFill>
                  <a:srgbClr val="333399"/>
                </a:solidFill>
                <a:latin typeface="微软雅黑" panose="020B0503020204020204" pitchFamily="34" charset="-122"/>
                <a:ea typeface="微软雅黑" panose="020B0503020204020204" pitchFamily="34" charset="-122"/>
              </a:rPr>
              <a:t>分布协调功能 </a:t>
            </a:r>
            <a:r>
              <a:rPr kumimoji="1" lang="en-US" altLang="zh-CN" sz="2400" dirty="0">
                <a:solidFill>
                  <a:srgbClr val="333399"/>
                </a:solidFill>
                <a:latin typeface="微软雅黑" panose="020B0503020204020204" pitchFamily="34" charset="-122"/>
                <a:ea typeface="微软雅黑" panose="020B0503020204020204" pitchFamily="34" charset="-122"/>
              </a:rPr>
              <a:t>DCF</a:t>
            </a:r>
          </a:p>
          <a:p>
            <a:pPr algn="ctr"/>
            <a:r>
              <a:rPr kumimoji="1" lang="en-US" altLang="zh-CN" sz="2400" dirty="0">
                <a:solidFill>
                  <a:srgbClr val="333399"/>
                </a:solidFill>
                <a:latin typeface="微软雅黑" panose="020B0503020204020204" pitchFamily="34" charset="-122"/>
                <a:ea typeface="微软雅黑" panose="020B0503020204020204" pitchFamily="34" charset="-122"/>
              </a:rPr>
              <a:t>(Distributed Coordination Function)</a:t>
            </a:r>
          </a:p>
          <a:p>
            <a:pPr algn="ctr"/>
            <a:r>
              <a:rPr kumimoji="1" lang="en-US" altLang="zh-CN" sz="2400" dirty="0">
                <a:solidFill>
                  <a:srgbClr val="333399"/>
                </a:solidFill>
                <a:latin typeface="微软雅黑" panose="020B0503020204020204" pitchFamily="34" charset="-122"/>
                <a:ea typeface="微软雅黑" panose="020B0503020204020204" pitchFamily="34" charset="-122"/>
              </a:rPr>
              <a:t>(CSMA/CA)</a:t>
            </a:r>
          </a:p>
        </p:txBody>
      </p:sp>
      <p:sp>
        <p:nvSpPr>
          <p:cNvPr id="14" name="Text Box 11">
            <a:extLst>
              <a:ext uri="{FF2B5EF4-FFF2-40B4-BE49-F238E27FC236}">
                <a16:creationId xmlns:a16="http://schemas.microsoft.com/office/drawing/2014/main" id="{42BCFCAB-5C99-C19B-C6C8-BEB10A6BC38F}"/>
              </a:ext>
            </a:extLst>
          </p:cNvPr>
          <p:cNvSpPr txBox="1">
            <a:spLocks noChangeArrowheads="1"/>
          </p:cNvSpPr>
          <p:nvPr/>
        </p:nvSpPr>
        <p:spPr bwMode="auto">
          <a:xfrm>
            <a:off x="2825961" y="2722617"/>
            <a:ext cx="453617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a:r>
              <a:rPr kumimoji="1" lang="zh-CN" altLang="en-US" sz="2400" dirty="0">
                <a:solidFill>
                  <a:srgbClr val="333399"/>
                </a:solidFill>
                <a:latin typeface="微软雅黑" panose="020B0503020204020204" pitchFamily="34" charset="-122"/>
                <a:ea typeface="微软雅黑" panose="020B0503020204020204" pitchFamily="34" charset="-122"/>
              </a:rPr>
              <a:t>点协调功能 </a:t>
            </a:r>
            <a:r>
              <a:rPr kumimoji="1" lang="en-US" altLang="zh-CN" sz="2400" dirty="0">
                <a:solidFill>
                  <a:srgbClr val="333399"/>
                </a:solidFill>
                <a:latin typeface="微软雅黑" panose="020B0503020204020204" pitchFamily="34" charset="-122"/>
                <a:ea typeface="微软雅黑" panose="020B0503020204020204" pitchFamily="34" charset="-122"/>
              </a:rPr>
              <a:t>PCF</a:t>
            </a:r>
          </a:p>
          <a:p>
            <a:pPr algn="ctr"/>
            <a:r>
              <a:rPr kumimoji="1" lang="en-US" altLang="zh-CN" sz="2400" dirty="0">
                <a:solidFill>
                  <a:srgbClr val="333399"/>
                </a:solidFill>
                <a:latin typeface="微软雅黑" panose="020B0503020204020204" pitchFamily="34" charset="-122"/>
                <a:ea typeface="微软雅黑" panose="020B0503020204020204" pitchFamily="34" charset="-122"/>
              </a:rPr>
              <a:t>(Point Coordination Function)</a:t>
            </a:r>
          </a:p>
        </p:txBody>
      </p:sp>
      <p:sp>
        <p:nvSpPr>
          <p:cNvPr id="15" name="Rectangle 12">
            <a:extLst>
              <a:ext uri="{FF2B5EF4-FFF2-40B4-BE49-F238E27FC236}">
                <a16:creationId xmlns:a16="http://schemas.microsoft.com/office/drawing/2014/main" id="{5D3B2519-919C-E6EF-FE47-255637B4A370}"/>
              </a:ext>
            </a:extLst>
          </p:cNvPr>
          <p:cNvSpPr>
            <a:spLocks noChangeArrowheads="1"/>
          </p:cNvSpPr>
          <p:nvPr/>
        </p:nvSpPr>
        <p:spPr bwMode="auto">
          <a:xfrm>
            <a:off x="2721532" y="2472955"/>
            <a:ext cx="4745037" cy="1379538"/>
          </a:xfrm>
          <a:prstGeom prst="rect">
            <a:avLst/>
          </a:prstGeom>
          <a:noFill/>
          <a:ln w="28575">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6" name="Line 13">
            <a:extLst>
              <a:ext uri="{FF2B5EF4-FFF2-40B4-BE49-F238E27FC236}">
                <a16:creationId xmlns:a16="http://schemas.microsoft.com/office/drawing/2014/main" id="{59DB0D73-1A67-6CF8-D472-B09236F4BBD9}"/>
              </a:ext>
            </a:extLst>
          </p:cNvPr>
          <p:cNvSpPr>
            <a:spLocks noChangeShapeType="1"/>
          </p:cNvSpPr>
          <p:nvPr/>
        </p:nvSpPr>
        <p:spPr bwMode="auto">
          <a:xfrm>
            <a:off x="1757919" y="2472955"/>
            <a:ext cx="812800" cy="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Text Box 14">
            <a:extLst>
              <a:ext uri="{FF2B5EF4-FFF2-40B4-BE49-F238E27FC236}">
                <a16:creationId xmlns:a16="http://schemas.microsoft.com/office/drawing/2014/main" id="{57208EAF-AB04-EB12-6287-2D8D34466744}"/>
              </a:ext>
            </a:extLst>
          </p:cNvPr>
          <p:cNvSpPr txBox="1">
            <a:spLocks noChangeArrowheads="1"/>
          </p:cNvSpPr>
          <p:nvPr/>
        </p:nvSpPr>
        <p:spPr bwMode="auto">
          <a:xfrm>
            <a:off x="5938326" y="5475432"/>
            <a:ext cx="1107996"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a:r>
              <a:rPr kumimoji="1" lang="zh-CN" altLang="en-US" sz="2400" dirty="0">
                <a:solidFill>
                  <a:srgbClr val="333399"/>
                </a:solidFill>
                <a:latin typeface="微软雅黑" panose="020B0503020204020204" pitchFamily="34" charset="-122"/>
                <a:ea typeface="微软雅黑" panose="020B0503020204020204" pitchFamily="34" charset="-122"/>
              </a:rPr>
              <a:t>物理层</a:t>
            </a:r>
          </a:p>
        </p:txBody>
      </p:sp>
      <p:sp>
        <p:nvSpPr>
          <p:cNvPr id="18" name="Line 15">
            <a:extLst>
              <a:ext uri="{FF2B5EF4-FFF2-40B4-BE49-F238E27FC236}">
                <a16:creationId xmlns:a16="http://schemas.microsoft.com/office/drawing/2014/main" id="{E376C9ED-9214-895C-0A7B-539C2E41298D}"/>
              </a:ext>
            </a:extLst>
          </p:cNvPr>
          <p:cNvSpPr>
            <a:spLocks noChangeShapeType="1"/>
          </p:cNvSpPr>
          <p:nvPr/>
        </p:nvSpPr>
        <p:spPr bwMode="auto">
          <a:xfrm>
            <a:off x="1779183" y="5311956"/>
            <a:ext cx="812800" cy="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7">
            <a:extLst>
              <a:ext uri="{FF2B5EF4-FFF2-40B4-BE49-F238E27FC236}">
                <a16:creationId xmlns:a16="http://schemas.microsoft.com/office/drawing/2014/main" id="{306D90F2-DDB8-B808-5CB3-BC1659CA16E1}"/>
              </a:ext>
            </a:extLst>
          </p:cNvPr>
          <p:cNvSpPr>
            <a:spLocks noChangeShapeType="1"/>
          </p:cNvSpPr>
          <p:nvPr/>
        </p:nvSpPr>
        <p:spPr bwMode="auto">
          <a:xfrm flipV="1">
            <a:off x="2756457" y="5307932"/>
            <a:ext cx="7712075" cy="15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AutoShape 18">
            <a:extLst>
              <a:ext uri="{FF2B5EF4-FFF2-40B4-BE49-F238E27FC236}">
                <a16:creationId xmlns:a16="http://schemas.microsoft.com/office/drawing/2014/main" id="{ED9FC835-BB8F-591F-D11E-0A60ED33AC80}"/>
              </a:ext>
            </a:extLst>
          </p:cNvPr>
          <p:cNvSpPr>
            <a:spLocks noChangeArrowheads="1"/>
          </p:cNvSpPr>
          <p:nvPr/>
        </p:nvSpPr>
        <p:spPr bwMode="auto">
          <a:xfrm>
            <a:off x="8698469" y="3049218"/>
            <a:ext cx="576263" cy="935037"/>
          </a:xfrm>
          <a:prstGeom prst="upArrow">
            <a:avLst>
              <a:gd name="adj1" fmla="val 50000"/>
              <a:gd name="adj2" fmla="val 40565"/>
            </a:avLst>
          </a:prstGeom>
          <a:solidFill>
            <a:schemeClr val="tx2">
              <a:lumMod val="20000"/>
              <a:lumOff val="80000"/>
            </a:schemeClr>
          </a:solidFill>
          <a:ln w="9525">
            <a:solidFill>
              <a:schemeClr val="tx1"/>
            </a:solidFill>
            <a:miter lim="800000"/>
            <a:headEnd/>
            <a:tailEnd/>
          </a:ln>
          <a:effectLst/>
        </p:spPr>
        <p:txBody>
          <a:bodyPr vert="eaVert"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1" name="AutoShape 19">
            <a:extLst>
              <a:ext uri="{FF2B5EF4-FFF2-40B4-BE49-F238E27FC236}">
                <a16:creationId xmlns:a16="http://schemas.microsoft.com/office/drawing/2014/main" id="{3C17ED3E-EBF4-AC71-9561-EC2795B9BCA2}"/>
              </a:ext>
            </a:extLst>
          </p:cNvPr>
          <p:cNvSpPr>
            <a:spLocks noChangeArrowheads="1"/>
          </p:cNvSpPr>
          <p:nvPr/>
        </p:nvSpPr>
        <p:spPr bwMode="auto">
          <a:xfrm>
            <a:off x="4809094" y="2184030"/>
            <a:ext cx="576263" cy="431800"/>
          </a:xfrm>
          <a:prstGeom prst="upArrow">
            <a:avLst>
              <a:gd name="adj1" fmla="val 50000"/>
              <a:gd name="adj2" fmla="val 25000"/>
            </a:avLst>
          </a:prstGeom>
          <a:solidFill>
            <a:schemeClr val="tx2">
              <a:lumMod val="20000"/>
              <a:lumOff val="80000"/>
            </a:schemeClr>
          </a:solidFill>
          <a:ln w="9525">
            <a:solidFill>
              <a:schemeClr val="tx1"/>
            </a:solidFill>
            <a:miter lim="800000"/>
            <a:headEnd/>
            <a:tailEnd/>
          </a:ln>
          <a:effectLst/>
        </p:spPr>
        <p:txBody>
          <a:bodyPr vert="eaVert"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Tree>
    <p:extLst>
      <p:ext uri="{BB962C8B-B14F-4D97-AF65-F5344CB8AC3E}">
        <p14:creationId xmlns:p14="http://schemas.microsoft.com/office/powerpoint/2010/main" val="28893099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66C0E5-7505-DB4A-49F4-62C46AD01B18}"/>
              </a:ext>
            </a:extLst>
          </p:cNvPr>
          <p:cNvSpPr>
            <a:spLocks noGrp="1"/>
          </p:cNvSpPr>
          <p:nvPr>
            <p:ph type="title"/>
          </p:nvPr>
        </p:nvSpPr>
        <p:spPr/>
        <p:txBody>
          <a:bodyPr/>
          <a:lstStyle/>
          <a:p>
            <a:r>
              <a:rPr lang="zh-CN" altLang="en-US" dirty="0"/>
              <a:t>帧间间隔 </a:t>
            </a:r>
            <a:r>
              <a:rPr lang="en-US" altLang="zh-CN" dirty="0"/>
              <a:t>IFS</a:t>
            </a:r>
            <a:endParaRPr lang="zh-CN" altLang="en-US" dirty="0"/>
          </a:p>
        </p:txBody>
      </p:sp>
      <p:sp>
        <p:nvSpPr>
          <p:cNvPr id="3" name="内容占位符 2">
            <a:extLst>
              <a:ext uri="{FF2B5EF4-FFF2-40B4-BE49-F238E27FC236}">
                <a16:creationId xmlns:a16="http://schemas.microsoft.com/office/drawing/2014/main" id="{3E29DBC6-2D17-1171-6A71-AB9238E898EA}"/>
              </a:ext>
            </a:extLst>
          </p:cNvPr>
          <p:cNvSpPr>
            <a:spLocks noGrp="1"/>
          </p:cNvSpPr>
          <p:nvPr>
            <p:ph idx="1"/>
          </p:nvPr>
        </p:nvSpPr>
        <p:spPr/>
        <p:txBody>
          <a:bodyPr/>
          <a:lstStyle/>
          <a:p>
            <a:pPr eaLnBrk="1" hangingPunct="1"/>
            <a:r>
              <a:rPr lang="zh-CN" altLang="en-US" dirty="0"/>
              <a:t>所有的站在完成发送后，必须再等待一段很短的时间（继续监听）才能发送下一帧。这段时间的通称是</a:t>
            </a:r>
            <a:r>
              <a:rPr lang="zh-CN" altLang="en-US" dirty="0">
                <a:solidFill>
                  <a:srgbClr val="C00000"/>
                </a:solidFill>
              </a:rPr>
              <a:t>帧间间隔 </a:t>
            </a:r>
            <a:r>
              <a:rPr lang="en-US" altLang="zh-CN" dirty="0"/>
              <a:t>IFS (</a:t>
            </a:r>
            <a:r>
              <a:rPr lang="en-US" altLang="zh-CN" dirty="0" err="1"/>
              <a:t>InterFrame</a:t>
            </a:r>
            <a:r>
              <a:rPr lang="en-US" altLang="zh-CN" dirty="0"/>
              <a:t> Space)</a:t>
            </a:r>
            <a:r>
              <a:rPr lang="zh-CN" altLang="en-US" dirty="0"/>
              <a:t>。</a:t>
            </a:r>
          </a:p>
          <a:p>
            <a:pPr eaLnBrk="1" hangingPunct="1"/>
            <a:r>
              <a:rPr lang="zh-CN" altLang="en-US" dirty="0"/>
              <a:t>帧间间隔长度取决于该站欲发送的帧的类型。高优先级帧需要等待的时间较短，因此可优先获得发送权。</a:t>
            </a:r>
          </a:p>
          <a:p>
            <a:pPr eaLnBrk="1" hangingPunct="1"/>
            <a:r>
              <a:rPr lang="zh-CN" altLang="en-US" dirty="0"/>
              <a:t>若低优先级帧还没来得及发送而其他站的高优先级帧已发送到媒体，则媒体变为忙态因而低优先级帧就只能再推迟发送了。这样就减少了发生碰撞的机会。  </a:t>
            </a:r>
          </a:p>
          <a:p>
            <a:endParaRPr lang="zh-CN" altLang="en-US" dirty="0"/>
          </a:p>
        </p:txBody>
      </p:sp>
      <p:sp>
        <p:nvSpPr>
          <p:cNvPr id="4" name="灯片编号占位符 3">
            <a:extLst>
              <a:ext uri="{FF2B5EF4-FFF2-40B4-BE49-F238E27FC236}">
                <a16:creationId xmlns:a16="http://schemas.microsoft.com/office/drawing/2014/main" id="{F6B537CD-AD19-DE7B-64DA-97EA679F3D41}"/>
              </a:ext>
            </a:extLst>
          </p:cNvPr>
          <p:cNvSpPr>
            <a:spLocks noGrp="1"/>
          </p:cNvSpPr>
          <p:nvPr>
            <p:ph type="sldNum" sz="quarter" idx="12"/>
          </p:nvPr>
        </p:nvSpPr>
        <p:spPr/>
        <p:txBody>
          <a:bodyPr/>
          <a:lstStyle/>
          <a:p>
            <a:fld id="{C8BB1146-E542-4D4E-B8E9-6919A11DDD48}" type="slidenum">
              <a:rPr lang="en-US" smtClean="0"/>
              <a:t>178</a:t>
            </a:fld>
            <a:endParaRPr lang="en-US"/>
          </a:p>
        </p:txBody>
      </p:sp>
    </p:spTree>
    <p:extLst>
      <p:ext uri="{BB962C8B-B14F-4D97-AF65-F5344CB8AC3E}">
        <p14:creationId xmlns:p14="http://schemas.microsoft.com/office/powerpoint/2010/main" val="337176160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28EB47-AE85-960E-8C13-34023BF006C7}"/>
              </a:ext>
            </a:extLst>
          </p:cNvPr>
          <p:cNvSpPr>
            <a:spLocks noGrp="1"/>
          </p:cNvSpPr>
          <p:nvPr>
            <p:ph type="title"/>
          </p:nvPr>
        </p:nvSpPr>
        <p:spPr>
          <a:xfrm>
            <a:off x="660400" y="191167"/>
            <a:ext cx="10858500" cy="625509"/>
          </a:xfrm>
        </p:spPr>
        <p:txBody>
          <a:bodyPr/>
          <a:lstStyle/>
          <a:p>
            <a:r>
              <a:rPr lang="zh-CN" altLang="en-US" dirty="0"/>
              <a:t>三种帧间间隔 </a:t>
            </a:r>
          </a:p>
        </p:txBody>
      </p:sp>
      <p:sp>
        <p:nvSpPr>
          <p:cNvPr id="4" name="灯片编号占位符 3">
            <a:extLst>
              <a:ext uri="{FF2B5EF4-FFF2-40B4-BE49-F238E27FC236}">
                <a16:creationId xmlns:a16="http://schemas.microsoft.com/office/drawing/2014/main" id="{7E9BA59A-CBFC-6B86-26E2-820893998647}"/>
              </a:ext>
            </a:extLst>
          </p:cNvPr>
          <p:cNvSpPr>
            <a:spLocks noGrp="1"/>
          </p:cNvSpPr>
          <p:nvPr>
            <p:ph type="sldNum" sz="quarter" idx="12"/>
          </p:nvPr>
        </p:nvSpPr>
        <p:spPr/>
        <p:txBody>
          <a:bodyPr/>
          <a:lstStyle/>
          <a:p>
            <a:fld id="{C8BB1146-E542-4D4E-B8E9-6919A11DDD48}" type="slidenum">
              <a:rPr lang="en-US" smtClean="0"/>
              <a:t>179</a:t>
            </a:fld>
            <a:endParaRPr lang="en-US"/>
          </a:p>
        </p:txBody>
      </p:sp>
      <p:sp>
        <p:nvSpPr>
          <p:cNvPr id="5" name="Line 11">
            <a:extLst>
              <a:ext uri="{FF2B5EF4-FFF2-40B4-BE49-F238E27FC236}">
                <a16:creationId xmlns:a16="http://schemas.microsoft.com/office/drawing/2014/main" id="{FC0A96D3-4CA1-8C78-9FA0-17FC46EAAE34}"/>
              </a:ext>
            </a:extLst>
          </p:cNvPr>
          <p:cNvSpPr>
            <a:spLocks noChangeShapeType="1"/>
          </p:cNvSpPr>
          <p:nvPr/>
        </p:nvSpPr>
        <p:spPr bwMode="auto">
          <a:xfrm>
            <a:off x="1108778" y="3786153"/>
            <a:ext cx="849630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Text Box 12">
            <a:extLst>
              <a:ext uri="{FF2B5EF4-FFF2-40B4-BE49-F238E27FC236}">
                <a16:creationId xmlns:a16="http://schemas.microsoft.com/office/drawing/2014/main" id="{BE69AB37-F261-B36E-B0B9-EB29B1E14152}"/>
              </a:ext>
            </a:extLst>
          </p:cNvPr>
          <p:cNvSpPr txBox="1">
            <a:spLocks noChangeArrowheads="1"/>
          </p:cNvSpPr>
          <p:nvPr/>
        </p:nvSpPr>
        <p:spPr bwMode="auto">
          <a:xfrm>
            <a:off x="9111365" y="3386103"/>
            <a:ext cx="6429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rPr>
              <a:t>时间</a:t>
            </a:r>
          </a:p>
        </p:txBody>
      </p:sp>
      <p:sp>
        <p:nvSpPr>
          <p:cNvPr id="7" name="Text Box 13">
            <a:extLst>
              <a:ext uri="{FF2B5EF4-FFF2-40B4-BE49-F238E27FC236}">
                <a16:creationId xmlns:a16="http://schemas.microsoft.com/office/drawing/2014/main" id="{DFC6E0CB-3F16-5334-5C5A-E121F5F9E9D9}"/>
              </a:ext>
            </a:extLst>
          </p:cNvPr>
          <p:cNvSpPr txBox="1">
            <a:spLocks noChangeArrowheads="1"/>
          </p:cNvSpPr>
          <p:nvPr/>
        </p:nvSpPr>
        <p:spPr bwMode="auto">
          <a:xfrm>
            <a:off x="2226378" y="3206716"/>
            <a:ext cx="6937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rPr>
              <a:t>SIFS</a:t>
            </a:r>
          </a:p>
        </p:txBody>
      </p:sp>
      <p:sp>
        <p:nvSpPr>
          <p:cNvPr id="8" name="Text Box 14">
            <a:extLst>
              <a:ext uri="{FF2B5EF4-FFF2-40B4-BE49-F238E27FC236}">
                <a16:creationId xmlns:a16="http://schemas.microsoft.com/office/drawing/2014/main" id="{ABC5C0D7-CF68-B32F-B9A5-B4FBE4FCF614}"/>
              </a:ext>
            </a:extLst>
          </p:cNvPr>
          <p:cNvSpPr txBox="1">
            <a:spLocks noChangeArrowheads="1"/>
          </p:cNvSpPr>
          <p:nvPr/>
        </p:nvSpPr>
        <p:spPr bwMode="auto">
          <a:xfrm>
            <a:off x="2283528" y="2820953"/>
            <a:ext cx="69373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rPr>
              <a:t>PIFS</a:t>
            </a:r>
          </a:p>
        </p:txBody>
      </p:sp>
      <p:sp>
        <p:nvSpPr>
          <p:cNvPr id="9" name="Text Box 15">
            <a:extLst>
              <a:ext uri="{FF2B5EF4-FFF2-40B4-BE49-F238E27FC236}">
                <a16:creationId xmlns:a16="http://schemas.microsoft.com/office/drawing/2014/main" id="{745B1BF7-1A9F-85CA-7E02-6BFFF973DD45}"/>
              </a:ext>
            </a:extLst>
          </p:cNvPr>
          <p:cNvSpPr txBox="1">
            <a:spLocks noChangeArrowheads="1"/>
          </p:cNvSpPr>
          <p:nvPr/>
        </p:nvSpPr>
        <p:spPr bwMode="auto">
          <a:xfrm>
            <a:off x="2289878" y="2455828"/>
            <a:ext cx="7048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rPr>
              <a:t>DIFS</a:t>
            </a:r>
          </a:p>
        </p:txBody>
      </p:sp>
      <p:sp>
        <p:nvSpPr>
          <p:cNvPr id="10" name="Line 16">
            <a:extLst>
              <a:ext uri="{FF2B5EF4-FFF2-40B4-BE49-F238E27FC236}">
                <a16:creationId xmlns:a16="http://schemas.microsoft.com/office/drawing/2014/main" id="{90FF43F6-5066-79C0-7FF0-053AD156E5D7}"/>
              </a:ext>
            </a:extLst>
          </p:cNvPr>
          <p:cNvSpPr>
            <a:spLocks noChangeShapeType="1"/>
          </p:cNvSpPr>
          <p:nvPr/>
        </p:nvSpPr>
        <p:spPr bwMode="auto">
          <a:xfrm flipV="1">
            <a:off x="2289878" y="3548028"/>
            <a:ext cx="534987" cy="1588"/>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7">
            <a:extLst>
              <a:ext uri="{FF2B5EF4-FFF2-40B4-BE49-F238E27FC236}">
                <a16:creationId xmlns:a16="http://schemas.microsoft.com/office/drawing/2014/main" id="{8FB14A8E-5E69-7130-443A-86C712828956}"/>
              </a:ext>
            </a:extLst>
          </p:cNvPr>
          <p:cNvSpPr>
            <a:spLocks noChangeShapeType="1"/>
          </p:cNvSpPr>
          <p:nvPr/>
        </p:nvSpPr>
        <p:spPr bwMode="auto">
          <a:xfrm flipV="1">
            <a:off x="2289878" y="3171791"/>
            <a:ext cx="63182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8">
            <a:extLst>
              <a:ext uri="{FF2B5EF4-FFF2-40B4-BE49-F238E27FC236}">
                <a16:creationId xmlns:a16="http://schemas.microsoft.com/office/drawing/2014/main" id="{1FAA393A-A641-DBF2-6467-0FFEDB669170}"/>
              </a:ext>
            </a:extLst>
          </p:cNvPr>
          <p:cNvSpPr>
            <a:spLocks noChangeShapeType="1"/>
          </p:cNvSpPr>
          <p:nvPr/>
        </p:nvSpPr>
        <p:spPr bwMode="auto">
          <a:xfrm>
            <a:off x="2289878" y="2797141"/>
            <a:ext cx="70961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Freeform 19">
            <a:extLst>
              <a:ext uri="{FF2B5EF4-FFF2-40B4-BE49-F238E27FC236}">
                <a16:creationId xmlns:a16="http://schemas.microsoft.com/office/drawing/2014/main" id="{38390295-0D09-8CF8-4903-A2D17C3BF159}"/>
              </a:ext>
            </a:extLst>
          </p:cNvPr>
          <p:cNvSpPr>
            <a:spLocks/>
          </p:cNvSpPr>
          <p:nvPr/>
        </p:nvSpPr>
        <p:spPr bwMode="auto">
          <a:xfrm>
            <a:off x="1267528" y="3411503"/>
            <a:ext cx="1022350" cy="374650"/>
          </a:xfrm>
          <a:custGeom>
            <a:avLst/>
            <a:gdLst>
              <a:gd name="T0" fmla="*/ 0 w 624"/>
              <a:gd name="T1" fmla="*/ 374650 h 240"/>
              <a:gd name="T2" fmla="*/ 0 w 624"/>
              <a:gd name="T3" fmla="*/ 0 h 240"/>
              <a:gd name="T4" fmla="*/ 1022350 w 624"/>
              <a:gd name="T5" fmla="*/ 0 h 240"/>
              <a:gd name="T6" fmla="*/ 1022350 w 624"/>
              <a:gd name="T7" fmla="*/ 374650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 Box 20">
            <a:extLst>
              <a:ext uri="{FF2B5EF4-FFF2-40B4-BE49-F238E27FC236}">
                <a16:creationId xmlns:a16="http://schemas.microsoft.com/office/drawing/2014/main" id="{9B5D64E8-616E-99A2-F86F-60C2429F0226}"/>
              </a:ext>
            </a:extLst>
          </p:cNvPr>
          <p:cNvSpPr txBox="1">
            <a:spLocks noChangeArrowheads="1"/>
          </p:cNvSpPr>
          <p:nvPr/>
        </p:nvSpPr>
        <p:spPr bwMode="auto">
          <a:xfrm>
            <a:off x="1223078" y="3408328"/>
            <a:ext cx="11588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rPr>
              <a:t>媒体空闲                                    </a:t>
            </a:r>
          </a:p>
        </p:txBody>
      </p:sp>
      <p:sp>
        <p:nvSpPr>
          <p:cNvPr id="15" name="Freeform 21">
            <a:extLst>
              <a:ext uri="{FF2B5EF4-FFF2-40B4-BE49-F238E27FC236}">
                <a16:creationId xmlns:a16="http://schemas.microsoft.com/office/drawing/2014/main" id="{4ADC3309-34DE-C3A2-90D1-A9B43C3C3F55}"/>
              </a:ext>
            </a:extLst>
          </p:cNvPr>
          <p:cNvSpPr>
            <a:spLocks/>
          </p:cNvSpPr>
          <p:nvPr/>
        </p:nvSpPr>
        <p:spPr bwMode="auto">
          <a:xfrm>
            <a:off x="2999490" y="3411503"/>
            <a:ext cx="1403350" cy="374650"/>
          </a:xfrm>
          <a:custGeom>
            <a:avLst/>
            <a:gdLst>
              <a:gd name="T0" fmla="*/ 0 w 624"/>
              <a:gd name="T1" fmla="*/ 374650 h 240"/>
              <a:gd name="T2" fmla="*/ 0 w 624"/>
              <a:gd name="T3" fmla="*/ 0 h 240"/>
              <a:gd name="T4" fmla="*/ 1403350 w 624"/>
              <a:gd name="T5" fmla="*/ 0 h 240"/>
              <a:gd name="T6" fmla="*/ 1403350 w 624"/>
              <a:gd name="T7" fmla="*/ 374650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22">
            <a:extLst>
              <a:ext uri="{FF2B5EF4-FFF2-40B4-BE49-F238E27FC236}">
                <a16:creationId xmlns:a16="http://schemas.microsoft.com/office/drawing/2014/main" id="{81BDFA53-27D8-7C75-0CC5-55EE8DF2EAFD}"/>
              </a:ext>
            </a:extLst>
          </p:cNvPr>
          <p:cNvSpPr>
            <a:spLocks noChangeShapeType="1"/>
          </p:cNvSpPr>
          <p:nvPr/>
        </p:nvSpPr>
        <p:spPr bwMode="auto">
          <a:xfrm flipV="1">
            <a:off x="2289878" y="2532028"/>
            <a:ext cx="0" cy="839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23">
            <a:extLst>
              <a:ext uri="{FF2B5EF4-FFF2-40B4-BE49-F238E27FC236}">
                <a16:creationId xmlns:a16="http://schemas.microsoft.com/office/drawing/2014/main" id="{8F697B11-E070-FD5C-DD68-2E879FF6E1C3}"/>
              </a:ext>
            </a:extLst>
          </p:cNvPr>
          <p:cNvSpPr>
            <a:spLocks noChangeShapeType="1"/>
          </p:cNvSpPr>
          <p:nvPr/>
        </p:nvSpPr>
        <p:spPr bwMode="auto">
          <a:xfrm>
            <a:off x="2999490" y="2532028"/>
            <a:ext cx="0" cy="839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24">
            <a:extLst>
              <a:ext uri="{FF2B5EF4-FFF2-40B4-BE49-F238E27FC236}">
                <a16:creationId xmlns:a16="http://schemas.microsoft.com/office/drawing/2014/main" id="{731E96E9-6D94-CC8B-FC8B-C67DA76E7F6D}"/>
              </a:ext>
            </a:extLst>
          </p:cNvPr>
          <p:cNvSpPr>
            <a:spLocks noChangeShapeType="1"/>
          </p:cNvSpPr>
          <p:nvPr/>
        </p:nvSpPr>
        <p:spPr bwMode="auto">
          <a:xfrm>
            <a:off x="2907415" y="3022566"/>
            <a:ext cx="0" cy="301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25">
            <a:extLst>
              <a:ext uri="{FF2B5EF4-FFF2-40B4-BE49-F238E27FC236}">
                <a16:creationId xmlns:a16="http://schemas.microsoft.com/office/drawing/2014/main" id="{82348D09-E25A-EEE6-0951-F6FEF097FDE5}"/>
              </a:ext>
            </a:extLst>
          </p:cNvPr>
          <p:cNvSpPr>
            <a:spLocks noChangeShapeType="1"/>
          </p:cNvSpPr>
          <p:nvPr/>
        </p:nvSpPr>
        <p:spPr bwMode="auto">
          <a:xfrm flipH="1">
            <a:off x="2826453" y="3486116"/>
            <a:ext cx="3175" cy="179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26">
            <a:extLst>
              <a:ext uri="{FF2B5EF4-FFF2-40B4-BE49-F238E27FC236}">
                <a16:creationId xmlns:a16="http://schemas.microsoft.com/office/drawing/2014/main" id="{809048A3-B720-EDB3-1E10-E5B44F06378C}"/>
              </a:ext>
            </a:extLst>
          </p:cNvPr>
          <p:cNvSpPr txBox="1">
            <a:spLocks noChangeArrowheads="1"/>
          </p:cNvSpPr>
          <p:nvPr/>
        </p:nvSpPr>
        <p:spPr bwMode="auto">
          <a:xfrm>
            <a:off x="3016953" y="3432141"/>
            <a:ext cx="13541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rPr>
              <a:t>发送第 </a:t>
            </a:r>
            <a:r>
              <a:rPr kumimoji="1" lang="en-US" altLang="zh-CN" sz="1800">
                <a:solidFill>
                  <a:srgbClr val="333399"/>
                </a:solidFill>
              </a:rPr>
              <a:t>1 </a:t>
            </a:r>
            <a:r>
              <a:rPr kumimoji="1" lang="zh-CN" altLang="en-US" sz="1800">
                <a:solidFill>
                  <a:srgbClr val="333399"/>
                </a:solidFill>
              </a:rPr>
              <a:t>帧</a:t>
            </a:r>
          </a:p>
        </p:txBody>
      </p:sp>
      <p:sp>
        <p:nvSpPr>
          <p:cNvPr id="21" name="Text Box 27">
            <a:extLst>
              <a:ext uri="{FF2B5EF4-FFF2-40B4-BE49-F238E27FC236}">
                <a16:creationId xmlns:a16="http://schemas.microsoft.com/office/drawing/2014/main" id="{CC0DC5DD-2FAC-15A9-9345-C4D9DA449AAC}"/>
              </a:ext>
            </a:extLst>
          </p:cNvPr>
          <p:cNvSpPr txBox="1">
            <a:spLocks noChangeArrowheads="1"/>
          </p:cNvSpPr>
          <p:nvPr/>
        </p:nvSpPr>
        <p:spPr bwMode="auto">
          <a:xfrm>
            <a:off x="4290128" y="3806791"/>
            <a:ext cx="693737"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rPr>
              <a:t>SIFS</a:t>
            </a:r>
          </a:p>
        </p:txBody>
      </p:sp>
      <p:sp>
        <p:nvSpPr>
          <p:cNvPr id="22" name="Text Box 28">
            <a:extLst>
              <a:ext uri="{FF2B5EF4-FFF2-40B4-BE49-F238E27FC236}">
                <a16:creationId xmlns:a16="http://schemas.microsoft.com/office/drawing/2014/main" id="{0D93075B-C88C-7002-4802-09B6539DBE24}"/>
              </a:ext>
            </a:extLst>
          </p:cNvPr>
          <p:cNvSpPr txBox="1">
            <a:spLocks noChangeArrowheads="1"/>
          </p:cNvSpPr>
          <p:nvPr/>
        </p:nvSpPr>
        <p:spPr bwMode="auto">
          <a:xfrm>
            <a:off x="5542665" y="5092666"/>
            <a:ext cx="690563"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rPr>
              <a:t>PIFS</a:t>
            </a:r>
          </a:p>
        </p:txBody>
      </p:sp>
      <p:sp>
        <p:nvSpPr>
          <p:cNvPr id="23" name="Line 29">
            <a:extLst>
              <a:ext uri="{FF2B5EF4-FFF2-40B4-BE49-F238E27FC236}">
                <a16:creationId xmlns:a16="http://schemas.microsoft.com/office/drawing/2014/main" id="{2C79344C-E2F1-C894-D0E2-34E1145EB6EC}"/>
              </a:ext>
            </a:extLst>
          </p:cNvPr>
          <p:cNvSpPr>
            <a:spLocks noChangeShapeType="1"/>
          </p:cNvSpPr>
          <p:nvPr/>
        </p:nvSpPr>
        <p:spPr bwMode="auto">
          <a:xfrm>
            <a:off x="5588703" y="5437153"/>
            <a:ext cx="60007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30">
            <a:extLst>
              <a:ext uri="{FF2B5EF4-FFF2-40B4-BE49-F238E27FC236}">
                <a16:creationId xmlns:a16="http://schemas.microsoft.com/office/drawing/2014/main" id="{2F7CD579-5C8D-12D9-69FC-E6ABBA170293}"/>
              </a:ext>
            </a:extLst>
          </p:cNvPr>
          <p:cNvSpPr>
            <a:spLocks noChangeShapeType="1"/>
          </p:cNvSpPr>
          <p:nvPr/>
        </p:nvSpPr>
        <p:spPr bwMode="auto">
          <a:xfrm flipH="1" flipV="1">
            <a:off x="4402840" y="3819491"/>
            <a:ext cx="0" cy="442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31">
            <a:extLst>
              <a:ext uri="{FF2B5EF4-FFF2-40B4-BE49-F238E27FC236}">
                <a16:creationId xmlns:a16="http://schemas.microsoft.com/office/drawing/2014/main" id="{F19CFEA6-4841-B426-2348-225EE4A29AB7}"/>
              </a:ext>
            </a:extLst>
          </p:cNvPr>
          <p:cNvSpPr>
            <a:spLocks noChangeShapeType="1"/>
          </p:cNvSpPr>
          <p:nvPr/>
        </p:nvSpPr>
        <p:spPr bwMode="auto">
          <a:xfrm>
            <a:off x="6201478" y="5286341"/>
            <a:ext cx="0" cy="301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32">
            <a:extLst>
              <a:ext uri="{FF2B5EF4-FFF2-40B4-BE49-F238E27FC236}">
                <a16:creationId xmlns:a16="http://schemas.microsoft.com/office/drawing/2014/main" id="{A0C9DF25-8767-6485-C8DF-A58EEBDCB849}"/>
              </a:ext>
            </a:extLst>
          </p:cNvPr>
          <p:cNvSpPr>
            <a:spLocks noChangeShapeType="1"/>
          </p:cNvSpPr>
          <p:nvPr/>
        </p:nvSpPr>
        <p:spPr bwMode="auto">
          <a:xfrm>
            <a:off x="1108778" y="6091203"/>
            <a:ext cx="849630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Text Box 33">
            <a:extLst>
              <a:ext uri="{FF2B5EF4-FFF2-40B4-BE49-F238E27FC236}">
                <a16:creationId xmlns:a16="http://schemas.microsoft.com/office/drawing/2014/main" id="{A08D4EA6-EA67-4449-8090-4A6B7F5EB3F8}"/>
              </a:ext>
            </a:extLst>
          </p:cNvPr>
          <p:cNvSpPr txBox="1">
            <a:spLocks noChangeArrowheads="1"/>
          </p:cNvSpPr>
          <p:nvPr/>
        </p:nvSpPr>
        <p:spPr bwMode="auto">
          <a:xfrm>
            <a:off x="9111365" y="5695916"/>
            <a:ext cx="6429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rPr>
              <a:t>时间</a:t>
            </a:r>
          </a:p>
        </p:txBody>
      </p:sp>
      <p:sp>
        <p:nvSpPr>
          <p:cNvPr id="28" name="Freeform 34">
            <a:extLst>
              <a:ext uri="{FF2B5EF4-FFF2-40B4-BE49-F238E27FC236}">
                <a16:creationId xmlns:a16="http://schemas.microsoft.com/office/drawing/2014/main" id="{724B048F-5DB2-AA19-01AD-56F8B0F3EBB0}"/>
              </a:ext>
            </a:extLst>
          </p:cNvPr>
          <p:cNvSpPr>
            <a:spLocks/>
          </p:cNvSpPr>
          <p:nvPr/>
        </p:nvSpPr>
        <p:spPr bwMode="auto">
          <a:xfrm>
            <a:off x="2988378" y="5714966"/>
            <a:ext cx="2597150" cy="376237"/>
          </a:xfrm>
          <a:custGeom>
            <a:avLst/>
            <a:gdLst>
              <a:gd name="T0" fmla="*/ 0 w 624"/>
              <a:gd name="T1" fmla="*/ 376237 h 240"/>
              <a:gd name="T2" fmla="*/ 0 w 624"/>
              <a:gd name="T3" fmla="*/ 0 h 240"/>
              <a:gd name="T4" fmla="*/ 2597150 w 624"/>
              <a:gd name="T5" fmla="*/ 0 h 240"/>
              <a:gd name="T6" fmla="*/ 2597150 w 624"/>
              <a:gd name="T7" fmla="*/ 37623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99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Text Box 35">
            <a:extLst>
              <a:ext uri="{FF2B5EF4-FFF2-40B4-BE49-F238E27FC236}">
                <a16:creationId xmlns:a16="http://schemas.microsoft.com/office/drawing/2014/main" id="{329DA474-7F11-538A-736B-46AD4D558E54}"/>
              </a:ext>
            </a:extLst>
          </p:cNvPr>
          <p:cNvSpPr txBox="1">
            <a:spLocks noChangeArrowheads="1"/>
          </p:cNvSpPr>
          <p:nvPr/>
        </p:nvSpPr>
        <p:spPr bwMode="auto">
          <a:xfrm>
            <a:off x="3445578" y="5702266"/>
            <a:ext cx="1797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rPr>
              <a:t>NAV</a:t>
            </a:r>
            <a:r>
              <a:rPr kumimoji="1" lang="zh-CN" altLang="en-US" sz="1800">
                <a:solidFill>
                  <a:srgbClr val="333399"/>
                </a:solidFill>
              </a:rPr>
              <a:t>（媒体忙）</a:t>
            </a:r>
          </a:p>
        </p:txBody>
      </p:sp>
      <p:sp>
        <p:nvSpPr>
          <p:cNvPr id="30" name="Text Box 36">
            <a:extLst>
              <a:ext uri="{FF2B5EF4-FFF2-40B4-BE49-F238E27FC236}">
                <a16:creationId xmlns:a16="http://schemas.microsoft.com/office/drawing/2014/main" id="{F39B8ABB-345D-F447-5CD2-132DEFC6A531}"/>
              </a:ext>
            </a:extLst>
          </p:cNvPr>
          <p:cNvSpPr txBox="1">
            <a:spLocks noChangeArrowheads="1"/>
          </p:cNvSpPr>
          <p:nvPr/>
        </p:nvSpPr>
        <p:spPr bwMode="auto">
          <a:xfrm>
            <a:off x="5556953" y="4784691"/>
            <a:ext cx="704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rPr>
              <a:t>DIFS</a:t>
            </a:r>
          </a:p>
        </p:txBody>
      </p:sp>
      <p:sp>
        <p:nvSpPr>
          <p:cNvPr id="31" name="Line 37">
            <a:extLst>
              <a:ext uri="{FF2B5EF4-FFF2-40B4-BE49-F238E27FC236}">
                <a16:creationId xmlns:a16="http://schemas.microsoft.com/office/drawing/2014/main" id="{907D131C-A359-B54F-D83A-10310AC6E3CB}"/>
              </a:ext>
            </a:extLst>
          </p:cNvPr>
          <p:cNvSpPr>
            <a:spLocks noChangeShapeType="1"/>
          </p:cNvSpPr>
          <p:nvPr/>
        </p:nvSpPr>
        <p:spPr bwMode="auto">
          <a:xfrm flipV="1">
            <a:off x="5599815" y="5100603"/>
            <a:ext cx="671513"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38">
            <a:extLst>
              <a:ext uri="{FF2B5EF4-FFF2-40B4-BE49-F238E27FC236}">
                <a16:creationId xmlns:a16="http://schemas.microsoft.com/office/drawing/2014/main" id="{306E6021-A5CA-FE25-53BC-F51B55CDB725}"/>
              </a:ext>
            </a:extLst>
          </p:cNvPr>
          <p:cNvSpPr>
            <a:spLocks noChangeShapeType="1"/>
          </p:cNvSpPr>
          <p:nvPr/>
        </p:nvSpPr>
        <p:spPr bwMode="auto">
          <a:xfrm flipH="1" flipV="1">
            <a:off x="5585528" y="4798978"/>
            <a:ext cx="0" cy="425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39">
            <a:extLst>
              <a:ext uri="{FF2B5EF4-FFF2-40B4-BE49-F238E27FC236}">
                <a16:creationId xmlns:a16="http://schemas.microsoft.com/office/drawing/2014/main" id="{E4683FBA-941D-B477-3796-85B9F7ECBFC4}"/>
              </a:ext>
            </a:extLst>
          </p:cNvPr>
          <p:cNvSpPr>
            <a:spLocks noChangeShapeType="1"/>
          </p:cNvSpPr>
          <p:nvPr/>
        </p:nvSpPr>
        <p:spPr bwMode="auto">
          <a:xfrm>
            <a:off x="6271328" y="4798978"/>
            <a:ext cx="0" cy="8588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Freeform 40">
            <a:extLst>
              <a:ext uri="{FF2B5EF4-FFF2-40B4-BE49-F238E27FC236}">
                <a16:creationId xmlns:a16="http://schemas.microsoft.com/office/drawing/2014/main" id="{C30B6938-F80D-A291-BDCF-DCD63A476C01}"/>
              </a:ext>
            </a:extLst>
          </p:cNvPr>
          <p:cNvSpPr>
            <a:spLocks/>
          </p:cNvSpPr>
          <p:nvPr/>
        </p:nvSpPr>
        <p:spPr bwMode="auto">
          <a:xfrm>
            <a:off x="7546090" y="5714966"/>
            <a:ext cx="1382713" cy="376237"/>
          </a:xfrm>
          <a:custGeom>
            <a:avLst/>
            <a:gdLst>
              <a:gd name="T0" fmla="*/ 0 w 624"/>
              <a:gd name="T1" fmla="*/ 376237 h 240"/>
              <a:gd name="T2" fmla="*/ 0 w 624"/>
              <a:gd name="T3" fmla="*/ 0 h 240"/>
              <a:gd name="T4" fmla="*/ 1382713 w 624"/>
              <a:gd name="T5" fmla="*/ 0 h 240"/>
              <a:gd name="T6" fmla="*/ 1382713 w 624"/>
              <a:gd name="T7" fmla="*/ 37623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Freeform 41">
            <a:extLst>
              <a:ext uri="{FF2B5EF4-FFF2-40B4-BE49-F238E27FC236}">
                <a16:creationId xmlns:a16="http://schemas.microsoft.com/office/drawing/2014/main" id="{77757629-8AA1-7A32-96FF-1A0BF5E09445}"/>
              </a:ext>
            </a:extLst>
          </p:cNvPr>
          <p:cNvSpPr>
            <a:spLocks/>
          </p:cNvSpPr>
          <p:nvPr/>
        </p:nvSpPr>
        <p:spPr bwMode="auto">
          <a:xfrm>
            <a:off x="6264978" y="5714966"/>
            <a:ext cx="1281112" cy="376237"/>
          </a:xfrm>
          <a:custGeom>
            <a:avLst/>
            <a:gdLst>
              <a:gd name="T0" fmla="*/ 0 w 780"/>
              <a:gd name="T1" fmla="*/ 376237 h 240"/>
              <a:gd name="T2" fmla="*/ 0 w 780"/>
              <a:gd name="T3" fmla="*/ 0 h 240"/>
              <a:gd name="T4" fmla="*/ 1281112 w 780"/>
              <a:gd name="T5" fmla="*/ 0 h 240"/>
              <a:gd name="T6" fmla="*/ 0 60000 65536"/>
              <a:gd name="T7" fmla="*/ 0 60000 65536"/>
              <a:gd name="T8" fmla="*/ 0 60000 65536"/>
            </a:gdLst>
            <a:ahLst/>
            <a:cxnLst>
              <a:cxn ang="T6">
                <a:pos x="T0" y="T1"/>
              </a:cxn>
              <a:cxn ang="T7">
                <a:pos x="T2" y="T3"/>
              </a:cxn>
              <a:cxn ang="T8">
                <a:pos x="T4" y="T5"/>
              </a:cxn>
            </a:cxnLst>
            <a:rect l="0" t="0" r="r" b="b"/>
            <a:pathLst>
              <a:path w="780" h="240">
                <a:moveTo>
                  <a:pt x="0" y="240"/>
                </a:moveTo>
                <a:lnTo>
                  <a:pt x="0" y="0"/>
                </a:lnTo>
                <a:lnTo>
                  <a:pt x="780" y="0"/>
                </a:lnTo>
              </a:path>
            </a:pathLst>
          </a:cu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42">
            <a:extLst>
              <a:ext uri="{FF2B5EF4-FFF2-40B4-BE49-F238E27FC236}">
                <a16:creationId xmlns:a16="http://schemas.microsoft.com/office/drawing/2014/main" id="{1FE0F012-A617-B8E2-1A39-B9062F1E8184}"/>
              </a:ext>
            </a:extLst>
          </p:cNvPr>
          <p:cNvSpPr>
            <a:spLocks noChangeShapeType="1"/>
          </p:cNvSpPr>
          <p:nvPr/>
        </p:nvSpPr>
        <p:spPr bwMode="auto">
          <a:xfrm>
            <a:off x="6422140" y="5710203"/>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43">
            <a:extLst>
              <a:ext uri="{FF2B5EF4-FFF2-40B4-BE49-F238E27FC236}">
                <a16:creationId xmlns:a16="http://schemas.microsoft.com/office/drawing/2014/main" id="{18668AE5-CA6C-43FC-2A02-D826C2C53607}"/>
              </a:ext>
            </a:extLst>
          </p:cNvPr>
          <p:cNvSpPr>
            <a:spLocks noChangeShapeType="1"/>
          </p:cNvSpPr>
          <p:nvPr/>
        </p:nvSpPr>
        <p:spPr bwMode="auto">
          <a:xfrm>
            <a:off x="6579303" y="5710203"/>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44">
            <a:extLst>
              <a:ext uri="{FF2B5EF4-FFF2-40B4-BE49-F238E27FC236}">
                <a16:creationId xmlns:a16="http://schemas.microsoft.com/office/drawing/2014/main" id="{A1EA8990-8DDF-62B2-69C8-B88FF7D5E27D}"/>
              </a:ext>
            </a:extLst>
          </p:cNvPr>
          <p:cNvSpPr>
            <a:spLocks noChangeShapeType="1"/>
          </p:cNvSpPr>
          <p:nvPr/>
        </p:nvSpPr>
        <p:spPr bwMode="auto">
          <a:xfrm>
            <a:off x="6736465" y="5710203"/>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45">
            <a:extLst>
              <a:ext uri="{FF2B5EF4-FFF2-40B4-BE49-F238E27FC236}">
                <a16:creationId xmlns:a16="http://schemas.microsoft.com/office/drawing/2014/main" id="{11DB89FE-4CA0-A167-8A8F-403A5689BED2}"/>
              </a:ext>
            </a:extLst>
          </p:cNvPr>
          <p:cNvSpPr>
            <a:spLocks noChangeShapeType="1"/>
          </p:cNvSpPr>
          <p:nvPr/>
        </p:nvSpPr>
        <p:spPr bwMode="auto">
          <a:xfrm>
            <a:off x="6895215" y="5710203"/>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46">
            <a:extLst>
              <a:ext uri="{FF2B5EF4-FFF2-40B4-BE49-F238E27FC236}">
                <a16:creationId xmlns:a16="http://schemas.microsoft.com/office/drawing/2014/main" id="{0EC919E0-672D-27C3-A3EF-CC59F826F62C}"/>
              </a:ext>
            </a:extLst>
          </p:cNvPr>
          <p:cNvSpPr>
            <a:spLocks noChangeShapeType="1"/>
          </p:cNvSpPr>
          <p:nvPr/>
        </p:nvSpPr>
        <p:spPr bwMode="auto">
          <a:xfrm>
            <a:off x="7052378" y="5710203"/>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47">
            <a:extLst>
              <a:ext uri="{FF2B5EF4-FFF2-40B4-BE49-F238E27FC236}">
                <a16:creationId xmlns:a16="http://schemas.microsoft.com/office/drawing/2014/main" id="{B8A16849-CB5C-7AB4-0402-24F5417794BD}"/>
              </a:ext>
            </a:extLst>
          </p:cNvPr>
          <p:cNvSpPr>
            <a:spLocks noChangeShapeType="1"/>
          </p:cNvSpPr>
          <p:nvPr/>
        </p:nvSpPr>
        <p:spPr bwMode="auto">
          <a:xfrm>
            <a:off x="7209540" y="5719728"/>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48">
            <a:extLst>
              <a:ext uri="{FF2B5EF4-FFF2-40B4-BE49-F238E27FC236}">
                <a16:creationId xmlns:a16="http://schemas.microsoft.com/office/drawing/2014/main" id="{2064FB23-C3E3-5610-BF07-2E0A57CDAFDA}"/>
              </a:ext>
            </a:extLst>
          </p:cNvPr>
          <p:cNvSpPr>
            <a:spLocks noChangeShapeType="1"/>
          </p:cNvSpPr>
          <p:nvPr/>
        </p:nvSpPr>
        <p:spPr bwMode="auto">
          <a:xfrm>
            <a:off x="7377815" y="5719728"/>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49">
            <a:extLst>
              <a:ext uri="{FF2B5EF4-FFF2-40B4-BE49-F238E27FC236}">
                <a16:creationId xmlns:a16="http://schemas.microsoft.com/office/drawing/2014/main" id="{140877FD-D9D0-CE7C-B5EB-C91C835F1107}"/>
              </a:ext>
            </a:extLst>
          </p:cNvPr>
          <p:cNvSpPr>
            <a:spLocks noChangeShapeType="1"/>
          </p:cNvSpPr>
          <p:nvPr/>
        </p:nvSpPr>
        <p:spPr bwMode="auto">
          <a:xfrm>
            <a:off x="6298315" y="5437153"/>
            <a:ext cx="1277938"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Text Box 50">
            <a:extLst>
              <a:ext uri="{FF2B5EF4-FFF2-40B4-BE49-F238E27FC236}">
                <a16:creationId xmlns:a16="http://schemas.microsoft.com/office/drawing/2014/main" id="{261261E1-2EAA-5359-6825-449903DD3160}"/>
              </a:ext>
            </a:extLst>
          </p:cNvPr>
          <p:cNvSpPr txBox="1">
            <a:spLocks noChangeArrowheads="1"/>
          </p:cNvSpPr>
          <p:nvPr/>
        </p:nvSpPr>
        <p:spPr bwMode="auto">
          <a:xfrm>
            <a:off x="6366578" y="5043453"/>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rPr>
              <a:t>争用窗口</a:t>
            </a:r>
          </a:p>
        </p:txBody>
      </p:sp>
      <p:sp>
        <p:nvSpPr>
          <p:cNvPr id="45" name="Text Box 51">
            <a:extLst>
              <a:ext uri="{FF2B5EF4-FFF2-40B4-BE49-F238E27FC236}">
                <a16:creationId xmlns:a16="http://schemas.microsoft.com/office/drawing/2014/main" id="{B4707EC7-4C96-981B-2F2F-4E5E39592DFA}"/>
              </a:ext>
            </a:extLst>
          </p:cNvPr>
          <p:cNvSpPr txBox="1">
            <a:spLocks noChangeArrowheads="1"/>
          </p:cNvSpPr>
          <p:nvPr/>
        </p:nvSpPr>
        <p:spPr bwMode="auto">
          <a:xfrm>
            <a:off x="7512753" y="5668928"/>
            <a:ext cx="1390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rPr>
              <a:t>发送下一 帧</a:t>
            </a:r>
          </a:p>
        </p:txBody>
      </p:sp>
      <p:sp>
        <p:nvSpPr>
          <p:cNvPr id="46" name="AutoShape 52">
            <a:extLst>
              <a:ext uri="{FF2B5EF4-FFF2-40B4-BE49-F238E27FC236}">
                <a16:creationId xmlns:a16="http://schemas.microsoft.com/office/drawing/2014/main" id="{73682F54-A63B-6DD2-9A83-16F07706A7C7}"/>
              </a:ext>
            </a:extLst>
          </p:cNvPr>
          <p:cNvSpPr>
            <a:spLocks/>
          </p:cNvSpPr>
          <p:nvPr/>
        </p:nvSpPr>
        <p:spPr bwMode="auto">
          <a:xfrm rot="-5400000">
            <a:off x="4228216" y="4921215"/>
            <a:ext cx="144462" cy="2570163"/>
          </a:xfrm>
          <a:prstGeom prst="leftBrace">
            <a:avLst>
              <a:gd name="adj1" fmla="val 14826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7" name="AutoShape 53">
            <a:extLst>
              <a:ext uri="{FF2B5EF4-FFF2-40B4-BE49-F238E27FC236}">
                <a16:creationId xmlns:a16="http://schemas.microsoft.com/office/drawing/2014/main" id="{C25CB1EC-1D4E-DB40-9127-0C2B054653BC}"/>
              </a:ext>
            </a:extLst>
          </p:cNvPr>
          <p:cNvSpPr>
            <a:spLocks/>
          </p:cNvSpPr>
          <p:nvPr/>
        </p:nvSpPr>
        <p:spPr bwMode="auto">
          <a:xfrm rot="-5400000">
            <a:off x="6849178" y="5556216"/>
            <a:ext cx="112712" cy="1249362"/>
          </a:xfrm>
          <a:prstGeom prst="leftBrace">
            <a:avLst>
              <a:gd name="adj1" fmla="val 9237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8" name="Text Box 54">
            <a:extLst>
              <a:ext uri="{FF2B5EF4-FFF2-40B4-BE49-F238E27FC236}">
                <a16:creationId xmlns:a16="http://schemas.microsoft.com/office/drawing/2014/main" id="{C78A3D63-4773-EDD1-1CBF-0C2F5BC775EB}"/>
              </a:ext>
            </a:extLst>
          </p:cNvPr>
          <p:cNvSpPr txBox="1">
            <a:spLocks noChangeArrowheads="1"/>
          </p:cNvSpPr>
          <p:nvPr/>
        </p:nvSpPr>
        <p:spPr bwMode="auto">
          <a:xfrm>
            <a:off x="3769428" y="6202328"/>
            <a:ext cx="110013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rPr>
              <a:t>推迟接入</a:t>
            </a:r>
          </a:p>
        </p:txBody>
      </p:sp>
      <p:sp>
        <p:nvSpPr>
          <p:cNvPr id="49" name="Text Box 55">
            <a:extLst>
              <a:ext uri="{FF2B5EF4-FFF2-40B4-BE49-F238E27FC236}">
                <a16:creationId xmlns:a16="http://schemas.microsoft.com/office/drawing/2014/main" id="{496976BF-7564-09DD-25AB-946FD47CAE33}"/>
              </a:ext>
            </a:extLst>
          </p:cNvPr>
          <p:cNvSpPr txBox="1">
            <a:spLocks noChangeArrowheads="1"/>
          </p:cNvSpPr>
          <p:nvPr/>
        </p:nvSpPr>
        <p:spPr bwMode="auto">
          <a:xfrm>
            <a:off x="6147503" y="6154703"/>
            <a:ext cx="155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rPr>
              <a:t>等待重试时间</a:t>
            </a:r>
          </a:p>
        </p:txBody>
      </p:sp>
      <p:sp>
        <p:nvSpPr>
          <p:cNvPr id="50" name="Line 56">
            <a:extLst>
              <a:ext uri="{FF2B5EF4-FFF2-40B4-BE49-F238E27FC236}">
                <a16:creationId xmlns:a16="http://schemas.microsoft.com/office/drawing/2014/main" id="{EF9BE8C9-9B54-F57A-066C-FA298E319C8B}"/>
              </a:ext>
            </a:extLst>
          </p:cNvPr>
          <p:cNvSpPr>
            <a:spLocks noChangeShapeType="1"/>
          </p:cNvSpPr>
          <p:nvPr/>
        </p:nvSpPr>
        <p:spPr bwMode="auto">
          <a:xfrm flipV="1">
            <a:off x="2277178" y="3811553"/>
            <a:ext cx="0" cy="300038"/>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Text Box 57">
            <a:extLst>
              <a:ext uri="{FF2B5EF4-FFF2-40B4-BE49-F238E27FC236}">
                <a16:creationId xmlns:a16="http://schemas.microsoft.com/office/drawing/2014/main" id="{5BDE97E9-A379-53EA-6BD7-5517F88B220B}"/>
              </a:ext>
            </a:extLst>
          </p:cNvPr>
          <p:cNvSpPr txBox="1">
            <a:spLocks noChangeArrowheads="1"/>
          </p:cNvSpPr>
          <p:nvPr/>
        </p:nvSpPr>
        <p:spPr bwMode="auto">
          <a:xfrm>
            <a:off x="1661228" y="4011578"/>
            <a:ext cx="1327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1800">
                <a:solidFill>
                  <a:srgbClr val="333399"/>
                </a:solidFill>
              </a:rPr>
              <a:t>有帧要发送</a:t>
            </a:r>
          </a:p>
        </p:txBody>
      </p:sp>
      <p:sp>
        <p:nvSpPr>
          <p:cNvPr id="52" name="Line 58">
            <a:extLst>
              <a:ext uri="{FF2B5EF4-FFF2-40B4-BE49-F238E27FC236}">
                <a16:creationId xmlns:a16="http://schemas.microsoft.com/office/drawing/2014/main" id="{32CD9BDA-67CB-1019-2A44-80D61161FBEC}"/>
              </a:ext>
            </a:extLst>
          </p:cNvPr>
          <p:cNvSpPr>
            <a:spLocks noChangeShapeType="1"/>
          </p:cNvSpPr>
          <p:nvPr/>
        </p:nvSpPr>
        <p:spPr bwMode="auto">
          <a:xfrm>
            <a:off x="7574665" y="5276816"/>
            <a:ext cx="0" cy="368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Text Box 59">
            <a:extLst>
              <a:ext uri="{FF2B5EF4-FFF2-40B4-BE49-F238E27FC236}">
                <a16:creationId xmlns:a16="http://schemas.microsoft.com/office/drawing/2014/main" id="{505835CB-6433-2425-03F3-5A9D95532230}"/>
              </a:ext>
            </a:extLst>
          </p:cNvPr>
          <p:cNvSpPr txBox="1">
            <a:spLocks noChangeArrowheads="1"/>
          </p:cNvSpPr>
          <p:nvPr/>
        </p:nvSpPr>
        <p:spPr bwMode="auto">
          <a:xfrm>
            <a:off x="813503" y="3771866"/>
            <a:ext cx="6413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1800">
                <a:solidFill>
                  <a:srgbClr val="333399"/>
                </a:solidFill>
              </a:rPr>
              <a:t>源站</a:t>
            </a:r>
          </a:p>
        </p:txBody>
      </p:sp>
      <p:sp>
        <p:nvSpPr>
          <p:cNvPr id="54" name="Line 60">
            <a:extLst>
              <a:ext uri="{FF2B5EF4-FFF2-40B4-BE49-F238E27FC236}">
                <a16:creationId xmlns:a16="http://schemas.microsoft.com/office/drawing/2014/main" id="{940BB34D-A02E-BA70-FCFC-20C4B23355D4}"/>
              </a:ext>
            </a:extLst>
          </p:cNvPr>
          <p:cNvSpPr>
            <a:spLocks noChangeShapeType="1"/>
          </p:cNvSpPr>
          <p:nvPr/>
        </p:nvSpPr>
        <p:spPr bwMode="auto">
          <a:xfrm>
            <a:off x="1107190" y="4757703"/>
            <a:ext cx="8494713"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Text Box 61">
            <a:extLst>
              <a:ext uri="{FF2B5EF4-FFF2-40B4-BE49-F238E27FC236}">
                <a16:creationId xmlns:a16="http://schemas.microsoft.com/office/drawing/2014/main" id="{A31DDCEB-CBA6-C9CD-DACA-E870C636072A}"/>
              </a:ext>
            </a:extLst>
          </p:cNvPr>
          <p:cNvSpPr txBox="1">
            <a:spLocks noChangeArrowheads="1"/>
          </p:cNvSpPr>
          <p:nvPr/>
        </p:nvSpPr>
        <p:spPr bwMode="auto">
          <a:xfrm>
            <a:off x="9111365" y="4376703"/>
            <a:ext cx="642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rPr>
              <a:t>时间</a:t>
            </a:r>
          </a:p>
        </p:txBody>
      </p:sp>
      <p:sp>
        <p:nvSpPr>
          <p:cNvPr id="56" name="Text Box 62">
            <a:extLst>
              <a:ext uri="{FF2B5EF4-FFF2-40B4-BE49-F238E27FC236}">
                <a16:creationId xmlns:a16="http://schemas.microsoft.com/office/drawing/2014/main" id="{D73D780F-3453-C761-3837-A350D5C0A290}"/>
              </a:ext>
            </a:extLst>
          </p:cNvPr>
          <p:cNvSpPr txBox="1">
            <a:spLocks noChangeArrowheads="1"/>
          </p:cNvSpPr>
          <p:nvPr/>
        </p:nvSpPr>
        <p:spPr bwMode="auto">
          <a:xfrm>
            <a:off x="788103" y="4721191"/>
            <a:ext cx="86995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1800">
                <a:solidFill>
                  <a:srgbClr val="333399"/>
                </a:solidFill>
              </a:rPr>
              <a:t>目的站</a:t>
            </a:r>
          </a:p>
        </p:txBody>
      </p:sp>
      <p:sp>
        <p:nvSpPr>
          <p:cNvPr id="57" name="Freeform 63">
            <a:extLst>
              <a:ext uri="{FF2B5EF4-FFF2-40B4-BE49-F238E27FC236}">
                <a16:creationId xmlns:a16="http://schemas.microsoft.com/office/drawing/2014/main" id="{0A58D837-BBFF-A077-A45F-0C4E85A32FEC}"/>
              </a:ext>
            </a:extLst>
          </p:cNvPr>
          <p:cNvSpPr>
            <a:spLocks/>
          </p:cNvSpPr>
          <p:nvPr/>
        </p:nvSpPr>
        <p:spPr bwMode="auto">
          <a:xfrm>
            <a:off x="4917190" y="4381466"/>
            <a:ext cx="663575" cy="376237"/>
          </a:xfrm>
          <a:custGeom>
            <a:avLst/>
            <a:gdLst>
              <a:gd name="T0" fmla="*/ 0 w 624"/>
              <a:gd name="T1" fmla="*/ 376237 h 240"/>
              <a:gd name="T2" fmla="*/ 0 w 624"/>
              <a:gd name="T3" fmla="*/ 0 h 240"/>
              <a:gd name="T4" fmla="*/ 663575 w 624"/>
              <a:gd name="T5" fmla="*/ 0 h 240"/>
              <a:gd name="T6" fmla="*/ 663575 w 624"/>
              <a:gd name="T7" fmla="*/ 37623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64">
            <a:extLst>
              <a:ext uri="{FF2B5EF4-FFF2-40B4-BE49-F238E27FC236}">
                <a16:creationId xmlns:a16="http://schemas.microsoft.com/office/drawing/2014/main" id="{BE169626-33A7-E6D1-9DED-48C13633179D}"/>
              </a:ext>
            </a:extLst>
          </p:cNvPr>
          <p:cNvSpPr>
            <a:spLocks noChangeShapeType="1"/>
          </p:cNvSpPr>
          <p:nvPr/>
        </p:nvSpPr>
        <p:spPr bwMode="auto">
          <a:xfrm>
            <a:off x="4917190" y="3811553"/>
            <a:ext cx="0" cy="6778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Text Box 65">
            <a:extLst>
              <a:ext uri="{FF2B5EF4-FFF2-40B4-BE49-F238E27FC236}">
                <a16:creationId xmlns:a16="http://schemas.microsoft.com/office/drawing/2014/main" id="{2222CC38-3526-3B7F-E90D-555EE5D5552F}"/>
              </a:ext>
            </a:extLst>
          </p:cNvPr>
          <p:cNvSpPr txBox="1">
            <a:spLocks noChangeArrowheads="1"/>
          </p:cNvSpPr>
          <p:nvPr/>
        </p:nvSpPr>
        <p:spPr bwMode="auto">
          <a:xfrm>
            <a:off x="4915603" y="4400516"/>
            <a:ext cx="654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en-US" altLang="zh-CN" sz="1800">
                <a:solidFill>
                  <a:srgbClr val="333399"/>
                </a:solidFill>
              </a:rPr>
              <a:t>ACK</a:t>
            </a:r>
          </a:p>
        </p:txBody>
      </p:sp>
      <p:sp>
        <p:nvSpPr>
          <p:cNvPr id="60" name="Line 66">
            <a:extLst>
              <a:ext uri="{FF2B5EF4-FFF2-40B4-BE49-F238E27FC236}">
                <a16:creationId xmlns:a16="http://schemas.microsoft.com/office/drawing/2014/main" id="{0E7EEEA8-4E17-24AF-5123-294500DFD458}"/>
              </a:ext>
            </a:extLst>
          </p:cNvPr>
          <p:cNvSpPr>
            <a:spLocks noChangeShapeType="1"/>
          </p:cNvSpPr>
          <p:nvPr/>
        </p:nvSpPr>
        <p:spPr bwMode="auto">
          <a:xfrm>
            <a:off x="5582353" y="4810091"/>
            <a:ext cx="3175"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Text Box 67">
            <a:extLst>
              <a:ext uri="{FF2B5EF4-FFF2-40B4-BE49-F238E27FC236}">
                <a16:creationId xmlns:a16="http://schemas.microsoft.com/office/drawing/2014/main" id="{09A5E667-1B2A-8CCE-46F4-81EB68246C58}"/>
              </a:ext>
            </a:extLst>
          </p:cNvPr>
          <p:cNvSpPr txBox="1">
            <a:spLocks noChangeArrowheads="1"/>
          </p:cNvSpPr>
          <p:nvPr/>
        </p:nvSpPr>
        <p:spPr bwMode="auto">
          <a:xfrm>
            <a:off x="5525203" y="5451441"/>
            <a:ext cx="692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rPr>
              <a:t>SIFS</a:t>
            </a:r>
          </a:p>
        </p:txBody>
      </p:sp>
      <p:sp>
        <p:nvSpPr>
          <p:cNvPr id="62" name="Line 68">
            <a:extLst>
              <a:ext uri="{FF2B5EF4-FFF2-40B4-BE49-F238E27FC236}">
                <a16:creationId xmlns:a16="http://schemas.microsoft.com/office/drawing/2014/main" id="{F3300A11-CD59-8453-7575-C549BCD0840E}"/>
              </a:ext>
            </a:extLst>
          </p:cNvPr>
          <p:cNvSpPr>
            <a:spLocks noChangeShapeType="1"/>
          </p:cNvSpPr>
          <p:nvPr/>
        </p:nvSpPr>
        <p:spPr bwMode="auto">
          <a:xfrm>
            <a:off x="6137978" y="5738778"/>
            <a:ext cx="0" cy="1508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Line 69">
            <a:extLst>
              <a:ext uri="{FF2B5EF4-FFF2-40B4-BE49-F238E27FC236}">
                <a16:creationId xmlns:a16="http://schemas.microsoft.com/office/drawing/2014/main" id="{2F41D2FE-122A-0834-B1B1-954996624EFE}"/>
              </a:ext>
            </a:extLst>
          </p:cNvPr>
          <p:cNvSpPr>
            <a:spLocks noChangeShapeType="1"/>
          </p:cNvSpPr>
          <p:nvPr/>
        </p:nvSpPr>
        <p:spPr bwMode="auto">
          <a:xfrm>
            <a:off x="2986790" y="3627403"/>
            <a:ext cx="0" cy="20367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Text Box 70">
            <a:extLst>
              <a:ext uri="{FF2B5EF4-FFF2-40B4-BE49-F238E27FC236}">
                <a16:creationId xmlns:a16="http://schemas.microsoft.com/office/drawing/2014/main" id="{184B8DCB-DCAE-5717-F149-06C999592E43}"/>
              </a:ext>
            </a:extLst>
          </p:cNvPr>
          <p:cNvSpPr txBox="1">
            <a:spLocks noChangeArrowheads="1"/>
          </p:cNvSpPr>
          <p:nvPr/>
        </p:nvSpPr>
        <p:spPr bwMode="auto">
          <a:xfrm>
            <a:off x="754765" y="6056278"/>
            <a:ext cx="9318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en-US" altLang="zh-CN" sz="1800">
                <a:solidFill>
                  <a:srgbClr val="333399"/>
                </a:solidFill>
              </a:rPr>
              <a:t> </a:t>
            </a:r>
            <a:r>
              <a:rPr kumimoji="1" lang="zh-CN" altLang="en-US" sz="1800">
                <a:solidFill>
                  <a:srgbClr val="333399"/>
                </a:solidFill>
              </a:rPr>
              <a:t>其他站</a:t>
            </a:r>
          </a:p>
        </p:txBody>
      </p:sp>
      <p:sp>
        <p:nvSpPr>
          <p:cNvPr id="65" name="Line 71">
            <a:extLst>
              <a:ext uri="{FF2B5EF4-FFF2-40B4-BE49-F238E27FC236}">
                <a16:creationId xmlns:a16="http://schemas.microsoft.com/office/drawing/2014/main" id="{DFF815C7-890D-0B99-1553-460936EC395F}"/>
              </a:ext>
            </a:extLst>
          </p:cNvPr>
          <p:cNvSpPr>
            <a:spLocks noChangeShapeType="1"/>
          </p:cNvSpPr>
          <p:nvPr/>
        </p:nvSpPr>
        <p:spPr bwMode="auto">
          <a:xfrm flipV="1">
            <a:off x="2986790" y="6116603"/>
            <a:ext cx="0" cy="300038"/>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Text Box 72">
            <a:extLst>
              <a:ext uri="{FF2B5EF4-FFF2-40B4-BE49-F238E27FC236}">
                <a16:creationId xmlns:a16="http://schemas.microsoft.com/office/drawing/2014/main" id="{3FAB9C09-18D7-93E5-56A7-ED698D1D4A77}"/>
              </a:ext>
            </a:extLst>
          </p:cNvPr>
          <p:cNvSpPr txBox="1">
            <a:spLocks noChangeArrowheads="1"/>
          </p:cNvSpPr>
          <p:nvPr/>
        </p:nvSpPr>
        <p:spPr bwMode="auto">
          <a:xfrm>
            <a:off x="2345440" y="6335678"/>
            <a:ext cx="132873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1800">
                <a:solidFill>
                  <a:srgbClr val="333399"/>
                </a:solidFill>
              </a:rPr>
              <a:t>有帧要发送</a:t>
            </a:r>
          </a:p>
        </p:txBody>
      </p:sp>
      <p:sp>
        <p:nvSpPr>
          <p:cNvPr id="67" name="Line 73">
            <a:extLst>
              <a:ext uri="{FF2B5EF4-FFF2-40B4-BE49-F238E27FC236}">
                <a16:creationId xmlns:a16="http://schemas.microsoft.com/office/drawing/2014/main" id="{3BAA0715-9C75-0180-CC5F-9B666DF19E5F}"/>
              </a:ext>
            </a:extLst>
          </p:cNvPr>
          <p:cNvSpPr>
            <a:spLocks noChangeShapeType="1"/>
          </p:cNvSpPr>
          <p:nvPr/>
        </p:nvSpPr>
        <p:spPr bwMode="auto">
          <a:xfrm flipV="1">
            <a:off x="4402840" y="4184616"/>
            <a:ext cx="534988" cy="3175"/>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74">
            <a:extLst>
              <a:ext uri="{FF2B5EF4-FFF2-40B4-BE49-F238E27FC236}">
                <a16:creationId xmlns:a16="http://schemas.microsoft.com/office/drawing/2014/main" id="{B0E33C4C-F839-E4AA-9766-358E003C9F5E}"/>
              </a:ext>
            </a:extLst>
          </p:cNvPr>
          <p:cNvSpPr>
            <a:spLocks noChangeShapeType="1"/>
          </p:cNvSpPr>
          <p:nvPr/>
        </p:nvSpPr>
        <p:spPr bwMode="auto">
          <a:xfrm flipV="1">
            <a:off x="5590290" y="5811803"/>
            <a:ext cx="531813" cy="1588"/>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Text Box 77">
            <a:extLst>
              <a:ext uri="{FF2B5EF4-FFF2-40B4-BE49-F238E27FC236}">
                <a16:creationId xmlns:a16="http://schemas.microsoft.com/office/drawing/2014/main" id="{1F01D173-CCF4-697B-FBAC-8A6EACFEDFE5}"/>
              </a:ext>
            </a:extLst>
          </p:cNvPr>
          <p:cNvSpPr txBox="1">
            <a:spLocks noChangeArrowheads="1"/>
          </p:cNvSpPr>
          <p:nvPr/>
        </p:nvSpPr>
        <p:spPr bwMode="auto">
          <a:xfrm>
            <a:off x="867478" y="1087403"/>
            <a:ext cx="8820150" cy="1196975"/>
          </a:xfrm>
          <a:prstGeom prst="rect">
            <a:avLst/>
          </a:prstGeom>
          <a:solidFill>
            <a:schemeClr val="tx2">
              <a:lumMod val="20000"/>
              <a:lumOff val="80000"/>
            </a:schemeClr>
          </a:solidFill>
          <a:ln w="9525">
            <a:solidFill>
              <a:srgbClr val="333399"/>
            </a:solidFill>
            <a:miter lim="800000"/>
            <a:headEnd/>
            <a:tailEnd/>
          </a:ln>
          <a:effectLst/>
        </p:spPr>
        <p:txBody>
          <a:bodyPr>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400" dirty="0">
                <a:solidFill>
                  <a:srgbClr val="333399"/>
                </a:solidFill>
                <a:latin typeface="+mn-ea"/>
                <a:ea typeface="+mn-ea"/>
              </a:rPr>
              <a:t>SIFS</a:t>
            </a:r>
            <a:r>
              <a:rPr lang="zh-CN" altLang="en-US" sz="2400" dirty="0">
                <a:solidFill>
                  <a:srgbClr val="333399"/>
                </a:solidFill>
                <a:latin typeface="+mn-ea"/>
                <a:ea typeface="+mn-ea"/>
              </a:rPr>
              <a:t>，即短</a:t>
            </a:r>
            <a:r>
              <a:rPr lang="en-US" altLang="zh-CN" sz="2400" dirty="0">
                <a:solidFill>
                  <a:srgbClr val="333399"/>
                </a:solidFill>
                <a:latin typeface="+mn-ea"/>
                <a:ea typeface="+mn-ea"/>
              </a:rPr>
              <a:t>(Short)</a:t>
            </a:r>
            <a:r>
              <a:rPr lang="zh-CN" altLang="en-US" sz="2400" dirty="0">
                <a:solidFill>
                  <a:srgbClr val="333399"/>
                </a:solidFill>
                <a:latin typeface="+mn-ea"/>
                <a:ea typeface="+mn-ea"/>
              </a:rPr>
              <a:t>帧间间隔，是最短的帧间间隔，用来分隔开属于一次对话的各帧。一个站应当能够在这段时间内从发送方式切换到接收方式。</a:t>
            </a:r>
          </a:p>
        </p:txBody>
      </p:sp>
      <p:sp>
        <p:nvSpPr>
          <p:cNvPr id="70" name="Text Box 78">
            <a:extLst>
              <a:ext uri="{FF2B5EF4-FFF2-40B4-BE49-F238E27FC236}">
                <a16:creationId xmlns:a16="http://schemas.microsoft.com/office/drawing/2014/main" id="{00172AFD-7E5C-26FF-6529-59E47D33CA04}"/>
              </a:ext>
            </a:extLst>
          </p:cNvPr>
          <p:cNvSpPr txBox="1">
            <a:spLocks noChangeArrowheads="1"/>
          </p:cNvSpPr>
          <p:nvPr/>
        </p:nvSpPr>
        <p:spPr bwMode="auto">
          <a:xfrm>
            <a:off x="3423353" y="2284378"/>
            <a:ext cx="6246812" cy="1016000"/>
          </a:xfrm>
          <a:prstGeom prst="rect">
            <a:avLst/>
          </a:prstGeom>
          <a:solidFill>
            <a:srgbClr val="CCE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zh-CN" altLang="en-US" sz="2000" dirty="0">
                <a:solidFill>
                  <a:srgbClr val="333399"/>
                </a:solidFill>
                <a:latin typeface="+mn-ea"/>
                <a:ea typeface="+mn-ea"/>
              </a:rPr>
              <a:t>使用 </a:t>
            </a:r>
            <a:r>
              <a:rPr lang="en-US" altLang="zh-CN" sz="2000" dirty="0">
                <a:solidFill>
                  <a:srgbClr val="333399"/>
                </a:solidFill>
                <a:latin typeface="+mn-ea"/>
                <a:ea typeface="+mn-ea"/>
              </a:rPr>
              <a:t>SIFS </a:t>
            </a:r>
            <a:r>
              <a:rPr lang="zh-CN" altLang="en-US" sz="2000" dirty="0">
                <a:solidFill>
                  <a:srgbClr val="333399"/>
                </a:solidFill>
                <a:latin typeface="+mn-ea"/>
                <a:ea typeface="+mn-ea"/>
              </a:rPr>
              <a:t>的帧类型有：</a:t>
            </a:r>
            <a:r>
              <a:rPr lang="en-US" altLang="zh-CN" sz="2000" dirty="0">
                <a:solidFill>
                  <a:srgbClr val="333399"/>
                </a:solidFill>
                <a:latin typeface="+mn-ea"/>
                <a:ea typeface="+mn-ea"/>
              </a:rPr>
              <a:t>ACK </a:t>
            </a:r>
            <a:r>
              <a:rPr lang="zh-CN" altLang="en-US" sz="2000" dirty="0">
                <a:solidFill>
                  <a:srgbClr val="333399"/>
                </a:solidFill>
                <a:latin typeface="+mn-ea"/>
                <a:ea typeface="+mn-ea"/>
              </a:rPr>
              <a:t>帧、</a:t>
            </a:r>
            <a:r>
              <a:rPr lang="en-US" altLang="zh-CN" sz="2000" dirty="0">
                <a:solidFill>
                  <a:srgbClr val="333399"/>
                </a:solidFill>
                <a:latin typeface="+mn-ea"/>
                <a:ea typeface="+mn-ea"/>
              </a:rPr>
              <a:t>CTS </a:t>
            </a:r>
            <a:r>
              <a:rPr lang="zh-CN" altLang="en-US" sz="2000" dirty="0">
                <a:solidFill>
                  <a:srgbClr val="333399"/>
                </a:solidFill>
                <a:latin typeface="+mn-ea"/>
                <a:ea typeface="+mn-ea"/>
              </a:rPr>
              <a:t>帧、由过长的 </a:t>
            </a:r>
            <a:r>
              <a:rPr lang="en-US" altLang="zh-CN" sz="2000" dirty="0">
                <a:solidFill>
                  <a:srgbClr val="333399"/>
                </a:solidFill>
                <a:latin typeface="+mn-ea"/>
                <a:ea typeface="+mn-ea"/>
              </a:rPr>
              <a:t>MAC </a:t>
            </a:r>
            <a:r>
              <a:rPr lang="zh-CN" altLang="en-US" sz="2000" dirty="0">
                <a:solidFill>
                  <a:srgbClr val="333399"/>
                </a:solidFill>
                <a:latin typeface="+mn-ea"/>
                <a:ea typeface="+mn-ea"/>
              </a:rPr>
              <a:t>帧分片后的数据帧，以及所有回答 </a:t>
            </a:r>
            <a:r>
              <a:rPr lang="en-US" altLang="zh-CN" sz="2000" dirty="0">
                <a:solidFill>
                  <a:srgbClr val="333399"/>
                </a:solidFill>
                <a:latin typeface="+mn-ea"/>
                <a:ea typeface="+mn-ea"/>
              </a:rPr>
              <a:t>AP </a:t>
            </a:r>
            <a:r>
              <a:rPr lang="zh-CN" altLang="en-US" sz="2000" dirty="0">
                <a:solidFill>
                  <a:srgbClr val="333399"/>
                </a:solidFill>
                <a:latin typeface="+mn-ea"/>
                <a:ea typeface="+mn-ea"/>
              </a:rPr>
              <a:t>探询的帧和在 </a:t>
            </a:r>
            <a:r>
              <a:rPr lang="en-US" altLang="zh-CN" sz="2000" dirty="0">
                <a:solidFill>
                  <a:srgbClr val="333399"/>
                </a:solidFill>
                <a:latin typeface="+mn-ea"/>
                <a:ea typeface="+mn-ea"/>
              </a:rPr>
              <a:t>PCF </a:t>
            </a:r>
            <a:r>
              <a:rPr lang="zh-CN" altLang="en-US" sz="2000" dirty="0">
                <a:solidFill>
                  <a:srgbClr val="333399"/>
                </a:solidFill>
                <a:latin typeface="+mn-ea"/>
                <a:ea typeface="+mn-ea"/>
              </a:rPr>
              <a:t>方式中接入点 </a:t>
            </a:r>
            <a:r>
              <a:rPr lang="en-US" altLang="zh-CN" sz="2000" dirty="0">
                <a:solidFill>
                  <a:srgbClr val="333399"/>
                </a:solidFill>
                <a:latin typeface="+mn-ea"/>
                <a:ea typeface="+mn-ea"/>
              </a:rPr>
              <a:t>AP </a:t>
            </a:r>
            <a:r>
              <a:rPr lang="zh-CN" altLang="en-US" sz="2000" dirty="0">
                <a:solidFill>
                  <a:srgbClr val="333399"/>
                </a:solidFill>
                <a:latin typeface="+mn-ea"/>
                <a:ea typeface="+mn-ea"/>
              </a:rPr>
              <a:t>发送出的任何帧。</a:t>
            </a:r>
            <a:endParaRPr lang="zh-CN" altLang="en-US" sz="2000" dirty="0">
              <a:latin typeface="+mn-ea"/>
              <a:ea typeface="+mn-ea"/>
            </a:endParaRPr>
          </a:p>
        </p:txBody>
      </p:sp>
    </p:spTree>
    <p:extLst>
      <p:ext uri="{BB962C8B-B14F-4D97-AF65-F5344CB8AC3E}">
        <p14:creationId xmlns:p14="http://schemas.microsoft.com/office/powerpoint/2010/main" val="364559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grpId="0" nodeType="clickEffect">
                                  <p:stCondLst>
                                    <p:cond delay="0"/>
                                  </p:stCondLst>
                                  <p:childTnLst>
                                    <p:anim calcmode="discrete" valueType="str">
                                      <p:cBhvr>
                                        <p:cTn id="10" dur="500" fill="hold"/>
                                        <p:tgtEl>
                                          <p:spTgt spid="7"/>
                                        </p:tgtEl>
                                        <p:attrNameLst>
                                          <p:attrName>style.visibility</p:attrName>
                                        </p:attrNameLst>
                                      </p:cBhvr>
                                      <p:tavLst>
                                        <p:tav tm="0">
                                          <p:val>
                                            <p:strVal val="hidden"/>
                                          </p:val>
                                        </p:tav>
                                        <p:tav tm="50000">
                                          <p:val>
                                            <p:strVal val="visible"/>
                                          </p:val>
                                        </p:tav>
                                      </p:tavLst>
                                    </p:anim>
                                  </p:childTnLst>
                                </p:cTn>
                              </p:par>
                              <p:par>
                                <p:cTn id="11" presetID="35" presetClass="emph" presetSubtype="0" repeatCount="4000" fill="hold" grpId="0" nodeType="withEffect">
                                  <p:stCondLst>
                                    <p:cond delay="0"/>
                                  </p:stCondLst>
                                  <p:childTnLst>
                                    <p:anim calcmode="discrete" valueType="str">
                                      <p:cBhvr>
                                        <p:cTn id="12" dur="500" fill="hold"/>
                                        <p:tgtEl>
                                          <p:spTgt spid="21"/>
                                        </p:tgtEl>
                                        <p:attrNameLst>
                                          <p:attrName>style.visibility</p:attrName>
                                        </p:attrNameLst>
                                      </p:cBhvr>
                                      <p:tavLst>
                                        <p:tav tm="0">
                                          <p:val>
                                            <p:strVal val="hidden"/>
                                          </p:val>
                                        </p:tav>
                                        <p:tav tm="50000">
                                          <p:val>
                                            <p:strVal val="visible"/>
                                          </p:val>
                                        </p:tav>
                                      </p:tavLst>
                                    </p:anim>
                                  </p:childTnLst>
                                </p:cTn>
                              </p:par>
                              <p:par>
                                <p:cTn id="13" presetID="35" presetClass="emph" presetSubtype="0" repeatCount="4000" fill="hold" grpId="0" nodeType="withEffect">
                                  <p:stCondLst>
                                    <p:cond delay="0"/>
                                  </p:stCondLst>
                                  <p:childTnLst>
                                    <p:anim calcmode="discrete" valueType="str">
                                      <p:cBhvr>
                                        <p:cTn id="14" dur="500" fill="hold"/>
                                        <p:tgtEl>
                                          <p:spTgt spid="61"/>
                                        </p:tgtEl>
                                        <p:attrNameLst>
                                          <p:attrName>style.visibility</p:attrName>
                                        </p:attrNameLst>
                                      </p:cBhvr>
                                      <p:tavLst>
                                        <p:tav tm="0">
                                          <p:val>
                                            <p:strVal val="hidden"/>
                                          </p:val>
                                        </p:tav>
                                        <p:tav tm="50000">
                                          <p:val>
                                            <p:strVal val="visible"/>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p:bldP spid="61" grpId="0"/>
      <p:bldP spid="69" grpId="0" animBg="1"/>
      <p:bldP spid="7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97281-3148-48CC-89B9-50773427A19D}"/>
              </a:ext>
            </a:extLst>
          </p:cNvPr>
          <p:cNvSpPr>
            <a:spLocks noGrp="1"/>
          </p:cNvSpPr>
          <p:nvPr>
            <p:ph type="title"/>
          </p:nvPr>
        </p:nvSpPr>
        <p:spPr/>
        <p:txBody>
          <a:bodyPr/>
          <a:lstStyle/>
          <a:p>
            <a:r>
              <a:rPr lang="zh-CN" altLang="en-US" dirty="0"/>
              <a:t>传输方式：异步传输</a:t>
            </a:r>
          </a:p>
        </p:txBody>
      </p:sp>
      <p:sp>
        <p:nvSpPr>
          <p:cNvPr id="3" name="内容占位符 2">
            <a:extLst>
              <a:ext uri="{FF2B5EF4-FFF2-40B4-BE49-F238E27FC236}">
                <a16:creationId xmlns:a16="http://schemas.microsoft.com/office/drawing/2014/main" id="{23DD39D2-64FD-415F-8A0A-3AFCD85C2ABE}"/>
              </a:ext>
            </a:extLst>
          </p:cNvPr>
          <p:cNvSpPr>
            <a:spLocks noGrp="1"/>
          </p:cNvSpPr>
          <p:nvPr>
            <p:ph idx="1"/>
          </p:nvPr>
        </p:nvSpPr>
        <p:spPr>
          <a:xfrm>
            <a:off x="660399" y="1125539"/>
            <a:ext cx="11119221" cy="1079779"/>
          </a:xfrm>
        </p:spPr>
        <p:txBody>
          <a:bodyPr>
            <a:normAutofit fontScale="85000" lnSpcReduction="10000"/>
          </a:bodyPr>
          <a:lstStyle/>
          <a:p>
            <a:r>
              <a:rPr lang="zh-CN" altLang="en-US" sz="2800" dirty="0">
                <a:solidFill>
                  <a:srgbClr val="FF0000"/>
                </a:solidFill>
                <a:latin typeface="+mn-ea"/>
              </a:rPr>
              <a:t>异步传输：</a:t>
            </a:r>
            <a:r>
              <a:rPr lang="zh-CN" altLang="en-US" sz="2800" dirty="0">
                <a:latin typeface="+mn-ea"/>
              </a:rPr>
              <a:t>两个设备间以有限的几个比特通常是一个字符为单位进行的数据传输</a:t>
            </a:r>
          </a:p>
          <a:p>
            <a:pPr marL="538163" indent="-360363">
              <a:buFont typeface="Wingdings" panose="05000000000000000000" pitchFamily="2" charset="2"/>
              <a:buChar char="Ø"/>
            </a:pPr>
            <a:r>
              <a:rPr lang="zh-CN" altLang="en-US" sz="2200" dirty="0">
                <a:latin typeface="+mn-ea"/>
              </a:rPr>
              <a:t>特点：传输开销大、效率低，用于低速设备</a:t>
            </a:r>
            <a:endParaRPr lang="en-US" altLang="zh-CN" sz="2200" dirty="0">
              <a:latin typeface="+mn-ea"/>
            </a:endParaRPr>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p:txBody>
      </p:sp>
      <p:sp>
        <p:nvSpPr>
          <p:cNvPr id="4" name="灯片编号占位符 3">
            <a:extLst>
              <a:ext uri="{FF2B5EF4-FFF2-40B4-BE49-F238E27FC236}">
                <a16:creationId xmlns:a16="http://schemas.microsoft.com/office/drawing/2014/main" id="{10DC69D9-A30A-4F67-A06E-3512C75786A9}"/>
              </a:ext>
            </a:extLst>
          </p:cNvPr>
          <p:cNvSpPr>
            <a:spLocks noGrp="1"/>
          </p:cNvSpPr>
          <p:nvPr>
            <p:ph type="sldNum" sz="quarter" idx="12"/>
          </p:nvPr>
        </p:nvSpPr>
        <p:spPr/>
        <p:txBody>
          <a:bodyPr/>
          <a:lstStyle/>
          <a:p>
            <a:fld id="{C8BB1146-E542-4D4E-B8E9-6919A11DDD48}" type="slidenum">
              <a:rPr lang="en-US" smtClean="0"/>
              <a:t>18</a:t>
            </a:fld>
            <a:endParaRPr lang="en-US"/>
          </a:p>
        </p:txBody>
      </p:sp>
      <p:sp>
        <p:nvSpPr>
          <p:cNvPr id="5" name="Line 211">
            <a:extLst>
              <a:ext uri="{FF2B5EF4-FFF2-40B4-BE49-F238E27FC236}">
                <a16:creationId xmlns:a16="http://schemas.microsoft.com/office/drawing/2014/main" id="{AD9EA7C2-F5D2-40DE-89A4-E9A204B02895}"/>
              </a:ext>
            </a:extLst>
          </p:cNvPr>
          <p:cNvSpPr>
            <a:spLocks noChangeShapeType="1"/>
          </p:cNvSpPr>
          <p:nvPr/>
        </p:nvSpPr>
        <p:spPr bwMode="auto">
          <a:xfrm>
            <a:off x="1940585" y="3137277"/>
            <a:ext cx="8127965" cy="3176"/>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 name="Group 358">
            <a:extLst>
              <a:ext uri="{FF2B5EF4-FFF2-40B4-BE49-F238E27FC236}">
                <a16:creationId xmlns:a16="http://schemas.microsoft.com/office/drawing/2014/main" id="{CCB4754D-FE2E-4C83-814D-1CF138D2F605}"/>
              </a:ext>
            </a:extLst>
          </p:cNvPr>
          <p:cNvGrpSpPr>
            <a:grpSpLocks/>
          </p:cNvGrpSpPr>
          <p:nvPr/>
        </p:nvGrpSpPr>
        <p:grpSpPr bwMode="auto">
          <a:xfrm>
            <a:off x="2495869" y="2632454"/>
            <a:ext cx="6969125" cy="720725"/>
            <a:chOff x="657" y="1798"/>
            <a:chExt cx="4390" cy="589"/>
          </a:xfrm>
        </p:grpSpPr>
        <p:sp>
          <p:nvSpPr>
            <p:cNvPr id="7" name="Line 286">
              <a:extLst>
                <a:ext uri="{FF2B5EF4-FFF2-40B4-BE49-F238E27FC236}">
                  <a16:creationId xmlns:a16="http://schemas.microsoft.com/office/drawing/2014/main" id="{B9A6AFE3-D25E-451A-9B0A-FAE5668A5970}"/>
                </a:ext>
              </a:extLst>
            </p:cNvPr>
            <p:cNvSpPr>
              <a:spLocks noChangeShapeType="1"/>
            </p:cNvSpPr>
            <p:nvPr/>
          </p:nvSpPr>
          <p:spPr bwMode="auto">
            <a:xfrm>
              <a:off x="5047"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287">
              <a:extLst>
                <a:ext uri="{FF2B5EF4-FFF2-40B4-BE49-F238E27FC236}">
                  <a16:creationId xmlns:a16="http://schemas.microsoft.com/office/drawing/2014/main" id="{A8B732BD-F8E0-4612-8FB6-B82CC8D6802E}"/>
                </a:ext>
              </a:extLst>
            </p:cNvPr>
            <p:cNvSpPr>
              <a:spLocks noChangeShapeType="1"/>
            </p:cNvSpPr>
            <p:nvPr/>
          </p:nvSpPr>
          <p:spPr bwMode="auto">
            <a:xfrm>
              <a:off x="4928"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288">
              <a:extLst>
                <a:ext uri="{FF2B5EF4-FFF2-40B4-BE49-F238E27FC236}">
                  <a16:creationId xmlns:a16="http://schemas.microsoft.com/office/drawing/2014/main" id="{AC8B478C-E132-486F-B2FF-9C952463CCBF}"/>
                </a:ext>
              </a:extLst>
            </p:cNvPr>
            <p:cNvSpPr>
              <a:spLocks noChangeShapeType="1"/>
            </p:cNvSpPr>
            <p:nvPr/>
          </p:nvSpPr>
          <p:spPr bwMode="auto">
            <a:xfrm>
              <a:off x="4809"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289">
              <a:extLst>
                <a:ext uri="{FF2B5EF4-FFF2-40B4-BE49-F238E27FC236}">
                  <a16:creationId xmlns:a16="http://schemas.microsoft.com/office/drawing/2014/main" id="{23B89F5F-9BB5-414E-AE39-B3D9C2C14D51}"/>
                </a:ext>
              </a:extLst>
            </p:cNvPr>
            <p:cNvSpPr>
              <a:spLocks noChangeShapeType="1"/>
            </p:cNvSpPr>
            <p:nvPr/>
          </p:nvSpPr>
          <p:spPr bwMode="auto">
            <a:xfrm>
              <a:off x="4692"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290">
              <a:extLst>
                <a:ext uri="{FF2B5EF4-FFF2-40B4-BE49-F238E27FC236}">
                  <a16:creationId xmlns:a16="http://schemas.microsoft.com/office/drawing/2014/main" id="{E030E79B-897F-4993-9BA4-1932D28A9233}"/>
                </a:ext>
              </a:extLst>
            </p:cNvPr>
            <p:cNvSpPr>
              <a:spLocks noChangeShapeType="1"/>
            </p:cNvSpPr>
            <p:nvPr/>
          </p:nvSpPr>
          <p:spPr bwMode="auto">
            <a:xfrm>
              <a:off x="4573"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291">
              <a:extLst>
                <a:ext uri="{FF2B5EF4-FFF2-40B4-BE49-F238E27FC236}">
                  <a16:creationId xmlns:a16="http://schemas.microsoft.com/office/drawing/2014/main" id="{AB177505-6FE9-4C52-AC9D-AC0DF3D04089}"/>
                </a:ext>
              </a:extLst>
            </p:cNvPr>
            <p:cNvSpPr>
              <a:spLocks noChangeShapeType="1"/>
            </p:cNvSpPr>
            <p:nvPr/>
          </p:nvSpPr>
          <p:spPr bwMode="auto">
            <a:xfrm>
              <a:off x="4454"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292">
              <a:extLst>
                <a:ext uri="{FF2B5EF4-FFF2-40B4-BE49-F238E27FC236}">
                  <a16:creationId xmlns:a16="http://schemas.microsoft.com/office/drawing/2014/main" id="{A0005A0E-36E3-4AA3-838D-D403158F73D3}"/>
                </a:ext>
              </a:extLst>
            </p:cNvPr>
            <p:cNvSpPr>
              <a:spLocks noChangeShapeType="1"/>
            </p:cNvSpPr>
            <p:nvPr/>
          </p:nvSpPr>
          <p:spPr bwMode="auto">
            <a:xfrm>
              <a:off x="4336"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293">
              <a:extLst>
                <a:ext uri="{FF2B5EF4-FFF2-40B4-BE49-F238E27FC236}">
                  <a16:creationId xmlns:a16="http://schemas.microsoft.com/office/drawing/2014/main" id="{64E9E3E5-654E-4EF3-B5FD-CFE8954BFB40}"/>
                </a:ext>
              </a:extLst>
            </p:cNvPr>
            <p:cNvSpPr>
              <a:spLocks noChangeShapeType="1"/>
            </p:cNvSpPr>
            <p:nvPr/>
          </p:nvSpPr>
          <p:spPr bwMode="auto">
            <a:xfrm>
              <a:off x="4217"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294">
              <a:extLst>
                <a:ext uri="{FF2B5EF4-FFF2-40B4-BE49-F238E27FC236}">
                  <a16:creationId xmlns:a16="http://schemas.microsoft.com/office/drawing/2014/main" id="{285560CA-EE3B-42FF-B85A-4D158133097B}"/>
                </a:ext>
              </a:extLst>
            </p:cNvPr>
            <p:cNvSpPr>
              <a:spLocks noChangeShapeType="1"/>
            </p:cNvSpPr>
            <p:nvPr/>
          </p:nvSpPr>
          <p:spPr bwMode="auto">
            <a:xfrm>
              <a:off x="4098"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295">
              <a:extLst>
                <a:ext uri="{FF2B5EF4-FFF2-40B4-BE49-F238E27FC236}">
                  <a16:creationId xmlns:a16="http://schemas.microsoft.com/office/drawing/2014/main" id="{58D00895-5FA3-4B03-BC6E-F1A08C6B6C27}"/>
                </a:ext>
              </a:extLst>
            </p:cNvPr>
            <p:cNvSpPr>
              <a:spLocks noChangeShapeType="1"/>
            </p:cNvSpPr>
            <p:nvPr/>
          </p:nvSpPr>
          <p:spPr bwMode="auto">
            <a:xfrm>
              <a:off x="3980"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296">
              <a:extLst>
                <a:ext uri="{FF2B5EF4-FFF2-40B4-BE49-F238E27FC236}">
                  <a16:creationId xmlns:a16="http://schemas.microsoft.com/office/drawing/2014/main" id="{1429751C-D2B1-470C-BFA6-CA79E9F82D85}"/>
                </a:ext>
              </a:extLst>
            </p:cNvPr>
            <p:cNvSpPr>
              <a:spLocks noChangeShapeType="1"/>
            </p:cNvSpPr>
            <p:nvPr/>
          </p:nvSpPr>
          <p:spPr bwMode="auto">
            <a:xfrm>
              <a:off x="3861"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297">
              <a:extLst>
                <a:ext uri="{FF2B5EF4-FFF2-40B4-BE49-F238E27FC236}">
                  <a16:creationId xmlns:a16="http://schemas.microsoft.com/office/drawing/2014/main" id="{26D51594-6D69-4715-AB59-05EF1F4F6F1C}"/>
                </a:ext>
              </a:extLst>
            </p:cNvPr>
            <p:cNvSpPr>
              <a:spLocks noChangeShapeType="1"/>
            </p:cNvSpPr>
            <p:nvPr/>
          </p:nvSpPr>
          <p:spPr bwMode="auto">
            <a:xfrm>
              <a:off x="3742"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298">
              <a:extLst>
                <a:ext uri="{FF2B5EF4-FFF2-40B4-BE49-F238E27FC236}">
                  <a16:creationId xmlns:a16="http://schemas.microsoft.com/office/drawing/2014/main" id="{71BACA12-04DA-4FEC-9578-B46854703CDD}"/>
                </a:ext>
              </a:extLst>
            </p:cNvPr>
            <p:cNvSpPr>
              <a:spLocks noChangeShapeType="1"/>
            </p:cNvSpPr>
            <p:nvPr/>
          </p:nvSpPr>
          <p:spPr bwMode="auto">
            <a:xfrm>
              <a:off x="3623"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99">
              <a:extLst>
                <a:ext uri="{FF2B5EF4-FFF2-40B4-BE49-F238E27FC236}">
                  <a16:creationId xmlns:a16="http://schemas.microsoft.com/office/drawing/2014/main" id="{43E4501E-39F5-4ACC-8027-EFEF2C2AA14A}"/>
                </a:ext>
              </a:extLst>
            </p:cNvPr>
            <p:cNvSpPr>
              <a:spLocks noChangeShapeType="1"/>
            </p:cNvSpPr>
            <p:nvPr/>
          </p:nvSpPr>
          <p:spPr bwMode="auto">
            <a:xfrm>
              <a:off x="3504"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300">
              <a:extLst>
                <a:ext uri="{FF2B5EF4-FFF2-40B4-BE49-F238E27FC236}">
                  <a16:creationId xmlns:a16="http://schemas.microsoft.com/office/drawing/2014/main" id="{22FC12B6-28F3-4A6E-AFD6-071C1A9458E8}"/>
                </a:ext>
              </a:extLst>
            </p:cNvPr>
            <p:cNvSpPr>
              <a:spLocks noChangeShapeType="1"/>
            </p:cNvSpPr>
            <p:nvPr/>
          </p:nvSpPr>
          <p:spPr bwMode="auto">
            <a:xfrm>
              <a:off x="3385"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301">
              <a:extLst>
                <a:ext uri="{FF2B5EF4-FFF2-40B4-BE49-F238E27FC236}">
                  <a16:creationId xmlns:a16="http://schemas.microsoft.com/office/drawing/2014/main" id="{F9D1010C-370A-4737-B068-665FC542D29D}"/>
                </a:ext>
              </a:extLst>
            </p:cNvPr>
            <p:cNvSpPr>
              <a:spLocks noChangeShapeType="1"/>
            </p:cNvSpPr>
            <p:nvPr/>
          </p:nvSpPr>
          <p:spPr bwMode="auto">
            <a:xfrm>
              <a:off x="3267"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302">
              <a:extLst>
                <a:ext uri="{FF2B5EF4-FFF2-40B4-BE49-F238E27FC236}">
                  <a16:creationId xmlns:a16="http://schemas.microsoft.com/office/drawing/2014/main" id="{D41FA653-84E0-45C9-95D8-D89D2B90F5E1}"/>
                </a:ext>
              </a:extLst>
            </p:cNvPr>
            <p:cNvSpPr>
              <a:spLocks noChangeShapeType="1"/>
            </p:cNvSpPr>
            <p:nvPr/>
          </p:nvSpPr>
          <p:spPr bwMode="auto">
            <a:xfrm>
              <a:off x="3148"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303">
              <a:extLst>
                <a:ext uri="{FF2B5EF4-FFF2-40B4-BE49-F238E27FC236}">
                  <a16:creationId xmlns:a16="http://schemas.microsoft.com/office/drawing/2014/main" id="{0864AC20-1DD2-4685-A475-9617B3AAD1B2}"/>
                </a:ext>
              </a:extLst>
            </p:cNvPr>
            <p:cNvSpPr>
              <a:spLocks noChangeShapeType="1"/>
            </p:cNvSpPr>
            <p:nvPr/>
          </p:nvSpPr>
          <p:spPr bwMode="auto">
            <a:xfrm>
              <a:off x="3029"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304">
              <a:extLst>
                <a:ext uri="{FF2B5EF4-FFF2-40B4-BE49-F238E27FC236}">
                  <a16:creationId xmlns:a16="http://schemas.microsoft.com/office/drawing/2014/main" id="{0F4660F5-89C7-48E0-8D2F-D88940CE8604}"/>
                </a:ext>
              </a:extLst>
            </p:cNvPr>
            <p:cNvSpPr>
              <a:spLocks noChangeShapeType="1"/>
            </p:cNvSpPr>
            <p:nvPr/>
          </p:nvSpPr>
          <p:spPr bwMode="auto">
            <a:xfrm>
              <a:off x="2912"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305">
              <a:extLst>
                <a:ext uri="{FF2B5EF4-FFF2-40B4-BE49-F238E27FC236}">
                  <a16:creationId xmlns:a16="http://schemas.microsoft.com/office/drawing/2014/main" id="{C6180797-2433-4651-98C3-ABD6E2DAA4A5}"/>
                </a:ext>
              </a:extLst>
            </p:cNvPr>
            <p:cNvSpPr>
              <a:spLocks noChangeShapeType="1"/>
            </p:cNvSpPr>
            <p:nvPr/>
          </p:nvSpPr>
          <p:spPr bwMode="auto">
            <a:xfrm>
              <a:off x="2793"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306">
              <a:extLst>
                <a:ext uri="{FF2B5EF4-FFF2-40B4-BE49-F238E27FC236}">
                  <a16:creationId xmlns:a16="http://schemas.microsoft.com/office/drawing/2014/main" id="{8BD0DBB4-547F-4185-A2C5-9159206F4645}"/>
                </a:ext>
              </a:extLst>
            </p:cNvPr>
            <p:cNvSpPr>
              <a:spLocks noChangeShapeType="1"/>
            </p:cNvSpPr>
            <p:nvPr/>
          </p:nvSpPr>
          <p:spPr bwMode="auto">
            <a:xfrm>
              <a:off x="2674"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307">
              <a:extLst>
                <a:ext uri="{FF2B5EF4-FFF2-40B4-BE49-F238E27FC236}">
                  <a16:creationId xmlns:a16="http://schemas.microsoft.com/office/drawing/2014/main" id="{400717B4-B308-4FDB-88F1-51E3FA558FB5}"/>
                </a:ext>
              </a:extLst>
            </p:cNvPr>
            <p:cNvSpPr>
              <a:spLocks noChangeShapeType="1"/>
            </p:cNvSpPr>
            <p:nvPr/>
          </p:nvSpPr>
          <p:spPr bwMode="auto">
            <a:xfrm>
              <a:off x="2556"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308">
              <a:extLst>
                <a:ext uri="{FF2B5EF4-FFF2-40B4-BE49-F238E27FC236}">
                  <a16:creationId xmlns:a16="http://schemas.microsoft.com/office/drawing/2014/main" id="{91456502-745B-496E-A1D0-DFD2A75A5F27}"/>
                </a:ext>
              </a:extLst>
            </p:cNvPr>
            <p:cNvSpPr>
              <a:spLocks noChangeShapeType="1"/>
            </p:cNvSpPr>
            <p:nvPr/>
          </p:nvSpPr>
          <p:spPr bwMode="auto">
            <a:xfrm>
              <a:off x="2437"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309">
              <a:extLst>
                <a:ext uri="{FF2B5EF4-FFF2-40B4-BE49-F238E27FC236}">
                  <a16:creationId xmlns:a16="http://schemas.microsoft.com/office/drawing/2014/main" id="{1671694E-F967-44D5-B09B-E148E37A4B2B}"/>
                </a:ext>
              </a:extLst>
            </p:cNvPr>
            <p:cNvSpPr>
              <a:spLocks noChangeShapeType="1"/>
            </p:cNvSpPr>
            <p:nvPr/>
          </p:nvSpPr>
          <p:spPr bwMode="auto">
            <a:xfrm>
              <a:off x="2318"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310">
              <a:extLst>
                <a:ext uri="{FF2B5EF4-FFF2-40B4-BE49-F238E27FC236}">
                  <a16:creationId xmlns:a16="http://schemas.microsoft.com/office/drawing/2014/main" id="{5EE41542-71A5-4506-900A-C53C772BAF3D}"/>
                </a:ext>
              </a:extLst>
            </p:cNvPr>
            <p:cNvSpPr>
              <a:spLocks noChangeShapeType="1"/>
            </p:cNvSpPr>
            <p:nvPr/>
          </p:nvSpPr>
          <p:spPr bwMode="auto">
            <a:xfrm>
              <a:off x="2200"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11">
              <a:extLst>
                <a:ext uri="{FF2B5EF4-FFF2-40B4-BE49-F238E27FC236}">
                  <a16:creationId xmlns:a16="http://schemas.microsoft.com/office/drawing/2014/main" id="{3ADAC2DD-15B1-4D57-A59D-DF1BF050D030}"/>
                </a:ext>
              </a:extLst>
            </p:cNvPr>
            <p:cNvSpPr>
              <a:spLocks noChangeShapeType="1"/>
            </p:cNvSpPr>
            <p:nvPr/>
          </p:nvSpPr>
          <p:spPr bwMode="auto">
            <a:xfrm>
              <a:off x="2081"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12">
              <a:extLst>
                <a:ext uri="{FF2B5EF4-FFF2-40B4-BE49-F238E27FC236}">
                  <a16:creationId xmlns:a16="http://schemas.microsoft.com/office/drawing/2014/main" id="{69AF62EB-A653-4D7F-9452-85DA691CDEE6}"/>
                </a:ext>
              </a:extLst>
            </p:cNvPr>
            <p:cNvSpPr>
              <a:spLocks noChangeShapeType="1"/>
            </p:cNvSpPr>
            <p:nvPr/>
          </p:nvSpPr>
          <p:spPr bwMode="auto">
            <a:xfrm>
              <a:off x="1962"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13">
              <a:extLst>
                <a:ext uri="{FF2B5EF4-FFF2-40B4-BE49-F238E27FC236}">
                  <a16:creationId xmlns:a16="http://schemas.microsoft.com/office/drawing/2014/main" id="{C9FA8FEB-715A-46EA-82C5-5EF14A4FF8EB}"/>
                </a:ext>
              </a:extLst>
            </p:cNvPr>
            <p:cNvSpPr>
              <a:spLocks noChangeShapeType="1"/>
            </p:cNvSpPr>
            <p:nvPr/>
          </p:nvSpPr>
          <p:spPr bwMode="auto">
            <a:xfrm>
              <a:off x="1843"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314">
              <a:extLst>
                <a:ext uri="{FF2B5EF4-FFF2-40B4-BE49-F238E27FC236}">
                  <a16:creationId xmlns:a16="http://schemas.microsoft.com/office/drawing/2014/main" id="{AC9595D4-ADE6-4852-A79F-5C7181A41E09}"/>
                </a:ext>
              </a:extLst>
            </p:cNvPr>
            <p:cNvSpPr>
              <a:spLocks noChangeShapeType="1"/>
            </p:cNvSpPr>
            <p:nvPr/>
          </p:nvSpPr>
          <p:spPr bwMode="auto">
            <a:xfrm>
              <a:off x="1724"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15">
              <a:extLst>
                <a:ext uri="{FF2B5EF4-FFF2-40B4-BE49-F238E27FC236}">
                  <a16:creationId xmlns:a16="http://schemas.microsoft.com/office/drawing/2014/main" id="{CCF3E57C-BC7D-453C-9B8E-910909F068EA}"/>
                </a:ext>
              </a:extLst>
            </p:cNvPr>
            <p:cNvSpPr>
              <a:spLocks noChangeShapeType="1"/>
            </p:cNvSpPr>
            <p:nvPr/>
          </p:nvSpPr>
          <p:spPr bwMode="auto">
            <a:xfrm>
              <a:off x="1606"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16">
              <a:extLst>
                <a:ext uri="{FF2B5EF4-FFF2-40B4-BE49-F238E27FC236}">
                  <a16:creationId xmlns:a16="http://schemas.microsoft.com/office/drawing/2014/main" id="{86BD40FC-063D-4700-B22A-2EF69559901E}"/>
                </a:ext>
              </a:extLst>
            </p:cNvPr>
            <p:cNvSpPr>
              <a:spLocks noChangeShapeType="1"/>
            </p:cNvSpPr>
            <p:nvPr/>
          </p:nvSpPr>
          <p:spPr bwMode="auto">
            <a:xfrm>
              <a:off x="1487"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17">
              <a:extLst>
                <a:ext uri="{FF2B5EF4-FFF2-40B4-BE49-F238E27FC236}">
                  <a16:creationId xmlns:a16="http://schemas.microsoft.com/office/drawing/2014/main" id="{16174B10-275C-4B50-B6FB-B3BCF4ECCE80}"/>
                </a:ext>
              </a:extLst>
            </p:cNvPr>
            <p:cNvSpPr>
              <a:spLocks noChangeShapeType="1"/>
            </p:cNvSpPr>
            <p:nvPr/>
          </p:nvSpPr>
          <p:spPr bwMode="auto">
            <a:xfrm>
              <a:off x="1368"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18">
              <a:extLst>
                <a:ext uri="{FF2B5EF4-FFF2-40B4-BE49-F238E27FC236}">
                  <a16:creationId xmlns:a16="http://schemas.microsoft.com/office/drawing/2014/main" id="{D6573107-4068-43DB-B9D0-285797C32907}"/>
                </a:ext>
              </a:extLst>
            </p:cNvPr>
            <p:cNvSpPr>
              <a:spLocks noChangeShapeType="1"/>
            </p:cNvSpPr>
            <p:nvPr/>
          </p:nvSpPr>
          <p:spPr bwMode="auto">
            <a:xfrm>
              <a:off x="1251"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19">
              <a:extLst>
                <a:ext uri="{FF2B5EF4-FFF2-40B4-BE49-F238E27FC236}">
                  <a16:creationId xmlns:a16="http://schemas.microsoft.com/office/drawing/2014/main" id="{B9FC2A8A-4B20-4D75-AC16-13D3FC43B472}"/>
                </a:ext>
              </a:extLst>
            </p:cNvPr>
            <p:cNvSpPr>
              <a:spLocks noChangeShapeType="1"/>
            </p:cNvSpPr>
            <p:nvPr/>
          </p:nvSpPr>
          <p:spPr bwMode="auto">
            <a:xfrm>
              <a:off x="1132"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320">
              <a:extLst>
                <a:ext uri="{FF2B5EF4-FFF2-40B4-BE49-F238E27FC236}">
                  <a16:creationId xmlns:a16="http://schemas.microsoft.com/office/drawing/2014/main" id="{11129FCA-60E1-486F-BF96-8E99A7731397}"/>
                </a:ext>
              </a:extLst>
            </p:cNvPr>
            <p:cNvSpPr>
              <a:spLocks noChangeShapeType="1"/>
            </p:cNvSpPr>
            <p:nvPr/>
          </p:nvSpPr>
          <p:spPr bwMode="auto">
            <a:xfrm>
              <a:off x="1013"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21">
              <a:extLst>
                <a:ext uri="{FF2B5EF4-FFF2-40B4-BE49-F238E27FC236}">
                  <a16:creationId xmlns:a16="http://schemas.microsoft.com/office/drawing/2014/main" id="{59C12922-AD92-489C-B21F-843BD1A4F56A}"/>
                </a:ext>
              </a:extLst>
            </p:cNvPr>
            <p:cNvSpPr>
              <a:spLocks noChangeShapeType="1"/>
            </p:cNvSpPr>
            <p:nvPr/>
          </p:nvSpPr>
          <p:spPr bwMode="auto">
            <a:xfrm>
              <a:off x="895"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22">
              <a:extLst>
                <a:ext uri="{FF2B5EF4-FFF2-40B4-BE49-F238E27FC236}">
                  <a16:creationId xmlns:a16="http://schemas.microsoft.com/office/drawing/2014/main" id="{0433FEDD-F64B-4E26-928E-B1ACE500DEEA}"/>
                </a:ext>
              </a:extLst>
            </p:cNvPr>
            <p:cNvSpPr>
              <a:spLocks noChangeShapeType="1"/>
            </p:cNvSpPr>
            <p:nvPr/>
          </p:nvSpPr>
          <p:spPr bwMode="auto">
            <a:xfrm>
              <a:off x="776"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23">
              <a:extLst>
                <a:ext uri="{FF2B5EF4-FFF2-40B4-BE49-F238E27FC236}">
                  <a16:creationId xmlns:a16="http://schemas.microsoft.com/office/drawing/2014/main" id="{8288B6BC-7918-4804-A572-757652A3521D}"/>
                </a:ext>
              </a:extLst>
            </p:cNvPr>
            <p:cNvSpPr>
              <a:spLocks noChangeShapeType="1"/>
            </p:cNvSpPr>
            <p:nvPr/>
          </p:nvSpPr>
          <p:spPr bwMode="auto">
            <a:xfrm>
              <a:off x="657" y="1798"/>
              <a:ext cx="0" cy="58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5" name="Line 324">
            <a:extLst>
              <a:ext uri="{FF2B5EF4-FFF2-40B4-BE49-F238E27FC236}">
                <a16:creationId xmlns:a16="http://schemas.microsoft.com/office/drawing/2014/main" id="{95AC6BA7-3522-4FAD-B3E2-F7CC0814A95D}"/>
              </a:ext>
            </a:extLst>
          </p:cNvPr>
          <p:cNvSpPr>
            <a:spLocks noChangeShapeType="1"/>
          </p:cNvSpPr>
          <p:nvPr/>
        </p:nvSpPr>
        <p:spPr bwMode="auto">
          <a:xfrm flipV="1">
            <a:off x="9464993"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25">
            <a:extLst>
              <a:ext uri="{FF2B5EF4-FFF2-40B4-BE49-F238E27FC236}">
                <a16:creationId xmlns:a16="http://schemas.microsoft.com/office/drawing/2014/main" id="{42A286A5-8F90-463A-9C61-9677E075652A}"/>
              </a:ext>
            </a:extLst>
          </p:cNvPr>
          <p:cNvSpPr>
            <a:spLocks noChangeShapeType="1"/>
          </p:cNvSpPr>
          <p:nvPr/>
        </p:nvSpPr>
        <p:spPr bwMode="auto">
          <a:xfrm flipH="1">
            <a:off x="8901431" y="2778503"/>
            <a:ext cx="563563"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26">
            <a:extLst>
              <a:ext uri="{FF2B5EF4-FFF2-40B4-BE49-F238E27FC236}">
                <a16:creationId xmlns:a16="http://schemas.microsoft.com/office/drawing/2014/main" id="{43C013CE-4270-4520-9DCB-390BDD008BC5}"/>
              </a:ext>
            </a:extLst>
          </p:cNvPr>
          <p:cNvSpPr>
            <a:spLocks noChangeShapeType="1"/>
          </p:cNvSpPr>
          <p:nvPr/>
        </p:nvSpPr>
        <p:spPr bwMode="auto">
          <a:xfrm>
            <a:off x="8901430"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327">
            <a:extLst>
              <a:ext uri="{FF2B5EF4-FFF2-40B4-BE49-F238E27FC236}">
                <a16:creationId xmlns:a16="http://schemas.microsoft.com/office/drawing/2014/main" id="{436032E1-5BCB-41A1-AD6B-49A35FBFEE93}"/>
              </a:ext>
            </a:extLst>
          </p:cNvPr>
          <p:cNvSpPr>
            <a:spLocks noChangeShapeType="1"/>
          </p:cNvSpPr>
          <p:nvPr/>
        </p:nvSpPr>
        <p:spPr bwMode="auto">
          <a:xfrm flipH="1">
            <a:off x="8523606" y="3137278"/>
            <a:ext cx="377825"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328">
            <a:extLst>
              <a:ext uri="{FF2B5EF4-FFF2-40B4-BE49-F238E27FC236}">
                <a16:creationId xmlns:a16="http://schemas.microsoft.com/office/drawing/2014/main" id="{E987BA0F-CEFB-47ED-A81E-0038B5C575A4}"/>
              </a:ext>
            </a:extLst>
          </p:cNvPr>
          <p:cNvSpPr>
            <a:spLocks noChangeShapeType="1"/>
          </p:cNvSpPr>
          <p:nvPr/>
        </p:nvSpPr>
        <p:spPr bwMode="auto">
          <a:xfrm flipV="1">
            <a:off x="8523605"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329">
            <a:extLst>
              <a:ext uri="{FF2B5EF4-FFF2-40B4-BE49-F238E27FC236}">
                <a16:creationId xmlns:a16="http://schemas.microsoft.com/office/drawing/2014/main" id="{0984ACB7-286E-42C9-92C0-B9FD61873C9B}"/>
              </a:ext>
            </a:extLst>
          </p:cNvPr>
          <p:cNvSpPr>
            <a:spLocks noChangeShapeType="1"/>
          </p:cNvSpPr>
          <p:nvPr/>
        </p:nvSpPr>
        <p:spPr bwMode="auto">
          <a:xfrm flipH="1">
            <a:off x="7958455" y="2778503"/>
            <a:ext cx="5651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30">
            <a:extLst>
              <a:ext uri="{FF2B5EF4-FFF2-40B4-BE49-F238E27FC236}">
                <a16:creationId xmlns:a16="http://schemas.microsoft.com/office/drawing/2014/main" id="{9BFD7012-E040-4856-BADA-84D7C20A1336}"/>
              </a:ext>
            </a:extLst>
          </p:cNvPr>
          <p:cNvSpPr>
            <a:spLocks noChangeShapeType="1"/>
          </p:cNvSpPr>
          <p:nvPr/>
        </p:nvSpPr>
        <p:spPr bwMode="auto">
          <a:xfrm flipV="1">
            <a:off x="7958455"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331">
            <a:extLst>
              <a:ext uri="{FF2B5EF4-FFF2-40B4-BE49-F238E27FC236}">
                <a16:creationId xmlns:a16="http://schemas.microsoft.com/office/drawing/2014/main" id="{917512BC-B171-4C3E-90C3-2F46707ABA80}"/>
              </a:ext>
            </a:extLst>
          </p:cNvPr>
          <p:cNvSpPr>
            <a:spLocks noChangeShapeType="1"/>
          </p:cNvSpPr>
          <p:nvPr/>
        </p:nvSpPr>
        <p:spPr bwMode="auto">
          <a:xfrm flipH="1">
            <a:off x="7582219" y="3137278"/>
            <a:ext cx="377825"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332">
            <a:extLst>
              <a:ext uri="{FF2B5EF4-FFF2-40B4-BE49-F238E27FC236}">
                <a16:creationId xmlns:a16="http://schemas.microsoft.com/office/drawing/2014/main" id="{032B2E77-F002-4D7C-AEA9-30F04D2605DF}"/>
              </a:ext>
            </a:extLst>
          </p:cNvPr>
          <p:cNvSpPr>
            <a:spLocks noChangeShapeType="1"/>
          </p:cNvSpPr>
          <p:nvPr/>
        </p:nvSpPr>
        <p:spPr bwMode="auto">
          <a:xfrm flipV="1">
            <a:off x="7017068"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334">
            <a:extLst>
              <a:ext uri="{FF2B5EF4-FFF2-40B4-BE49-F238E27FC236}">
                <a16:creationId xmlns:a16="http://schemas.microsoft.com/office/drawing/2014/main" id="{50759446-3932-4B6F-871E-ECB0C6563492}"/>
              </a:ext>
            </a:extLst>
          </p:cNvPr>
          <p:cNvSpPr>
            <a:spLocks noChangeShapeType="1"/>
          </p:cNvSpPr>
          <p:nvPr/>
        </p:nvSpPr>
        <p:spPr bwMode="auto">
          <a:xfrm flipH="1">
            <a:off x="6450330" y="2778503"/>
            <a:ext cx="5651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335">
            <a:extLst>
              <a:ext uri="{FF2B5EF4-FFF2-40B4-BE49-F238E27FC236}">
                <a16:creationId xmlns:a16="http://schemas.microsoft.com/office/drawing/2014/main" id="{0843C046-4574-43AB-8986-2ABCC796E7F1}"/>
              </a:ext>
            </a:extLst>
          </p:cNvPr>
          <p:cNvSpPr>
            <a:spLocks noChangeShapeType="1"/>
          </p:cNvSpPr>
          <p:nvPr/>
        </p:nvSpPr>
        <p:spPr bwMode="auto">
          <a:xfrm flipV="1">
            <a:off x="6450330"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336">
            <a:extLst>
              <a:ext uri="{FF2B5EF4-FFF2-40B4-BE49-F238E27FC236}">
                <a16:creationId xmlns:a16="http://schemas.microsoft.com/office/drawing/2014/main" id="{9E18263E-86F2-4675-BFB8-59407DD0B6DE}"/>
              </a:ext>
            </a:extLst>
          </p:cNvPr>
          <p:cNvSpPr>
            <a:spLocks noChangeShapeType="1"/>
          </p:cNvSpPr>
          <p:nvPr/>
        </p:nvSpPr>
        <p:spPr bwMode="auto">
          <a:xfrm flipH="1">
            <a:off x="6075681" y="3137278"/>
            <a:ext cx="377825"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337">
            <a:extLst>
              <a:ext uri="{FF2B5EF4-FFF2-40B4-BE49-F238E27FC236}">
                <a16:creationId xmlns:a16="http://schemas.microsoft.com/office/drawing/2014/main" id="{4FE322F8-987A-49B3-8011-AB7493747CEE}"/>
              </a:ext>
            </a:extLst>
          </p:cNvPr>
          <p:cNvSpPr>
            <a:spLocks noChangeShapeType="1"/>
          </p:cNvSpPr>
          <p:nvPr/>
        </p:nvSpPr>
        <p:spPr bwMode="auto">
          <a:xfrm flipH="1">
            <a:off x="5697856" y="2778503"/>
            <a:ext cx="377825"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338">
            <a:extLst>
              <a:ext uri="{FF2B5EF4-FFF2-40B4-BE49-F238E27FC236}">
                <a16:creationId xmlns:a16="http://schemas.microsoft.com/office/drawing/2014/main" id="{F6C2EE10-BB31-48F5-A7B6-BC83B061A9E9}"/>
              </a:ext>
            </a:extLst>
          </p:cNvPr>
          <p:cNvSpPr>
            <a:spLocks noChangeShapeType="1"/>
          </p:cNvSpPr>
          <p:nvPr/>
        </p:nvSpPr>
        <p:spPr bwMode="auto">
          <a:xfrm flipV="1">
            <a:off x="6075680"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339">
            <a:extLst>
              <a:ext uri="{FF2B5EF4-FFF2-40B4-BE49-F238E27FC236}">
                <a16:creationId xmlns:a16="http://schemas.microsoft.com/office/drawing/2014/main" id="{B6FEA745-AE87-467A-B337-1EAA2C9FD41A}"/>
              </a:ext>
            </a:extLst>
          </p:cNvPr>
          <p:cNvSpPr>
            <a:spLocks noChangeShapeType="1"/>
          </p:cNvSpPr>
          <p:nvPr/>
        </p:nvSpPr>
        <p:spPr bwMode="auto">
          <a:xfrm flipH="1">
            <a:off x="5510531" y="3137278"/>
            <a:ext cx="188913"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340">
            <a:extLst>
              <a:ext uri="{FF2B5EF4-FFF2-40B4-BE49-F238E27FC236}">
                <a16:creationId xmlns:a16="http://schemas.microsoft.com/office/drawing/2014/main" id="{499AD135-7789-47A2-AB7B-743053F3E5E5}"/>
              </a:ext>
            </a:extLst>
          </p:cNvPr>
          <p:cNvSpPr>
            <a:spLocks noChangeShapeType="1"/>
          </p:cNvSpPr>
          <p:nvPr/>
        </p:nvSpPr>
        <p:spPr bwMode="auto">
          <a:xfrm flipV="1">
            <a:off x="5697855"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341">
            <a:extLst>
              <a:ext uri="{FF2B5EF4-FFF2-40B4-BE49-F238E27FC236}">
                <a16:creationId xmlns:a16="http://schemas.microsoft.com/office/drawing/2014/main" id="{144CD6EA-9CB5-4A45-AA5E-A418A507DBAA}"/>
              </a:ext>
            </a:extLst>
          </p:cNvPr>
          <p:cNvSpPr>
            <a:spLocks noChangeShapeType="1"/>
          </p:cNvSpPr>
          <p:nvPr/>
        </p:nvSpPr>
        <p:spPr bwMode="auto">
          <a:xfrm flipV="1">
            <a:off x="5510530"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342">
            <a:extLst>
              <a:ext uri="{FF2B5EF4-FFF2-40B4-BE49-F238E27FC236}">
                <a16:creationId xmlns:a16="http://schemas.microsoft.com/office/drawing/2014/main" id="{92243C40-7BAE-4DD2-8C39-EDA05D8289BE}"/>
              </a:ext>
            </a:extLst>
          </p:cNvPr>
          <p:cNvSpPr>
            <a:spLocks noChangeShapeType="1"/>
          </p:cNvSpPr>
          <p:nvPr/>
        </p:nvSpPr>
        <p:spPr bwMode="auto">
          <a:xfrm flipH="1">
            <a:off x="5321618" y="2778503"/>
            <a:ext cx="188912"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343">
            <a:extLst>
              <a:ext uri="{FF2B5EF4-FFF2-40B4-BE49-F238E27FC236}">
                <a16:creationId xmlns:a16="http://schemas.microsoft.com/office/drawing/2014/main" id="{A8A63F35-1147-4D2D-B8DC-E889B8A51B46}"/>
              </a:ext>
            </a:extLst>
          </p:cNvPr>
          <p:cNvSpPr>
            <a:spLocks noChangeShapeType="1"/>
          </p:cNvSpPr>
          <p:nvPr/>
        </p:nvSpPr>
        <p:spPr bwMode="auto">
          <a:xfrm flipV="1">
            <a:off x="5321618"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344">
            <a:extLst>
              <a:ext uri="{FF2B5EF4-FFF2-40B4-BE49-F238E27FC236}">
                <a16:creationId xmlns:a16="http://schemas.microsoft.com/office/drawing/2014/main" id="{ACDD8316-9260-41F0-BF1E-4C71FBE6B41E}"/>
              </a:ext>
            </a:extLst>
          </p:cNvPr>
          <p:cNvSpPr>
            <a:spLocks noChangeShapeType="1"/>
          </p:cNvSpPr>
          <p:nvPr/>
        </p:nvSpPr>
        <p:spPr bwMode="auto">
          <a:xfrm flipH="1">
            <a:off x="5321618" y="2778503"/>
            <a:ext cx="188912"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345">
            <a:extLst>
              <a:ext uri="{FF2B5EF4-FFF2-40B4-BE49-F238E27FC236}">
                <a16:creationId xmlns:a16="http://schemas.microsoft.com/office/drawing/2014/main" id="{A7FF77BB-EF29-496D-8586-A52242B4DD63}"/>
              </a:ext>
            </a:extLst>
          </p:cNvPr>
          <p:cNvSpPr>
            <a:spLocks noChangeShapeType="1"/>
          </p:cNvSpPr>
          <p:nvPr/>
        </p:nvSpPr>
        <p:spPr bwMode="auto">
          <a:xfrm flipH="1">
            <a:off x="5132706" y="3137278"/>
            <a:ext cx="188913"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346">
            <a:extLst>
              <a:ext uri="{FF2B5EF4-FFF2-40B4-BE49-F238E27FC236}">
                <a16:creationId xmlns:a16="http://schemas.microsoft.com/office/drawing/2014/main" id="{4412644D-427D-40F3-BA01-90BE0F9BAA53}"/>
              </a:ext>
            </a:extLst>
          </p:cNvPr>
          <p:cNvSpPr>
            <a:spLocks noChangeShapeType="1"/>
          </p:cNvSpPr>
          <p:nvPr/>
        </p:nvSpPr>
        <p:spPr bwMode="auto">
          <a:xfrm flipV="1">
            <a:off x="4381818"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347">
            <a:extLst>
              <a:ext uri="{FF2B5EF4-FFF2-40B4-BE49-F238E27FC236}">
                <a16:creationId xmlns:a16="http://schemas.microsoft.com/office/drawing/2014/main" id="{8B9EA0B4-B7B7-4613-85A5-56EA53AE12A9}"/>
              </a:ext>
            </a:extLst>
          </p:cNvPr>
          <p:cNvSpPr>
            <a:spLocks noChangeShapeType="1"/>
          </p:cNvSpPr>
          <p:nvPr/>
        </p:nvSpPr>
        <p:spPr bwMode="auto">
          <a:xfrm flipH="1">
            <a:off x="3818256" y="2778503"/>
            <a:ext cx="563563"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348">
            <a:extLst>
              <a:ext uri="{FF2B5EF4-FFF2-40B4-BE49-F238E27FC236}">
                <a16:creationId xmlns:a16="http://schemas.microsoft.com/office/drawing/2014/main" id="{79495763-25A2-4FD2-82C8-A5428E123CA7}"/>
              </a:ext>
            </a:extLst>
          </p:cNvPr>
          <p:cNvSpPr>
            <a:spLocks noChangeShapeType="1"/>
          </p:cNvSpPr>
          <p:nvPr/>
        </p:nvSpPr>
        <p:spPr bwMode="auto">
          <a:xfrm>
            <a:off x="3818255"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349">
            <a:extLst>
              <a:ext uri="{FF2B5EF4-FFF2-40B4-BE49-F238E27FC236}">
                <a16:creationId xmlns:a16="http://schemas.microsoft.com/office/drawing/2014/main" id="{BAA2E101-9716-4283-927D-23C1FCBB4E6F}"/>
              </a:ext>
            </a:extLst>
          </p:cNvPr>
          <p:cNvSpPr>
            <a:spLocks noChangeShapeType="1"/>
          </p:cNvSpPr>
          <p:nvPr/>
        </p:nvSpPr>
        <p:spPr bwMode="auto">
          <a:xfrm flipH="1">
            <a:off x="3440431" y="3137278"/>
            <a:ext cx="377825"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350">
            <a:extLst>
              <a:ext uri="{FF2B5EF4-FFF2-40B4-BE49-F238E27FC236}">
                <a16:creationId xmlns:a16="http://schemas.microsoft.com/office/drawing/2014/main" id="{8D6540DB-6348-4929-A8C9-3D1E66CAC22B}"/>
              </a:ext>
            </a:extLst>
          </p:cNvPr>
          <p:cNvSpPr>
            <a:spLocks noChangeShapeType="1"/>
          </p:cNvSpPr>
          <p:nvPr/>
        </p:nvSpPr>
        <p:spPr bwMode="auto">
          <a:xfrm flipV="1">
            <a:off x="3440430"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351">
            <a:extLst>
              <a:ext uri="{FF2B5EF4-FFF2-40B4-BE49-F238E27FC236}">
                <a16:creationId xmlns:a16="http://schemas.microsoft.com/office/drawing/2014/main" id="{5A954CD6-FFBF-4AD5-A632-ED5B98B97083}"/>
              </a:ext>
            </a:extLst>
          </p:cNvPr>
          <p:cNvSpPr>
            <a:spLocks noChangeShapeType="1"/>
          </p:cNvSpPr>
          <p:nvPr/>
        </p:nvSpPr>
        <p:spPr bwMode="auto">
          <a:xfrm flipH="1">
            <a:off x="3062606" y="2778503"/>
            <a:ext cx="377825"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352">
            <a:extLst>
              <a:ext uri="{FF2B5EF4-FFF2-40B4-BE49-F238E27FC236}">
                <a16:creationId xmlns:a16="http://schemas.microsoft.com/office/drawing/2014/main" id="{F843D524-3434-42F2-BF73-37990DB3B87C}"/>
              </a:ext>
            </a:extLst>
          </p:cNvPr>
          <p:cNvSpPr>
            <a:spLocks noChangeShapeType="1"/>
          </p:cNvSpPr>
          <p:nvPr/>
        </p:nvSpPr>
        <p:spPr bwMode="auto">
          <a:xfrm flipV="1">
            <a:off x="3062605" y="2778504"/>
            <a:ext cx="0" cy="3587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353">
            <a:extLst>
              <a:ext uri="{FF2B5EF4-FFF2-40B4-BE49-F238E27FC236}">
                <a16:creationId xmlns:a16="http://schemas.microsoft.com/office/drawing/2014/main" id="{1A82385F-8C50-44E0-A464-46E3B128E9E0}"/>
              </a:ext>
            </a:extLst>
          </p:cNvPr>
          <p:cNvSpPr>
            <a:spLocks noChangeShapeType="1"/>
          </p:cNvSpPr>
          <p:nvPr/>
        </p:nvSpPr>
        <p:spPr bwMode="auto">
          <a:xfrm flipH="1">
            <a:off x="2491105" y="3137278"/>
            <a:ext cx="573088"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Text Box 363">
            <a:extLst>
              <a:ext uri="{FF2B5EF4-FFF2-40B4-BE49-F238E27FC236}">
                <a16:creationId xmlns:a16="http://schemas.microsoft.com/office/drawing/2014/main" id="{E6CCC49E-21DD-49A0-8B3D-05F38BE46967}"/>
              </a:ext>
            </a:extLst>
          </p:cNvPr>
          <p:cNvSpPr txBox="1">
            <a:spLocks noChangeArrowheads="1"/>
          </p:cNvSpPr>
          <p:nvPr/>
        </p:nvSpPr>
        <p:spPr bwMode="auto">
          <a:xfrm>
            <a:off x="7509193" y="2408616"/>
            <a:ext cx="2025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1 1 0 0 0 1 1 0 0 0</a:t>
            </a:r>
          </a:p>
        </p:txBody>
      </p:sp>
      <p:sp>
        <p:nvSpPr>
          <p:cNvPr id="75" name="Line 364">
            <a:extLst>
              <a:ext uri="{FF2B5EF4-FFF2-40B4-BE49-F238E27FC236}">
                <a16:creationId xmlns:a16="http://schemas.microsoft.com/office/drawing/2014/main" id="{A7748336-0BF4-4F82-BEDA-EEA4628B9E80}"/>
              </a:ext>
            </a:extLst>
          </p:cNvPr>
          <p:cNvSpPr>
            <a:spLocks noChangeShapeType="1"/>
          </p:cNvSpPr>
          <p:nvPr/>
        </p:nvSpPr>
        <p:spPr bwMode="auto">
          <a:xfrm>
            <a:off x="4399280" y="3127754"/>
            <a:ext cx="719138" cy="9525"/>
          </a:xfrm>
          <a:prstGeom prst="line">
            <a:avLst/>
          </a:prstGeom>
          <a:noFill/>
          <a:ln w="1905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365">
            <a:extLst>
              <a:ext uri="{FF2B5EF4-FFF2-40B4-BE49-F238E27FC236}">
                <a16:creationId xmlns:a16="http://schemas.microsoft.com/office/drawing/2014/main" id="{F61E8FB1-E696-425B-862B-7C012FA7042B}"/>
              </a:ext>
            </a:extLst>
          </p:cNvPr>
          <p:cNvSpPr>
            <a:spLocks noChangeShapeType="1"/>
          </p:cNvSpPr>
          <p:nvPr/>
        </p:nvSpPr>
        <p:spPr bwMode="auto">
          <a:xfrm>
            <a:off x="7032944" y="3137278"/>
            <a:ext cx="503237" cy="0"/>
          </a:xfrm>
          <a:prstGeom prst="line">
            <a:avLst/>
          </a:prstGeom>
          <a:noFill/>
          <a:ln w="1905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Text Box 366">
            <a:extLst>
              <a:ext uri="{FF2B5EF4-FFF2-40B4-BE49-F238E27FC236}">
                <a16:creationId xmlns:a16="http://schemas.microsoft.com/office/drawing/2014/main" id="{F4365CDE-7F25-4BBE-AC44-DBFCE5EF9B72}"/>
              </a:ext>
            </a:extLst>
          </p:cNvPr>
          <p:cNvSpPr txBox="1">
            <a:spLocks noChangeArrowheads="1"/>
          </p:cNvSpPr>
          <p:nvPr/>
        </p:nvSpPr>
        <p:spPr bwMode="auto">
          <a:xfrm>
            <a:off x="5064443" y="2408616"/>
            <a:ext cx="2025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1 0 1 0 0 1 1 0 0 0</a:t>
            </a:r>
          </a:p>
        </p:txBody>
      </p:sp>
      <p:sp>
        <p:nvSpPr>
          <p:cNvPr id="78" name="Text Box 367">
            <a:extLst>
              <a:ext uri="{FF2B5EF4-FFF2-40B4-BE49-F238E27FC236}">
                <a16:creationId xmlns:a16="http://schemas.microsoft.com/office/drawing/2014/main" id="{F5C534BD-807A-4A71-9A26-6D86CD110D5C}"/>
              </a:ext>
            </a:extLst>
          </p:cNvPr>
          <p:cNvSpPr txBox="1">
            <a:spLocks noChangeArrowheads="1"/>
          </p:cNvSpPr>
          <p:nvPr/>
        </p:nvSpPr>
        <p:spPr bwMode="auto">
          <a:xfrm>
            <a:off x="2424430" y="2408616"/>
            <a:ext cx="2025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1 1 1 0 0 1 1 0 0 0</a:t>
            </a:r>
          </a:p>
        </p:txBody>
      </p:sp>
      <p:sp>
        <p:nvSpPr>
          <p:cNvPr id="79" name="AutoShape 368">
            <a:extLst>
              <a:ext uri="{FF2B5EF4-FFF2-40B4-BE49-F238E27FC236}">
                <a16:creationId xmlns:a16="http://schemas.microsoft.com/office/drawing/2014/main" id="{B0EF3271-4379-4ECF-BE22-2FED8BF08780}"/>
              </a:ext>
            </a:extLst>
          </p:cNvPr>
          <p:cNvSpPr>
            <a:spLocks noChangeArrowheads="1"/>
          </p:cNvSpPr>
          <p:nvPr/>
        </p:nvSpPr>
        <p:spPr bwMode="auto">
          <a:xfrm>
            <a:off x="9049068" y="3424616"/>
            <a:ext cx="792162" cy="358775"/>
          </a:xfrm>
          <a:prstGeom prst="wedgeRoundRectCallout">
            <a:avLst>
              <a:gd name="adj1" fmla="val -7116"/>
              <a:gd name="adj2" fmla="val -118583"/>
              <a:gd name="adj3" fmla="val 16667"/>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1400" dirty="0">
                <a:solidFill>
                  <a:schemeClr val="bg1"/>
                </a:solidFill>
                <a:ea typeface="黑体" panose="02010609060101010101" pitchFamily="49" charset="-122"/>
              </a:rPr>
              <a:t>开始位</a:t>
            </a:r>
          </a:p>
        </p:txBody>
      </p:sp>
      <p:sp>
        <p:nvSpPr>
          <p:cNvPr id="80" name="AutoShape 369">
            <a:extLst>
              <a:ext uri="{FF2B5EF4-FFF2-40B4-BE49-F238E27FC236}">
                <a16:creationId xmlns:a16="http://schemas.microsoft.com/office/drawing/2014/main" id="{69761280-B053-4649-BD0E-98F058AA128A}"/>
              </a:ext>
            </a:extLst>
          </p:cNvPr>
          <p:cNvSpPr>
            <a:spLocks noChangeArrowheads="1"/>
          </p:cNvSpPr>
          <p:nvPr/>
        </p:nvSpPr>
        <p:spPr bwMode="auto">
          <a:xfrm>
            <a:off x="6601143" y="3424616"/>
            <a:ext cx="792162" cy="358775"/>
          </a:xfrm>
          <a:prstGeom prst="wedgeRoundRectCallout">
            <a:avLst>
              <a:gd name="adj1" fmla="val -7116"/>
              <a:gd name="adj2" fmla="val -118583"/>
              <a:gd name="adj3" fmla="val 16667"/>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1400" dirty="0">
                <a:solidFill>
                  <a:schemeClr val="bg1"/>
                </a:solidFill>
                <a:ea typeface="黑体" panose="02010609060101010101" pitchFamily="49" charset="-122"/>
              </a:rPr>
              <a:t>开始位</a:t>
            </a:r>
          </a:p>
        </p:txBody>
      </p:sp>
      <p:sp>
        <p:nvSpPr>
          <p:cNvPr id="81" name="AutoShape 370">
            <a:extLst>
              <a:ext uri="{FF2B5EF4-FFF2-40B4-BE49-F238E27FC236}">
                <a16:creationId xmlns:a16="http://schemas.microsoft.com/office/drawing/2014/main" id="{369E630A-39E4-4DB0-877E-BBC02761B8F5}"/>
              </a:ext>
            </a:extLst>
          </p:cNvPr>
          <p:cNvSpPr>
            <a:spLocks noChangeArrowheads="1"/>
          </p:cNvSpPr>
          <p:nvPr/>
        </p:nvSpPr>
        <p:spPr bwMode="auto">
          <a:xfrm>
            <a:off x="3965893" y="3424616"/>
            <a:ext cx="792162" cy="358775"/>
          </a:xfrm>
          <a:prstGeom prst="wedgeRoundRectCallout">
            <a:avLst>
              <a:gd name="adj1" fmla="val -7116"/>
              <a:gd name="adj2" fmla="val -118583"/>
              <a:gd name="adj3" fmla="val 16667"/>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1400" dirty="0">
                <a:solidFill>
                  <a:schemeClr val="bg1"/>
                </a:solidFill>
                <a:ea typeface="黑体" panose="02010609060101010101" pitchFamily="49" charset="-122"/>
              </a:rPr>
              <a:t>开始位</a:t>
            </a:r>
          </a:p>
        </p:txBody>
      </p:sp>
      <p:sp>
        <p:nvSpPr>
          <p:cNvPr id="82" name="AutoShape 371">
            <a:extLst>
              <a:ext uri="{FF2B5EF4-FFF2-40B4-BE49-F238E27FC236}">
                <a16:creationId xmlns:a16="http://schemas.microsoft.com/office/drawing/2014/main" id="{7A5EDDF4-5288-4CD7-804B-F9BFCCD8E54D}"/>
              </a:ext>
            </a:extLst>
          </p:cNvPr>
          <p:cNvSpPr>
            <a:spLocks noChangeArrowheads="1"/>
          </p:cNvSpPr>
          <p:nvPr/>
        </p:nvSpPr>
        <p:spPr bwMode="auto">
          <a:xfrm>
            <a:off x="5016818" y="3424616"/>
            <a:ext cx="792162" cy="358775"/>
          </a:xfrm>
          <a:prstGeom prst="wedgeRoundRectCallout">
            <a:avLst>
              <a:gd name="adj1" fmla="val -26352"/>
              <a:gd name="adj2" fmla="val -123894"/>
              <a:gd name="adj3" fmla="val 16667"/>
            </a:avLst>
          </a:prstGeom>
          <a:solidFill>
            <a:schemeClr val="accent3">
              <a:lumMod val="20000"/>
              <a:lumOff val="80000"/>
            </a:schemeClr>
          </a:solidFill>
          <a:ln w="9525">
            <a:solidFill>
              <a:schemeClr val="tx1"/>
            </a:solidFill>
            <a:miter lim="800000"/>
            <a:headEnd/>
            <a:tailEnd/>
          </a:ln>
          <a:effectLst/>
        </p:spPr>
        <p:txBody>
          <a:bodyPr anchor="ctr"/>
          <a:lstStyle/>
          <a:p>
            <a:r>
              <a:rPr lang="zh-CN" altLang="en-US" sz="1400" dirty="0">
                <a:solidFill>
                  <a:srgbClr val="000000"/>
                </a:solidFill>
                <a:ea typeface="黑体" panose="02010609060101010101" pitchFamily="49" charset="-122"/>
              </a:rPr>
              <a:t>停止位</a:t>
            </a:r>
          </a:p>
        </p:txBody>
      </p:sp>
      <p:sp>
        <p:nvSpPr>
          <p:cNvPr id="83" name="AutoShape 372">
            <a:extLst>
              <a:ext uri="{FF2B5EF4-FFF2-40B4-BE49-F238E27FC236}">
                <a16:creationId xmlns:a16="http://schemas.microsoft.com/office/drawing/2014/main" id="{AE9CA07F-7C60-418F-A83F-06F6A968BE18}"/>
              </a:ext>
            </a:extLst>
          </p:cNvPr>
          <p:cNvSpPr>
            <a:spLocks noChangeArrowheads="1"/>
          </p:cNvSpPr>
          <p:nvPr/>
        </p:nvSpPr>
        <p:spPr bwMode="auto">
          <a:xfrm>
            <a:off x="7464743" y="3424616"/>
            <a:ext cx="792162" cy="358775"/>
          </a:xfrm>
          <a:prstGeom prst="wedgeRoundRectCallout">
            <a:avLst>
              <a:gd name="adj1" fmla="val -26352"/>
              <a:gd name="adj2" fmla="val -126551"/>
              <a:gd name="adj3" fmla="val 16667"/>
            </a:avLst>
          </a:prstGeom>
          <a:solidFill>
            <a:schemeClr val="accent3">
              <a:lumMod val="20000"/>
              <a:lumOff val="80000"/>
            </a:schemeClr>
          </a:solidFill>
          <a:ln w="9525">
            <a:solidFill>
              <a:schemeClr val="tx1"/>
            </a:solidFill>
            <a:miter lim="800000"/>
            <a:headEnd/>
            <a:tailEnd/>
          </a:ln>
          <a:effectLst/>
        </p:spPr>
        <p:txBody>
          <a:bodyPr anchor="ctr"/>
          <a:lstStyle/>
          <a:p>
            <a:r>
              <a:rPr lang="zh-CN" altLang="en-US" sz="1400" dirty="0">
                <a:solidFill>
                  <a:srgbClr val="000000"/>
                </a:solidFill>
                <a:ea typeface="黑体" panose="02010609060101010101" pitchFamily="49" charset="-122"/>
              </a:rPr>
              <a:t>停止位</a:t>
            </a:r>
          </a:p>
        </p:txBody>
      </p:sp>
      <p:sp>
        <p:nvSpPr>
          <p:cNvPr id="84" name="AutoShape 373">
            <a:extLst>
              <a:ext uri="{FF2B5EF4-FFF2-40B4-BE49-F238E27FC236}">
                <a16:creationId xmlns:a16="http://schemas.microsoft.com/office/drawing/2014/main" id="{32FD0485-F849-4BC4-B94E-C2E032CD398D}"/>
              </a:ext>
            </a:extLst>
          </p:cNvPr>
          <p:cNvSpPr>
            <a:spLocks noChangeArrowheads="1"/>
          </p:cNvSpPr>
          <p:nvPr/>
        </p:nvSpPr>
        <p:spPr bwMode="auto">
          <a:xfrm>
            <a:off x="2453006" y="3424616"/>
            <a:ext cx="792163" cy="358775"/>
          </a:xfrm>
          <a:prstGeom prst="wedgeRoundRectCallout">
            <a:avLst>
              <a:gd name="adj1" fmla="val -31162"/>
              <a:gd name="adj2" fmla="val -126551"/>
              <a:gd name="adj3" fmla="val 16667"/>
            </a:avLst>
          </a:prstGeom>
          <a:solidFill>
            <a:schemeClr val="accent3">
              <a:lumMod val="20000"/>
              <a:lumOff val="80000"/>
            </a:schemeClr>
          </a:solidFill>
          <a:ln w="9525">
            <a:solidFill>
              <a:schemeClr val="tx1"/>
            </a:solidFill>
            <a:miter lim="800000"/>
            <a:headEnd/>
            <a:tailEnd/>
          </a:ln>
          <a:effectLst/>
        </p:spPr>
        <p:txBody>
          <a:bodyPr anchor="ctr"/>
          <a:lstStyle/>
          <a:p>
            <a:r>
              <a:rPr lang="zh-CN" altLang="en-US" sz="1400" dirty="0">
                <a:solidFill>
                  <a:srgbClr val="000000"/>
                </a:solidFill>
                <a:ea typeface="黑体" panose="02010609060101010101" pitchFamily="49" charset="-122"/>
              </a:rPr>
              <a:t>停止位</a:t>
            </a:r>
          </a:p>
        </p:txBody>
      </p:sp>
      <p:sp>
        <p:nvSpPr>
          <p:cNvPr id="85" name="Text Box 379">
            <a:extLst>
              <a:ext uri="{FF2B5EF4-FFF2-40B4-BE49-F238E27FC236}">
                <a16:creationId xmlns:a16="http://schemas.microsoft.com/office/drawing/2014/main" id="{36EDA64A-410F-48F8-B011-4C962B717D1E}"/>
              </a:ext>
            </a:extLst>
          </p:cNvPr>
          <p:cNvSpPr txBox="1">
            <a:spLocks noChangeArrowheads="1"/>
          </p:cNvSpPr>
          <p:nvPr/>
        </p:nvSpPr>
        <p:spPr bwMode="auto">
          <a:xfrm>
            <a:off x="8346712" y="2010205"/>
            <a:ext cx="3658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3200">
                <a:ea typeface="黑体" panose="02010609060101010101" pitchFamily="49" charset="-122"/>
              </a:defRPr>
            </a:lvl1pPr>
          </a:lstStyle>
          <a:p>
            <a:r>
              <a:rPr lang="en-US" altLang="zh-CN" sz="2400" dirty="0">
                <a:latin typeface="+mn-ea"/>
                <a:ea typeface="+mn-ea"/>
              </a:rPr>
              <a:t>1</a:t>
            </a:r>
          </a:p>
        </p:txBody>
      </p:sp>
      <p:sp>
        <p:nvSpPr>
          <p:cNvPr id="86" name="Text Box 380">
            <a:extLst>
              <a:ext uri="{FF2B5EF4-FFF2-40B4-BE49-F238E27FC236}">
                <a16:creationId xmlns:a16="http://schemas.microsoft.com/office/drawing/2014/main" id="{36E9F315-3601-48C3-B97C-85EAE781576A}"/>
              </a:ext>
            </a:extLst>
          </p:cNvPr>
          <p:cNvSpPr txBox="1">
            <a:spLocks noChangeArrowheads="1"/>
          </p:cNvSpPr>
          <p:nvPr/>
        </p:nvSpPr>
        <p:spPr bwMode="auto">
          <a:xfrm>
            <a:off x="5886768" y="2010205"/>
            <a:ext cx="3658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3200">
                <a:ea typeface="黑体" panose="02010609060101010101" pitchFamily="49" charset="-122"/>
              </a:defRPr>
            </a:lvl1pPr>
          </a:lstStyle>
          <a:p>
            <a:r>
              <a:rPr lang="en-US" altLang="zh-CN" sz="2400" dirty="0">
                <a:latin typeface="+mn-ea"/>
                <a:ea typeface="+mn-ea"/>
              </a:rPr>
              <a:t>2</a:t>
            </a:r>
          </a:p>
        </p:txBody>
      </p:sp>
      <p:sp>
        <p:nvSpPr>
          <p:cNvPr id="87" name="Text Box 381">
            <a:extLst>
              <a:ext uri="{FF2B5EF4-FFF2-40B4-BE49-F238E27FC236}">
                <a16:creationId xmlns:a16="http://schemas.microsoft.com/office/drawing/2014/main" id="{88E03194-A0F6-45F7-B800-A21CC63D6BB7}"/>
              </a:ext>
            </a:extLst>
          </p:cNvPr>
          <p:cNvSpPr txBox="1">
            <a:spLocks noChangeArrowheads="1"/>
          </p:cNvSpPr>
          <p:nvPr/>
        </p:nvSpPr>
        <p:spPr bwMode="auto">
          <a:xfrm>
            <a:off x="3245169" y="2014848"/>
            <a:ext cx="3658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dirty="0">
                <a:latin typeface="+mn-ea"/>
              </a:rPr>
              <a:t>3</a:t>
            </a:r>
          </a:p>
        </p:txBody>
      </p:sp>
      <p:sp>
        <p:nvSpPr>
          <p:cNvPr id="88" name="Rectangle 382">
            <a:extLst>
              <a:ext uri="{FF2B5EF4-FFF2-40B4-BE49-F238E27FC236}">
                <a16:creationId xmlns:a16="http://schemas.microsoft.com/office/drawing/2014/main" id="{8C4469AE-6C3E-4EB3-8848-5104D4A904AF}"/>
              </a:ext>
            </a:extLst>
          </p:cNvPr>
          <p:cNvSpPr>
            <a:spLocks noChangeArrowheads="1"/>
          </p:cNvSpPr>
          <p:nvPr/>
        </p:nvSpPr>
        <p:spPr bwMode="auto">
          <a:xfrm>
            <a:off x="2683194" y="2414966"/>
            <a:ext cx="1512887" cy="288925"/>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a:p>
        </p:txBody>
      </p:sp>
      <p:sp>
        <p:nvSpPr>
          <p:cNvPr id="89" name="Rectangle 383">
            <a:extLst>
              <a:ext uri="{FF2B5EF4-FFF2-40B4-BE49-F238E27FC236}">
                <a16:creationId xmlns:a16="http://schemas.microsoft.com/office/drawing/2014/main" id="{34DFFDBB-19B7-4C09-90DD-4FB92EF9A3D5}"/>
              </a:ext>
            </a:extLst>
          </p:cNvPr>
          <p:cNvSpPr>
            <a:spLocks noChangeArrowheads="1"/>
          </p:cNvSpPr>
          <p:nvPr/>
        </p:nvSpPr>
        <p:spPr bwMode="auto">
          <a:xfrm>
            <a:off x="5318444" y="2414966"/>
            <a:ext cx="1512887" cy="288925"/>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a:p>
        </p:txBody>
      </p:sp>
      <p:sp>
        <p:nvSpPr>
          <p:cNvPr id="90" name="Rectangle 384">
            <a:extLst>
              <a:ext uri="{FF2B5EF4-FFF2-40B4-BE49-F238E27FC236}">
                <a16:creationId xmlns:a16="http://schemas.microsoft.com/office/drawing/2014/main" id="{46934A37-29F8-4D07-8ECD-E24367DD8E34}"/>
              </a:ext>
            </a:extLst>
          </p:cNvPr>
          <p:cNvSpPr>
            <a:spLocks noChangeArrowheads="1"/>
          </p:cNvSpPr>
          <p:nvPr/>
        </p:nvSpPr>
        <p:spPr bwMode="auto">
          <a:xfrm>
            <a:off x="7767955" y="2414966"/>
            <a:ext cx="1512888" cy="288925"/>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a:p>
        </p:txBody>
      </p:sp>
      <p:sp>
        <p:nvSpPr>
          <p:cNvPr id="91" name="内容占位符 2">
            <a:extLst>
              <a:ext uri="{FF2B5EF4-FFF2-40B4-BE49-F238E27FC236}">
                <a16:creationId xmlns:a16="http://schemas.microsoft.com/office/drawing/2014/main" id="{9A887070-AC58-8333-486A-B515C1A09AD6}"/>
              </a:ext>
            </a:extLst>
          </p:cNvPr>
          <p:cNvSpPr txBox="1">
            <a:spLocks/>
          </p:cNvSpPr>
          <p:nvPr/>
        </p:nvSpPr>
        <p:spPr>
          <a:xfrm>
            <a:off x="671511" y="4111257"/>
            <a:ext cx="10847389" cy="927848"/>
          </a:xfrm>
          <a:prstGeom prst="rect">
            <a:avLst/>
          </a:prstGeom>
        </p:spPr>
        <p:txBody>
          <a:bodyPr vert="horz" lIns="91440" tIns="45720" rIns="91440" bIns="45720" rtlCol="0">
            <a:normAutofit fontScale="85000" lnSpcReduction="20000"/>
          </a:bodyPr>
          <a:lstStyle>
            <a:lvl1pPr marL="266700" indent="-266700" algn="l" defTabSz="914400" rtl="0" eaLnBrk="1" latinLnBrk="0" hangingPunct="1">
              <a:lnSpc>
                <a:spcPct val="120000"/>
              </a:lnSpc>
              <a:spcBef>
                <a:spcPts val="600"/>
              </a:spcBef>
              <a:buFont typeface="Wingdings" panose="05000000000000000000" pitchFamily="2" charset="2"/>
              <a:buChar char="n"/>
              <a:defRPr sz="2400" kern="1200">
                <a:solidFill>
                  <a:schemeClr val="accent1"/>
                </a:solidFill>
                <a:latin typeface="+mn-lt"/>
                <a:ea typeface="+mn-ea"/>
                <a:cs typeface="+mn-cs"/>
              </a:defRPr>
            </a:lvl1pPr>
            <a:lvl2pPr marL="538163" indent="-228600" algn="l" defTabSz="914400" rtl="0" eaLnBrk="1" latinLnBrk="0" hangingPunct="1">
              <a:lnSpc>
                <a:spcPct val="120000"/>
              </a:lnSpc>
              <a:spcBef>
                <a:spcPts val="600"/>
              </a:spcBef>
              <a:buFont typeface="Wingdings" panose="05000000000000000000" pitchFamily="2" charset="2"/>
              <a:buChar char="Ø"/>
              <a:defRPr sz="2000" kern="1200">
                <a:solidFill>
                  <a:schemeClr val="accent1"/>
                </a:solidFill>
                <a:latin typeface="+mn-lt"/>
                <a:ea typeface="+mn-ea"/>
                <a:cs typeface="+mn-cs"/>
              </a:defRPr>
            </a:lvl2pPr>
            <a:lvl3pPr marL="804863" indent="-228600" algn="l" defTabSz="914400" rtl="0" eaLnBrk="1" latinLnBrk="0" hangingPunct="1">
              <a:lnSpc>
                <a:spcPct val="120000"/>
              </a:lnSpc>
              <a:spcBef>
                <a:spcPts val="600"/>
              </a:spcBef>
              <a:buFont typeface="Wingdings" panose="05000000000000000000" pitchFamily="2" charset="2"/>
              <a:buChar char="ü"/>
              <a:defRPr sz="1800" kern="1200">
                <a:solidFill>
                  <a:schemeClr val="accent1"/>
                </a:solidFill>
                <a:latin typeface="+mn-lt"/>
                <a:ea typeface="+mn-ea"/>
                <a:cs typeface="+mn-cs"/>
              </a:defRPr>
            </a:lvl3pPr>
            <a:lvl4pPr marL="1077913" indent="-228600" algn="l" defTabSz="914400" rtl="0" eaLnBrk="1" latinLnBrk="0" hangingPunct="1">
              <a:lnSpc>
                <a:spcPct val="120000"/>
              </a:lnSpc>
              <a:spcBef>
                <a:spcPts val="600"/>
              </a:spcBef>
              <a:buFont typeface="Wingdings" panose="05000000000000000000" pitchFamily="2" charset="2"/>
              <a:buChar char="l"/>
              <a:defRPr sz="1600" kern="1200">
                <a:solidFill>
                  <a:schemeClr val="accent1"/>
                </a:solidFill>
                <a:latin typeface="+mn-lt"/>
                <a:ea typeface="+mn-ea"/>
                <a:cs typeface="+mn-cs"/>
              </a:defRPr>
            </a:lvl4pPr>
            <a:lvl5pPr marL="1257300" indent="-141288" algn="l" defTabSz="914400" rtl="0" eaLnBrk="1" latinLnBrk="0" hangingPunct="1">
              <a:lnSpc>
                <a:spcPct val="120000"/>
              </a:lnSpc>
              <a:spcBef>
                <a:spcPts val="6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100" dirty="0">
                <a:solidFill>
                  <a:srgbClr val="FF0000"/>
                </a:solidFill>
                <a:latin typeface="+mn-ea"/>
              </a:rPr>
              <a:t>同步传输：</a:t>
            </a:r>
            <a:r>
              <a:rPr lang="zh-CN" altLang="en-US" sz="3100" dirty="0"/>
              <a:t>将字符或比特流组合成帧成块地传送，帧的格式随协议而定</a:t>
            </a:r>
            <a:endParaRPr lang="zh-CN" altLang="en-US" sz="3100" dirty="0">
              <a:latin typeface="+mn-ea"/>
            </a:endParaRPr>
          </a:p>
          <a:p>
            <a:pPr marL="538163" indent="-360363">
              <a:buFont typeface="Wingdings" panose="05000000000000000000" pitchFamily="2" charset="2"/>
              <a:buChar char="Ø"/>
            </a:pPr>
            <a:r>
              <a:rPr lang="zh-CN" altLang="en-US" dirty="0"/>
              <a:t>两级同步：位同步和帧同步</a:t>
            </a:r>
            <a:endParaRPr lang="en-US" altLang="zh-CN" dirty="0"/>
          </a:p>
          <a:p>
            <a:pPr marL="538163" indent="-360363">
              <a:buFont typeface="Wingdings" panose="05000000000000000000" pitchFamily="2" charset="2"/>
              <a:buChar char="Ø"/>
            </a:pPr>
            <a:endParaRPr lang="zh-CN" altLang="en-US" dirty="0"/>
          </a:p>
          <a:p>
            <a:pPr marL="538163" indent="-360363">
              <a:buFont typeface="Wingdings" panose="05000000000000000000" pitchFamily="2" charset="2"/>
              <a:buChar char="Ø"/>
            </a:pPr>
            <a:endParaRPr lang="en-US" altLang="zh-CN" sz="2200" dirty="0">
              <a:latin typeface="+mn-ea"/>
            </a:endParaRPr>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p:txBody>
      </p:sp>
      <p:sp>
        <p:nvSpPr>
          <p:cNvPr id="92" name="AutoShape 5">
            <a:extLst>
              <a:ext uri="{FF2B5EF4-FFF2-40B4-BE49-F238E27FC236}">
                <a16:creationId xmlns:a16="http://schemas.microsoft.com/office/drawing/2014/main" id="{07F0A447-3B14-7BDE-FFA4-B0F45E3EB888}"/>
              </a:ext>
            </a:extLst>
          </p:cNvPr>
          <p:cNvSpPr>
            <a:spLocks noChangeArrowheads="1"/>
          </p:cNvSpPr>
          <p:nvPr/>
        </p:nvSpPr>
        <p:spPr bwMode="auto">
          <a:xfrm>
            <a:off x="2707090" y="5356605"/>
            <a:ext cx="647700" cy="1081088"/>
          </a:xfrm>
          <a:prstGeom prst="roundRect">
            <a:avLst>
              <a:gd name="adj" fmla="val 16667"/>
            </a:avLst>
          </a:prstGeom>
          <a:solidFill>
            <a:schemeClr val="accent1"/>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solidFill>
                  <a:schemeClr val="bg1"/>
                </a:solidFill>
                <a:latin typeface="黑体" panose="02010609060101010101" pitchFamily="49" charset="-122"/>
                <a:ea typeface="黑体" panose="02010609060101010101" pitchFamily="49" charset="-122"/>
              </a:rPr>
              <a:t>设</a:t>
            </a:r>
          </a:p>
          <a:p>
            <a:pPr algn="ctr"/>
            <a:r>
              <a:rPr lang="zh-CN" altLang="en-US" dirty="0">
                <a:solidFill>
                  <a:schemeClr val="bg1"/>
                </a:solidFill>
                <a:latin typeface="黑体" panose="02010609060101010101" pitchFamily="49" charset="-122"/>
                <a:ea typeface="黑体" panose="02010609060101010101" pitchFamily="49" charset="-122"/>
              </a:rPr>
              <a:t>备</a:t>
            </a:r>
          </a:p>
          <a:p>
            <a:pPr algn="ctr"/>
            <a:r>
              <a:rPr lang="en-US" altLang="zh-CN" dirty="0">
                <a:solidFill>
                  <a:schemeClr val="bg1"/>
                </a:solidFill>
                <a:latin typeface="黑体" panose="02010609060101010101" pitchFamily="49" charset="-122"/>
                <a:ea typeface="黑体" panose="02010609060101010101" pitchFamily="49" charset="-122"/>
              </a:rPr>
              <a:t>1</a:t>
            </a:r>
          </a:p>
        </p:txBody>
      </p:sp>
      <p:sp>
        <p:nvSpPr>
          <p:cNvPr id="93" name="AutoShape 6">
            <a:extLst>
              <a:ext uri="{FF2B5EF4-FFF2-40B4-BE49-F238E27FC236}">
                <a16:creationId xmlns:a16="http://schemas.microsoft.com/office/drawing/2014/main" id="{DE055739-4964-A8C6-18A7-09F1E103E8E3}"/>
              </a:ext>
            </a:extLst>
          </p:cNvPr>
          <p:cNvSpPr>
            <a:spLocks noChangeArrowheads="1"/>
          </p:cNvSpPr>
          <p:nvPr/>
        </p:nvSpPr>
        <p:spPr bwMode="auto">
          <a:xfrm>
            <a:off x="8574490" y="5330249"/>
            <a:ext cx="647700" cy="1081088"/>
          </a:xfrm>
          <a:prstGeom prst="roundRect">
            <a:avLst>
              <a:gd name="adj" fmla="val 16667"/>
            </a:avLst>
          </a:prstGeom>
          <a:solidFill>
            <a:schemeClr val="accent1"/>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solidFill>
                  <a:schemeClr val="bg1"/>
                </a:solidFill>
                <a:latin typeface="黑体" panose="02010609060101010101" pitchFamily="49" charset="-122"/>
                <a:ea typeface="黑体" panose="02010609060101010101" pitchFamily="49" charset="-122"/>
              </a:rPr>
              <a:t>设</a:t>
            </a:r>
          </a:p>
          <a:p>
            <a:pPr algn="ctr"/>
            <a:r>
              <a:rPr lang="zh-CN" altLang="en-US">
                <a:solidFill>
                  <a:schemeClr val="bg1"/>
                </a:solidFill>
                <a:latin typeface="黑体" panose="02010609060101010101" pitchFamily="49" charset="-122"/>
                <a:ea typeface="黑体" panose="02010609060101010101" pitchFamily="49" charset="-122"/>
              </a:rPr>
              <a:t>备</a:t>
            </a:r>
          </a:p>
          <a:p>
            <a:pPr algn="ctr"/>
            <a:r>
              <a:rPr lang="en-US" altLang="zh-CN">
                <a:solidFill>
                  <a:schemeClr val="bg1"/>
                </a:solidFill>
                <a:latin typeface="黑体" panose="02010609060101010101" pitchFamily="49" charset="-122"/>
                <a:ea typeface="黑体" panose="02010609060101010101" pitchFamily="49" charset="-122"/>
              </a:rPr>
              <a:t>2</a:t>
            </a:r>
          </a:p>
        </p:txBody>
      </p:sp>
      <p:sp>
        <p:nvSpPr>
          <p:cNvPr id="94" name="Line 7">
            <a:extLst>
              <a:ext uri="{FF2B5EF4-FFF2-40B4-BE49-F238E27FC236}">
                <a16:creationId xmlns:a16="http://schemas.microsoft.com/office/drawing/2014/main" id="{2E84F04A-49B1-210E-A5E7-BCBCEB6FAE4A}"/>
              </a:ext>
            </a:extLst>
          </p:cNvPr>
          <p:cNvSpPr>
            <a:spLocks noChangeShapeType="1"/>
          </p:cNvSpPr>
          <p:nvPr/>
        </p:nvSpPr>
        <p:spPr bwMode="auto">
          <a:xfrm flipV="1">
            <a:off x="3354790" y="5682042"/>
            <a:ext cx="5219700" cy="0"/>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95" name="Rectangle 9">
            <a:extLst>
              <a:ext uri="{FF2B5EF4-FFF2-40B4-BE49-F238E27FC236}">
                <a16:creationId xmlns:a16="http://schemas.microsoft.com/office/drawing/2014/main" id="{B24C382A-E5F1-E14E-8C02-78C0306F5EAD}"/>
              </a:ext>
            </a:extLst>
          </p:cNvPr>
          <p:cNvSpPr>
            <a:spLocks noChangeArrowheads="1"/>
          </p:cNvSpPr>
          <p:nvPr/>
        </p:nvSpPr>
        <p:spPr bwMode="auto">
          <a:xfrm>
            <a:off x="7063508" y="5827299"/>
            <a:ext cx="503237" cy="360362"/>
          </a:xfrm>
          <a:prstGeom prst="rect">
            <a:avLst/>
          </a:prstGeom>
          <a:solidFill>
            <a:schemeClr val="accent1">
              <a:lumMod val="25000"/>
              <a:lumOff val="75000"/>
            </a:schemeClr>
          </a:solidFill>
          <a:ln w="9525">
            <a:solidFill>
              <a:schemeClr val="tx2"/>
            </a:solidFill>
            <a:miter lim="800000"/>
            <a:headEnd/>
            <a:tailEnd/>
          </a:ln>
          <a:effectLst/>
        </p:spPr>
        <p:txBody>
          <a:bodyPr wrap="none" anchor="ctr"/>
          <a:lstStyle/>
          <a:p>
            <a:r>
              <a:rPr lang="en-US" altLang="zh-CN" dirty="0">
                <a:solidFill>
                  <a:schemeClr val="accent1"/>
                </a:solidFill>
              </a:rPr>
              <a:t>syn</a:t>
            </a:r>
          </a:p>
        </p:txBody>
      </p:sp>
      <p:sp>
        <p:nvSpPr>
          <p:cNvPr id="96" name="Rectangle 10">
            <a:extLst>
              <a:ext uri="{FF2B5EF4-FFF2-40B4-BE49-F238E27FC236}">
                <a16:creationId xmlns:a16="http://schemas.microsoft.com/office/drawing/2014/main" id="{57C04A83-2DB0-B44D-D722-4EEB67316180}"/>
              </a:ext>
            </a:extLst>
          </p:cNvPr>
          <p:cNvSpPr>
            <a:spLocks noChangeArrowheads="1"/>
          </p:cNvSpPr>
          <p:nvPr/>
        </p:nvSpPr>
        <p:spPr bwMode="auto">
          <a:xfrm>
            <a:off x="7566744" y="5827299"/>
            <a:ext cx="503238" cy="360362"/>
          </a:xfrm>
          <a:prstGeom prst="rect">
            <a:avLst/>
          </a:prstGeom>
          <a:solidFill>
            <a:schemeClr val="accent1">
              <a:lumMod val="25000"/>
              <a:lumOff val="75000"/>
            </a:schemeClr>
          </a:solidFill>
          <a:ln w="9525">
            <a:solidFill>
              <a:schemeClr val="tx2"/>
            </a:solidFill>
            <a:miter lim="800000"/>
            <a:headEnd/>
            <a:tailEnd/>
          </a:ln>
          <a:effectLst/>
        </p:spPr>
        <p:txBody>
          <a:bodyPr wrap="none" anchor="ctr"/>
          <a:lstStyle/>
          <a:p>
            <a:r>
              <a:rPr lang="en-US" altLang="zh-CN">
                <a:solidFill>
                  <a:schemeClr val="accent1"/>
                </a:solidFill>
              </a:rPr>
              <a:t>syn</a:t>
            </a:r>
          </a:p>
        </p:txBody>
      </p:sp>
      <p:sp>
        <p:nvSpPr>
          <p:cNvPr id="97" name="Rectangle 11">
            <a:extLst>
              <a:ext uri="{FF2B5EF4-FFF2-40B4-BE49-F238E27FC236}">
                <a16:creationId xmlns:a16="http://schemas.microsoft.com/office/drawing/2014/main" id="{1B2F7811-9290-371D-8A7B-55BFBACD765F}"/>
              </a:ext>
            </a:extLst>
          </p:cNvPr>
          <p:cNvSpPr>
            <a:spLocks noChangeArrowheads="1"/>
          </p:cNvSpPr>
          <p:nvPr/>
        </p:nvSpPr>
        <p:spPr bwMode="auto">
          <a:xfrm>
            <a:off x="5172478" y="5827299"/>
            <a:ext cx="935037" cy="360362"/>
          </a:xfrm>
          <a:prstGeom prst="rect">
            <a:avLst/>
          </a:prstGeom>
          <a:solidFill>
            <a:schemeClr val="accent1">
              <a:lumMod val="25000"/>
              <a:lumOff val="75000"/>
            </a:schemeClr>
          </a:solidFill>
          <a:ln w="9525">
            <a:solidFill>
              <a:schemeClr val="tx2"/>
            </a:solidFill>
            <a:miter lim="800000"/>
            <a:headEnd/>
            <a:tailEnd/>
          </a:ln>
          <a:effectLst/>
        </p:spPr>
        <p:txBody>
          <a:bodyPr wrap="none" anchor="ctr"/>
          <a:lstStyle/>
          <a:p>
            <a:pPr algn="ctr"/>
            <a:r>
              <a:rPr lang="en-US" altLang="zh-CN" dirty="0">
                <a:solidFill>
                  <a:schemeClr val="accent1"/>
                </a:solidFill>
              </a:rPr>
              <a:t>data</a:t>
            </a:r>
          </a:p>
        </p:txBody>
      </p:sp>
      <p:sp>
        <p:nvSpPr>
          <p:cNvPr id="98" name="Rectangle 12">
            <a:extLst>
              <a:ext uri="{FF2B5EF4-FFF2-40B4-BE49-F238E27FC236}">
                <a16:creationId xmlns:a16="http://schemas.microsoft.com/office/drawing/2014/main" id="{465D670C-4A69-17DD-CA9E-D6387C39A901}"/>
              </a:ext>
            </a:extLst>
          </p:cNvPr>
          <p:cNvSpPr>
            <a:spLocks noChangeArrowheads="1"/>
          </p:cNvSpPr>
          <p:nvPr/>
        </p:nvSpPr>
        <p:spPr bwMode="auto">
          <a:xfrm>
            <a:off x="4376823" y="5827299"/>
            <a:ext cx="795655" cy="360362"/>
          </a:xfrm>
          <a:prstGeom prst="rect">
            <a:avLst/>
          </a:prstGeom>
          <a:solidFill>
            <a:schemeClr val="accent1">
              <a:lumMod val="25000"/>
              <a:lumOff val="75000"/>
            </a:schemeClr>
          </a:solidFill>
          <a:ln w="9525">
            <a:solidFill>
              <a:schemeClr val="tx2"/>
            </a:solidFill>
            <a:miter lim="800000"/>
            <a:headEnd/>
            <a:tailEnd/>
          </a:ln>
          <a:effectLst/>
        </p:spPr>
        <p:txBody>
          <a:bodyPr wrap="none" anchor="ctr"/>
          <a:lstStyle/>
          <a:p>
            <a:pPr algn="ctr"/>
            <a:r>
              <a:rPr lang="en-US" altLang="zh-CN" dirty="0">
                <a:solidFill>
                  <a:schemeClr val="accent1"/>
                </a:solidFill>
              </a:rPr>
              <a:t>error</a:t>
            </a:r>
          </a:p>
        </p:txBody>
      </p:sp>
      <p:sp>
        <p:nvSpPr>
          <p:cNvPr id="99" name="Rectangle 13">
            <a:extLst>
              <a:ext uri="{FF2B5EF4-FFF2-40B4-BE49-F238E27FC236}">
                <a16:creationId xmlns:a16="http://schemas.microsoft.com/office/drawing/2014/main" id="{24CB5EC7-7699-9954-14A4-53714BE3870A}"/>
              </a:ext>
            </a:extLst>
          </p:cNvPr>
          <p:cNvSpPr>
            <a:spLocks noChangeArrowheads="1"/>
          </p:cNvSpPr>
          <p:nvPr/>
        </p:nvSpPr>
        <p:spPr bwMode="auto">
          <a:xfrm>
            <a:off x="3800560" y="5827299"/>
            <a:ext cx="574675" cy="360362"/>
          </a:xfrm>
          <a:prstGeom prst="rect">
            <a:avLst/>
          </a:prstGeom>
          <a:solidFill>
            <a:schemeClr val="accent1">
              <a:lumMod val="25000"/>
              <a:lumOff val="75000"/>
            </a:schemeClr>
          </a:solidFill>
          <a:ln w="9525">
            <a:solidFill>
              <a:schemeClr val="tx2"/>
            </a:solidFill>
            <a:miter lim="800000"/>
            <a:headEnd/>
            <a:tailEnd/>
          </a:ln>
          <a:effectLst/>
        </p:spPr>
        <p:txBody>
          <a:bodyPr wrap="none" anchor="ctr"/>
          <a:lstStyle/>
          <a:p>
            <a:r>
              <a:rPr lang="en-US" altLang="zh-CN" dirty="0">
                <a:solidFill>
                  <a:schemeClr val="accent1"/>
                </a:solidFill>
              </a:rPr>
              <a:t>end</a:t>
            </a:r>
          </a:p>
        </p:txBody>
      </p:sp>
      <p:sp>
        <p:nvSpPr>
          <p:cNvPr id="100" name="Text Box 94">
            <a:extLst>
              <a:ext uri="{FF2B5EF4-FFF2-40B4-BE49-F238E27FC236}">
                <a16:creationId xmlns:a16="http://schemas.microsoft.com/office/drawing/2014/main" id="{B03B98FC-8820-6947-84C4-59A567240029}"/>
              </a:ext>
            </a:extLst>
          </p:cNvPr>
          <p:cNvSpPr txBox="1">
            <a:spLocks noChangeArrowheads="1"/>
          </p:cNvSpPr>
          <p:nvPr/>
        </p:nvSpPr>
        <p:spPr bwMode="auto">
          <a:xfrm>
            <a:off x="5343451" y="6368955"/>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000" b="1" dirty="0">
                <a:solidFill>
                  <a:schemeClr val="accent1"/>
                </a:solidFill>
                <a:latin typeface="微软雅黑" panose="020B0503020204020204" pitchFamily="34" charset="-122"/>
                <a:ea typeface="微软雅黑" panose="020B0503020204020204" pitchFamily="34" charset="-122"/>
              </a:rPr>
              <a:t>数据帧</a:t>
            </a:r>
          </a:p>
        </p:txBody>
      </p:sp>
      <p:sp>
        <p:nvSpPr>
          <p:cNvPr id="101" name="Rectangle 8">
            <a:extLst>
              <a:ext uri="{FF2B5EF4-FFF2-40B4-BE49-F238E27FC236}">
                <a16:creationId xmlns:a16="http://schemas.microsoft.com/office/drawing/2014/main" id="{EE3F550E-FD45-5D41-0BE4-410C6226CBB6}"/>
              </a:ext>
            </a:extLst>
          </p:cNvPr>
          <p:cNvSpPr>
            <a:spLocks noChangeArrowheads="1"/>
          </p:cNvSpPr>
          <p:nvPr/>
        </p:nvSpPr>
        <p:spPr bwMode="auto">
          <a:xfrm>
            <a:off x="6109103" y="5827299"/>
            <a:ext cx="946150" cy="360362"/>
          </a:xfrm>
          <a:prstGeom prst="rect">
            <a:avLst/>
          </a:prstGeom>
          <a:solidFill>
            <a:schemeClr val="accent1">
              <a:lumMod val="25000"/>
              <a:lumOff val="75000"/>
            </a:schemeClr>
          </a:solidFill>
          <a:ln w="9525">
            <a:solidFill>
              <a:schemeClr val="tx2"/>
            </a:solidFill>
            <a:miter lim="800000"/>
            <a:headEnd/>
            <a:tailEnd/>
          </a:ln>
          <a:effectLst/>
        </p:spPr>
        <p:txBody>
          <a:bodyPr wrap="none" anchor="ctr"/>
          <a:lstStyle/>
          <a:p>
            <a:pPr algn="ctr"/>
            <a:r>
              <a:rPr lang="en-US" altLang="zh-CN" dirty="0">
                <a:solidFill>
                  <a:schemeClr val="accent1"/>
                </a:solidFill>
              </a:rPr>
              <a:t>control</a:t>
            </a:r>
          </a:p>
        </p:txBody>
      </p:sp>
    </p:spTree>
    <p:extLst>
      <p:ext uri="{BB962C8B-B14F-4D97-AF65-F5344CB8AC3E}">
        <p14:creationId xmlns:p14="http://schemas.microsoft.com/office/powerpoint/2010/main" val="134992547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D89ACB-CD34-4F7D-213A-165956E36D3A}"/>
              </a:ext>
            </a:extLst>
          </p:cNvPr>
          <p:cNvSpPr>
            <a:spLocks noGrp="1"/>
          </p:cNvSpPr>
          <p:nvPr>
            <p:ph type="title"/>
          </p:nvPr>
        </p:nvSpPr>
        <p:spPr>
          <a:xfrm>
            <a:off x="650839" y="124744"/>
            <a:ext cx="10858500" cy="696470"/>
          </a:xfrm>
        </p:spPr>
        <p:txBody>
          <a:bodyPr/>
          <a:lstStyle/>
          <a:p>
            <a:r>
              <a:rPr lang="zh-CN" altLang="en-US" dirty="0"/>
              <a:t>三种帧间间隔 </a:t>
            </a:r>
          </a:p>
        </p:txBody>
      </p:sp>
      <p:sp>
        <p:nvSpPr>
          <p:cNvPr id="4" name="灯片编号占位符 3">
            <a:extLst>
              <a:ext uri="{FF2B5EF4-FFF2-40B4-BE49-F238E27FC236}">
                <a16:creationId xmlns:a16="http://schemas.microsoft.com/office/drawing/2014/main" id="{DD02BCDC-1FD6-4C47-46E5-D81C94D72E7C}"/>
              </a:ext>
            </a:extLst>
          </p:cNvPr>
          <p:cNvSpPr>
            <a:spLocks noGrp="1"/>
          </p:cNvSpPr>
          <p:nvPr>
            <p:ph type="sldNum" sz="quarter" idx="12"/>
          </p:nvPr>
        </p:nvSpPr>
        <p:spPr/>
        <p:txBody>
          <a:bodyPr/>
          <a:lstStyle/>
          <a:p>
            <a:fld id="{C8BB1146-E542-4D4E-B8E9-6919A11DDD48}" type="slidenum">
              <a:rPr lang="en-US" smtClean="0"/>
              <a:t>180</a:t>
            </a:fld>
            <a:endParaRPr lang="en-US"/>
          </a:p>
        </p:txBody>
      </p:sp>
      <p:sp>
        <p:nvSpPr>
          <p:cNvPr id="5" name="Text Box 10">
            <a:extLst>
              <a:ext uri="{FF2B5EF4-FFF2-40B4-BE49-F238E27FC236}">
                <a16:creationId xmlns:a16="http://schemas.microsoft.com/office/drawing/2014/main" id="{C032095B-C496-96AC-E0D7-BA9DDC520787}"/>
              </a:ext>
            </a:extLst>
          </p:cNvPr>
          <p:cNvSpPr txBox="1">
            <a:spLocks noChangeArrowheads="1"/>
          </p:cNvSpPr>
          <p:nvPr/>
        </p:nvSpPr>
        <p:spPr bwMode="auto">
          <a:xfrm>
            <a:off x="9090099" y="3284978"/>
            <a:ext cx="6429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rPr>
              <a:t>时间</a:t>
            </a:r>
          </a:p>
        </p:txBody>
      </p:sp>
      <p:sp>
        <p:nvSpPr>
          <p:cNvPr id="6" name="Text Box 11">
            <a:extLst>
              <a:ext uri="{FF2B5EF4-FFF2-40B4-BE49-F238E27FC236}">
                <a16:creationId xmlns:a16="http://schemas.microsoft.com/office/drawing/2014/main" id="{45344494-FFF8-CFFE-6BD1-CBD242039568}"/>
              </a:ext>
            </a:extLst>
          </p:cNvPr>
          <p:cNvSpPr txBox="1">
            <a:spLocks noChangeArrowheads="1"/>
          </p:cNvSpPr>
          <p:nvPr/>
        </p:nvSpPr>
        <p:spPr bwMode="auto">
          <a:xfrm>
            <a:off x="2205112" y="3105590"/>
            <a:ext cx="6937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rPr>
              <a:t>SIFS</a:t>
            </a:r>
          </a:p>
        </p:txBody>
      </p:sp>
      <p:sp>
        <p:nvSpPr>
          <p:cNvPr id="7" name="Text Box 12">
            <a:extLst>
              <a:ext uri="{FF2B5EF4-FFF2-40B4-BE49-F238E27FC236}">
                <a16:creationId xmlns:a16="http://schemas.microsoft.com/office/drawing/2014/main" id="{2F95E437-48E8-D9D5-E86A-7101B02C666E}"/>
              </a:ext>
            </a:extLst>
          </p:cNvPr>
          <p:cNvSpPr txBox="1">
            <a:spLocks noChangeArrowheads="1"/>
          </p:cNvSpPr>
          <p:nvPr/>
        </p:nvSpPr>
        <p:spPr bwMode="auto">
          <a:xfrm>
            <a:off x="2262262" y="2719828"/>
            <a:ext cx="69373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rPr>
              <a:t>PIFS</a:t>
            </a:r>
          </a:p>
        </p:txBody>
      </p:sp>
      <p:sp>
        <p:nvSpPr>
          <p:cNvPr id="8" name="Text Box 13">
            <a:extLst>
              <a:ext uri="{FF2B5EF4-FFF2-40B4-BE49-F238E27FC236}">
                <a16:creationId xmlns:a16="http://schemas.microsoft.com/office/drawing/2014/main" id="{CB469EA6-741C-0705-160B-31DDB5C0086E}"/>
              </a:ext>
            </a:extLst>
          </p:cNvPr>
          <p:cNvSpPr txBox="1">
            <a:spLocks noChangeArrowheads="1"/>
          </p:cNvSpPr>
          <p:nvPr/>
        </p:nvSpPr>
        <p:spPr bwMode="auto">
          <a:xfrm>
            <a:off x="2268612" y="2261040"/>
            <a:ext cx="7048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rPr>
              <a:t>DIFS</a:t>
            </a:r>
          </a:p>
        </p:txBody>
      </p:sp>
      <p:sp>
        <p:nvSpPr>
          <p:cNvPr id="9" name="Line 14">
            <a:extLst>
              <a:ext uri="{FF2B5EF4-FFF2-40B4-BE49-F238E27FC236}">
                <a16:creationId xmlns:a16="http://schemas.microsoft.com/office/drawing/2014/main" id="{1B6F07E0-1EFC-843C-A002-5BD36A401442}"/>
              </a:ext>
            </a:extLst>
          </p:cNvPr>
          <p:cNvSpPr>
            <a:spLocks noChangeShapeType="1"/>
          </p:cNvSpPr>
          <p:nvPr/>
        </p:nvSpPr>
        <p:spPr bwMode="auto">
          <a:xfrm flipV="1">
            <a:off x="2268612" y="3446903"/>
            <a:ext cx="534987" cy="1587"/>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5">
            <a:extLst>
              <a:ext uri="{FF2B5EF4-FFF2-40B4-BE49-F238E27FC236}">
                <a16:creationId xmlns:a16="http://schemas.microsoft.com/office/drawing/2014/main" id="{4EB8E171-122C-5996-CFD6-B95AF64F2ED8}"/>
              </a:ext>
            </a:extLst>
          </p:cNvPr>
          <p:cNvSpPr>
            <a:spLocks noChangeShapeType="1"/>
          </p:cNvSpPr>
          <p:nvPr/>
        </p:nvSpPr>
        <p:spPr bwMode="auto">
          <a:xfrm flipV="1">
            <a:off x="2268612" y="3070665"/>
            <a:ext cx="63182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6">
            <a:extLst>
              <a:ext uri="{FF2B5EF4-FFF2-40B4-BE49-F238E27FC236}">
                <a16:creationId xmlns:a16="http://schemas.microsoft.com/office/drawing/2014/main" id="{15C4FD95-E1E4-9A42-8B61-F4F36DAF1211}"/>
              </a:ext>
            </a:extLst>
          </p:cNvPr>
          <p:cNvSpPr>
            <a:spLocks noChangeShapeType="1"/>
          </p:cNvSpPr>
          <p:nvPr/>
        </p:nvSpPr>
        <p:spPr bwMode="auto">
          <a:xfrm>
            <a:off x="2268612" y="2696015"/>
            <a:ext cx="70961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Freeform 17">
            <a:extLst>
              <a:ext uri="{FF2B5EF4-FFF2-40B4-BE49-F238E27FC236}">
                <a16:creationId xmlns:a16="http://schemas.microsoft.com/office/drawing/2014/main" id="{356094A7-32C6-5969-7156-F71ED9C74D54}"/>
              </a:ext>
            </a:extLst>
          </p:cNvPr>
          <p:cNvSpPr>
            <a:spLocks/>
          </p:cNvSpPr>
          <p:nvPr/>
        </p:nvSpPr>
        <p:spPr bwMode="auto">
          <a:xfrm>
            <a:off x="1246262" y="3310378"/>
            <a:ext cx="1022350" cy="374650"/>
          </a:xfrm>
          <a:custGeom>
            <a:avLst/>
            <a:gdLst>
              <a:gd name="T0" fmla="*/ 0 w 624"/>
              <a:gd name="T1" fmla="*/ 374650 h 240"/>
              <a:gd name="T2" fmla="*/ 0 w 624"/>
              <a:gd name="T3" fmla="*/ 0 h 240"/>
              <a:gd name="T4" fmla="*/ 1022350 w 624"/>
              <a:gd name="T5" fmla="*/ 0 h 240"/>
              <a:gd name="T6" fmla="*/ 1022350 w 624"/>
              <a:gd name="T7" fmla="*/ 374650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Text Box 18">
            <a:extLst>
              <a:ext uri="{FF2B5EF4-FFF2-40B4-BE49-F238E27FC236}">
                <a16:creationId xmlns:a16="http://schemas.microsoft.com/office/drawing/2014/main" id="{B126FE51-BD0B-D5AF-F2EE-6B31A5F1CEC3}"/>
              </a:ext>
            </a:extLst>
          </p:cNvPr>
          <p:cNvSpPr txBox="1">
            <a:spLocks noChangeArrowheads="1"/>
          </p:cNvSpPr>
          <p:nvPr/>
        </p:nvSpPr>
        <p:spPr bwMode="auto">
          <a:xfrm>
            <a:off x="1201812" y="3307203"/>
            <a:ext cx="11588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rPr>
              <a:t>媒体空闲                                    </a:t>
            </a:r>
          </a:p>
        </p:txBody>
      </p:sp>
      <p:sp>
        <p:nvSpPr>
          <p:cNvPr id="14" name="Freeform 19">
            <a:extLst>
              <a:ext uri="{FF2B5EF4-FFF2-40B4-BE49-F238E27FC236}">
                <a16:creationId xmlns:a16="http://schemas.microsoft.com/office/drawing/2014/main" id="{953253DC-8922-D8CD-318A-DF32FD49B87A}"/>
              </a:ext>
            </a:extLst>
          </p:cNvPr>
          <p:cNvSpPr>
            <a:spLocks/>
          </p:cNvSpPr>
          <p:nvPr/>
        </p:nvSpPr>
        <p:spPr bwMode="auto">
          <a:xfrm>
            <a:off x="2978224" y="3310378"/>
            <a:ext cx="1403350" cy="374650"/>
          </a:xfrm>
          <a:custGeom>
            <a:avLst/>
            <a:gdLst>
              <a:gd name="T0" fmla="*/ 0 w 624"/>
              <a:gd name="T1" fmla="*/ 374650 h 240"/>
              <a:gd name="T2" fmla="*/ 0 w 624"/>
              <a:gd name="T3" fmla="*/ 0 h 240"/>
              <a:gd name="T4" fmla="*/ 1403350 w 624"/>
              <a:gd name="T5" fmla="*/ 0 h 240"/>
              <a:gd name="T6" fmla="*/ 1403350 w 624"/>
              <a:gd name="T7" fmla="*/ 374650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20">
            <a:extLst>
              <a:ext uri="{FF2B5EF4-FFF2-40B4-BE49-F238E27FC236}">
                <a16:creationId xmlns:a16="http://schemas.microsoft.com/office/drawing/2014/main" id="{643C3D54-43AB-21FB-AD71-65D05B251318}"/>
              </a:ext>
            </a:extLst>
          </p:cNvPr>
          <p:cNvSpPr>
            <a:spLocks noChangeShapeType="1"/>
          </p:cNvSpPr>
          <p:nvPr/>
        </p:nvSpPr>
        <p:spPr bwMode="auto">
          <a:xfrm flipV="1">
            <a:off x="2268612" y="2430903"/>
            <a:ext cx="0" cy="8397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21">
            <a:extLst>
              <a:ext uri="{FF2B5EF4-FFF2-40B4-BE49-F238E27FC236}">
                <a16:creationId xmlns:a16="http://schemas.microsoft.com/office/drawing/2014/main" id="{F309DB77-DC44-73D7-3F12-338F5DB0B177}"/>
              </a:ext>
            </a:extLst>
          </p:cNvPr>
          <p:cNvSpPr>
            <a:spLocks noChangeShapeType="1"/>
          </p:cNvSpPr>
          <p:nvPr/>
        </p:nvSpPr>
        <p:spPr bwMode="auto">
          <a:xfrm>
            <a:off x="2978224" y="2430903"/>
            <a:ext cx="0" cy="8397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22">
            <a:extLst>
              <a:ext uri="{FF2B5EF4-FFF2-40B4-BE49-F238E27FC236}">
                <a16:creationId xmlns:a16="http://schemas.microsoft.com/office/drawing/2014/main" id="{43CA2B7F-15A8-D6E0-8BB9-62A2A7EA8CAD}"/>
              </a:ext>
            </a:extLst>
          </p:cNvPr>
          <p:cNvSpPr>
            <a:spLocks noChangeShapeType="1"/>
          </p:cNvSpPr>
          <p:nvPr/>
        </p:nvSpPr>
        <p:spPr bwMode="auto">
          <a:xfrm>
            <a:off x="2886149" y="2921440"/>
            <a:ext cx="0" cy="301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23">
            <a:extLst>
              <a:ext uri="{FF2B5EF4-FFF2-40B4-BE49-F238E27FC236}">
                <a16:creationId xmlns:a16="http://schemas.microsoft.com/office/drawing/2014/main" id="{AC709BBD-5074-73DE-2DD1-6FB751CB3614}"/>
              </a:ext>
            </a:extLst>
          </p:cNvPr>
          <p:cNvSpPr>
            <a:spLocks noChangeShapeType="1"/>
          </p:cNvSpPr>
          <p:nvPr/>
        </p:nvSpPr>
        <p:spPr bwMode="auto">
          <a:xfrm flipH="1">
            <a:off x="2805187" y="3384990"/>
            <a:ext cx="3175" cy="179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24">
            <a:extLst>
              <a:ext uri="{FF2B5EF4-FFF2-40B4-BE49-F238E27FC236}">
                <a16:creationId xmlns:a16="http://schemas.microsoft.com/office/drawing/2014/main" id="{4E6A2972-241D-E5FF-7F10-6F7FAE01562E}"/>
              </a:ext>
            </a:extLst>
          </p:cNvPr>
          <p:cNvSpPr txBox="1">
            <a:spLocks noChangeArrowheads="1"/>
          </p:cNvSpPr>
          <p:nvPr/>
        </p:nvSpPr>
        <p:spPr bwMode="auto">
          <a:xfrm>
            <a:off x="2995687" y="3331015"/>
            <a:ext cx="13541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rPr>
              <a:t>发送第 </a:t>
            </a:r>
            <a:r>
              <a:rPr kumimoji="1" lang="en-US" altLang="zh-CN" sz="1800">
                <a:solidFill>
                  <a:srgbClr val="333399"/>
                </a:solidFill>
              </a:rPr>
              <a:t>1 </a:t>
            </a:r>
            <a:r>
              <a:rPr kumimoji="1" lang="zh-CN" altLang="en-US" sz="1800">
                <a:solidFill>
                  <a:srgbClr val="333399"/>
                </a:solidFill>
              </a:rPr>
              <a:t>帧</a:t>
            </a:r>
          </a:p>
        </p:txBody>
      </p:sp>
      <p:sp>
        <p:nvSpPr>
          <p:cNvPr id="20" name="Text Box 25">
            <a:extLst>
              <a:ext uri="{FF2B5EF4-FFF2-40B4-BE49-F238E27FC236}">
                <a16:creationId xmlns:a16="http://schemas.microsoft.com/office/drawing/2014/main" id="{04E94BAC-BFF3-2437-775F-1A7AD552E9C9}"/>
              </a:ext>
            </a:extLst>
          </p:cNvPr>
          <p:cNvSpPr txBox="1">
            <a:spLocks noChangeArrowheads="1"/>
          </p:cNvSpPr>
          <p:nvPr/>
        </p:nvSpPr>
        <p:spPr bwMode="auto">
          <a:xfrm>
            <a:off x="4268862" y="3705665"/>
            <a:ext cx="693737"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rPr>
              <a:t>SIFS</a:t>
            </a:r>
          </a:p>
        </p:txBody>
      </p:sp>
      <p:sp>
        <p:nvSpPr>
          <p:cNvPr id="21" name="Text Box 26">
            <a:extLst>
              <a:ext uri="{FF2B5EF4-FFF2-40B4-BE49-F238E27FC236}">
                <a16:creationId xmlns:a16="http://schemas.microsoft.com/office/drawing/2014/main" id="{F44D43F5-6ACB-8F1B-A0B4-C6D8E2AB029A}"/>
              </a:ext>
            </a:extLst>
          </p:cNvPr>
          <p:cNvSpPr txBox="1">
            <a:spLocks noChangeArrowheads="1"/>
          </p:cNvSpPr>
          <p:nvPr/>
        </p:nvSpPr>
        <p:spPr bwMode="auto">
          <a:xfrm>
            <a:off x="5521399" y="5082028"/>
            <a:ext cx="690563"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rPr>
              <a:t>PIFS</a:t>
            </a:r>
          </a:p>
        </p:txBody>
      </p:sp>
      <p:sp>
        <p:nvSpPr>
          <p:cNvPr id="22" name="Line 27">
            <a:extLst>
              <a:ext uri="{FF2B5EF4-FFF2-40B4-BE49-F238E27FC236}">
                <a16:creationId xmlns:a16="http://schemas.microsoft.com/office/drawing/2014/main" id="{0010F707-9CC8-6051-3384-8196E9B2F734}"/>
              </a:ext>
            </a:extLst>
          </p:cNvPr>
          <p:cNvSpPr>
            <a:spLocks noChangeShapeType="1"/>
          </p:cNvSpPr>
          <p:nvPr/>
        </p:nvSpPr>
        <p:spPr bwMode="auto">
          <a:xfrm>
            <a:off x="5567437" y="5426515"/>
            <a:ext cx="60007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28">
            <a:extLst>
              <a:ext uri="{FF2B5EF4-FFF2-40B4-BE49-F238E27FC236}">
                <a16:creationId xmlns:a16="http://schemas.microsoft.com/office/drawing/2014/main" id="{29C7F75E-1972-36AD-D253-9903C6142DA6}"/>
              </a:ext>
            </a:extLst>
          </p:cNvPr>
          <p:cNvSpPr>
            <a:spLocks noChangeShapeType="1"/>
          </p:cNvSpPr>
          <p:nvPr/>
        </p:nvSpPr>
        <p:spPr bwMode="auto">
          <a:xfrm flipH="1" flipV="1">
            <a:off x="4381574" y="3718365"/>
            <a:ext cx="0" cy="4429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9">
            <a:extLst>
              <a:ext uri="{FF2B5EF4-FFF2-40B4-BE49-F238E27FC236}">
                <a16:creationId xmlns:a16="http://schemas.microsoft.com/office/drawing/2014/main" id="{E89A261C-FD9A-2858-6894-594B3E9E54B2}"/>
              </a:ext>
            </a:extLst>
          </p:cNvPr>
          <p:cNvSpPr>
            <a:spLocks noChangeShapeType="1"/>
          </p:cNvSpPr>
          <p:nvPr/>
        </p:nvSpPr>
        <p:spPr bwMode="auto">
          <a:xfrm>
            <a:off x="6180212" y="5275703"/>
            <a:ext cx="0" cy="301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Text Box 31">
            <a:extLst>
              <a:ext uri="{FF2B5EF4-FFF2-40B4-BE49-F238E27FC236}">
                <a16:creationId xmlns:a16="http://schemas.microsoft.com/office/drawing/2014/main" id="{C0CEC76B-245C-12BC-4ED8-60B00ACB7D46}"/>
              </a:ext>
            </a:extLst>
          </p:cNvPr>
          <p:cNvSpPr txBox="1">
            <a:spLocks noChangeArrowheads="1"/>
          </p:cNvSpPr>
          <p:nvPr/>
        </p:nvSpPr>
        <p:spPr bwMode="auto">
          <a:xfrm>
            <a:off x="9090099" y="5685278"/>
            <a:ext cx="6429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rPr>
              <a:t>时间</a:t>
            </a:r>
          </a:p>
        </p:txBody>
      </p:sp>
      <p:sp>
        <p:nvSpPr>
          <p:cNvPr id="26" name="Freeform 32">
            <a:extLst>
              <a:ext uri="{FF2B5EF4-FFF2-40B4-BE49-F238E27FC236}">
                <a16:creationId xmlns:a16="http://schemas.microsoft.com/office/drawing/2014/main" id="{D4B7C519-73EB-5EBA-A185-37DA4961F24C}"/>
              </a:ext>
            </a:extLst>
          </p:cNvPr>
          <p:cNvSpPr>
            <a:spLocks/>
          </p:cNvSpPr>
          <p:nvPr/>
        </p:nvSpPr>
        <p:spPr bwMode="auto">
          <a:xfrm>
            <a:off x="2967112" y="5704328"/>
            <a:ext cx="2597150" cy="376237"/>
          </a:xfrm>
          <a:custGeom>
            <a:avLst/>
            <a:gdLst>
              <a:gd name="T0" fmla="*/ 0 w 624"/>
              <a:gd name="T1" fmla="*/ 376237 h 240"/>
              <a:gd name="T2" fmla="*/ 0 w 624"/>
              <a:gd name="T3" fmla="*/ 0 h 240"/>
              <a:gd name="T4" fmla="*/ 2597150 w 624"/>
              <a:gd name="T5" fmla="*/ 0 h 240"/>
              <a:gd name="T6" fmla="*/ 2597150 w 624"/>
              <a:gd name="T7" fmla="*/ 37623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99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Text Box 33">
            <a:extLst>
              <a:ext uri="{FF2B5EF4-FFF2-40B4-BE49-F238E27FC236}">
                <a16:creationId xmlns:a16="http://schemas.microsoft.com/office/drawing/2014/main" id="{59B31300-D73B-E32C-1CD7-5A721F92B0FC}"/>
              </a:ext>
            </a:extLst>
          </p:cNvPr>
          <p:cNvSpPr txBox="1">
            <a:spLocks noChangeArrowheads="1"/>
          </p:cNvSpPr>
          <p:nvPr/>
        </p:nvSpPr>
        <p:spPr bwMode="auto">
          <a:xfrm>
            <a:off x="3424312" y="5691628"/>
            <a:ext cx="1797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rPr>
              <a:t>NAV</a:t>
            </a:r>
            <a:r>
              <a:rPr kumimoji="1" lang="zh-CN" altLang="en-US" sz="1800">
                <a:solidFill>
                  <a:srgbClr val="333399"/>
                </a:solidFill>
              </a:rPr>
              <a:t>（媒体忙）</a:t>
            </a:r>
          </a:p>
        </p:txBody>
      </p:sp>
      <p:sp>
        <p:nvSpPr>
          <p:cNvPr id="28" name="Text Box 34">
            <a:extLst>
              <a:ext uri="{FF2B5EF4-FFF2-40B4-BE49-F238E27FC236}">
                <a16:creationId xmlns:a16="http://schemas.microsoft.com/office/drawing/2014/main" id="{284867E8-CC3B-B560-6A8C-4E79F37C3A19}"/>
              </a:ext>
            </a:extLst>
          </p:cNvPr>
          <p:cNvSpPr txBox="1">
            <a:spLocks noChangeArrowheads="1"/>
          </p:cNvSpPr>
          <p:nvPr/>
        </p:nvSpPr>
        <p:spPr bwMode="auto">
          <a:xfrm>
            <a:off x="5535687" y="4774053"/>
            <a:ext cx="704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rPr>
              <a:t>DIFS</a:t>
            </a:r>
          </a:p>
        </p:txBody>
      </p:sp>
      <p:sp>
        <p:nvSpPr>
          <p:cNvPr id="29" name="Line 35">
            <a:extLst>
              <a:ext uri="{FF2B5EF4-FFF2-40B4-BE49-F238E27FC236}">
                <a16:creationId xmlns:a16="http://schemas.microsoft.com/office/drawing/2014/main" id="{B126581D-BBF0-0ED3-F0EC-0ECE6E6C8C11}"/>
              </a:ext>
            </a:extLst>
          </p:cNvPr>
          <p:cNvSpPr>
            <a:spLocks noChangeShapeType="1"/>
          </p:cNvSpPr>
          <p:nvPr/>
        </p:nvSpPr>
        <p:spPr bwMode="auto">
          <a:xfrm flipV="1">
            <a:off x="5578549" y="5089965"/>
            <a:ext cx="671513"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36">
            <a:extLst>
              <a:ext uri="{FF2B5EF4-FFF2-40B4-BE49-F238E27FC236}">
                <a16:creationId xmlns:a16="http://schemas.microsoft.com/office/drawing/2014/main" id="{8CD2576E-B40B-78DA-71A0-85A0C0537680}"/>
              </a:ext>
            </a:extLst>
          </p:cNvPr>
          <p:cNvSpPr>
            <a:spLocks noChangeShapeType="1"/>
          </p:cNvSpPr>
          <p:nvPr/>
        </p:nvSpPr>
        <p:spPr bwMode="auto">
          <a:xfrm flipH="1" flipV="1">
            <a:off x="5564262" y="4788340"/>
            <a:ext cx="0" cy="425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37">
            <a:extLst>
              <a:ext uri="{FF2B5EF4-FFF2-40B4-BE49-F238E27FC236}">
                <a16:creationId xmlns:a16="http://schemas.microsoft.com/office/drawing/2014/main" id="{A56FC38A-7D44-27F8-A412-2F4161F51D08}"/>
              </a:ext>
            </a:extLst>
          </p:cNvPr>
          <p:cNvSpPr>
            <a:spLocks noChangeShapeType="1"/>
          </p:cNvSpPr>
          <p:nvPr/>
        </p:nvSpPr>
        <p:spPr bwMode="auto">
          <a:xfrm>
            <a:off x="6250062" y="4788340"/>
            <a:ext cx="0" cy="8588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Freeform 38">
            <a:extLst>
              <a:ext uri="{FF2B5EF4-FFF2-40B4-BE49-F238E27FC236}">
                <a16:creationId xmlns:a16="http://schemas.microsoft.com/office/drawing/2014/main" id="{A81ADA70-C122-49E7-DAA5-CAED692E298A}"/>
              </a:ext>
            </a:extLst>
          </p:cNvPr>
          <p:cNvSpPr>
            <a:spLocks/>
          </p:cNvSpPr>
          <p:nvPr/>
        </p:nvSpPr>
        <p:spPr bwMode="auto">
          <a:xfrm>
            <a:off x="7524824" y="5704328"/>
            <a:ext cx="1382713" cy="376237"/>
          </a:xfrm>
          <a:custGeom>
            <a:avLst/>
            <a:gdLst>
              <a:gd name="T0" fmla="*/ 0 w 624"/>
              <a:gd name="T1" fmla="*/ 376237 h 240"/>
              <a:gd name="T2" fmla="*/ 0 w 624"/>
              <a:gd name="T3" fmla="*/ 0 h 240"/>
              <a:gd name="T4" fmla="*/ 1382713 w 624"/>
              <a:gd name="T5" fmla="*/ 0 h 240"/>
              <a:gd name="T6" fmla="*/ 1382713 w 624"/>
              <a:gd name="T7" fmla="*/ 37623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Freeform 39">
            <a:extLst>
              <a:ext uri="{FF2B5EF4-FFF2-40B4-BE49-F238E27FC236}">
                <a16:creationId xmlns:a16="http://schemas.microsoft.com/office/drawing/2014/main" id="{0D693218-71C7-762C-4E02-9769804A2BEB}"/>
              </a:ext>
            </a:extLst>
          </p:cNvPr>
          <p:cNvSpPr>
            <a:spLocks/>
          </p:cNvSpPr>
          <p:nvPr/>
        </p:nvSpPr>
        <p:spPr bwMode="auto">
          <a:xfrm>
            <a:off x="6243712" y="5704328"/>
            <a:ext cx="1281112" cy="376237"/>
          </a:xfrm>
          <a:custGeom>
            <a:avLst/>
            <a:gdLst>
              <a:gd name="T0" fmla="*/ 0 w 780"/>
              <a:gd name="T1" fmla="*/ 376237 h 240"/>
              <a:gd name="T2" fmla="*/ 0 w 780"/>
              <a:gd name="T3" fmla="*/ 0 h 240"/>
              <a:gd name="T4" fmla="*/ 1281112 w 780"/>
              <a:gd name="T5" fmla="*/ 0 h 240"/>
              <a:gd name="T6" fmla="*/ 0 60000 65536"/>
              <a:gd name="T7" fmla="*/ 0 60000 65536"/>
              <a:gd name="T8" fmla="*/ 0 60000 65536"/>
            </a:gdLst>
            <a:ahLst/>
            <a:cxnLst>
              <a:cxn ang="T6">
                <a:pos x="T0" y="T1"/>
              </a:cxn>
              <a:cxn ang="T7">
                <a:pos x="T2" y="T3"/>
              </a:cxn>
              <a:cxn ang="T8">
                <a:pos x="T4" y="T5"/>
              </a:cxn>
            </a:cxnLst>
            <a:rect l="0" t="0" r="r" b="b"/>
            <a:pathLst>
              <a:path w="780" h="240">
                <a:moveTo>
                  <a:pt x="0" y="240"/>
                </a:moveTo>
                <a:lnTo>
                  <a:pt x="0" y="0"/>
                </a:lnTo>
                <a:lnTo>
                  <a:pt x="780" y="0"/>
                </a:lnTo>
              </a:path>
            </a:pathLst>
          </a:cu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40">
            <a:extLst>
              <a:ext uri="{FF2B5EF4-FFF2-40B4-BE49-F238E27FC236}">
                <a16:creationId xmlns:a16="http://schemas.microsoft.com/office/drawing/2014/main" id="{EBD4C0BF-C09C-6290-4CE5-1B35919352E2}"/>
              </a:ext>
            </a:extLst>
          </p:cNvPr>
          <p:cNvSpPr>
            <a:spLocks noChangeShapeType="1"/>
          </p:cNvSpPr>
          <p:nvPr/>
        </p:nvSpPr>
        <p:spPr bwMode="auto">
          <a:xfrm>
            <a:off x="6400874" y="5699565"/>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41">
            <a:extLst>
              <a:ext uri="{FF2B5EF4-FFF2-40B4-BE49-F238E27FC236}">
                <a16:creationId xmlns:a16="http://schemas.microsoft.com/office/drawing/2014/main" id="{54024C94-6F4B-7220-F10D-F20DD8EFD7CD}"/>
              </a:ext>
            </a:extLst>
          </p:cNvPr>
          <p:cNvSpPr>
            <a:spLocks noChangeShapeType="1"/>
          </p:cNvSpPr>
          <p:nvPr/>
        </p:nvSpPr>
        <p:spPr bwMode="auto">
          <a:xfrm>
            <a:off x="6558037" y="5699565"/>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42">
            <a:extLst>
              <a:ext uri="{FF2B5EF4-FFF2-40B4-BE49-F238E27FC236}">
                <a16:creationId xmlns:a16="http://schemas.microsoft.com/office/drawing/2014/main" id="{77BE7027-CAFA-1882-E24D-D63E7E6F12A6}"/>
              </a:ext>
            </a:extLst>
          </p:cNvPr>
          <p:cNvSpPr>
            <a:spLocks noChangeShapeType="1"/>
          </p:cNvSpPr>
          <p:nvPr/>
        </p:nvSpPr>
        <p:spPr bwMode="auto">
          <a:xfrm>
            <a:off x="6715199" y="5699565"/>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43">
            <a:extLst>
              <a:ext uri="{FF2B5EF4-FFF2-40B4-BE49-F238E27FC236}">
                <a16:creationId xmlns:a16="http://schemas.microsoft.com/office/drawing/2014/main" id="{173091E1-558A-FAF2-C3DA-B5FF86EFFC36}"/>
              </a:ext>
            </a:extLst>
          </p:cNvPr>
          <p:cNvSpPr>
            <a:spLocks noChangeShapeType="1"/>
          </p:cNvSpPr>
          <p:nvPr/>
        </p:nvSpPr>
        <p:spPr bwMode="auto">
          <a:xfrm>
            <a:off x="6873949" y="5699565"/>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44">
            <a:extLst>
              <a:ext uri="{FF2B5EF4-FFF2-40B4-BE49-F238E27FC236}">
                <a16:creationId xmlns:a16="http://schemas.microsoft.com/office/drawing/2014/main" id="{A69BD53D-7929-11C8-3709-3C5A5D51331A}"/>
              </a:ext>
            </a:extLst>
          </p:cNvPr>
          <p:cNvSpPr>
            <a:spLocks noChangeShapeType="1"/>
          </p:cNvSpPr>
          <p:nvPr/>
        </p:nvSpPr>
        <p:spPr bwMode="auto">
          <a:xfrm>
            <a:off x="7031112" y="5699565"/>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45">
            <a:extLst>
              <a:ext uri="{FF2B5EF4-FFF2-40B4-BE49-F238E27FC236}">
                <a16:creationId xmlns:a16="http://schemas.microsoft.com/office/drawing/2014/main" id="{B696D0AF-72E3-1321-9898-3617F523C100}"/>
              </a:ext>
            </a:extLst>
          </p:cNvPr>
          <p:cNvSpPr>
            <a:spLocks noChangeShapeType="1"/>
          </p:cNvSpPr>
          <p:nvPr/>
        </p:nvSpPr>
        <p:spPr bwMode="auto">
          <a:xfrm>
            <a:off x="7188274" y="5709090"/>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46">
            <a:extLst>
              <a:ext uri="{FF2B5EF4-FFF2-40B4-BE49-F238E27FC236}">
                <a16:creationId xmlns:a16="http://schemas.microsoft.com/office/drawing/2014/main" id="{ABE6DECF-F9F1-AD40-A617-F954E5916A61}"/>
              </a:ext>
            </a:extLst>
          </p:cNvPr>
          <p:cNvSpPr>
            <a:spLocks noChangeShapeType="1"/>
          </p:cNvSpPr>
          <p:nvPr/>
        </p:nvSpPr>
        <p:spPr bwMode="auto">
          <a:xfrm>
            <a:off x="7356549" y="5709090"/>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47">
            <a:extLst>
              <a:ext uri="{FF2B5EF4-FFF2-40B4-BE49-F238E27FC236}">
                <a16:creationId xmlns:a16="http://schemas.microsoft.com/office/drawing/2014/main" id="{9A6DC4B3-80F2-4A69-3396-A220E6DFB9E0}"/>
              </a:ext>
            </a:extLst>
          </p:cNvPr>
          <p:cNvSpPr>
            <a:spLocks noChangeShapeType="1"/>
          </p:cNvSpPr>
          <p:nvPr/>
        </p:nvSpPr>
        <p:spPr bwMode="auto">
          <a:xfrm>
            <a:off x="6277049" y="5426515"/>
            <a:ext cx="1277938"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Text Box 48">
            <a:extLst>
              <a:ext uri="{FF2B5EF4-FFF2-40B4-BE49-F238E27FC236}">
                <a16:creationId xmlns:a16="http://schemas.microsoft.com/office/drawing/2014/main" id="{C629C0FB-32C6-9FF2-9B0A-A8FFADB54664}"/>
              </a:ext>
            </a:extLst>
          </p:cNvPr>
          <p:cNvSpPr txBox="1">
            <a:spLocks noChangeArrowheads="1"/>
          </p:cNvSpPr>
          <p:nvPr/>
        </p:nvSpPr>
        <p:spPr bwMode="auto">
          <a:xfrm>
            <a:off x="6345312" y="5032815"/>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rPr>
              <a:t>争用窗口</a:t>
            </a:r>
          </a:p>
        </p:txBody>
      </p:sp>
      <p:sp>
        <p:nvSpPr>
          <p:cNvPr id="43" name="Text Box 49">
            <a:extLst>
              <a:ext uri="{FF2B5EF4-FFF2-40B4-BE49-F238E27FC236}">
                <a16:creationId xmlns:a16="http://schemas.microsoft.com/office/drawing/2014/main" id="{9959C49B-354A-1324-68B3-A96129EDEE67}"/>
              </a:ext>
            </a:extLst>
          </p:cNvPr>
          <p:cNvSpPr txBox="1">
            <a:spLocks noChangeArrowheads="1"/>
          </p:cNvSpPr>
          <p:nvPr/>
        </p:nvSpPr>
        <p:spPr bwMode="auto">
          <a:xfrm>
            <a:off x="7491487" y="5678928"/>
            <a:ext cx="1390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rPr>
              <a:t>发送下一 帧</a:t>
            </a:r>
          </a:p>
        </p:txBody>
      </p:sp>
      <p:sp>
        <p:nvSpPr>
          <p:cNvPr id="44" name="AutoShape 50">
            <a:extLst>
              <a:ext uri="{FF2B5EF4-FFF2-40B4-BE49-F238E27FC236}">
                <a16:creationId xmlns:a16="http://schemas.microsoft.com/office/drawing/2014/main" id="{CE4BF8A8-097A-F26C-66BF-AD9076E3268D}"/>
              </a:ext>
            </a:extLst>
          </p:cNvPr>
          <p:cNvSpPr>
            <a:spLocks/>
          </p:cNvSpPr>
          <p:nvPr/>
        </p:nvSpPr>
        <p:spPr bwMode="auto">
          <a:xfrm rot="-5400000">
            <a:off x="4206950" y="4910577"/>
            <a:ext cx="144462" cy="2570163"/>
          </a:xfrm>
          <a:prstGeom prst="leftBrace">
            <a:avLst>
              <a:gd name="adj1" fmla="val 14826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5" name="AutoShape 51">
            <a:extLst>
              <a:ext uri="{FF2B5EF4-FFF2-40B4-BE49-F238E27FC236}">
                <a16:creationId xmlns:a16="http://schemas.microsoft.com/office/drawing/2014/main" id="{2C864701-95DE-0181-471B-5DDD625E44CA}"/>
              </a:ext>
            </a:extLst>
          </p:cNvPr>
          <p:cNvSpPr>
            <a:spLocks/>
          </p:cNvSpPr>
          <p:nvPr/>
        </p:nvSpPr>
        <p:spPr bwMode="auto">
          <a:xfrm rot="-5400000">
            <a:off x="6827912" y="5545578"/>
            <a:ext cx="112712" cy="1249362"/>
          </a:xfrm>
          <a:prstGeom prst="leftBrace">
            <a:avLst>
              <a:gd name="adj1" fmla="val 9237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6" name="Text Box 52">
            <a:extLst>
              <a:ext uri="{FF2B5EF4-FFF2-40B4-BE49-F238E27FC236}">
                <a16:creationId xmlns:a16="http://schemas.microsoft.com/office/drawing/2014/main" id="{CC15B1E4-92A3-50D3-D59D-8DCC9B8B0FD7}"/>
              </a:ext>
            </a:extLst>
          </p:cNvPr>
          <p:cNvSpPr txBox="1">
            <a:spLocks noChangeArrowheads="1"/>
          </p:cNvSpPr>
          <p:nvPr/>
        </p:nvSpPr>
        <p:spPr bwMode="auto">
          <a:xfrm>
            <a:off x="3748162" y="6191690"/>
            <a:ext cx="110013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rPr>
              <a:t>推迟接入</a:t>
            </a:r>
          </a:p>
        </p:txBody>
      </p:sp>
      <p:sp>
        <p:nvSpPr>
          <p:cNvPr id="47" name="Text Box 53">
            <a:extLst>
              <a:ext uri="{FF2B5EF4-FFF2-40B4-BE49-F238E27FC236}">
                <a16:creationId xmlns:a16="http://schemas.microsoft.com/office/drawing/2014/main" id="{DE158CEB-D8D1-D10A-D7F7-44D129F4A3C6}"/>
              </a:ext>
            </a:extLst>
          </p:cNvPr>
          <p:cNvSpPr txBox="1">
            <a:spLocks noChangeArrowheads="1"/>
          </p:cNvSpPr>
          <p:nvPr/>
        </p:nvSpPr>
        <p:spPr bwMode="auto">
          <a:xfrm>
            <a:off x="6126237" y="6144065"/>
            <a:ext cx="155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rPr>
              <a:t>等待重试时间</a:t>
            </a:r>
          </a:p>
        </p:txBody>
      </p:sp>
      <p:sp>
        <p:nvSpPr>
          <p:cNvPr id="48" name="Line 54">
            <a:extLst>
              <a:ext uri="{FF2B5EF4-FFF2-40B4-BE49-F238E27FC236}">
                <a16:creationId xmlns:a16="http://schemas.microsoft.com/office/drawing/2014/main" id="{56B576C0-D58F-F363-77FD-33424B429080}"/>
              </a:ext>
            </a:extLst>
          </p:cNvPr>
          <p:cNvSpPr>
            <a:spLocks noChangeShapeType="1"/>
          </p:cNvSpPr>
          <p:nvPr/>
        </p:nvSpPr>
        <p:spPr bwMode="auto">
          <a:xfrm flipV="1">
            <a:off x="2255912" y="3710428"/>
            <a:ext cx="0" cy="30003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Text Box 55">
            <a:extLst>
              <a:ext uri="{FF2B5EF4-FFF2-40B4-BE49-F238E27FC236}">
                <a16:creationId xmlns:a16="http://schemas.microsoft.com/office/drawing/2014/main" id="{A96AC93F-C863-2106-9594-66A997F510FE}"/>
              </a:ext>
            </a:extLst>
          </p:cNvPr>
          <p:cNvSpPr txBox="1">
            <a:spLocks noChangeArrowheads="1"/>
          </p:cNvSpPr>
          <p:nvPr/>
        </p:nvSpPr>
        <p:spPr bwMode="auto">
          <a:xfrm>
            <a:off x="1639962" y="3910453"/>
            <a:ext cx="1327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1800">
                <a:solidFill>
                  <a:srgbClr val="333399"/>
                </a:solidFill>
              </a:rPr>
              <a:t>有帧要发送</a:t>
            </a:r>
          </a:p>
        </p:txBody>
      </p:sp>
      <p:sp>
        <p:nvSpPr>
          <p:cNvPr id="50" name="Line 56">
            <a:extLst>
              <a:ext uri="{FF2B5EF4-FFF2-40B4-BE49-F238E27FC236}">
                <a16:creationId xmlns:a16="http://schemas.microsoft.com/office/drawing/2014/main" id="{786D1A6E-6545-613C-3314-2969F39358C9}"/>
              </a:ext>
            </a:extLst>
          </p:cNvPr>
          <p:cNvSpPr>
            <a:spLocks noChangeShapeType="1"/>
          </p:cNvSpPr>
          <p:nvPr/>
        </p:nvSpPr>
        <p:spPr bwMode="auto">
          <a:xfrm>
            <a:off x="7553399" y="5266178"/>
            <a:ext cx="0" cy="368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Text Box 57">
            <a:extLst>
              <a:ext uri="{FF2B5EF4-FFF2-40B4-BE49-F238E27FC236}">
                <a16:creationId xmlns:a16="http://schemas.microsoft.com/office/drawing/2014/main" id="{1DD6FCAB-282D-9EC3-9C67-9F2CD516B0BE}"/>
              </a:ext>
            </a:extLst>
          </p:cNvPr>
          <p:cNvSpPr txBox="1">
            <a:spLocks noChangeArrowheads="1"/>
          </p:cNvSpPr>
          <p:nvPr/>
        </p:nvSpPr>
        <p:spPr bwMode="auto">
          <a:xfrm>
            <a:off x="792237" y="3670740"/>
            <a:ext cx="6413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1800">
                <a:solidFill>
                  <a:srgbClr val="333399"/>
                </a:solidFill>
              </a:rPr>
              <a:t>源站</a:t>
            </a:r>
          </a:p>
        </p:txBody>
      </p:sp>
      <p:sp>
        <p:nvSpPr>
          <p:cNvPr id="52" name="Text Box 59">
            <a:extLst>
              <a:ext uri="{FF2B5EF4-FFF2-40B4-BE49-F238E27FC236}">
                <a16:creationId xmlns:a16="http://schemas.microsoft.com/office/drawing/2014/main" id="{645A349D-972B-4507-9916-EDDD6C1C08C6}"/>
              </a:ext>
            </a:extLst>
          </p:cNvPr>
          <p:cNvSpPr txBox="1">
            <a:spLocks noChangeArrowheads="1"/>
          </p:cNvSpPr>
          <p:nvPr/>
        </p:nvSpPr>
        <p:spPr bwMode="auto">
          <a:xfrm>
            <a:off x="9090099" y="4366065"/>
            <a:ext cx="642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rPr>
              <a:t>时间</a:t>
            </a:r>
          </a:p>
        </p:txBody>
      </p:sp>
      <p:sp>
        <p:nvSpPr>
          <p:cNvPr id="53" name="Text Box 60">
            <a:extLst>
              <a:ext uri="{FF2B5EF4-FFF2-40B4-BE49-F238E27FC236}">
                <a16:creationId xmlns:a16="http://schemas.microsoft.com/office/drawing/2014/main" id="{1BED254D-2B53-5891-B270-426984CE69C9}"/>
              </a:ext>
            </a:extLst>
          </p:cNvPr>
          <p:cNvSpPr txBox="1">
            <a:spLocks noChangeArrowheads="1"/>
          </p:cNvSpPr>
          <p:nvPr/>
        </p:nvSpPr>
        <p:spPr bwMode="auto">
          <a:xfrm>
            <a:off x="766837" y="4710553"/>
            <a:ext cx="86995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1800">
                <a:solidFill>
                  <a:srgbClr val="333399"/>
                </a:solidFill>
              </a:rPr>
              <a:t>目的站</a:t>
            </a:r>
          </a:p>
        </p:txBody>
      </p:sp>
      <p:sp>
        <p:nvSpPr>
          <p:cNvPr id="54" name="Freeform 61">
            <a:extLst>
              <a:ext uri="{FF2B5EF4-FFF2-40B4-BE49-F238E27FC236}">
                <a16:creationId xmlns:a16="http://schemas.microsoft.com/office/drawing/2014/main" id="{6FB7D362-5E9D-5CBE-7394-729976ABB2C4}"/>
              </a:ext>
            </a:extLst>
          </p:cNvPr>
          <p:cNvSpPr>
            <a:spLocks/>
          </p:cNvSpPr>
          <p:nvPr/>
        </p:nvSpPr>
        <p:spPr bwMode="auto">
          <a:xfrm>
            <a:off x="4895924" y="4370828"/>
            <a:ext cx="663575" cy="376237"/>
          </a:xfrm>
          <a:custGeom>
            <a:avLst/>
            <a:gdLst>
              <a:gd name="T0" fmla="*/ 0 w 624"/>
              <a:gd name="T1" fmla="*/ 376237 h 240"/>
              <a:gd name="T2" fmla="*/ 0 w 624"/>
              <a:gd name="T3" fmla="*/ 0 h 240"/>
              <a:gd name="T4" fmla="*/ 663575 w 624"/>
              <a:gd name="T5" fmla="*/ 0 h 240"/>
              <a:gd name="T6" fmla="*/ 663575 w 624"/>
              <a:gd name="T7" fmla="*/ 37623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62">
            <a:extLst>
              <a:ext uri="{FF2B5EF4-FFF2-40B4-BE49-F238E27FC236}">
                <a16:creationId xmlns:a16="http://schemas.microsoft.com/office/drawing/2014/main" id="{C59429AE-E58B-FAE6-C36E-475B0360D617}"/>
              </a:ext>
            </a:extLst>
          </p:cNvPr>
          <p:cNvSpPr>
            <a:spLocks noChangeShapeType="1"/>
          </p:cNvSpPr>
          <p:nvPr/>
        </p:nvSpPr>
        <p:spPr bwMode="auto">
          <a:xfrm>
            <a:off x="4895924" y="3710428"/>
            <a:ext cx="0" cy="6778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Text Box 63">
            <a:extLst>
              <a:ext uri="{FF2B5EF4-FFF2-40B4-BE49-F238E27FC236}">
                <a16:creationId xmlns:a16="http://schemas.microsoft.com/office/drawing/2014/main" id="{F8E05793-953B-ABFA-50A8-F9C0FF3FAF96}"/>
              </a:ext>
            </a:extLst>
          </p:cNvPr>
          <p:cNvSpPr txBox="1">
            <a:spLocks noChangeArrowheads="1"/>
          </p:cNvSpPr>
          <p:nvPr/>
        </p:nvSpPr>
        <p:spPr bwMode="auto">
          <a:xfrm>
            <a:off x="4894337" y="4389878"/>
            <a:ext cx="654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en-US" altLang="zh-CN" sz="1800">
                <a:solidFill>
                  <a:srgbClr val="333399"/>
                </a:solidFill>
              </a:rPr>
              <a:t>ACK</a:t>
            </a:r>
          </a:p>
        </p:txBody>
      </p:sp>
      <p:sp>
        <p:nvSpPr>
          <p:cNvPr id="57" name="Line 64">
            <a:extLst>
              <a:ext uri="{FF2B5EF4-FFF2-40B4-BE49-F238E27FC236}">
                <a16:creationId xmlns:a16="http://schemas.microsoft.com/office/drawing/2014/main" id="{1D933018-927E-27BE-E092-D556184DBC57}"/>
              </a:ext>
            </a:extLst>
          </p:cNvPr>
          <p:cNvSpPr>
            <a:spLocks noChangeShapeType="1"/>
          </p:cNvSpPr>
          <p:nvPr/>
        </p:nvSpPr>
        <p:spPr bwMode="auto">
          <a:xfrm>
            <a:off x="5561087" y="4799453"/>
            <a:ext cx="3175"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Text Box 65">
            <a:extLst>
              <a:ext uri="{FF2B5EF4-FFF2-40B4-BE49-F238E27FC236}">
                <a16:creationId xmlns:a16="http://schemas.microsoft.com/office/drawing/2014/main" id="{02612769-3590-A4ED-225B-F99693429F59}"/>
              </a:ext>
            </a:extLst>
          </p:cNvPr>
          <p:cNvSpPr txBox="1">
            <a:spLocks noChangeArrowheads="1"/>
          </p:cNvSpPr>
          <p:nvPr/>
        </p:nvSpPr>
        <p:spPr bwMode="auto">
          <a:xfrm>
            <a:off x="5503937" y="5440803"/>
            <a:ext cx="692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rPr>
              <a:t>SIFS</a:t>
            </a:r>
          </a:p>
        </p:txBody>
      </p:sp>
      <p:sp>
        <p:nvSpPr>
          <p:cNvPr id="59" name="Line 66">
            <a:extLst>
              <a:ext uri="{FF2B5EF4-FFF2-40B4-BE49-F238E27FC236}">
                <a16:creationId xmlns:a16="http://schemas.microsoft.com/office/drawing/2014/main" id="{B50E9DB7-E1EB-AD16-D679-4DFA00A4135B}"/>
              </a:ext>
            </a:extLst>
          </p:cNvPr>
          <p:cNvSpPr>
            <a:spLocks noChangeShapeType="1"/>
          </p:cNvSpPr>
          <p:nvPr/>
        </p:nvSpPr>
        <p:spPr bwMode="auto">
          <a:xfrm>
            <a:off x="6116712" y="5728140"/>
            <a:ext cx="0" cy="1508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67">
            <a:extLst>
              <a:ext uri="{FF2B5EF4-FFF2-40B4-BE49-F238E27FC236}">
                <a16:creationId xmlns:a16="http://schemas.microsoft.com/office/drawing/2014/main" id="{7914C919-6E37-52D3-A904-258BC79C77FC}"/>
              </a:ext>
            </a:extLst>
          </p:cNvPr>
          <p:cNvSpPr>
            <a:spLocks noChangeShapeType="1"/>
          </p:cNvSpPr>
          <p:nvPr/>
        </p:nvSpPr>
        <p:spPr bwMode="auto">
          <a:xfrm>
            <a:off x="2965524" y="3616765"/>
            <a:ext cx="0" cy="20367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Text Box 68">
            <a:extLst>
              <a:ext uri="{FF2B5EF4-FFF2-40B4-BE49-F238E27FC236}">
                <a16:creationId xmlns:a16="http://schemas.microsoft.com/office/drawing/2014/main" id="{89C19FF0-C955-6E0D-77CB-05602B5A5CCD}"/>
              </a:ext>
            </a:extLst>
          </p:cNvPr>
          <p:cNvSpPr txBox="1">
            <a:spLocks noChangeArrowheads="1"/>
          </p:cNvSpPr>
          <p:nvPr/>
        </p:nvSpPr>
        <p:spPr bwMode="auto">
          <a:xfrm>
            <a:off x="733499" y="6045640"/>
            <a:ext cx="9318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en-US" altLang="zh-CN" sz="1800">
                <a:solidFill>
                  <a:srgbClr val="333399"/>
                </a:solidFill>
              </a:rPr>
              <a:t> </a:t>
            </a:r>
            <a:r>
              <a:rPr kumimoji="1" lang="zh-CN" altLang="en-US" sz="1800">
                <a:solidFill>
                  <a:srgbClr val="333399"/>
                </a:solidFill>
              </a:rPr>
              <a:t>其他站</a:t>
            </a:r>
          </a:p>
        </p:txBody>
      </p:sp>
      <p:sp>
        <p:nvSpPr>
          <p:cNvPr id="62" name="Line 69">
            <a:extLst>
              <a:ext uri="{FF2B5EF4-FFF2-40B4-BE49-F238E27FC236}">
                <a16:creationId xmlns:a16="http://schemas.microsoft.com/office/drawing/2014/main" id="{22C8E3AA-10BD-713F-929C-71D80E1CEDD5}"/>
              </a:ext>
            </a:extLst>
          </p:cNvPr>
          <p:cNvSpPr>
            <a:spLocks noChangeShapeType="1"/>
          </p:cNvSpPr>
          <p:nvPr/>
        </p:nvSpPr>
        <p:spPr bwMode="auto">
          <a:xfrm flipV="1">
            <a:off x="2965524" y="6105965"/>
            <a:ext cx="0" cy="300038"/>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Text Box 70">
            <a:extLst>
              <a:ext uri="{FF2B5EF4-FFF2-40B4-BE49-F238E27FC236}">
                <a16:creationId xmlns:a16="http://schemas.microsoft.com/office/drawing/2014/main" id="{25A4D593-E1E4-1027-6E8C-39214EF3634D}"/>
              </a:ext>
            </a:extLst>
          </p:cNvPr>
          <p:cNvSpPr txBox="1">
            <a:spLocks noChangeArrowheads="1"/>
          </p:cNvSpPr>
          <p:nvPr/>
        </p:nvSpPr>
        <p:spPr bwMode="auto">
          <a:xfrm>
            <a:off x="2324174" y="6325040"/>
            <a:ext cx="132873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1800">
                <a:solidFill>
                  <a:srgbClr val="333399"/>
                </a:solidFill>
              </a:rPr>
              <a:t>有帧要发送</a:t>
            </a:r>
          </a:p>
        </p:txBody>
      </p:sp>
      <p:sp>
        <p:nvSpPr>
          <p:cNvPr id="64" name="Line 71">
            <a:extLst>
              <a:ext uri="{FF2B5EF4-FFF2-40B4-BE49-F238E27FC236}">
                <a16:creationId xmlns:a16="http://schemas.microsoft.com/office/drawing/2014/main" id="{4DC4BFD5-7787-E49E-864F-837073D3049A}"/>
              </a:ext>
            </a:extLst>
          </p:cNvPr>
          <p:cNvSpPr>
            <a:spLocks noChangeShapeType="1"/>
          </p:cNvSpPr>
          <p:nvPr/>
        </p:nvSpPr>
        <p:spPr bwMode="auto">
          <a:xfrm flipV="1">
            <a:off x="4381574" y="4083490"/>
            <a:ext cx="534988" cy="3175"/>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72">
            <a:extLst>
              <a:ext uri="{FF2B5EF4-FFF2-40B4-BE49-F238E27FC236}">
                <a16:creationId xmlns:a16="http://schemas.microsoft.com/office/drawing/2014/main" id="{FE195995-523F-CA21-3451-267A639169C9}"/>
              </a:ext>
            </a:extLst>
          </p:cNvPr>
          <p:cNvSpPr>
            <a:spLocks noChangeShapeType="1"/>
          </p:cNvSpPr>
          <p:nvPr/>
        </p:nvSpPr>
        <p:spPr bwMode="auto">
          <a:xfrm flipV="1">
            <a:off x="5569024" y="5801165"/>
            <a:ext cx="531813" cy="1588"/>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Text Box 74">
            <a:extLst>
              <a:ext uri="{FF2B5EF4-FFF2-40B4-BE49-F238E27FC236}">
                <a16:creationId xmlns:a16="http://schemas.microsoft.com/office/drawing/2014/main" id="{B9142619-26AD-6410-8D48-4D72EDA731E7}"/>
              </a:ext>
            </a:extLst>
          </p:cNvPr>
          <p:cNvSpPr txBox="1">
            <a:spLocks noChangeArrowheads="1"/>
          </p:cNvSpPr>
          <p:nvPr/>
        </p:nvSpPr>
        <p:spPr bwMode="auto">
          <a:xfrm>
            <a:off x="846212" y="1018028"/>
            <a:ext cx="8820150" cy="1196975"/>
          </a:xfrm>
          <a:prstGeom prst="rect">
            <a:avLst/>
          </a:prstGeom>
          <a:solidFill>
            <a:schemeClr val="tx2">
              <a:lumMod val="20000"/>
              <a:lumOff val="80000"/>
            </a:schemeClr>
          </a:solidFill>
          <a:ln w="9525">
            <a:solidFill>
              <a:srgbClr val="333399"/>
            </a:solidFill>
            <a:miter lim="800000"/>
            <a:headEnd/>
            <a:tailEnd/>
          </a:ln>
          <a:effectLst/>
        </p:spPr>
        <p:txBody>
          <a:bodyPr>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400" dirty="0">
                <a:solidFill>
                  <a:srgbClr val="333399"/>
                </a:solidFill>
                <a:latin typeface="+mn-ea"/>
                <a:ea typeface="+mn-ea"/>
              </a:rPr>
              <a:t>PIFS</a:t>
            </a:r>
            <a:r>
              <a:rPr lang="zh-CN" altLang="en-US" sz="2400" dirty="0">
                <a:solidFill>
                  <a:srgbClr val="333399"/>
                </a:solidFill>
                <a:latin typeface="+mn-ea"/>
                <a:ea typeface="+mn-ea"/>
              </a:rPr>
              <a:t>，即点协调功能帧间间隔，它比 </a:t>
            </a:r>
            <a:r>
              <a:rPr lang="en-US" altLang="zh-CN" sz="2400" dirty="0">
                <a:solidFill>
                  <a:srgbClr val="333399"/>
                </a:solidFill>
                <a:latin typeface="+mn-ea"/>
                <a:ea typeface="+mn-ea"/>
              </a:rPr>
              <a:t>SIFS </a:t>
            </a:r>
            <a:r>
              <a:rPr lang="zh-CN" altLang="en-US" sz="2400" dirty="0">
                <a:solidFill>
                  <a:srgbClr val="333399"/>
                </a:solidFill>
                <a:latin typeface="+mn-ea"/>
                <a:ea typeface="+mn-ea"/>
              </a:rPr>
              <a:t>长，是为了在开始使用 </a:t>
            </a:r>
            <a:r>
              <a:rPr lang="en-US" altLang="zh-CN" sz="2400" dirty="0">
                <a:solidFill>
                  <a:srgbClr val="333399"/>
                </a:solidFill>
                <a:latin typeface="+mn-ea"/>
                <a:ea typeface="+mn-ea"/>
              </a:rPr>
              <a:t>PCF </a:t>
            </a:r>
            <a:r>
              <a:rPr lang="zh-CN" altLang="en-US" sz="2400" dirty="0">
                <a:solidFill>
                  <a:srgbClr val="333399"/>
                </a:solidFill>
                <a:latin typeface="+mn-ea"/>
                <a:ea typeface="+mn-ea"/>
              </a:rPr>
              <a:t>方式时（在 </a:t>
            </a:r>
            <a:r>
              <a:rPr lang="en-US" altLang="zh-CN" sz="2400" dirty="0">
                <a:solidFill>
                  <a:srgbClr val="333399"/>
                </a:solidFill>
                <a:latin typeface="+mn-ea"/>
                <a:ea typeface="+mn-ea"/>
              </a:rPr>
              <a:t>PCF </a:t>
            </a:r>
            <a:r>
              <a:rPr lang="zh-CN" altLang="en-US" sz="2400" dirty="0">
                <a:solidFill>
                  <a:srgbClr val="333399"/>
                </a:solidFill>
                <a:latin typeface="+mn-ea"/>
                <a:ea typeface="+mn-ea"/>
              </a:rPr>
              <a:t>方式下使用，没有争用）优先获得接入到媒体中。</a:t>
            </a:r>
            <a:r>
              <a:rPr lang="en-US" altLang="zh-CN" sz="2400" dirty="0">
                <a:solidFill>
                  <a:srgbClr val="333399"/>
                </a:solidFill>
                <a:latin typeface="+mn-ea"/>
                <a:ea typeface="+mn-ea"/>
              </a:rPr>
              <a:t>PIFS </a:t>
            </a:r>
            <a:r>
              <a:rPr lang="zh-CN" altLang="en-US" sz="2400" dirty="0">
                <a:solidFill>
                  <a:srgbClr val="333399"/>
                </a:solidFill>
                <a:latin typeface="+mn-ea"/>
                <a:ea typeface="+mn-ea"/>
              </a:rPr>
              <a:t>的长度是 </a:t>
            </a:r>
            <a:r>
              <a:rPr lang="en-US" altLang="zh-CN" sz="2400" dirty="0">
                <a:solidFill>
                  <a:srgbClr val="333399"/>
                </a:solidFill>
                <a:latin typeface="+mn-ea"/>
                <a:ea typeface="+mn-ea"/>
              </a:rPr>
              <a:t>SIFS </a:t>
            </a:r>
            <a:r>
              <a:rPr lang="zh-CN" altLang="en-US" sz="2400" dirty="0">
                <a:solidFill>
                  <a:srgbClr val="333399"/>
                </a:solidFill>
                <a:latin typeface="+mn-ea"/>
                <a:ea typeface="+mn-ea"/>
              </a:rPr>
              <a:t>加一个时隙</a:t>
            </a:r>
            <a:r>
              <a:rPr lang="en-US" altLang="zh-CN" sz="2400" dirty="0">
                <a:solidFill>
                  <a:srgbClr val="333399"/>
                </a:solidFill>
                <a:latin typeface="+mn-ea"/>
                <a:ea typeface="+mn-ea"/>
              </a:rPr>
              <a:t>(slot)</a:t>
            </a:r>
            <a:r>
              <a:rPr lang="zh-CN" altLang="en-US" sz="2400" dirty="0">
                <a:solidFill>
                  <a:srgbClr val="333399"/>
                </a:solidFill>
                <a:latin typeface="+mn-ea"/>
                <a:ea typeface="+mn-ea"/>
              </a:rPr>
              <a:t>长度。 </a:t>
            </a:r>
          </a:p>
        </p:txBody>
      </p:sp>
      <p:sp>
        <p:nvSpPr>
          <p:cNvPr id="67" name="Text Box 75">
            <a:extLst>
              <a:ext uri="{FF2B5EF4-FFF2-40B4-BE49-F238E27FC236}">
                <a16:creationId xmlns:a16="http://schemas.microsoft.com/office/drawing/2014/main" id="{EA5A6253-D44B-FCF0-36A0-7AA19555A3A3}"/>
              </a:ext>
            </a:extLst>
          </p:cNvPr>
          <p:cNvSpPr txBox="1">
            <a:spLocks noChangeArrowheads="1"/>
          </p:cNvSpPr>
          <p:nvPr/>
        </p:nvSpPr>
        <p:spPr bwMode="auto">
          <a:xfrm>
            <a:off x="3590999" y="2221353"/>
            <a:ext cx="6057900" cy="1016000"/>
          </a:xfrm>
          <a:prstGeom prst="rect">
            <a:avLst/>
          </a:prstGeom>
          <a:solidFill>
            <a:srgbClr val="CCE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zh-CN" altLang="en-US" sz="2000" dirty="0">
                <a:solidFill>
                  <a:srgbClr val="333399"/>
                </a:solidFill>
                <a:latin typeface="+mn-ea"/>
                <a:ea typeface="+mn-ea"/>
              </a:rPr>
              <a:t>时隙长度的确定：在一个基本服务集 </a:t>
            </a:r>
            <a:r>
              <a:rPr lang="en-US" altLang="zh-CN" sz="2000" dirty="0">
                <a:solidFill>
                  <a:srgbClr val="333399"/>
                </a:solidFill>
                <a:latin typeface="+mn-ea"/>
                <a:ea typeface="+mn-ea"/>
              </a:rPr>
              <a:t>BSS </a:t>
            </a:r>
            <a:r>
              <a:rPr lang="zh-CN" altLang="en-US" sz="2000" dirty="0">
                <a:solidFill>
                  <a:srgbClr val="333399"/>
                </a:solidFill>
                <a:latin typeface="+mn-ea"/>
                <a:ea typeface="+mn-ea"/>
              </a:rPr>
              <a:t>内当某个站在一个时隙开始时接入到媒体时，那么在下一个时隙开始时，其他站就都能检测出信道已转变为忙态。 </a:t>
            </a:r>
          </a:p>
        </p:txBody>
      </p:sp>
      <p:sp>
        <p:nvSpPr>
          <p:cNvPr id="68" name="Line 9">
            <a:extLst>
              <a:ext uri="{FF2B5EF4-FFF2-40B4-BE49-F238E27FC236}">
                <a16:creationId xmlns:a16="http://schemas.microsoft.com/office/drawing/2014/main" id="{3AB547A6-348D-63A5-5785-E1B72ABE1B63}"/>
              </a:ext>
            </a:extLst>
          </p:cNvPr>
          <p:cNvSpPr>
            <a:spLocks noChangeShapeType="1"/>
          </p:cNvSpPr>
          <p:nvPr/>
        </p:nvSpPr>
        <p:spPr bwMode="auto">
          <a:xfrm>
            <a:off x="1087512" y="3685028"/>
            <a:ext cx="849630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Line 58">
            <a:extLst>
              <a:ext uri="{FF2B5EF4-FFF2-40B4-BE49-F238E27FC236}">
                <a16:creationId xmlns:a16="http://schemas.microsoft.com/office/drawing/2014/main" id="{9DE0676B-8C5A-F7A0-7E28-FF12E74D393C}"/>
              </a:ext>
            </a:extLst>
          </p:cNvPr>
          <p:cNvSpPr>
            <a:spLocks noChangeShapeType="1"/>
          </p:cNvSpPr>
          <p:nvPr/>
        </p:nvSpPr>
        <p:spPr bwMode="auto">
          <a:xfrm>
            <a:off x="1085924" y="4747065"/>
            <a:ext cx="8494713"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Line 30">
            <a:extLst>
              <a:ext uri="{FF2B5EF4-FFF2-40B4-BE49-F238E27FC236}">
                <a16:creationId xmlns:a16="http://schemas.microsoft.com/office/drawing/2014/main" id="{331313FC-D550-4CA1-18E3-4D2AAECF0C27}"/>
              </a:ext>
            </a:extLst>
          </p:cNvPr>
          <p:cNvSpPr>
            <a:spLocks noChangeShapeType="1"/>
          </p:cNvSpPr>
          <p:nvPr/>
        </p:nvSpPr>
        <p:spPr bwMode="auto">
          <a:xfrm>
            <a:off x="1087512" y="6080565"/>
            <a:ext cx="849630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8192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grpId="0" nodeType="clickEffect">
                                  <p:stCondLst>
                                    <p:cond delay="0"/>
                                  </p:stCondLst>
                                  <p:childTnLst>
                                    <p:anim calcmode="discrete" valueType="str">
                                      <p:cBhvr>
                                        <p:cTn id="10" dur="500" fill="hold"/>
                                        <p:tgtEl>
                                          <p:spTgt spid="7"/>
                                        </p:tgtEl>
                                        <p:attrNameLst>
                                          <p:attrName>style.visibility</p:attrName>
                                        </p:attrNameLst>
                                      </p:cBhvr>
                                      <p:tavLst>
                                        <p:tav tm="0">
                                          <p:val>
                                            <p:strVal val="hidden"/>
                                          </p:val>
                                        </p:tav>
                                        <p:tav tm="50000">
                                          <p:val>
                                            <p:strVal val="visible"/>
                                          </p:val>
                                        </p:tav>
                                      </p:tavLst>
                                    </p:anim>
                                  </p:childTnLst>
                                </p:cTn>
                              </p:par>
                              <p:par>
                                <p:cTn id="11" presetID="35" presetClass="emph" presetSubtype="0" repeatCount="4000" fill="hold" grpId="0" nodeType="withEffect">
                                  <p:stCondLst>
                                    <p:cond delay="0"/>
                                  </p:stCondLst>
                                  <p:childTnLst>
                                    <p:anim calcmode="discrete" valueType="str">
                                      <p:cBhvr>
                                        <p:cTn id="12" dur="500" fill="hold"/>
                                        <p:tgtEl>
                                          <p:spTgt spid="21"/>
                                        </p:tgtEl>
                                        <p:attrNameLst>
                                          <p:attrName>style.visibility</p:attrName>
                                        </p:attrNameLst>
                                      </p:cBhvr>
                                      <p:tavLst>
                                        <p:tav tm="0">
                                          <p:val>
                                            <p:strVal val="hidden"/>
                                          </p:val>
                                        </p:tav>
                                        <p:tav tm="50000">
                                          <p:val>
                                            <p:strVal val="visible"/>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p:bldP spid="66" grpId="0" animBg="1"/>
      <p:bldP spid="67"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A5CA524-D0D5-4BF8-D493-B7FB48197F89}"/>
              </a:ext>
            </a:extLst>
          </p:cNvPr>
          <p:cNvSpPr>
            <a:spLocks noGrp="1"/>
          </p:cNvSpPr>
          <p:nvPr>
            <p:ph type="sldNum" sz="quarter" idx="12"/>
          </p:nvPr>
        </p:nvSpPr>
        <p:spPr/>
        <p:txBody>
          <a:bodyPr/>
          <a:lstStyle/>
          <a:p>
            <a:fld id="{C8BB1146-E542-4D4E-B8E9-6919A11DDD48}" type="slidenum">
              <a:rPr lang="en-US" smtClean="0"/>
              <a:t>181</a:t>
            </a:fld>
            <a:endParaRPr lang="en-US"/>
          </a:p>
        </p:txBody>
      </p:sp>
      <p:sp>
        <p:nvSpPr>
          <p:cNvPr id="5" name="标题 1">
            <a:extLst>
              <a:ext uri="{FF2B5EF4-FFF2-40B4-BE49-F238E27FC236}">
                <a16:creationId xmlns:a16="http://schemas.microsoft.com/office/drawing/2014/main" id="{59AC0DAF-8183-BA50-729B-E0C9F9066A2E}"/>
              </a:ext>
            </a:extLst>
          </p:cNvPr>
          <p:cNvSpPr>
            <a:spLocks noGrp="1"/>
          </p:cNvSpPr>
          <p:nvPr>
            <p:ph type="title"/>
          </p:nvPr>
        </p:nvSpPr>
        <p:spPr>
          <a:xfrm>
            <a:off x="650839" y="124744"/>
            <a:ext cx="10858500" cy="696470"/>
          </a:xfrm>
        </p:spPr>
        <p:txBody>
          <a:bodyPr/>
          <a:lstStyle/>
          <a:p>
            <a:r>
              <a:rPr lang="zh-CN" altLang="en-US" dirty="0"/>
              <a:t>三种帧间间隔 </a:t>
            </a:r>
          </a:p>
        </p:txBody>
      </p:sp>
      <p:sp>
        <p:nvSpPr>
          <p:cNvPr id="6" name="Text Box 10">
            <a:extLst>
              <a:ext uri="{FF2B5EF4-FFF2-40B4-BE49-F238E27FC236}">
                <a16:creationId xmlns:a16="http://schemas.microsoft.com/office/drawing/2014/main" id="{F65C604E-8B5F-A2FE-ED2E-FC5BB3745639}"/>
              </a:ext>
            </a:extLst>
          </p:cNvPr>
          <p:cNvSpPr txBox="1">
            <a:spLocks noChangeArrowheads="1"/>
          </p:cNvSpPr>
          <p:nvPr/>
        </p:nvSpPr>
        <p:spPr bwMode="auto">
          <a:xfrm>
            <a:off x="9164528" y="3095625"/>
            <a:ext cx="6429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rPr>
              <a:t>时间</a:t>
            </a:r>
          </a:p>
        </p:txBody>
      </p:sp>
      <p:sp>
        <p:nvSpPr>
          <p:cNvPr id="7" name="Text Box 11">
            <a:extLst>
              <a:ext uri="{FF2B5EF4-FFF2-40B4-BE49-F238E27FC236}">
                <a16:creationId xmlns:a16="http://schemas.microsoft.com/office/drawing/2014/main" id="{7FFE4B07-7957-837E-3DE6-BBD6A3427A82}"/>
              </a:ext>
            </a:extLst>
          </p:cNvPr>
          <p:cNvSpPr txBox="1">
            <a:spLocks noChangeArrowheads="1"/>
          </p:cNvSpPr>
          <p:nvPr/>
        </p:nvSpPr>
        <p:spPr bwMode="auto">
          <a:xfrm>
            <a:off x="2279541" y="2916238"/>
            <a:ext cx="6937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rPr>
              <a:t>SIFS</a:t>
            </a:r>
          </a:p>
        </p:txBody>
      </p:sp>
      <p:sp>
        <p:nvSpPr>
          <p:cNvPr id="8" name="Text Box 12">
            <a:extLst>
              <a:ext uri="{FF2B5EF4-FFF2-40B4-BE49-F238E27FC236}">
                <a16:creationId xmlns:a16="http://schemas.microsoft.com/office/drawing/2014/main" id="{340E00D6-5818-1C7B-E191-B54C350A2C64}"/>
              </a:ext>
            </a:extLst>
          </p:cNvPr>
          <p:cNvSpPr txBox="1">
            <a:spLocks noChangeArrowheads="1"/>
          </p:cNvSpPr>
          <p:nvPr/>
        </p:nvSpPr>
        <p:spPr bwMode="auto">
          <a:xfrm>
            <a:off x="2336691" y="2530475"/>
            <a:ext cx="69373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rPr>
              <a:t>PIFS</a:t>
            </a:r>
          </a:p>
        </p:txBody>
      </p:sp>
      <p:sp>
        <p:nvSpPr>
          <p:cNvPr id="9" name="Text Box 13">
            <a:extLst>
              <a:ext uri="{FF2B5EF4-FFF2-40B4-BE49-F238E27FC236}">
                <a16:creationId xmlns:a16="http://schemas.microsoft.com/office/drawing/2014/main" id="{D11ECA00-BFF8-65D9-8181-54530B179A4A}"/>
              </a:ext>
            </a:extLst>
          </p:cNvPr>
          <p:cNvSpPr txBox="1">
            <a:spLocks noChangeArrowheads="1"/>
          </p:cNvSpPr>
          <p:nvPr/>
        </p:nvSpPr>
        <p:spPr bwMode="auto">
          <a:xfrm>
            <a:off x="2343041" y="2165350"/>
            <a:ext cx="7048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rPr>
              <a:t>DIFS</a:t>
            </a:r>
          </a:p>
        </p:txBody>
      </p:sp>
      <p:sp>
        <p:nvSpPr>
          <p:cNvPr id="10" name="Line 14">
            <a:extLst>
              <a:ext uri="{FF2B5EF4-FFF2-40B4-BE49-F238E27FC236}">
                <a16:creationId xmlns:a16="http://schemas.microsoft.com/office/drawing/2014/main" id="{5AA93BD0-B5C0-6CAC-F0CF-1953F759B627}"/>
              </a:ext>
            </a:extLst>
          </p:cNvPr>
          <p:cNvSpPr>
            <a:spLocks noChangeShapeType="1"/>
          </p:cNvSpPr>
          <p:nvPr/>
        </p:nvSpPr>
        <p:spPr bwMode="auto">
          <a:xfrm flipV="1">
            <a:off x="2343041" y="3257550"/>
            <a:ext cx="534987" cy="1588"/>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5">
            <a:extLst>
              <a:ext uri="{FF2B5EF4-FFF2-40B4-BE49-F238E27FC236}">
                <a16:creationId xmlns:a16="http://schemas.microsoft.com/office/drawing/2014/main" id="{24E37FA9-113E-1FB0-44DB-6042C2565F85}"/>
              </a:ext>
            </a:extLst>
          </p:cNvPr>
          <p:cNvSpPr>
            <a:spLocks noChangeShapeType="1"/>
          </p:cNvSpPr>
          <p:nvPr/>
        </p:nvSpPr>
        <p:spPr bwMode="auto">
          <a:xfrm flipV="1">
            <a:off x="2343041" y="2881313"/>
            <a:ext cx="63182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6">
            <a:extLst>
              <a:ext uri="{FF2B5EF4-FFF2-40B4-BE49-F238E27FC236}">
                <a16:creationId xmlns:a16="http://schemas.microsoft.com/office/drawing/2014/main" id="{881E5DF1-D41F-E1C2-795C-9582A4C69B2A}"/>
              </a:ext>
            </a:extLst>
          </p:cNvPr>
          <p:cNvSpPr>
            <a:spLocks noChangeShapeType="1"/>
          </p:cNvSpPr>
          <p:nvPr/>
        </p:nvSpPr>
        <p:spPr bwMode="auto">
          <a:xfrm>
            <a:off x="2343041" y="2506663"/>
            <a:ext cx="70961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Freeform 17">
            <a:extLst>
              <a:ext uri="{FF2B5EF4-FFF2-40B4-BE49-F238E27FC236}">
                <a16:creationId xmlns:a16="http://schemas.microsoft.com/office/drawing/2014/main" id="{B1C9EE93-C79F-7E92-6CF9-914531963BF2}"/>
              </a:ext>
            </a:extLst>
          </p:cNvPr>
          <p:cNvSpPr>
            <a:spLocks/>
          </p:cNvSpPr>
          <p:nvPr/>
        </p:nvSpPr>
        <p:spPr bwMode="auto">
          <a:xfrm>
            <a:off x="1320691" y="3121025"/>
            <a:ext cx="1022350" cy="374650"/>
          </a:xfrm>
          <a:custGeom>
            <a:avLst/>
            <a:gdLst>
              <a:gd name="T0" fmla="*/ 0 w 624"/>
              <a:gd name="T1" fmla="*/ 374650 h 240"/>
              <a:gd name="T2" fmla="*/ 0 w 624"/>
              <a:gd name="T3" fmla="*/ 0 h 240"/>
              <a:gd name="T4" fmla="*/ 1022350 w 624"/>
              <a:gd name="T5" fmla="*/ 0 h 240"/>
              <a:gd name="T6" fmla="*/ 1022350 w 624"/>
              <a:gd name="T7" fmla="*/ 374650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 Box 18">
            <a:extLst>
              <a:ext uri="{FF2B5EF4-FFF2-40B4-BE49-F238E27FC236}">
                <a16:creationId xmlns:a16="http://schemas.microsoft.com/office/drawing/2014/main" id="{C96C8ED4-E4A1-7239-46FB-A26184526A68}"/>
              </a:ext>
            </a:extLst>
          </p:cNvPr>
          <p:cNvSpPr txBox="1">
            <a:spLocks noChangeArrowheads="1"/>
          </p:cNvSpPr>
          <p:nvPr/>
        </p:nvSpPr>
        <p:spPr bwMode="auto">
          <a:xfrm>
            <a:off x="1276241" y="3117850"/>
            <a:ext cx="11588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rPr>
              <a:t>媒体空闲                                    </a:t>
            </a:r>
          </a:p>
        </p:txBody>
      </p:sp>
      <p:sp>
        <p:nvSpPr>
          <p:cNvPr id="15" name="Freeform 19">
            <a:extLst>
              <a:ext uri="{FF2B5EF4-FFF2-40B4-BE49-F238E27FC236}">
                <a16:creationId xmlns:a16="http://schemas.microsoft.com/office/drawing/2014/main" id="{1E267985-9311-C2F1-1040-0E41591AB415}"/>
              </a:ext>
            </a:extLst>
          </p:cNvPr>
          <p:cNvSpPr>
            <a:spLocks/>
          </p:cNvSpPr>
          <p:nvPr/>
        </p:nvSpPr>
        <p:spPr bwMode="auto">
          <a:xfrm>
            <a:off x="3052653" y="3121025"/>
            <a:ext cx="1403350" cy="374650"/>
          </a:xfrm>
          <a:custGeom>
            <a:avLst/>
            <a:gdLst>
              <a:gd name="T0" fmla="*/ 0 w 624"/>
              <a:gd name="T1" fmla="*/ 374650 h 240"/>
              <a:gd name="T2" fmla="*/ 0 w 624"/>
              <a:gd name="T3" fmla="*/ 0 h 240"/>
              <a:gd name="T4" fmla="*/ 1403350 w 624"/>
              <a:gd name="T5" fmla="*/ 0 h 240"/>
              <a:gd name="T6" fmla="*/ 1403350 w 624"/>
              <a:gd name="T7" fmla="*/ 374650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20">
            <a:extLst>
              <a:ext uri="{FF2B5EF4-FFF2-40B4-BE49-F238E27FC236}">
                <a16:creationId xmlns:a16="http://schemas.microsoft.com/office/drawing/2014/main" id="{D99CACF5-2A4A-6F08-D3DF-18D915744826}"/>
              </a:ext>
            </a:extLst>
          </p:cNvPr>
          <p:cNvSpPr>
            <a:spLocks noChangeShapeType="1"/>
          </p:cNvSpPr>
          <p:nvPr/>
        </p:nvSpPr>
        <p:spPr bwMode="auto">
          <a:xfrm flipV="1">
            <a:off x="2343041" y="2241550"/>
            <a:ext cx="0" cy="839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21">
            <a:extLst>
              <a:ext uri="{FF2B5EF4-FFF2-40B4-BE49-F238E27FC236}">
                <a16:creationId xmlns:a16="http://schemas.microsoft.com/office/drawing/2014/main" id="{A25948B0-44B3-0FEE-C4B9-6A5F5EA5E2D6}"/>
              </a:ext>
            </a:extLst>
          </p:cNvPr>
          <p:cNvSpPr>
            <a:spLocks noChangeShapeType="1"/>
          </p:cNvSpPr>
          <p:nvPr/>
        </p:nvSpPr>
        <p:spPr bwMode="auto">
          <a:xfrm>
            <a:off x="3052653" y="2241550"/>
            <a:ext cx="0" cy="839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22">
            <a:extLst>
              <a:ext uri="{FF2B5EF4-FFF2-40B4-BE49-F238E27FC236}">
                <a16:creationId xmlns:a16="http://schemas.microsoft.com/office/drawing/2014/main" id="{128CD43F-6BBE-5DCF-7710-84F0B7F4B7A9}"/>
              </a:ext>
            </a:extLst>
          </p:cNvPr>
          <p:cNvSpPr>
            <a:spLocks noChangeShapeType="1"/>
          </p:cNvSpPr>
          <p:nvPr/>
        </p:nvSpPr>
        <p:spPr bwMode="auto">
          <a:xfrm>
            <a:off x="2960578" y="2732088"/>
            <a:ext cx="0" cy="301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23">
            <a:extLst>
              <a:ext uri="{FF2B5EF4-FFF2-40B4-BE49-F238E27FC236}">
                <a16:creationId xmlns:a16="http://schemas.microsoft.com/office/drawing/2014/main" id="{C2ED1A14-D60C-4647-847B-0375821D2B93}"/>
              </a:ext>
            </a:extLst>
          </p:cNvPr>
          <p:cNvSpPr>
            <a:spLocks noChangeShapeType="1"/>
          </p:cNvSpPr>
          <p:nvPr/>
        </p:nvSpPr>
        <p:spPr bwMode="auto">
          <a:xfrm flipH="1">
            <a:off x="2879616" y="3195638"/>
            <a:ext cx="3175" cy="179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24">
            <a:extLst>
              <a:ext uri="{FF2B5EF4-FFF2-40B4-BE49-F238E27FC236}">
                <a16:creationId xmlns:a16="http://schemas.microsoft.com/office/drawing/2014/main" id="{92B64DE0-4FDE-1997-8D81-DBCB04627D35}"/>
              </a:ext>
            </a:extLst>
          </p:cNvPr>
          <p:cNvSpPr txBox="1">
            <a:spLocks noChangeArrowheads="1"/>
          </p:cNvSpPr>
          <p:nvPr/>
        </p:nvSpPr>
        <p:spPr bwMode="auto">
          <a:xfrm>
            <a:off x="3070116" y="3141663"/>
            <a:ext cx="13541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rPr>
              <a:t>发送第 </a:t>
            </a:r>
            <a:r>
              <a:rPr kumimoji="1" lang="en-US" altLang="zh-CN" sz="1800">
                <a:solidFill>
                  <a:srgbClr val="333399"/>
                </a:solidFill>
              </a:rPr>
              <a:t>1 </a:t>
            </a:r>
            <a:r>
              <a:rPr kumimoji="1" lang="zh-CN" altLang="en-US" sz="1800">
                <a:solidFill>
                  <a:srgbClr val="333399"/>
                </a:solidFill>
              </a:rPr>
              <a:t>帧</a:t>
            </a:r>
          </a:p>
        </p:txBody>
      </p:sp>
      <p:sp>
        <p:nvSpPr>
          <p:cNvPr id="21" name="Text Box 25">
            <a:extLst>
              <a:ext uri="{FF2B5EF4-FFF2-40B4-BE49-F238E27FC236}">
                <a16:creationId xmlns:a16="http://schemas.microsoft.com/office/drawing/2014/main" id="{756537AA-49DB-944F-6A26-3F2F778079E1}"/>
              </a:ext>
            </a:extLst>
          </p:cNvPr>
          <p:cNvSpPr txBox="1">
            <a:spLocks noChangeArrowheads="1"/>
          </p:cNvSpPr>
          <p:nvPr/>
        </p:nvSpPr>
        <p:spPr bwMode="auto">
          <a:xfrm>
            <a:off x="4343291" y="3516313"/>
            <a:ext cx="693737"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rPr>
              <a:t>SIFS</a:t>
            </a:r>
          </a:p>
        </p:txBody>
      </p:sp>
      <p:sp>
        <p:nvSpPr>
          <p:cNvPr id="22" name="Text Box 26">
            <a:extLst>
              <a:ext uri="{FF2B5EF4-FFF2-40B4-BE49-F238E27FC236}">
                <a16:creationId xmlns:a16="http://schemas.microsoft.com/office/drawing/2014/main" id="{A6D38D07-F367-B1DD-7EBB-B03CEBB66360}"/>
              </a:ext>
            </a:extLst>
          </p:cNvPr>
          <p:cNvSpPr txBox="1">
            <a:spLocks noChangeArrowheads="1"/>
          </p:cNvSpPr>
          <p:nvPr/>
        </p:nvSpPr>
        <p:spPr bwMode="auto">
          <a:xfrm>
            <a:off x="5595828" y="4986338"/>
            <a:ext cx="690563"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rPr>
              <a:t>PIFS</a:t>
            </a:r>
          </a:p>
        </p:txBody>
      </p:sp>
      <p:sp>
        <p:nvSpPr>
          <p:cNvPr id="23" name="Line 27">
            <a:extLst>
              <a:ext uri="{FF2B5EF4-FFF2-40B4-BE49-F238E27FC236}">
                <a16:creationId xmlns:a16="http://schemas.microsoft.com/office/drawing/2014/main" id="{D89B8141-FEE9-D494-E5BA-4C729A9727EB}"/>
              </a:ext>
            </a:extLst>
          </p:cNvPr>
          <p:cNvSpPr>
            <a:spLocks noChangeShapeType="1"/>
          </p:cNvSpPr>
          <p:nvPr/>
        </p:nvSpPr>
        <p:spPr bwMode="auto">
          <a:xfrm>
            <a:off x="5641866" y="5330825"/>
            <a:ext cx="60007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8">
            <a:extLst>
              <a:ext uri="{FF2B5EF4-FFF2-40B4-BE49-F238E27FC236}">
                <a16:creationId xmlns:a16="http://schemas.microsoft.com/office/drawing/2014/main" id="{3A6ED4B5-7D9E-E473-C75B-40594FFCDBDF}"/>
              </a:ext>
            </a:extLst>
          </p:cNvPr>
          <p:cNvSpPr>
            <a:spLocks noChangeShapeType="1"/>
          </p:cNvSpPr>
          <p:nvPr/>
        </p:nvSpPr>
        <p:spPr bwMode="auto">
          <a:xfrm flipH="1" flipV="1">
            <a:off x="4456003" y="3529013"/>
            <a:ext cx="0" cy="442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9">
            <a:extLst>
              <a:ext uri="{FF2B5EF4-FFF2-40B4-BE49-F238E27FC236}">
                <a16:creationId xmlns:a16="http://schemas.microsoft.com/office/drawing/2014/main" id="{01EB7CD0-2DC4-55F2-98E1-EA0BEB168B7A}"/>
              </a:ext>
            </a:extLst>
          </p:cNvPr>
          <p:cNvSpPr>
            <a:spLocks noChangeShapeType="1"/>
          </p:cNvSpPr>
          <p:nvPr/>
        </p:nvSpPr>
        <p:spPr bwMode="auto">
          <a:xfrm>
            <a:off x="6254641" y="5180013"/>
            <a:ext cx="0" cy="301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Text Box 31">
            <a:extLst>
              <a:ext uri="{FF2B5EF4-FFF2-40B4-BE49-F238E27FC236}">
                <a16:creationId xmlns:a16="http://schemas.microsoft.com/office/drawing/2014/main" id="{47844486-FA9F-3ED6-9B97-D11E1FF43DAC}"/>
              </a:ext>
            </a:extLst>
          </p:cNvPr>
          <p:cNvSpPr txBox="1">
            <a:spLocks noChangeArrowheads="1"/>
          </p:cNvSpPr>
          <p:nvPr/>
        </p:nvSpPr>
        <p:spPr bwMode="auto">
          <a:xfrm>
            <a:off x="9164528" y="5589588"/>
            <a:ext cx="6429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rPr>
              <a:t>时间</a:t>
            </a:r>
          </a:p>
        </p:txBody>
      </p:sp>
      <p:sp>
        <p:nvSpPr>
          <p:cNvPr id="27" name="Freeform 32">
            <a:extLst>
              <a:ext uri="{FF2B5EF4-FFF2-40B4-BE49-F238E27FC236}">
                <a16:creationId xmlns:a16="http://schemas.microsoft.com/office/drawing/2014/main" id="{90992C0B-B01F-015F-F08E-98EE08FC0DA3}"/>
              </a:ext>
            </a:extLst>
          </p:cNvPr>
          <p:cNvSpPr>
            <a:spLocks/>
          </p:cNvSpPr>
          <p:nvPr/>
        </p:nvSpPr>
        <p:spPr bwMode="auto">
          <a:xfrm>
            <a:off x="3041541" y="5608638"/>
            <a:ext cx="2597150" cy="376237"/>
          </a:xfrm>
          <a:custGeom>
            <a:avLst/>
            <a:gdLst>
              <a:gd name="T0" fmla="*/ 0 w 624"/>
              <a:gd name="T1" fmla="*/ 376237 h 240"/>
              <a:gd name="T2" fmla="*/ 0 w 624"/>
              <a:gd name="T3" fmla="*/ 0 h 240"/>
              <a:gd name="T4" fmla="*/ 2597150 w 624"/>
              <a:gd name="T5" fmla="*/ 0 h 240"/>
              <a:gd name="T6" fmla="*/ 2597150 w 624"/>
              <a:gd name="T7" fmla="*/ 37623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99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Text Box 33">
            <a:extLst>
              <a:ext uri="{FF2B5EF4-FFF2-40B4-BE49-F238E27FC236}">
                <a16:creationId xmlns:a16="http://schemas.microsoft.com/office/drawing/2014/main" id="{EB3A64AE-5E42-F66C-4926-C796B4193BD9}"/>
              </a:ext>
            </a:extLst>
          </p:cNvPr>
          <p:cNvSpPr txBox="1">
            <a:spLocks noChangeArrowheads="1"/>
          </p:cNvSpPr>
          <p:nvPr/>
        </p:nvSpPr>
        <p:spPr bwMode="auto">
          <a:xfrm>
            <a:off x="3498741" y="5595938"/>
            <a:ext cx="1797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rPr>
              <a:t>NAV</a:t>
            </a:r>
            <a:r>
              <a:rPr kumimoji="1" lang="zh-CN" altLang="en-US" sz="1800">
                <a:solidFill>
                  <a:srgbClr val="333399"/>
                </a:solidFill>
              </a:rPr>
              <a:t>（媒体忙）</a:t>
            </a:r>
          </a:p>
        </p:txBody>
      </p:sp>
      <p:sp>
        <p:nvSpPr>
          <p:cNvPr id="29" name="Text Box 34">
            <a:extLst>
              <a:ext uri="{FF2B5EF4-FFF2-40B4-BE49-F238E27FC236}">
                <a16:creationId xmlns:a16="http://schemas.microsoft.com/office/drawing/2014/main" id="{94CE0D65-64E6-777E-0C0F-DF401B0E1190}"/>
              </a:ext>
            </a:extLst>
          </p:cNvPr>
          <p:cNvSpPr txBox="1">
            <a:spLocks noChangeArrowheads="1"/>
          </p:cNvSpPr>
          <p:nvPr/>
        </p:nvSpPr>
        <p:spPr bwMode="auto">
          <a:xfrm>
            <a:off x="5610116" y="4678363"/>
            <a:ext cx="704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rPr>
              <a:t>DIFS</a:t>
            </a:r>
          </a:p>
        </p:txBody>
      </p:sp>
      <p:sp>
        <p:nvSpPr>
          <p:cNvPr id="30" name="Line 35">
            <a:extLst>
              <a:ext uri="{FF2B5EF4-FFF2-40B4-BE49-F238E27FC236}">
                <a16:creationId xmlns:a16="http://schemas.microsoft.com/office/drawing/2014/main" id="{B34F6FF8-9B8F-22FE-0C9E-C74ED70C61F4}"/>
              </a:ext>
            </a:extLst>
          </p:cNvPr>
          <p:cNvSpPr>
            <a:spLocks noChangeShapeType="1"/>
          </p:cNvSpPr>
          <p:nvPr/>
        </p:nvSpPr>
        <p:spPr bwMode="auto">
          <a:xfrm flipV="1">
            <a:off x="5652978" y="4994275"/>
            <a:ext cx="671513"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36">
            <a:extLst>
              <a:ext uri="{FF2B5EF4-FFF2-40B4-BE49-F238E27FC236}">
                <a16:creationId xmlns:a16="http://schemas.microsoft.com/office/drawing/2014/main" id="{B7F0B08C-34DC-606A-DC25-2BEDC02FED22}"/>
              </a:ext>
            </a:extLst>
          </p:cNvPr>
          <p:cNvSpPr>
            <a:spLocks noChangeShapeType="1"/>
          </p:cNvSpPr>
          <p:nvPr/>
        </p:nvSpPr>
        <p:spPr bwMode="auto">
          <a:xfrm flipH="1" flipV="1">
            <a:off x="5638691" y="4692650"/>
            <a:ext cx="0" cy="425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37">
            <a:extLst>
              <a:ext uri="{FF2B5EF4-FFF2-40B4-BE49-F238E27FC236}">
                <a16:creationId xmlns:a16="http://schemas.microsoft.com/office/drawing/2014/main" id="{8DF75419-8A3D-DB72-FD7A-DF87F240624D}"/>
              </a:ext>
            </a:extLst>
          </p:cNvPr>
          <p:cNvSpPr>
            <a:spLocks noChangeShapeType="1"/>
          </p:cNvSpPr>
          <p:nvPr/>
        </p:nvSpPr>
        <p:spPr bwMode="auto">
          <a:xfrm>
            <a:off x="6324491" y="4692650"/>
            <a:ext cx="0" cy="8588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Freeform 38">
            <a:extLst>
              <a:ext uri="{FF2B5EF4-FFF2-40B4-BE49-F238E27FC236}">
                <a16:creationId xmlns:a16="http://schemas.microsoft.com/office/drawing/2014/main" id="{5983AFF0-0A6F-069E-D99A-F940AF45ADE3}"/>
              </a:ext>
            </a:extLst>
          </p:cNvPr>
          <p:cNvSpPr>
            <a:spLocks/>
          </p:cNvSpPr>
          <p:nvPr/>
        </p:nvSpPr>
        <p:spPr bwMode="auto">
          <a:xfrm>
            <a:off x="7599253" y="5608638"/>
            <a:ext cx="1382713" cy="376237"/>
          </a:xfrm>
          <a:custGeom>
            <a:avLst/>
            <a:gdLst>
              <a:gd name="T0" fmla="*/ 0 w 624"/>
              <a:gd name="T1" fmla="*/ 376237 h 240"/>
              <a:gd name="T2" fmla="*/ 0 w 624"/>
              <a:gd name="T3" fmla="*/ 0 h 240"/>
              <a:gd name="T4" fmla="*/ 1382713 w 624"/>
              <a:gd name="T5" fmla="*/ 0 h 240"/>
              <a:gd name="T6" fmla="*/ 1382713 w 624"/>
              <a:gd name="T7" fmla="*/ 37623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Freeform 39">
            <a:extLst>
              <a:ext uri="{FF2B5EF4-FFF2-40B4-BE49-F238E27FC236}">
                <a16:creationId xmlns:a16="http://schemas.microsoft.com/office/drawing/2014/main" id="{0A00A761-F89D-3BE4-14CD-07ED2EE257A6}"/>
              </a:ext>
            </a:extLst>
          </p:cNvPr>
          <p:cNvSpPr>
            <a:spLocks/>
          </p:cNvSpPr>
          <p:nvPr/>
        </p:nvSpPr>
        <p:spPr bwMode="auto">
          <a:xfrm>
            <a:off x="6318141" y="5608638"/>
            <a:ext cx="1281112" cy="376237"/>
          </a:xfrm>
          <a:custGeom>
            <a:avLst/>
            <a:gdLst>
              <a:gd name="T0" fmla="*/ 0 w 780"/>
              <a:gd name="T1" fmla="*/ 376237 h 240"/>
              <a:gd name="T2" fmla="*/ 0 w 780"/>
              <a:gd name="T3" fmla="*/ 0 h 240"/>
              <a:gd name="T4" fmla="*/ 1281112 w 780"/>
              <a:gd name="T5" fmla="*/ 0 h 240"/>
              <a:gd name="T6" fmla="*/ 0 60000 65536"/>
              <a:gd name="T7" fmla="*/ 0 60000 65536"/>
              <a:gd name="T8" fmla="*/ 0 60000 65536"/>
            </a:gdLst>
            <a:ahLst/>
            <a:cxnLst>
              <a:cxn ang="T6">
                <a:pos x="T0" y="T1"/>
              </a:cxn>
              <a:cxn ang="T7">
                <a:pos x="T2" y="T3"/>
              </a:cxn>
              <a:cxn ang="T8">
                <a:pos x="T4" y="T5"/>
              </a:cxn>
            </a:cxnLst>
            <a:rect l="0" t="0" r="r" b="b"/>
            <a:pathLst>
              <a:path w="780" h="240">
                <a:moveTo>
                  <a:pt x="0" y="240"/>
                </a:moveTo>
                <a:lnTo>
                  <a:pt x="0" y="0"/>
                </a:lnTo>
                <a:lnTo>
                  <a:pt x="780" y="0"/>
                </a:lnTo>
              </a:path>
            </a:pathLst>
          </a:cu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40">
            <a:extLst>
              <a:ext uri="{FF2B5EF4-FFF2-40B4-BE49-F238E27FC236}">
                <a16:creationId xmlns:a16="http://schemas.microsoft.com/office/drawing/2014/main" id="{0F6A6A90-524D-0712-8420-C5E60A3DB126}"/>
              </a:ext>
            </a:extLst>
          </p:cNvPr>
          <p:cNvSpPr>
            <a:spLocks noChangeShapeType="1"/>
          </p:cNvSpPr>
          <p:nvPr/>
        </p:nvSpPr>
        <p:spPr bwMode="auto">
          <a:xfrm>
            <a:off x="6475303" y="5603875"/>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41">
            <a:extLst>
              <a:ext uri="{FF2B5EF4-FFF2-40B4-BE49-F238E27FC236}">
                <a16:creationId xmlns:a16="http://schemas.microsoft.com/office/drawing/2014/main" id="{9C9C2065-FDC3-249F-CC47-AD90EAEA7FE3}"/>
              </a:ext>
            </a:extLst>
          </p:cNvPr>
          <p:cNvSpPr>
            <a:spLocks noChangeShapeType="1"/>
          </p:cNvSpPr>
          <p:nvPr/>
        </p:nvSpPr>
        <p:spPr bwMode="auto">
          <a:xfrm>
            <a:off x="6632466" y="5603875"/>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42">
            <a:extLst>
              <a:ext uri="{FF2B5EF4-FFF2-40B4-BE49-F238E27FC236}">
                <a16:creationId xmlns:a16="http://schemas.microsoft.com/office/drawing/2014/main" id="{BB1DED18-AF6A-2908-BCFC-41F9A4B19423}"/>
              </a:ext>
            </a:extLst>
          </p:cNvPr>
          <p:cNvSpPr>
            <a:spLocks noChangeShapeType="1"/>
          </p:cNvSpPr>
          <p:nvPr/>
        </p:nvSpPr>
        <p:spPr bwMode="auto">
          <a:xfrm>
            <a:off x="6789628" y="5603875"/>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43">
            <a:extLst>
              <a:ext uri="{FF2B5EF4-FFF2-40B4-BE49-F238E27FC236}">
                <a16:creationId xmlns:a16="http://schemas.microsoft.com/office/drawing/2014/main" id="{E35702EF-2CF2-0217-E75F-CECC7DE09C51}"/>
              </a:ext>
            </a:extLst>
          </p:cNvPr>
          <p:cNvSpPr>
            <a:spLocks noChangeShapeType="1"/>
          </p:cNvSpPr>
          <p:nvPr/>
        </p:nvSpPr>
        <p:spPr bwMode="auto">
          <a:xfrm>
            <a:off x="6948378" y="5603875"/>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44">
            <a:extLst>
              <a:ext uri="{FF2B5EF4-FFF2-40B4-BE49-F238E27FC236}">
                <a16:creationId xmlns:a16="http://schemas.microsoft.com/office/drawing/2014/main" id="{10D81BD5-C1B0-0015-3C46-BCE8B9AAA346}"/>
              </a:ext>
            </a:extLst>
          </p:cNvPr>
          <p:cNvSpPr>
            <a:spLocks noChangeShapeType="1"/>
          </p:cNvSpPr>
          <p:nvPr/>
        </p:nvSpPr>
        <p:spPr bwMode="auto">
          <a:xfrm>
            <a:off x="7105541" y="5603875"/>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45">
            <a:extLst>
              <a:ext uri="{FF2B5EF4-FFF2-40B4-BE49-F238E27FC236}">
                <a16:creationId xmlns:a16="http://schemas.microsoft.com/office/drawing/2014/main" id="{D36E355E-0B26-1750-8849-8C3D944ABF43}"/>
              </a:ext>
            </a:extLst>
          </p:cNvPr>
          <p:cNvSpPr>
            <a:spLocks noChangeShapeType="1"/>
          </p:cNvSpPr>
          <p:nvPr/>
        </p:nvSpPr>
        <p:spPr bwMode="auto">
          <a:xfrm>
            <a:off x="7262703" y="5613400"/>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46">
            <a:extLst>
              <a:ext uri="{FF2B5EF4-FFF2-40B4-BE49-F238E27FC236}">
                <a16:creationId xmlns:a16="http://schemas.microsoft.com/office/drawing/2014/main" id="{6E87D81C-5663-FD86-B4F4-D8EBEDFE806F}"/>
              </a:ext>
            </a:extLst>
          </p:cNvPr>
          <p:cNvSpPr>
            <a:spLocks noChangeShapeType="1"/>
          </p:cNvSpPr>
          <p:nvPr/>
        </p:nvSpPr>
        <p:spPr bwMode="auto">
          <a:xfrm>
            <a:off x="7430978" y="5613400"/>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47">
            <a:extLst>
              <a:ext uri="{FF2B5EF4-FFF2-40B4-BE49-F238E27FC236}">
                <a16:creationId xmlns:a16="http://schemas.microsoft.com/office/drawing/2014/main" id="{6F707A35-63A6-940F-A3CE-515B320D7FC1}"/>
              </a:ext>
            </a:extLst>
          </p:cNvPr>
          <p:cNvSpPr>
            <a:spLocks noChangeShapeType="1"/>
          </p:cNvSpPr>
          <p:nvPr/>
        </p:nvSpPr>
        <p:spPr bwMode="auto">
          <a:xfrm>
            <a:off x="6351478" y="5330825"/>
            <a:ext cx="1277938"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Text Box 48">
            <a:extLst>
              <a:ext uri="{FF2B5EF4-FFF2-40B4-BE49-F238E27FC236}">
                <a16:creationId xmlns:a16="http://schemas.microsoft.com/office/drawing/2014/main" id="{F96DC170-7DDD-7A84-78CE-C74C43F21965}"/>
              </a:ext>
            </a:extLst>
          </p:cNvPr>
          <p:cNvSpPr txBox="1">
            <a:spLocks noChangeArrowheads="1"/>
          </p:cNvSpPr>
          <p:nvPr/>
        </p:nvSpPr>
        <p:spPr bwMode="auto">
          <a:xfrm>
            <a:off x="6419741" y="4937125"/>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rPr>
              <a:t>争用窗口</a:t>
            </a:r>
          </a:p>
        </p:txBody>
      </p:sp>
      <p:sp>
        <p:nvSpPr>
          <p:cNvPr id="44" name="Text Box 49">
            <a:extLst>
              <a:ext uri="{FF2B5EF4-FFF2-40B4-BE49-F238E27FC236}">
                <a16:creationId xmlns:a16="http://schemas.microsoft.com/office/drawing/2014/main" id="{3CFF8CFD-039D-B5A6-EDDB-98348A2E439F}"/>
              </a:ext>
            </a:extLst>
          </p:cNvPr>
          <p:cNvSpPr txBox="1">
            <a:spLocks noChangeArrowheads="1"/>
          </p:cNvSpPr>
          <p:nvPr/>
        </p:nvSpPr>
        <p:spPr bwMode="auto">
          <a:xfrm>
            <a:off x="7565916" y="5562600"/>
            <a:ext cx="1390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rPr>
              <a:t>发送下一 帧</a:t>
            </a:r>
          </a:p>
        </p:txBody>
      </p:sp>
      <p:sp>
        <p:nvSpPr>
          <p:cNvPr id="45" name="AutoShape 50">
            <a:extLst>
              <a:ext uri="{FF2B5EF4-FFF2-40B4-BE49-F238E27FC236}">
                <a16:creationId xmlns:a16="http://schemas.microsoft.com/office/drawing/2014/main" id="{F55C5F42-24E1-6432-EF1C-6CDC1C4B68FF}"/>
              </a:ext>
            </a:extLst>
          </p:cNvPr>
          <p:cNvSpPr>
            <a:spLocks/>
          </p:cNvSpPr>
          <p:nvPr/>
        </p:nvSpPr>
        <p:spPr bwMode="auto">
          <a:xfrm rot="-5400000">
            <a:off x="4281379" y="4814887"/>
            <a:ext cx="144462" cy="2570163"/>
          </a:xfrm>
          <a:prstGeom prst="leftBrace">
            <a:avLst>
              <a:gd name="adj1" fmla="val 14826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6" name="AutoShape 51">
            <a:extLst>
              <a:ext uri="{FF2B5EF4-FFF2-40B4-BE49-F238E27FC236}">
                <a16:creationId xmlns:a16="http://schemas.microsoft.com/office/drawing/2014/main" id="{30B021F8-EF1B-1D06-E775-52A13D34E342}"/>
              </a:ext>
            </a:extLst>
          </p:cNvPr>
          <p:cNvSpPr>
            <a:spLocks/>
          </p:cNvSpPr>
          <p:nvPr/>
        </p:nvSpPr>
        <p:spPr bwMode="auto">
          <a:xfrm rot="-5400000">
            <a:off x="6902341" y="5449888"/>
            <a:ext cx="112712" cy="1249362"/>
          </a:xfrm>
          <a:prstGeom prst="leftBrace">
            <a:avLst>
              <a:gd name="adj1" fmla="val 9237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7" name="Text Box 52">
            <a:extLst>
              <a:ext uri="{FF2B5EF4-FFF2-40B4-BE49-F238E27FC236}">
                <a16:creationId xmlns:a16="http://schemas.microsoft.com/office/drawing/2014/main" id="{596B84E3-1360-9031-CA49-1B05EBD7E6DB}"/>
              </a:ext>
            </a:extLst>
          </p:cNvPr>
          <p:cNvSpPr txBox="1">
            <a:spLocks noChangeArrowheads="1"/>
          </p:cNvSpPr>
          <p:nvPr/>
        </p:nvSpPr>
        <p:spPr bwMode="auto">
          <a:xfrm>
            <a:off x="3822591" y="6096000"/>
            <a:ext cx="110013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rPr>
              <a:t>推迟接入</a:t>
            </a:r>
          </a:p>
        </p:txBody>
      </p:sp>
      <p:sp>
        <p:nvSpPr>
          <p:cNvPr id="48" name="Text Box 53">
            <a:extLst>
              <a:ext uri="{FF2B5EF4-FFF2-40B4-BE49-F238E27FC236}">
                <a16:creationId xmlns:a16="http://schemas.microsoft.com/office/drawing/2014/main" id="{C915317B-ADFE-0AA9-E2F9-166BA235B1D1}"/>
              </a:ext>
            </a:extLst>
          </p:cNvPr>
          <p:cNvSpPr txBox="1">
            <a:spLocks noChangeArrowheads="1"/>
          </p:cNvSpPr>
          <p:nvPr/>
        </p:nvSpPr>
        <p:spPr bwMode="auto">
          <a:xfrm>
            <a:off x="6200666" y="6048375"/>
            <a:ext cx="155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rPr>
              <a:t>等待重试时间</a:t>
            </a:r>
          </a:p>
        </p:txBody>
      </p:sp>
      <p:sp>
        <p:nvSpPr>
          <p:cNvPr id="49" name="Line 54">
            <a:extLst>
              <a:ext uri="{FF2B5EF4-FFF2-40B4-BE49-F238E27FC236}">
                <a16:creationId xmlns:a16="http://schemas.microsoft.com/office/drawing/2014/main" id="{89B0E3D9-54F1-5060-DEF6-77526323D072}"/>
              </a:ext>
            </a:extLst>
          </p:cNvPr>
          <p:cNvSpPr>
            <a:spLocks noChangeShapeType="1"/>
          </p:cNvSpPr>
          <p:nvPr/>
        </p:nvSpPr>
        <p:spPr bwMode="auto">
          <a:xfrm flipV="1">
            <a:off x="2330341" y="3521075"/>
            <a:ext cx="0" cy="300038"/>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Text Box 55">
            <a:extLst>
              <a:ext uri="{FF2B5EF4-FFF2-40B4-BE49-F238E27FC236}">
                <a16:creationId xmlns:a16="http://schemas.microsoft.com/office/drawing/2014/main" id="{76A46EAB-736F-A683-D57B-46BECE870D25}"/>
              </a:ext>
            </a:extLst>
          </p:cNvPr>
          <p:cNvSpPr txBox="1">
            <a:spLocks noChangeArrowheads="1"/>
          </p:cNvSpPr>
          <p:nvPr/>
        </p:nvSpPr>
        <p:spPr bwMode="auto">
          <a:xfrm>
            <a:off x="1714391" y="3721100"/>
            <a:ext cx="1327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1800">
                <a:solidFill>
                  <a:srgbClr val="333399"/>
                </a:solidFill>
              </a:rPr>
              <a:t>有帧要发送</a:t>
            </a:r>
          </a:p>
        </p:txBody>
      </p:sp>
      <p:sp>
        <p:nvSpPr>
          <p:cNvPr id="51" name="Line 56">
            <a:extLst>
              <a:ext uri="{FF2B5EF4-FFF2-40B4-BE49-F238E27FC236}">
                <a16:creationId xmlns:a16="http://schemas.microsoft.com/office/drawing/2014/main" id="{2E2A9DE0-2418-B8AF-914B-1282858548C8}"/>
              </a:ext>
            </a:extLst>
          </p:cNvPr>
          <p:cNvSpPr>
            <a:spLocks noChangeShapeType="1"/>
          </p:cNvSpPr>
          <p:nvPr/>
        </p:nvSpPr>
        <p:spPr bwMode="auto">
          <a:xfrm>
            <a:off x="7627828" y="5170488"/>
            <a:ext cx="0" cy="368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Text Box 57">
            <a:extLst>
              <a:ext uri="{FF2B5EF4-FFF2-40B4-BE49-F238E27FC236}">
                <a16:creationId xmlns:a16="http://schemas.microsoft.com/office/drawing/2014/main" id="{469DFECA-742B-9426-155A-CFD179FB4868}"/>
              </a:ext>
            </a:extLst>
          </p:cNvPr>
          <p:cNvSpPr txBox="1">
            <a:spLocks noChangeArrowheads="1"/>
          </p:cNvSpPr>
          <p:nvPr/>
        </p:nvSpPr>
        <p:spPr bwMode="auto">
          <a:xfrm>
            <a:off x="866666" y="3481388"/>
            <a:ext cx="6413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1800">
                <a:solidFill>
                  <a:srgbClr val="333399"/>
                </a:solidFill>
              </a:rPr>
              <a:t>源站</a:t>
            </a:r>
          </a:p>
        </p:txBody>
      </p:sp>
      <p:sp>
        <p:nvSpPr>
          <p:cNvPr id="53" name="Text Box 59">
            <a:extLst>
              <a:ext uri="{FF2B5EF4-FFF2-40B4-BE49-F238E27FC236}">
                <a16:creationId xmlns:a16="http://schemas.microsoft.com/office/drawing/2014/main" id="{2AF4EA98-BF6E-F05B-BBD0-F54F1E4B3AAA}"/>
              </a:ext>
            </a:extLst>
          </p:cNvPr>
          <p:cNvSpPr txBox="1">
            <a:spLocks noChangeArrowheads="1"/>
          </p:cNvSpPr>
          <p:nvPr/>
        </p:nvSpPr>
        <p:spPr bwMode="auto">
          <a:xfrm>
            <a:off x="9164528" y="4270375"/>
            <a:ext cx="642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rPr>
              <a:t>时间</a:t>
            </a:r>
          </a:p>
        </p:txBody>
      </p:sp>
      <p:sp>
        <p:nvSpPr>
          <p:cNvPr id="54" name="Text Box 60">
            <a:extLst>
              <a:ext uri="{FF2B5EF4-FFF2-40B4-BE49-F238E27FC236}">
                <a16:creationId xmlns:a16="http://schemas.microsoft.com/office/drawing/2014/main" id="{5F8D18B6-FDD1-2FFA-FA56-1AAA9E2433F2}"/>
              </a:ext>
            </a:extLst>
          </p:cNvPr>
          <p:cNvSpPr txBox="1">
            <a:spLocks noChangeArrowheads="1"/>
          </p:cNvSpPr>
          <p:nvPr/>
        </p:nvSpPr>
        <p:spPr bwMode="auto">
          <a:xfrm>
            <a:off x="841266" y="4614863"/>
            <a:ext cx="86995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1800">
                <a:solidFill>
                  <a:srgbClr val="333399"/>
                </a:solidFill>
              </a:rPr>
              <a:t>目的站</a:t>
            </a:r>
          </a:p>
        </p:txBody>
      </p:sp>
      <p:sp>
        <p:nvSpPr>
          <p:cNvPr id="55" name="Freeform 61">
            <a:extLst>
              <a:ext uri="{FF2B5EF4-FFF2-40B4-BE49-F238E27FC236}">
                <a16:creationId xmlns:a16="http://schemas.microsoft.com/office/drawing/2014/main" id="{01D56409-A0D0-8DB1-F917-E08557A5BEA7}"/>
              </a:ext>
            </a:extLst>
          </p:cNvPr>
          <p:cNvSpPr>
            <a:spLocks/>
          </p:cNvSpPr>
          <p:nvPr/>
        </p:nvSpPr>
        <p:spPr bwMode="auto">
          <a:xfrm>
            <a:off x="4970353" y="4275138"/>
            <a:ext cx="663575" cy="376237"/>
          </a:xfrm>
          <a:custGeom>
            <a:avLst/>
            <a:gdLst>
              <a:gd name="T0" fmla="*/ 0 w 624"/>
              <a:gd name="T1" fmla="*/ 376237 h 240"/>
              <a:gd name="T2" fmla="*/ 0 w 624"/>
              <a:gd name="T3" fmla="*/ 0 h 240"/>
              <a:gd name="T4" fmla="*/ 663575 w 624"/>
              <a:gd name="T5" fmla="*/ 0 h 240"/>
              <a:gd name="T6" fmla="*/ 663575 w 624"/>
              <a:gd name="T7" fmla="*/ 37623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62">
            <a:extLst>
              <a:ext uri="{FF2B5EF4-FFF2-40B4-BE49-F238E27FC236}">
                <a16:creationId xmlns:a16="http://schemas.microsoft.com/office/drawing/2014/main" id="{534EE713-9098-C963-508C-50713FF15FF8}"/>
              </a:ext>
            </a:extLst>
          </p:cNvPr>
          <p:cNvSpPr>
            <a:spLocks noChangeShapeType="1"/>
          </p:cNvSpPr>
          <p:nvPr/>
        </p:nvSpPr>
        <p:spPr bwMode="auto">
          <a:xfrm>
            <a:off x="4970353" y="3521075"/>
            <a:ext cx="0" cy="6778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Text Box 63">
            <a:extLst>
              <a:ext uri="{FF2B5EF4-FFF2-40B4-BE49-F238E27FC236}">
                <a16:creationId xmlns:a16="http://schemas.microsoft.com/office/drawing/2014/main" id="{C8CACAF2-3F9F-C814-AAD6-AC2E3385EF4D}"/>
              </a:ext>
            </a:extLst>
          </p:cNvPr>
          <p:cNvSpPr txBox="1">
            <a:spLocks noChangeArrowheads="1"/>
          </p:cNvSpPr>
          <p:nvPr/>
        </p:nvSpPr>
        <p:spPr bwMode="auto">
          <a:xfrm>
            <a:off x="4968766" y="4294188"/>
            <a:ext cx="654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en-US" altLang="zh-CN" sz="1800">
                <a:solidFill>
                  <a:srgbClr val="333399"/>
                </a:solidFill>
              </a:rPr>
              <a:t>ACK</a:t>
            </a:r>
          </a:p>
        </p:txBody>
      </p:sp>
      <p:sp>
        <p:nvSpPr>
          <p:cNvPr id="58" name="Line 64">
            <a:extLst>
              <a:ext uri="{FF2B5EF4-FFF2-40B4-BE49-F238E27FC236}">
                <a16:creationId xmlns:a16="http://schemas.microsoft.com/office/drawing/2014/main" id="{14F64DE6-30E5-3C4C-6DE3-495B7CDE17A9}"/>
              </a:ext>
            </a:extLst>
          </p:cNvPr>
          <p:cNvSpPr>
            <a:spLocks noChangeShapeType="1"/>
          </p:cNvSpPr>
          <p:nvPr/>
        </p:nvSpPr>
        <p:spPr bwMode="auto">
          <a:xfrm>
            <a:off x="5635516" y="4703763"/>
            <a:ext cx="3175"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Text Box 65">
            <a:extLst>
              <a:ext uri="{FF2B5EF4-FFF2-40B4-BE49-F238E27FC236}">
                <a16:creationId xmlns:a16="http://schemas.microsoft.com/office/drawing/2014/main" id="{42C41BEF-706D-7DDC-FB0D-DD42BF1AE5FB}"/>
              </a:ext>
            </a:extLst>
          </p:cNvPr>
          <p:cNvSpPr txBox="1">
            <a:spLocks noChangeArrowheads="1"/>
          </p:cNvSpPr>
          <p:nvPr/>
        </p:nvSpPr>
        <p:spPr bwMode="auto">
          <a:xfrm>
            <a:off x="5578366" y="5345113"/>
            <a:ext cx="692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rPr>
              <a:t>SIFS</a:t>
            </a:r>
          </a:p>
        </p:txBody>
      </p:sp>
      <p:sp>
        <p:nvSpPr>
          <p:cNvPr id="60" name="Line 66">
            <a:extLst>
              <a:ext uri="{FF2B5EF4-FFF2-40B4-BE49-F238E27FC236}">
                <a16:creationId xmlns:a16="http://schemas.microsoft.com/office/drawing/2014/main" id="{7C7425FB-1DAD-1A58-0804-CB27486BBFA7}"/>
              </a:ext>
            </a:extLst>
          </p:cNvPr>
          <p:cNvSpPr>
            <a:spLocks noChangeShapeType="1"/>
          </p:cNvSpPr>
          <p:nvPr/>
        </p:nvSpPr>
        <p:spPr bwMode="auto">
          <a:xfrm>
            <a:off x="6191141" y="5632450"/>
            <a:ext cx="0" cy="1508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Line 67">
            <a:extLst>
              <a:ext uri="{FF2B5EF4-FFF2-40B4-BE49-F238E27FC236}">
                <a16:creationId xmlns:a16="http://schemas.microsoft.com/office/drawing/2014/main" id="{F06899CC-A8A0-7E04-9023-3492DC5F8FBA}"/>
              </a:ext>
            </a:extLst>
          </p:cNvPr>
          <p:cNvSpPr>
            <a:spLocks noChangeShapeType="1"/>
          </p:cNvSpPr>
          <p:nvPr/>
        </p:nvSpPr>
        <p:spPr bwMode="auto">
          <a:xfrm>
            <a:off x="3039953" y="3521075"/>
            <a:ext cx="0" cy="20367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Text Box 68">
            <a:extLst>
              <a:ext uri="{FF2B5EF4-FFF2-40B4-BE49-F238E27FC236}">
                <a16:creationId xmlns:a16="http://schemas.microsoft.com/office/drawing/2014/main" id="{AAC4F7BC-153D-C3EB-04D6-CA848F8E4803}"/>
              </a:ext>
            </a:extLst>
          </p:cNvPr>
          <p:cNvSpPr txBox="1">
            <a:spLocks noChangeArrowheads="1"/>
          </p:cNvSpPr>
          <p:nvPr/>
        </p:nvSpPr>
        <p:spPr bwMode="auto">
          <a:xfrm>
            <a:off x="807928" y="5949950"/>
            <a:ext cx="9318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en-US" altLang="zh-CN" sz="1800">
                <a:solidFill>
                  <a:srgbClr val="333399"/>
                </a:solidFill>
              </a:rPr>
              <a:t> </a:t>
            </a:r>
            <a:r>
              <a:rPr kumimoji="1" lang="zh-CN" altLang="en-US" sz="1800">
                <a:solidFill>
                  <a:srgbClr val="333399"/>
                </a:solidFill>
              </a:rPr>
              <a:t>其他站</a:t>
            </a:r>
          </a:p>
        </p:txBody>
      </p:sp>
      <p:sp>
        <p:nvSpPr>
          <p:cNvPr id="63" name="Line 69">
            <a:extLst>
              <a:ext uri="{FF2B5EF4-FFF2-40B4-BE49-F238E27FC236}">
                <a16:creationId xmlns:a16="http://schemas.microsoft.com/office/drawing/2014/main" id="{6B907A4A-8793-D4A2-13FD-84F9051AA25D}"/>
              </a:ext>
            </a:extLst>
          </p:cNvPr>
          <p:cNvSpPr>
            <a:spLocks noChangeShapeType="1"/>
          </p:cNvSpPr>
          <p:nvPr/>
        </p:nvSpPr>
        <p:spPr bwMode="auto">
          <a:xfrm flipV="1">
            <a:off x="3039953" y="6010275"/>
            <a:ext cx="0" cy="300038"/>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Text Box 70">
            <a:extLst>
              <a:ext uri="{FF2B5EF4-FFF2-40B4-BE49-F238E27FC236}">
                <a16:creationId xmlns:a16="http://schemas.microsoft.com/office/drawing/2014/main" id="{47B31253-41AD-27FF-9079-E29B4441CE87}"/>
              </a:ext>
            </a:extLst>
          </p:cNvPr>
          <p:cNvSpPr txBox="1">
            <a:spLocks noChangeArrowheads="1"/>
          </p:cNvSpPr>
          <p:nvPr/>
        </p:nvSpPr>
        <p:spPr bwMode="auto">
          <a:xfrm>
            <a:off x="2398603" y="6229350"/>
            <a:ext cx="132873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1800">
                <a:solidFill>
                  <a:srgbClr val="333399"/>
                </a:solidFill>
              </a:rPr>
              <a:t>有帧要发送</a:t>
            </a:r>
          </a:p>
        </p:txBody>
      </p:sp>
      <p:sp>
        <p:nvSpPr>
          <p:cNvPr id="65" name="Line 71">
            <a:extLst>
              <a:ext uri="{FF2B5EF4-FFF2-40B4-BE49-F238E27FC236}">
                <a16:creationId xmlns:a16="http://schemas.microsoft.com/office/drawing/2014/main" id="{082190DA-6183-743F-BC64-72CF6219F2F5}"/>
              </a:ext>
            </a:extLst>
          </p:cNvPr>
          <p:cNvSpPr>
            <a:spLocks noChangeShapeType="1"/>
          </p:cNvSpPr>
          <p:nvPr/>
        </p:nvSpPr>
        <p:spPr bwMode="auto">
          <a:xfrm flipV="1">
            <a:off x="4456003" y="3894138"/>
            <a:ext cx="534988" cy="3175"/>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Line 72">
            <a:extLst>
              <a:ext uri="{FF2B5EF4-FFF2-40B4-BE49-F238E27FC236}">
                <a16:creationId xmlns:a16="http://schemas.microsoft.com/office/drawing/2014/main" id="{6B39B506-E575-D210-AAA4-C403FC7C5933}"/>
              </a:ext>
            </a:extLst>
          </p:cNvPr>
          <p:cNvSpPr>
            <a:spLocks noChangeShapeType="1"/>
          </p:cNvSpPr>
          <p:nvPr/>
        </p:nvSpPr>
        <p:spPr bwMode="auto">
          <a:xfrm flipV="1">
            <a:off x="5643453" y="5705475"/>
            <a:ext cx="531813" cy="1588"/>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Text Box 74">
            <a:extLst>
              <a:ext uri="{FF2B5EF4-FFF2-40B4-BE49-F238E27FC236}">
                <a16:creationId xmlns:a16="http://schemas.microsoft.com/office/drawing/2014/main" id="{F3DE2786-F3B5-F7AD-ABD6-36F905E53C4B}"/>
              </a:ext>
            </a:extLst>
          </p:cNvPr>
          <p:cNvSpPr txBox="1">
            <a:spLocks noChangeArrowheads="1"/>
          </p:cNvSpPr>
          <p:nvPr/>
        </p:nvSpPr>
        <p:spPr bwMode="auto">
          <a:xfrm>
            <a:off x="885716" y="930275"/>
            <a:ext cx="8820150" cy="1196975"/>
          </a:xfrm>
          <a:prstGeom prst="rect">
            <a:avLst/>
          </a:prstGeom>
          <a:solidFill>
            <a:schemeClr val="tx2">
              <a:lumMod val="20000"/>
              <a:lumOff val="80000"/>
            </a:schemeClr>
          </a:solidFill>
          <a:ln w="9525">
            <a:solidFill>
              <a:srgbClr val="333399"/>
            </a:solidFill>
            <a:miter lim="800000"/>
            <a:headEnd/>
            <a:tailEnd/>
          </a:ln>
          <a:effectLst/>
        </p:spPr>
        <p:txBody>
          <a:bodyPr>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400" dirty="0">
                <a:solidFill>
                  <a:srgbClr val="333399"/>
                </a:solidFill>
                <a:latin typeface="+mn-ea"/>
                <a:ea typeface="+mn-ea"/>
              </a:rPr>
              <a:t>DIFS</a:t>
            </a:r>
            <a:r>
              <a:rPr lang="zh-CN" altLang="en-US" sz="2400" dirty="0">
                <a:solidFill>
                  <a:srgbClr val="333399"/>
                </a:solidFill>
                <a:latin typeface="+mn-ea"/>
                <a:ea typeface="+mn-ea"/>
              </a:rPr>
              <a:t>，即分布协调功能帧间间隔（最长的 </a:t>
            </a:r>
            <a:r>
              <a:rPr lang="en-US" altLang="zh-CN" sz="2400" dirty="0">
                <a:solidFill>
                  <a:srgbClr val="333399"/>
                </a:solidFill>
                <a:latin typeface="+mn-ea"/>
                <a:ea typeface="+mn-ea"/>
              </a:rPr>
              <a:t>IFS</a:t>
            </a:r>
            <a:r>
              <a:rPr lang="zh-CN" altLang="en-US" sz="2400" dirty="0">
                <a:solidFill>
                  <a:srgbClr val="333399"/>
                </a:solidFill>
                <a:latin typeface="+mn-ea"/>
                <a:ea typeface="+mn-ea"/>
              </a:rPr>
              <a:t>），在 </a:t>
            </a:r>
            <a:r>
              <a:rPr lang="en-US" altLang="zh-CN" sz="2400" dirty="0">
                <a:solidFill>
                  <a:srgbClr val="333399"/>
                </a:solidFill>
                <a:latin typeface="+mn-ea"/>
                <a:ea typeface="+mn-ea"/>
              </a:rPr>
              <a:t>DCF </a:t>
            </a:r>
            <a:r>
              <a:rPr lang="zh-CN" altLang="en-US" sz="2400" dirty="0">
                <a:solidFill>
                  <a:srgbClr val="333399"/>
                </a:solidFill>
                <a:latin typeface="+mn-ea"/>
                <a:ea typeface="+mn-ea"/>
              </a:rPr>
              <a:t>方式中用来发送数据帧和管理帧。</a:t>
            </a:r>
            <a:r>
              <a:rPr lang="en-US" altLang="zh-CN" sz="2400" dirty="0">
                <a:solidFill>
                  <a:srgbClr val="333399"/>
                </a:solidFill>
                <a:latin typeface="+mn-ea"/>
                <a:ea typeface="+mn-ea"/>
              </a:rPr>
              <a:t>DIFS </a:t>
            </a:r>
            <a:r>
              <a:rPr lang="zh-CN" altLang="en-US" sz="2400" dirty="0">
                <a:solidFill>
                  <a:srgbClr val="333399"/>
                </a:solidFill>
                <a:latin typeface="+mn-ea"/>
                <a:ea typeface="+mn-ea"/>
              </a:rPr>
              <a:t>的长度比 </a:t>
            </a:r>
            <a:r>
              <a:rPr lang="en-US" altLang="zh-CN" sz="2400" dirty="0">
                <a:solidFill>
                  <a:srgbClr val="333399"/>
                </a:solidFill>
                <a:latin typeface="+mn-ea"/>
                <a:ea typeface="+mn-ea"/>
              </a:rPr>
              <a:t>PIFS </a:t>
            </a:r>
            <a:r>
              <a:rPr lang="zh-CN" altLang="en-US" sz="2400" dirty="0">
                <a:solidFill>
                  <a:srgbClr val="333399"/>
                </a:solidFill>
                <a:latin typeface="+mn-ea"/>
                <a:ea typeface="+mn-ea"/>
              </a:rPr>
              <a:t>再增加一个时隙长度。 </a:t>
            </a:r>
          </a:p>
        </p:txBody>
      </p:sp>
      <p:sp>
        <p:nvSpPr>
          <p:cNvPr id="68" name="Line 9">
            <a:extLst>
              <a:ext uri="{FF2B5EF4-FFF2-40B4-BE49-F238E27FC236}">
                <a16:creationId xmlns:a16="http://schemas.microsoft.com/office/drawing/2014/main" id="{2A901F54-A85F-AD82-4433-0B69C059B3D2}"/>
              </a:ext>
            </a:extLst>
          </p:cNvPr>
          <p:cNvSpPr>
            <a:spLocks noChangeShapeType="1"/>
          </p:cNvSpPr>
          <p:nvPr/>
        </p:nvSpPr>
        <p:spPr bwMode="auto">
          <a:xfrm>
            <a:off x="1161941" y="3495675"/>
            <a:ext cx="849630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Line 58">
            <a:extLst>
              <a:ext uri="{FF2B5EF4-FFF2-40B4-BE49-F238E27FC236}">
                <a16:creationId xmlns:a16="http://schemas.microsoft.com/office/drawing/2014/main" id="{49C4171D-2614-308C-A74C-7F95D148174D}"/>
              </a:ext>
            </a:extLst>
          </p:cNvPr>
          <p:cNvSpPr>
            <a:spLocks noChangeShapeType="1"/>
          </p:cNvSpPr>
          <p:nvPr/>
        </p:nvSpPr>
        <p:spPr bwMode="auto">
          <a:xfrm>
            <a:off x="1160353" y="4651375"/>
            <a:ext cx="8494713"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Line 30">
            <a:extLst>
              <a:ext uri="{FF2B5EF4-FFF2-40B4-BE49-F238E27FC236}">
                <a16:creationId xmlns:a16="http://schemas.microsoft.com/office/drawing/2014/main" id="{A7C327FC-5B70-47E7-CAE4-4A0A16555372}"/>
              </a:ext>
            </a:extLst>
          </p:cNvPr>
          <p:cNvSpPr>
            <a:spLocks noChangeShapeType="1"/>
          </p:cNvSpPr>
          <p:nvPr/>
        </p:nvSpPr>
        <p:spPr bwMode="auto">
          <a:xfrm>
            <a:off x="1161941" y="5984875"/>
            <a:ext cx="849630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401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grpId="0" nodeType="clickEffect">
                                  <p:stCondLst>
                                    <p:cond delay="0"/>
                                  </p:stCondLst>
                                  <p:childTnLst>
                                    <p:anim calcmode="discrete" valueType="str">
                                      <p:cBhvr>
                                        <p:cTn id="10" dur="500" fill="hold"/>
                                        <p:tgtEl>
                                          <p:spTgt spid="9"/>
                                        </p:tgtEl>
                                        <p:attrNameLst>
                                          <p:attrName>style.visibility</p:attrName>
                                        </p:attrNameLst>
                                      </p:cBhvr>
                                      <p:tavLst>
                                        <p:tav tm="0">
                                          <p:val>
                                            <p:strVal val="hidden"/>
                                          </p:val>
                                        </p:tav>
                                        <p:tav tm="50000">
                                          <p:val>
                                            <p:strVal val="visible"/>
                                          </p:val>
                                        </p:tav>
                                      </p:tavLst>
                                    </p:anim>
                                  </p:childTnLst>
                                </p:cTn>
                              </p:par>
                              <p:par>
                                <p:cTn id="11" presetID="35" presetClass="emph" presetSubtype="0" repeatCount="4000" fill="hold" grpId="0" nodeType="withEffect">
                                  <p:stCondLst>
                                    <p:cond delay="0"/>
                                  </p:stCondLst>
                                  <p:childTnLst>
                                    <p:anim calcmode="discrete" valueType="str">
                                      <p:cBhvr>
                                        <p:cTn id="12" dur="500" fill="hold"/>
                                        <p:tgtEl>
                                          <p:spTgt spid="2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9" grpId="0"/>
      <p:bldP spid="67"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307F95-EE4A-12C3-48FF-33E8CB511B1B}"/>
              </a:ext>
            </a:extLst>
          </p:cNvPr>
          <p:cNvSpPr>
            <a:spLocks noGrp="1"/>
          </p:cNvSpPr>
          <p:nvPr>
            <p:ph type="title"/>
          </p:nvPr>
        </p:nvSpPr>
        <p:spPr>
          <a:xfrm>
            <a:off x="673100" y="81756"/>
            <a:ext cx="10858500" cy="900112"/>
          </a:xfrm>
        </p:spPr>
        <p:txBody>
          <a:bodyPr/>
          <a:lstStyle/>
          <a:p>
            <a:r>
              <a:rPr lang="en-US" altLang="zh-CN" dirty="0"/>
              <a:t>802.11</a:t>
            </a:r>
            <a:r>
              <a:rPr lang="zh-CN" altLang="en-US" dirty="0"/>
              <a:t>协议族</a:t>
            </a:r>
            <a:r>
              <a:rPr lang="en-US" altLang="zh-CN" dirty="0"/>
              <a:t>MAC</a:t>
            </a:r>
            <a:r>
              <a:rPr lang="zh-CN" altLang="en-US" dirty="0"/>
              <a:t>帧结构</a:t>
            </a:r>
          </a:p>
        </p:txBody>
      </p:sp>
      <p:sp>
        <p:nvSpPr>
          <p:cNvPr id="4" name="灯片编号占位符 3">
            <a:extLst>
              <a:ext uri="{FF2B5EF4-FFF2-40B4-BE49-F238E27FC236}">
                <a16:creationId xmlns:a16="http://schemas.microsoft.com/office/drawing/2014/main" id="{AF16B305-F858-3D5D-BFFE-D539D15E9B24}"/>
              </a:ext>
            </a:extLst>
          </p:cNvPr>
          <p:cNvSpPr>
            <a:spLocks noGrp="1"/>
          </p:cNvSpPr>
          <p:nvPr>
            <p:ph type="sldNum" sz="quarter" idx="12"/>
          </p:nvPr>
        </p:nvSpPr>
        <p:spPr/>
        <p:txBody>
          <a:bodyPr/>
          <a:lstStyle/>
          <a:p>
            <a:fld id="{C8BB1146-E542-4D4E-B8E9-6919A11DDD48}" type="slidenum">
              <a:rPr lang="en-US" smtClean="0"/>
              <a:t>182</a:t>
            </a:fld>
            <a:endParaRPr lang="en-US"/>
          </a:p>
        </p:txBody>
      </p:sp>
      <p:sp>
        <p:nvSpPr>
          <p:cNvPr id="5" name="Freeform 28">
            <a:extLst>
              <a:ext uri="{FF2B5EF4-FFF2-40B4-BE49-F238E27FC236}">
                <a16:creationId xmlns:a16="http://schemas.microsoft.com/office/drawing/2014/main" id="{F28BF52D-8D75-F6AE-68C7-A9BE90794274}"/>
              </a:ext>
            </a:extLst>
          </p:cNvPr>
          <p:cNvSpPr>
            <a:spLocks/>
          </p:cNvSpPr>
          <p:nvPr/>
        </p:nvSpPr>
        <p:spPr bwMode="auto">
          <a:xfrm>
            <a:off x="1235739" y="2456040"/>
            <a:ext cx="8064500" cy="576263"/>
          </a:xfrm>
          <a:custGeom>
            <a:avLst/>
            <a:gdLst>
              <a:gd name="T0" fmla="*/ 0 w 5080"/>
              <a:gd name="T1" fmla="*/ 576263 h 363"/>
              <a:gd name="T2" fmla="*/ 287338 w 5080"/>
              <a:gd name="T3" fmla="*/ 0 h 363"/>
              <a:gd name="T4" fmla="*/ 1150938 w 5080"/>
              <a:gd name="T5" fmla="*/ 0 h 363"/>
              <a:gd name="T6" fmla="*/ 8064500 w 5080"/>
              <a:gd name="T7" fmla="*/ 576263 h 363"/>
              <a:gd name="T8" fmla="*/ 0 w 5080"/>
              <a:gd name="T9" fmla="*/ 576263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80" h="363">
                <a:moveTo>
                  <a:pt x="0" y="363"/>
                </a:moveTo>
                <a:lnTo>
                  <a:pt x="181" y="0"/>
                </a:lnTo>
                <a:lnTo>
                  <a:pt x="725" y="0"/>
                </a:lnTo>
                <a:lnTo>
                  <a:pt x="5080" y="363"/>
                </a:lnTo>
                <a:lnTo>
                  <a:pt x="0" y="363"/>
                </a:lnTo>
                <a:close/>
              </a:path>
            </a:pathLst>
          </a:custGeom>
          <a:gradFill rotWithShape="1">
            <a:gsLst>
              <a:gs pos="0">
                <a:srgbClr val="767647"/>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Text Box 29">
            <a:extLst>
              <a:ext uri="{FF2B5EF4-FFF2-40B4-BE49-F238E27FC236}">
                <a16:creationId xmlns:a16="http://schemas.microsoft.com/office/drawing/2014/main" id="{BF854617-C718-C56A-AD63-C63925FD8E2A}"/>
              </a:ext>
            </a:extLst>
          </p:cNvPr>
          <p:cNvSpPr txBox="1">
            <a:spLocks noChangeArrowheads="1"/>
          </p:cNvSpPr>
          <p:nvPr/>
        </p:nvSpPr>
        <p:spPr bwMode="auto">
          <a:xfrm>
            <a:off x="937289" y="1757540"/>
            <a:ext cx="86328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zh-CN" altLang="en-US" sz="1600"/>
              <a:t>字节       </a:t>
            </a:r>
            <a:r>
              <a:rPr lang="en-US" altLang="zh-CN" sz="1600"/>
              <a:t>2B           2               6            6             6             2             6             0 ~ 2312           4</a:t>
            </a:r>
          </a:p>
        </p:txBody>
      </p:sp>
      <p:sp>
        <p:nvSpPr>
          <p:cNvPr id="7" name="Rectangle 30">
            <a:extLst>
              <a:ext uri="{FF2B5EF4-FFF2-40B4-BE49-F238E27FC236}">
                <a16:creationId xmlns:a16="http://schemas.microsoft.com/office/drawing/2014/main" id="{2B6CAB05-7AAA-A7AF-059F-AC8C3D2C027E}"/>
              </a:ext>
            </a:extLst>
          </p:cNvPr>
          <p:cNvSpPr>
            <a:spLocks noChangeArrowheads="1"/>
          </p:cNvSpPr>
          <p:nvPr/>
        </p:nvSpPr>
        <p:spPr bwMode="auto">
          <a:xfrm>
            <a:off x="1524664" y="2105203"/>
            <a:ext cx="857250" cy="342900"/>
          </a:xfrm>
          <a:prstGeom prst="rect">
            <a:avLst/>
          </a:prstGeom>
          <a:solidFill>
            <a:srgbClr val="FFFF99"/>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sz="2000">
              <a:latin typeface="Tahoma" panose="020B0604030504040204" pitchFamily="34" charset="0"/>
              <a:ea typeface="宋体" panose="02010600030101010101" pitchFamily="2" charset="-122"/>
            </a:endParaRPr>
          </a:p>
        </p:txBody>
      </p:sp>
      <p:sp>
        <p:nvSpPr>
          <p:cNvPr id="8" name="Rectangle 31">
            <a:extLst>
              <a:ext uri="{FF2B5EF4-FFF2-40B4-BE49-F238E27FC236}">
                <a16:creationId xmlns:a16="http://schemas.microsoft.com/office/drawing/2014/main" id="{50CEE317-26DD-6D82-03B5-0B0388CA2510}"/>
              </a:ext>
            </a:extLst>
          </p:cNvPr>
          <p:cNvSpPr>
            <a:spLocks noChangeArrowheads="1"/>
          </p:cNvSpPr>
          <p:nvPr/>
        </p:nvSpPr>
        <p:spPr bwMode="auto">
          <a:xfrm>
            <a:off x="1521489" y="2095678"/>
            <a:ext cx="865188" cy="360362"/>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t>帧控制</a:t>
            </a:r>
          </a:p>
        </p:txBody>
      </p:sp>
      <p:sp>
        <p:nvSpPr>
          <p:cNvPr id="9" name="Rectangle 32">
            <a:extLst>
              <a:ext uri="{FF2B5EF4-FFF2-40B4-BE49-F238E27FC236}">
                <a16:creationId xmlns:a16="http://schemas.microsoft.com/office/drawing/2014/main" id="{7D70A63E-0621-0BF3-DC38-463B9D81B5A0}"/>
              </a:ext>
            </a:extLst>
          </p:cNvPr>
          <p:cNvSpPr>
            <a:spLocks noChangeArrowheads="1"/>
          </p:cNvSpPr>
          <p:nvPr/>
        </p:nvSpPr>
        <p:spPr bwMode="auto">
          <a:xfrm>
            <a:off x="2386677" y="2095678"/>
            <a:ext cx="865187"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t>持续期</a:t>
            </a:r>
          </a:p>
        </p:txBody>
      </p:sp>
      <p:sp>
        <p:nvSpPr>
          <p:cNvPr id="10" name="Rectangle 33">
            <a:extLst>
              <a:ext uri="{FF2B5EF4-FFF2-40B4-BE49-F238E27FC236}">
                <a16:creationId xmlns:a16="http://schemas.microsoft.com/office/drawing/2014/main" id="{2FDC8832-9B1B-0E29-31BA-0DFE547D4763}"/>
              </a:ext>
            </a:extLst>
          </p:cNvPr>
          <p:cNvSpPr>
            <a:spLocks noChangeArrowheads="1"/>
          </p:cNvSpPr>
          <p:nvPr/>
        </p:nvSpPr>
        <p:spPr bwMode="auto">
          <a:xfrm>
            <a:off x="3251864" y="2095678"/>
            <a:ext cx="865188"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t>地址 </a:t>
            </a:r>
            <a:r>
              <a:rPr lang="en-US" altLang="zh-CN" sz="1600"/>
              <a:t>1</a:t>
            </a:r>
          </a:p>
        </p:txBody>
      </p:sp>
      <p:sp>
        <p:nvSpPr>
          <p:cNvPr id="11" name="Rectangle 34">
            <a:extLst>
              <a:ext uri="{FF2B5EF4-FFF2-40B4-BE49-F238E27FC236}">
                <a16:creationId xmlns:a16="http://schemas.microsoft.com/office/drawing/2014/main" id="{55692C99-2842-703F-20A7-FE3482879138}"/>
              </a:ext>
            </a:extLst>
          </p:cNvPr>
          <p:cNvSpPr>
            <a:spLocks noChangeArrowheads="1"/>
          </p:cNvSpPr>
          <p:nvPr/>
        </p:nvSpPr>
        <p:spPr bwMode="auto">
          <a:xfrm>
            <a:off x="4117052" y="2095678"/>
            <a:ext cx="865187"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t>地址 </a:t>
            </a:r>
            <a:r>
              <a:rPr lang="en-US" altLang="zh-CN" sz="1600"/>
              <a:t>2</a:t>
            </a:r>
          </a:p>
        </p:txBody>
      </p:sp>
      <p:sp>
        <p:nvSpPr>
          <p:cNvPr id="12" name="Rectangle 35">
            <a:extLst>
              <a:ext uri="{FF2B5EF4-FFF2-40B4-BE49-F238E27FC236}">
                <a16:creationId xmlns:a16="http://schemas.microsoft.com/office/drawing/2014/main" id="{99A8D957-122D-9019-0BB5-CC95BD97E8F0}"/>
              </a:ext>
            </a:extLst>
          </p:cNvPr>
          <p:cNvSpPr>
            <a:spLocks noChangeArrowheads="1"/>
          </p:cNvSpPr>
          <p:nvPr/>
        </p:nvSpPr>
        <p:spPr bwMode="auto">
          <a:xfrm>
            <a:off x="4982239" y="2095678"/>
            <a:ext cx="865188"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t>地址 </a:t>
            </a:r>
            <a:r>
              <a:rPr lang="en-US" altLang="zh-CN" sz="1600"/>
              <a:t>3</a:t>
            </a:r>
          </a:p>
        </p:txBody>
      </p:sp>
      <p:sp>
        <p:nvSpPr>
          <p:cNvPr id="13" name="Rectangle 36">
            <a:extLst>
              <a:ext uri="{FF2B5EF4-FFF2-40B4-BE49-F238E27FC236}">
                <a16:creationId xmlns:a16="http://schemas.microsoft.com/office/drawing/2014/main" id="{4EAF5183-6A1F-2FAF-D0C7-0B9EE1E93284}"/>
              </a:ext>
            </a:extLst>
          </p:cNvPr>
          <p:cNvSpPr>
            <a:spLocks noChangeArrowheads="1"/>
          </p:cNvSpPr>
          <p:nvPr/>
        </p:nvSpPr>
        <p:spPr bwMode="auto">
          <a:xfrm>
            <a:off x="5847427" y="2095678"/>
            <a:ext cx="865187"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t>序号控制</a:t>
            </a:r>
          </a:p>
        </p:txBody>
      </p:sp>
      <p:sp>
        <p:nvSpPr>
          <p:cNvPr id="14" name="Rectangle 37">
            <a:extLst>
              <a:ext uri="{FF2B5EF4-FFF2-40B4-BE49-F238E27FC236}">
                <a16:creationId xmlns:a16="http://schemas.microsoft.com/office/drawing/2014/main" id="{1332DF2C-0A49-A9BF-FAF5-F5D66C1B6B8B}"/>
              </a:ext>
            </a:extLst>
          </p:cNvPr>
          <p:cNvSpPr>
            <a:spLocks noChangeArrowheads="1"/>
          </p:cNvSpPr>
          <p:nvPr/>
        </p:nvSpPr>
        <p:spPr bwMode="auto">
          <a:xfrm>
            <a:off x="6712614" y="2095678"/>
            <a:ext cx="865188"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t>地址 </a:t>
            </a:r>
            <a:r>
              <a:rPr lang="en-US" altLang="zh-CN" sz="1600"/>
              <a:t>4</a:t>
            </a:r>
          </a:p>
        </p:txBody>
      </p:sp>
      <p:sp>
        <p:nvSpPr>
          <p:cNvPr id="15" name="Rectangle 38">
            <a:extLst>
              <a:ext uri="{FF2B5EF4-FFF2-40B4-BE49-F238E27FC236}">
                <a16:creationId xmlns:a16="http://schemas.microsoft.com/office/drawing/2014/main" id="{9EA1D1A0-E380-5C87-E6FE-B7343C69E819}"/>
              </a:ext>
            </a:extLst>
          </p:cNvPr>
          <p:cNvSpPr>
            <a:spLocks noChangeArrowheads="1"/>
          </p:cNvSpPr>
          <p:nvPr/>
        </p:nvSpPr>
        <p:spPr bwMode="auto">
          <a:xfrm>
            <a:off x="7577802" y="2095678"/>
            <a:ext cx="1362075"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t>帧主体</a:t>
            </a:r>
          </a:p>
        </p:txBody>
      </p:sp>
      <p:sp>
        <p:nvSpPr>
          <p:cNvPr id="16" name="Rectangle 39">
            <a:extLst>
              <a:ext uri="{FF2B5EF4-FFF2-40B4-BE49-F238E27FC236}">
                <a16:creationId xmlns:a16="http://schemas.microsoft.com/office/drawing/2014/main" id="{BC270D00-2294-0093-61D2-3BE2B6D40F0E}"/>
              </a:ext>
            </a:extLst>
          </p:cNvPr>
          <p:cNvSpPr>
            <a:spLocks noChangeArrowheads="1"/>
          </p:cNvSpPr>
          <p:nvPr/>
        </p:nvSpPr>
        <p:spPr bwMode="auto">
          <a:xfrm>
            <a:off x="8938289" y="2095678"/>
            <a:ext cx="865188"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600"/>
              <a:t>CRC</a:t>
            </a:r>
          </a:p>
        </p:txBody>
      </p:sp>
      <p:sp>
        <p:nvSpPr>
          <p:cNvPr id="17" name="Rectangle 40">
            <a:extLst>
              <a:ext uri="{FF2B5EF4-FFF2-40B4-BE49-F238E27FC236}">
                <a16:creationId xmlns:a16="http://schemas.microsoft.com/office/drawing/2014/main" id="{52ED808C-A210-689E-54E7-108EA1FC1EF1}"/>
              </a:ext>
            </a:extLst>
          </p:cNvPr>
          <p:cNvSpPr>
            <a:spLocks noChangeArrowheads="1"/>
          </p:cNvSpPr>
          <p:nvPr/>
        </p:nvSpPr>
        <p:spPr bwMode="auto">
          <a:xfrm>
            <a:off x="1234152" y="3032303"/>
            <a:ext cx="865187"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t>协议</a:t>
            </a:r>
          </a:p>
          <a:p>
            <a:pPr algn="ctr" eaLnBrk="1" hangingPunct="1"/>
            <a:r>
              <a:rPr lang="zh-CN" altLang="en-US" sz="1600"/>
              <a:t>版本</a:t>
            </a:r>
          </a:p>
        </p:txBody>
      </p:sp>
      <p:sp>
        <p:nvSpPr>
          <p:cNvPr id="18" name="Rectangle 41">
            <a:extLst>
              <a:ext uri="{FF2B5EF4-FFF2-40B4-BE49-F238E27FC236}">
                <a16:creationId xmlns:a16="http://schemas.microsoft.com/office/drawing/2014/main" id="{D9B1255D-0CA2-A689-EBE4-E5FCC8C05440}"/>
              </a:ext>
            </a:extLst>
          </p:cNvPr>
          <p:cNvSpPr>
            <a:spLocks noChangeArrowheads="1"/>
          </p:cNvSpPr>
          <p:nvPr/>
        </p:nvSpPr>
        <p:spPr bwMode="auto">
          <a:xfrm>
            <a:off x="2099339" y="3032303"/>
            <a:ext cx="865188"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t>类型</a:t>
            </a:r>
          </a:p>
        </p:txBody>
      </p:sp>
      <p:sp>
        <p:nvSpPr>
          <p:cNvPr id="19" name="Rectangle 42">
            <a:extLst>
              <a:ext uri="{FF2B5EF4-FFF2-40B4-BE49-F238E27FC236}">
                <a16:creationId xmlns:a16="http://schemas.microsoft.com/office/drawing/2014/main" id="{9DA5C843-D2C7-BC71-F339-EF0DBED172EB}"/>
              </a:ext>
            </a:extLst>
          </p:cNvPr>
          <p:cNvSpPr>
            <a:spLocks noChangeArrowheads="1"/>
          </p:cNvSpPr>
          <p:nvPr/>
        </p:nvSpPr>
        <p:spPr bwMode="auto">
          <a:xfrm>
            <a:off x="2964527" y="3032303"/>
            <a:ext cx="1727200"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t>子类型</a:t>
            </a:r>
          </a:p>
        </p:txBody>
      </p:sp>
      <p:sp>
        <p:nvSpPr>
          <p:cNvPr id="20" name="Rectangle 43">
            <a:extLst>
              <a:ext uri="{FF2B5EF4-FFF2-40B4-BE49-F238E27FC236}">
                <a16:creationId xmlns:a16="http://schemas.microsoft.com/office/drawing/2014/main" id="{97C3EE01-DEF1-BEB1-9180-0D87A2CBF426}"/>
              </a:ext>
            </a:extLst>
          </p:cNvPr>
          <p:cNvSpPr>
            <a:spLocks noChangeArrowheads="1"/>
          </p:cNvSpPr>
          <p:nvPr/>
        </p:nvSpPr>
        <p:spPr bwMode="auto">
          <a:xfrm>
            <a:off x="4688552" y="3032303"/>
            <a:ext cx="579437"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t>到</a:t>
            </a:r>
          </a:p>
          <a:p>
            <a:pPr algn="ctr" eaLnBrk="1" hangingPunct="1"/>
            <a:r>
              <a:rPr lang="en-US" altLang="zh-CN" sz="1600"/>
              <a:t>DS</a:t>
            </a:r>
          </a:p>
        </p:txBody>
      </p:sp>
      <p:sp>
        <p:nvSpPr>
          <p:cNvPr id="21" name="Rectangle 44">
            <a:extLst>
              <a:ext uri="{FF2B5EF4-FFF2-40B4-BE49-F238E27FC236}">
                <a16:creationId xmlns:a16="http://schemas.microsoft.com/office/drawing/2014/main" id="{124525AA-6B5F-219A-F2CB-8FA0EE1508CA}"/>
              </a:ext>
            </a:extLst>
          </p:cNvPr>
          <p:cNvSpPr>
            <a:spLocks noChangeArrowheads="1"/>
          </p:cNvSpPr>
          <p:nvPr/>
        </p:nvSpPr>
        <p:spPr bwMode="auto">
          <a:xfrm>
            <a:off x="5267989" y="3032303"/>
            <a:ext cx="579438"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t>从</a:t>
            </a:r>
          </a:p>
          <a:p>
            <a:pPr algn="ctr" eaLnBrk="1" hangingPunct="1"/>
            <a:r>
              <a:rPr lang="en-US" altLang="zh-CN" sz="1600"/>
              <a:t>DS</a:t>
            </a:r>
          </a:p>
        </p:txBody>
      </p:sp>
      <p:sp>
        <p:nvSpPr>
          <p:cNvPr id="22" name="Rectangle 45">
            <a:extLst>
              <a:ext uri="{FF2B5EF4-FFF2-40B4-BE49-F238E27FC236}">
                <a16:creationId xmlns:a16="http://schemas.microsoft.com/office/drawing/2014/main" id="{A4ABDFFA-A8C3-BB1A-90E4-CEB1EE10DC89}"/>
              </a:ext>
            </a:extLst>
          </p:cNvPr>
          <p:cNvSpPr>
            <a:spLocks noChangeArrowheads="1"/>
          </p:cNvSpPr>
          <p:nvPr/>
        </p:nvSpPr>
        <p:spPr bwMode="auto">
          <a:xfrm>
            <a:off x="5847427" y="3032303"/>
            <a:ext cx="579437"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t>更多</a:t>
            </a:r>
          </a:p>
          <a:p>
            <a:pPr algn="ctr" eaLnBrk="1" hangingPunct="1"/>
            <a:r>
              <a:rPr lang="zh-CN" altLang="en-US" sz="1600"/>
              <a:t>分片</a:t>
            </a:r>
          </a:p>
        </p:txBody>
      </p:sp>
      <p:sp>
        <p:nvSpPr>
          <p:cNvPr id="23" name="Rectangle 46">
            <a:extLst>
              <a:ext uri="{FF2B5EF4-FFF2-40B4-BE49-F238E27FC236}">
                <a16:creationId xmlns:a16="http://schemas.microsoft.com/office/drawing/2014/main" id="{36C04179-D196-157A-8146-53515A26B7C4}"/>
              </a:ext>
            </a:extLst>
          </p:cNvPr>
          <p:cNvSpPr>
            <a:spLocks noChangeArrowheads="1"/>
          </p:cNvSpPr>
          <p:nvPr/>
        </p:nvSpPr>
        <p:spPr bwMode="auto">
          <a:xfrm>
            <a:off x="6426864" y="3032303"/>
            <a:ext cx="579438"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t>重试</a:t>
            </a:r>
          </a:p>
        </p:txBody>
      </p:sp>
      <p:sp>
        <p:nvSpPr>
          <p:cNvPr id="24" name="Rectangle 47">
            <a:extLst>
              <a:ext uri="{FF2B5EF4-FFF2-40B4-BE49-F238E27FC236}">
                <a16:creationId xmlns:a16="http://schemas.microsoft.com/office/drawing/2014/main" id="{1AB2B003-FE71-48DD-C566-2792F22A509D}"/>
              </a:ext>
            </a:extLst>
          </p:cNvPr>
          <p:cNvSpPr>
            <a:spLocks noChangeArrowheads="1"/>
          </p:cNvSpPr>
          <p:nvPr/>
        </p:nvSpPr>
        <p:spPr bwMode="auto">
          <a:xfrm>
            <a:off x="7006302" y="3032303"/>
            <a:ext cx="579437"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t>功率</a:t>
            </a:r>
          </a:p>
          <a:p>
            <a:pPr algn="ctr" eaLnBrk="1" hangingPunct="1"/>
            <a:r>
              <a:rPr lang="zh-CN" altLang="en-US" sz="1600"/>
              <a:t>管理</a:t>
            </a:r>
          </a:p>
        </p:txBody>
      </p:sp>
      <p:sp>
        <p:nvSpPr>
          <p:cNvPr id="25" name="Rectangle 48">
            <a:extLst>
              <a:ext uri="{FF2B5EF4-FFF2-40B4-BE49-F238E27FC236}">
                <a16:creationId xmlns:a16="http://schemas.microsoft.com/office/drawing/2014/main" id="{13B854C1-CE03-1753-A4FC-5A9A1AFDD6A9}"/>
              </a:ext>
            </a:extLst>
          </p:cNvPr>
          <p:cNvSpPr>
            <a:spLocks noChangeArrowheads="1"/>
          </p:cNvSpPr>
          <p:nvPr/>
        </p:nvSpPr>
        <p:spPr bwMode="auto">
          <a:xfrm>
            <a:off x="7585739" y="3032303"/>
            <a:ext cx="579438"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t>更多</a:t>
            </a:r>
          </a:p>
          <a:p>
            <a:pPr algn="ctr" eaLnBrk="1" hangingPunct="1"/>
            <a:r>
              <a:rPr lang="zh-CN" altLang="en-US" sz="1600"/>
              <a:t>数据</a:t>
            </a:r>
          </a:p>
        </p:txBody>
      </p:sp>
      <p:sp>
        <p:nvSpPr>
          <p:cNvPr id="26" name="Rectangle 49">
            <a:extLst>
              <a:ext uri="{FF2B5EF4-FFF2-40B4-BE49-F238E27FC236}">
                <a16:creationId xmlns:a16="http://schemas.microsoft.com/office/drawing/2014/main" id="{F29D09BA-DBCD-8093-B694-DDB5E4B2F527}"/>
              </a:ext>
            </a:extLst>
          </p:cNvPr>
          <p:cNvSpPr>
            <a:spLocks noChangeArrowheads="1"/>
          </p:cNvSpPr>
          <p:nvPr/>
        </p:nvSpPr>
        <p:spPr bwMode="auto">
          <a:xfrm>
            <a:off x="8165177" y="3032303"/>
            <a:ext cx="579437"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600"/>
              <a:t>WEP</a:t>
            </a:r>
          </a:p>
        </p:txBody>
      </p:sp>
      <p:sp>
        <p:nvSpPr>
          <p:cNvPr id="27" name="Rectangle 50">
            <a:extLst>
              <a:ext uri="{FF2B5EF4-FFF2-40B4-BE49-F238E27FC236}">
                <a16:creationId xmlns:a16="http://schemas.microsoft.com/office/drawing/2014/main" id="{267E505B-803E-7052-3600-A51D1D6684E4}"/>
              </a:ext>
            </a:extLst>
          </p:cNvPr>
          <p:cNvSpPr>
            <a:spLocks noChangeArrowheads="1"/>
          </p:cNvSpPr>
          <p:nvPr/>
        </p:nvSpPr>
        <p:spPr bwMode="auto">
          <a:xfrm>
            <a:off x="8744614" y="3032303"/>
            <a:ext cx="579438"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t>顺序</a:t>
            </a:r>
          </a:p>
        </p:txBody>
      </p:sp>
      <p:sp>
        <p:nvSpPr>
          <p:cNvPr id="28" name="Text Box 51">
            <a:extLst>
              <a:ext uri="{FF2B5EF4-FFF2-40B4-BE49-F238E27FC236}">
                <a16:creationId xmlns:a16="http://schemas.microsoft.com/office/drawing/2014/main" id="{F7CF3EB7-3812-C370-1BE2-A01D8695422A}"/>
              </a:ext>
            </a:extLst>
          </p:cNvPr>
          <p:cNvSpPr txBox="1">
            <a:spLocks noChangeArrowheads="1"/>
          </p:cNvSpPr>
          <p:nvPr/>
        </p:nvSpPr>
        <p:spPr bwMode="auto">
          <a:xfrm>
            <a:off x="937289" y="2694165"/>
            <a:ext cx="825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zh-CN" altLang="en-US" sz="1600"/>
              <a:t>位        </a:t>
            </a:r>
            <a:r>
              <a:rPr lang="en-US" altLang="zh-CN" sz="1600"/>
              <a:t>2b            2                 4                   1         1        1         1       1        1        1         1</a:t>
            </a:r>
          </a:p>
        </p:txBody>
      </p:sp>
      <p:sp>
        <p:nvSpPr>
          <p:cNvPr id="29" name="AutoShape 52">
            <a:extLst>
              <a:ext uri="{FF2B5EF4-FFF2-40B4-BE49-F238E27FC236}">
                <a16:creationId xmlns:a16="http://schemas.microsoft.com/office/drawing/2014/main" id="{60862455-81E9-E587-E626-884F2C7568AC}"/>
              </a:ext>
            </a:extLst>
          </p:cNvPr>
          <p:cNvSpPr>
            <a:spLocks/>
          </p:cNvSpPr>
          <p:nvPr/>
        </p:nvSpPr>
        <p:spPr bwMode="auto">
          <a:xfrm rot="-5400000">
            <a:off x="4393277" y="-1328560"/>
            <a:ext cx="312738" cy="6053137"/>
          </a:xfrm>
          <a:prstGeom prst="rightBrace">
            <a:avLst>
              <a:gd name="adj1" fmla="val 3145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sz="2000">
              <a:latin typeface="Tahoma" panose="020B0604030504040204" pitchFamily="34" charset="0"/>
              <a:ea typeface="宋体" panose="02010600030101010101" pitchFamily="2" charset="-122"/>
            </a:endParaRPr>
          </a:p>
        </p:txBody>
      </p:sp>
      <p:sp>
        <p:nvSpPr>
          <p:cNvPr id="30" name="Text Box 53">
            <a:extLst>
              <a:ext uri="{FF2B5EF4-FFF2-40B4-BE49-F238E27FC236}">
                <a16:creationId xmlns:a16="http://schemas.microsoft.com/office/drawing/2014/main" id="{B8CDDDCB-8351-6124-39FB-BC32007A3077}"/>
              </a:ext>
            </a:extLst>
          </p:cNvPr>
          <p:cNvSpPr txBox="1">
            <a:spLocks noChangeArrowheads="1"/>
          </p:cNvSpPr>
          <p:nvPr/>
        </p:nvSpPr>
        <p:spPr bwMode="auto">
          <a:xfrm>
            <a:off x="3629690" y="1108075"/>
            <a:ext cx="2217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400" dirty="0"/>
              <a:t>MAC</a:t>
            </a:r>
            <a:r>
              <a:rPr lang="zh-CN" altLang="en-US" sz="2400" dirty="0"/>
              <a:t>首部</a:t>
            </a:r>
            <a:r>
              <a:rPr lang="en-US" altLang="zh-CN" sz="2400" dirty="0"/>
              <a:t>(30B)</a:t>
            </a:r>
          </a:p>
        </p:txBody>
      </p:sp>
      <p:sp>
        <p:nvSpPr>
          <p:cNvPr id="31" name="Rectangle 54">
            <a:extLst>
              <a:ext uri="{FF2B5EF4-FFF2-40B4-BE49-F238E27FC236}">
                <a16:creationId xmlns:a16="http://schemas.microsoft.com/office/drawing/2014/main" id="{4B267FF5-C266-A3E8-7AC9-4FED5573824E}"/>
              </a:ext>
            </a:extLst>
          </p:cNvPr>
          <p:cNvSpPr txBox="1">
            <a:spLocks noChangeArrowheads="1"/>
          </p:cNvSpPr>
          <p:nvPr/>
        </p:nvSpPr>
        <p:spPr>
          <a:xfrm>
            <a:off x="5267989" y="3773329"/>
            <a:ext cx="4933951" cy="1262026"/>
          </a:xfrm>
          <a:prstGeom prst="rect">
            <a:avLst/>
          </a:prstGeom>
          <a:noFill/>
        </p:spPr>
        <p:txBody>
          <a:bodyPr vert="horz" lIns="91440" tIns="45720" rIns="91440" bIns="45720" rtlCol="0">
            <a:normAutofit lnSpcReduction="10000"/>
          </a:bodyPr>
          <a:lstStyle>
            <a:lvl1pPr marL="266700" indent="-266700" algn="l" defTabSz="914400" rtl="0" eaLnBrk="1" latinLnBrk="0" hangingPunct="1">
              <a:lnSpc>
                <a:spcPct val="120000"/>
              </a:lnSpc>
              <a:spcBef>
                <a:spcPts val="600"/>
              </a:spcBef>
              <a:buFont typeface="Wingdings" panose="05000000000000000000" pitchFamily="2" charset="2"/>
              <a:buChar char="n"/>
              <a:defRPr sz="2400" kern="1200">
                <a:solidFill>
                  <a:schemeClr val="accent1"/>
                </a:solidFill>
                <a:latin typeface="+mn-lt"/>
                <a:ea typeface="+mn-ea"/>
                <a:cs typeface="+mn-cs"/>
              </a:defRPr>
            </a:lvl1pPr>
            <a:lvl2pPr marL="538163" indent="-228600" algn="l" defTabSz="914400" rtl="0" eaLnBrk="1" latinLnBrk="0" hangingPunct="1">
              <a:lnSpc>
                <a:spcPct val="120000"/>
              </a:lnSpc>
              <a:spcBef>
                <a:spcPts val="600"/>
              </a:spcBef>
              <a:buFont typeface="Wingdings" panose="05000000000000000000" pitchFamily="2" charset="2"/>
              <a:buChar char="Ø"/>
              <a:defRPr sz="2000" kern="1200">
                <a:solidFill>
                  <a:schemeClr val="accent1"/>
                </a:solidFill>
                <a:latin typeface="+mn-lt"/>
                <a:ea typeface="+mn-ea"/>
                <a:cs typeface="+mn-cs"/>
              </a:defRPr>
            </a:lvl2pPr>
            <a:lvl3pPr marL="804863" indent="-228600" algn="l" defTabSz="914400" rtl="0" eaLnBrk="1" latinLnBrk="0" hangingPunct="1">
              <a:lnSpc>
                <a:spcPct val="120000"/>
              </a:lnSpc>
              <a:spcBef>
                <a:spcPts val="600"/>
              </a:spcBef>
              <a:buFont typeface="Wingdings" panose="05000000000000000000" pitchFamily="2" charset="2"/>
              <a:buChar char="ü"/>
              <a:defRPr sz="1800" kern="1200">
                <a:solidFill>
                  <a:schemeClr val="accent1"/>
                </a:solidFill>
                <a:latin typeface="+mn-lt"/>
                <a:ea typeface="+mn-ea"/>
                <a:cs typeface="+mn-cs"/>
              </a:defRPr>
            </a:lvl3pPr>
            <a:lvl4pPr marL="1077913" indent="-228600" algn="l" defTabSz="914400" rtl="0" eaLnBrk="1" latinLnBrk="0" hangingPunct="1">
              <a:lnSpc>
                <a:spcPct val="120000"/>
              </a:lnSpc>
              <a:spcBef>
                <a:spcPts val="600"/>
              </a:spcBef>
              <a:buFont typeface="Wingdings" panose="05000000000000000000" pitchFamily="2" charset="2"/>
              <a:buChar char="l"/>
              <a:defRPr sz="1600" kern="1200">
                <a:solidFill>
                  <a:schemeClr val="accent1"/>
                </a:solidFill>
                <a:latin typeface="+mn-lt"/>
                <a:ea typeface="+mn-ea"/>
                <a:cs typeface="+mn-cs"/>
              </a:defRPr>
            </a:lvl4pPr>
            <a:lvl5pPr marL="1257300" indent="-141288" algn="l" defTabSz="914400" rtl="0" eaLnBrk="1" latinLnBrk="0" hangingPunct="1">
              <a:lnSpc>
                <a:spcPct val="120000"/>
              </a:lnSpc>
              <a:spcBef>
                <a:spcPts val="6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tx1"/>
                </a:solidFill>
                <a:latin typeface="+mn-ea"/>
              </a:rPr>
              <a:t>持续期：高位</a:t>
            </a:r>
            <a:r>
              <a:rPr lang="en-US" altLang="zh-CN" sz="2000" dirty="0">
                <a:solidFill>
                  <a:schemeClr val="tx1"/>
                </a:solidFill>
                <a:latin typeface="+mn-ea"/>
              </a:rPr>
              <a:t>0</a:t>
            </a:r>
            <a:r>
              <a:rPr lang="zh-CN" altLang="en-US" sz="2000" dirty="0">
                <a:solidFill>
                  <a:schemeClr val="tx1"/>
                </a:solidFill>
                <a:latin typeface="+mn-ea"/>
              </a:rPr>
              <a:t>时表示持续期，单位微秒</a:t>
            </a:r>
          </a:p>
          <a:p>
            <a:r>
              <a:rPr lang="zh-CN" altLang="en-US" sz="2000" dirty="0">
                <a:solidFill>
                  <a:schemeClr val="tx1"/>
                </a:solidFill>
                <a:latin typeface="+mn-ea"/>
              </a:rPr>
              <a:t>序号控制：序号子字段</a:t>
            </a:r>
            <a:r>
              <a:rPr lang="en-US" altLang="zh-CN" sz="2000" dirty="0">
                <a:solidFill>
                  <a:schemeClr val="tx1"/>
                </a:solidFill>
                <a:latin typeface="+mn-ea"/>
              </a:rPr>
              <a:t>12</a:t>
            </a:r>
            <a:r>
              <a:rPr lang="zh-CN" altLang="en-US" sz="2000" dirty="0">
                <a:solidFill>
                  <a:schemeClr val="tx1"/>
                </a:solidFill>
                <a:latin typeface="+mn-ea"/>
              </a:rPr>
              <a:t>位，分片子字段</a:t>
            </a:r>
            <a:r>
              <a:rPr lang="en-US" altLang="zh-CN" sz="2000" dirty="0">
                <a:solidFill>
                  <a:schemeClr val="tx1"/>
                </a:solidFill>
                <a:latin typeface="+mn-ea"/>
              </a:rPr>
              <a:t>4</a:t>
            </a:r>
            <a:r>
              <a:rPr lang="zh-CN" altLang="en-US" sz="2000" dirty="0">
                <a:solidFill>
                  <a:schemeClr val="tx1"/>
                </a:solidFill>
                <a:latin typeface="+mn-ea"/>
              </a:rPr>
              <a:t>位</a:t>
            </a:r>
          </a:p>
        </p:txBody>
      </p:sp>
      <p:sp>
        <p:nvSpPr>
          <p:cNvPr id="32" name="Rectangle 55">
            <a:extLst>
              <a:ext uri="{FF2B5EF4-FFF2-40B4-BE49-F238E27FC236}">
                <a16:creationId xmlns:a16="http://schemas.microsoft.com/office/drawing/2014/main" id="{6C2CF91C-F203-E9A5-FA01-200E508D4643}"/>
              </a:ext>
            </a:extLst>
          </p:cNvPr>
          <p:cNvSpPr>
            <a:spLocks noChangeArrowheads="1"/>
          </p:cNvSpPr>
          <p:nvPr/>
        </p:nvSpPr>
        <p:spPr bwMode="auto">
          <a:xfrm>
            <a:off x="1165095" y="3672072"/>
            <a:ext cx="4249738" cy="118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C80000"/>
              </a:buClr>
              <a:buSzPct val="80000"/>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266700" indent="-266700">
              <a:lnSpc>
                <a:spcPct val="120000"/>
              </a:lnSpc>
              <a:spcBef>
                <a:spcPts val="600"/>
              </a:spcBef>
              <a:buClrTx/>
            </a:pPr>
            <a:r>
              <a:rPr lang="zh-CN" altLang="en-US" sz="2000" dirty="0">
                <a:latin typeface="+mn-ea"/>
                <a:ea typeface="+mn-ea"/>
              </a:rPr>
              <a:t>协议版本：</a:t>
            </a:r>
            <a:r>
              <a:rPr lang="en-US" altLang="zh-CN" sz="2000" dirty="0">
                <a:latin typeface="+mn-ea"/>
                <a:ea typeface="+mn-ea"/>
              </a:rPr>
              <a:t>0</a:t>
            </a:r>
          </a:p>
          <a:p>
            <a:pPr marL="266700" indent="-266700">
              <a:lnSpc>
                <a:spcPct val="120000"/>
              </a:lnSpc>
              <a:spcBef>
                <a:spcPts val="600"/>
              </a:spcBef>
              <a:buClrTx/>
            </a:pPr>
            <a:r>
              <a:rPr lang="zh-CN" altLang="en-US" sz="2000" dirty="0">
                <a:latin typeface="+mn-ea"/>
                <a:ea typeface="+mn-ea"/>
              </a:rPr>
              <a:t>类型：管理、控制、数据帧</a:t>
            </a:r>
          </a:p>
          <a:p>
            <a:pPr marL="266700" indent="-266700">
              <a:lnSpc>
                <a:spcPct val="120000"/>
              </a:lnSpc>
              <a:spcBef>
                <a:spcPts val="600"/>
              </a:spcBef>
              <a:buClrTx/>
            </a:pPr>
            <a:r>
              <a:rPr lang="zh-CN" altLang="en-US" sz="2000" dirty="0">
                <a:latin typeface="+mn-ea"/>
                <a:ea typeface="+mn-ea"/>
              </a:rPr>
              <a:t>子类型：认证、连接、探测帧</a:t>
            </a:r>
            <a:r>
              <a:rPr lang="en-US" altLang="zh-CN" sz="2000" dirty="0">
                <a:latin typeface="+mn-ea"/>
                <a:ea typeface="+mn-ea"/>
              </a:rPr>
              <a:t>…</a:t>
            </a:r>
          </a:p>
        </p:txBody>
      </p:sp>
      <p:graphicFrame>
        <p:nvGraphicFramePr>
          <p:cNvPr id="33" name="Group 98">
            <a:extLst>
              <a:ext uri="{FF2B5EF4-FFF2-40B4-BE49-F238E27FC236}">
                <a16:creationId xmlns:a16="http://schemas.microsoft.com/office/drawing/2014/main" id="{3DDCAA6B-D50A-9EF2-76FC-D0B2A23AFF6B}"/>
              </a:ext>
            </a:extLst>
          </p:cNvPr>
          <p:cNvGraphicFramePr>
            <a:graphicFrameLocks noGrp="1"/>
          </p:cNvGraphicFramePr>
          <p:nvPr>
            <p:extLst>
              <p:ext uri="{D42A27DB-BD31-4B8C-83A1-F6EECF244321}">
                <p14:modId xmlns:p14="http://schemas.microsoft.com/office/powerpoint/2010/main" val="4230482881"/>
              </p:ext>
            </p:extLst>
          </p:nvPr>
        </p:nvGraphicFramePr>
        <p:xfrm>
          <a:off x="1369089" y="5179311"/>
          <a:ext cx="8208963" cy="1189038"/>
        </p:xfrm>
        <a:graphic>
          <a:graphicData uri="http://schemas.openxmlformats.org/drawingml/2006/table">
            <a:tbl>
              <a:tblPr/>
              <a:tblGrid>
                <a:gridCol w="1368425">
                  <a:extLst>
                    <a:ext uri="{9D8B030D-6E8A-4147-A177-3AD203B41FA5}">
                      <a16:colId xmlns:a16="http://schemas.microsoft.com/office/drawing/2014/main" val="20000"/>
                    </a:ext>
                  </a:extLst>
                </a:gridCol>
                <a:gridCol w="1368425">
                  <a:extLst>
                    <a:ext uri="{9D8B030D-6E8A-4147-A177-3AD203B41FA5}">
                      <a16:colId xmlns:a16="http://schemas.microsoft.com/office/drawing/2014/main" val="20001"/>
                    </a:ext>
                  </a:extLst>
                </a:gridCol>
                <a:gridCol w="1368425">
                  <a:extLst>
                    <a:ext uri="{9D8B030D-6E8A-4147-A177-3AD203B41FA5}">
                      <a16:colId xmlns:a16="http://schemas.microsoft.com/office/drawing/2014/main" val="20002"/>
                    </a:ext>
                  </a:extLst>
                </a:gridCol>
                <a:gridCol w="1366838">
                  <a:extLst>
                    <a:ext uri="{9D8B030D-6E8A-4147-A177-3AD203B41FA5}">
                      <a16:colId xmlns:a16="http://schemas.microsoft.com/office/drawing/2014/main" val="20003"/>
                    </a:ext>
                  </a:extLst>
                </a:gridCol>
                <a:gridCol w="1368425">
                  <a:extLst>
                    <a:ext uri="{9D8B030D-6E8A-4147-A177-3AD203B41FA5}">
                      <a16:colId xmlns:a16="http://schemas.microsoft.com/office/drawing/2014/main" val="20004"/>
                    </a:ext>
                  </a:extLst>
                </a:gridCol>
                <a:gridCol w="1368425">
                  <a:extLst>
                    <a:ext uri="{9D8B030D-6E8A-4147-A177-3AD203B41FA5}">
                      <a16:colId xmlns:a16="http://schemas.microsoft.com/office/drawing/2014/main" val="20005"/>
                    </a:ext>
                  </a:extLst>
                </a:gridCol>
              </a:tblGrid>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mn-ea"/>
                          <a:ea typeface="+mn-ea"/>
                        </a:rPr>
                        <a:t>到</a:t>
                      </a:r>
                      <a:r>
                        <a:rPr kumimoji="0" lang="en-US" altLang="zh-CN" sz="2000" b="0" i="0" u="none" strike="noStrike" cap="none" normalizeH="0" baseline="0" dirty="0">
                          <a:ln>
                            <a:noFill/>
                          </a:ln>
                          <a:solidFill>
                            <a:schemeClr val="tx1"/>
                          </a:solidFill>
                          <a:effectLst/>
                          <a:latin typeface="+mn-ea"/>
                          <a:ea typeface="+mn-ea"/>
                        </a:rPr>
                        <a:t>DS</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mn-ea"/>
                          <a:ea typeface="+mn-ea"/>
                        </a:rPr>
                        <a:t>从</a:t>
                      </a:r>
                      <a:r>
                        <a:rPr kumimoji="0" lang="en-US" altLang="zh-CN" sz="2000" b="0" i="0" u="none" strike="noStrike" cap="none" normalizeH="0" baseline="0" dirty="0">
                          <a:ln>
                            <a:noFill/>
                          </a:ln>
                          <a:solidFill>
                            <a:schemeClr val="tx1"/>
                          </a:solidFill>
                          <a:effectLst/>
                          <a:latin typeface="+mn-ea"/>
                          <a:ea typeface="+mn-ea"/>
                        </a:rPr>
                        <a:t>DS</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mn-ea"/>
                          <a:ea typeface="+mn-ea"/>
                        </a:rPr>
                        <a:t>地址</a:t>
                      </a:r>
                      <a:r>
                        <a:rPr kumimoji="0" lang="en-US" altLang="zh-CN" sz="2000" b="0" i="0" u="none" strike="noStrike" cap="none" normalizeH="0" baseline="0">
                          <a:ln>
                            <a:noFill/>
                          </a:ln>
                          <a:solidFill>
                            <a:schemeClr val="tx1"/>
                          </a:solidFill>
                          <a:effectLst/>
                          <a:latin typeface="+mn-ea"/>
                          <a:ea typeface="+mn-ea"/>
                        </a:rPr>
                        <a:t>1</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mn-ea"/>
                          <a:ea typeface="+mn-ea"/>
                        </a:rPr>
                        <a:t>地址</a:t>
                      </a:r>
                      <a:r>
                        <a:rPr kumimoji="0" lang="en-US" altLang="zh-CN" sz="2000" b="0" i="0" u="none" strike="noStrike" cap="none" normalizeH="0" baseline="0">
                          <a:ln>
                            <a:noFill/>
                          </a:ln>
                          <a:solidFill>
                            <a:schemeClr val="tx1"/>
                          </a:solidFill>
                          <a:effectLst/>
                          <a:latin typeface="+mn-ea"/>
                          <a:ea typeface="+mn-ea"/>
                        </a:rPr>
                        <a:t>2</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mn-ea"/>
                          <a:ea typeface="+mn-ea"/>
                        </a:rPr>
                        <a:t>地址</a:t>
                      </a:r>
                      <a:r>
                        <a:rPr kumimoji="0" lang="en-US" altLang="zh-CN" sz="2000" b="0" i="0" u="none" strike="noStrike" cap="none" normalizeH="0" baseline="0">
                          <a:ln>
                            <a:noFill/>
                          </a:ln>
                          <a:solidFill>
                            <a:schemeClr val="tx1"/>
                          </a:solidFill>
                          <a:effectLst/>
                          <a:latin typeface="+mn-ea"/>
                          <a:ea typeface="+mn-ea"/>
                        </a:rPr>
                        <a:t>3</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mn-ea"/>
                          <a:ea typeface="+mn-ea"/>
                        </a:rPr>
                        <a:t>地址</a:t>
                      </a:r>
                      <a:r>
                        <a:rPr kumimoji="0" lang="en-US" altLang="zh-CN" sz="2000" b="0" i="0" u="none" strike="noStrike" cap="none" normalizeH="0" baseline="0">
                          <a:ln>
                            <a:noFill/>
                          </a:ln>
                          <a:solidFill>
                            <a:schemeClr val="tx1"/>
                          </a:solidFill>
                          <a:effectLst/>
                          <a:latin typeface="+mn-ea"/>
                          <a:ea typeface="+mn-ea"/>
                        </a:rPr>
                        <a:t>4</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ea"/>
                          <a:ea typeface="+mn-ea"/>
                        </a:rPr>
                        <a:t>0</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ea"/>
                          <a:ea typeface="+mn-ea"/>
                        </a:rPr>
                        <a:t>1</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mn-ea"/>
                          <a:ea typeface="+mn-ea"/>
                        </a:rPr>
                        <a:t>目的地址</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mn-ea"/>
                          <a:ea typeface="+mn-ea"/>
                        </a:rPr>
                        <a:t>AP</a:t>
                      </a:r>
                      <a:r>
                        <a:rPr kumimoji="0" lang="zh-CN" altLang="en-US" sz="2000" b="0" i="0" u="none" strike="noStrike" cap="none" normalizeH="0" baseline="0" dirty="0">
                          <a:ln>
                            <a:noFill/>
                          </a:ln>
                          <a:solidFill>
                            <a:schemeClr val="tx1"/>
                          </a:solidFill>
                          <a:effectLst/>
                          <a:latin typeface="+mn-ea"/>
                          <a:ea typeface="+mn-ea"/>
                        </a:rPr>
                        <a:t>地址</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mn-ea"/>
                          <a:ea typeface="+mn-ea"/>
                        </a:rPr>
                        <a:t>源地址</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ea"/>
                          <a:ea typeface="+mn-ea"/>
                        </a:rPr>
                        <a:t>--</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ea"/>
                          <a:ea typeface="+mn-ea"/>
                        </a:rPr>
                        <a:t>1</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ea"/>
                          <a:ea typeface="+mn-ea"/>
                        </a:rPr>
                        <a:t>0</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mn-ea"/>
                          <a:ea typeface="+mn-ea"/>
                        </a:rPr>
                        <a:t>AP</a:t>
                      </a:r>
                      <a:r>
                        <a:rPr kumimoji="0" lang="zh-CN" altLang="en-US" sz="2000" b="0" i="0" u="none" strike="noStrike" cap="none" normalizeH="0" baseline="0" dirty="0">
                          <a:ln>
                            <a:noFill/>
                          </a:ln>
                          <a:solidFill>
                            <a:schemeClr val="tx1"/>
                          </a:solidFill>
                          <a:effectLst/>
                          <a:latin typeface="+mn-ea"/>
                          <a:ea typeface="+mn-ea"/>
                        </a:rPr>
                        <a:t>地址</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mn-ea"/>
                          <a:ea typeface="+mn-ea"/>
                        </a:rPr>
                        <a:t>源地址</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mn-ea"/>
                          <a:ea typeface="+mn-ea"/>
                        </a:rPr>
                        <a:t>目的地址</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mn-ea"/>
                          <a:ea typeface="+mn-ea"/>
                        </a:rPr>
                        <a:t>--</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2270078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C9AB3-19C9-9409-26A7-8362C24848C3}"/>
              </a:ext>
            </a:extLst>
          </p:cNvPr>
          <p:cNvSpPr>
            <a:spLocks noGrp="1"/>
          </p:cNvSpPr>
          <p:nvPr>
            <p:ph type="title"/>
          </p:nvPr>
        </p:nvSpPr>
        <p:spPr/>
        <p:txBody>
          <a:bodyPr/>
          <a:lstStyle/>
          <a:p>
            <a:r>
              <a:rPr lang="zh-CN" altLang="en-US" dirty="0"/>
              <a:t>示例：</a:t>
            </a:r>
            <a:r>
              <a:rPr lang="en-US" altLang="zh-CN" dirty="0"/>
              <a:t>A</a:t>
            </a:r>
            <a:r>
              <a:rPr lang="zh-CN" altLang="en-US" dirty="0"/>
              <a:t>向</a:t>
            </a:r>
            <a:r>
              <a:rPr lang="en-US" altLang="zh-CN" dirty="0"/>
              <a:t>B</a:t>
            </a:r>
            <a:r>
              <a:rPr lang="zh-CN" altLang="en-US" dirty="0"/>
              <a:t>发送数据</a:t>
            </a:r>
          </a:p>
        </p:txBody>
      </p:sp>
      <p:sp>
        <p:nvSpPr>
          <p:cNvPr id="4" name="灯片编号占位符 3">
            <a:extLst>
              <a:ext uri="{FF2B5EF4-FFF2-40B4-BE49-F238E27FC236}">
                <a16:creationId xmlns:a16="http://schemas.microsoft.com/office/drawing/2014/main" id="{020270A0-A5A6-FF1B-9303-D92AB32E5403}"/>
              </a:ext>
            </a:extLst>
          </p:cNvPr>
          <p:cNvSpPr>
            <a:spLocks noGrp="1"/>
          </p:cNvSpPr>
          <p:nvPr>
            <p:ph type="sldNum" sz="quarter" idx="12"/>
          </p:nvPr>
        </p:nvSpPr>
        <p:spPr/>
        <p:txBody>
          <a:bodyPr/>
          <a:lstStyle/>
          <a:p>
            <a:fld id="{C8BB1146-E542-4D4E-B8E9-6919A11DDD48}" type="slidenum">
              <a:rPr lang="en-US" smtClean="0"/>
              <a:t>183</a:t>
            </a:fld>
            <a:endParaRPr lang="en-US"/>
          </a:p>
        </p:txBody>
      </p:sp>
      <p:sp>
        <p:nvSpPr>
          <p:cNvPr id="5" name="Line 50">
            <a:extLst>
              <a:ext uri="{FF2B5EF4-FFF2-40B4-BE49-F238E27FC236}">
                <a16:creationId xmlns:a16="http://schemas.microsoft.com/office/drawing/2014/main" id="{B4A0CF24-1DA9-7072-7FCF-78D562DB2C24}"/>
              </a:ext>
            </a:extLst>
          </p:cNvPr>
          <p:cNvSpPr>
            <a:spLocks noChangeShapeType="1"/>
          </p:cNvSpPr>
          <p:nvPr/>
        </p:nvSpPr>
        <p:spPr bwMode="auto">
          <a:xfrm flipH="1">
            <a:off x="4601799" y="3205262"/>
            <a:ext cx="15397" cy="87204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 name="Line 4">
            <a:extLst>
              <a:ext uri="{FF2B5EF4-FFF2-40B4-BE49-F238E27FC236}">
                <a16:creationId xmlns:a16="http://schemas.microsoft.com/office/drawing/2014/main" id="{9EBD5929-595C-089A-135A-B8F8756D766A}"/>
              </a:ext>
            </a:extLst>
          </p:cNvPr>
          <p:cNvSpPr>
            <a:spLocks noChangeShapeType="1"/>
          </p:cNvSpPr>
          <p:nvPr/>
        </p:nvSpPr>
        <p:spPr bwMode="auto">
          <a:xfrm>
            <a:off x="2870647" y="2883046"/>
            <a:ext cx="1368425"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pic>
        <p:nvPicPr>
          <p:cNvPr id="7" name="Picture 5" descr="1">
            <a:extLst>
              <a:ext uri="{FF2B5EF4-FFF2-40B4-BE49-F238E27FC236}">
                <a16:creationId xmlns:a16="http://schemas.microsoft.com/office/drawing/2014/main" id="{BE1B4EEA-EE19-2684-3F1D-1F5A62C1AD6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23109" y="4045365"/>
            <a:ext cx="1957388"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a:extLst>
              <a:ext uri="{FF2B5EF4-FFF2-40B4-BE49-F238E27FC236}">
                <a16:creationId xmlns:a16="http://schemas.microsoft.com/office/drawing/2014/main" id="{A5BAD410-7CE5-2929-D6BD-A8FDC1B01D96}"/>
              </a:ext>
            </a:extLst>
          </p:cNvPr>
          <p:cNvSpPr txBox="1">
            <a:spLocks noChangeArrowheads="1"/>
          </p:cNvSpPr>
          <p:nvPr/>
        </p:nvSpPr>
        <p:spPr bwMode="auto">
          <a:xfrm>
            <a:off x="3842992" y="4354430"/>
            <a:ext cx="13922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800" dirty="0">
                <a:solidFill>
                  <a:srgbClr val="FF9900"/>
                </a:solidFill>
              </a:rPr>
              <a:t>Internet</a:t>
            </a:r>
          </a:p>
        </p:txBody>
      </p:sp>
      <p:pic>
        <p:nvPicPr>
          <p:cNvPr id="9" name="Picture 8" descr="wireless-network-new-4">
            <a:extLst>
              <a:ext uri="{FF2B5EF4-FFF2-40B4-BE49-F238E27FC236}">
                <a16:creationId xmlns:a16="http://schemas.microsoft.com/office/drawing/2014/main" id="{76040DC6-D7DE-1D15-85DE-EBC4ED35EA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197" y="2379809"/>
            <a:ext cx="877888"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eeform 9">
            <a:extLst>
              <a:ext uri="{FF2B5EF4-FFF2-40B4-BE49-F238E27FC236}">
                <a16:creationId xmlns:a16="http://schemas.microsoft.com/office/drawing/2014/main" id="{C1B31CAB-446E-EE11-89C2-9418F6FEC2FA}"/>
              </a:ext>
            </a:extLst>
          </p:cNvPr>
          <p:cNvSpPr>
            <a:spLocks/>
          </p:cNvSpPr>
          <p:nvPr/>
        </p:nvSpPr>
        <p:spPr bwMode="auto">
          <a:xfrm rot="-5400000">
            <a:off x="8091141" y="1767827"/>
            <a:ext cx="287338" cy="1800225"/>
          </a:xfrm>
          <a:custGeom>
            <a:avLst/>
            <a:gdLst>
              <a:gd name="T0" fmla="*/ 287338 w 404"/>
              <a:gd name="T1" fmla="*/ 1072622 h 1294"/>
              <a:gd name="T2" fmla="*/ 61877 w 404"/>
              <a:gd name="T3" fmla="*/ 0 h 1294"/>
              <a:gd name="T4" fmla="*/ 159316 w 404"/>
              <a:gd name="T5" fmla="*/ 798554 h 1294"/>
              <a:gd name="T6" fmla="*/ 0 w 404"/>
              <a:gd name="T7" fmla="*/ 648304 h 1294"/>
              <a:gd name="T8" fmla="*/ 214081 w 404"/>
              <a:gd name="T9" fmla="*/ 1800225 h 1294"/>
              <a:gd name="T10" fmla="*/ 110241 w 404"/>
              <a:gd name="T11" fmla="*/ 954370 h 1294"/>
              <a:gd name="T12" fmla="*/ 287338 w 404"/>
              <a:gd name="T13" fmla="*/ 1072622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 name="Group 10">
            <a:extLst>
              <a:ext uri="{FF2B5EF4-FFF2-40B4-BE49-F238E27FC236}">
                <a16:creationId xmlns:a16="http://schemas.microsoft.com/office/drawing/2014/main" id="{9782F272-79A6-F43A-98FB-8EB61410C037}"/>
              </a:ext>
            </a:extLst>
          </p:cNvPr>
          <p:cNvGrpSpPr>
            <a:grpSpLocks/>
          </p:cNvGrpSpPr>
          <p:nvPr/>
        </p:nvGrpSpPr>
        <p:grpSpPr bwMode="auto">
          <a:xfrm flipH="1">
            <a:off x="9207947" y="2235346"/>
            <a:ext cx="809625" cy="649288"/>
            <a:chOff x="762" y="2391"/>
            <a:chExt cx="423" cy="312"/>
          </a:xfrm>
        </p:grpSpPr>
        <p:grpSp>
          <p:nvGrpSpPr>
            <p:cNvPr id="12" name="Group 11">
              <a:extLst>
                <a:ext uri="{FF2B5EF4-FFF2-40B4-BE49-F238E27FC236}">
                  <a16:creationId xmlns:a16="http://schemas.microsoft.com/office/drawing/2014/main" id="{4E7BB766-8D26-42B8-1EF0-BE3CA9458298}"/>
                </a:ext>
              </a:extLst>
            </p:cNvPr>
            <p:cNvGrpSpPr>
              <a:grpSpLocks/>
            </p:cNvGrpSpPr>
            <p:nvPr/>
          </p:nvGrpSpPr>
          <p:grpSpPr bwMode="auto">
            <a:xfrm>
              <a:off x="867" y="2432"/>
              <a:ext cx="318" cy="271"/>
              <a:chOff x="657" y="1570"/>
              <a:chExt cx="318" cy="311"/>
            </a:xfrm>
          </p:grpSpPr>
          <p:sp>
            <p:nvSpPr>
              <p:cNvPr id="20" name="Line 12">
                <a:extLst>
                  <a:ext uri="{FF2B5EF4-FFF2-40B4-BE49-F238E27FC236}">
                    <a16:creationId xmlns:a16="http://schemas.microsoft.com/office/drawing/2014/main" id="{6CE01A30-4DF8-0C89-BD8F-51206C0412CC}"/>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 name="Picture 13" descr="laptop copy">
                <a:extLst>
                  <a:ext uri="{FF2B5EF4-FFF2-40B4-BE49-F238E27FC236}">
                    <a16:creationId xmlns:a16="http://schemas.microsoft.com/office/drawing/2014/main" id="{407D9B3F-BED4-0AD8-7889-4F788349D8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4">
              <a:extLst>
                <a:ext uri="{FF2B5EF4-FFF2-40B4-BE49-F238E27FC236}">
                  <a16:creationId xmlns:a16="http://schemas.microsoft.com/office/drawing/2014/main" id="{DA2B1CDC-C80E-E496-BA48-58C539FDE603}"/>
                </a:ext>
              </a:extLst>
            </p:cNvPr>
            <p:cNvGrpSpPr>
              <a:grpSpLocks/>
            </p:cNvGrpSpPr>
            <p:nvPr/>
          </p:nvGrpSpPr>
          <p:grpSpPr bwMode="auto">
            <a:xfrm>
              <a:off x="762" y="2391"/>
              <a:ext cx="306" cy="90"/>
              <a:chOff x="748" y="2251"/>
              <a:chExt cx="306" cy="90"/>
            </a:xfrm>
          </p:grpSpPr>
          <p:sp>
            <p:nvSpPr>
              <p:cNvPr id="14" name="AutoShape 15">
                <a:extLst>
                  <a:ext uri="{FF2B5EF4-FFF2-40B4-BE49-F238E27FC236}">
                    <a16:creationId xmlns:a16="http://schemas.microsoft.com/office/drawing/2014/main" id="{DA050F2F-41A7-A36C-F35E-C1192DE1D06E}"/>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5" name="AutoShape 16">
                <a:extLst>
                  <a:ext uri="{FF2B5EF4-FFF2-40B4-BE49-F238E27FC236}">
                    <a16:creationId xmlns:a16="http://schemas.microsoft.com/office/drawing/2014/main" id="{2EDDF148-0AC5-E7FF-F59F-FF0A9A01BAD0}"/>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6" name="AutoShape 17">
                <a:extLst>
                  <a:ext uri="{FF2B5EF4-FFF2-40B4-BE49-F238E27FC236}">
                    <a16:creationId xmlns:a16="http://schemas.microsoft.com/office/drawing/2014/main" id="{C6EF0BD6-8EBA-33C7-E79D-A81DC0194EDE}"/>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7" name="AutoShape 18">
                <a:extLst>
                  <a:ext uri="{FF2B5EF4-FFF2-40B4-BE49-F238E27FC236}">
                    <a16:creationId xmlns:a16="http://schemas.microsoft.com/office/drawing/2014/main" id="{68A2A09B-1F9A-6EF2-0CA2-321F7933488D}"/>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8" name="AutoShape 19">
                <a:extLst>
                  <a:ext uri="{FF2B5EF4-FFF2-40B4-BE49-F238E27FC236}">
                    <a16:creationId xmlns:a16="http://schemas.microsoft.com/office/drawing/2014/main" id="{4BFC5260-2B4A-791B-E4DB-2CB76F1F7E69}"/>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9" name="AutoShape 20">
                <a:extLst>
                  <a:ext uri="{FF2B5EF4-FFF2-40B4-BE49-F238E27FC236}">
                    <a16:creationId xmlns:a16="http://schemas.microsoft.com/office/drawing/2014/main" id="{32E2F493-EF65-CDB0-34BD-AF58568A59B4}"/>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pic>
        <p:nvPicPr>
          <p:cNvPr id="23" name="Picture 22" descr="wireless-network-new-4">
            <a:extLst>
              <a:ext uri="{FF2B5EF4-FFF2-40B4-BE49-F238E27FC236}">
                <a16:creationId xmlns:a16="http://schemas.microsoft.com/office/drawing/2014/main" id="{160B9840-0412-7CE9-F93D-8375C0FE6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0285" y="2379809"/>
            <a:ext cx="877887"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23">
            <a:extLst>
              <a:ext uri="{FF2B5EF4-FFF2-40B4-BE49-F238E27FC236}">
                <a16:creationId xmlns:a16="http://schemas.microsoft.com/office/drawing/2014/main" id="{215279EB-EA04-D5D9-FA7A-6ADA44FAD9DC}"/>
              </a:ext>
            </a:extLst>
          </p:cNvPr>
          <p:cNvSpPr txBox="1">
            <a:spLocks noChangeArrowheads="1"/>
          </p:cNvSpPr>
          <p:nvPr/>
        </p:nvSpPr>
        <p:spPr bwMode="auto">
          <a:xfrm>
            <a:off x="2654747" y="1876571"/>
            <a:ext cx="7921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800"/>
              <a:t>AP</a:t>
            </a:r>
            <a:r>
              <a:rPr lang="en-US" altLang="zh-CN" sz="2800" baseline="-25000"/>
              <a:t>2</a:t>
            </a:r>
          </a:p>
        </p:txBody>
      </p:sp>
      <p:sp>
        <p:nvSpPr>
          <p:cNvPr id="25" name="Text Box 24">
            <a:extLst>
              <a:ext uri="{FF2B5EF4-FFF2-40B4-BE49-F238E27FC236}">
                <a16:creationId xmlns:a16="http://schemas.microsoft.com/office/drawing/2014/main" id="{6342ED14-EC00-AF2D-ED60-3914D8B3740E}"/>
              </a:ext>
            </a:extLst>
          </p:cNvPr>
          <p:cNvSpPr txBox="1">
            <a:spLocks noChangeArrowheads="1"/>
          </p:cNvSpPr>
          <p:nvPr/>
        </p:nvSpPr>
        <p:spPr bwMode="auto">
          <a:xfrm>
            <a:off x="6399660" y="1876571"/>
            <a:ext cx="7921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800"/>
              <a:t>AP</a:t>
            </a:r>
            <a:r>
              <a:rPr lang="en-US" altLang="zh-CN" sz="2800" baseline="-25000"/>
              <a:t>1</a:t>
            </a:r>
          </a:p>
        </p:txBody>
      </p:sp>
      <p:grpSp>
        <p:nvGrpSpPr>
          <p:cNvPr id="26" name="Group 25">
            <a:extLst>
              <a:ext uri="{FF2B5EF4-FFF2-40B4-BE49-F238E27FC236}">
                <a16:creationId xmlns:a16="http://schemas.microsoft.com/office/drawing/2014/main" id="{3C943F68-1B36-E060-B451-BDDCA0188494}"/>
              </a:ext>
            </a:extLst>
          </p:cNvPr>
          <p:cNvGrpSpPr>
            <a:grpSpLocks/>
          </p:cNvGrpSpPr>
          <p:nvPr/>
        </p:nvGrpSpPr>
        <p:grpSpPr bwMode="auto">
          <a:xfrm flipH="1">
            <a:off x="9207947" y="3243409"/>
            <a:ext cx="809625" cy="649287"/>
            <a:chOff x="762" y="2391"/>
            <a:chExt cx="423" cy="312"/>
          </a:xfrm>
        </p:grpSpPr>
        <p:grpSp>
          <p:nvGrpSpPr>
            <p:cNvPr id="27" name="Group 26">
              <a:extLst>
                <a:ext uri="{FF2B5EF4-FFF2-40B4-BE49-F238E27FC236}">
                  <a16:creationId xmlns:a16="http://schemas.microsoft.com/office/drawing/2014/main" id="{66B06F1F-61D1-2C3D-5CAB-1F09DAC0FD2C}"/>
                </a:ext>
              </a:extLst>
            </p:cNvPr>
            <p:cNvGrpSpPr>
              <a:grpSpLocks/>
            </p:cNvGrpSpPr>
            <p:nvPr/>
          </p:nvGrpSpPr>
          <p:grpSpPr bwMode="auto">
            <a:xfrm>
              <a:off x="867" y="2432"/>
              <a:ext cx="318" cy="271"/>
              <a:chOff x="657" y="1570"/>
              <a:chExt cx="318" cy="311"/>
            </a:xfrm>
          </p:grpSpPr>
          <p:sp>
            <p:nvSpPr>
              <p:cNvPr id="35" name="Line 27">
                <a:extLst>
                  <a:ext uri="{FF2B5EF4-FFF2-40B4-BE49-F238E27FC236}">
                    <a16:creationId xmlns:a16="http://schemas.microsoft.com/office/drawing/2014/main" id="{2AF823F1-766D-0FD3-D011-2F785FD7FB35}"/>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36" name="Picture 28" descr="laptop copy">
                <a:extLst>
                  <a:ext uri="{FF2B5EF4-FFF2-40B4-BE49-F238E27FC236}">
                    <a16:creationId xmlns:a16="http://schemas.microsoft.com/office/drawing/2014/main" id="{6F527779-5E55-11E0-3DAB-23F97B89D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9">
              <a:extLst>
                <a:ext uri="{FF2B5EF4-FFF2-40B4-BE49-F238E27FC236}">
                  <a16:creationId xmlns:a16="http://schemas.microsoft.com/office/drawing/2014/main" id="{1C7F94B7-7DBA-029C-89D3-FC5EA75CE70F}"/>
                </a:ext>
              </a:extLst>
            </p:cNvPr>
            <p:cNvGrpSpPr>
              <a:grpSpLocks/>
            </p:cNvGrpSpPr>
            <p:nvPr/>
          </p:nvGrpSpPr>
          <p:grpSpPr bwMode="auto">
            <a:xfrm>
              <a:off x="762" y="2391"/>
              <a:ext cx="306" cy="90"/>
              <a:chOff x="748" y="2251"/>
              <a:chExt cx="306" cy="90"/>
            </a:xfrm>
          </p:grpSpPr>
          <p:sp>
            <p:nvSpPr>
              <p:cNvPr id="29" name="AutoShape 30">
                <a:extLst>
                  <a:ext uri="{FF2B5EF4-FFF2-40B4-BE49-F238E27FC236}">
                    <a16:creationId xmlns:a16="http://schemas.microsoft.com/office/drawing/2014/main" id="{2740B953-D14B-7979-31A7-1D8D02FA8FEC}"/>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0" name="AutoShape 31">
                <a:extLst>
                  <a:ext uri="{FF2B5EF4-FFF2-40B4-BE49-F238E27FC236}">
                    <a16:creationId xmlns:a16="http://schemas.microsoft.com/office/drawing/2014/main" id="{E31A9B3F-6439-FBB1-95AC-EF06A5C571F6}"/>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1" name="AutoShape 32">
                <a:extLst>
                  <a:ext uri="{FF2B5EF4-FFF2-40B4-BE49-F238E27FC236}">
                    <a16:creationId xmlns:a16="http://schemas.microsoft.com/office/drawing/2014/main" id="{AEA5C33F-BBA4-D5A1-22D9-05ECAD3C6C24}"/>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2" name="AutoShape 33">
                <a:extLst>
                  <a:ext uri="{FF2B5EF4-FFF2-40B4-BE49-F238E27FC236}">
                    <a16:creationId xmlns:a16="http://schemas.microsoft.com/office/drawing/2014/main" id="{599C9ECB-9E49-C86E-59B3-E9151E02C7A5}"/>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3" name="AutoShape 34">
                <a:extLst>
                  <a:ext uri="{FF2B5EF4-FFF2-40B4-BE49-F238E27FC236}">
                    <a16:creationId xmlns:a16="http://schemas.microsoft.com/office/drawing/2014/main" id="{C5EDFB34-8979-CC7C-C15A-64A4E0333D0B}"/>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4" name="AutoShape 35">
                <a:extLst>
                  <a:ext uri="{FF2B5EF4-FFF2-40B4-BE49-F238E27FC236}">
                    <a16:creationId xmlns:a16="http://schemas.microsoft.com/office/drawing/2014/main" id="{02DB09E6-29BD-FA23-0FA5-706A2012E7E0}"/>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grpSp>
        <p:nvGrpSpPr>
          <p:cNvPr id="37" name="Group 36">
            <a:extLst>
              <a:ext uri="{FF2B5EF4-FFF2-40B4-BE49-F238E27FC236}">
                <a16:creationId xmlns:a16="http://schemas.microsoft.com/office/drawing/2014/main" id="{A218BB63-41EB-5707-F1F3-635B3CA9E736}"/>
              </a:ext>
            </a:extLst>
          </p:cNvPr>
          <p:cNvGrpSpPr>
            <a:grpSpLocks/>
          </p:cNvGrpSpPr>
          <p:nvPr/>
        </p:nvGrpSpPr>
        <p:grpSpPr bwMode="auto">
          <a:xfrm flipH="1">
            <a:off x="7334697" y="3892696"/>
            <a:ext cx="809625" cy="649288"/>
            <a:chOff x="762" y="2391"/>
            <a:chExt cx="423" cy="312"/>
          </a:xfrm>
        </p:grpSpPr>
        <p:grpSp>
          <p:nvGrpSpPr>
            <p:cNvPr id="38" name="Group 37">
              <a:extLst>
                <a:ext uri="{FF2B5EF4-FFF2-40B4-BE49-F238E27FC236}">
                  <a16:creationId xmlns:a16="http://schemas.microsoft.com/office/drawing/2014/main" id="{658755C9-D51A-E3E0-8844-14D193F6A99F}"/>
                </a:ext>
              </a:extLst>
            </p:cNvPr>
            <p:cNvGrpSpPr>
              <a:grpSpLocks/>
            </p:cNvGrpSpPr>
            <p:nvPr/>
          </p:nvGrpSpPr>
          <p:grpSpPr bwMode="auto">
            <a:xfrm>
              <a:off x="867" y="2432"/>
              <a:ext cx="318" cy="271"/>
              <a:chOff x="657" y="1570"/>
              <a:chExt cx="318" cy="311"/>
            </a:xfrm>
          </p:grpSpPr>
          <p:sp>
            <p:nvSpPr>
              <p:cNvPr id="46" name="Line 38">
                <a:extLst>
                  <a:ext uri="{FF2B5EF4-FFF2-40B4-BE49-F238E27FC236}">
                    <a16:creationId xmlns:a16="http://schemas.microsoft.com/office/drawing/2014/main" id="{936ACDB1-5CA0-096E-E2C0-302C976C9AA8}"/>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7" name="Picture 39" descr="laptop copy">
                <a:extLst>
                  <a:ext uri="{FF2B5EF4-FFF2-40B4-BE49-F238E27FC236}">
                    <a16:creationId xmlns:a16="http://schemas.microsoft.com/office/drawing/2014/main" id="{CD4C005C-89DF-8D3B-9B06-52D6C038DB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40">
              <a:extLst>
                <a:ext uri="{FF2B5EF4-FFF2-40B4-BE49-F238E27FC236}">
                  <a16:creationId xmlns:a16="http://schemas.microsoft.com/office/drawing/2014/main" id="{FFFFA035-7ECC-9E60-F1B0-6531D20B3E2C}"/>
                </a:ext>
              </a:extLst>
            </p:cNvPr>
            <p:cNvGrpSpPr>
              <a:grpSpLocks/>
            </p:cNvGrpSpPr>
            <p:nvPr/>
          </p:nvGrpSpPr>
          <p:grpSpPr bwMode="auto">
            <a:xfrm>
              <a:off x="762" y="2391"/>
              <a:ext cx="306" cy="90"/>
              <a:chOff x="748" y="2251"/>
              <a:chExt cx="306" cy="90"/>
            </a:xfrm>
          </p:grpSpPr>
          <p:sp>
            <p:nvSpPr>
              <p:cNvPr id="40" name="AutoShape 41">
                <a:extLst>
                  <a:ext uri="{FF2B5EF4-FFF2-40B4-BE49-F238E27FC236}">
                    <a16:creationId xmlns:a16="http://schemas.microsoft.com/office/drawing/2014/main" id="{7F32A569-A9FC-C5E2-3495-C7FA1F01EF83}"/>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1" name="AutoShape 42">
                <a:extLst>
                  <a:ext uri="{FF2B5EF4-FFF2-40B4-BE49-F238E27FC236}">
                    <a16:creationId xmlns:a16="http://schemas.microsoft.com/office/drawing/2014/main" id="{82177384-FC04-6D46-C2D3-201AAD532A5B}"/>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2" name="AutoShape 43">
                <a:extLst>
                  <a:ext uri="{FF2B5EF4-FFF2-40B4-BE49-F238E27FC236}">
                    <a16:creationId xmlns:a16="http://schemas.microsoft.com/office/drawing/2014/main" id="{8F5CF1BF-0F18-5F82-F223-35B61F5A541C}"/>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3" name="AutoShape 44">
                <a:extLst>
                  <a:ext uri="{FF2B5EF4-FFF2-40B4-BE49-F238E27FC236}">
                    <a16:creationId xmlns:a16="http://schemas.microsoft.com/office/drawing/2014/main" id="{A5954024-6353-DB61-1871-B63F9E643242}"/>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4" name="AutoShape 45">
                <a:extLst>
                  <a:ext uri="{FF2B5EF4-FFF2-40B4-BE49-F238E27FC236}">
                    <a16:creationId xmlns:a16="http://schemas.microsoft.com/office/drawing/2014/main" id="{11FEF1BF-6AAD-0343-F33C-856261D5ECFD}"/>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5" name="AutoShape 46">
                <a:extLst>
                  <a:ext uri="{FF2B5EF4-FFF2-40B4-BE49-F238E27FC236}">
                    <a16:creationId xmlns:a16="http://schemas.microsoft.com/office/drawing/2014/main" id="{2E9A9921-DD50-7FD3-2259-E7B04A444DA1}"/>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sp>
        <p:nvSpPr>
          <p:cNvPr id="48" name="Freeform 48">
            <a:extLst>
              <a:ext uri="{FF2B5EF4-FFF2-40B4-BE49-F238E27FC236}">
                <a16:creationId xmlns:a16="http://schemas.microsoft.com/office/drawing/2014/main" id="{239F45FB-A892-0AF6-6FA9-F118987A1400}"/>
              </a:ext>
            </a:extLst>
          </p:cNvPr>
          <p:cNvSpPr>
            <a:spLocks/>
          </p:cNvSpPr>
          <p:nvPr/>
        </p:nvSpPr>
        <p:spPr bwMode="auto">
          <a:xfrm rot="-4323322">
            <a:off x="8019704" y="2344090"/>
            <a:ext cx="287337" cy="1800225"/>
          </a:xfrm>
          <a:custGeom>
            <a:avLst/>
            <a:gdLst>
              <a:gd name="T0" fmla="*/ 287337 w 404"/>
              <a:gd name="T1" fmla="*/ 1072622 h 1294"/>
              <a:gd name="T2" fmla="*/ 61877 w 404"/>
              <a:gd name="T3" fmla="*/ 0 h 1294"/>
              <a:gd name="T4" fmla="*/ 159316 w 404"/>
              <a:gd name="T5" fmla="*/ 798554 h 1294"/>
              <a:gd name="T6" fmla="*/ 0 w 404"/>
              <a:gd name="T7" fmla="*/ 648304 h 1294"/>
              <a:gd name="T8" fmla="*/ 214080 w 404"/>
              <a:gd name="T9" fmla="*/ 1800225 h 1294"/>
              <a:gd name="T10" fmla="*/ 110241 w 404"/>
              <a:gd name="T11" fmla="*/ 954370 h 1294"/>
              <a:gd name="T12" fmla="*/ 287337 w 404"/>
              <a:gd name="T13" fmla="*/ 1072622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Oval 49">
            <a:extLst>
              <a:ext uri="{FF2B5EF4-FFF2-40B4-BE49-F238E27FC236}">
                <a16:creationId xmlns:a16="http://schemas.microsoft.com/office/drawing/2014/main" id="{0141D232-5924-41BA-A9DD-7B033B4A0FF8}"/>
              </a:ext>
            </a:extLst>
          </p:cNvPr>
          <p:cNvSpPr>
            <a:spLocks noChangeArrowheads="1"/>
          </p:cNvSpPr>
          <p:nvPr/>
        </p:nvSpPr>
        <p:spPr bwMode="auto">
          <a:xfrm>
            <a:off x="6039297" y="1300309"/>
            <a:ext cx="4248150" cy="3455987"/>
          </a:xfrm>
          <a:prstGeom prst="ellipse">
            <a:avLst/>
          </a:prstGeom>
          <a:noFill/>
          <a:ln w="9525" algn="ctr">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0" name="Oval 51">
            <a:extLst>
              <a:ext uri="{FF2B5EF4-FFF2-40B4-BE49-F238E27FC236}">
                <a16:creationId xmlns:a16="http://schemas.microsoft.com/office/drawing/2014/main" id="{D3F67DE3-F33E-9DA9-B385-B46C8716ECBB}"/>
              </a:ext>
            </a:extLst>
          </p:cNvPr>
          <p:cNvSpPr>
            <a:spLocks noChangeArrowheads="1"/>
          </p:cNvSpPr>
          <p:nvPr/>
        </p:nvSpPr>
        <p:spPr bwMode="auto">
          <a:xfrm>
            <a:off x="1718122" y="1659084"/>
            <a:ext cx="2305050" cy="1800225"/>
          </a:xfrm>
          <a:prstGeom prst="ellipse">
            <a:avLst/>
          </a:prstGeom>
          <a:noFill/>
          <a:ln w="9525" algn="ctr">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51" name="Text Box 52">
            <a:extLst>
              <a:ext uri="{FF2B5EF4-FFF2-40B4-BE49-F238E27FC236}">
                <a16:creationId xmlns:a16="http://schemas.microsoft.com/office/drawing/2014/main" id="{BA161DDE-9704-AB0F-1AED-175EE0AFF5CD}"/>
              </a:ext>
            </a:extLst>
          </p:cNvPr>
          <p:cNvSpPr txBox="1">
            <a:spLocks noChangeArrowheads="1"/>
          </p:cNvSpPr>
          <p:nvPr/>
        </p:nvSpPr>
        <p:spPr bwMode="auto">
          <a:xfrm>
            <a:off x="2367410" y="1084409"/>
            <a:ext cx="1028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800"/>
              <a:t>BSS</a:t>
            </a:r>
            <a:r>
              <a:rPr lang="en-US" altLang="zh-CN" sz="2800" baseline="-25000"/>
              <a:t>2</a:t>
            </a:r>
          </a:p>
        </p:txBody>
      </p:sp>
      <p:sp>
        <p:nvSpPr>
          <p:cNvPr id="52" name="Text Box 53">
            <a:extLst>
              <a:ext uri="{FF2B5EF4-FFF2-40B4-BE49-F238E27FC236}">
                <a16:creationId xmlns:a16="http://schemas.microsoft.com/office/drawing/2014/main" id="{07ECBF7C-63D2-48C3-9FEA-7EFEAE8598D4}"/>
              </a:ext>
            </a:extLst>
          </p:cNvPr>
          <p:cNvSpPr txBox="1">
            <a:spLocks noChangeArrowheads="1"/>
          </p:cNvSpPr>
          <p:nvPr/>
        </p:nvSpPr>
        <p:spPr bwMode="auto">
          <a:xfrm>
            <a:off x="5823397" y="1155846"/>
            <a:ext cx="1028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800"/>
              <a:t>BSS</a:t>
            </a:r>
            <a:r>
              <a:rPr lang="en-US" altLang="zh-CN" sz="2800" baseline="-25000"/>
              <a:t>1</a:t>
            </a:r>
          </a:p>
        </p:txBody>
      </p:sp>
      <p:sp>
        <p:nvSpPr>
          <p:cNvPr id="53" name="Text Box 56">
            <a:extLst>
              <a:ext uri="{FF2B5EF4-FFF2-40B4-BE49-F238E27FC236}">
                <a16:creationId xmlns:a16="http://schemas.microsoft.com/office/drawing/2014/main" id="{E798011C-4E5B-B3CD-4B9B-E303414774A9}"/>
              </a:ext>
            </a:extLst>
          </p:cNvPr>
          <p:cNvSpPr txBox="1">
            <a:spLocks noChangeArrowheads="1"/>
          </p:cNvSpPr>
          <p:nvPr/>
        </p:nvSpPr>
        <p:spPr bwMode="auto">
          <a:xfrm>
            <a:off x="9711185" y="2451246"/>
            <a:ext cx="4206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800"/>
              <a:t>A</a:t>
            </a:r>
            <a:endParaRPr lang="en-US" altLang="zh-CN" sz="2800" baseline="-25000"/>
          </a:p>
        </p:txBody>
      </p:sp>
      <p:sp>
        <p:nvSpPr>
          <p:cNvPr id="54" name="Text Box 57">
            <a:extLst>
              <a:ext uri="{FF2B5EF4-FFF2-40B4-BE49-F238E27FC236}">
                <a16:creationId xmlns:a16="http://schemas.microsoft.com/office/drawing/2014/main" id="{7D651226-FF94-965D-50B4-7A4D47D7F4E0}"/>
              </a:ext>
            </a:extLst>
          </p:cNvPr>
          <p:cNvSpPr txBox="1">
            <a:spLocks noChangeArrowheads="1"/>
          </p:cNvSpPr>
          <p:nvPr/>
        </p:nvSpPr>
        <p:spPr bwMode="auto">
          <a:xfrm>
            <a:off x="9352410" y="3819671"/>
            <a:ext cx="4206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800"/>
              <a:t>B</a:t>
            </a:r>
            <a:endParaRPr lang="en-US" altLang="zh-CN" sz="2800" baseline="-25000"/>
          </a:p>
        </p:txBody>
      </p:sp>
      <p:sp>
        <p:nvSpPr>
          <p:cNvPr id="55" name="Text Box 58">
            <a:extLst>
              <a:ext uri="{FF2B5EF4-FFF2-40B4-BE49-F238E27FC236}">
                <a16:creationId xmlns:a16="http://schemas.microsoft.com/office/drawing/2014/main" id="{9BD364DA-ACAF-A5A1-0745-817A16CAF12C}"/>
              </a:ext>
            </a:extLst>
          </p:cNvPr>
          <p:cNvSpPr txBox="1">
            <a:spLocks noChangeArrowheads="1"/>
          </p:cNvSpPr>
          <p:nvPr/>
        </p:nvSpPr>
        <p:spPr bwMode="auto">
          <a:xfrm>
            <a:off x="7839522" y="4108596"/>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800"/>
              <a:t>C</a:t>
            </a:r>
            <a:endParaRPr lang="en-US" altLang="zh-CN" sz="2800" baseline="-25000"/>
          </a:p>
        </p:txBody>
      </p:sp>
      <p:sp>
        <p:nvSpPr>
          <p:cNvPr id="56" name="Rectangle 59">
            <a:extLst>
              <a:ext uri="{FF2B5EF4-FFF2-40B4-BE49-F238E27FC236}">
                <a16:creationId xmlns:a16="http://schemas.microsoft.com/office/drawing/2014/main" id="{907159FD-D1C5-04B2-214D-E127F9120DDD}"/>
              </a:ext>
            </a:extLst>
          </p:cNvPr>
          <p:cNvSpPr>
            <a:spLocks noChangeArrowheads="1"/>
          </p:cNvSpPr>
          <p:nvPr/>
        </p:nvSpPr>
        <p:spPr bwMode="auto">
          <a:xfrm>
            <a:off x="7623622" y="2019446"/>
            <a:ext cx="1223963" cy="576263"/>
          </a:xfrm>
          <a:prstGeom prst="rect">
            <a:avLst/>
          </a:prstGeom>
          <a:solidFill>
            <a:schemeClr val="tx2">
              <a:lumMod val="20000"/>
              <a:lumOff val="80000"/>
            </a:schemeClr>
          </a:solidFill>
          <a:ln w="9525" algn="ctr">
            <a:solidFill>
              <a:schemeClr val="tx1"/>
            </a:solidFill>
            <a:miter lim="800000"/>
            <a:headEnd/>
            <a:tailEnd/>
          </a:ln>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dirty="0"/>
              <a:t>到</a:t>
            </a:r>
            <a:r>
              <a:rPr lang="en-US" altLang="zh-CN" sz="2000" dirty="0"/>
              <a:t>DS=1</a:t>
            </a:r>
          </a:p>
          <a:p>
            <a:pPr algn="ctr" eaLnBrk="1" hangingPunct="1"/>
            <a:r>
              <a:rPr lang="zh-CN" altLang="en-US" sz="2000" dirty="0"/>
              <a:t>从</a:t>
            </a:r>
            <a:r>
              <a:rPr lang="en-US" altLang="zh-CN" sz="2000" dirty="0"/>
              <a:t>DS=0</a:t>
            </a:r>
          </a:p>
        </p:txBody>
      </p:sp>
      <p:sp>
        <p:nvSpPr>
          <p:cNvPr id="57" name="Rectangle 60">
            <a:extLst>
              <a:ext uri="{FF2B5EF4-FFF2-40B4-BE49-F238E27FC236}">
                <a16:creationId xmlns:a16="http://schemas.microsoft.com/office/drawing/2014/main" id="{C722FD2B-9C63-10AC-9F51-86C4523A9405}"/>
              </a:ext>
            </a:extLst>
          </p:cNvPr>
          <p:cNvSpPr>
            <a:spLocks noChangeArrowheads="1"/>
          </p:cNvSpPr>
          <p:nvPr/>
        </p:nvSpPr>
        <p:spPr bwMode="auto">
          <a:xfrm>
            <a:off x="7479160" y="3243409"/>
            <a:ext cx="1223962" cy="576262"/>
          </a:xfrm>
          <a:prstGeom prst="rect">
            <a:avLst/>
          </a:prstGeom>
          <a:solidFill>
            <a:schemeClr val="tx2">
              <a:lumMod val="20000"/>
              <a:lumOff val="80000"/>
            </a:schemeClr>
          </a:solidFill>
          <a:ln w="9525" algn="ctr">
            <a:solidFill>
              <a:schemeClr val="tx1"/>
            </a:solidFill>
            <a:miter lim="800000"/>
            <a:headEnd/>
            <a:tailEnd/>
          </a:ln>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dirty="0"/>
              <a:t>到</a:t>
            </a:r>
            <a:r>
              <a:rPr lang="en-US" altLang="zh-CN" sz="2000" dirty="0"/>
              <a:t>DS=0</a:t>
            </a:r>
          </a:p>
          <a:p>
            <a:pPr algn="ctr" eaLnBrk="1" hangingPunct="1"/>
            <a:r>
              <a:rPr lang="zh-CN" altLang="en-US" sz="2000" dirty="0"/>
              <a:t>从</a:t>
            </a:r>
            <a:r>
              <a:rPr lang="en-US" altLang="zh-CN" sz="2000" dirty="0"/>
              <a:t>DS=1</a:t>
            </a:r>
          </a:p>
        </p:txBody>
      </p:sp>
      <p:graphicFrame>
        <p:nvGraphicFramePr>
          <p:cNvPr id="58" name="Group 61">
            <a:extLst>
              <a:ext uri="{FF2B5EF4-FFF2-40B4-BE49-F238E27FC236}">
                <a16:creationId xmlns:a16="http://schemas.microsoft.com/office/drawing/2014/main" id="{8F4BD422-393D-190C-6447-9DCFA18A7041}"/>
              </a:ext>
            </a:extLst>
          </p:cNvPr>
          <p:cNvGraphicFramePr>
            <a:graphicFrameLocks noGrp="1"/>
          </p:cNvGraphicFramePr>
          <p:nvPr>
            <p:ph idx="1"/>
            <p:extLst>
              <p:ext uri="{D42A27DB-BD31-4B8C-83A1-F6EECF244321}">
                <p14:modId xmlns:p14="http://schemas.microsoft.com/office/powerpoint/2010/main" val="4092766293"/>
              </p:ext>
            </p:extLst>
          </p:nvPr>
        </p:nvGraphicFramePr>
        <p:xfrm>
          <a:off x="1718122" y="5261121"/>
          <a:ext cx="8642350" cy="1260476"/>
        </p:xfrm>
        <a:graphic>
          <a:graphicData uri="http://schemas.openxmlformats.org/drawingml/2006/table">
            <a:tbl>
              <a:tblPr/>
              <a:tblGrid>
                <a:gridCol w="1441450">
                  <a:extLst>
                    <a:ext uri="{9D8B030D-6E8A-4147-A177-3AD203B41FA5}">
                      <a16:colId xmlns:a16="http://schemas.microsoft.com/office/drawing/2014/main" val="20000"/>
                    </a:ext>
                  </a:extLst>
                </a:gridCol>
                <a:gridCol w="1439863">
                  <a:extLst>
                    <a:ext uri="{9D8B030D-6E8A-4147-A177-3AD203B41FA5}">
                      <a16:colId xmlns:a16="http://schemas.microsoft.com/office/drawing/2014/main" val="20001"/>
                    </a:ext>
                  </a:extLst>
                </a:gridCol>
                <a:gridCol w="1441450">
                  <a:extLst>
                    <a:ext uri="{9D8B030D-6E8A-4147-A177-3AD203B41FA5}">
                      <a16:colId xmlns:a16="http://schemas.microsoft.com/office/drawing/2014/main" val="20002"/>
                    </a:ext>
                  </a:extLst>
                </a:gridCol>
                <a:gridCol w="1438275">
                  <a:extLst>
                    <a:ext uri="{9D8B030D-6E8A-4147-A177-3AD203B41FA5}">
                      <a16:colId xmlns:a16="http://schemas.microsoft.com/office/drawing/2014/main" val="20003"/>
                    </a:ext>
                  </a:extLst>
                </a:gridCol>
                <a:gridCol w="1439862">
                  <a:extLst>
                    <a:ext uri="{9D8B030D-6E8A-4147-A177-3AD203B41FA5}">
                      <a16:colId xmlns:a16="http://schemas.microsoft.com/office/drawing/2014/main" val="20004"/>
                    </a:ext>
                  </a:extLst>
                </a:gridCol>
                <a:gridCol w="1441450">
                  <a:extLst>
                    <a:ext uri="{9D8B030D-6E8A-4147-A177-3AD203B41FA5}">
                      <a16:colId xmlns:a16="http://schemas.microsoft.com/office/drawing/2014/main" val="20005"/>
                    </a:ext>
                  </a:extLst>
                </a:gridCol>
              </a:tblGrid>
              <a:tr h="420688">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mn-ea"/>
                          <a:ea typeface="+mn-ea"/>
                        </a:rPr>
                        <a:t>到</a:t>
                      </a:r>
                      <a:r>
                        <a:rPr kumimoji="0" lang="en-US" altLang="zh-CN" sz="2000" b="0" i="0" u="none" strike="noStrike" cap="none" normalizeH="0" baseline="0" dirty="0">
                          <a:ln>
                            <a:noFill/>
                          </a:ln>
                          <a:solidFill>
                            <a:schemeClr val="tx1"/>
                          </a:solidFill>
                          <a:effectLst/>
                          <a:latin typeface="+mn-ea"/>
                          <a:ea typeface="+mn-ea"/>
                        </a:rPr>
                        <a:t>DS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mn-ea"/>
                          <a:ea typeface="+mn-ea"/>
                        </a:rPr>
                        <a:t>从</a:t>
                      </a:r>
                      <a:r>
                        <a:rPr kumimoji="0" lang="en-US" altLang="zh-CN" sz="2000" b="0" i="0" u="none" strike="noStrike" cap="none" normalizeH="0" baseline="0" dirty="0">
                          <a:ln>
                            <a:noFill/>
                          </a:ln>
                          <a:solidFill>
                            <a:schemeClr val="tx1"/>
                          </a:solidFill>
                          <a:effectLst/>
                          <a:latin typeface="+mn-ea"/>
                          <a:ea typeface="+mn-ea"/>
                        </a:rPr>
                        <a:t>DS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mn-ea"/>
                          <a:ea typeface="+mn-ea"/>
                        </a:rPr>
                        <a:t>地址</a:t>
                      </a:r>
                      <a:r>
                        <a:rPr kumimoji="0" lang="en-US" altLang="zh-CN" sz="2000" b="0" i="0" u="none" strike="noStrike" cap="none" normalizeH="0" baseline="0">
                          <a:ln>
                            <a:noFill/>
                          </a:ln>
                          <a:solidFill>
                            <a:schemeClr val="tx1"/>
                          </a:solidFill>
                          <a:effectLst/>
                          <a:latin typeface="+mn-ea"/>
                          <a:ea typeface="+mn-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mn-ea"/>
                          <a:ea typeface="+mn-ea"/>
                        </a:rPr>
                        <a:t>地址</a:t>
                      </a:r>
                      <a:r>
                        <a:rPr kumimoji="0" lang="en-US" altLang="zh-CN" sz="2000" b="0" i="0" u="none" strike="noStrike" cap="none" normalizeH="0" baseline="0">
                          <a:ln>
                            <a:noFill/>
                          </a:ln>
                          <a:solidFill>
                            <a:schemeClr val="tx1"/>
                          </a:solidFill>
                          <a:effectLst/>
                          <a:latin typeface="+mn-ea"/>
                          <a:ea typeface="+mn-ea"/>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mn-ea"/>
                          <a:ea typeface="+mn-ea"/>
                        </a:rPr>
                        <a:t>地址</a:t>
                      </a:r>
                      <a:r>
                        <a:rPr kumimoji="0" lang="en-US" altLang="zh-CN" sz="2000" b="0" i="0" u="none" strike="noStrike" cap="none" normalizeH="0" baseline="0">
                          <a:ln>
                            <a:noFill/>
                          </a:ln>
                          <a:solidFill>
                            <a:schemeClr val="tx1"/>
                          </a:solidFill>
                          <a:effectLst/>
                          <a:latin typeface="+mn-ea"/>
                          <a:ea typeface="+mn-ea"/>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mn-ea"/>
                          <a:ea typeface="+mn-ea"/>
                        </a:rPr>
                        <a:t>地址</a:t>
                      </a:r>
                      <a:r>
                        <a:rPr kumimoji="0" lang="en-US" altLang="zh-CN" sz="2000" b="0" i="0" u="none" strike="noStrike" cap="none" normalizeH="0" baseline="0">
                          <a:ln>
                            <a:noFill/>
                          </a:ln>
                          <a:solidFill>
                            <a:schemeClr val="tx1"/>
                          </a:solidFill>
                          <a:effectLst/>
                          <a:latin typeface="+mn-ea"/>
                          <a:ea typeface="+mn-ea"/>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91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ea"/>
                          <a:ea typeface="+mn-ea"/>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ea"/>
                          <a:ea typeface="+mn-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mn-ea"/>
                          <a:ea typeface="+mn-ea"/>
                        </a:rPr>
                        <a:t>目的地址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ea"/>
                          <a:ea typeface="+mn-ea"/>
                        </a:rPr>
                        <a:t>AP</a:t>
                      </a:r>
                      <a:r>
                        <a:rPr kumimoji="0" lang="zh-CN" altLang="en-US" sz="2000" b="0" i="0" u="none" strike="noStrike" cap="none" normalizeH="0" baseline="0">
                          <a:ln>
                            <a:noFill/>
                          </a:ln>
                          <a:solidFill>
                            <a:schemeClr val="tx1"/>
                          </a:solidFill>
                          <a:effectLst/>
                          <a:latin typeface="+mn-ea"/>
                          <a:ea typeface="+mn-ea"/>
                        </a:rPr>
                        <a:t>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mn-ea"/>
                          <a:ea typeface="+mn-ea"/>
                        </a:rPr>
                        <a:t>源地址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ea"/>
                          <a:ea typeface="+mn-ea"/>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0688">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ea"/>
                          <a:ea typeface="+mn-ea"/>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ea"/>
                          <a:ea typeface="+mn-ea"/>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mn-ea"/>
                          <a:ea typeface="+mn-ea"/>
                        </a:rPr>
                        <a:t>AP</a:t>
                      </a:r>
                      <a:r>
                        <a:rPr kumimoji="0" lang="zh-CN" altLang="en-US" sz="2000" b="0" i="0" u="none" strike="noStrike" cap="none" normalizeH="0" baseline="0">
                          <a:ln>
                            <a:noFill/>
                          </a:ln>
                          <a:solidFill>
                            <a:schemeClr val="tx1"/>
                          </a:solidFill>
                          <a:effectLst/>
                          <a:latin typeface="+mn-ea"/>
                          <a:ea typeface="+mn-ea"/>
                        </a:rPr>
                        <a:t>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mn-ea"/>
                          <a:ea typeface="+mn-ea"/>
                        </a:rPr>
                        <a:t>源地址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mn-ea"/>
                          <a:ea typeface="+mn-ea"/>
                        </a:rPr>
                        <a:t>目的地址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mn-ea"/>
                          <a:ea typeface="+mn-ea"/>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60" name="图片 59">
            <a:extLst>
              <a:ext uri="{FF2B5EF4-FFF2-40B4-BE49-F238E27FC236}">
                <a16:creationId xmlns:a16="http://schemas.microsoft.com/office/drawing/2014/main" id="{AD729074-0016-BF86-C63C-CF125F124739}"/>
              </a:ext>
            </a:extLst>
          </p:cNvPr>
          <p:cNvPicPr>
            <a:picLocks noChangeAspect="1"/>
          </p:cNvPicPr>
          <p:nvPr/>
        </p:nvPicPr>
        <p:blipFill>
          <a:blip r:embed="rId5"/>
          <a:stretch>
            <a:fillRect/>
          </a:stretch>
        </p:blipFill>
        <p:spPr>
          <a:xfrm>
            <a:off x="4202711" y="2451246"/>
            <a:ext cx="840103" cy="840103"/>
          </a:xfrm>
          <a:prstGeom prst="rect">
            <a:avLst/>
          </a:prstGeom>
        </p:spPr>
      </p:pic>
      <p:sp>
        <p:nvSpPr>
          <p:cNvPr id="61" name="Line 4">
            <a:extLst>
              <a:ext uri="{FF2B5EF4-FFF2-40B4-BE49-F238E27FC236}">
                <a16:creationId xmlns:a16="http://schemas.microsoft.com/office/drawing/2014/main" id="{50F00AB0-C885-6698-830D-8EEBEEAB56C1}"/>
              </a:ext>
            </a:extLst>
          </p:cNvPr>
          <p:cNvSpPr>
            <a:spLocks noChangeShapeType="1"/>
          </p:cNvSpPr>
          <p:nvPr/>
        </p:nvSpPr>
        <p:spPr bwMode="auto">
          <a:xfrm>
            <a:off x="4994721" y="2879352"/>
            <a:ext cx="1319214" cy="185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Tree>
    <p:extLst>
      <p:ext uri="{BB962C8B-B14F-4D97-AF65-F5344CB8AC3E}">
        <p14:creationId xmlns:p14="http://schemas.microsoft.com/office/powerpoint/2010/main" val="39859419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55618F-73A2-7053-4092-40DDC2A6AEFF}"/>
              </a:ext>
            </a:extLst>
          </p:cNvPr>
          <p:cNvSpPr>
            <a:spLocks noGrp="1"/>
          </p:cNvSpPr>
          <p:nvPr>
            <p:ph type="title"/>
          </p:nvPr>
        </p:nvSpPr>
        <p:spPr/>
        <p:txBody>
          <a:bodyPr/>
          <a:lstStyle/>
          <a:p>
            <a:r>
              <a:rPr lang="zh-CN" altLang="en-US" dirty="0"/>
              <a:t>为何不采用</a:t>
            </a:r>
            <a:r>
              <a:rPr lang="en-US" altLang="zh-CN" dirty="0"/>
              <a:t>CSMA/CD</a:t>
            </a:r>
            <a:endParaRPr lang="zh-CN" altLang="en-US" dirty="0"/>
          </a:p>
        </p:txBody>
      </p:sp>
      <p:sp>
        <p:nvSpPr>
          <p:cNvPr id="3" name="内容占位符 2">
            <a:extLst>
              <a:ext uri="{FF2B5EF4-FFF2-40B4-BE49-F238E27FC236}">
                <a16:creationId xmlns:a16="http://schemas.microsoft.com/office/drawing/2014/main" id="{1DAD029A-D9A1-AE03-C6CC-D34F55F491FE}"/>
              </a:ext>
            </a:extLst>
          </p:cNvPr>
          <p:cNvSpPr>
            <a:spLocks noGrp="1"/>
          </p:cNvSpPr>
          <p:nvPr>
            <p:ph idx="1"/>
          </p:nvPr>
        </p:nvSpPr>
        <p:spPr/>
        <p:txBody>
          <a:bodyPr/>
          <a:lstStyle/>
          <a:p>
            <a:pPr eaLnBrk="1" hangingPunct="1"/>
            <a:r>
              <a:rPr lang="zh-CN" altLang="en-US" dirty="0"/>
              <a:t>要检测冲突，设备必须在发送数据时能够接受数据，对无线设备来说难以实现</a:t>
            </a:r>
          </a:p>
          <a:p>
            <a:pPr eaLnBrk="1" hangingPunct="1"/>
            <a:r>
              <a:rPr lang="zh-CN" altLang="en-US" dirty="0"/>
              <a:t>碰撞检测方式不同</a:t>
            </a:r>
          </a:p>
          <a:p>
            <a:pPr lvl="1" eaLnBrk="1" hangingPunct="1"/>
            <a:r>
              <a:rPr lang="en-US" altLang="zh-CN" dirty="0"/>
              <a:t>CSMA/CD</a:t>
            </a:r>
            <a:r>
              <a:rPr lang="zh-CN" altLang="en-US" dirty="0"/>
              <a:t>：检测电压的变化</a:t>
            </a:r>
          </a:p>
          <a:p>
            <a:pPr lvl="1" eaLnBrk="1" hangingPunct="1"/>
            <a:r>
              <a:rPr lang="en-US" altLang="zh-CN" dirty="0"/>
              <a:t>CSMA/CA</a:t>
            </a:r>
            <a:r>
              <a:rPr lang="zh-CN" altLang="en-US" dirty="0"/>
              <a:t>：采用能量检测、载波检测和能量载波混合检测</a:t>
            </a:r>
          </a:p>
          <a:p>
            <a:pPr eaLnBrk="1" hangingPunct="1"/>
            <a:r>
              <a:rPr lang="zh-CN" altLang="en-US" dirty="0"/>
              <a:t>即使能够实现碰撞检测的功能，并且当发送数据时检测到信道是空闲的，在接收端仍然有可能发生碰撞</a:t>
            </a:r>
            <a:r>
              <a:rPr lang="en-US" altLang="zh-CN" dirty="0"/>
              <a:t>—</a:t>
            </a:r>
            <a:r>
              <a:rPr lang="zh-CN" altLang="en-US" dirty="0"/>
              <a:t>隐蔽站问题 </a:t>
            </a:r>
          </a:p>
          <a:p>
            <a:endParaRPr lang="zh-CN" altLang="en-US" dirty="0"/>
          </a:p>
        </p:txBody>
      </p:sp>
      <p:sp>
        <p:nvSpPr>
          <p:cNvPr id="4" name="灯片编号占位符 3">
            <a:extLst>
              <a:ext uri="{FF2B5EF4-FFF2-40B4-BE49-F238E27FC236}">
                <a16:creationId xmlns:a16="http://schemas.microsoft.com/office/drawing/2014/main" id="{97C8EE92-D638-EE46-EE39-518F1FA8128C}"/>
              </a:ext>
            </a:extLst>
          </p:cNvPr>
          <p:cNvSpPr>
            <a:spLocks noGrp="1"/>
          </p:cNvSpPr>
          <p:nvPr>
            <p:ph type="sldNum" sz="quarter" idx="12"/>
          </p:nvPr>
        </p:nvSpPr>
        <p:spPr/>
        <p:txBody>
          <a:bodyPr/>
          <a:lstStyle/>
          <a:p>
            <a:fld id="{C8BB1146-E542-4D4E-B8E9-6919A11DDD48}" type="slidenum">
              <a:rPr lang="en-US" smtClean="0"/>
              <a:t>184</a:t>
            </a:fld>
            <a:endParaRPr lang="en-US"/>
          </a:p>
        </p:txBody>
      </p:sp>
    </p:spTree>
    <p:extLst>
      <p:ext uri="{BB962C8B-B14F-4D97-AF65-F5344CB8AC3E}">
        <p14:creationId xmlns:p14="http://schemas.microsoft.com/office/powerpoint/2010/main" val="107062540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B022F-FFEF-8CD4-D78B-F331FA69D463}"/>
              </a:ext>
            </a:extLst>
          </p:cNvPr>
          <p:cNvSpPr>
            <a:spLocks noGrp="1"/>
          </p:cNvSpPr>
          <p:nvPr>
            <p:ph type="title"/>
          </p:nvPr>
        </p:nvSpPr>
        <p:spPr/>
        <p:txBody>
          <a:bodyPr/>
          <a:lstStyle/>
          <a:p>
            <a:r>
              <a:rPr lang="zh-CN" altLang="en-US" dirty="0"/>
              <a:t>隐蔽站问题</a:t>
            </a:r>
          </a:p>
        </p:txBody>
      </p:sp>
      <p:sp>
        <p:nvSpPr>
          <p:cNvPr id="4" name="灯片编号占位符 3">
            <a:extLst>
              <a:ext uri="{FF2B5EF4-FFF2-40B4-BE49-F238E27FC236}">
                <a16:creationId xmlns:a16="http://schemas.microsoft.com/office/drawing/2014/main" id="{D42CA227-7093-484C-F9A9-91B39D7664B5}"/>
              </a:ext>
            </a:extLst>
          </p:cNvPr>
          <p:cNvSpPr>
            <a:spLocks noGrp="1"/>
          </p:cNvSpPr>
          <p:nvPr>
            <p:ph type="sldNum" sz="quarter" idx="12"/>
          </p:nvPr>
        </p:nvSpPr>
        <p:spPr/>
        <p:txBody>
          <a:bodyPr/>
          <a:lstStyle/>
          <a:p>
            <a:fld id="{C8BB1146-E542-4D4E-B8E9-6919A11DDD48}" type="slidenum">
              <a:rPr lang="en-US" smtClean="0"/>
              <a:t>185</a:t>
            </a:fld>
            <a:endParaRPr lang="en-US"/>
          </a:p>
        </p:txBody>
      </p:sp>
      <p:sp>
        <p:nvSpPr>
          <p:cNvPr id="5" name="Text Box 3">
            <a:extLst>
              <a:ext uri="{FF2B5EF4-FFF2-40B4-BE49-F238E27FC236}">
                <a16:creationId xmlns:a16="http://schemas.microsoft.com/office/drawing/2014/main" id="{CDD50E15-6FBC-A0DE-1DFE-FBCDF5E184F7}"/>
              </a:ext>
            </a:extLst>
          </p:cNvPr>
          <p:cNvSpPr txBox="1">
            <a:spLocks noChangeArrowheads="1"/>
          </p:cNvSpPr>
          <p:nvPr/>
        </p:nvSpPr>
        <p:spPr bwMode="auto">
          <a:xfrm>
            <a:off x="2796420" y="4372828"/>
            <a:ext cx="6422008" cy="830997"/>
          </a:xfrm>
          <a:prstGeom prst="rect">
            <a:avLst/>
          </a:prstGeom>
          <a:solidFill>
            <a:schemeClr val="accent2"/>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2400" dirty="0">
                <a:solidFill>
                  <a:schemeClr val="bg1"/>
                </a:solidFill>
                <a:latin typeface="+mn-ea"/>
                <a:ea typeface="+mn-ea"/>
              </a:rPr>
              <a:t>当 </a:t>
            </a:r>
            <a:r>
              <a:rPr kumimoji="1" lang="en-US" altLang="zh-CN" sz="2400" dirty="0">
                <a:solidFill>
                  <a:schemeClr val="bg1"/>
                </a:solidFill>
                <a:latin typeface="+mn-ea"/>
                <a:ea typeface="+mn-ea"/>
              </a:rPr>
              <a:t>A </a:t>
            </a:r>
            <a:r>
              <a:rPr kumimoji="1" lang="zh-CN" altLang="en-US" sz="2400" dirty="0">
                <a:solidFill>
                  <a:schemeClr val="bg1"/>
                </a:solidFill>
                <a:latin typeface="+mn-ea"/>
                <a:ea typeface="+mn-ea"/>
              </a:rPr>
              <a:t>和 </a:t>
            </a:r>
            <a:r>
              <a:rPr kumimoji="1" lang="en-US" altLang="zh-CN" sz="2400" dirty="0">
                <a:solidFill>
                  <a:schemeClr val="bg1"/>
                </a:solidFill>
                <a:latin typeface="+mn-ea"/>
                <a:ea typeface="+mn-ea"/>
              </a:rPr>
              <a:t>C </a:t>
            </a:r>
            <a:r>
              <a:rPr kumimoji="1" lang="zh-CN" altLang="en-US" sz="2400" dirty="0">
                <a:solidFill>
                  <a:schemeClr val="bg1"/>
                </a:solidFill>
                <a:latin typeface="+mn-ea"/>
                <a:ea typeface="+mn-ea"/>
              </a:rPr>
              <a:t>检测不到无线信号时，都以为 </a:t>
            </a:r>
            <a:r>
              <a:rPr kumimoji="1" lang="en-US" altLang="zh-CN" sz="2400" dirty="0">
                <a:solidFill>
                  <a:schemeClr val="bg1"/>
                </a:solidFill>
                <a:latin typeface="+mn-ea"/>
                <a:ea typeface="+mn-ea"/>
              </a:rPr>
              <a:t>B </a:t>
            </a:r>
            <a:r>
              <a:rPr kumimoji="1" lang="zh-CN" altLang="en-US" sz="2400" dirty="0">
                <a:solidFill>
                  <a:schemeClr val="bg1"/>
                </a:solidFill>
                <a:latin typeface="+mn-ea"/>
                <a:ea typeface="+mn-ea"/>
              </a:rPr>
              <a:t>是空闲的，因而都向 </a:t>
            </a:r>
            <a:r>
              <a:rPr kumimoji="1" lang="en-US" altLang="zh-CN" sz="2400" dirty="0">
                <a:solidFill>
                  <a:schemeClr val="bg1"/>
                </a:solidFill>
                <a:latin typeface="+mn-ea"/>
                <a:ea typeface="+mn-ea"/>
              </a:rPr>
              <a:t>B </a:t>
            </a:r>
            <a:r>
              <a:rPr kumimoji="1" lang="zh-CN" altLang="en-US" sz="2400" dirty="0">
                <a:solidFill>
                  <a:schemeClr val="bg1"/>
                </a:solidFill>
                <a:latin typeface="+mn-ea"/>
                <a:ea typeface="+mn-ea"/>
              </a:rPr>
              <a:t>发送数据，结果发生冲突。</a:t>
            </a:r>
          </a:p>
        </p:txBody>
      </p:sp>
      <p:sp>
        <p:nvSpPr>
          <p:cNvPr id="6" name="Text Box 4">
            <a:extLst>
              <a:ext uri="{FF2B5EF4-FFF2-40B4-BE49-F238E27FC236}">
                <a16:creationId xmlns:a16="http://schemas.microsoft.com/office/drawing/2014/main" id="{2640EEC4-69CE-00D4-D314-80DC44881126}"/>
              </a:ext>
            </a:extLst>
          </p:cNvPr>
          <p:cNvSpPr txBox="1">
            <a:spLocks noChangeArrowheads="1"/>
          </p:cNvSpPr>
          <p:nvPr/>
        </p:nvSpPr>
        <p:spPr bwMode="auto">
          <a:xfrm>
            <a:off x="698537" y="5298341"/>
            <a:ext cx="10794926" cy="830997"/>
          </a:xfrm>
          <a:prstGeom prst="rect">
            <a:avLst/>
          </a:prstGeom>
          <a:solidFill>
            <a:srgbClr val="CCE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marL="342900" indent="-342900" eaLnBrk="1" hangingPunct="1">
              <a:buFont typeface="Wingdings" panose="05000000000000000000" pitchFamily="2" charset="2"/>
              <a:buChar char="n"/>
            </a:pPr>
            <a:r>
              <a:rPr lang="zh-CN" altLang="en-US" sz="2400" dirty="0">
                <a:latin typeface="+mn-ea"/>
                <a:ea typeface="+mn-ea"/>
              </a:rPr>
              <a:t>这种未能检测出媒体上已存在的信号的问题叫做</a:t>
            </a:r>
            <a:r>
              <a:rPr lang="zh-CN" altLang="en-US" sz="2400" dirty="0">
                <a:solidFill>
                  <a:srgbClr val="C00000"/>
                </a:solidFill>
                <a:latin typeface="+mn-ea"/>
                <a:ea typeface="+mn-ea"/>
              </a:rPr>
              <a:t>隐蔽站问题</a:t>
            </a:r>
            <a:r>
              <a:rPr lang="en-US" altLang="zh-CN" sz="2400" dirty="0">
                <a:latin typeface="+mn-ea"/>
                <a:ea typeface="+mn-ea"/>
              </a:rPr>
              <a:t>(hidden station problem) </a:t>
            </a:r>
          </a:p>
        </p:txBody>
      </p:sp>
      <p:sp>
        <p:nvSpPr>
          <p:cNvPr id="7" name="Oval 5">
            <a:extLst>
              <a:ext uri="{FF2B5EF4-FFF2-40B4-BE49-F238E27FC236}">
                <a16:creationId xmlns:a16="http://schemas.microsoft.com/office/drawing/2014/main" id="{137D11B1-8F42-787D-7A87-91F646FE1B42}"/>
              </a:ext>
            </a:extLst>
          </p:cNvPr>
          <p:cNvSpPr>
            <a:spLocks noChangeArrowheads="1"/>
          </p:cNvSpPr>
          <p:nvPr/>
        </p:nvSpPr>
        <p:spPr bwMode="auto">
          <a:xfrm>
            <a:off x="5723089" y="1236663"/>
            <a:ext cx="3190875" cy="3014662"/>
          </a:xfrm>
          <a:prstGeom prst="ellipse">
            <a:avLst/>
          </a:prstGeom>
          <a:solidFill>
            <a:srgbClr val="FFFF99"/>
          </a:solidFill>
          <a:ln w="9525">
            <a:solidFill>
              <a:schemeClr val="tx2"/>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8" name="Text Box 6">
            <a:extLst>
              <a:ext uri="{FF2B5EF4-FFF2-40B4-BE49-F238E27FC236}">
                <a16:creationId xmlns:a16="http://schemas.microsoft.com/office/drawing/2014/main" id="{F6CF0D3F-FA53-E290-4AF7-10B4E23A3A7A}"/>
              </a:ext>
            </a:extLst>
          </p:cNvPr>
          <p:cNvSpPr txBox="1">
            <a:spLocks noChangeArrowheads="1"/>
          </p:cNvSpPr>
          <p:nvPr/>
        </p:nvSpPr>
        <p:spPr bwMode="auto">
          <a:xfrm>
            <a:off x="1708639" y="1052513"/>
            <a:ext cx="2031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en-US" altLang="zh-CN" sz="2400" dirty="0">
                <a:solidFill>
                  <a:srgbClr val="333399"/>
                </a:solidFill>
                <a:latin typeface="+mn-ea"/>
                <a:ea typeface="+mn-ea"/>
              </a:rPr>
              <a:t>A </a:t>
            </a:r>
            <a:r>
              <a:rPr kumimoji="1" lang="zh-CN" altLang="en-US" sz="2400" dirty="0">
                <a:solidFill>
                  <a:srgbClr val="333399"/>
                </a:solidFill>
                <a:latin typeface="+mn-ea"/>
                <a:ea typeface="+mn-ea"/>
              </a:rPr>
              <a:t>的作用范围</a:t>
            </a:r>
          </a:p>
        </p:txBody>
      </p:sp>
      <p:sp>
        <p:nvSpPr>
          <p:cNvPr id="9" name="Oval 7">
            <a:extLst>
              <a:ext uri="{FF2B5EF4-FFF2-40B4-BE49-F238E27FC236}">
                <a16:creationId xmlns:a16="http://schemas.microsoft.com/office/drawing/2014/main" id="{41A1B9C9-8AEF-B2E6-399D-44E0742EB792}"/>
              </a:ext>
            </a:extLst>
          </p:cNvPr>
          <p:cNvSpPr>
            <a:spLocks noChangeArrowheads="1"/>
          </p:cNvSpPr>
          <p:nvPr/>
        </p:nvSpPr>
        <p:spPr bwMode="auto">
          <a:xfrm>
            <a:off x="3030689" y="1236663"/>
            <a:ext cx="3190875" cy="3014662"/>
          </a:xfrm>
          <a:prstGeom prst="ellipse">
            <a:avLst/>
          </a:prstGeom>
          <a:solidFill>
            <a:srgbClr val="CCECFF">
              <a:alpha val="23921"/>
            </a:srgbClr>
          </a:solidFill>
          <a:ln w="9525">
            <a:solidFill>
              <a:schemeClr val="tx2"/>
            </a:solidFill>
            <a:prstDash val="dash"/>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10" name="Text Box 8">
            <a:extLst>
              <a:ext uri="{FF2B5EF4-FFF2-40B4-BE49-F238E27FC236}">
                <a16:creationId xmlns:a16="http://schemas.microsoft.com/office/drawing/2014/main" id="{4DDECAC8-04CD-D2C1-BBD3-864C867B8FC8}"/>
              </a:ext>
            </a:extLst>
          </p:cNvPr>
          <p:cNvSpPr txBox="1">
            <a:spLocks noChangeArrowheads="1"/>
          </p:cNvSpPr>
          <p:nvPr/>
        </p:nvSpPr>
        <p:spPr bwMode="auto">
          <a:xfrm>
            <a:off x="8207526" y="1052513"/>
            <a:ext cx="201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en-US" altLang="zh-CN" sz="2400" dirty="0">
                <a:solidFill>
                  <a:srgbClr val="333399"/>
                </a:solidFill>
                <a:latin typeface="+mn-ea"/>
                <a:ea typeface="+mn-ea"/>
              </a:rPr>
              <a:t>C </a:t>
            </a:r>
            <a:r>
              <a:rPr kumimoji="1" lang="zh-CN" altLang="en-US" sz="2400" dirty="0">
                <a:solidFill>
                  <a:srgbClr val="333399"/>
                </a:solidFill>
                <a:latin typeface="+mn-ea"/>
                <a:ea typeface="+mn-ea"/>
              </a:rPr>
              <a:t>的作用范围</a:t>
            </a:r>
          </a:p>
        </p:txBody>
      </p:sp>
      <p:sp>
        <p:nvSpPr>
          <p:cNvPr id="11" name="Text Box 9">
            <a:extLst>
              <a:ext uri="{FF2B5EF4-FFF2-40B4-BE49-F238E27FC236}">
                <a16:creationId xmlns:a16="http://schemas.microsoft.com/office/drawing/2014/main" id="{E966AA5D-5E51-313D-AEC9-E6398270E7C5}"/>
              </a:ext>
            </a:extLst>
          </p:cNvPr>
          <p:cNvSpPr txBox="1">
            <a:spLocks noChangeArrowheads="1"/>
          </p:cNvSpPr>
          <p:nvPr/>
        </p:nvSpPr>
        <p:spPr bwMode="auto">
          <a:xfrm>
            <a:off x="4437214" y="3001963"/>
            <a:ext cx="38735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400">
                <a:solidFill>
                  <a:srgbClr val="333399"/>
                </a:solidFill>
              </a:rPr>
              <a:t>A</a:t>
            </a:r>
          </a:p>
        </p:txBody>
      </p:sp>
      <p:sp>
        <p:nvSpPr>
          <p:cNvPr id="12" name="Text Box 10">
            <a:extLst>
              <a:ext uri="{FF2B5EF4-FFF2-40B4-BE49-F238E27FC236}">
                <a16:creationId xmlns:a16="http://schemas.microsoft.com/office/drawing/2014/main" id="{E7A266F3-2BEA-CB38-22C4-8255B246A490}"/>
              </a:ext>
            </a:extLst>
          </p:cNvPr>
          <p:cNvSpPr txBox="1">
            <a:spLocks noChangeArrowheads="1"/>
          </p:cNvSpPr>
          <p:nvPr/>
        </p:nvSpPr>
        <p:spPr bwMode="auto">
          <a:xfrm>
            <a:off x="5758014" y="3003550"/>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400" b="1">
                <a:solidFill>
                  <a:srgbClr val="333399"/>
                </a:solidFill>
              </a:rPr>
              <a:t>B</a:t>
            </a:r>
          </a:p>
        </p:txBody>
      </p:sp>
      <p:sp>
        <p:nvSpPr>
          <p:cNvPr id="13" name="Text Box 11">
            <a:extLst>
              <a:ext uri="{FF2B5EF4-FFF2-40B4-BE49-F238E27FC236}">
                <a16:creationId xmlns:a16="http://schemas.microsoft.com/office/drawing/2014/main" id="{9DA1ED5B-B10E-3048-FA2E-8B416FFA71D1}"/>
              </a:ext>
            </a:extLst>
          </p:cNvPr>
          <p:cNvSpPr txBox="1">
            <a:spLocks noChangeArrowheads="1"/>
          </p:cNvSpPr>
          <p:nvPr/>
        </p:nvSpPr>
        <p:spPr bwMode="auto">
          <a:xfrm>
            <a:off x="7116914" y="3003550"/>
            <a:ext cx="403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400" b="1">
                <a:solidFill>
                  <a:srgbClr val="333399"/>
                </a:solidFill>
              </a:rPr>
              <a:t>C</a:t>
            </a:r>
          </a:p>
        </p:txBody>
      </p:sp>
      <p:sp>
        <p:nvSpPr>
          <p:cNvPr id="14" name="Text Box 12">
            <a:extLst>
              <a:ext uri="{FF2B5EF4-FFF2-40B4-BE49-F238E27FC236}">
                <a16:creationId xmlns:a16="http://schemas.microsoft.com/office/drawing/2014/main" id="{7CF970A2-CB92-9D76-0F23-5A5887FC7FBC}"/>
              </a:ext>
            </a:extLst>
          </p:cNvPr>
          <p:cNvSpPr txBox="1">
            <a:spLocks noChangeArrowheads="1"/>
          </p:cNvSpPr>
          <p:nvPr/>
        </p:nvSpPr>
        <p:spPr bwMode="auto">
          <a:xfrm>
            <a:off x="8523439" y="3003550"/>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400" b="1">
                <a:solidFill>
                  <a:srgbClr val="333399"/>
                </a:solidFill>
              </a:rPr>
              <a:t>D</a:t>
            </a:r>
          </a:p>
        </p:txBody>
      </p:sp>
      <p:grpSp>
        <p:nvGrpSpPr>
          <p:cNvPr id="15" name="Group 13">
            <a:extLst>
              <a:ext uri="{FF2B5EF4-FFF2-40B4-BE49-F238E27FC236}">
                <a16:creationId xmlns:a16="http://schemas.microsoft.com/office/drawing/2014/main" id="{71F82313-8CF2-602F-D1ED-40816F541EB6}"/>
              </a:ext>
            </a:extLst>
          </p:cNvPr>
          <p:cNvGrpSpPr>
            <a:grpSpLocks/>
          </p:cNvGrpSpPr>
          <p:nvPr/>
        </p:nvGrpSpPr>
        <p:grpSpPr bwMode="auto">
          <a:xfrm>
            <a:off x="5491314" y="2462213"/>
            <a:ext cx="809625" cy="547687"/>
            <a:chOff x="762" y="2391"/>
            <a:chExt cx="423" cy="312"/>
          </a:xfrm>
        </p:grpSpPr>
        <p:grpSp>
          <p:nvGrpSpPr>
            <p:cNvPr id="16" name="Group 14">
              <a:extLst>
                <a:ext uri="{FF2B5EF4-FFF2-40B4-BE49-F238E27FC236}">
                  <a16:creationId xmlns:a16="http://schemas.microsoft.com/office/drawing/2014/main" id="{2153E2DD-AF5E-74FC-CCD6-4BA7C92245C6}"/>
                </a:ext>
              </a:extLst>
            </p:cNvPr>
            <p:cNvGrpSpPr>
              <a:grpSpLocks/>
            </p:cNvGrpSpPr>
            <p:nvPr/>
          </p:nvGrpSpPr>
          <p:grpSpPr bwMode="auto">
            <a:xfrm>
              <a:off x="867" y="2432"/>
              <a:ext cx="318" cy="271"/>
              <a:chOff x="657" y="1570"/>
              <a:chExt cx="318" cy="311"/>
            </a:xfrm>
          </p:grpSpPr>
          <p:sp>
            <p:nvSpPr>
              <p:cNvPr id="24" name="Line 15">
                <a:extLst>
                  <a:ext uri="{FF2B5EF4-FFF2-40B4-BE49-F238E27FC236}">
                    <a16:creationId xmlns:a16="http://schemas.microsoft.com/office/drawing/2014/main" id="{00C80787-8611-CCAF-1377-B2718EEB26B0}"/>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5" name="Picture 16" descr="laptop copy">
                <a:extLst>
                  <a:ext uri="{FF2B5EF4-FFF2-40B4-BE49-F238E27FC236}">
                    <a16:creationId xmlns:a16="http://schemas.microsoft.com/office/drawing/2014/main" id="{F835DC5D-57AA-F6A8-E953-7C2CE7CBEA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17">
              <a:extLst>
                <a:ext uri="{FF2B5EF4-FFF2-40B4-BE49-F238E27FC236}">
                  <a16:creationId xmlns:a16="http://schemas.microsoft.com/office/drawing/2014/main" id="{A9B9196A-C13B-211B-4EAA-8603DD5AFF7E}"/>
                </a:ext>
              </a:extLst>
            </p:cNvPr>
            <p:cNvGrpSpPr>
              <a:grpSpLocks/>
            </p:cNvGrpSpPr>
            <p:nvPr/>
          </p:nvGrpSpPr>
          <p:grpSpPr bwMode="auto">
            <a:xfrm>
              <a:off x="762" y="2391"/>
              <a:ext cx="306" cy="90"/>
              <a:chOff x="748" y="2251"/>
              <a:chExt cx="306" cy="90"/>
            </a:xfrm>
          </p:grpSpPr>
          <p:sp>
            <p:nvSpPr>
              <p:cNvPr id="18" name="AutoShape 18">
                <a:extLst>
                  <a:ext uri="{FF2B5EF4-FFF2-40B4-BE49-F238E27FC236}">
                    <a16:creationId xmlns:a16="http://schemas.microsoft.com/office/drawing/2014/main" id="{6E9922DC-4E95-59DC-1867-0D26779C02B9}"/>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9" name="AutoShape 19">
                <a:extLst>
                  <a:ext uri="{FF2B5EF4-FFF2-40B4-BE49-F238E27FC236}">
                    <a16:creationId xmlns:a16="http://schemas.microsoft.com/office/drawing/2014/main" id="{790ABC49-F8F0-90B2-29A3-0E428A354EC1}"/>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0" name="AutoShape 20">
                <a:extLst>
                  <a:ext uri="{FF2B5EF4-FFF2-40B4-BE49-F238E27FC236}">
                    <a16:creationId xmlns:a16="http://schemas.microsoft.com/office/drawing/2014/main" id="{0FD5175A-5EB5-7661-0830-3BFB404B0D1E}"/>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1" name="AutoShape 21">
                <a:extLst>
                  <a:ext uri="{FF2B5EF4-FFF2-40B4-BE49-F238E27FC236}">
                    <a16:creationId xmlns:a16="http://schemas.microsoft.com/office/drawing/2014/main" id="{C0BD3ABD-760A-CC3A-8138-AB2D986FA9ED}"/>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2" name="AutoShape 22">
                <a:extLst>
                  <a:ext uri="{FF2B5EF4-FFF2-40B4-BE49-F238E27FC236}">
                    <a16:creationId xmlns:a16="http://schemas.microsoft.com/office/drawing/2014/main" id="{EB44663E-ABDD-FB3D-4BAA-482C58738650}"/>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3" name="AutoShape 23">
                <a:extLst>
                  <a:ext uri="{FF2B5EF4-FFF2-40B4-BE49-F238E27FC236}">
                    <a16:creationId xmlns:a16="http://schemas.microsoft.com/office/drawing/2014/main" id="{D8E77F19-E509-C2EF-644E-B4CF2CC26803}"/>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grpSp>
        <p:nvGrpSpPr>
          <p:cNvPr id="26" name="Group 24">
            <a:extLst>
              <a:ext uri="{FF2B5EF4-FFF2-40B4-BE49-F238E27FC236}">
                <a16:creationId xmlns:a16="http://schemas.microsoft.com/office/drawing/2014/main" id="{F7A778EC-E051-5273-CEFC-1EC85F3137DF}"/>
              </a:ext>
            </a:extLst>
          </p:cNvPr>
          <p:cNvGrpSpPr>
            <a:grpSpLocks/>
          </p:cNvGrpSpPr>
          <p:nvPr/>
        </p:nvGrpSpPr>
        <p:grpSpPr bwMode="auto">
          <a:xfrm>
            <a:off x="4221314" y="2462213"/>
            <a:ext cx="809625" cy="547687"/>
            <a:chOff x="762" y="2391"/>
            <a:chExt cx="423" cy="312"/>
          </a:xfrm>
        </p:grpSpPr>
        <p:grpSp>
          <p:nvGrpSpPr>
            <p:cNvPr id="27" name="Group 25">
              <a:extLst>
                <a:ext uri="{FF2B5EF4-FFF2-40B4-BE49-F238E27FC236}">
                  <a16:creationId xmlns:a16="http://schemas.microsoft.com/office/drawing/2014/main" id="{3676D22B-7065-503F-4274-210C8E79CCD2}"/>
                </a:ext>
              </a:extLst>
            </p:cNvPr>
            <p:cNvGrpSpPr>
              <a:grpSpLocks/>
            </p:cNvGrpSpPr>
            <p:nvPr/>
          </p:nvGrpSpPr>
          <p:grpSpPr bwMode="auto">
            <a:xfrm>
              <a:off x="867" y="2432"/>
              <a:ext cx="318" cy="271"/>
              <a:chOff x="657" y="1570"/>
              <a:chExt cx="318" cy="311"/>
            </a:xfrm>
          </p:grpSpPr>
          <p:sp>
            <p:nvSpPr>
              <p:cNvPr id="35" name="Line 26">
                <a:extLst>
                  <a:ext uri="{FF2B5EF4-FFF2-40B4-BE49-F238E27FC236}">
                    <a16:creationId xmlns:a16="http://schemas.microsoft.com/office/drawing/2014/main" id="{8EB6D33B-02FF-9668-931F-973FCA891EA9}"/>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36" name="Picture 27" descr="laptop copy">
                <a:extLst>
                  <a:ext uri="{FF2B5EF4-FFF2-40B4-BE49-F238E27FC236}">
                    <a16:creationId xmlns:a16="http://schemas.microsoft.com/office/drawing/2014/main" id="{BDD0E395-9144-2D34-D7ED-A43BFD98E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8">
              <a:extLst>
                <a:ext uri="{FF2B5EF4-FFF2-40B4-BE49-F238E27FC236}">
                  <a16:creationId xmlns:a16="http://schemas.microsoft.com/office/drawing/2014/main" id="{52C630B4-ABA9-0B61-CBD2-1C6552E5021C}"/>
                </a:ext>
              </a:extLst>
            </p:cNvPr>
            <p:cNvGrpSpPr>
              <a:grpSpLocks/>
            </p:cNvGrpSpPr>
            <p:nvPr/>
          </p:nvGrpSpPr>
          <p:grpSpPr bwMode="auto">
            <a:xfrm>
              <a:off x="762" y="2391"/>
              <a:ext cx="306" cy="90"/>
              <a:chOff x="748" y="2251"/>
              <a:chExt cx="306" cy="90"/>
            </a:xfrm>
          </p:grpSpPr>
          <p:sp>
            <p:nvSpPr>
              <p:cNvPr id="29" name="AutoShape 29">
                <a:extLst>
                  <a:ext uri="{FF2B5EF4-FFF2-40B4-BE49-F238E27FC236}">
                    <a16:creationId xmlns:a16="http://schemas.microsoft.com/office/drawing/2014/main" id="{978E7A5D-1D47-2F44-0187-6D891DF0776C}"/>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0" name="AutoShape 30">
                <a:extLst>
                  <a:ext uri="{FF2B5EF4-FFF2-40B4-BE49-F238E27FC236}">
                    <a16:creationId xmlns:a16="http://schemas.microsoft.com/office/drawing/2014/main" id="{12760168-1B80-CE7E-C488-B2A846F9CC94}"/>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1" name="AutoShape 31">
                <a:extLst>
                  <a:ext uri="{FF2B5EF4-FFF2-40B4-BE49-F238E27FC236}">
                    <a16:creationId xmlns:a16="http://schemas.microsoft.com/office/drawing/2014/main" id="{3BE6E3E8-826B-FBBF-D524-74D60704DFDC}"/>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2" name="AutoShape 32">
                <a:extLst>
                  <a:ext uri="{FF2B5EF4-FFF2-40B4-BE49-F238E27FC236}">
                    <a16:creationId xmlns:a16="http://schemas.microsoft.com/office/drawing/2014/main" id="{2E15DBBB-A703-A6D1-53C0-4CFABA66BD35}"/>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3" name="AutoShape 33">
                <a:extLst>
                  <a:ext uri="{FF2B5EF4-FFF2-40B4-BE49-F238E27FC236}">
                    <a16:creationId xmlns:a16="http://schemas.microsoft.com/office/drawing/2014/main" id="{01FEDE43-769A-162B-9510-54C83FC34C0F}"/>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4" name="AutoShape 34">
                <a:extLst>
                  <a:ext uri="{FF2B5EF4-FFF2-40B4-BE49-F238E27FC236}">
                    <a16:creationId xmlns:a16="http://schemas.microsoft.com/office/drawing/2014/main" id="{346F305D-7D4C-25E4-60D4-BF83B1643725}"/>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grpSp>
        <p:nvGrpSpPr>
          <p:cNvPr id="37" name="Group 35">
            <a:extLst>
              <a:ext uri="{FF2B5EF4-FFF2-40B4-BE49-F238E27FC236}">
                <a16:creationId xmlns:a16="http://schemas.microsoft.com/office/drawing/2014/main" id="{1EEE4B1D-D868-1035-53D1-E90543476E56}"/>
              </a:ext>
            </a:extLst>
          </p:cNvPr>
          <p:cNvGrpSpPr>
            <a:grpSpLocks/>
          </p:cNvGrpSpPr>
          <p:nvPr/>
        </p:nvGrpSpPr>
        <p:grpSpPr bwMode="auto">
          <a:xfrm>
            <a:off x="8261501" y="2462213"/>
            <a:ext cx="809625" cy="547687"/>
            <a:chOff x="762" y="2391"/>
            <a:chExt cx="423" cy="312"/>
          </a:xfrm>
        </p:grpSpPr>
        <p:grpSp>
          <p:nvGrpSpPr>
            <p:cNvPr id="38" name="Group 36">
              <a:extLst>
                <a:ext uri="{FF2B5EF4-FFF2-40B4-BE49-F238E27FC236}">
                  <a16:creationId xmlns:a16="http://schemas.microsoft.com/office/drawing/2014/main" id="{A460ECF8-D5BE-08BB-802D-76B32E1B572D}"/>
                </a:ext>
              </a:extLst>
            </p:cNvPr>
            <p:cNvGrpSpPr>
              <a:grpSpLocks/>
            </p:cNvGrpSpPr>
            <p:nvPr/>
          </p:nvGrpSpPr>
          <p:grpSpPr bwMode="auto">
            <a:xfrm>
              <a:off x="867" y="2432"/>
              <a:ext cx="318" cy="271"/>
              <a:chOff x="657" y="1570"/>
              <a:chExt cx="318" cy="311"/>
            </a:xfrm>
          </p:grpSpPr>
          <p:sp>
            <p:nvSpPr>
              <p:cNvPr id="46" name="Line 37">
                <a:extLst>
                  <a:ext uri="{FF2B5EF4-FFF2-40B4-BE49-F238E27FC236}">
                    <a16:creationId xmlns:a16="http://schemas.microsoft.com/office/drawing/2014/main" id="{E6ACB923-B144-2F4B-5AE3-E63A81132C99}"/>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7" name="Picture 38" descr="laptop copy">
                <a:extLst>
                  <a:ext uri="{FF2B5EF4-FFF2-40B4-BE49-F238E27FC236}">
                    <a16:creationId xmlns:a16="http://schemas.microsoft.com/office/drawing/2014/main" id="{818D4638-35DD-4F3A-15E2-EEAB237B9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9">
              <a:extLst>
                <a:ext uri="{FF2B5EF4-FFF2-40B4-BE49-F238E27FC236}">
                  <a16:creationId xmlns:a16="http://schemas.microsoft.com/office/drawing/2014/main" id="{C2F8349A-AA18-778E-E9A7-D4A1357DEDC3}"/>
                </a:ext>
              </a:extLst>
            </p:cNvPr>
            <p:cNvGrpSpPr>
              <a:grpSpLocks/>
            </p:cNvGrpSpPr>
            <p:nvPr/>
          </p:nvGrpSpPr>
          <p:grpSpPr bwMode="auto">
            <a:xfrm>
              <a:off x="762" y="2391"/>
              <a:ext cx="306" cy="90"/>
              <a:chOff x="748" y="2251"/>
              <a:chExt cx="306" cy="90"/>
            </a:xfrm>
          </p:grpSpPr>
          <p:sp>
            <p:nvSpPr>
              <p:cNvPr id="40" name="AutoShape 40">
                <a:extLst>
                  <a:ext uri="{FF2B5EF4-FFF2-40B4-BE49-F238E27FC236}">
                    <a16:creationId xmlns:a16="http://schemas.microsoft.com/office/drawing/2014/main" id="{E970C501-A400-7C7A-3E0D-7D131B9BFB31}"/>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1" name="AutoShape 41">
                <a:extLst>
                  <a:ext uri="{FF2B5EF4-FFF2-40B4-BE49-F238E27FC236}">
                    <a16:creationId xmlns:a16="http://schemas.microsoft.com/office/drawing/2014/main" id="{80B4C5BC-31F2-D876-1577-F322A3A4D85A}"/>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2" name="AutoShape 42">
                <a:extLst>
                  <a:ext uri="{FF2B5EF4-FFF2-40B4-BE49-F238E27FC236}">
                    <a16:creationId xmlns:a16="http://schemas.microsoft.com/office/drawing/2014/main" id="{A9DB2D7F-6BAA-372A-8600-C277379B6C89}"/>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3" name="AutoShape 43">
                <a:extLst>
                  <a:ext uri="{FF2B5EF4-FFF2-40B4-BE49-F238E27FC236}">
                    <a16:creationId xmlns:a16="http://schemas.microsoft.com/office/drawing/2014/main" id="{D1125D89-3F42-4014-21DF-6AC203F64B65}"/>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4" name="AutoShape 44">
                <a:extLst>
                  <a:ext uri="{FF2B5EF4-FFF2-40B4-BE49-F238E27FC236}">
                    <a16:creationId xmlns:a16="http://schemas.microsoft.com/office/drawing/2014/main" id="{4E5B2A41-BE61-597A-BF3E-714A3B488C46}"/>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5" name="AutoShape 45">
                <a:extLst>
                  <a:ext uri="{FF2B5EF4-FFF2-40B4-BE49-F238E27FC236}">
                    <a16:creationId xmlns:a16="http://schemas.microsoft.com/office/drawing/2014/main" id="{4DF52C7D-82A3-17BB-7B18-F52E3D6EF78D}"/>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grpSp>
        <p:nvGrpSpPr>
          <p:cNvPr id="48" name="Group 46">
            <a:extLst>
              <a:ext uri="{FF2B5EF4-FFF2-40B4-BE49-F238E27FC236}">
                <a16:creationId xmlns:a16="http://schemas.microsoft.com/office/drawing/2014/main" id="{B768C87A-F6B0-6C7A-43D7-F964A73AB516}"/>
              </a:ext>
            </a:extLst>
          </p:cNvPr>
          <p:cNvGrpSpPr>
            <a:grpSpLocks/>
          </p:cNvGrpSpPr>
          <p:nvPr/>
        </p:nvGrpSpPr>
        <p:grpSpPr bwMode="auto">
          <a:xfrm>
            <a:off x="6875614" y="2462213"/>
            <a:ext cx="809625" cy="547687"/>
            <a:chOff x="762" y="2391"/>
            <a:chExt cx="423" cy="312"/>
          </a:xfrm>
        </p:grpSpPr>
        <p:grpSp>
          <p:nvGrpSpPr>
            <p:cNvPr id="49" name="Group 47">
              <a:extLst>
                <a:ext uri="{FF2B5EF4-FFF2-40B4-BE49-F238E27FC236}">
                  <a16:creationId xmlns:a16="http://schemas.microsoft.com/office/drawing/2014/main" id="{7878061B-126B-4C6F-B967-A763F9145D83}"/>
                </a:ext>
              </a:extLst>
            </p:cNvPr>
            <p:cNvGrpSpPr>
              <a:grpSpLocks/>
            </p:cNvGrpSpPr>
            <p:nvPr/>
          </p:nvGrpSpPr>
          <p:grpSpPr bwMode="auto">
            <a:xfrm>
              <a:off x="867" y="2432"/>
              <a:ext cx="318" cy="271"/>
              <a:chOff x="657" y="1570"/>
              <a:chExt cx="318" cy="311"/>
            </a:xfrm>
          </p:grpSpPr>
          <p:sp>
            <p:nvSpPr>
              <p:cNvPr id="57" name="Line 48">
                <a:extLst>
                  <a:ext uri="{FF2B5EF4-FFF2-40B4-BE49-F238E27FC236}">
                    <a16:creationId xmlns:a16="http://schemas.microsoft.com/office/drawing/2014/main" id="{2F1F88A6-22EE-359C-02CC-3C1E17669391}"/>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58" name="Picture 49" descr="laptop copy">
                <a:extLst>
                  <a:ext uri="{FF2B5EF4-FFF2-40B4-BE49-F238E27FC236}">
                    <a16:creationId xmlns:a16="http://schemas.microsoft.com/office/drawing/2014/main" id="{57D9AFE8-EA7A-B83F-A556-CD5DD5ED8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50">
              <a:extLst>
                <a:ext uri="{FF2B5EF4-FFF2-40B4-BE49-F238E27FC236}">
                  <a16:creationId xmlns:a16="http://schemas.microsoft.com/office/drawing/2014/main" id="{90287782-886E-A4A7-82FD-3ACE2D8A4984}"/>
                </a:ext>
              </a:extLst>
            </p:cNvPr>
            <p:cNvGrpSpPr>
              <a:grpSpLocks/>
            </p:cNvGrpSpPr>
            <p:nvPr/>
          </p:nvGrpSpPr>
          <p:grpSpPr bwMode="auto">
            <a:xfrm>
              <a:off x="762" y="2391"/>
              <a:ext cx="306" cy="90"/>
              <a:chOff x="748" y="2251"/>
              <a:chExt cx="306" cy="90"/>
            </a:xfrm>
          </p:grpSpPr>
          <p:sp>
            <p:nvSpPr>
              <p:cNvPr id="51" name="AutoShape 51">
                <a:extLst>
                  <a:ext uri="{FF2B5EF4-FFF2-40B4-BE49-F238E27FC236}">
                    <a16:creationId xmlns:a16="http://schemas.microsoft.com/office/drawing/2014/main" id="{750AB5D1-4517-0B93-EEDD-59A64B941057}"/>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52" name="AutoShape 52">
                <a:extLst>
                  <a:ext uri="{FF2B5EF4-FFF2-40B4-BE49-F238E27FC236}">
                    <a16:creationId xmlns:a16="http://schemas.microsoft.com/office/drawing/2014/main" id="{DB877A5F-84C7-F926-D893-3C405243FB81}"/>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53" name="AutoShape 53">
                <a:extLst>
                  <a:ext uri="{FF2B5EF4-FFF2-40B4-BE49-F238E27FC236}">
                    <a16:creationId xmlns:a16="http://schemas.microsoft.com/office/drawing/2014/main" id="{66C0ACA0-37B5-12C0-1C21-32FDB0BFD35D}"/>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54" name="AutoShape 54">
                <a:extLst>
                  <a:ext uri="{FF2B5EF4-FFF2-40B4-BE49-F238E27FC236}">
                    <a16:creationId xmlns:a16="http://schemas.microsoft.com/office/drawing/2014/main" id="{37619110-FD27-DCD1-1E5E-F23F3A87C771}"/>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55" name="AutoShape 55">
                <a:extLst>
                  <a:ext uri="{FF2B5EF4-FFF2-40B4-BE49-F238E27FC236}">
                    <a16:creationId xmlns:a16="http://schemas.microsoft.com/office/drawing/2014/main" id="{7AC0AC6C-C1C4-D801-8E29-5C07D10193C9}"/>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56" name="AutoShape 56">
                <a:extLst>
                  <a:ext uri="{FF2B5EF4-FFF2-40B4-BE49-F238E27FC236}">
                    <a16:creationId xmlns:a16="http://schemas.microsoft.com/office/drawing/2014/main" id="{02CC76F8-3491-35CC-E59F-51F164B4D8F3}"/>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sp>
        <p:nvSpPr>
          <p:cNvPr id="59" name="Line 57">
            <a:extLst>
              <a:ext uri="{FF2B5EF4-FFF2-40B4-BE49-F238E27FC236}">
                <a16:creationId xmlns:a16="http://schemas.microsoft.com/office/drawing/2014/main" id="{F3156A9A-66B4-E0BD-10CE-631E3F1EA8C5}"/>
              </a:ext>
            </a:extLst>
          </p:cNvPr>
          <p:cNvSpPr>
            <a:spLocks noChangeShapeType="1"/>
          </p:cNvSpPr>
          <p:nvPr/>
        </p:nvSpPr>
        <p:spPr bwMode="auto">
          <a:xfrm>
            <a:off x="2735414" y="1484313"/>
            <a:ext cx="460375" cy="436562"/>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58">
            <a:extLst>
              <a:ext uri="{FF2B5EF4-FFF2-40B4-BE49-F238E27FC236}">
                <a16:creationId xmlns:a16="http://schemas.microsoft.com/office/drawing/2014/main" id="{8EB048F7-024A-AB18-42CF-69B75013F524}"/>
              </a:ext>
            </a:extLst>
          </p:cNvPr>
          <p:cNvSpPr>
            <a:spLocks noChangeShapeType="1"/>
          </p:cNvSpPr>
          <p:nvPr/>
        </p:nvSpPr>
        <p:spPr bwMode="auto">
          <a:xfrm flipH="1">
            <a:off x="8599639" y="1484313"/>
            <a:ext cx="471487" cy="319087"/>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91753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2000" fill="hold" grpId="0" nodeType="afterEffect">
                                  <p:stCondLst>
                                    <p:cond delay="500"/>
                                  </p:stCondLst>
                                  <p:childTnLst>
                                    <p:anim calcmode="discrete" valueType="str">
                                      <p:cBhvr>
                                        <p:cTn id="9"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4AEA88-6C12-9EBF-B471-1B96B535243B}"/>
              </a:ext>
            </a:extLst>
          </p:cNvPr>
          <p:cNvSpPr>
            <a:spLocks noGrp="1"/>
          </p:cNvSpPr>
          <p:nvPr>
            <p:ph type="title"/>
          </p:nvPr>
        </p:nvSpPr>
        <p:spPr/>
        <p:txBody>
          <a:bodyPr/>
          <a:lstStyle/>
          <a:p>
            <a:r>
              <a:rPr lang="zh-CN" altLang="en-US" dirty="0"/>
              <a:t>暴露站问题</a:t>
            </a:r>
          </a:p>
        </p:txBody>
      </p:sp>
      <p:sp>
        <p:nvSpPr>
          <p:cNvPr id="4" name="灯片编号占位符 3">
            <a:extLst>
              <a:ext uri="{FF2B5EF4-FFF2-40B4-BE49-F238E27FC236}">
                <a16:creationId xmlns:a16="http://schemas.microsoft.com/office/drawing/2014/main" id="{9CABCEF8-D10F-072F-4714-10B0C433B6C2}"/>
              </a:ext>
            </a:extLst>
          </p:cNvPr>
          <p:cNvSpPr>
            <a:spLocks noGrp="1"/>
          </p:cNvSpPr>
          <p:nvPr>
            <p:ph type="sldNum" sz="quarter" idx="12"/>
          </p:nvPr>
        </p:nvSpPr>
        <p:spPr/>
        <p:txBody>
          <a:bodyPr/>
          <a:lstStyle/>
          <a:p>
            <a:fld id="{C8BB1146-E542-4D4E-B8E9-6919A11DDD48}" type="slidenum">
              <a:rPr lang="en-US" smtClean="0"/>
              <a:t>186</a:t>
            </a:fld>
            <a:endParaRPr lang="en-US"/>
          </a:p>
        </p:txBody>
      </p:sp>
      <p:sp>
        <p:nvSpPr>
          <p:cNvPr id="5" name="Text Box 6">
            <a:extLst>
              <a:ext uri="{FF2B5EF4-FFF2-40B4-BE49-F238E27FC236}">
                <a16:creationId xmlns:a16="http://schemas.microsoft.com/office/drawing/2014/main" id="{C635C19A-8E74-5FBD-2C22-380F1EA6E242}"/>
              </a:ext>
            </a:extLst>
          </p:cNvPr>
          <p:cNvSpPr txBox="1">
            <a:spLocks noChangeArrowheads="1"/>
          </p:cNvSpPr>
          <p:nvPr/>
        </p:nvSpPr>
        <p:spPr bwMode="auto">
          <a:xfrm>
            <a:off x="2462439" y="4463844"/>
            <a:ext cx="7452681" cy="830997"/>
          </a:xfrm>
          <a:prstGeom prst="rect">
            <a:avLst/>
          </a:prstGeom>
          <a:solidFill>
            <a:schemeClr val="accent2"/>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400" dirty="0">
                <a:solidFill>
                  <a:schemeClr val="bg1"/>
                </a:solidFill>
                <a:latin typeface="+mn-ea"/>
                <a:ea typeface="+mn-ea"/>
              </a:rPr>
              <a:t>B </a:t>
            </a:r>
            <a:r>
              <a:rPr kumimoji="1" lang="zh-CN" altLang="en-US" sz="2400" dirty="0">
                <a:solidFill>
                  <a:schemeClr val="bg1"/>
                </a:solidFill>
                <a:latin typeface="+mn-ea"/>
                <a:ea typeface="+mn-ea"/>
              </a:rPr>
              <a:t>向 </a:t>
            </a:r>
            <a:r>
              <a:rPr kumimoji="1" lang="en-US" altLang="zh-CN" sz="2400" dirty="0">
                <a:solidFill>
                  <a:schemeClr val="bg1"/>
                </a:solidFill>
                <a:latin typeface="+mn-ea"/>
                <a:ea typeface="+mn-ea"/>
              </a:rPr>
              <a:t>A </a:t>
            </a:r>
            <a:r>
              <a:rPr kumimoji="1" lang="zh-CN" altLang="en-US" sz="2400" dirty="0">
                <a:solidFill>
                  <a:schemeClr val="bg1"/>
                </a:solidFill>
                <a:latin typeface="+mn-ea"/>
                <a:ea typeface="+mn-ea"/>
              </a:rPr>
              <a:t>发送数据，而 </a:t>
            </a:r>
            <a:r>
              <a:rPr kumimoji="1" lang="en-US" altLang="zh-CN" sz="2400" dirty="0">
                <a:solidFill>
                  <a:schemeClr val="bg1"/>
                </a:solidFill>
                <a:latin typeface="+mn-ea"/>
                <a:ea typeface="+mn-ea"/>
              </a:rPr>
              <a:t>C </a:t>
            </a:r>
            <a:r>
              <a:rPr kumimoji="1" lang="zh-CN" altLang="en-US" sz="2400" dirty="0">
                <a:solidFill>
                  <a:schemeClr val="bg1"/>
                </a:solidFill>
                <a:latin typeface="+mn-ea"/>
                <a:ea typeface="+mn-ea"/>
              </a:rPr>
              <a:t>又想和 </a:t>
            </a:r>
            <a:r>
              <a:rPr kumimoji="1" lang="en-US" altLang="zh-CN" sz="2400" dirty="0">
                <a:solidFill>
                  <a:schemeClr val="bg1"/>
                </a:solidFill>
                <a:latin typeface="+mn-ea"/>
                <a:ea typeface="+mn-ea"/>
              </a:rPr>
              <a:t>D </a:t>
            </a:r>
            <a:r>
              <a:rPr kumimoji="1" lang="zh-CN" altLang="en-US" sz="2400" dirty="0">
                <a:solidFill>
                  <a:schemeClr val="bg1"/>
                </a:solidFill>
                <a:latin typeface="+mn-ea"/>
                <a:ea typeface="+mn-ea"/>
              </a:rPr>
              <a:t>通信。</a:t>
            </a:r>
          </a:p>
          <a:p>
            <a:pPr eaLnBrk="1" hangingPunct="1"/>
            <a:r>
              <a:rPr kumimoji="1" lang="en-US" altLang="zh-CN" sz="2400" dirty="0">
                <a:solidFill>
                  <a:schemeClr val="bg1"/>
                </a:solidFill>
                <a:latin typeface="+mn-ea"/>
                <a:ea typeface="+mn-ea"/>
              </a:rPr>
              <a:t>C </a:t>
            </a:r>
            <a:r>
              <a:rPr kumimoji="1" lang="zh-CN" altLang="en-US" sz="2400" dirty="0">
                <a:solidFill>
                  <a:schemeClr val="bg1"/>
                </a:solidFill>
                <a:latin typeface="+mn-ea"/>
                <a:ea typeface="+mn-ea"/>
              </a:rPr>
              <a:t>检测到媒体上有信号，于是就不敢向 </a:t>
            </a:r>
            <a:r>
              <a:rPr kumimoji="1" lang="en-US" altLang="zh-CN" sz="2400" dirty="0">
                <a:solidFill>
                  <a:schemeClr val="bg1"/>
                </a:solidFill>
                <a:latin typeface="+mn-ea"/>
                <a:ea typeface="+mn-ea"/>
              </a:rPr>
              <a:t>D </a:t>
            </a:r>
            <a:r>
              <a:rPr kumimoji="1" lang="zh-CN" altLang="en-US" sz="2400" dirty="0">
                <a:solidFill>
                  <a:schemeClr val="bg1"/>
                </a:solidFill>
                <a:latin typeface="+mn-ea"/>
                <a:ea typeface="+mn-ea"/>
              </a:rPr>
              <a:t>发送数据。 </a:t>
            </a:r>
          </a:p>
        </p:txBody>
      </p:sp>
      <p:sp>
        <p:nvSpPr>
          <p:cNvPr id="6" name="Text Box 7">
            <a:extLst>
              <a:ext uri="{FF2B5EF4-FFF2-40B4-BE49-F238E27FC236}">
                <a16:creationId xmlns:a16="http://schemas.microsoft.com/office/drawing/2014/main" id="{1EC17DC6-3E14-5CDA-265F-A7FE6C040EB9}"/>
              </a:ext>
            </a:extLst>
          </p:cNvPr>
          <p:cNvSpPr txBox="1">
            <a:spLocks noChangeArrowheads="1"/>
          </p:cNvSpPr>
          <p:nvPr/>
        </p:nvSpPr>
        <p:spPr bwMode="auto">
          <a:xfrm>
            <a:off x="660400" y="5378450"/>
            <a:ext cx="10858500" cy="830997"/>
          </a:xfrm>
          <a:prstGeom prst="rect">
            <a:avLst/>
          </a:prstGeom>
          <a:solidFill>
            <a:srgbClr val="CCE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marL="342900" indent="-342900" eaLnBrk="1" hangingPunct="1">
              <a:buFont typeface="Wingdings" panose="05000000000000000000" pitchFamily="2" charset="2"/>
              <a:buChar char="n"/>
            </a:pPr>
            <a:r>
              <a:rPr lang="en-US" altLang="zh-CN" sz="2400" dirty="0">
                <a:latin typeface="+mn-ea"/>
                <a:ea typeface="+mn-ea"/>
              </a:rPr>
              <a:t>B </a:t>
            </a:r>
            <a:r>
              <a:rPr lang="zh-CN" altLang="en-US" sz="2400" dirty="0">
                <a:latin typeface="+mn-ea"/>
                <a:ea typeface="+mn-ea"/>
              </a:rPr>
              <a:t>向 </a:t>
            </a:r>
            <a:r>
              <a:rPr lang="en-US" altLang="zh-CN" sz="2400" dirty="0">
                <a:latin typeface="+mn-ea"/>
                <a:ea typeface="+mn-ea"/>
              </a:rPr>
              <a:t>A </a:t>
            </a:r>
            <a:r>
              <a:rPr lang="zh-CN" altLang="en-US" sz="2400" dirty="0">
                <a:latin typeface="+mn-ea"/>
                <a:ea typeface="+mn-ea"/>
              </a:rPr>
              <a:t>发送数据并不影响 </a:t>
            </a:r>
            <a:r>
              <a:rPr lang="en-US" altLang="zh-CN" sz="2400" dirty="0">
                <a:latin typeface="+mn-ea"/>
                <a:ea typeface="+mn-ea"/>
              </a:rPr>
              <a:t>C </a:t>
            </a:r>
            <a:r>
              <a:rPr lang="zh-CN" altLang="en-US" sz="2400" dirty="0">
                <a:latin typeface="+mn-ea"/>
                <a:ea typeface="+mn-ea"/>
              </a:rPr>
              <a:t>向 </a:t>
            </a:r>
            <a:r>
              <a:rPr lang="en-US" altLang="zh-CN" sz="2400" dirty="0">
                <a:latin typeface="+mn-ea"/>
                <a:ea typeface="+mn-ea"/>
              </a:rPr>
              <a:t>D </a:t>
            </a:r>
            <a:r>
              <a:rPr lang="zh-CN" altLang="en-US" sz="2400" dirty="0">
                <a:latin typeface="+mn-ea"/>
                <a:ea typeface="+mn-ea"/>
              </a:rPr>
              <a:t>发送数据这就是</a:t>
            </a:r>
            <a:r>
              <a:rPr lang="zh-CN" altLang="en-US" sz="2400" dirty="0">
                <a:solidFill>
                  <a:srgbClr val="C00000"/>
                </a:solidFill>
                <a:latin typeface="+mn-ea"/>
                <a:ea typeface="+mn-ea"/>
              </a:rPr>
              <a:t>暴露站问题</a:t>
            </a:r>
            <a:r>
              <a:rPr lang="en-US" altLang="zh-CN" sz="2400" dirty="0">
                <a:latin typeface="+mn-ea"/>
                <a:ea typeface="+mn-ea"/>
              </a:rPr>
              <a:t>(exposed station problem)</a:t>
            </a:r>
            <a:r>
              <a:rPr lang="zh-CN" altLang="en-US" sz="2400" dirty="0">
                <a:latin typeface="+mn-ea"/>
                <a:ea typeface="+mn-ea"/>
              </a:rPr>
              <a:t>。不影响协议的正常工作，但导致信道利用率下降。</a:t>
            </a:r>
            <a:r>
              <a:rPr lang="en-US" altLang="zh-CN" sz="2400" dirty="0">
                <a:latin typeface="+mn-ea"/>
                <a:ea typeface="+mn-ea"/>
              </a:rPr>
              <a:t> </a:t>
            </a:r>
          </a:p>
        </p:txBody>
      </p:sp>
      <p:sp>
        <p:nvSpPr>
          <p:cNvPr id="7" name="Oval 8">
            <a:extLst>
              <a:ext uri="{FF2B5EF4-FFF2-40B4-BE49-F238E27FC236}">
                <a16:creationId xmlns:a16="http://schemas.microsoft.com/office/drawing/2014/main" id="{27F3BF09-9381-2508-00BD-6000C829BD6B}"/>
              </a:ext>
            </a:extLst>
          </p:cNvPr>
          <p:cNvSpPr>
            <a:spLocks noChangeArrowheads="1"/>
          </p:cNvSpPr>
          <p:nvPr/>
        </p:nvSpPr>
        <p:spPr bwMode="auto">
          <a:xfrm>
            <a:off x="5078269" y="1166813"/>
            <a:ext cx="3336925" cy="3224212"/>
          </a:xfrm>
          <a:prstGeom prst="ellipse">
            <a:avLst/>
          </a:prstGeom>
          <a:solidFill>
            <a:srgbClr val="FFFF99"/>
          </a:solidFill>
          <a:ln w="9525">
            <a:solidFill>
              <a:schemeClr val="tx2"/>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8" name="Oval 9">
            <a:extLst>
              <a:ext uri="{FF2B5EF4-FFF2-40B4-BE49-F238E27FC236}">
                <a16:creationId xmlns:a16="http://schemas.microsoft.com/office/drawing/2014/main" id="{621D6341-00C2-95D6-9775-301E9C409B10}"/>
              </a:ext>
            </a:extLst>
          </p:cNvPr>
          <p:cNvSpPr>
            <a:spLocks noChangeArrowheads="1"/>
          </p:cNvSpPr>
          <p:nvPr/>
        </p:nvSpPr>
        <p:spPr bwMode="auto">
          <a:xfrm>
            <a:off x="3678094" y="1166813"/>
            <a:ext cx="3340100" cy="3224212"/>
          </a:xfrm>
          <a:prstGeom prst="ellipse">
            <a:avLst/>
          </a:prstGeom>
          <a:solidFill>
            <a:srgbClr val="CCECFF">
              <a:alpha val="30196"/>
            </a:srgbClr>
          </a:solidFill>
          <a:ln w="9525">
            <a:solidFill>
              <a:schemeClr val="tx2"/>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p>
        </p:txBody>
      </p:sp>
      <p:sp>
        <p:nvSpPr>
          <p:cNvPr id="9" name="Line 10">
            <a:extLst>
              <a:ext uri="{FF2B5EF4-FFF2-40B4-BE49-F238E27FC236}">
                <a16:creationId xmlns:a16="http://schemas.microsoft.com/office/drawing/2014/main" id="{D81E7218-020E-9AEE-D06E-02F312A91D5D}"/>
              </a:ext>
            </a:extLst>
          </p:cNvPr>
          <p:cNvSpPr>
            <a:spLocks noChangeShapeType="1"/>
          </p:cNvSpPr>
          <p:nvPr/>
        </p:nvSpPr>
        <p:spPr bwMode="auto">
          <a:xfrm flipV="1">
            <a:off x="7018194" y="2806700"/>
            <a:ext cx="981075" cy="23813"/>
          </a:xfrm>
          <a:prstGeom prst="line">
            <a:avLst/>
          </a:prstGeom>
          <a:noFill/>
          <a:ln w="57150">
            <a:solidFill>
              <a:schemeClr val="hlink"/>
            </a:solidFill>
            <a:prstDash val="sysDot"/>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Text Box 11">
            <a:extLst>
              <a:ext uri="{FF2B5EF4-FFF2-40B4-BE49-F238E27FC236}">
                <a16:creationId xmlns:a16="http://schemas.microsoft.com/office/drawing/2014/main" id="{A35F85F6-E43D-9A4B-592D-B819223B5DCC}"/>
              </a:ext>
            </a:extLst>
          </p:cNvPr>
          <p:cNvSpPr txBox="1">
            <a:spLocks noChangeArrowheads="1"/>
          </p:cNvSpPr>
          <p:nvPr/>
        </p:nvSpPr>
        <p:spPr bwMode="auto">
          <a:xfrm>
            <a:off x="3782869" y="299720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400">
                <a:solidFill>
                  <a:srgbClr val="333399"/>
                </a:solidFill>
              </a:rPr>
              <a:t>A</a:t>
            </a:r>
          </a:p>
        </p:txBody>
      </p:sp>
      <p:sp>
        <p:nvSpPr>
          <p:cNvPr id="11" name="Text Box 12">
            <a:extLst>
              <a:ext uri="{FF2B5EF4-FFF2-40B4-BE49-F238E27FC236}">
                <a16:creationId xmlns:a16="http://schemas.microsoft.com/office/drawing/2014/main" id="{4EA221AD-AE11-CE84-AEEC-937EB54CDF45}"/>
              </a:ext>
            </a:extLst>
          </p:cNvPr>
          <p:cNvSpPr txBox="1">
            <a:spLocks noChangeArrowheads="1"/>
          </p:cNvSpPr>
          <p:nvPr/>
        </p:nvSpPr>
        <p:spPr bwMode="auto">
          <a:xfrm>
            <a:off x="8027844" y="2997200"/>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400" b="1">
                <a:solidFill>
                  <a:srgbClr val="333399"/>
                </a:solidFill>
              </a:rPr>
              <a:t>D</a:t>
            </a:r>
          </a:p>
        </p:txBody>
      </p:sp>
      <p:sp>
        <p:nvSpPr>
          <p:cNvPr id="12" name="Text Box 13">
            <a:extLst>
              <a:ext uri="{FF2B5EF4-FFF2-40B4-BE49-F238E27FC236}">
                <a16:creationId xmlns:a16="http://schemas.microsoft.com/office/drawing/2014/main" id="{5E36A30D-A6ED-ECAA-381D-4B013CFCAAA5}"/>
              </a:ext>
            </a:extLst>
          </p:cNvPr>
          <p:cNvSpPr txBox="1">
            <a:spLocks noChangeArrowheads="1"/>
          </p:cNvSpPr>
          <p:nvPr/>
        </p:nvSpPr>
        <p:spPr bwMode="auto">
          <a:xfrm>
            <a:off x="6626081" y="2997200"/>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400" b="1">
                <a:solidFill>
                  <a:srgbClr val="333399"/>
                </a:solidFill>
              </a:rPr>
              <a:t>C</a:t>
            </a:r>
          </a:p>
        </p:txBody>
      </p:sp>
      <p:sp>
        <p:nvSpPr>
          <p:cNvPr id="13" name="Text Box 14">
            <a:extLst>
              <a:ext uri="{FF2B5EF4-FFF2-40B4-BE49-F238E27FC236}">
                <a16:creationId xmlns:a16="http://schemas.microsoft.com/office/drawing/2014/main" id="{53D077ED-3471-91BE-54C2-2B6CA4C5259F}"/>
              </a:ext>
            </a:extLst>
          </p:cNvPr>
          <p:cNvSpPr txBox="1">
            <a:spLocks noChangeArrowheads="1"/>
          </p:cNvSpPr>
          <p:nvPr/>
        </p:nvSpPr>
        <p:spPr bwMode="auto">
          <a:xfrm>
            <a:off x="5138594" y="2997200"/>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400" b="1">
                <a:solidFill>
                  <a:srgbClr val="333399"/>
                </a:solidFill>
              </a:rPr>
              <a:t>B</a:t>
            </a:r>
          </a:p>
        </p:txBody>
      </p:sp>
      <p:sp>
        <p:nvSpPr>
          <p:cNvPr id="14" name="Text Box 15">
            <a:extLst>
              <a:ext uri="{FF2B5EF4-FFF2-40B4-BE49-F238E27FC236}">
                <a16:creationId xmlns:a16="http://schemas.microsoft.com/office/drawing/2014/main" id="{042CAE11-5A47-5F84-A829-7E6A08A48114}"/>
              </a:ext>
            </a:extLst>
          </p:cNvPr>
          <p:cNvSpPr txBox="1">
            <a:spLocks noChangeArrowheads="1"/>
          </p:cNvSpPr>
          <p:nvPr/>
        </p:nvSpPr>
        <p:spPr bwMode="auto">
          <a:xfrm>
            <a:off x="7134081" y="2052638"/>
            <a:ext cx="79375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4800">
                <a:solidFill>
                  <a:srgbClr val="333399"/>
                </a:solidFill>
              </a:rPr>
              <a:t>？</a:t>
            </a:r>
          </a:p>
        </p:txBody>
      </p:sp>
      <p:grpSp>
        <p:nvGrpSpPr>
          <p:cNvPr id="15" name="Group 16">
            <a:extLst>
              <a:ext uri="{FF2B5EF4-FFF2-40B4-BE49-F238E27FC236}">
                <a16:creationId xmlns:a16="http://schemas.microsoft.com/office/drawing/2014/main" id="{4ACE9424-AB0C-67FE-DAEE-C6B9D61CE519}"/>
              </a:ext>
            </a:extLst>
          </p:cNvPr>
          <p:cNvGrpSpPr>
            <a:grpSpLocks/>
          </p:cNvGrpSpPr>
          <p:nvPr/>
        </p:nvGrpSpPr>
        <p:grpSpPr bwMode="auto">
          <a:xfrm>
            <a:off x="7727806" y="2435225"/>
            <a:ext cx="847725" cy="585788"/>
            <a:chOff x="762" y="2391"/>
            <a:chExt cx="423" cy="312"/>
          </a:xfrm>
        </p:grpSpPr>
        <p:grpSp>
          <p:nvGrpSpPr>
            <p:cNvPr id="16" name="Group 17">
              <a:extLst>
                <a:ext uri="{FF2B5EF4-FFF2-40B4-BE49-F238E27FC236}">
                  <a16:creationId xmlns:a16="http://schemas.microsoft.com/office/drawing/2014/main" id="{EC526490-2224-9885-EC98-65401B7963D6}"/>
                </a:ext>
              </a:extLst>
            </p:cNvPr>
            <p:cNvGrpSpPr>
              <a:grpSpLocks/>
            </p:cNvGrpSpPr>
            <p:nvPr/>
          </p:nvGrpSpPr>
          <p:grpSpPr bwMode="auto">
            <a:xfrm>
              <a:off x="867" y="2432"/>
              <a:ext cx="318" cy="271"/>
              <a:chOff x="657" y="1570"/>
              <a:chExt cx="318" cy="311"/>
            </a:xfrm>
          </p:grpSpPr>
          <p:sp>
            <p:nvSpPr>
              <p:cNvPr id="24" name="Line 18">
                <a:extLst>
                  <a:ext uri="{FF2B5EF4-FFF2-40B4-BE49-F238E27FC236}">
                    <a16:creationId xmlns:a16="http://schemas.microsoft.com/office/drawing/2014/main" id="{4E8D1B04-B648-8D78-D613-AEE86E1E8385}"/>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5" name="Picture 19" descr="laptop copy">
                <a:extLst>
                  <a:ext uri="{FF2B5EF4-FFF2-40B4-BE49-F238E27FC236}">
                    <a16:creationId xmlns:a16="http://schemas.microsoft.com/office/drawing/2014/main" id="{81984CCB-9C72-7515-4ED2-D3BCE539371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20">
              <a:extLst>
                <a:ext uri="{FF2B5EF4-FFF2-40B4-BE49-F238E27FC236}">
                  <a16:creationId xmlns:a16="http://schemas.microsoft.com/office/drawing/2014/main" id="{B6771C98-9A91-8B48-B48A-7CCF8E5183CA}"/>
                </a:ext>
              </a:extLst>
            </p:cNvPr>
            <p:cNvGrpSpPr>
              <a:grpSpLocks/>
            </p:cNvGrpSpPr>
            <p:nvPr/>
          </p:nvGrpSpPr>
          <p:grpSpPr bwMode="auto">
            <a:xfrm>
              <a:off x="762" y="2391"/>
              <a:ext cx="306" cy="90"/>
              <a:chOff x="748" y="2251"/>
              <a:chExt cx="306" cy="90"/>
            </a:xfrm>
          </p:grpSpPr>
          <p:sp>
            <p:nvSpPr>
              <p:cNvPr id="18" name="AutoShape 21">
                <a:extLst>
                  <a:ext uri="{FF2B5EF4-FFF2-40B4-BE49-F238E27FC236}">
                    <a16:creationId xmlns:a16="http://schemas.microsoft.com/office/drawing/2014/main" id="{5D22F339-2F64-2D54-552A-2212F77A9F8E}"/>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9" name="AutoShape 22">
                <a:extLst>
                  <a:ext uri="{FF2B5EF4-FFF2-40B4-BE49-F238E27FC236}">
                    <a16:creationId xmlns:a16="http://schemas.microsoft.com/office/drawing/2014/main" id="{6622E170-2BC9-9FBB-030F-3683CDF4C025}"/>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0" name="AutoShape 23">
                <a:extLst>
                  <a:ext uri="{FF2B5EF4-FFF2-40B4-BE49-F238E27FC236}">
                    <a16:creationId xmlns:a16="http://schemas.microsoft.com/office/drawing/2014/main" id="{5F1A4B1E-1076-D7CD-5A2C-EE195632C099}"/>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1" name="AutoShape 24">
                <a:extLst>
                  <a:ext uri="{FF2B5EF4-FFF2-40B4-BE49-F238E27FC236}">
                    <a16:creationId xmlns:a16="http://schemas.microsoft.com/office/drawing/2014/main" id="{538F131E-7031-3993-291D-9D0E51A2887C}"/>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2" name="AutoShape 25">
                <a:extLst>
                  <a:ext uri="{FF2B5EF4-FFF2-40B4-BE49-F238E27FC236}">
                    <a16:creationId xmlns:a16="http://schemas.microsoft.com/office/drawing/2014/main" id="{32B9D6D3-2BFB-D62A-F2BB-4386A50BD9C9}"/>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3" name="AutoShape 26">
                <a:extLst>
                  <a:ext uri="{FF2B5EF4-FFF2-40B4-BE49-F238E27FC236}">
                    <a16:creationId xmlns:a16="http://schemas.microsoft.com/office/drawing/2014/main" id="{75C98DFC-1D9B-5617-90B0-F603EF33C041}"/>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grpSp>
        <p:nvGrpSpPr>
          <p:cNvPr id="26" name="Group 27">
            <a:extLst>
              <a:ext uri="{FF2B5EF4-FFF2-40B4-BE49-F238E27FC236}">
                <a16:creationId xmlns:a16="http://schemas.microsoft.com/office/drawing/2014/main" id="{C03CFC2E-8799-6962-435E-44FC7390584D}"/>
              </a:ext>
            </a:extLst>
          </p:cNvPr>
          <p:cNvGrpSpPr>
            <a:grpSpLocks/>
          </p:cNvGrpSpPr>
          <p:nvPr/>
        </p:nvGrpSpPr>
        <p:grpSpPr bwMode="auto">
          <a:xfrm>
            <a:off x="3379644" y="2438400"/>
            <a:ext cx="846137" cy="585788"/>
            <a:chOff x="762" y="2391"/>
            <a:chExt cx="423" cy="312"/>
          </a:xfrm>
        </p:grpSpPr>
        <p:grpSp>
          <p:nvGrpSpPr>
            <p:cNvPr id="27" name="Group 28">
              <a:extLst>
                <a:ext uri="{FF2B5EF4-FFF2-40B4-BE49-F238E27FC236}">
                  <a16:creationId xmlns:a16="http://schemas.microsoft.com/office/drawing/2014/main" id="{25316C4C-8CBF-05FD-7612-D611B550CA49}"/>
                </a:ext>
              </a:extLst>
            </p:cNvPr>
            <p:cNvGrpSpPr>
              <a:grpSpLocks/>
            </p:cNvGrpSpPr>
            <p:nvPr/>
          </p:nvGrpSpPr>
          <p:grpSpPr bwMode="auto">
            <a:xfrm>
              <a:off x="867" y="2432"/>
              <a:ext cx="318" cy="271"/>
              <a:chOff x="657" y="1570"/>
              <a:chExt cx="318" cy="311"/>
            </a:xfrm>
          </p:grpSpPr>
          <p:sp>
            <p:nvSpPr>
              <p:cNvPr id="35" name="Line 29">
                <a:extLst>
                  <a:ext uri="{FF2B5EF4-FFF2-40B4-BE49-F238E27FC236}">
                    <a16:creationId xmlns:a16="http://schemas.microsoft.com/office/drawing/2014/main" id="{CB3A9336-89CF-FCD3-EF97-4C27164BB67B}"/>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36" name="Picture 30" descr="laptop copy">
                <a:extLst>
                  <a:ext uri="{FF2B5EF4-FFF2-40B4-BE49-F238E27FC236}">
                    <a16:creationId xmlns:a16="http://schemas.microsoft.com/office/drawing/2014/main" id="{BBEEEFAA-2BE3-E131-59AC-CBFF84D072D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31">
              <a:extLst>
                <a:ext uri="{FF2B5EF4-FFF2-40B4-BE49-F238E27FC236}">
                  <a16:creationId xmlns:a16="http://schemas.microsoft.com/office/drawing/2014/main" id="{6C0115D6-865C-F28F-6980-9247754BCC4D}"/>
                </a:ext>
              </a:extLst>
            </p:cNvPr>
            <p:cNvGrpSpPr>
              <a:grpSpLocks/>
            </p:cNvGrpSpPr>
            <p:nvPr/>
          </p:nvGrpSpPr>
          <p:grpSpPr bwMode="auto">
            <a:xfrm>
              <a:off x="762" y="2391"/>
              <a:ext cx="306" cy="90"/>
              <a:chOff x="748" y="2251"/>
              <a:chExt cx="306" cy="90"/>
            </a:xfrm>
          </p:grpSpPr>
          <p:sp>
            <p:nvSpPr>
              <p:cNvPr id="29" name="AutoShape 32">
                <a:extLst>
                  <a:ext uri="{FF2B5EF4-FFF2-40B4-BE49-F238E27FC236}">
                    <a16:creationId xmlns:a16="http://schemas.microsoft.com/office/drawing/2014/main" id="{1D99F69D-1DA6-C2BD-E499-C414CB013FB1}"/>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0" name="AutoShape 33">
                <a:extLst>
                  <a:ext uri="{FF2B5EF4-FFF2-40B4-BE49-F238E27FC236}">
                    <a16:creationId xmlns:a16="http://schemas.microsoft.com/office/drawing/2014/main" id="{EE9179CF-6C3C-5C76-BF58-B56082B5358F}"/>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1" name="AutoShape 34">
                <a:extLst>
                  <a:ext uri="{FF2B5EF4-FFF2-40B4-BE49-F238E27FC236}">
                    <a16:creationId xmlns:a16="http://schemas.microsoft.com/office/drawing/2014/main" id="{CF521D21-EED0-F340-C36F-633FCDC1D87D}"/>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2" name="AutoShape 35">
                <a:extLst>
                  <a:ext uri="{FF2B5EF4-FFF2-40B4-BE49-F238E27FC236}">
                    <a16:creationId xmlns:a16="http://schemas.microsoft.com/office/drawing/2014/main" id="{26978AD8-9474-F6AB-E2A1-3A22DA9E7A55}"/>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3" name="AutoShape 36">
                <a:extLst>
                  <a:ext uri="{FF2B5EF4-FFF2-40B4-BE49-F238E27FC236}">
                    <a16:creationId xmlns:a16="http://schemas.microsoft.com/office/drawing/2014/main" id="{CA3C02F7-9084-728B-CF76-C95E5B58A605}"/>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4" name="AutoShape 37">
                <a:extLst>
                  <a:ext uri="{FF2B5EF4-FFF2-40B4-BE49-F238E27FC236}">
                    <a16:creationId xmlns:a16="http://schemas.microsoft.com/office/drawing/2014/main" id="{F25A1478-C343-FA90-96ED-B10491977705}"/>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grpSp>
        <p:nvGrpSpPr>
          <p:cNvPr id="37" name="Group 38">
            <a:extLst>
              <a:ext uri="{FF2B5EF4-FFF2-40B4-BE49-F238E27FC236}">
                <a16:creationId xmlns:a16="http://schemas.microsoft.com/office/drawing/2014/main" id="{E3F1410E-FCE3-4EFD-986E-49900CC40F72}"/>
              </a:ext>
            </a:extLst>
          </p:cNvPr>
          <p:cNvGrpSpPr>
            <a:grpSpLocks/>
          </p:cNvGrpSpPr>
          <p:nvPr/>
        </p:nvGrpSpPr>
        <p:grpSpPr bwMode="auto">
          <a:xfrm>
            <a:off x="6276831" y="2438400"/>
            <a:ext cx="847725" cy="585788"/>
            <a:chOff x="762" y="2391"/>
            <a:chExt cx="423" cy="312"/>
          </a:xfrm>
        </p:grpSpPr>
        <p:grpSp>
          <p:nvGrpSpPr>
            <p:cNvPr id="38" name="Group 39">
              <a:extLst>
                <a:ext uri="{FF2B5EF4-FFF2-40B4-BE49-F238E27FC236}">
                  <a16:creationId xmlns:a16="http://schemas.microsoft.com/office/drawing/2014/main" id="{9B37E119-3FFB-9410-8CFE-5961768CFFE1}"/>
                </a:ext>
              </a:extLst>
            </p:cNvPr>
            <p:cNvGrpSpPr>
              <a:grpSpLocks/>
            </p:cNvGrpSpPr>
            <p:nvPr/>
          </p:nvGrpSpPr>
          <p:grpSpPr bwMode="auto">
            <a:xfrm>
              <a:off x="867" y="2432"/>
              <a:ext cx="318" cy="271"/>
              <a:chOff x="657" y="1570"/>
              <a:chExt cx="318" cy="311"/>
            </a:xfrm>
          </p:grpSpPr>
          <p:sp>
            <p:nvSpPr>
              <p:cNvPr id="46" name="Line 40">
                <a:extLst>
                  <a:ext uri="{FF2B5EF4-FFF2-40B4-BE49-F238E27FC236}">
                    <a16:creationId xmlns:a16="http://schemas.microsoft.com/office/drawing/2014/main" id="{8D92ED93-D98B-EB9E-85BB-FFE44F39F864}"/>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7" name="Picture 41" descr="laptop copy">
                <a:extLst>
                  <a:ext uri="{FF2B5EF4-FFF2-40B4-BE49-F238E27FC236}">
                    <a16:creationId xmlns:a16="http://schemas.microsoft.com/office/drawing/2014/main" id="{3B52B2FA-E61B-37A6-11DD-B674534282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42">
              <a:extLst>
                <a:ext uri="{FF2B5EF4-FFF2-40B4-BE49-F238E27FC236}">
                  <a16:creationId xmlns:a16="http://schemas.microsoft.com/office/drawing/2014/main" id="{D88AA83C-0B04-32D0-7D82-4BED5C3F5AD6}"/>
                </a:ext>
              </a:extLst>
            </p:cNvPr>
            <p:cNvGrpSpPr>
              <a:grpSpLocks/>
            </p:cNvGrpSpPr>
            <p:nvPr/>
          </p:nvGrpSpPr>
          <p:grpSpPr bwMode="auto">
            <a:xfrm>
              <a:off x="762" y="2391"/>
              <a:ext cx="306" cy="90"/>
              <a:chOff x="748" y="2251"/>
              <a:chExt cx="306" cy="90"/>
            </a:xfrm>
          </p:grpSpPr>
          <p:sp>
            <p:nvSpPr>
              <p:cNvPr id="40" name="AutoShape 43">
                <a:extLst>
                  <a:ext uri="{FF2B5EF4-FFF2-40B4-BE49-F238E27FC236}">
                    <a16:creationId xmlns:a16="http://schemas.microsoft.com/office/drawing/2014/main" id="{9A793B01-F60F-F830-F8EB-E9352BEE6061}"/>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1" name="AutoShape 44">
                <a:extLst>
                  <a:ext uri="{FF2B5EF4-FFF2-40B4-BE49-F238E27FC236}">
                    <a16:creationId xmlns:a16="http://schemas.microsoft.com/office/drawing/2014/main" id="{CE816359-4920-65A2-C20D-FC20F26E93AD}"/>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2" name="AutoShape 45">
                <a:extLst>
                  <a:ext uri="{FF2B5EF4-FFF2-40B4-BE49-F238E27FC236}">
                    <a16:creationId xmlns:a16="http://schemas.microsoft.com/office/drawing/2014/main" id="{9FDA7A6D-D62C-D629-B8FE-6D979194C9D4}"/>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3" name="AutoShape 46">
                <a:extLst>
                  <a:ext uri="{FF2B5EF4-FFF2-40B4-BE49-F238E27FC236}">
                    <a16:creationId xmlns:a16="http://schemas.microsoft.com/office/drawing/2014/main" id="{CF43678D-BC35-F9B3-472F-C3D01D4A908F}"/>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4" name="AutoShape 47">
                <a:extLst>
                  <a:ext uri="{FF2B5EF4-FFF2-40B4-BE49-F238E27FC236}">
                    <a16:creationId xmlns:a16="http://schemas.microsoft.com/office/drawing/2014/main" id="{36B27A25-63C3-0EF1-A991-3B678817835A}"/>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5" name="AutoShape 48">
                <a:extLst>
                  <a:ext uri="{FF2B5EF4-FFF2-40B4-BE49-F238E27FC236}">
                    <a16:creationId xmlns:a16="http://schemas.microsoft.com/office/drawing/2014/main" id="{71F43821-F46A-F1E4-3AD4-43A1559B95C8}"/>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grpSp>
        <p:nvGrpSpPr>
          <p:cNvPr id="48" name="Group 49">
            <a:extLst>
              <a:ext uri="{FF2B5EF4-FFF2-40B4-BE49-F238E27FC236}">
                <a16:creationId xmlns:a16="http://schemas.microsoft.com/office/drawing/2014/main" id="{6C86C107-547E-7FF2-29E8-1116958D461F}"/>
              </a:ext>
            </a:extLst>
          </p:cNvPr>
          <p:cNvGrpSpPr>
            <a:grpSpLocks/>
          </p:cNvGrpSpPr>
          <p:nvPr/>
        </p:nvGrpSpPr>
        <p:grpSpPr bwMode="auto">
          <a:xfrm>
            <a:off x="4827444" y="2438400"/>
            <a:ext cx="847725" cy="585788"/>
            <a:chOff x="762" y="2391"/>
            <a:chExt cx="423" cy="312"/>
          </a:xfrm>
        </p:grpSpPr>
        <p:grpSp>
          <p:nvGrpSpPr>
            <p:cNvPr id="49" name="Group 50">
              <a:extLst>
                <a:ext uri="{FF2B5EF4-FFF2-40B4-BE49-F238E27FC236}">
                  <a16:creationId xmlns:a16="http://schemas.microsoft.com/office/drawing/2014/main" id="{571E2CC7-35D3-F579-CDF1-0FA8928C3D3C}"/>
                </a:ext>
              </a:extLst>
            </p:cNvPr>
            <p:cNvGrpSpPr>
              <a:grpSpLocks/>
            </p:cNvGrpSpPr>
            <p:nvPr/>
          </p:nvGrpSpPr>
          <p:grpSpPr bwMode="auto">
            <a:xfrm>
              <a:off x="867" y="2432"/>
              <a:ext cx="318" cy="271"/>
              <a:chOff x="657" y="1570"/>
              <a:chExt cx="318" cy="311"/>
            </a:xfrm>
          </p:grpSpPr>
          <p:sp>
            <p:nvSpPr>
              <p:cNvPr id="57" name="Line 51">
                <a:extLst>
                  <a:ext uri="{FF2B5EF4-FFF2-40B4-BE49-F238E27FC236}">
                    <a16:creationId xmlns:a16="http://schemas.microsoft.com/office/drawing/2014/main" id="{30C6675B-6E47-D968-163F-A1FCD3929EBA}"/>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58" name="Picture 52" descr="laptop copy">
                <a:extLst>
                  <a:ext uri="{FF2B5EF4-FFF2-40B4-BE49-F238E27FC236}">
                    <a16:creationId xmlns:a16="http://schemas.microsoft.com/office/drawing/2014/main" id="{4C25B4FD-9DB7-D0C3-5AE3-B056E7D3FE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53">
              <a:extLst>
                <a:ext uri="{FF2B5EF4-FFF2-40B4-BE49-F238E27FC236}">
                  <a16:creationId xmlns:a16="http://schemas.microsoft.com/office/drawing/2014/main" id="{EFCE7629-C89A-3EEA-2B0E-ABB2F9E7C3A4}"/>
                </a:ext>
              </a:extLst>
            </p:cNvPr>
            <p:cNvGrpSpPr>
              <a:grpSpLocks/>
            </p:cNvGrpSpPr>
            <p:nvPr/>
          </p:nvGrpSpPr>
          <p:grpSpPr bwMode="auto">
            <a:xfrm>
              <a:off x="762" y="2391"/>
              <a:ext cx="306" cy="90"/>
              <a:chOff x="748" y="2251"/>
              <a:chExt cx="306" cy="90"/>
            </a:xfrm>
          </p:grpSpPr>
          <p:sp>
            <p:nvSpPr>
              <p:cNvPr id="51" name="AutoShape 54">
                <a:extLst>
                  <a:ext uri="{FF2B5EF4-FFF2-40B4-BE49-F238E27FC236}">
                    <a16:creationId xmlns:a16="http://schemas.microsoft.com/office/drawing/2014/main" id="{E5207E33-5AC2-48A3-C524-9A7589800354}"/>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52" name="AutoShape 55">
                <a:extLst>
                  <a:ext uri="{FF2B5EF4-FFF2-40B4-BE49-F238E27FC236}">
                    <a16:creationId xmlns:a16="http://schemas.microsoft.com/office/drawing/2014/main" id="{1CB2A6F3-9EEF-0A52-55D5-00B4893BF984}"/>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53" name="AutoShape 56">
                <a:extLst>
                  <a:ext uri="{FF2B5EF4-FFF2-40B4-BE49-F238E27FC236}">
                    <a16:creationId xmlns:a16="http://schemas.microsoft.com/office/drawing/2014/main" id="{4B026DBC-41B5-DF7E-4EA2-BAF79DF84C0B}"/>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54" name="AutoShape 57">
                <a:extLst>
                  <a:ext uri="{FF2B5EF4-FFF2-40B4-BE49-F238E27FC236}">
                    <a16:creationId xmlns:a16="http://schemas.microsoft.com/office/drawing/2014/main" id="{6192E962-1D9A-8C15-757D-445B59901DD9}"/>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55" name="AutoShape 58">
                <a:extLst>
                  <a:ext uri="{FF2B5EF4-FFF2-40B4-BE49-F238E27FC236}">
                    <a16:creationId xmlns:a16="http://schemas.microsoft.com/office/drawing/2014/main" id="{C5AAEECD-C20F-2A93-97F3-03B96C772AE2}"/>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56" name="AutoShape 59">
                <a:extLst>
                  <a:ext uri="{FF2B5EF4-FFF2-40B4-BE49-F238E27FC236}">
                    <a16:creationId xmlns:a16="http://schemas.microsoft.com/office/drawing/2014/main" id="{8D7E38D8-F6A2-72B8-7E96-BB465E72DDA4}"/>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sp>
        <p:nvSpPr>
          <p:cNvPr id="59" name="Text Box 60">
            <a:extLst>
              <a:ext uri="{FF2B5EF4-FFF2-40B4-BE49-F238E27FC236}">
                <a16:creationId xmlns:a16="http://schemas.microsoft.com/office/drawing/2014/main" id="{4C5A4C6B-CC95-BFC1-3702-02278C9FFBF9}"/>
              </a:ext>
            </a:extLst>
          </p:cNvPr>
          <p:cNvSpPr txBox="1">
            <a:spLocks noChangeArrowheads="1"/>
          </p:cNvSpPr>
          <p:nvPr/>
        </p:nvSpPr>
        <p:spPr bwMode="auto">
          <a:xfrm>
            <a:off x="1663556" y="1054100"/>
            <a:ext cx="1995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en-US" altLang="zh-CN" sz="2400" dirty="0">
                <a:solidFill>
                  <a:srgbClr val="333399"/>
                </a:solidFill>
                <a:latin typeface="+mn-ea"/>
                <a:ea typeface="+mn-ea"/>
              </a:rPr>
              <a:t>B </a:t>
            </a:r>
            <a:r>
              <a:rPr kumimoji="1" lang="zh-CN" altLang="en-US" sz="2400" dirty="0">
                <a:solidFill>
                  <a:srgbClr val="333399"/>
                </a:solidFill>
                <a:latin typeface="+mn-ea"/>
                <a:ea typeface="+mn-ea"/>
              </a:rPr>
              <a:t>的作用范围</a:t>
            </a:r>
          </a:p>
        </p:txBody>
      </p:sp>
      <p:sp>
        <p:nvSpPr>
          <p:cNvPr id="60" name="Text Box 61">
            <a:extLst>
              <a:ext uri="{FF2B5EF4-FFF2-40B4-BE49-F238E27FC236}">
                <a16:creationId xmlns:a16="http://schemas.microsoft.com/office/drawing/2014/main" id="{E5A664D6-FB4C-B9B2-A6B7-E554514F8C97}"/>
              </a:ext>
            </a:extLst>
          </p:cNvPr>
          <p:cNvSpPr txBox="1">
            <a:spLocks noChangeArrowheads="1"/>
          </p:cNvSpPr>
          <p:nvPr/>
        </p:nvSpPr>
        <p:spPr bwMode="auto">
          <a:xfrm>
            <a:off x="8216756" y="1052513"/>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en-US" altLang="zh-CN" sz="2400" dirty="0">
                <a:solidFill>
                  <a:srgbClr val="333399"/>
                </a:solidFill>
                <a:latin typeface="+mn-ea"/>
                <a:ea typeface="+mn-ea"/>
              </a:rPr>
              <a:t>C </a:t>
            </a:r>
            <a:r>
              <a:rPr kumimoji="1" lang="zh-CN" altLang="en-US" sz="2400" dirty="0">
                <a:solidFill>
                  <a:srgbClr val="333399"/>
                </a:solidFill>
                <a:latin typeface="+mn-ea"/>
                <a:ea typeface="+mn-ea"/>
              </a:rPr>
              <a:t>的作用范围</a:t>
            </a:r>
          </a:p>
        </p:txBody>
      </p:sp>
      <p:sp>
        <p:nvSpPr>
          <p:cNvPr id="61" name="Line 62">
            <a:extLst>
              <a:ext uri="{FF2B5EF4-FFF2-40B4-BE49-F238E27FC236}">
                <a16:creationId xmlns:a16="http://schemas.microsoft.com/office/drawing/2014/main" id="{1995DB5E-439B-BFFD-2B0B-BC573A065A38}"/>
              </a:ext>
            </a:extLst>
          </p:cNvPr>
          <p:cNvSpPr>
            <a:spLocks noChangeShapeType="1"/>
          </p:cNvSpPr>
          <p:nvPr/>
        </p:nvSpPr>
        <p:spPr bwMode="auto">
          <a:xfrm>
            <a:off x="3679681" y="1293813"/>
            <a:ext cx="647700" cy="21590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Line 63">
            <a:extLst>
              <a:ext uri="{FF2B5EF4-FFF2-40B4-BE49-F238E27FC236}">
                <a16:creationId xmlns:a16="http://schemas.microsoft.com/office/drawing/2014/main" id="{220ED1F9-F1F1-BEF2-6745-4FAFA8E24D28}"/>
              </a:ext>
            </a:extLst>
          </p:cNvPr>
          <p:cNvSpPr>
            <a:spLocks noChangeShapeType="1"/>
          </p:cNvSpPr>
          <p:nvPr/>
        </p:nvSpPr>
        <p:spPr bwMode="auto">
          <a:xfrm flipH="1">
            <a:off x="7711931" y="1268413"/>
            <a:ext cx="576263" cy="217487"/>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22231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F8537E-1764-5A84-FB5D-0175242D3F5A}"/>
              </a:ext>
            </a:extLst>
          </p:cNvPr>
          <p:cNvSpPr>
            <a:spLocks noGrp="1"/>
          </p:cNvSpPr>
          <p:nvPr>
            <p:ph type="title"/>
          </p:nvPr>
        </p:nvSpPr>
        <p:spPr/>
        <p:txBody>
          <a:bodyPr/>
          <a:lstStyle/>
          <a:p>
            <a:r>
              <a:rPr lang="en-US" altLang="zh-CN" dirty="0"/>
              <a:t>CSMA/CA</a:t>
            </a:r>
            <a:r>
              <a:rPr lang="zh-CN" altLang="en-US" dirty="0"/>
              <a:t>协议</a:t>
            </a:r>
          </a:p>
        </p:txBody>
      </p:sp>
      <p:sp>
        <p:nvSpPr>
          <p:cNvPr id="3" name="内容占位符 2">
            <a:extLst>
              <a:ext uri="{FF2B5EF4-FFF2-40B4-BE49-F238E27FC236}">
                <a16:creationId xmlns:a16="http://schemas.microsoft.com/office/drawing/2014/main" id="{CEDA9C47-EB7A-707F-59BE-D5B7910F9CA8}"/>
              </a:ext>
            </a:extLst>
          </p:cNvPr>
          <p:cNvSpPr>
            <a:spLocks noGrp="1"/>
          </p:cNvSpPr>
          <p:nvPr>
            <p:ph idx="1"/>
          </p:nvPr>
        </p:nvSpPr>
        <p:spPr/>
        <p:txBody>
          <a:bodyPr/>
          <a:lstStyle/>
          <a:p>
            <a:pPr eaLnBrk="1" hangingPunct="1"/>
            <a:r>
              <a:rPr lang="en-US" altLang="zh-CN" dirty="0"/>
              <a:t>CSMA/CA</a:t>
            </a:r>
            <a:r>
              <a:rPr lang="zh-CN" altLang="en-US" dirty="0"/>
              <a:t>工作原理：如果某站点有数据要发送，它首先侦听信道，并根据下列不同的情形进行相应的处理：</a:t>
            </a:r>
          </a:p>
          <a:p>
            <a:pPr lvl="1" eaLnBrk="1" hangingPunct="1"/>
            <a:r>
              <a:rPr lang="zh-CN" altLang="en-US" dirty="0"/>
              <a:t>如果信道空闲，继续等待</a:t>
            </a:r>
            <a:r>
              <a:rPr lang="en-US" altLang="zh-CN" dirty="0"/>
              <a:t>IFS(</a:t>
            </a:r>
            <a:r>
              <a:rPr lang="zh-CN" altLang="en-US" dirty="0"/>
              <a:t>帧间隔</a:t>
            </a:r>
            <a:r>
              <a:rPr lang="en-US" altLang="zh-CN" dirty="0"/>
              <a:t>)</a:t>
            </a:r>
            <a:r>
              <a:rPr lang="zh-CN" altLang="en-US" dirty="0"/>
              <a:t>时间，然后再侦听信道；如果信道仍然空闲，立即发送数据</a:t>
            </a:r>
          </a:p>
          <a:p>
            <a:pPr lvl="1" eaLnBrk="1" hangingPunct="1"/>
            <a:r>
              <a:rPr lang="zh-CN" altLang="en-US" dirty="0"/>
              <a:t>如果信道忙，该站点继续侦听信道，直到当前传输完全结束</a:t>
            </a:r>
          </a:p>
          <a:p>
            <a:pPr lvl="1" eaLnBrk="1" hangingPunct="1"/>
            <a:r>
              <a:rPr lang="zh-CN" altLang="en-US" dirty="0"/>
              <a:t>一旦当前传输结束，站点继续等待</a:t>
            </a:r>
            <a:r>
              <a:rPr lang="en-US" altLang="zh-CN" dirty="0"/>
              <a:t>IFS</a:t>
            </a:r>
            <a:r>
              <a:rPr lang="zh-CN" altLang="en-US" dirty="0"/>
              <a:t>时间，然后再侦听信道，如果信道仍然保持空闲，站点按</a:t>
            </a:r>
            <a:r>
              <a:rPr lang="zh-CN" altLang="en-US" dirty="0">
                <a:solidFill>
                  <a:schemeClr val="tx1"/>
                </a:solidFill>
              </a:rPr>
              <a:t>指数</a:t>
            </a:r>
            <a:r>
              <a:rPr lang="zh-CN" altLang="en-US" dirty="0"/>
              <a:t>后退一个随机长的时间后，发送数据</a:t>
            </a:r>
          </a:p>
          <a:p>
            <a:endParaRPr lang="zh-CN" altLang="en-US" dirty="0"/>
          </a:p>
        </p:txBody>
      </p:sp>
      <p:sp>
        <p:nvSpPr>
          <p:cNvPr id="4" name="灯片编号占位符 3">
            <a:extLst>
              <a:ext uri="{FF2B5EF4-FFF2-40B4-BE49-F238E27FC236}">
                <a16:creationId xmlns:a16="http://schemas.microsoft.com/office/drawing/2014/main" id="{F11BDE4F-8B42-E500-8D1B-C86818F3B540}"/>
              </a:ext>
            </a:extLst>
          </p:cNvPr>
          <p:cNvSpPr>
            <a:spLocks noGrp="1"/>
          </p:cNvSpPr>
          <p:nvPr>
            <p:ph type="sldNum" sz="quarter" idx="12"/>
          </p:nvPr>
        </p:nvSpPr>
        <p:spPr/>
        <p:txBody>
          <a:bodyPr/>
          <a:lstStyle/>
          <a:p>
            <a:fld id="{C8BB1146-E542-4D4E-B8E9-6919A11DDD48}" type="slidenum">
              <a:rPr lang="en-US" smtClean="0"/>
              <a:t>187</a:t>
            </a:fld>
            <a:endParaRPr lang="en-US"/>
          </a:p>
        </p:txBody>
      </p:sp>
    </p:spTree>
    <p:extLst>
      <p:ext uri="{BB962C8B-B14F-4D97-AF65-F5344CB8AC3E}">
        <p14:creationId xmlns:p14="http://schemas.microsoft.com/office/powerpoint/2010/main" val="391925009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671024-8DBF-CBB4-E1BC-401B4717DC8C}"/>
              </a:ext>
            </a:extLst>
          </p:cNvPr>
          <p:cNvSpPr>
            <a:spLocks noGrp="1"/>
          </p:cNvSpPr>
          <p:nvPr>
            <p:ph type="title"/>
          </p:nvPr>
        </p:nvSpPr>
        <p:spPr/>
        <p:txBody>
          <a:bodyPr/>
          <a:lstStyle/>
          <a:p>
            <a:r>
              <a:rPr lang="en-US" altLang="zh-CN" dirty="0"/>
              <a:t>CSMA/CA</a:t>
            </a:r>
            <a:r>
              <a:rPr lang="zh-CN" altLang="en-US" dirty="0"/>
              <a:t>工作流程</a:t>
            </a:r>
          </a:p>
        </p:txBody>
      </p:sp>
      <p:sp>
        <p:nvSpPr>
          <p:cNvPr id="4" name="灯片编号占位符 3">
            <a:extLst>
              <a:ext uri="{FF2B5EF4-FFF2-40B4-BE49-F238E27FC236}">
                <a16:creationId xmlns:a16="http://schemas.microsoft.com/office/drawing/2014/main" id="{5D2326FC-E045-203F-9915-FDC444D0D82A}"/>
              </a:ext>
            </a:extLst>
          </p:cNvPr>
          <p:cNvSpPr>
            <a:spLocks noGrp="1"/>
          </p:cNvSpPr>
          <p:nvPr>
            <p:ph type="sldNum" sz="quarter" idx="12"/>
          </p:nvPr>
        </p:nvSpPr>
        <p:spPr/>
        <p:txBody>
          <a:bodyPr/>
          <a:lstStyle/>
          <a:p>
            <a:fld id="{C8BB1146-E542-4D4E-B8E9-6919A11DDD48}" type="slidenum">
              <a:rPr lang="en-US" smtClean="0"/>
              <a:t>188</a:t>
            </a:fld>
            <a:endParaRPr lang="en-US"/>
          </a:p>
        </p:txBody>
      </p:sp>
      <p:sp>
        <p:nvSpPr>
          <p:cNvPr id="5" name="AutoShape 5">
            <a:extLst>
              <a:ext uri="{FF2B5EF4-FFF2-40B4-BE49-F238E27FC236}">
                <a16:creationId xmlns:a16="http://schemas.microsoft.com/office/drawing/2014/main" id="{1FB907FB-AB2D-A794-413F-C2BDE91AB1AB}"/>
              </a:ext>
            </a:extLst>
          </p:cNvPr>
          <p:cNvSpPr>
            <a:spLocks noChangeArrowheads="1"/>
          </p:cNvSpPr>
          <p:nvPr/>
        </p:nvSpPr>
        <p:spPr bwMode="auto">
          <a:xfrm>
            <a:off x="1736909" y="1341438"/>
            <a:ext cx="1152525" cy="431800"/>
          </a:xfrm>
          <a:prstGeom prst="roundRect">
            <a:avLst>
              <a:gd name="adj" fmla="val 16667"/>
            </a:avLst>
          </a:prstGeom>
          <a:noFill/>
          <a:ln w="1270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dirty="0">
                <a:latin typeface="+mn-ea"/>
                <a:ea typeface="+mn-ea"/>
              </a:rPr>
              <a:t>帧等待传输</a:t>
            </a:r>
          </a:p>
        </p:txBody>
      </p:sp>
      <p:sp>
        <p:nvSpPr>
          <p:cNvPr id="6" name="AutoShape 6">
            <a:extLst>
              <a:ext uri="{FF2B5EF4-FFF2-40B4-BE49-F238E27FC236}">
                <a16:creationId xmlns:a16="http://schemas.microsoft.com/office/drawing/2014/main" id="{2ECE6C79-F7D8-0E78-0B7F-7662D7C543FC}"/>
              </a:ext>
            </a:extLst>
          </p:cNvPr>
          <p:cNvSpPr>
            <a:spLocks noChangeArrowheads="1"/>
          </p:cNvSpPr>
          <p:nvPr/>
        </p:nvSpPr>
        <p:spPr bwMode="auto">
          <a:xfrm>
            <a:off x="1557521" y="2133600"/>
            <a:ext cx="1511300" cy="431800"/>
          </a:xfrm>
          <a:prstGeom prst="diamond">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介质空</a:t>
            </a:r>
            <a:r>
              <a:rPr lang="en-US" altLang="zh-CN" sz="1600" b="1">
                <a:latin typeface="+mn-ea"/>
                <a:ea typeface="+mn-ea"/>
              </a:rPr>
              <a:t>?</a:t>
            </a:r>
          </a:p>
        </p:txBody>
      </p:sp>
      <p:sp>
        <p:nvSpPr>
          <p:cNvPr id="7" name="Rectangle 7">
            <a:extLst>
              <a:ext uri="{FF2B5EF4-FFF2-40B4-BE49-F238E27FC236}">
                <a16:creationId xmlns:a16="http://schemas.microsoft.com/office/drawing/2014/main" id="{605F13F9-F8C2-14D0-CA7F-0331C3371723}"/>
              </a:ext>
            </a:extLst>
          </p:cNvPr>
          <p:cNvSpPr>
            <a:spLocks noChangeArrowheads="1"/>
          </p:cNvSpPr>
          <p:nvPr/>
        </p:nvSpPr>
        <p:spPr bwMode="auto">
          <a:xfrm>
            <a:off x="1736909" y="2925763"/>
            <a:ext cx="1150937" cy="360362"/>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等</a:t>
            </a:r>
            <a:r>
              <a:rPr lang="en-US" altLang="zh-CN" sz="1600" b="1">
                <a:latin typeface="+mn-ea"/>
                <a:ea typeface="+mn-ea"/>
              </a:rPr>
              <a:t>IFS</a:t>
            </a:r>
          </a:p>
        </p:txBody>
      </p:sp>
      <p:sp>
        <p:nvSpPr>
          <p:cNvPr id="8" name="AutoShape 14">
            <a:extLst>
              <a:ext uri="{FF2B5EF4-FFF2-40B4-BE49-F238E27FC236}">
                <a16:creationId xmlns:a16="http://schemas.microsoft.com/office/drawing/2014/main" id="{5A233F1D-3CD3-8B9E-B8BA-4ADC6B6070C4}"/>
              </a:ext>
            </a:extLst>
          </p:cNvPr>
          <p:cNvSpPr>
            <a:spLocks noChangeArrowheads="1"/>
          </p:cNvSpPr>
          <p:nvPr/>
        </p:nvSpPr>
        <p:spPr bwMode="auto">
          <a:xfrm>
            <a:off x="3789546" y="2854325"/>
            <a:ext cx="1655763" cy="576263"/>
          </a:xfrm>
          <a:prstGeom prst="diamond">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介质仍空</a:t>
            </a:r>
            <a:r>
              <a:rPr lang="en-US" altLang="zh-CN" sz="1600" b="1">
                <a:latin typeface="+mn-ea"/>
                <a:ea typeface="+mn-ea"/>
              </a:rPr>
              <a:t>?</a:t>
            </a:r>
          </a:p>
        </p:txBody>
      </p:sp>
      <p:sp>
        <p:nvSpPr>
          <p:cNvPr id="9" name="Line 18">
            <a:extLst>
              <a:ext uri="{FF2B5EF4-FFF2-40B4-BE49-F238E27FC236}">
                <a16:creationId xmlns:a16="http://schemas.microsoft.com/office/drawing/2014/main" id="{E8E7C24B-D7F9-29E0-D3F3-C9541FF16539}"/>
              </a:ext>
            </a:extLst>
          </p:cNvPr>
          <p:cNvSpPr>
            <a:spLocks noChangeShapeType="1"/>
          </p:cNvSpPr>
          <p:nvPr/>
        </p:nvSpPr>
        <p:spPr bwMode="auto">
          <a:xfrm>
            <a:off x="2313171" y="1774825"/>
            <a:ext cx="0" cy="34448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10" name="Freeform 27">
            <a:extLst>
              <a:ext uri="{FF2B5EF4-FFF2-40B4-BE49-F238E27FC236}">
                <a16:creationId xmlns:a16="http://schemas.microsoft.com/office/drawing/2014/main" id="{A2A729F8-6F8F-34DB-85E5-E1ADF5D6F7F9}"/>
              </a:ext>
            </a:extLst>
          </p:cNvPr>
          <p:cNvSpPr>
            <a:spLocks/>
          </p:cNvSpPr>
          <p:nvPr/>
        </p:nvSpPr>
        <p:spPr bwMode="auto">
          <a:xfrm>
            <a:off x="3068821" y="2349500"/>
            <a:ext cx="3840163" cy="503238"/>
          </a:xfrm>
          <a:custGeom>
            <a:avLst/>
            <a:gdLst>
              <a:gd name="T0" fmla="*/ 0 w 771"/>
              <a:gd name="T1" fmla="*/ 0 h 408"/>
              <a:gd name="T2" fmla="*/ 3840163 w 771"/>
              <a:gd name="T3" fmla="*/ 0 h 408"/>
              <a:gd name="T4" fmla="*/ 3840163 w 771"/>
              <a:gd name="T5" fmla="*/ 503238 h 408"/>
              <a:gd name="T6" fmla="*/ 0 60000 65536"/>
              <a:gd name="T7" fmla="*/ 0 60000 65536"/>
              <a:gd name="T8" fmla="*/ 0 60000 65536"/>
            </a:gdLst>
            <a:ahLst/>
            <a:cxnLst>
              <a:cxn ang="T6">
                <a:pos x="T0" y="T1"/>
              </a:cxn>
              <a:cxn ang="T7">
                <a:pos x="T2" y="T3"/>
              </a:cxn>
              <a:cxn ang="T8">
                <a:pos x="T4" y="T5"/>
              </a:cxn>
            </a:cxnLst>
            <a:rect l="0" t="0" r="r" b="b"/>
            <a:pathLst>
              <a:path w="771" h="408">
                <a:moveTo>
                  <a:pt x="0" y="0"/>
                </a:moveTo>
                <a:lnTo>
                  <a:pt x="771" y="0"/>
                </a:lnTo>
                <a:lnTo>
                  <a:pt x="771" y="408"/>
                </a:ln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11" name="Freeform 30">
            <a:extLst>
              <a:ext uri="{FF2B5EF4-FFF2-40B4-BE49-F238E27FC236}">
                <a16:creationId xmlns:a16="http://schemas.microsoft.com/office/drawing/2014/main" id="{C84661E8-7F41-F244-4BBB-08B28AFC78F1}"/>
              </a:ext>
            </a:extLst>
          </p:cNvPr>
          <p:cNvSpPr>
            <a:spLocks/>
          </p:cNvSpPr>
          <p:nvPr/>
        </p:nvSpPr>
        <p:spPr bwMode="auto">
          <a:xfrm>
            <a:off x="7547159" y="3140075"/>
            <a:ext cx="766762" cy="1736725"/>
          </a:xfrm>
          <a:custGeom>
            <a:avLst/>
            <a:gdLst>
              <a:gd name="T0" fmla="*/ 0 w 483"/>
              <a:gd name="T1" fmla="*/ 0 h 1094"/>
              <a:gd name="T2" fmla="*/ 766762 w 483"/>
              <a:gd name="T3" fmla="*/ 0 h 1094"/>
              <a:gd name="T4" fmla="*/ 758825 w 483"/>
              <a:gd name="T5" fmla="*/ 1736725 h 1094"/>
              <a:gd name="T6" fmla="*/ 215900 w 483"/>
              <a:gd name="T7" fmla="*/ 1736725 h 10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3" h="1094">
                <a:moveTo>
                  <a:pt x="0" y="0"/>
                </a:moveTo>
                <a:lnTo>
                  <a:pt x="483" y="0"/>
                </a:lnTo>
                <a:lnTo>
                  <a:pt x="478" y="1094"/>
                </a:lnTo>
                <a:lnTo>
                  <a:pt x="136" y="1094"/>
                </a:lnTo>
              </a:path>
            </a:pathLst>
          </a:custGeom>
          <a:noFill/>
          <a:ln w="12700"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12" name="Freeform 31">
            <a:extLst>
              <a:ext uri="{FF2B5EF4-FFF2-40B4-BE49-F238E27FC236}">
                <a16:creationId xmlns:a16="http://schemas.microsoft.com/office/drawing/2014/main" id="{96681306-CAEB-688A-ED66-3C8B70BBF6AA}"/>
              </a:ext>
            </a:extLst>
          </p:cNvPr>
          <p:cNvSpPr>
            <a:spLocks/>
          </p:cNvSpPr>
          <p:nvPr/>
        </p:nvSpPr>
        <p:spPr bwMode="auto">
          <a:xfrm>
            <a:off x="878071" y="1557338"/>
            <a:ext cx="3157538" cy="4032250"/>
          </a:xfrm>
          <a:custGeom>
            <a:avLst/>
            <a:gdLst>
              <a:gd name="T0" fmla="*/ 857250 w 1989"/>
              <a:gd name="T1" fmla="*/ 0 h 2540"/>
              <a:gd name="T2" fmla="*/ 0 w 1989"/>
              <a:gd name="T3" fmla="*/ 0 h 2540"/>
              <a:gd name="T4" fmla="*/ 0 w 1989"/>
              <a:gd name="T5" fmla="*/ 4032250 h 2540"/>
              <a:gd name="T6" fmla="*/ 3157538 w 1989"/>
              <a:gd name="T7" fmla="*/ 4032250 h 25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89" h="2540">
                <a:moveTo>
                  <a:pt x="540" y="0"/>
                </a:moveTo>
                <a:lnTo>
                  <a:pt x="0" y="0"/>
                </a:lnTo>
                <a:lnTo>
                  <a:pt x="0" y="2540"/>
                </a:lnTo>
                <a:lnTo>
                  <a:pt x="1989" y="2540"/>
                </a:lnTo>
              </a:path>
            </a:pathLst>
          </a:custGeom>
          <a:noFill/>
          <a:ln w="12700"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13" name="Text Box 33">
            <a:extLst>
              <a:ext uri="{FF2B5EF4-FFF2-40B4-BE49-F238E27FC236}">
                <a16:creationId xmlns:a16="http://schemas.microsoft.com/office/drawing/2014/main" id="{10FD3528-5C74-F891-14D0-2DC266E3A890}"/>
              </a:ext>
            </a:extLst>
          </p:cNvPr>
          <p:cNvSpPr txBox="1">
            <a:spLocks noChangeArrowheads="1"/>
          </p:cNvSpPr>
          <p:nvPr/>
        </p:nvSpPr>
        <p:spPr bwMode="auto">
          <a:xfrm>
            <a:off x="2411326" y="2565400"/>
            <a:ext cx="351378" cy="400110"/>
          </a:xfrm>
          <a:prstGeom prst="rect">
            <a:avLst/>
          </a:prstGeom>
          <a:noFill/>
          <a:ln w="12700"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chemeClr val="hlink"/>
                </a:solidFill>
                <a:latin typeface="+mn-ea"/>
                <a:ea typeface="+mn-ea"/>
              </a:rPr>
              <a:t>Y</a:t>
            </a:r>
          </a:p>
        </p:txBody>
      </p:sp>
      <p:sp>
        <p:nvSpPr>
          <p:cNvPr id="14" name="Text Box 37">
            <a:extLst>
              <a:ext uri="{FF2B5EF4-FFF2-40B4-BE49-F238E27FC236}">
                <a16:creationId xmlns:a16="http://schemas.microsoft.com/office/drawing/2014/main" id="{C0631506-922F-2A42-C861-146EE80C3CBE}"/>
              </a:ext>
            </a:extLst>
          </p:cNvPr>
          <p:cNvSpPr txBox="1">
            <a:spLocks noChangeArrowheads="1"/>
          </p:cNvSpPr>
          <p:nvPr/>
        </p:nvSpPr>
        <p:spPr bwMode="auto">
          <a:xfrm>
            <a:off x="3111960" y="1989138"/>
            <a:ext cx="402674" cy="400110"/>
          </a:xfrm>
          <a:prstGeom prst="rect">
            <a:avLst/>
          </a:prstGeom>
          <a:noFill/>
          <a:ln w="12700"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rgbClr val="FF3300"/>
                </a:solidFill>
                <a:latin typeface="+mn-ea"/>
                <a:ea typeface="+mn-ea"/>
              </a:rPr>
              <a:t>N</a:t>
            </a:r>
          </a:p>
        </p:txBody>
      </p:sp>
      <p:sp>
        <p:nvSpPr>
          <p:cNvPr id="15" name="Text Box 38">
            <a:extLst>
              <a:ext uri="{FF2B5EF4-FFF2-40B4-BE49-F238E27FC236}">
                <a16:creationId xmlns:a16="http://schemas.microsoft.com/office/drawing/2014/main" id="{13AFBD12-A3ED-E4E4-75A2-AC5DB0EAE6BB}"/>
              </a:ext>
            </a:extLst>
          </p:cNvPr>
          <p:cNvSpPr txBox="1">
            <a:spLocks noChangeArrowheads="1"/>
          </p:cNvSpPr>
          <p:nvPr/>
        </p:nvSpPr>
        <p:spPr bwMode="auto">
          <a:xfrm>
            <a:off x="5417010" y="2781300"/>
            <a:ext cx="402674" cy="400110"/>
          </a:xfrm>
          <a:prstGeom prst="rect">
            <a:avLst/>
          </a:prstGeom>
          <a:noFill/>
          <a:ln w="12700"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dirty="0">
                <a:solidFill>
                  <a:srgbClr val="FF3300"/>
                </a:solidFill>
                <a:latin typeface="+mn-ea"/>
                <a:ea typeface="+mn-ea"/>
              </a:rPr>
              <a:t>N</a:t>
            </a:r>
          </a:p>
        </p:txBody>
      </p:sp>
      <p:sp>
        <p:nvSpPr>
          <p:cNvPr id="16" name="AutoShape 40">
            <a:extLst>
              <a:ext uri="{FF2B5EF4-FFF2-40B4-BE49-F238E27FC236}">
                <a16:creationId xmlns:a16="http://schemas.microsoft.com/office/drawing/2014/main" id="{04C3D18B-AFF9-059A-0AD4-577D1789D5BC}"/>
              </a:ext>
            </a:extLst>
          </p:cNvPr>
          <p:cNvSpPr>
            <a:spLocks noChangeArrowheads="1"/>
          </p:cNvSpPr>
          <p:nvPr/>
        </p:nvSpPr>
        <p:spPr bwMode="auto">
          <a:xfrm>
            <a:off x="6093009" y="4581525"/>
            <a:ext cx="1655762" cy="576263"/>
          </a:xfrm>
          <a:prstGeom prst="diamond">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介质仍空</a:t>
            </a:r>
            <a:r>
              <a:rPr lang="en-US" altLang="zh-CN" sz="1600" b="1">
                <a:latin typeface="+mn-ea"/>
                <a:ea typeface="+mn-ea"/>
              </a:rPr>
              <a:t>?</a:t>
            </a:r>
          </a:p>
        </p:txBody>
      </p:sp>
      <p:sp>
        <p:nvSpPr>
          <p:cNvPr id="17" name="Rectangle 41">
            <a:extLst>
              <a:ext uri="{FF2B5EF4-FFF2-40B4-BE49-F238E27FC236}">
                <a16:creationId xmlns:a16="http://schemas.microsoft.com/office/drawing/2014/main" id="{98CA14EF-57B9-457D-60E5-E09AA888FF72}"/>
              </a:ext>
            </a:extLst>
          </p:cNvPr>
          <p:cNvSpPr>
            <a:spLocks noChangeArrowheads="1"/>
          </p:cNvSpPr>
          <p:nvPr/>
        </p:nvSpPr>
        <p:spPr bwMode="auto">
          <a:xfrm>
            <a:off x="4041959" y="3862388"/>
            <a:ext cx="1150937" cy="360362"/>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传输帧</a:t>
            </a:r>
          </a:p>
        </p:txBody>
      </p:sp>
      <p:sp>
        <p:nvSpPr>
          <p:cNvPr id="18" name="Rectangle 42">
            <a:extLst>
              <a:ext uri="{FF2B5EF4-FFF2-40B4-BE49-F238E27FC236}">
                <a16:creationId xmlns:a16="http://schemas.microsoft.com/office/drawing/2014/main" id="{A9489151-EA65-31F8-9596-46ED112DEDA5}"/>
              </a:ext>
            </a:extLst>
          </p:cNvPr>
          <p:cNvSpPr>
            <a:spLocks noChangeArrowheads="1"/>
          </p:cNvSpPr>
          <p:nvPr/>
        </p:nvSpPr>
        <p:spPr bwMode="auto">
          <a:xfrm>
            <a:off x="4041959" y="4654550"/>
            <a:ext cx="1150937" cy="360363"/>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指数后退</a:t>
            </a:r>
          </a:p>
        </p:txBody>
      </p:sp>
      <p:sp>
        <p:nvSpPr>
          <p:cNvPr id="19" name="Rectangle 43">
            <a:extLst>
              <a:ext uri="{FF2B5EF4-FFF2-40B4-BE49-F238E27FC236}">
                <a16:creationId xmlns:a16="http://schemas.microsoft.com/office/drawing/2014/main" id="{244D1A65-A523-9CAB-1B33-D59FEEFEA2FE}"/>
              </a:ext>
            </a:extLst>
          </p:cNvPr>
          <p:cNvSpPr>
            <a:spLocks noChangeArrowheads="1"/>
          </p:cNvSpPr>
          <p:nvPr/>
        </p:nvSpPr>
        <p:spPr bwMode="auto">
          <a:xfrm>
            <a:off x="4041959" y="5373688"/>
            <a:ext cx="1150937" cy="360362"/>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传输帧</a:t>
            </a:r>
          </a:p>
        </p:txBody>
      </p:sp>
      <p:sp>
        <p:nvSpPr>
          <p:cNvPr id="20" name="Rectangle 44">
            <a:extLst>
              <a:ext uri="{FF2B5EF4-FFF2-40B4-BE49-F238E27FC236}">
                <a16:creationId xmlns:a16="http://schemas.microsoft.com/office/drawing/2014/main" id="{9951827D-FF75-A509-793F-1BDA3B6B55A3}"/>
              </a:ext>
            </a:extLst>
          </p:cNvPr>
          <p:cNvSpPr>
            <a:spLocks noChangeArrowheads="1"/>
          </p:cNvSpPr>
          <p:nvPr/>
        </p:nvSpPr>
        <p:spPr bwMode="auto">
          <a:xfrm>
            <a:off x="6345421" y="3860800"/>
            <a:ext cx="1150938" cy="360363"/>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等</a:t>
            </a:r>
            <a:r>
              <a:rPr lang="en-US" altLang="zh-CN" sz="1600" b="1">
                <a:latin typeface="+mn-ea"/>
                <a:ea typeface="+mn-ea"/>
              </a:rPr>
              <a:t>IFS</a:t>
            </a:r>
          </a:p>
        </p:txBody>
      </p:sp>
      <p:sp>
        <p:nvSpPr>
          <p:cNvPr id="21" name="Rectangle 45">
            <a:extLst>
              <a:ext uri="{FF2B5EF4-FFF2-40B4-BE49-F238E27FC236}">
                <a16:creationId xmlns:a16="http://schemas.microsoft.com/office/drawing/2014/main" id="{E548EBC3-1B4A-F1E8-84D1-EC668A6EAA23}"/>
              </a:ext>
            </a:extLst>
          </p:cNvPr>
          <p:cNvSpPr>
            <a:spLocks noChangeArrowheads="1"/>
          </p:cNvSpPr>
          <p:nvPr/>
        </p:nvSpPr>
        <p:spPr bwMode="auto">
          <a:xfrm>
            <a:off x="6308909" y="2854325"/>
            <a:ext cx="1223962" cy="576263"/>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mn-ea"/>
                <a:ea typeface="+mn-ea"/>
              </a:rPr>
              <a:t>等待直到</a:t>
            </a:r>
          </a:p>
          <a:p>
            <a:pPr algn="ctr" eaLnBrk="1" hangingPunct="1"/>
            <a:r>
              <a:rPr lang="zh-CN" altLang="en-US" sz="1600" b="1">
                <a:latin typeface="+mn-ea"/>
                <a:ea typeface="+mn-ea"/>
              </a:rPr>
              <a:t>传输完毕</a:t>
            </a:r>
          </a:p>
        </p:txBody>
      </p:sp>
      <p:sp>
        <p:nvSpPr>
          <p:cNvPr id="22" name="Line 46">
            <a:extLst>
              <a:ext uri="{FF2B5EF4-FFF2-40B4-BE49-F238E27FC236}">
                <a16:creationId xmlns:a16="http://schemas.microsoft.com/office/drawing/2014/main" id="{1B727AA9-881E-13B1-08FA-5D421733EA79}"/>
              </a:ext>
            </a:extLst>
          </p:cNvPr>
          <p:cNvSpPr>
            <a:spLocks noChangeShapeType="1"/>
          </p:cNvSpPr>
          <p:nvPr/>
        </p:nvSpPr>
        <p:spPr bwMode="auto">
          <a:xfrm>
            <a:off x="2313171" y="2565400"/>
            <a:ext cx="0" cy="3587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3" name="Line 47">
            <a:extLst>
              <a:ext uri="{FF2B5EF4-FFF2-40B4-BE49-F238E27FC236}">
                <a16:creationId xmlns:a16="http://schemas.microsoft.com/office/drawing/2014/main" id="{32FB355E-30BE-2D31-0144-1D3042864C3A}"/>
              </a:ext>
            </a:extLst>
          </p:cNvPr>
          <p:cNvSpPr>
            <a:spLocks noChangeShapeType="1"/>
          </p:cNvSpPr>
          <p:nvPr/>
        </p:nvSpPr>
        <p:spPr bwMode="auto">
          <a:xfrm flipH="1">
            <a:off x="2881496" y="3141663"/>
            <a:ext cx="908050"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4" name="Line 48">
            <a:extLst>
              <a:ext uri="{FF2B5EF4-FFF2-40B4-BE49-F238E27FC236}">
                <a16:creationId xmlns:a16="http://schemas.microsoft.com/office/drawing/2014/main" id="{99D70D50-5891-CC42-DAEC-9BA34FBDC419}"/>
              </a:ext>
            </a:extLst>
          </p:cNvPr>
          <p:cNvSpPr>
            <a:spLocks noChangeShapeType="1"/>
          </p:cNvSpPr>
          <p:nvPr/>
        </p:nvSpPr>
        <p:spPr bwMode="auto">
          <a:xfrm flipH="1">
            <a:off x="5445309" y="3141663"/>
            <a:ext cx="865187"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5" name="Line 49">
            <a:extLst>
              <a:ext uri="{FF2B5EF4-FFF2-40B4-BE49-F238E27FC236}">
                <a16:creationId xmlns:a16="http://schemas.microsoft.com/office/drawing/2014/main" id="{9E3EC544-572A-FCCF-1988-8F2808DBD946}"/>
              </a:ext>
            </a:extLst>
          </p:cNvPr>
          <p:cNvSpPr>
            <a:spLocks noChangeShapeType="1"/>
          </p:cNvSpPr>
          <p:nvPr/>
        </p:nvSpPr>
        <p:spPr bwMode="auto">
          <a:xfrm flipH="1">
            <a:off x="4624571" y="3433763"/>
            <a:ext cx="3175" cy="4254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6" name="Line 50">
            <a:extLst>
              <a:ext uri="{FF2B5EF4-FFF2-40B4-BE49-F238E27FC236}">
                <a16:creationId xmlns:a16="http://schemas.microsoft.com/office/drawing/2014/main" id="{937C17D7-4E5E-1542-B10E-3F6935901F69}"/>
              </a:ext>
            </a:extLst>
          </p:cNvPr>
          <p:cNvSpPr>
            <a:spLocks noChangeShapeType="1"/>
          </p:cNvSpPr>
          <p:nvPr/>
        </p:nvSpPr>
        <p:spPr bwMode="auto">
          <a:xfrm>
            <a:off x="4653146" y="5013325"/>
            <a:ext cx="0" cy="3540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7" name="Line 51">
            <a:extLst>
              <a:ext uri="{FF2B5EF4-FFF2-40B4-BE49-F238E27FC236}">
                <a16:creationId xmlns:a16="http://schemas.microsoft.com/office/drawing/2014/main" id="{EF6540F8-36CC-D8E1-B96B-C176DEB68652}"/>
              </a:ext>
            </a:extLst>
          </p:cNvPr>
          <p:cNvSpPr>
            <a:spLocks noChangeShapeType="1"/>
          </p:cNvSpPr>
          <p:nvPr/>
        </p:nvSpPr>
        <p:spPr bwMode="auto">
          <a:xfrm flipH="1">
            <a:off x="879659" y="4005263"/>
            <a:ext cx="315436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8" name="Line 52">
            <a:extLst>
              <a:ext uri="{FF2B5EF4-FFF2-40B4-BE49-F238E27FC236}">
                <a16:creationId xmlns:a16="http://schemas.microsoft.com/office/drawing/2014/main" id="{EED450C7-68D8-E5AE-C71B-B24744D12544}"/>
              </a:ext>
            </a:extLst>
          </p:cNvPr>
          <p:cNvSpPr>
            <a:spLocks noChangeShapeType="1"/>
          </p:cNvSpPr>
          <p:nvPr/>
        </p:nvSpPr>
        <p:spPr bwMode="auto">
          <a:xfrm>
            <a:off x="6923271" y="4225925"/>
            <a:ext cx="0" cy="34448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9" name="Line 53">
            <a:extLst>
              <a:ext uri="{FF2B5EF4-FFF2-40B4-BE49-F238E27FC236}">
                <a16:creationId xmlns:a16="http://schemas.microsoft.com/office/drawing/2014/main" id="{64311DD4-CADC-0B18-9237-D14733C51962}"/>
              </a:ext>
            </a:extLst>
          </p:cNvPr>
          <p:cNvSpPr>
            <a:spLocks noChangeShapeType="1"/>
          </p:cNvSpPr>
          <p:nvPr/>
        </p:nvSpPr>
        <p:spPr bwMode="auto">
          <a:xfrm>
            <a:off x="6918509" y="3429000"/>
            <a:ext cx="0" cy="4254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30" name="Text Box 54">
            <a:extLst>
              <a:ext uri="{FF2B5EF4-FFF2-40B4-BE49-F238E27FC236}">
                <a16:creationId xmlns:a16="http://schemas.microsoft.com/office/drawing/2014/main" id="{DA432BAE-ED56-5DD2-F198-0F1BF5C81368}"/>
              </a:ext>
            </a:extLst>
          </p:cNvPr>
          <p:cNvSpPr txBox="1">
            <a:spLocks noChangeArrowheads="1"/>
          </p:cNvSpPr>
          <p:nvPr/>
        </p:nvSpPr>
        <p:spPr bwMode="auto">
          <a:xfrm>
            <a:off x="4643351" y="3429000"/>
            <a:ext cx="351378" cy="400110"/>
          </a:xfrm>
          <a:prstGeom prst="rect">
            <a:avLst/>
          </a:prstGeom>
          <a:noFill/>
          <a:ln w="12700"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chemeClr val="hlink"/>
                </a:solidFill>
                <a:latin typeface="+mn-ea"/>
                <a:ea typeface="+mn-ea"/>
              </a:rPr>
              <a:t>Y</a:t>
            </a:r>
          </a:p>
        </p:txBody>
      </p:sp>
      <p:sp>
        <p:nvSpPr>
          <p:cNvPr id="31" name="Text Box 55">
            <a:extLst>
              <a:ext uri="{FF2B5EF4-FFF2-40B4-BE49-F238E27FC236}">
                <a16:creationId xmlns:a16="http://schemas.microsoft.com/office/drawing/2014/main" id="{F7F0A94E-FA57-8AA6-83D9-78354C59EB55}"/>
              </a:ext>
            </a:extLst>
          </p:cNvPr>
          <p:cNvSpPr txBox="1">
            <a:spLocks noChangeArrowheads="1"/>
          </p:cNvSpPr>
          <p:nvPr/>
        </p:nvSpPr>
        <p:spPr bwMode="auto">
          <a:xfrm>
            <a:off x="5722851" y="4508500"/>
            <a:ext cx="351378" cy="400110"/>
          </a:xfrm>
          <a:prstGeom prst="rect">
            <a:avLst/>
          </a:prstGeom>
          <a:noFill/>
          <a:ln w="12700"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chemeClr val="hlink"/>
                </a:solidFill>
                <a:latin typeface="+mn-ea"/>
                <a:ea typeface="+mn-ea"/>
              </a:rPr>
              <a:t>Y</a:t>
            </a:r>
          </a:p>
        </p:txBody>
      </p:sp>
      <p:sp>
        <p:nvSpPr>
          <p:cNvPr id="32" name="Text Box 56">
            <a:extLst>
              <a:ext uri="{FF2B5EF4-FFF2-40B4-BE49-F238E27FC236}">
                <a16:creationId xmlns:a16="http://schemas.microsoft.com/office/drawing/2014/main" id="{5E3307CF-3E65-EE30-C452-F28C837AF47A}"/>
              </a:ext>
            </a:extLst>
          </p:cNvPr>
          <p:cNvSpPr txBox="1">
            <a:spLocks noChangeArrowheads="1"/>
          </p:cNvSpPr>
          <p:nvPr/>
        </p:nvSpPr>
        <p:spPr bwMode="auto">
          <a:xfrm>
            <a:off x="7731585" y="4437063"/>
            <a:ext cx="402674" cy="400110"/>
          </a:xfrm>
          <a:prstGeom prst="rect">
            <a:avLst/>
          </a:prstGeom>
          <a:noFill/>
          <a:ln w="12700"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a:solidFill>
                  <a:srgbClr val="FF3300"/>
                </a:solidFill>
                <a:latin typeface="+mn-ea"/>
                <a:ea typeface="+mn-ea"/>
              </a:rPr>
              <a:t>N</a:t>
            </a:r>
          </a:p>
        </p:txBody>
      </p:sp>
      <p:sp>
        <p:nvSpPr>
          <p:cNvPr id="33" name="Line 57">
            <a:extLst>
              <a:ext uri="{FF2B5EF4-FFF2-40B4-BE49-F238E27FC236}">
                <a16:creationId xmlns:a16="http://schemas.microsoft.com/office/drawing/2014/main" id="{5DD38C6F-66D1-AF1A-8ABE-A8751AC5D49A}"/>
              </a:ext>
            </a:extLst>
          </p:cNvPr>
          <p:cNvSpPr>
            <a:spLocks noChangeShapeType="1"/>
          </p:cNvSpPr>
          <p:nvPr/>
        </p:nvSpPr>
        <p:spPr bwMode="auto">
          <a:xfrm flipH="1">
            <a:off x="5181784" y="4870450"/>
            <a:ext cx="91281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Tree>
    <p:extLst>
      <p:ext uri="{BB962C8B-B14F-4D97-AF65-F5344CB8AC3E}">
        <p14:creationId xmlns:p14="http://schemas.microsoft.com/office/powerpoint/2010/main" val="44944370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2490FD-42D9-6BF4-B8BD-31152A54BB96}"/>
              </a:ext>
            </a:extLst>
          </p:cNvPr>
          <p:cNvSpPr>
            <a:spLocks noGrp="1"/>
          </p:cNvSpPr>
          <p:nvPr>
            <p:ph type="title"/>
          </p:nvPr>
        </p:nvSpPr>
        <p:spPr/>
        <p:txBody>
          <a:bodyPr/>
          <a:lstStyle/>
          <a:p>
            <a:r>
              <a:rPr lang="zh-CN" altLang="en-US" dirty="0"/>
              <a:t>二进制指数退避算法</a:t>
            </a:r>
          </a:p>
        </p:txBody>
      </p:sp>
      <p:sp>
        <p:nvSpPr>
          <p:cNvPr id="3" name="内容占位符 2">
            <a:extLst>
              <a:ext uri="{FF2B5EF4-FFF2-40B4-BE49-F238E27FC236}">
                <a16:creationId xmlns:a16="http://schemas.microsoft.com/office/drawing/2014/main" id="{E1B0D8EB-AC02-66E0-BFFB-95247219765F}"/>
              </a:ext>
            </a:extLst>
          </p:cNvPr>
          <p:cNvSpPr>
            <a:spLocks noGrp="1"/>
          </p:cNvSpPr>
          <p:nvPr>
            <p:ph idx="1"/>
          </p:nvPr>
        </p:nvSpPr>
        <p:spPr/>
        <p:txBody>
          <a:bodyPr/>
          <a:lstStyle/>
          <a:p>
            <a:pPr eaLnBrk="1" hangingPunct="1"/>
            <a:r>
              <a:rPr lang="zh-CN" altLang="en-US" dirty="0"/>
              <a:t>第 </a:t>
            </a:r>
            <a:r>
              <a:rPr lang="en-US" altLang="zh-CN" b="1" i="1" dirty="0" err="1"/>
              <a:t>i</a:t>
            </a:r>
            <a:r>
              <a:rPr lang="en-US" altLang="zh-CN" i="1" dirty="0"/>
              <a:t> </a:t>
            </a:r>
            <a:r>
              <a:rPr lang="zh-CN" altLang="en-US" dirty="0"/>
              <a:t>次退避就在 </a:t>
            </a:r>
            <a:r>
              <a:rPr lang="en-US" altLang="zh-CN" dirty="0"/>
              <a:t>2</a:t>
            </a:r>
            <a:r>
              <a:rPr lang="en-US" altLang="zh-CN" baseline="30000" dirty="0"/>
              <a:t>2 + </a:t>
            </a:r>
            <a:r>
              <a:rPr lang="en-US" altLang="zh-CN" b="1" i="1" baseline="30000" dirty="0" err="1"/>
              <a:t>i</a:t>
            </a:r>
            <a:r>
              <a:rPr lang="en-US" altLang="zh-CN" i="1" dirty="0"/>
              <a:t> </a:t>
            </a:r>
            <a:r>
              <a:rPr lang="zh-CN" altLang="en-US" dirty="0"/>
              <a:t>个时隙中随机地选择一个，即：</a:t>
            </a:r>
          </a:p>
          <a:p>
            <a:pPr eaLnBrk="1" hangingPunct="1">
              <a:buFont typeface="Wingdings" panose="05000000000000000000" pitchFamily="2" charset="2"/>
              <a:buNone/>
            </a:pPr>
            <a:r>
              <a:rPr lang="zh-CN" altLang="en-US" dirty="0"/>
              <a:t>   第 </a:t>
            </a:r>
            <a:r>
              <a:rPr lang="en-US" altLang="zh-CN" b="1" i="1" dirty="0" err="1"/>
              <a:t>i</a:t>
            </a:r>
            <a:r>
              <a:rPr lang="en-US" altLang="zh-CN" i="1" dirty="0"/>
              <a:t> </a:t>
            </a:r>
            <a:r>
              <a:rPr lang="zh-CN" altLang="en-US" dirty="0"/>
              <a:t>次退避是在时隙 </a:t>
            </a:r>
            <a:r>
              <a:rPr lang="en-US" altLang="zh-CN" dirty="0"/>
              <a:t>{0, 1, …, 2</a:t>
            </a:r>
            <a:r>
              <a:rPr lang="en-US" altLang="zh-CN" baseline="30000" dirty="0"/>
              <a:t>2+</a:t>
            </a:r>
            <a:r>
              <a:rPr lang="en-US" altLang="zh-CN" i="1" baseline="30000" dirty="0"/>
              <a:t>i</a:t>
            </a:r>
            <a:r>
              <a:rPr lang="en-US" altLang="zh-CN" baseline="30000" dirty="0"/>
              <a:t> </a:t>
            </a:r>
            <a:r>
              <a:rPr lang="en-US" altLang="zh-CN" dirty="0"/>
              <a:t>– 1} </a:t>
            </a:r>
            <a:r>
              <a:rPr lang="zh-CN" altLang="en-US" dirty="0"/>
              <a:t>中随机地选择一个。</a:t>
            </a:r>
          </a:p>
          <a:p>
            <a:pPr eaLnBrk="1" hangingPunct="1"/>
            <a:r>
              <a:rPr lang="zh-CN" altLang="en-US" dirty="0"/>
              <a:t>第 </a:t>
            </a:r>
            <a:r>
              <a:rPr lang="en-US" altLang="zh-CN" dirty="0"/>
              <a:t>1 </a:t>
            </a:r>
            <a:r>
              <a:rPr lang="zh-CN" altLang="en-US" dirty="0"/>
              <a:t>次退避是在 </a:t>
            </a:r>
            <a:r>
              <a:rPr lang="en-US" altLang="zh-CN" dirty="0"/>
              <a:t>8 </a:t>
            </a:r>
            <a:r>
              <a:rPr lang="zh-CN" altLang="en-US" dirty="0"/>
              <a:t>个时隙（而不是 </a:t>
            </a:r>
            <a:r>
              <a:rPr lang="en-US" altLang="zh-CN" dirty="0"/>
              <a:t>2 </a:t>
            </a:r>
            <a:r>
              <a:rPr lang="zh-CN" altLang="en-US" dirty="0"/>
              <a:t>个）中随机选择一个。</a:t>
            </a:r>
          </a:p>
          <a:p>
            <a:pPr eaLnBrk="1" hangingPunct="1"/>
            <a:r>
              <a:rPr lang="zh-CN" altLang="en-US" dirty="0"/>
              <a:t>第 </a:t>
            </a:r>
            <a:r>
              <a:rPr lang="en-US" altLang="zh-CN" dirty="0"/>
              <a:t>2 </a:t>
            </a:r>
            <a:r>
              <a:rPr lang="zh-CN" altLang="en-US" dirty="0"/>
              <a:t>次退避是在 </a:t>
            </a:r>
            <a:r>
              <a:rPr lang="en-US" altLang="zh-CN" dirty="0"/>
              <a:t>16 </a:t>
            </a:r>
            <a:r>
              <a:rPr lang="zh-CN" altLang="en-US" dirty="0"/>
              <a:t>个时隙（而不是 </a:t>
            </a:r>
            <a:r>
              <a:rPr lang="en-US" altLang="zh-CN" dirty="0"/>
              <a:t>4 </a:t>
            </a:r>
            <a:r>
              <a:rPr lang="zh-CN" altLang="en-US" dirty="0"/>
              <a:t>个）中随机选择一个。</a:t>
            </a:r>
            <a:endParaRPr lang="en-US" altLang="zh-CN" dirty="0"/>
          </a:p>
          <a:p>
            <a:pPr eaLnBrk="1" hangingPunct="1"/>
            <a:r>
              <a:rPr lang="zh-CN" altLang="en-US" dirty="0"/>
              <a:t>当时隙编号达到</a:t>
            </a:r>
            <a:r>
              <a:rPr lang="en-US" altLang="zh-CN" dirty="0"/>
              <a:t>255</a:t>
            </a:r>
            <a:r>
              <a:rPr lang="zh-CN" altLang="en-US" dirty="0"/>
              <a:t>时（</a:t>
            </a:r>
            <a:r>
              <a:rPr lang="en-US" altLang="zh-CN" dirty="0"/>
              <a:t>6</a:t>
            </a:r>
            <a:r>
              <a:rPr lang="zh-CN" altLang="en-US" dirty="0"/>
              <a:t>次避退）</a:t>
            </a:r>
            <a:r>
              <a:rPr lang="zh-CN" altLang="en-US"/>
              <a:t>不再增加。</a:t>
            </a:r>
            <a:endParaRPr lang="zh-CN" altLang="en-US" dirty="0"/>
          </a:p>
          <a:p>
            <a:endParaRPr lang="zh-CN" altLang="en-US" dirty="0"/>
          </a:p>
        </p:txBody>
      </p:sp>
      <p:sp>
        <p:nvSpPr>
          <p:cNvPr id="4" name="灯片编号占位符 3">
            <a:extLst>
              <a:ext uri="{FF2B5EF4-FFF2-40B4-BE49-F238E27FC236}">
                <a16:creationId xmlns:a16="http://schemas.microsoft.com/office/drawing/2014/main" id="{282A800D-15CD-CC7C-D99E-17E9FDFA57D0}"/>
              </a:ext>
            </a:extLst>
          </p:cNvPr>
          <p:cNvSpPr>
            <a:spLocks noGrp="1"/>
          </p:cNvSpPr>
          <p:nvPr>
            <p:ph type="sldNum" sz="quarter" idx="12"/>
          </p:nvPr>
        </p:nvSpPr>
        <p:spPr/>
        <p:txBody>
          <a:bodyPr/>
          <a:lstStyle/>
          <a:p>
            <a:fld id="{C8BB1146-E542-4D4E-B8E9-6919A11DDD48}" type="slidenum">
              <a:rPr lang="en-US" smtClean="0"/>
              <a:t>189</a:t>
            </a:fld>
            <a:endParaRPr lang="en-US"/>
          </a:p>
        </p:txBody>
      </p:sp>
    </p:spTree>
    <p:extLst>
      <p:ext uri="{BB962C8B-B14F-4D97-AF65-F5344CB8AC3E}">
        <p14:creationId xmlns:p14="http://schemas.microsoft.com/office/powerpoint/2010/main" val="1363251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C6400B-A852-4261-BAA2-36D57E8E7063}"/>
              </a:ext>
            </a:extLst>
          </p:cNvPr>
          <p:cNvSpPr>
            <a:spLocks noGrp="1"/>
          </p:cNvSpPr>
          <p:nvPr>
            <p:ph type="title"/>
          </p:nvPr>
        </p:nvSpPr>
        <p:spPr/>
        <p:txBody>
          <a:bodyPr/>
          <a:lstStyle/>
          <a:p>
            <a:r>
              <a:rPr lang="zh-CN" altLang="en-US" dirty="0"/>
              <a:t>线路规程</a:t>
            </a:r>
          </a:p>
        </p:txBody>
      </p:sp>
      <p:sp>
        <p:nvSpPr>
          <p:cNvPr id="3" name="内容占位符 2">
            <a:extLst>
              <a:ext uri="{FF2B5EF4-FFF2-40B4-BE49-F238E27FC236}">
                <a16:creationId xmlns:a16="http://schemas.microsoft.com/office/drawing/2014/main" id="{8F9E9FA6-2848-4F23-B512-28DDAF1CA50C}"/>
              </a:ext>
            </a:extLst>
          </p:cNvPr>
          <p:cNvSpPr>
            <a:spLocks noGrp="1"/>
          </p:cNvSpPr>
          <p:nvPr>
            <p:ph idx="1"/>
          </p:nvPr>
        </p:nvSpPr>
        <p:spPr/>
        <p:txBody>
          <a:bodyPr/>
          <a:lstStyle/>
          <a:p>
            <a:r>
              <a:rPr lang="zh-CN" altLang="en-US" dirty="0"/>
              <a:t>监视链路的建立，在给定时刻分配一个具体设备进行数据传送的权利</a:t>
            </a:r>
          </a:p>
          <a:p>
            <a:r>
              <a:rPr lang="zh-CN" altLang="en-US" dirty="0"/>
              <a:t>线路规程可以两种方式实现：</a:t>
            </a:r>
          </a:p>
          <a:p>
            <a:pPr lvl="1"/>
            <a:r>
              <a:rPr lang="zh-CN" altLang="en-US" dirty="0"/>
              <a:t>询问</a:t>
            </a:r>
            <a:r>
              <a:rPr lang="en-US" altLang="zh-CN" dirty="0"/>
              <a:t>/</a:t>
            </a:r>
            <a:r>
              <a:rPr lang="zh-CN" altLang="en-US" dirty="0"/>
              <a:t>应答方式（</a:t>
            </a:r>
            <a:r>
              <a:rPr lang="en-US" altLang="zh-CN" dirty="0"/>
              <a:t>ENQ/ACK</a:t>
            </a:r>
            <a:r>
              <a:rPr lang="zh-CN" altLang="en-US" dirty="0"/>
              <a:t>）</a:t>
            </a:r>
          </a:p>
          <a:p>
            <a:pPr lvl="1"/>
            <a:r>
              <a:rPr lang="zh-CN" altLang="en-US" dirty="0"/>
              <a:t>轮询</a:t>
            </a:r>
            <a:r>
              <a:rPr lang="en-US" altLang="zh-CN" dirty="0"/>
              <a:t>/</a:t>
            </a:r>
            <a:r>
              <a:rPr lang="zh-CN" altLang="en-US" dirty="0"/>
              <a:t>选择方式（</a:t>
            </a:r>
            <a:r>
              <a:rPr lang="en-US" altLang="zh-CN" dirty="0"/>
              <a:t>Poll/Select</a:t>
            </a:r>
            <a:r>
              <a:rPr lang="zh-CN" altLang="en-US" dirty="0"/>
              <a:t>）</a:t>
            </a:r>
          </a:p>
          <a:p>
            <a:endParaRPr lang="zh-CN" altLang="en-US" dirty="0"/>
          </a:p>
        </p:txBody>
      </p:sp>
      <p:sp>
        <p:nvSpPr>
          <p:cNvPr id="4" name="灯片编号占位符 3">
            <a:extLst>
              <a:ext uri="{FF2B5EF4-FFF2-40B4-BE49-F238E27FC236}">
                <a16:creationId xmlns:a16="http://schemas.microsoft.com/office/drawing/2014/main" id="{D948CF94-92E1-4346-B6AB-E20371E17983}"/>
              </a:ext>
            </a:extLst>
          </p:cNvPr>
          <p:cNvSpPr>
            <a:spLocks noGrp="1"/>
          </p:cNvSpPr>
          <p:nvPr>
            <p:ph type="sldNum" sz="quarter" idx="12"/>
          </p:nvPr>
        </p:nvSpPr>
        <p:spPr/>
        <p:txBody>
          <a:bodyPr/>
          <a:lstStyle/>
          <a:p>
            <a:fld id="{C8BB1146-E542-4D4E-B8E9-6919A11DDD48}" type="slidenum">
              <a:rPr lang="en-US" smtClean="0"/>
              <a:t>19</a:t>
            </a:fld>
            <a:endParaRPr lang="en-US"/>
          </a:p>
        </p:txBody>
      </p:sp>
    </p:spTree>
    <p:extLst>
      <p:ext uri="{BB962C8B-B14F-4D97-AF65-F5344CB8AC3E}">
        <p14:creationId xmlns:p14="http://schemas.microsoft.com/office/powerpoint/2010/main" val="424960874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BB97BA-C4DE-3A58-889C-752348F72679}"/>
              </a:ext>
            </a:extLst>
          </p:cNvPr>
          <p:cNvSpPr>
            <a:spLocks noGrp="1"/>
          </p:cNvSpPr>
          <p:nvPr>
            <p:ph type="title"/>
          </p:nvPr>
        </p:nvSpPr>
        <p:spPr/>
        <p:txBody>
          <a:bodyPr/>
          <a:lstStyle/>
          <a:p>
            <a:r>
              <a:rPr lang="zh-CN" altLang="en-US" dirty="0"/>
              <a:t>冲突避免技术</a:t>
            </a:r>
          </a:p>
        </p:txBody>
      </p:sp>
      <p:sp>
        <p:nvSpPr>
          <p:cNvPr id="3" name="内容占位符 2">
            <a:extLst>
              <a:ext uri="{FF2B5EF4-FFF2-40B4-BE49-F238E27FC236}">
                <a16:creationId xmlns:a16="http://schemas.microsoft.com/office/drawing/2014/main" id="{8EEBB1F2-479B-BCC7-DDE7-F3A7FF50AED2}"/>
              </a:ext>
            </a:extLst>
          </p:cNvPr>
          <p:cNvSpPr>
            <a:spLocks noGrp="1"/>
          </p:cNvSpPr>
          <p:nvPr>
            <p:ph idx="1"/>
          </p:nvPr>
        </p:nvSpPr>
        <p:spPr/>
        <p:txBody>
          <a:bodyPr/>
          <a:lstStyle/>
          <a:p>
            <a:pPr eaLnBrk="1" hangingPunct="1"/>
            <a:r>
              <a:rPr lang="en-US" altLang="zh-CN" dirty="0"/>
              <a:t>CSMA/CA</a:t>
            </a:r>
            <a:r>
              <a:rPr lang="zh-CN" altLang="en-US" dirty="0"/>
              <a:t>的关键在于冲突避免。采用了</a:t>
            </a:r>
            <a:r>
              <a:rPr lang="en-US" altLang="zh-CN" dirty="0"/>
              <a:t>3</a:t>
            </a:r>
            <a:r>
              <a:rPr lang="zh-CN" altLang="en-US" dirty="0"/>
              <a:t>种机制来实现：</a:t>
            </a:r>
          </a:p>
          <a:p>
            <a:pPr lvl="1" eaLnBrk="1" hangingPunct="1"/>
            <a:r>
              <a:rPr lang="zh-CN" altLang="en-US" dirty="0"/>
              <a:t>预约信道： 使用</a:t>
            </a:r>
            <a:r>
              <a:rPr lang="en-US" altLang="zh-CN" dirty="0"/>
              <a:t>RTS/CTS</a:t>
            </a:r>
            <a:r>
              <a:rPr lang="zh-CN" altLang="en-US" dirty="0"/>
              <a:t>机制</a:t>
            </a:r>
            <a:r>
              <a:rPr lang="en-US" altLang="zh-CN" dirty="0"/>
              <a:t>(</a:t>
            </a:r>
            <a:r>
              <a:rPr lang="zh-CN" altLang="en-US" dirty="0"/>
              <a:t>请求发送</a:t>
            </a:r>
            <a:r>
              <a:rPr lang="en-US" altLang="zh-CN" dirty="0"/>
              <a:t>/</a:t>
            </a:r>
            <a:r>
              <a:rPr lang="zh-CN" altLang="en-US" dirty="0"/>
              <a:t>允许发送</a:t>
            </a:r>
            <a:r>
              <a:rPr lang="en-US" altLang="zh-CN" dirty="0"/>
              <a:t>) </a:t>
            </a:r>
            <a:r>
              <a:rPr lang="zh-CN" altLang="en-US" dirty="0"/>
              <a:t>，向其它站发出通告，本站将占用多长时间，其它站不要发送数据并调整其网络分配向量</a:t>
            </a:r>
            <a:r>
              <a:rPr lang="en-US" altLang="zh-CN" dirty="0"/>
              <a:t>NAV</a:t>
            </a:r>
            <a:r>
              <a:rPr lang="zh-CN" altLang="en-US" dirty="0"/>
              <a:t>，以免冲突。</a:t>
            </a:r>
          </a:p>
          <a:p>
            <a:pPr lvl="2" eaLnBrk="1" hangingPunct="1"/>
            <a:r>
              <a:rPr lang="en-US" altLang="zh-CN" sz="2000" dirty="0"/>
              <a:t>NAV</a:t>
            </a:r>
            <a:r>
              <a:rPr lang="zh-CN" altLang="en-US" sz="2000" dirty="0"/>
              <a:t>：信道处于忙状态的时间</a:t>
            </a:r>
          </a:p>
          <a:p>
            <a:pPr lvl="2" eaLnBrk="1" hangingPunct="1"/>
            <a:r>
              <a:rPr lang="zh-CN" altLang="en-US" sz="2000" dirty="0"/>
              <a:t>可以解决隐藏站问题</a:t>
            </a:r>
          </a:p>
          <a:p>
            <a:pPr lvl="1" eaLnBrk="1" hangingPunct="1"/>
            <a:r>
              <a:rPr lang="zh-CN" altLang="en-US" dirty="0"/>
              <a:t>正向确认：接收站正确收到数据要发确认帧，否则源站点重复发送数据帧。</a:t>
            </a:r>
          </a:p>
          <a:p>
            <a:endParaRPr lang="zh-CN" altLang="en-US" dirty="0"/>
          </a:p>
        </p:txBody>
      </p:sp>
      <p:sp>
        <p:nvSpPr>
          <p:cNvPr id="4" name="灯片编号占位符 3">
            <a:extLst>
              <a:ext uri="{FF2B5EF4-FFF2-40B4-BE49-F238E27FC236}">
                <a16:creationId xmlns:a16="http://schemas.microsoft.com/office/drawing/2014/main" id="{F317DD76-63BD-2B70-718A-E8C455256E81}"/>
              </a:ext>
            </a:extLst>
          </p:cNvPr>
          <p:cNvSpPr>
            <a:spLocks noGrp="1"/>
          </p:cNvSpPr>
          <p:nvPr>
            <p:ph type="sldNum" sz="quarter" idx="12"/>
          </p:nvPr>
        </p:nvSpPr>
        <p:spPr/>
        <p:txBody>
          <a:bodyPr/>
          <a:lstStyle/>
          <a:p>
            <a:fld id="{C8BB1146-E542-4D4E-B8E9-6919A11DDD48}" type="slidenum">
              <a:rPr lang="en-US" smtClean="0"/>
              <a:t>190</a:t>
            </a:fld>
            <a:endParaRPr lang="en-US"/>
          </a:p>
        </p:txBody>
      </p:sp>
    </p:spTree>
    <p:extLst>
      <p:ext uri="{BB962C8B-B14F-4D97-AF65-F5344CB8AC3E}">
        <p14:creationId xmlns:p14="http://schemas.microsoft.com/office/powerpoint/2010/main" val="307193290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E73BC-266A-680E-7E9D-C898FD783775}"/>
              </a:ext>
            </a:extLst>
          </p:cNvPr>
          <p:cNvSpPr>
            <a:spLocks noGrp="1"/>
          </p:cNvSpPr>
          <p:nvPr>
            <p:ph type="title"/>
          </p:nvPr>
        </p:nvSpPr>
        <p:spPr/>
        <p:txBody>
          <a:bodyPr/>
          <a:lstStyle/>
          <a:p>
            <a:r>
              <a:rPr lang="zh-CN" altLang="en-US" dirty="0"/>
              <a:t>对信道进行预约</a:t>
            </a:r>
            <a:r>
              <a:rPr lang="en-US" altLang="zh-CN" dirty="0"/>
              <a:t>(RTS)</a:t>
            </a:r>
            <a:endParaRPr lang="zh-CN" altLang="en-US" dirty="0"/>
          </a:p>
        </p:txBody>
      </p:sp>
      <p:sp>
        <p:nvSpPr>
          <p:cNvPr id="4" name="灯片编号占位符 3">
            <a:extLst>
              <a:ext uri="{FF2B5EF4-FFF2-40B4-BE49-F238E27FC236}">
                <a16:creationId xmlns:a16="http://schemas.microsoft.com/office/drawing/2014/main" id="{6367C745-F4D8-F4B4-C994-7BDBC0348891}"/>
              </a:ext>
            </a:extLst>
          </p:cNvPr>
          <p:cNvSpPr>
            <a:spLocks noGrp="1"/>
          </p:cNvSpPr>
          <p:nvPr>
            <p:ph type="sldNum" sz="quarter" idx="12"/>
          </p:nvPr>
        </p:nvSpPr>
        <p:spPr/>
        <p:txBody>
          <a:bodyPr/>
          <a:lstStyle/>
          <a:p>
            <a:fld id="{C8BB1146-E542-4D4E-B8E9-6919A11DDD48}" type="slidenum">
              <a:rPr lang="en-US" smtClean="0"/>
              <a:t>191</a:t>
            </a:fld>
            <a:endParaRPr lang="en-US"/>
          </a:p>
        </p:txBody>
      </p:sp>
      <p:grpSp>
        <p:nvGrpSpPr>
          <p:cNvPr id="5" name="Group 4">
            <a:extLst>
              <a:ext uri="{FF2B5EF4-FFF2-40B4-BE49-F238E27FC236}">
                <a16:creationId xmlns:a16="http://schemas.microsoft.com/office/drawing/2014/main" id="{AE3B39D5-83D0-B1DE-117B-2CE322353AAA}"/>
              </a:ext>
            </a:extLst>
          </p:cNvPr>
          <p:cNvGrpSpPr>
            <a:grpSpLocks/>
          </p:cNvGrpSpPr>
          <p:nvPr/>
        </p:nvGrpSpPr>
        <p:grpSpPr bwMode="auto">
          <a:xfrm>
            <a:off x="1911871" y="1347414"/>
            <a:ext cx="5310188" cy="3455987"/>
            <a:chOff x="316" y="1934"/>
            <a:chExt cx="3345" cy="2177"/>
          </a:xfrm>
        </p:grpSpPr>
        <p:sp>
          <p:nvSpPr>
            <p:cNvPr id="6" name="Oval 5">
              <a:extLst>
                <a:ext uri="{FF2B5EF4-FFF2-40B4-BE49-F238E27FC236}">
                  <a16:creationId xmlns:a16="http://schemas.microsoft.com/office/drawing/2014/main" id="{099DFDEE-0EC6-3BA4-3075-B2E2C3986011}"/>
                </a:ext>
              </a:extLst>
            </p:cNvPr>
            <p:cNvSpPr>
              <a:spLocks noChangeArrowheads="1"/>
            </p:cNvSpPr>
            <p:nvPr/>
          </p:nvSpPr>
          <p:spPr bwMode="auto">
            <a:xfrm>
              <a:off x="1468" y="1966"/>
              <a:ext cx="2193" cy="2145"/>
            </a:xfrm>
            <a:prstGeom prst="ellipse">
              <a:avLst/>
            </a:prstGeom>
            <a:solidFill>
              <a:srgbClr val="FFFF99"/>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7" name="Text Box 6">
              <a:extLst>
                <a:ext uri="{FF2B5EF4-FFF2-40B4-BE49-F238E27FC236}">
                  <a16:creationId xmlns:a16="http://schemas.microsoft.com/office/drawing/2014/main" id="{57DAB437-81EB-358D-7823-3CAF199F51A0}"/>
                </a:ext>
              </a:extLst>
            </p:cNvPr>
            <p:cNvSpPr txBox="1">
              <a:spLocks noChangeArrowheads="1"/>
            </p:cNvSpPr>
            <p:nvPr/>
          </p:nvSpPr>
          <p:spPr bwMode="auto">
            <a:xfrm>
              <a:off x="316" y="1934"/>
              <a:ext cx="108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dirty="0">
                  <a:solidFill>
                    <a:srgbClr val="333399"/>
                  </a:solidFill>
                  <a:latin typeface="+mn-ea"/>
                  <a:ea typeface="+mn-ea"/>
                </a:rPr>
                <a:t>A </a:t>
              </a:r>
              <a:r>
                <a:rPr kumimoji="1" lang="zh-CN" altLang="zh-CN" sz="2000" dirty="0">
                  <a:solidFill>
                    <a:srgbClr val="333399"/>
                  </a:solidFill>
                  <a:latin typeface="+mn-ea"/>
                  <a:ea typeface="+mn-ea"/>
                </a:rPr>
                <a:t>的</a:t>
              </a:r>
              <a:r>
                <a:rPr kumimoji="1" lang="zh-CN" altLang="en-US" sz="2000" dirty="0">
                  <a:solidFill>
                    <a:srgbClr val="333399"/>
                  </a:solidFill>
                  <a:latin typeface="+mn-ea"/>
                  <a:ea typeface="+mn-ea"/>
                </a:rPr>
                <a:t>作用</a:t>
              </a:r>
              <a:r>
                <a:rPr kumimoji="1" lang="zh-CN" altLang="zh-CN" sz="2000" dirty="0">
                  <a:solidFill>
                    <a:srgbClr val="333399"/>
                  </a:solidFill>
                  <a:latin typeface="+mn-ea"/>
                  <a:ea typeface="+mn-ea"/>
                </a:rPr>
                <a:t>范围</a:t>
              </a:r>
              <a:endParaRPr kumimoji="1" lang="zh-CN" altLang="en-US" sz="2000" dirty="0">
                <a:solidFill>
                  <a:srgbClr val="333399"/>
                </a:solidFill>
                <a:latin typeface="+mn-ea"/>
                <a:ea typeface="+mn-ea"/>
              </a:endParaRPr>
            </a:p>
          </p:txBody>
        </p:sp>
        <p:sp>
          <p:nvSpPr>
            <p:cNvPr id="8" name="Line 7">
              <a:extLst>
                <a:ext uri="{FF2B5EF4-FFF2-40B4-BE49-F238E27FC236}">
                  <a16:creationId xmlns:a16="http://schemas.microsoft.com/office/drawing/2014/main" id="{1F352715-FB5C-4590-B1DE-3BC3A4218B63}"/>
                </a:ext>
              </a:extLst>
            </p:cNvPr>
            <p:cNvSpPr>
              <a:spLocks noChangeShapeType="1"/>
            </p:cNvSpPr>
            <p:nvPr/>
          </p:nvSpPr>
          <p:spPr bwMode="auto">
            <a:xfrm>
              <a:off x="1314" y="2115"/>
              <a:ext cx="474" cy="197"/>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 name="Group 8">
            <a:extLst>
              <a:ext uri="{FF2B5EF4-FFF2-40B4-BE49-F238E27FC236}">
                <a16:creationId xmlns:a16="http://schemas.microsoft.com/office/drawing/2014/main" id="{465BF823-CFE4-C49C-75E2-26F5D798732D}"/>
              </a:ext>
            </a:extLst>
          </p:cNvPr>
          <p:cNvGrpSpPr>
            <a:grpSpLocks/>
          </p:cNvGrpSpPr>
          <p:nvPr/>
        </p:nvGrpSpPr>
        <p:grpSpPr bwMode="auto">
          <a:xfrm>
            <a:off x="5129734" y="1274389"/>
            <a:ext cx="5173662" cy="3529012"/>
            <a:chOff x="2343" y="1888"/>
            <a:chExt cx="3259" cy="2223"/>
          </a:xfrm>
        </p:grpSpPr>
        <p:sp>
          <p:nvSpPr>
            <p:cNvPr id="10" name="Line 9">
              <a:extLst>
                <a:ext uri="{FF2B5EF4-FFF2-40B4-BE49-F238E27FC236}">
                  <a16:creationId xmlns:a16="http://schemas.microsoft.com/office/drawing/2014/main" id="{8B1A7B9E-F4C1-3E7E-A2F0-806B732AC74B}"/>
                </a:ext>
              </a:extLst>
            </p:cNvPr>
            <p:cNvSpPr>
              <a:spLocks noChangeShapeType="1"/>
            </p:cNvSpPr>
            <p:nvPr/>
          </p:nvSpPr>
          <p:spPr bwMode="auto">
            <a:xfrm flipH="1">
              <a:off x="4180" y="2115"/>
              <a:ext cx="355" cy="197"/>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0">
              <a:extLst>
                <a:ext uri="{FF2B5EF4-FFF2-40B4-BE49-F238E27FC236}">
                  <a16:creationId xmlns:a16="http://schemas.microsoft.com/office/drawing/2014/main" id="{2B56E68E-9918-37E8-0858-18FFB28BEB5A}"/>
                </a:ext>
              </a:extLst>
            </p:cNvPr>
            <p:cNvSpPr txBox="1">
              <a:spLocks noChangeArrowheads="1"/>
            </p:cNvSpPr>
            <p:nvPr/>
          </p:nvSpPr>
          <p:spPr bwMode="auto">
            <a:xfrm>
              <a:off x="4535" y="1888"/>
              <a:ext cx="106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dirty="0">
                  <a:solidFill>
                    <a:srgbClr val="333399"/>
                  </a:solidFill>
                  <a:latin typeface="+mn-ea"/>
                  <a:ea typeface="+mn-ea"/>
                </a:rPr>
                <a:t>B </a:t>
              </a:r>
              <a:r>
                <a:rPr kumimoji="1" lang="zh-CN" altLang="zh-CN" sz="2000" dirty="0">
                  <a:solidFill>
                    <a:srgbClr val="333399"/>
                  </a:solidFill>
                  <a:latin typeface="+mn-ea"/>
                  <a:ea typeface="+mn-ea"/>
                </a:rPr>
                <a:t>的</a:t>
              </a:r>
              <a:r>
                <a:rPr kumimoji="1" lang="zh-CN" altLang="en-US" sz="2000" dirty="0">
                  <a:solidFill>
                    <a:srgbClr val="333399"/>
                  </a:solidFill>
                  <a:latin typeface="+mn-ea"/>
                  <a:ea typeface="+mn-ea"/>
                </a:rPr>
                <a:t>作用</a:t>
              </a:r>
              <a:r>
                <a:rPr kumimoji="1" lang="zh-CN" altLang="zh-CN" sz="2000" dirty="0">
                  <a:solidFill>
                    <a:srgbClr val="333399"/>
                  </a:solidFill>
                  <a:latin typeface="+mn-ea"/>
                  <a:ea typeface="+mn-ea"/>
                </a:rPr>
                <a:t>范围</a:t>
              </a:r>
              <a:endParaRPr kumimoji="1" lang="zh-CN" altLang="en-US" sz="2000" dirty="0">
                <a:solidFill>
                  <a:srgbClr val="333399"/>
                </a:solidFill>
                <a:latin typeface="+mn-ea"/>
                <a:ea typeface="+mn-ea"/>
              </a:endParaRPr>
            </a:p>
          </p:txBody>
        </p:sp>
        <p:sp>
          <p:nvSpPr>
            <p:cNvPr id="12" name="Oval 11">
              <a:extLst>
                <a:ext uri="{FF2B5EF4-FFF2-40B4-BE49-F238E27FC236}">
                  <a16:creationId xmlns:a16="http://schemas.microsoft.com/office/drawing/2014/main" id="{2D20C953-5969-107B-CD71-7EF0870E5CE0}"/>
                </a:ext>
              </a:extLst>
            </p:cNvPr>
            <p:cNvSpPr>
              <a:spLocks noChangeArrowheads="1"/>
            </p:cNvSpPr>
            <p:nvPr/>
          </p:nvSpPr>
          <p:spPr bwMode="auto">
            <a:xfrm>
              <a:off x="2343" y="1966"/>
              <a:ext cx="2192" cy="2145"/>
            </a:xfrm>
            <a:prstGeom prst="ellipse">
              <a:avLst/>
            </a:prstGeom>
            <a:solidFill>
              <a:srgbClr val="CCECFF">
                <a:alpha val="50195"/>
              </a:srgbClr>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sp>
        <p:nvSpPr>
          <p:cNvPr id="13" name="Text Box 12">
            <a:extLst>
              <a:ext uri="{FF2B5EF4-FFF2-40B4-BE49-F238E27FC236}">
                <a16:creationId xmlns:a16="http://schemas.microsoft.com/office/drawing/2014/main" id="{9D5DE591-5E8D-571F-1F96-0E632938A424}"/>
              </a:ext>
            </a:extLst>
          </p:cNvPr>
          <p:cNvSpPr txBox="1">
            <a:spLocks noChangeArrowheads="1"/>
          </p:cNvSpPr>
          <p:nvPr/>
        </p:nvSpPr>
        <p:spPr bwMode="auto">
          <a:xfrm>
            <a:off x="5174184" y="3254001"/>
            <a:ext cx="354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rPr>
              <a:t>A</a:t>
            </a:r>
          </a:p>
        </p:txBody>
      </p:sp>
      <p:sp>
        <p:nvSpPr>
          <p:cNvPr id="14" name="Text Box 13">
            <a:extLst>
              <a:ext uri="{FF2B5EF4-FFF2-40B4-BE49-F238E27FC236}">
                <a16:creationId xmlns:a16="http://schemas.microsoft.com/office/drawing/2014/main" id="{CA03D02B-9E98-52BA-0E3A-CD1B75F654B8}"/>
              </a:ext>
            </a:extLst>
          </p:cNvPr>
          <p:cNvSpPr txBox="1">
            <a:spLocks noChangeArrowheads="1"/>
          </p:cNvSpPr>
          <p:nvPr/>
        </p:nvSpPr>
        <p:spPr bwMode="auto">
          <a:xfrm>
            <a:off x="3762896" y="3254001"/>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rPr>
              <a:t>C</a:t>
            </a:r>
          </a:p>
        </p:txBody>
      </p:sp>
      <p:sp>
        <p:nvSpPr>
          <p:cNvPr id="15" name="Text Box 14">
            <a:extLst>
              <a:ext uri="{FF2B5EF4-FFF2-40B4-BE49-F238E27FC236}">
                <a16:creationId xmlns:a16="http://schemas.microsoft.com/office/drawing/2014/main" id="{B937AED2-4016-6F23-2075-775223EF1368}"/>
              </a:ext>
            </a:extLst>
          </p:cNvPr>
          <p:cNvSpPr txBox="1">
            <a:spLocks noChangeArrowheads="1"/>
          </p:cNvSpPr>
          <p:nvPr/>
        </p:nvSpPr>
        <p:spPr bwMode="auto">
          <a:xfrm>
            <a:off x="6820421" y="3254001"/>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rPr>
              <a:t>B</a:t>
            </a:r>
          </a:p>
        </p:txBody>
      </p:sp>
      <p:sp>
        <p:nvSpPr>
          <p:cNvPr id="16" name="Text Box 15">
            <a:extLst>
              <a:ext uri="{FF2B5EF4-FFF2-40B4-BE49-F238E27FC236}">
                <a16:creationId xmlns:a16="http://schemas.microsoft.com/office/drawing/2014/main" id="{4109478E-6F9F-5FBF-CAF2-E9B5F5C2DBE8}"/>
              </a:ext>
            </a:extLst>
          </p:cNvPr>
          <p:cNvSpPr txBox="1">
            <a:spLocks noChangeArrowheads="1"/>
          </p:cNvSpPr>
          <p:nvPr/>
        </p:nvSpPr>
        <p:spPr bwMode="auto">
          <a:xfrm>
            <a:off x="8206309" y="3254001"/>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rPr>
              <a:t>D</a:t>
            </a:r>
          </a:p>
        </p:txBody>
      </p:sp>
      <p:sp>
        <p:nvSpPr>
          <p:cNvPr id="17" name="Text Box 16">
            <a:extLst>
              <a:ext uri="{FF2B5EF4-FFF2-40B4-BE49-F238E27FC236}">
                <a16:creationId xmlns:a16="http://schemas.microsoft.com/office/drawing/2014/main" id="{2574FA8D-96D2-FC31-42A1-749AF13BD2B2}"/>
              </a:ext>
            </a:extLst>
          </p:cNvPr>
          <p:cNvSpPr txBox="1">
            <a:spLocks noChangeArrowheads="1"/>
          </p:cNvSpPr>
          <p:nvPr/>
        </p:nvSpPr>
        <p:spPr bwMode="auto">
          <a:xfrm>
            <a:off x="6275909" y="4046164"/>
            <a:ext cx="354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rPr>
              <a:t>E</a:t>
            </a:r>
          </a:p>
        </p:txBody>
      </p:sp>
      <p:grpSp>
        <p:nvGrpSpPr>
          <p:cNvPr id="18" name="Group 17">
            <a:extLst>
              <a:ext uri="{FF2B5EF4-FFF2-40B4-BE49-F238E27FC236}">
                <a16:creationId xmlns:a16="http://schemas.microsoft.com/office/drawing/2014/main" id="{2A07613B-A15B-8B7E-9B0B-3AEBEA14CDA7}"/>
              </a:ext>
            </a:extLst>
          </p:cNvPr>
          <p:cNvGrpSpPr>
            <a:grpSpLocks/>
          </p:cNvGrpSpPr>
          <p:nvPr/>
        </p:nvGrpSpPr>
        <p:grpSpPr bwMode="auto">
          <a:xfrm>
            <a:off x="5621859" y="2568201"/>
            <a:ext cx="1081087" cy="506413"/>
            <a:chOff x="2653" y="2703"/>
            <a:chExt cx="681" cy="319"/>
          </a:xfrm>
        </p:grpSpPr>
        <p:sp>
          <p:nvSpPr>
            <p:cNvPr id="19" name="Line 18">
              <a:extLst>
                <a:ext uri="{FF2B5EF4-FFF2-40B4-BE49-F238E27FC236}">
                  <a16:creationId xmlns:a16="http://schemas.microsoft.com/office/drawing/2014/main" id="{6AF00EAA-4CC7-220B-F6AD-4F3A665278BE}"/>
                </a:ext>
              </a:extLst>
            </p:cNvPr>
            <p:cNvSpPr>
              <a:spLocks noChangeShapeType="1"/>
            </p:cNvSpPr>
            <p:nvPr/>
          </p:nvSpPr>
          <p:spPr bwMode="auto">
            <a:xfrm>
              <a:off x="2653" y="3022"/>
              <a:ext cx="681" cy="0"/>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Rectangle 19">
              <a:extLst>
                <a:ext uri="{FF2B5EF4-FFF2-40B4-BE49-F238E27FC236}">
                  <a16:creationId xmlns:a16="http://schemas.microsoft.com/office/drawing/2014/main" id="{CC86FB7F-1A45-6F25-DC2B-EAB7345723A9}"/>
                </a:ext>
              </a:extLst>
            </p:cNvPr>
            <p:cNvSpPr>
              <a:spLocks noChangeArrowheads="1"/>
            </p:cNvSpPr>
            <p:nvPr/>
          </p:nvSpPr>
          <p:spPr bwMode="auto">
            <a:xfrm>
              <a:off x="2763" y="2703"/>
              <a:ext cx="465" cy="238"/>
            </a:xfrm>
            <a:prstGeom prst="rect">
              <a:avLst/>
            </a:prstGeom>
            <a:solidFill>
              <a:srgbClr val="FFCCFF"/>
            </a:solidFill>
            <a:ln w="19050">
              <a:solidFill>
                <a:srgbClr val="333399"/>
              </a:solidFill>
              <a:miter lim="800000"/>
              <a:headEnd/>
              <a:tailEnd/>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en-US" altLang="zh-CN" sz="2000">
                  <a:solidFill>
                    <a:srgbClr val="333399"/>
                  </a:solidFill>
                </a:rPr>
                <a:t>RTS</a:t>
              </a:r>
            </a:p>
          </p:txBody>
        </p:sp>
      </p:grpSp>
      <p:grpSp>
        <p:nvGrpSpPr>
          <p:cNvPr id="21" name="Group 20">
            <a:extLst>
              <a:ext uri="{FF2B5EF4-FFF2-40B4-BE49-F238E27FC236}">
                <a16:creationId xmlns:a16="http://schemas.microsoft.com/office/drawing/2014/main" id="{2BEED489-047A-4EB6-BD31-EB96403E49CC}"/>
              </a:ext>
            </a:extLst>
          </p:cNvPr>
          <p:cNvGrpSpPr>
            <a:grpSpLocks/>
          </p:cNvGrpSpPr>
          <p:nvPr/>
        </p:nvGrpSpPr>
        <p:grpSpPr bwMode="auto">
          <a:xfrm>
            <a:off x="4110559" y="2568201"/>
            <a:ext cx="1008062" cy="506413"/>
            <a:chOff x="1701" y="2703"/>
            <a:chExt cx="635" cy="319"/>
          </a:xfrm>
        </p:grpSpPr>
        <p:sp>
          <p:nvSpPr>
            <p:cNvPr id="22" name="Rectangle 21">
              <a:extLst>
                <a:ext uri="{FF2B5EF4-FFF2-40B4-BE49-F238E27FC236}">
                  <a16:creationId xmlns:a16="http://schemas.microsoft.com/office/drawing/2014/main" id="{768ED426-7C08-DCAC-B9FD-F59295FB76F3}"/>
                </a:ext>
              </a:extLst>
            </p:cNvPr>
            <p:cNvSpPr>
              <a:spLocks noChangeArrowheads="1"/>
            </p:cNvSpPr>
            <p:nvPr/>
          </p:nvSpPr>
          <p:spPr bwMode="auto">
            <a:xfrm>
              <a:off x="1788" y="2703"/>
              <a:ext cx="466" cy="238"/>
            </a:xfrm>
            <a:prstGeom prst="rect">
              <a:avLst/>
            </a:prstGeom>
            <a:solidFill>
              <a:srgbClr val="FFCCFF"/>
            </a:solidFill>
            <a:ln w="19050">
              <a:solidFill>
                <a:srgbClr val="333399"/>
              </a:solidFill>
              <a:miter lim="800000"/>
              <a:headEnd/>
              <a:tailEnd/>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en-US" altLang="zh-CN" sz="2000">
                  <a:solidFill>
                    <a:srgbClr val="333399"/>
                  </a:solidFill>
                </a:rPr>
                <a:t>RTS</a:t>
              </a:r>
            </a:p>
          </p:txBody>
        </p:sp>
        <p:sp>
          <p:nvSpPr>
            <p:cNvPr id="23" name="Line 22">
              <a:extLst>
                <a:ext uri="{FF2B5EF4-FFF2-40B4-BE49-F238E27FC236}">
                  <a16:creationId xmlns:a16="http://schemas.microsoft.com/office/drawing/2014/main" id="{E4549C73-CE68-EA07-10AB-3744391B8FCE}"/>
                </a:ext>
              </a:extLst>
            </p:cNvPr>
            <p:cNvSpPr>
              <a:spLocks noChangeShapeType="1"/>
            </p:cNvSpPr>
            <p:nvPr/>
          </p:nvSpPr>
          <p:spPr bwMode="auto">
            <a:xfrm flipH="1" flipV="1">
              <a:off x="1701" y="3022"/>
              <a:ext cx="635" cy="0"/>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5" name="Group 24">
            <a:extLst>
              <a:ext uri="{FF2B5EF4-FFF2-40B4-BE49-F238E27FC236}">
                <a16:creationId xmlns:a16="http://schemas.microsoft.com/office/drawing/2014/main" id="{1A365BB5-7424-5FB3-147C-7CACBA3DE021}"/>
              </a:ext>
            </a:extLst>
          </p:cNvPr>
          <p:cNvGrpSpPr>
            <a:grpSpLocks/>
          </p:cNvGrpSpPr>
          <p:nvPr/>
        </p:nvGrpSpPr>
        <p:grpSpPr bwMode="auto">
          <a:xfrm>
            <a:off x="5621859" y="3938214"/>
            <a:ext cx="936625" cy="720725"/>
            <a:chOff x="762" y="2391"/>
            <a:chExt cx="423" cy="312"/>
          </a:xfrm>
        </p:grpSpPr>
        <p:grpSp>
          <p:nvGrpSpPr>
            <p:cNvPr id="26" name="Group 25">
              <a:extLst>
                <a:ext uri="{FF2B5EF4-FFF2-40B4-BE49-F238E27FC236}">
                  <a16:creationId xmlns:a16="http://schemas.microsoft.com/office/drawing/2014/main" id="{7673C911-96E4-9257-A143-733B0D5FF180}"/>
                </a:ext>
              </a:extLst>
            </p:cNvPr>
            <p:cNvGrpSpPr>
              <a:grpSpLocks/>
            </p:cNvGrpSpPr>
            <p:nvPr/>
          </p:nvGrpSpPr>
          <p:grpSpPr bwMode="auto">
            <a:xfrm>
              <a:off x="867" y="2432"/>
              <a:ext cx="318" cy="271"/>
              <a:chOff x="657" y="1570"/>
              <a:chExt cx="318" cy="311"/>
            </a:xfrm>
          </p:grpSpPr>
          <p:sp>
            <p:nvSpPr>
              <p:cNvPr id="34" name="Line 26">
                <a:extLst>
                  <a:ext uri="{FF2B5EF4-FFF2-40B4-BE49-F238E27FC236}">
                    <a16:creationId xmlns:a16="http://schemas.microsoft.com/office/drawing/2014/main" id="{BD6137E9-0012-F423-F0E7-C3B3963B915E}"/>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35" name="Picture 27" descr="laptop copy">
                <a:extLst>
                  <a:ext uri="{FF2B5EF4-FFF2-40B4-BE49-F238E27FC236}">
                    <a16:creationId xmlns:a16="http://schemas.microsoft.com/office/drawing/2014/main" id="{552ED3F6-4E35-D718-2607-AAE6FD07F8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8">
              <a:extLst>
                <a:ext uri="{FF2B5EF4-FFF2-40B4-BE49-F238E27FC236}">
                  <a16:creationId xmlns:a16="http://schemas.microsoft.com/office/drawing/2014/main" id="{BD73F589-EDF9-F4AC-8CD5-EED5455886E2}"/>
                </a:ext>
              </a:extLst>
            </p:cNvPr>
            <p:cNvGrpSpPr>
              <a:grpSpLocks/>
            </p:cNvGrpSpPr>
            <p:nvPr/>
          </p:nvGrpSpPr>
          <p:grpSpPr bwMode="auto">
            <a:xfrm>
              <a:off x="762" y="2391"/>
              <a:ext cx="306" cy="90"/>
              <a:chOff x="748" y="2251"/>
              <a:chExt cx="306" cy="90"/>
            </a:xfrm>
          </p:grpSpPr>
          <p:sp>
            <p:nvSpPr>
              <p:cNvPr id="28" name="AutoShape 29">
                <a:extLst>
                  <a:ext uri="{FF2B5EF4-FFF2-40B4-BE49-F238E27FC236}">
                    <a16:creationId xmlns:a16="http://schemas.microsoft.com/office/drawing/2014/main" id="{D3EC7840-E868-6026-CE63-B5F0AFD36ED0}"/>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9" name="AutoShape 30">
                <a:extLst>
                  <a:ext uri="{FF2B5EF4-FFF2-40B4-BE49-F238E27FC236}">
                    <a16:creationId xmlns:a16="http://schemas.microsoft.com/office/drawing/2014/main" id="{EDB5762D-8173-EC54-DF72-CACE3C323D68}"/>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0" name="AutoShape 31">
                <a:extLst>
                  <a:ext uri="{FF2B5EF4-FFF2-40B4-BE49-F238E27FC236}">
                    <a16:creationId xmlns:a16="http://schemas.microsoft.com/office/drawing/2014/main" id="{55733B1A-805C-E8D1-27A9-C228FC7A5907}"/>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1" name="AutoShape 32">
                <a:extLst>
                  <a:ext uri="{FF2B5EF4-FFF2-40B4-BE49-F238E27FC236}">
                    <a16:creationId xmlns:a16="http://schemas.microsoft.com/office/drawing/2014/main" id="{E8F01266-F4C4-88F2-54DE-B30171FD8B68}"/>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2" name="AutoShape 33">
                <a:extLst>
                  <a:ext uri="{FF2B5EF4-FFF2-40B4-BE49-F238E27FC236}">
                    <a16:creationId xmlns:a16="http://schemas.microsoft.com/office/drawing/2014/main" id="{C3902C30-F422-8501-D895-4DB003EF63EB}"/>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3" name="AutoShape 34">
                <a:extLst>
                  <a:ext uri="{FF2B5EF4-FFF2-40B4-BE49-F238E27FC236}">
                    <a16:creationId xmlns:a16="http://schemas.microsoft.com/office/drawing/2014/main" id="{C217C090-8F2D-2604-BB9A-5C3AD23C7802}"/>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grpSp>
        <p:nvGrpSpPr>
          <p:cNvPr id="36" name="Group 35">
            <a:extLst>
              <a:ext uri="{FF2B5EF4-FFF2-40B4-BE49-F238E27FC236}">
                <a16:creationId xmlns:a16="http://schemas.microsoft.com/office/drawing/2014/main" id="{2A6F0963-514F-0B6F-D042-8A6BBEFEDE67}"/>
              </a:ext>
            </a:extLst>
          </p:cNvPr>
          <p:cNvGrpSpPr>
            <a:grpSpLocks/>
          </p:cNvGrpSpPr>
          <p:nvPr/>
        </p:nvGrpSpPr>
        <p:grpSpPr bwMode="auto">
          <a:xfrm>
            <a:off x="3316809" y="2569789"/>
            <a:ext cx="936625" cy="720725"/>
            <a:chOff x="762" y="2391"/>
            <a:chExt cx="423" cy="312"/>
          </a:xfrm>
        </p:grpSpPr>
        <p:grpSp>
          <p:nvGrpSpPr>
            <p:cNvPr id="37" name="Group 36">
              <a:extLst>
                <a:ext uri="{FF2B5EF4-FFF2-40B4-BE49-F238E27FC236}">
                  <a16:creationId xmlns:a16="http://schemas.microsoft.com/office/drawing/2014/main" id="{293C2616-8770-D340-D14B-EEE392BAC1BC}"/>
                </a:ext>
              </a:extLst>
            </p:cNvPr>
            <p:cNvGrpSpPr>
              <a:grpSpLocks/>
            </p:cNvGrpSpPr>
            <p:nvPr/>
          </p:nvGrpSpPr>
          <p:grpSpPr bwMode="auto">
            <a:xfrm>
              <a:off x="867" y="2432"/>
              <a:ext cx="318" cy="271"/>
              <a:chOff x="657" y="1570"/>
              <a:chExt cx="318" cy="311"/>
            </a:xfrm>
          </p:grpSpPr>
          <p:sp>
            <p:nvSpPr>
              <p:cNvPr id="45" name="Line 37">
                <a:extLst>
                  <a:ext uri="{FF2B5EF4-FFF2-40B4-BE49-F238E27FC236}">
                    <a16:creationId xmlns:a16="http://schemas.microsoft.com/office/drawing/2014/main" id="{7EFC9E56-3747-CD47-1CEE-2725081B862D}"/>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6" name="Picture 38" descr="laptop copy">
                <a:extLst>
                  <a:ext uri="{FF2B5EF4-FFF2-40B4-BE49-F238E27FC236}">
                    <a16:creationId xmlns:a16="http://schemas.microsoft.com/office/drawing/2014/main" id="{1FAA93AB-DAFB-F052-E0CE-6C589BE4AA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 name="Group 39">
              <a:extLst>
                <a:ext uri="{FF2B5EF4-FFF2-40B4-BE49-F238E27FC236}">
                  <a16:creationId xmlns:a16="http://schemas.microsoft.com/office/drawing/2014/main" id="{0CC79775-996C-6AD9-0725-5C5DD537E290}"/>
                </a:ext>
              </a:extLst>
            </p:cNvPr>
            <p:cNvGrpSpPr>
              <a:grpSpLocks/>
            </p:cNvGrpSpPr>
            <p:nvPr/>
          </p:nvGrpSpPr>
          <p:grpSpPr bwMode="auto">
            <a:xfrm>
              <a:off x="762" y="2391"/>
              <a:ext cx="306" cy="90"/>
              <a:chOff x="748" y="2251"/>
              <a:chExt cx="306" cy="90"/>
            </a:xfrm>
          </p:grpSpPr>
          <p:sp>
            <p:nvSpPr>
              <p:cNvPr id="39" name="AutoShape 40">
                <a:extLst>
                  <a:ext uri="{FF2B5EF4-FFF2-40B4-BE49-F238E27FC236}">
                    <a16:creationId xmlns:a16="http://schemas.microsoft.com/office/drawing/2014/main" id="{B6CA9782-A667-6D57-19EF-D049B9C76BAC}"/>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0" name="AutoShape 41">
                <a:extLst>
                  <a:ext uri="{FF2B5EF4-FFF2-40B4-BE49-F238E27FC236}">
                    <a16:creationId xmlns:a16="http://schemas.microsoft.com/office/drawing/2014/main" id="{45AFD647-65F4-F650-41C7-EE3231F9C77C}"/>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1" name="AutoShape 42">
                <a:extLst>
                  <a:ext uri="{FF2B5EF4-FFF2-40B4-BE49-F238E27FC236}">
                    <a16:creationId xmlns:a16="http://schemas.microsoft.com/office/drawing/2014/main" id="{BD0E07D5-7410-A3CC-30D9-DD22A1048E8A}"/>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2" name="AutoShape 43">
                <a:extLst>
                  <a:ext uri="{FF2B5EF4-FFF2-40B4-BE49-F238E27FC236}">
                    <a16:creationId xmlns:a16="http://schemas.microsoft.com/office/drawing/2014/main" id="{9C2C2526-E157-B3D3-5A2A-68FD3777005D}"/>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3" name="AutoShape 44">
                <a:extLst>
                  <a:ext uri="{FF2B5EF4-FFF2-40B4-BE49-F238E27FC236}">
                    <a16:creationId xmlns:a16="http://schemas.microsoft.com/office/drawing/2014/main" id="{111309FE-7B70-4BDE-317A-57CB68711F2A}"/>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4" name="AutoShape 45">
                <a:extLst>
                  <a:ext uri="{FF2B5EF4-FFF2-40B4-BE49-F238E27FC236}">
                    <a16:creationId xmlns:a16="http://schemas.microsoft.com/office/drawing/2014/main" id="{C77C6B22-C335-181D-D4C9-F5C623AF58EF}"/>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grpSp>
        <p:nvGrpSpPr>
          <p:cNvPr id="47" name="Group 46">
            <a:extLst>
              <a:ext uri="{FF2B5EF4-FFF2-40B4-BE49-F238E27FC236}">
                <a16:creationId xmlns:a16="http://schemas.microsoft.com/office/drawing/2014/main" id="{0185E48A-D481-99FF-9AB9-55E70E3B958E}"/>
              </a:ext>
            </a:extLst>
          </p:cNvPr>
          <p:cNvGrpSpPr>
            <a:grpSpLocks/>
          </p:cNvGrpSpPr>
          <p:nvPr/>
        </p:nvGrpSpPr>
        <p:grpSpPr bwMode="auto">
          <a:xfrm>
            <a:off x="4829696" y="2569789"/>
            <a:ext cx="936625" cy="720725"/>
            <a:chOff x="762" y="2391"/>
            <a:chExt cx="423" cy="312"/>
          </a:xfrm>
        </p:grpSpPr>
        <p:grpSp>
          <p:nvGrpSpPr>
            <p:cNvPr id="48" name="Group 47">
              <a:extLst>
                <a:ext uri="{FF2B5EF4-FFF2-40B4-BE49-F238E27FC236}">
                  <a16:creationId xmlns:a16="http://schemas.microsoft.com/office/drawing/2014/main" id="{4BF206E8-5789-3BA1-06BF-4FD5DF024FB3}"/>
                </a:ext>
              </a:extLst>
            </p:cNvPr>
            <p:cNvGrpSpPr>
              <a:grpSpLocks/>
            </p:cNvGrpSpPr>
            <p:nvPr/>
          </p:nvGrpSpPr>
          <p:grpSpPr bwMode="auto">
            <a:xfrm>
              <a:off x="867" y="2432"/>
              <a:ext cx="318" cy="271"/>
              <a:chOff x="657" y="1570"/>
              <a:chExt cx="318" cy="311"/>
            </a:xfrm>
          </p:grpSpPr>
          <p:sp>
            <p:nvSpPr>
              <p:cNvPr id="56" name="Line 48">
                <a:extLst>
                  <a:ext uri="{FF2B5EF4-FFF2-40B4-BE49-F238E27FC236}">
                    <a16:creationId xmlns:a16="http://schemas.microsoft.com/office/drawing/2014/main" id="{2C9F2039-CBA9-6734-FF1A-3B2031DA9DAA}"/>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57" name="Picture 49" descr="laptop copy">
                <a:extLst>
                  <a:ext uri="{FF2B5EF4-FFF2-40B4-BE49-F238E27FC236}">
                    <a16:creationId xmlns:a16="http://schemas.microsoft.com/office/drawing/2014/main" id="{D3633696-B84F-6EBB-8AC2-42AE334A1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50">
              <a:extLst>
                <a:ext uri="{FF2B5EF4-FFF2-40B4-BE49-F238E27FC236}">
                  <a16:creationId xmlns:a16="http://schemas.microsoft.com/office/drawing/2014/main" id="{5382CD70-02FF-53EC-D63E-1025E15F1B91}"/>
                </a:ext>
              </a:extLst>
            </p:cNvPr>
            <p:cNvGrpSpPr>
              <a:grpSpLocks/>
            </p:cNvGrpSpPr>
            <p:nvPr/>
          </p:nvGrpSpPr>
          <p:grpSpPr bwMode="auto">
            <a:xfrm>
              <a:off x="762" y="2391"/>
              <a:ext cx="306" cy="90"/>
              <a:chOff x="748" y="2251"/>
              <a:chExt cx="306" cy="90"/>
            </a:xfrm>
          </p:grpSpPr>
          <p:sp>
            <p:nvSpPr>
              <p:cNvPr id="50" name="AutoShape 51">
                <a:extLst>
                  <a:ext uri="{FF2B5EF4-FFF2-40B4-BE49-F238E27FC236}">
                    <a16:creationId xmlns:a16="http://schemas.microsoft.com/office/drawing/2014/main" id="{3E946BA2-D7F8-E03A-EC6C-9B5215211591}"/>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51" name="AutoShape 52">
                <a:extLst>
                  <a:ext uri="{FF2B5EF4-FFF2-40B4-BE49-F238E27FC236}">
                    <a16:creationId xmlns:a16="http://schemas.microsoft.com/office/drawing/2014/main" id="{DAC6B886-AAF8-E2D0-5577-3A168E12EC4D}"/>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52" name="AutoShape 53">
                <a:extLst>
                  <a:ext uri="{FF2B5EF4-FFF2-40B4-BE49-F238E27FC236}">
                    <a16:creationId xmlns:a16="http://schemas.microsoft.com/office/drawing/2014/main" id="{E7472E53-8DA5-1922-C267-3564A44F2B6A}"/>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53" name="AutoShape 54">
                <a:extLst>
                  <a:ext uri="{FF2B5EF4-FFF2-40B4-BE49-F238E27FC236}">
                    <a16:creationId xmlns:a16="http://schemas.microsoft.com/office/drawing/2014/main" id="{3513D126-A995-9374-A42B-6D039179F35D}"/>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54" name="AutoShape 55">
                <a:extLst>
                  <a:ext uri="{FF2B5EF4-FFF2-40B4-BE49-F238E27FC236}">
                    <a16:creationId xmlns:a16="http://schemas.microsoft.com/office/drawing/2014/main" id="{7EA6DD55-2826-AF8B-47A8-ABDA6FA35F8C}"/>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55" name="AutoShape 56">
                <a:extLst>
                  <a:ext uri="{FF2B5EF4-FFF2-40B4-BE49-F238E27FC236}">
                    <a16:creationId xmlns:a16="http://schemas.microsoft.com/office/drawing/2014/main" id="{EE119C91-E732-A080-71AC-F01028A4686C}"/>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grpSp>
        <p:nvGrpSpPr>
          <p:cNvPr id="58" name="Group 57">
            <a:extLst>
              <a:ext uri="{FF2B5EF4-FFF2-40B4-BE49-F238E27FC236}">
                <a16:creationId xmlns:a16="http://schemas.microsoft.com/office/drawing/2014/main" id="{8F3DC275-EBFF-F6EF-6605-2C3AC5943564}"/>
              </a:ext>
            </a:extLst>
          </p:cNvPr>
          <p:cNvGrpSpPr>
            <a:grpSpLocks/>
          </p:cNvGrpSpPr>
          <p:nvPr/>
        </p:nvGrpSpPr>
        <p:grpSpPr bwMode="auto">
          <a:xfrm>
            <a:off x="6485459" y="2569789"/>
            <a:ext cx="936625" cy="720725"/>
            <a:chOff x="762" y="2391"/>
            <a:chExt cx="423" cy="312"/>
          </a:xfrm>
        </p:grpSpPr>
        <p:grpSp>
          <p:nvGrpSpPr>
            <p:cNvPr id="59" name="Group 58">
              <a:extLst>
                <a:ext uri="{FF2B5EF4-FFF2-40B4-BE49-F238E27FC236}">
                  <a16:creationId xmlns:a16="http://schemas.microsoft.com/office/drawing/2014/main" id="{3008273B-001F-438B-4CB3-DA599344EB4E}"/>
                </a:ext>
              </a:extLst>
            </p:cNvPr>
            <p:cNvGrpSpPr>
              <a:grpSpLocks/>
            </p:cNvGrpSpPr>
            <p:nvPr/>
          </p:nvGrpSpPr>
          <p:grpSpPr bwMode="auto">
            <a:xfrm>
              <a:off x="867" y="2432"/>
              <a:ext cx="318" cy="271"/>
              <a:chOff x="657" y="1570"/>
              <a:chExt cx="318" cy="311"/>
            </a:xfrm>
          </p:grpSpPr>
          <p:sp>
            <p:nvSpPr>
              <p:cNvPr id="67" name="Line 59">
                <a:extLst>
                  <a:ext uri="{FF2B5EF4-FFF2-40B4-BE49-F238E27FC236}">
                    <a16:creationId xmlns:a16="http://schemas.microsoft.com/office/drawing/2014/main" id="{C352F66F-DACB-799E-D97B-8E1BA96B8FA9}"/>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68" name="Picture 60" descr="laptop copy">
                <a:extLst>
                  <a:ext uri="{FF2B5EF4-FFF2-40B4-BE49-F238E27FC236}">
                    <a16:creationId xmlns:a16="http://schemas.microsoft.com/office/drawing/2014/main" id="{C5352FC7-FBA8-D5C3-89A9-BB6DDAE15D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 name="Group 61">
              <a:extLst>
                <a:ext uri="{FF2B5EF4-FFF2-40B4-BE49-F238E27FC236}">
                  <a16:creationId xmlns:a16="http://schemas.microsoft.com/office/drawing/2014/main" id="{B139CCF2-5D5D-6F34-5BB4-E41D84719C1C}"/>
                </a:ext>
              </a:extLst>
            </p:cNvPr>
            <p:cNvGrpSpPr>
              <a:grpSpLocks/>
            </p:cNvGrpSpPr>
            <p:nvPr/>
          </p:nvGrpSpPr>
          <p:grpSpPr bwMode="auto">
            <a:xfrm>
              <a:off x="762" y="2391"/>
              <a:ext cx="306" cy="90"/>
              <a:chOff x="748" y="2251"/>
              <a:chExt cx="306" cy="90"/>
            </a:xfrm>
          </p:grpSpPr>
          <p:sp>
            <p:nvSpPr>
              <p:cNvPr id="61" name="AutoShape 62">
                <a:extLst>
                  <a:ext uri="{FF2B5EF4-FFF2-40B4-BE49-F238E27FC236}">
                    <a16:creationId xmlns:a16="http://schemas.microsoft.com/office/drawing/2014/main" id="{BEE9638D-110B-F172-BCBC-502177C345EE}"/>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62" name="AutoShape 63">
                <a:extLst>
                  <a:ext uri="{FF2B5EF4-FFF2-40B4-BE49-F238E27FC236}">
                    <a16:creationId xmlns:a16="http://schemas.microsoft.com/office/drawing/2014/main" id="{817F3AB7-8EFC-DC07-E007-4840A04C76B6}"/>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63" name="AutoShape 64">
                <a:extLst>
                  <a:ext uri="{FF2B5EF4-FFF2-40B4-BE49-F238E27FC236}">
                    <a16:creationId xmlns:a16="http://schemas.microsoft.com/office/drawing/2014/main" id="{4A3333D6-56D3-BAD0-6D35-14910C1A4C56}"/>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64" name="AutoShape 65">
                <a:extLst>
                  <a:ext uri="{FF2B5EF4-FFF2-40B4-BE49-F238E27FC236}">
                    <a16:creationId xmlns:a16="http://schemas.microsoft.com/office/drawing/2014/main" id="{BCA21C1F-A140-AC04-1DA6-293E18AFC702}"/>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65" name="AutoShape 66">
                <a:extLst>
                  <a:ext uri="{FF2B5EF4-FFF2-40B4-BE49-F238E27FC236}">
                    <a16:creationId xmlns:a16="http://schemas.microsoft.com/office/drawing/2014/main" id="{A33F2B96-46D3-4310-2C3C-4478AC4F5D5F}"/>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66" name="AutoShape 67">
                <a:extLst>
                  <a:ext uri="{FF2B5EF4-FFF2-40B4-BE49-F238E27FC236}">
                    <a16:creationId xmlns:a16="http://schemas.microsoft.com/office/drawing/2014/main" id="{E39BFC90-318F-5E10-6BCB-0416E300C75E}"/>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grpSp>
        <p:nvGrpSpPr>
          <p:cNvPr id="69" name="Group 68">
            <a:extLst>
              <a:ext uri="{FF2B5EF4-FFF2-40B4-BE49-F238E27FC236}">
                <a16:creationId xmlns:a16="http://schemas.microsoft.com/office/drawing/2014/main" id="{F2DF2D07-86D5-209D-8381-0D76FC10A529}"/>
              </a:ext>
            </a:extLst>
          </p:cNvPr>
          <p:cNvGrpSpPr>
            <a:grpSpLocks/>
          </p:cNvGrpSpPr>
          <p:nvPr/>
        </p:nvGrpSpPr>
        <p:grpSpPr bwMode="auto">
          <a:xfrm>
            <a:off x="7853884" y="2569789"/>
            <a:ext cx="936625" cy="720725"/>
            <a:chOff x="762" y="2391"/>
            <a:chExt cx="423" cy="312"/>
          </a:xfrm>
        </p:grpSpPr>
        <p:grpSp>
          <p:nvGrpSpPr>
            <p:cNvPr id="70" name="Group 69">
              <a:extLst>
                <a:ext uri="{FF2B5EF4-FFF2-40B4-BE49-F238E27FC236}">
                  <a16:creationId xmlns:a16="http://schemas.microsoft.com/office/drawing/2014/main" id="{EF0F9DAE-54B7-3751-955C-C1973DA32F93}"/>
                </a:ext>
              </a:extLst>
            </p:cNvPr>
            <p:cNvGrpSpPr>
              <a:grpSpLocks/>
            </p:cNvGrpSpPr>
            <p:nvPr/>
          </p:nvGrpSpPr>
          <p:grpSpPr bwMode="auto">
            <a:xfrm>
              <a:off x="867" y="2432"/>
              <a:ext cx="318" cy="271"/>
              <a:chOff x="657" y="1570"/>
              <a:chExt cx="318" cy="311"/>
            </a:xfrm>
          </p:grpSpPr>
          <p:sp>
            <p:nvSpPr>
              <p:cNvPr id="78" name="Line 70">
                <a:extLst>
                  <a:ext uri="{FF2B5EF4-FFF2-40B4-BE49-F238E27FC236}">
                    <a16:creationId xmlns:a16="http://schemas.microsoft.com/office/drawing/2014/main" id="{13755A72-7EC6-F9FC-C831-ECAD7FA25383}"/>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9" name="Picture 71" descr="laptop copy">
                <a:extLst>
                  <a:ext uri="{FF2B5EF4-FFF2-40B4-BE49-F238E27FC236}">
                    <a16:creationId xmlns:a16="http://schemas.microsoft.com/office/drawing/2014/main" id="{B5A943BB-2560-CC2A-FD11-0DC0CC6EF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 name="Group 72">
              <a:extLst>
                <a:ext uri="{FF2B5EF4-FFF2-40B4-BE49-F238E27FC236}">
                  <a16:creationId xmlns:a16="http://schemas.microsoft.com/office/drawing/2014/main" id="{6B898B9C-9E56-8CBD-05FF-01C9519C4463}"/>
                </a:ext>
              </a:extLst>
            </p:cNvPr>
            <p:cNvGrpSpPr>
              <a:grpSpLocks/>
            </p:cNvGrpSpPr>
            <p:nvPr/>
          </p:nvGrpSpPr>
          <p:grpSpPr bwMode="auto">
            <a:xfrm>
              <a:off x="762" y="2391"/>
              <a:ext cx="306" cy="90"/>
              <a:chOff x="748" y="2251"/>
              <a:chExt cx="306" cy="90"/>
            </a:xfrm>
          </p:grpSpPr>
          <p:sp>
            <p:nvSpPr>
              <p:cNvPr id="72" name="AutoShape 73">
                <a:extLst>
                  <a:ext uri="{FF2B5EF4-FFF2-40B4-BE49-F238E27FC236}">
                    <a16:creationId xmlns:a16="http://schemas.microsoft.com/office/drawing/2014/main" id="{AB107A7C-664B-CB5C-3AB7-E75FE00124AE}"/>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73" name="AutoShape 74">
                <a:extLst>
                  <a:ext uri="{FF2B5EF4-FFF2-40B4-BE49-F238E27FC236}">
                    <a16:creationId xmlns:a16="http://schemas.microsoft.com/office/drawing/2014/main" id="{2A2A2D3A-36E9-6F1E-8FE6-D4DEB2BEFB86}"/>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74" name="AutoShape 75">
                <a:extLst>
                  <a:ext uri="{FF2B5EF4-FFF2-40B4-BE49-F238E27FC236}">
                    <a16:creationId xmlns:a16="http://schemas.microsoft.com/office/drawing/2014/main" id="{DC4FB919-7241-6359-575B-B9EFE532DC79}"/>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75" name="AutoShape 76">
                <a:extLst>
                  <a:ext uri="{FF2B5EF4-FFF2-40B4-BE49-F238E27FC236}">
                    <a16:creationId xmlns:a16="http://schemas.microsoft.com/office/drawing/2014/main" id="{4C626DCD-FB2E-FC76-3938-42421C3ED206}"/>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76" name="AutoShape 77">
                <a:extLst>
                  <a:ext uri="{FF2B5EF4-FFF2-40B4-BE49-F238E27FC236}">
                    <a16:creationId xmlns:a16="http://schemas.microsoft.com/office/drawing/2014/main" id="{D938FF05-7D1D-3079-1B18-03D491FF58C2}"/>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77" name="AutoShape 78">
                <a:extLst>
                  <a:ext uri="{FF2B5EF4-FFF2-40B4-BE49-F238E27FC236}">
                    <a16:creationId xmlns:a16="http://schemas.microsoft.com/office/drawing/2014/main" id="{384BF70A-A1E8-06AF-3E71-6D391B11F6F8}"/>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sp>
        <p:nvSpPr>
          <p:cNvPr id="80" name="Text Box 4">
            <a:extLst>
              <a:ext uri="{FF2B5EF4-FFF2-40B4-BE49-F238E27FC236}">
                <a16:creationId xmlns:a16="http://schemas.microsoft.com/office/drawing/2014/main" id="{37422D33-3593-9FBF-9688-43E0F17DE983}"/>
              </a:ext>
            </a:extLst>
          </p:cNvPr>
          <p:cNvSpPr txBox="1">
            <a:spLocks noChangeArrowheads="1"/>
          </p:cNvSpPr>
          <p:nvPr/>
        </p:nvSpPr>
        <p:spPr bwMode="auto">
          <a:xfrm>
            <a:off x="701749" y="5162152"/>
            <a:ext cx="10794926" cy="830997"/>
          </a:xfrm>
          <a:prstGeom prst="rect">
            <a:avLst/>
          </a:prstGeom>
          <a:solidFill>
            <a:srgbClr val="CCE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marL="342900" indent="-342900">
              <a:buFont typeface="Wingdings" panose="05000000000000000000" pitchFamily="2" charset="2"/>
              <a:buChar char="n"/>
            </a:pPr>
            <a:r>
              <a:rPr lang="zh-CN" altLang="en-US" sz="2400" dirty="0">
                <a:latin typeface="+mn-ea"/>
                <a:ea typeface="+mn-ea"/>
              </a:rPr>
              <a:t>源站 </a:t>
            </a:r>
            <a:r>
              <a:rPr lang="en-US" altLang="zh-CN" sz="2400" dirty="0">
                <a:latin typeface="+mn-ea"/>
                <a:ea typeface="+mn-ea"/>
              </a:rPr>
              <a:t>A </a:t>
            </a:r>
            <a:r>
              <a:rPr lang="zh-CN" altLang="en-US" sz="2400" dirty="0">
                <a:latin typeface="+mn-ea"/>
                <a:ea typeface="+mn-ea"/>
              </a:rPr>
              <a:t>在发送数据帧之前先发送一个短的控制帧，叫做</a:t>
            </a:r>
            <a:r>
              <a:rPr lang="zh-CN" altLang="en-US" sz="2400" dirty="0">
                <a:solidFill>
                  <a:srgbClr val="FF3300"/>
                </a:solidFill>
                <a:latin typeface="+mn-ea"/>
                <a:ea typeface="+mn-ea"/>
              </a:rPr>
              <a:t>请求发送</a:t>
            </a:r>
            <a:r>
              <a:rPr lang="zh-CN" altLang="en-US" sz="2400" dirty="0">
                <a:latin typeface="+mn-ea"/>
                <a:ea typeface="+mn-ea"/>
              </a:rPr>
              <a:t> </a:t>
            </a:r>
            <a:r>
              <a:rPr lang="en-US" altLang="zh-CN" sz="2400" dirty="0">
                <a:latin typeface="+mn-ea"/>
                <a:ea typeface="+mn-ea"/>
              </a:rPr>
              <a:t>RTS</a:t>
            </a:r>
            <a:r>
              <a:rPr lang="zh-CN" altLang="en-US" sz="2400" dirty="0">
                <a:latin typeface="+mn-ea"/>
                <a:ea typeface="+mn-ea"/>
              </a:rPr>
              <a:t>，它包括源地址、目的地址和这次通信（包括相应的确认帧）所需的持续时间。</a:t>
            </a:r>
            <a:endParaRPr lang="en-US" altLang="zh-CN" sz="2400" dirty="0">
              <a:latin typeface="+mn-ea"/>
              <a:ea typeface="+mn-ea"/>
            </a:endParaRPr>
          </a:p>
        </p:txBody>
      </p:sp>
    </p:spTree>
    <p:extLst>
      <p:ext uri="{BB962C8B-B14F-4D97-AF65-F5344CB8AC3E}">
        <p14:creationId xmlns:p14="http://schemas.microsoft.com/office/powerpoint/2010/main" val="198507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nodeType="clickEffect">
                                  <p:stCondLst>
                                    <p:cond delay="0"/>
                                  </p:stCondLst>
                                  <p:childTnLst>
                                    <p:anim calcmode="discrete" valueType="str">
                                      <p:cBhvr>
                                        <p:cTn id="10"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right)">
                                      <p:cBhvr>
                                        <p:cTn id="15" dur="1000"/>
                                        <p:tgtEl>
                                          <p:spTgt spid="21"/>
                                        </p:tgtEl>
                                      </p:cBhvr>
                                    </p:animEffect>
                                  </p:childTnLst>
                                </p:cTn>
                              </p:par>
                              <p:par>
                                <p:cTn id="16" presetID="22" presetClass="entr" presetSubtype="8"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10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4250B3-137B-A785-1B1F-8A1CA494A578}"/>
              </a:ext>
            </a:extLst>
          </p:cNvPr>
          <p:cNvSpPr>
            <a:spLocks noGrp="1"/>
          </p:cNvSpPr>
          <p:nvPr>
            <p:ph type="title"/>
          </p:nvPr>
        </p:nvSpPr>
        <p:spPr/>
        <p:txBody>
          <a:bodyPr/>
          <a:lstStyle/>
          <a:p>
            <a:r>
              <a:rPr lang="zh-CN" altLang="en-US" dirty="0"/>
              <a:t>对信道进行预约</a:t>
            </a:r>
            <a:r>
              <a:rPr lang="en-US" altLang="zh-CN" dirty="0"/>
              <a:t>(CTS)</a:t>
            </a:r>
            <a:endParaRPr lang="zh-CN" altLang="en-US" dirty="0"/>
          </a:p>
        </p:txBody>
      </p:sp>
      <p:sp>
        <p:nvSpPr>
          <p:cNvPr id="4" name="灯片编号占位符 3">
            <a:extLst>
              <a:ext uri="{FF2B5EF4-FFF2-40B4-BE49-F238E27FC236}">
                <a16:creationId xmlns:a16="http://schemas.microsoft.com/office/drawing/2014/main" id="{39F351E7-A27C-3EF4-86EC-D9B110842AB0}"/>
              </a:ext>
            </a:extLst>
          </p:cNvPr>
          <p:cNvSpPr>
            <a:spLocks noGrp="1"/>
          </p:cNvSpPr>
          <p:nvPr>
            <p:ph type="sldNum" sz="quarter" idx="12"/>
          </p:nvPr>
        </p:nvSpPr>
        <p:spPr/>
        <p:txBody>
          <a:bodyPr/>
          <a:lstStyle/>
          <a:p>
            <a:fld id="{C8BB1146-E542-4D4E-B8E9-6919A11DDD48}" type="slidenum">
              <a:rPr lang="en-US" smtClean="0"/>
              <a:t>192</a:t>
            </a:fld>
            <a:endParaRPr lang="en-US"/>
          </a:p>
        </p:txBody>
      </p:sp>
      <p:grpSp>
        <p:nvGrpSpPr>
          <p:cNvPr id="5" name="Group 4">
            <a:extLst>
              <a:ext uri="{FF2B5EF4-FFF2-40B4-BE49-F238E27FC236}">
                <a16:creationId xmlns:a16="http://schemas.microsoft.com/office/drawing/2014/main" id="{BDD59683-7CAC-97FD-5D6A-69993A935684}"/>
              </a:ext>
            </a:extLst>
          </p:cNvPr>
          <p:cNvGrpSpPr>
            <a:grpSpLocks/>
          </p:cNvGrpSpPr>
          <p:nvPr/>
        </p:nvGrpSpPr>
        <p:grpSpPr bwMode="auto">
          <a:xfrm>
            <a:off x="1368203" y="1773238"/>
            <a:ext cx="5310188" cy="3455988"/>
            <a:chOff x="316" y="1934"/>
            <a:chExt cx="3345" cy="2177"/>
          </a:xfrm>
        </p:grpSpPr>
        <p:sp>
          <p:nvSpPr>
            <p:cNvPr id="6" name="Oval 5">
              <a:extLst>
                <a:ext uri="{FF2B5EF4-FFF2-40B4-BE49-F238E27FC236}">
                  <a16:creationId xmlns:a16="http://schemas.microsoft.com/office/drawing/2014/main" id="{A5667D6C-D268-4652-628D-4D202A2B35FB}"/>
                </a:ext>
              </a:extLst>
            </p:cNvPr>
            <p:cNvSpPr>
              <a:spLocks noChangeArrowheads="1"/>
            </p:cNvSpPr>
            <p:nvPr/>
          </p:nvSpPr>
          <p:spPr bwMode="auto">
            <a:xfrm>
              <a:off x="1468" y="1966"/>
              <a:ext cx="2193" cy="2145"/>
            </a:xfrm>
            <a:prstGeom prst="ellipse">
              <a:avLst/>
            </a:prstGeom>
            <a:solidFill>
              <a:srgbClr val="FFFF99"/>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7" name="Text Box 6">
              <a:extLst>
                <a:ext uri="{FF2B5EF4-FFF2-40B4-BE49-F238E27FC236}">
                  <a16:creationId xmlns:a16="http://schemas.microsoft.com/office/drawing/2014/main" id="{969D86E9-32D7-42B4-9519-7054674375FE}"/>
                </a:ext>
              </a:extLst>
            </p:cNvPr>
            <p:cNvSpPr txBox="1">
              <a:spLocks noChangeArrowheads="1"/>
            </p:cNvSpPr>
            <p:nvPr/>
          </p:nvSpPr>
          <p:spPr bwMode="auto">
            <a:xfrm>
              <a:off x="316" y="1934"/>
              <a:ext cx="108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dirty="0">
                  <a:solidFill>
                    <a:srgbClr val="333399"/>
                  </a:solidFill>
                  <a:latin typeface="+mn-ea"/>
                  <a:ea typeface="+mn-ea"/>
                </a:rPr>
                <a:t>A </a:t>
              </a:r>
              <a:r>
                <a:rPr kumimoji="1" lang="zh-CN" altLang="zh-CN" sz="2000" dirty="0">
                  <a:solidFill>
                    <a:srgbClr val="333399"/>
                  </a:solidFill>
                  <a:latin typeface="+mn-ea"/>
                  <a:ea typeface="+mn-ea"/>
                </a:rPr>
                <a:t>的</a:t>
              </a:r>
              <a:r>
                <a:rPr kumimoji="1" lang="zh-CN" altLang="en-US" sz="2000" dirty="0">
                  <a:solidFill>
                    <a:srgbClr val="333399"/>
                  </a:solidFill>
                  <a:latin typeface="+mn-ea"/>
                  <a:ea typeface="+mn-ea"/>
                </a:rPr>
                <a:t>作用</a:t>
              </a:r>
              <a:r>
                <a:rPr kumimoji="1" lang="zh-CN" altLang="zh-CN" sz="2000" dirty="0">
                  <a:solidFill>
                    <a:srgbClr val="333399"/>
                  </a:solidFill>
                  <a:latin typeface="+mn-ea"/>
                  <a:ea typeface="+mn-ea"/>
                </a:rPr>
                <a:t>范围</a:t>
              </a:r>
              <a:endParaRPr kumimoji="1" lang="zh-CN" altLang="en-US" sz="2000" dirty="0">
                <a:solidFill>
                  <a:srgbClr val="333399"/>
                </a:solidFill>
                <a:latin typeface="+mn-ea"/>
                <a:ea typeface="+mn-ea"/>
              </a:endParaRPr>
            </a:p>
          </p:txBody>
        </p:sp>
        <p:sp>
          <p:nvSpPr>
            <p:cNvPr id="8" name="Line 7">
              <a:extLst>
                <a:ext uri="{FF2B5EF4-FFF2-40B4-BE49-F238E27FC236}">
                  <a16:creationId xmlns:a16="http://schemas.microsoft.com/office/drawing/2014/main" id="{DEBE73BB-5DB7-96DD-B683-009D57B122BF}"/>
                </a:ext>
              </a:extLst>
            </p:cNvPr>
            <p:cNvSpPr>
              <a:spLocks noChangeShapeType="1"/>
            </p:cNvSpPr>
            <p:nvPr/>
          </p:nvSpPr>
          <p:spPr bwMode="auto">
            <a:xfrm>
              <a:off x="1314" y="2115"/>
              <a:ext cx="474" cy="197"/>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 name="Group 8">
            <a:extLst>
              <a:ext uri="{FF2B5EF4-FFF2-40B4-BE49-F238E27FC236}">
                <a16:creationId xmlns:a16="http://schemas.microsoft.com/office/drawing/2014/main" id="{50F98C26-8525-829C-5EDE-6A2680450235}"/>
              </a:ext>
            </a:extLst>
          </p:cNvPr>
          <p:cNvGrpSpPr>
            <a:grpSpLocks/>
          </p:cNvGrpSpPr>
          <p:nvPr/>
        </p:nvGrpSpPr>
        <p:grpSpPr bwMode="auto">
          <a:xfrm>
            <a:off x="4586066" y="1700213"/>
            <a:ext cx="5173662" cy="3529013"/>
            <a:chOff x="2343" y="1888"/>
            <a:chExt cx="3259" cy="2223"/>
          </a:xfrm>
        </p:grpSpPr>
        <p:sp>
          <p:nvSpPr>
            <p:cNvPr id="10" name="Oval 9">
              <a:extLst>
                <a:ext uri="{FF2B5EF4-FFF2-40B4-BE49-F238E27FC236}">
                  <a16:creationId xmlns:a16="http://schemas.microsoft.com/office/drawing/2014/main" id="{AE171EF4-5E04-A2D6-F68E-01AC67A5BFEA}"/>
                </a:ext>
              </a:extLst>
            </p:cNvPr>
            <p:cNvSpPr>
              <a:spLocks noChangeArrowheads="1"/>
            </p:cNvSpPr>
            <p:nvPr/>
          </p:nvSpPr>
          <p:spPr bwMode="auto">
            <a:xfrm>
              <a:off x="2343" y="1966"/>
              <a:ext cx="2192" cy="2145"/>
            </a:xfrm>
            <a:prstGeom prst="ellipse">
              <a:avLst/>
            </a:prstGeom>
            <a:solidFill>
              <a:srgbClr val="CCECFF">
                <a:alpha val="50195"/>
              </a:srgbClr>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1" name="Line 10">
              <a:extLst>
                <a:ext uri="{FF2B5EF4-FFF2-40B4-BE49-F238E27FC236}">
                  <a16:creationId xmlns:a16="http://schemas.microsoft.com/office/drawing/2014/main" id="{E1CE9563-697B-62F3-4AC4-57B2AFF55A95}"/>
                </a:ext>
              </a:extLst>
            </p:cNvPr>
            <p:cNvSpPr>
              <a:spLocks noChangeShapeType="1"/>
            </p:cNvSpPr>
            <p:nvPr/>
          </p:nvSpPr>
          <p:spPr bwMode="auto">
            <a:xfrm flipH="1">
              <a:off x="4180" y="2115"/>
              <a:ext cx="355" cy="197"/>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11">
              <a:extLst>
                <a:ext uri="{FF2B5EF4-FFF2-40B4-BE49-F238E27FC236}">
                  <a16:creationId xmlns:a16="http://schemas.microsoft.com/office/drawing/2014/main" id="{E89127BB-5BDE-92AB-2C8F-AC983CAD8774}"/>
                </a:ext>
              </a:extLst>
            </p:cNvPr>
            <p:cNvSpPr txBox="1">
              <a:spLocks noChangeArrowheads="1"/>
            </p:cNvSpPr>
            <p:nvPr/>
          </p:nvSpPr>
          <p:spPr bwMode="auto">
            <a:xfrm>
              <a:off x="4535" y="1888"/>
              <a:ext cx="106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dirty="0">
                  <a:solidFill>
                    <a:srgbClr val="333399"/>
                  </a:solidFill>
                  <a:latin typeface="+mn-ea"/>
                  <a:ea typeface="+mn-ea"/>
                </a:rPr>
                <a:t>B </a:t>
              </a:r>
              <a:r>
                <a:rPr kumimoji="1" lang="zh-CN" altLang="zh-CN" sz="2000" dirty="0">
                  <a:solidFill>
                    <a:srgbClr val="333399"/>
                  </a:solidFill>
                  <a:latin typeface="+mn-ea"/>
                  <a:ea typeface="+mn-ea"/>
                </a:rPr>
                <a:t>的</a:t>
              </a:r>
              <a:r>
                <a:rPr kumimoji="1" lang="zh-CN" altLang="en-US" sz="2000" dirty="0">
                  <a:solidFill>
                    <a:srgbClr val="333399"/>
                  </a:solidFill>
                  <a:latin typeface="+mn-ea"/>
                  <a:ea typeface="+mn-ea"/>
                </a:rPr>
                <a:t>作用</a:t>
              </a:r>
              <a:r>
                <a:rPr kumimoji="1" lang="zh-CN" altLang="zh-CN" sz="2000" dirty="0">
                  <a:solidFill>
                    <a:srgbClr val="333399"/>
                  </a:solidFill>
                  <a:latin typeface="+mn-ea"/>
                  <a:ea typeface="+mn-ea"/>
                </a:rPr>
                <a:t>范围</a:t>
              </a:r>
              <a:endParaRPr kumimoji="1" lang="zh-CN" altLang="en-US" sz="2000" dirty="0">
                <a:solidFill>
                  <a:srgbClr val="333399"/>
                </a:solidFill>
                <a:latin typeface="+mn-ea"/>
                <a:ea typeface="+mn-ea"/>
              </a:endParaRPr>
            </a:p>
          </p:txBody>
        </p:sp>
      </p:grpSp>
      <p:grpSp>
        <p:nvGrpSpPr>
          <p:cNvPr id="13" name="Group 13">
            <a:extLst>
              <a:ext uri="{FF2B5EF4-FFF2-40B4-BE49-F238E27FC236}">
                <a16:creationId xmlns:a16="http://schemas.microsoft.com/office/drawing/2014/main" id="{03E479EF-BD8F-B047-D468-61941325E476}"/>
              </a:ext>
            </a:extLst>
          </p:cNvPr>
          <p:cNvGrpSpPr>
            <a:grpSpLocks/>
          </p:cNvGrpSpPr>
          <p:nvPr/>
        </p:nvGrpSpPr>
        <p:grpSpPr bwMode="auto">
          <a:xfrm>
            <a:off x="6518053" y="2994026"/>
            <a:ext cx="1081088" cy="506412"/>
            <a:chOff x="3560" y="2703"/>
            <a:chExt cx="681" cy="319"/>
          </a:xfrm>
        </p:grpSpPr>
        <p:sp>
          <p:nvSpPr>
            <p:cNvPr id="14" name="Line 14">
              <a:extLst>
                <a:ext uri="{FF2B5EF4-FFF2-40B4-BE49-F238E27FC236}">
                  <a16:creationId xmlns:a16="http://schemas.microsoft.com/office/drawing/2014/main" id="{E4D4469C-F817-00DC-78D1-5A635C7326D0}"/>
                </a:ext>
              </a:extLst>
            </p:cNvPr>
            <p:cNvSpPr>
              <a:spLocks noChangeShapeType="1"/>
            </p:cNvSpPr>
            <p:nvPr/>
          </p:nvSpPr>
          <p:spPr bwMode="auto">
            <a:xfrm>
              <a:off x="3560" y="3022"/>
              <a:ext cx="681" cy="0"/>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15">
              <a:extLst>
                <a:ext uri="{FF2B5EF4-FFF2-40B4-BE49-F238E27FC236}">
                  <a16:creationId xmlns:a16="http://schemas.microsoft.com/office/drawing/2014/main" id="{E48ED0D6-A8C8-E17A-6C25-BDCB25507D4E}"/>
                </a:ext>
              </a:extLst>
            </p:cNvPr>
            <p:cNvSpPr>
              <a:spLocks noChangeArrowheads="1"/>
            </p:cNvSpPr>
            <p:nvPr/>
          </p:nvSpPr>
          <p:spPr bwMode="auto">
            <a:xfrm>
              <a:off x="3730" y="2703"/>
              <a:ext cx="465" cy="238"/>
            </a:xfrm>
            <a:prstGeom prst="rect">
              <a:avLst/>
            </a:prstGeom>
            <a:solidFill>
              <a:srgbClr val="FFCCFF"/>
            </a:solidFill>
            <a:ln w="12700">
              <a:solidFill>
                <a:schemeClr val="tx2"/>
              </a:solidFill>
              <a:miter lim="800000"/>
              <a:headEnd/>
              <a:tailEnd/>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en-US" altLang="zh-CN" sz="2000">
                  <a:solidFill>
                    <a:srgbClr val="333399"/>
                  </a:solidFill>
                </a:rPr>
                <a:t>CTS</a:t>
              </a:r>
            </a:p>
          </p:txBody>
        </p:sp>
      </p:grpSp>
      <p:sp>
        <p:nvSpPr>
          <p:cNvPr id="16" name="Text Box 16">
            <a:extLst>
              <a:ext uri="{FF2B5EF4-FFF2-40B4-BE49-F238E27FC236}">
                <a16:creationId xmlns:a16="http://schemas.microsoft.com/office/drawing/2014/main" id="{3BB29F76-93B4-F536-0D17-2394A7FC2EF5}"/>
              </a:ext>
            </a:extLst>
          </p:cNvPr>
          <p:cNvSpPr txBox="1">
            <a:spLocks noChangeArrowheads="1"/>
          </p:cNvSpPr>
          <p:nvPr/>
        </p:nvSpPr>
        <p:spPr bwMode="auto">
          <a:xfrm>
            <a:off x="4630516" y="3679826"/>
            <a:ext cx="354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rPr>
              <a:t>A</a:t>
            </a:r>
          </a:p>
        </p:txBody>
      </p:sp>
      <p:sp>
        <p:nvSpPr>
          <p:cNvPr id="17" name="Text Box 17">
            <a:extLst>
              <a:ext uri="{FF2B5EF4-FFF2-40B4-BE49-F238E27FC236}">
                <a16:creationId xmlns:a16="http://schemas.microsoft.com/office/drawing/2014/main" id="{40CCA3A2-B0E0-BBDF-F3C7-090D600D833E}"/>
              </a:ext>
            </a:extLst>
          </p:cNvPr>
          <p:cNvSpPr txBox="1">
            <a:spLocks noChangeArrowheads="1"/>
          </p:cNvSpPr>
          <p:nvPr/>
        </p:nvSpPr>
        <p:spPr bwMode="auto">
          <a:xfrm>
            <a:off x="3219228" y="3679826"/>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rPr>
              <a:t>C</a:t>
            </a:r>
          </a:p>
        </p:txBody>
      </p:sp>
      <p:sp>
        <p:nvSpPr>
          <p:cNvPr id="18" name="Text Box 18">
            <a:extLst>
              <a:ext uri="{FF2B5EF4-FFF2-40B4-BE49-F238E27FC236}">
                <a16:creationId xmlns:a16="http://schemas.microsoft.com/office/drawing/2014/main" id="{96D0F168-0D89-77B3-1C23-E1F7B46E1189}"/>
              </a:ext>
            </a:extLst>
          </p:cNvPr>
          <p:cNvSpPr txBox="1">
            <a:spLocks noChangeArrowheads="1"/>
          </p:cNvSpPr>
          <p:nvPr/>
        </p:nvSpPr>
        <p:spPr bwMode="auto">
          <a:xfrm>
            <a:off x="6276753" y="3679826"/>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rPr>
              <a:t>B</a:t>
            </a:r>
          </a:p>
        </p:txBody>
      </p:sp>
      <p:sp>
        <p:nvSpPr>
          <p:cNvPr id="19" name="Text Box 19">
            <a:extLst>
              <a:ext uri="{FF2B5EF4-FFF2-40B4-BE49-F238E27FC236}">
                <a16:creationId xmlns:a16="http://schemas.microsoft.com/office/drawing/2014/main" id="{F1DB5C1C-3293-4743-6E23-27046804175A}"/>
              </a:ext>
            </a:extLst>
          </p:cNvPr>
          <p:cNvSpPr txBox="1">
            <a:spLocks noChangeArrowheads="1"/>
          </p:cNvSpPr>
          <p:nvPr/>
        </p:nvSpPr>
        <p:spPr bwMode="auto">
          <a:xfrm>
            <a:off x="7662641" y="3679826"/>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rPr>
              <a:t>D</a:t>
            </a:r>
          </a:p>
        </p:txBody>
      </p:sp>
      <p:sp>
        <p:nvSpPr>
          <p:cNvPr id="20" name="Text Box 20">
            <a:extLst>
              <a:ext uri="{FF2B5EF4-FFF2-40B4-BE49-F238E27FC236}">
                <a16:creationId xmlns:a16="http://schemas.microsoft.com/office/drawing/2014/main" id="{54D9417B-BF5B-BB6D-BDCA-21A89B776BE1}"/>
              </a:ext>
            </a:extLst>
          </p:cNvPr>
          <p:cNvSpPr txBox="1">
            <a:spLocks noChangeArrowheads="1"/>
          </p:cNvSpPr>
          <p:nvPr/>
        </p:nvSpPr>
        <p:spPr bwMode="auto">
          <a:xfrm>
            <a:off x="5725891" y="4614863"/>
            <a:ext cx="354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rPr>
              <a:t>E</a:t>
            </a:r>
          </a:p>
        </p:txBody>
      </p:sp>
      <p:grpSp>
        <p:nvGrpSpPr>
          <p:cNvPr id="21" name="Group 21">
            <a:extLst>
              <a:ext uri="{FF2B5EF4-FFF2-40B4-BE49-F238E27FC236}">
                <a16:creationId xmlns:a16="http://schemas.microsoft.com/office/drawing/2014/main" id="{FA43AF41-656B-4427-2C15-7638FC9A4E3F}"/>
              </a:ext>
            </a:extLst>
          </p:cNvPr>
          <p:cNvGrpSpPr>
            <a:grpSpLocks/>
          </p:cNvGrpSpPr>
          <p:nvPr/>
        </p:nvGrpSpPr>
        <p:grpSpPr bwMode="auto">
          <a:xfrm>
            <a:off x="5078191" y="2994026"/>
            <a:ext cx="1008062" cy="506412"/>
            <a:chOff x="2653" y="2703"/>
            <a:chExt cx="635" cy="319"/>
          </a:xfrm>
        </p:grpSpPr>
        <p:sp>
          <p:nvSpPr>
            <p:cNvPr id="22" name="Rectangle 22">
              <a:extLst>
                <a:ext uri="{FF2B5EF4-FFF2-40B4-BE49-F238E27FC236}">
                  <a16:creationId xmlns:a16="http://schemas.microsoft.com/office/drawing/2014/main" id="{1C332F21-CD55-D956-D975-B51438A40ABA}"/>
                </a:ext>
              </a:extLst>
            </p:cNvPr>
            <p:cNvSpPr>
              <a:spLocks noChangeArrowheads="1"/>
            </p:cNvSpPr>
            <p:nvPr/>
          </p:nvSpPr>
          <p:spPr bwMode="auto">
            <a:xfrm>
              <a:off x="2822" y="2703"/>
              <a:ext cx="466" cy="238"/>
            </a:xfrm>
            <a:prstGeom prst="rect">
              <a:avLst/>
            </a:prstGeom>
            <a:solidFill>
              <a:srgbClr val="FFCCFF"/>
            </a:solidFill>
            <a:ln w="12700">
              <a:solidFill>
                <a:schemeClr val="tx2"/>
              </a:solidFill>
              <a:miter lim="800000"/>
              <a:headEnd/>
              <a:tailEnd/>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en-US" altLang="zh-CN" sz="2000">
                  <a:solidFill>
                    <a:srgbClr val="333399"/>
                  </a:solidFill>
                </a:rPr>
                <a:t>CTS</a:t>
              </a:r>
            </a:p>
          </p:txBody>
        </p:sp>
        <p:sp>
          <p:nvSpPr>
            <p:cNvPr id="23" name="Line 23">
              <a:extLst>
                <a:ext uri="{FF2B5EF4-FFF2-40B4-BE49-F238E27FC236}">
                  <a16:creationId xmlns:a16="http://schemas.microsoft.com/office/drawing/2014/main" id="{DF9F3535-E747-AF1B-32BC-CFCBD340AD79}"/>
                </a:ext>
              </a:extLst>
            </p:cNvPr>
            <p:cNvSpPr>
              <a:spLocks noChangeShapeType="1"/>
            </p:cNvSpPr>
            <p:nvPr/>
          </p:nvSpPr>
          <p:spPr bwMode="auto">
            <a:xfrm flipH="1" flipV="1">
              <a:off x="2653" y="3022"/>
              <a:ext cx="635" cy="0"/>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5" name="Text Box 25">
            <a:extLst>
              <a:ext uri="{FF2B5EF4-FFF2-40B4-BE49-F238E27FC236}">
                <a16:creationId xmlns:a16="http://schemas.microsoft.com/office/drawing/2014/main" id="{C779C8EA-2AF3-0D9F-A894-33EABB182873}"/>
              </a:ext>
            </a:extLst>
          </p:cNvPr>
          <p:cNvSpPr txBox="1">
            <a:spLocks noChangeArrowheads="1"/>
          </p:cNvSpPr>
          <p:nvPr/>
        </p:nvSpPr>
        <p:spPr bwMode="auto">
          <a:xfrm>
            <a:off x="1622203" y="1125538"/>
            <a:ext cx="8101013" cy="523220"/>
          </a:xfrm>
          <a:prstGeom prst="rect">
            <a:avLst/>
          </a:prstGeom>
          <a:solidFill>
            <a:srgbClr val="CCE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800" dirty="0">
                <a:solidFill>
                  <a:srgbClr val="333399"/>
                </a:solidFill>
                <a:latin typeface="+mn-ea"/>
                <a:ea typeface="+mn-ea"/>
              </a:rPr>
              <a:t>A </a:t>
            </a:r>
            <a:r>
              <a:rPr lang="zh-CN" altLang="en-US" sz="2800" dirty="0">
                <a:solidFill>
                  <a:srgbClr val="333399"/>
                </a:solidFill>
                <a:latin typeface="+mn-ea"/>
                <a:ea typeface="+mn-ea"/>
              </a:rPr>
              <a:t>收到 </a:t>
            </a:r>
            <a:r>
              <a:rPr lang="en-US" altLang="zh-CN" sz="2800" dirty="0">
                <a:solidFill>
                  <a:srgbClr val="333399"/>
                </a:solidFill>
                <a:latin typeface="+mn-ea"/>
                <a:ea typeface="+mn-ea"/>
              </a:rPr>
              <a:t>CTS </a:t>
            </a:r>
            <a:r>
              <a:rPr lang="zh-CN" altLang="en-US" sz="2800" dirty="0">
                <a:solidFill>
                  <a:srgbClr val="333399"/>
                </a:solidFill>
                <a:latin typeface="+mn-ea"/>
                <a:ea typeface="+mn-ea"/>
              </a:rPr>
              <a:t>帧后就可发送其数据帧 </a:t>
            </a:r>
          </a:p>
        </p:txBody>
      </p:sp>
      <p:grpSp>
        <p:nvGrpSpPr>
          <p:cNvPr id="26" name="Group 26">
            <a:extLst>
              <a:ext uri="{FF2B5EF4-FFF2-40B4-BE49-F238E27FC236}">
                <a16:creationId xmlns:a16="http://schemas.microsoft.com/office/drawing/2014/main" id="{264CDE6C-83CC-F287-FC0F-F896FE0A67FA}"/>
              </a:ext>
            </a:extLst>
          </p:cNvPr>
          <p:cNvGrpSpPr>
            <a:grpSpLocks/>
          </p:cNvGrpSpPr>
          <p:nvPr/>
        </p:nvGrpSpPr>
        <p:grpSpPr bwMode="auto">
          <a:xfrm>
            <a:off x="5222653" y="4508501"/>
            <a:ext cx="717550" cy="585787"/>
            <a:chOff x="762" y="2391"/>
            <a:chExt cx="423" cy="312"/>
          </a:xfrm>
        </p:grpSpPr>
        <p:grpSp>
          <p:nvGrpSpPr>
            <p:cNvPr id="27" name="Group 27">
              <a:extLst>
                <a:ext uri="{FF2B5EF4-FFF2-40B4-BE49-F238E27FC236}">
                  <a16:creationId xmlns:a16="http://schemas.microsoft.com/office/drawing/2014/main" id="{6434848D-2B0B-1981-B0FD-5F1349503CE6}"/>
                </a:ext>
              </a:extLst>
            </p:cNvPr>
            <p:cNvGrpSpPr>
              <a:grpSpLocks/>
            </p:cNvGrpSpPr>
            <p:nvPr/>
          </p:nvGrpSpPr>
          <p:grpSpPr bwMode="auto">
            <a:xfrm>
              <a:off x="867" y="2432"/>
              <a:ext cx="318" cy="271"/>
              <a:chOff x="657" y="1570"/>
              <a:chExt cx="318" cy="311"/>
            </a:xfrm>
          </p:grpSpPr>
          <p:sp>
            <p:nvSpPr>
              <p:cNvPr id="35" name="Line 28">
                <a:extLst>
                  <a:ext uri="{FF2B5EF4-FFF2-40B4-BE49-F238E27FC236}">
                    <a16:creationId xmlns:a16="http://schemas.microsoft.com/office/drawing/2014/main" id="{FD713871-3A9A-1465-64DC-9270047BA9A2}"/>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36" name="Picture 29" descr="laptop copy">
                <a:extLst>
                  <a:ext uri="{FF2B5EF4-FFF2-40B4-BE49-F238E27FC236}">
                    <a16:creationId xmlns:a16="http://schemas.microsoft.com/office/drawing/2014/main" id="{E78DA088-986A-77A2-86D4-C23D94B848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30">
              <a:extLst>
                <a:ext uri="{FF2B5EF4-FFF2-40B4-BE49-F238E27FC236}">
                  <a16:creationId xmlns:a16="http://schemas.microsoft.com/office/drawing/2014/main" id="{E6562868-33C1-F987-B3CF-693665F6EE9B}"/>
                </a:ext>
              </a:extLst>
            </p:cNvPr>
            <p:cNvGrpSpPr>
              <a:grpSpLocks/>
            </p:cNvGrpSpPr>
            <p:nvPr/>
          </p:nvGrpSpPr>
          <p:grpSpPr bwMode="auto">
            <a:xfrm>
              <a:off x="762" y="2391"/>
              <a:ext cx="306" cy="90"/>
              <a:chOff x="748" y="2251"/>
              <a:chExt cx="306" cy="90"/>
            </a:xfrm>
          </p:grpSpPr>
          <p:sp>
            <p:nvSpPr>
              <p:cNvPr id="29" name="AutoShape 31">
                <a:extLst>
                  <a:ext uri="{FF2B5EF4-FFF2-40B4-BE49-F238E27FC236}">
                    <a16:creationId xmlns:a16="http://schemas.microsoft.com/office/drawing/2014/main" id="{1FD28626-BA85-58EA-25E6-0FD46E3B7E86}"/>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0" name="AutoShape 32">
                <a:extLst>
                  <a:ext uri="{FF2B5EF4-FFF2-40B4-BE49-F238E27FC236}">
                    <a16:creationId xmlns:a16="http://schemas.microsoft.com/office/drawing/2014/main" id="{C09F7953-7C7A-D2B6-9ADA-5EBE4962B6A4}"/>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1" name="AutoShape 33">
                <a:extLst>
                  <a:ext uri="{FF2B5EF4-FFF2-40B4-BE49-F238E27FC236}">
                    <a16:creationId xmlns:a16="http://schemas.microsoft.com/office/drawing/2014/main" id="{87DF889E-DF5B-4398-5FEC-08EE672241BB}"/>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2" name="AutoShape 34">
                <a:extLst>
                  <a:ext uri="{FF2B5EF4-FFF2-40B4-BE49-F238E27FC236}">
                    <a16:creationId xmlns:a16="http://schemas.microsoft.com/office/drawing/2014/main" id="{7E507709-5240-D1E6-343A-397BB1119562}"/>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3" name="AutoShape 35">
                <a:extLst>
                  <a:ext uri="{FF2B5EF4-FFF2-40B4-BE49-F238E27FC236}">
                    <a16:creationId xmlns:a16="http://schemas.microsoft.com/office/drawing/2014/main" id="{929321A1-2CC3-C37A-12BF-CFA975F57E43}"/>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4" name="AutoShape 36">
                <a:extLst>
                  <a:ext uri="{FF2B5EF4-FFF2-40B4-BE49-F238E27FC236}">
                    <a16:creationId xmlns:a16="http://schemas.microsoft.com/office/drawing/2014/main" id="{3F283263-46C6-0743-9B32-A6A6B21A39D7}"/>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grpSp>
        <p:nvGrpSpPr>
          <p:cNvPr id="37" name="Group 37">
            <a:extLst>
              <a:ext uri="{FF2B5EF4-FFF2-40B4-BE49-F238E27FC236}">
                <a16:creationId xmlns:a16="http://schemas.microsoft.com/office/drawing/2014/main" id="{D45F9A8B-D53E-AA05-56AE-94E45AD60D61}"/>
              </a:ext>
            </a:extLst>
          </p:cNvPr>
          <p:cNvGrpSpPr>
            <a:grpSpLocks/>
          </p:cNvGrpSpPr>
          <p:nvPr/>
        </p:nvGrpSpPr>
        <p:grpSpPr bwMode="auto">
          <a:xfrm>
            <a:off x="7454678" y="3068638"/>
            <a:ext cx="717550" cy="585788"/>
            <a:chOff x="762" y="2391"/>
            <a:chExt cx="423" cy="312"/>
          </a:xfrm>
        </p:grpSpPr>
        <p:grpSp>
          <p:nvGrpSpPr>
            <p:cNvPr id="38" name="Group 38">
              <a:extLst>
                <a:ext uri="{FF2B5EF4-FFF2-40B4-BE49-F238E27FC236}">
                  <a16:creationId xmlns:a16="http://schemas.microsoft.com/office/drawing/2014/main" id="{069DC2DF-06F3-C063-A801-F62768EE2C47}"/>
                </a:ext>
              </a:extLst>
            </p:cNvPr>
            <p:cNvGrpSpPr>
              <a:grpSpLocks/>
            </p:cNvGrpSpPr>
            <p:nvPr/>
          </p:nvGrpSpPr>
          <p:grpSpPr bwMode="auto">
            <a:xfrm>
              <a:off x="867" y="2432"/>
              <a:ext cx="318" cy="271"/>
              <a:chOff x="657" y="1570"/>
              <a:chExt cx="318" cy="311"/>
            </a:xfrm>
          </p:grpSpPr>
          <p:sp>
            <p:nvSpPr>
              <p:cNvPr id="46" name="Line 39">
                <a:extLst>
                  <a:ext uri="{FF2B5EF4-FFF2-40B4-BE49-F238E27FC236}">
                    <a16:creationId xmlns:a16="http://schemas.microsoft.com/office/drawing/2014/main" id="{2952B9FF-A95B-D320-D17F-2974722C8952}"/>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7" name="Picture 40" descr="laptop copy">
                <a:extLst>
                  <a:ext uri="{FF2B5EF4-FFF2-40B4-BE49-F238E27FC236}">
                    <a16:creationId xmlns:a16="http://schemas.microsoft.com/office/drawing/2014/main" id="{BB922205-159E-DEBA-D163-4E517AFA2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41">
              <a:extLst>
                <a:ext uri="{FF2B5EF4-FFF2-40B4-BE49-F238E27FC236}">
                  <a16:creationId xmlns:a16="http://schemas.microsoft.com/office/drawing/2014/main" id="{3487D68F-2723-95A0-83FE-F5EB66AC7B7B}"/>
                </a:ext>
              </a:extLst>
            </p:cNvPr>
            <p:cNvGrpSpPr>
              <a:grpSpLocks/>
            </p:cNvGrpSpPr>
            <p:nvPr/>
          </p:nvGrpSpPr>
          <p:grpSpPr bwMode="auto">
            <a:xfrm>
              <a:off x="762" y="2391"/>
              <a:ext cx="306" cy="90"/>
              <a:chOff x="748" y="2251"/>
              <a:chExt cx="306" cy="90"/>
            </a:xfrm>
          </p:grpSpPr>
          <p:sp>
            <p:nvSpPr>
              <p:cNvPr id="40" name="AutoShape 42">
                <a:extLst>
                  <a:ext uri="{FF2B5EF4-FFF2-40B4-BE49-F238E27FC236}">
                    <a16:creationId xmlns:a16="http://schemas.microsoft.com/office/drawing/2014/main" id="{8B21A3DB-F538-2C2A-D22E-1909EBB09B41}"/>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1" name="AutoShape 43">
                <a:extLst>
                  <a:ext uri="{FF2B5EF4-FFF2-40B4-BE49-F238E27FC236}">
                    <a16:creationId xmlns:a16="http://schemas.microsoft.com/office/drawing/2014/main" id="{7CB8193F-4642-FD65-E8B7-FC4D652D6596}"/>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2" name="AutoShape 44">
                <a:extLst>
                  <a:ext uri="{FF2B5EF4-FFF2-40B4-BE49-F238E27FC236}">
                    <a16:creationId xmlns:a16="http://schemas.microsoft.com/office/drawing/2014/main" id="{9AF36966-095E-3A1D-0C73-C30853F57B1F}"/>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3" name="AutoShape 45">
                <a:extLst>
                  <a:ext uri="{FF2B5EF4-FFF2-40B4-BE49-F238E27FC236}">
                    <a16:creationId xmlns:a16="http://schemas.microsoft.com/office/drawing/2014/main" id="{8BD9740E-84FF-8BFB-1076-8C871DBBB87C}"/>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4" name="AutoShape 46">
                <a:extLst>
                  <a:ext uri="{FF2B5EF4-FFF2-40B4-BE49-F238E27FC236}">
                    <a16:creationId xmlns:a16="http://schemas.microsoft.com/office/drawing/2014/main" id="{0F6795A3-3151-C4A3-5C66-DE39385D9201}"/>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5" name="AutoShape 47">
                <a:extLst>
                  <a:ext uri="{FF2B5EF4-FFF2-40B4-BE49-F238E27FC236}">
                    <a16:creationId xmlns:a16="http://schemas.microsoft.com/office/drawing/2014/main" id="{368C5D5D-68D7-30C5-EA75-9A03D1645B0C}"/>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grpSp>
        <p:nvGrpSpPr>
          <p:cNvPr id="48" name="Group 48">
            <a:extLst>
              <a:ext uri="{FF2B5EF4-FFF2-40B4-BE49-F238E27FC236}">
                <a16:creationId xmlns:a16="http://schemas.microsoft.com/office/drawing/2014/main" id="{3EBF3B67-C4C4-42B0-0A08-C57F92294FA3}"/>
              </a:ext>
            </a:extLst>
          </p:cNvPr>
          <p:cNvGrpSpPr>
            <a:grpSpLocks/>
          </p:cNvGrpSpPr>
          <p:nvPr/>
        </p:nvGrpSpPr>
        <p:grpSpPr bwMode="auto">
          <a:xfrm>
            <a:off x="5944966" y="3068638"/>
            <a:ext cx="717550" cy="585788"/>
            <a:chOff x="762" y="2391"/>
            <a:chExt cx="423" cy="312"/>
          </a:xfrm>
        </p:grpSpPr>
        <p:grpSp>
          <p:nvGrpSpPr>
            <p:cNvPr id="49" name="Group 49">
              <a:extLst>
                <a:ext uri="{FF2B5EF4-FFF2-40B4-BE49-F238E27FC236}">
                  <a16:creationId xmlns:a16="http://schemas.microsoft.com/office/drawing/2014/main" id="{F1BEBBB0-C804-4EE9-0DC4-57321662411B}"/>
                </a:ext>
              </a:extLst>
            </p:cNvPr>
            <p:cNvGrpSpPr>
              <a:grpSpLocks/>
            </p:cNvGrpSpPr>
            <p:nvPr/>
          </p:nvGrpSpPr>
          <p:grpSpPr bwMode="auto">
            <a:xfrm>
              <a:off x="867" y="2432"/>
              <a:ext cx="318" cy="271"/>
              <a:chOff x="657" y="1570"/>
              <a:chExt cx="318" cy="311"/>
            </a:xfrm>
          </p:grpSpPr>
          <p:sp>
            <p:nvSpPr>
              <p:cNvPr id="57" name="Line 50">
                <a:extLst>
                  <a:ext uri="{FF2B5EF4-FFF2-40B4-BE49-F238E27FC236}">
                    <a16:creationId xmlns:a16="http://schemas.microsoft.com/office/drawing/2014/main" id="{0ECAEE2A-CCC1-2F49-3CFC-126436F86062}"/>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58" name="Picture 51" descr="laptop copy">
                <a:extLst>
                  <a:ext uri="{FF2B5EF4-FFF2-40B4-BE49-F238E27FC236}">
                    <a16:creationId xmlns:a16="http://schemas.microsoft.com/office/drawing/2014/main" id="{6A581BDF-D7FD-DC9D-8A16-2BAE73889C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52">
              <a:extLst>
                <a:ext uri="{FF2B5EF4-FFF2-40B4-BE49-F238E27FC236}">
                  <a16:creationId xmlns:a16="http://schemas.microsoft.com/office/drawing/2014/main" id="{8E36690E-DA12-F72D-177D-681BF4483A50}"/>
                </a:ext>
              </a:extLst>
            </p:cNvPr>
            <p:cNvGrpSpPr>
              <a:grpSpLocks/>
            </p:cNvGrpSpPr>
            <p:nvPr/>
          </p:nvGrpSpPr>
          <p:grpSpPr bwMode="auto">
            <a:xfrm>
              <a:off x="762" y="2391"/>
              <a:ext cx="306" cy="90"/>
              <a:chOff x="748" y="2251"/>
              <a:chExt cx="306" cy="90"/>
            </a:xfrm>
          </p:grpSpPr>
          <p:sp>
            <p:nvSpPr>
              <p:cNvPr id="51" name="AutoShape 53">
                <a:extLst>
                  <a:ext uri="{FF2B5EF4-FFF2-40B4-BE49-F238E27FC236}">
                    <a16:creationId xmlns:a16="http://schemas.microsoft.com/office/drawing/2014/main" id="{73FE57F1-BBC9-1065-DCB1-AB124CE9C6D0}"/>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52" name="AutoShape 54">
                <a:extLst>
                  <a:ext uri="{FF2B5EF4-FFF2-40B4-BE49-F238E27FC236}">
                    <a16:creationId xmlns:a16="http://schemas.microsoft.com/office/drawing/2014/main" id="{EB6E027D-1EBE-FE00-26C0-79CE170E1D10}"/>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53" name="AutoShape 55">
                <a:extLst>
                  <a:ext uri="{FF2B5EF4-FFF2-40B4-BE49-F238E27FC236}">
                    <a16:creationId xmlns:a16="http://schemas.microsoft.com/office/drawing/2014/main" id="{2354AEE1-0DF4-F41F-43C0-59330777EB60}"/>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54" name="AutoShape 56">
                <a:extLst>
                  <a:ext uri="{FF2B5EF4-FFF2-40B4-BE49-F238E27FC236}">
                    <a16:creationId xmlns:a16="http://schemas.microsoft.com/office/drawing/2014/main" id="{233363E4-127B-701E-F2CE-B0D29E26C8DC}"/>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55" name="AutoShape 57">
                <a:extLst>
                  <a:ext uri="{FF2B5EF4-FFF2-40B4-BE49-F238E27FC236}">
                    <a16:creationId xmlns:a16="http://schemas.microsoft.com/office/drawing/2014/main" id="{4FE4B6FA-54F1-E525-A4D1-6B3594B07ECD}"/>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56" name="AutoShape 58">
                <a:extLst>
                  <a:ext uri="{FF2B5EF4-FFF2-40B4-BE49-F238E27FC236}">
                    <a16:creationId xmlns:a16="http://schemas.microsoft.com/office/drawing/2014/main" id="{5158FDD6-18C5-25F3-1E18-BFCA1B37973A}"/>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grpSp>
        <p:nvGrpSpPr>
          <p:cNvPr id="59" name="Group 59">
            <a:extLst>
              <a:ext uri="{FF2B5EF4-FFF2-40B4-BE49-F238E27FC236}">
                <a16:creationId xmlns:a16="http://schemas.microsoft.com/office/drawing/2014/main" id="{9827397F-0D28-70CF-8716-1FB55B1D03D3}"/>
              </a:ext>
            </a:extLst>
          </p:cNvPr>
          <p:cNvGrpSpPr>
            <a:grpSpLocks/>
          </p:cNvGrpSpPr>
          <p:nvPr/>
        </p:nvGrpSpPr>
        <p:grpSpPr bwMode="auto">
          <a:xfrm>
            <a:off x="4359053" y="3068638"/>
            <a:ext cx="717550" cy="585788"/>
            <a:chOff x="762" y="2391"/>
            <a:chExt cx="423" cy="312"/>
          </a:xfrm>
        </p:grpSpPr>
        <p:grpSp>
          <p:nvGrpSpPr>
            <p:cNvPr id="60" name="Group 60">
              <a:extLst>
                <a:ext uri="{FF2B5EF4-FFF2-40B4-BE49-F238E27FC236}">
                  <a16:creationId xmlns:a16="http://schemas.microsoft.com/office/drawing/2014/main" id="{C90135F7-9903-F8B4-EAD4-17218FF6F6A7}"/>
                </a:ext>
              </a:extLst>
            </p:cNvPr>
            <p:cNvGrpSpPr>
              <a:grpSpLocks/>
            </p:cNvGrpSpPr>
            <p:nvPr/>
          </p:nvGrpSpPr>
          <p:grpSpPr bwMode="auto">
            <a:xfrm>
              <a:off x="867" y="2432"/>
              <a:ext cx="318" cy="271"/>
              <a:chOff x="657" y="1570"/>
              <a:chExt cx="318" cy="311"/>
            </a:xfrm>
          </p:grpSpPr>
          <p:sp>
            <p:nvSpPr>
              <p:cNvPr id="68" name="Line 61">
                <a:extLst>
                  <a:ext uri="{FF2B5EF4-FFF2-40B4-BE49-F238E27FC236}">
                    <a16:creationId xmlns:a16="http://schemas.microsoft.com/office/drawing/2014/main" id="{D68E740E-8188-7EB4-76A6-6B002F0F2687}"/>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69" name="Picture 62" descr="laptop copy">
                <a:extLst>
                  <a:ext uri="{FF2B5EF4-FFF2-40B4-BE49-F238E27FC236}">
                    <a16:creationId xmlns:a16="http://schemas.microsoft.com/office/drawing/2014/main" id="{19759149-D6B0-4E87-5942-3EC1ED2616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 name="Group 63">
              <a:extLst>
                <a:ext uri="{FF2B5EF4-FFF2-40B4-BE49-F238E27FC236}">
                  <a16:creationId xmlns:a16="http://schemas.microsoft.com/office/drawing/2014/main" id="{8C8BB09E-A12F-1F43-366E-CDD1AEF5CFE6}"/>
                </a:ext>
              </a:extLst>
            </p:cNvPr>
            <p:cNvGrpSpPr>
              <a:grpSpLocks/>
            </p:cNvGrpSpPr>
            <p:nvPr/>
          </p:nvGrpSpPr>
          <p:grpSpPr bwMode="auto">
            <a:xfrm>
              <a:off x="762" y="2391"/>
              <a:ext cx="306" cy="90"/>
              <a:chOff x="748" y="2251"/>
              <a:chExt cx="306" cy="90"/>
            </a:xfrm>
          </p:grpSpPr>
          <p:sp>
            <p:nvSpPr>
              <p:cNvPr id="62" name="AutoShape 64">
                <a:extLst>
                  <a:ext uri="{FF2B5EF4-FFF2-40B4-BE49-F238E27FC236}">
                    <a16:creationId xmlns:a16="http://schemas.microsoft.com/office/drawing/2014/main" id="{A0EF1890-9B24-0545-6ABD-91713731B51C}"/>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63" name="AutoShape 65">
                <a:extLst>
                  <a:ext uri="{FF2B5EF4-FFF2-40B4-BE49-F238E27FC236}">
                    <a16:creationId xmlns:a16="http://schemas.microsoft.com/office/drawing/2014/main" id="{630F4C72-5B2D-AFC8-60F0-E1D976039EB1}"/>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64" name="AutoShape 66">
                <a:extLst>
                  <a:ext uri="{FF2B5EF4-FFF2-40B4-BE49-F238E27FC236}">
                    <a16:creationId xmlns:a16="http://schemas.microsoft.com/office/drawing/2014/main" id="{A74897C7-F091-9C87-FFDA-BA3756DFEC32}"/>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65" name="AutoShape 67">
                <a:extLst>
                  <a:ext uri="{FF2B5EF4-FFF2-40B4-BE49-F238E27FC236}">
                    <a16:creationId xmlns:a16="http://schemas.microsoft.com/office/drawing/2014/main" id="{030D7720-9E14-9595-823E-E22DFD20CEE9}"/>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66" name="AutoShape 68">
                <a:extLst>
                  <a:ext uri="{FF2B5EF4-FFF2-40B4-BE49-F238E27FC236}">
                    <a16:creationId xmlns:a16="http://schemas.microsoft.com/office/drawing/2014/main" id="{84B9F09D-34D7-88B3-5704-95AFC87D691C}"/>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67" name="AutoShape 69">
                <a:extLst>
                  <a:ext uri="{FF2B5EF4-FFF2-40B4-BE49-F238E27FC236}">
                    <a16:creationId xmlns:a16="http://schemas.microsoft.com/office/drawing/2014/main" id="{A15FDBF0-5BA3-28A1-3EBE-CEC2B060B307}"/>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grpSp>
        <p:nvGrpSpPr>
          <p:cNvPr id="70" name="Group 70">
            <a:extLst>
              <a:ext uri="{FF2B5EF4-FFF2-40B4-BE49-F238E27FC236}">
                <a16:creationId xmlns:a16="http://schemas.microsoft.com/office/drawing/2014/main" id="{A8964ED0-BE3D-A316-3BF2-DAAB65FFB5C7}"/>
              </a:ext>
            </a:extLst>
          </p:cNvPr>
          <p:cNvGrpSpPr>
            <a:grpSpLocks/>
          </p:cNvGrpSpPr>
          <p:nvPr/>
        </p:nvGrpSpPr>
        <p:grpSpPr bwMode="auto">
          <a:xfrm>
            <a:off x="2917603" y="3068638"/>
            <a:ext cx="717550" cy="585788"/>
            <a:chOff x="762" y="2391"/>
            <a:chExt cx="423" cy="312"/>
          </a:xfrm>
        </p:grpSpPr>
        <p:grpSp>
          <p:nvGrpSpPr>
            <p:cNvPr id="71" name="Group 71">
              <a:extLst>
                <a:ext uri="{FF2B5EF4-FFF2-40B4-BE49-F238E27FC236}">
                  <a16:creationId xmlns:a16="http://schemas.microsoft.com/office/drawing/2014/main" id="{486744B9-4B2B-4485-37C4-927AE6B2E468}"/>
                </a:ext>
              </a:extLst>
            </p:cNvPr>
            <p:cNvGrpSpPr>
              <a:grpSpLocks/>
            </p:cNvGrpSpPr>
            <p:nvPr/>
          </p:nvGrpSpPr>
          <p:grpSpPr bwMode="auto">
            <a:xfrm>
              <a:off x="867" y="2432"/>
              <a:ext cx="318" cy="271"/>
              <a:chOff x="657" y="1570"/>
              <a:chExt cx="318" cy="311"/>
            </a:xfrm>
          </p:grpSpPr>
          <p:sp>
            <p:nvSpPr>
              <p:cNvPr id="79" name="Line 72">
                <a:extLst>
                  <a:ext uri="{FF2B5EF4-FFF2-40B4-BE49-F238E27FC236}">
                    <a16:creationId xmlns:a16="http://schemas.microsoft.com/office/drawing/2014/main" id="{569CF207-9475-5EF9-F4F7-B8AEC6F4C2FA}"/>
                  </a:ext>
                </a:extLst>
              </p:cNvPr>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0" name="Picture 73" descr="laptop copy">
                <a:extLst>
                  <a:ext uri="{FF2B5EF4-FFF2-40B4-BE49-F238E27FC236}">
                    <a16:creationId xmlns:a16="http://schemas.microsoft.com/office/drawing/2014/main" id="{3D3D6995-2D05-B92B-9BE8-D10FC0A541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 name="Group 74">
              <a:extLst>
                <a:ext uri="{FF2B5EF4-FFF2-40B4-BE49-F238E27FC236}">
                  <a16:creationId xmlns:a16="http://schemas.microsoft.com/office/drawing/2014/main" id="{C5888FE3-5305-CCE0-6BA6-E127463AE575}"/>
                </a:ext>
              </a:extLst>
            </p:cNvPr>
            <p:cNvGrpSpPr>
              <a:grpSpLocks/>
            </p:cNvGrpSpPr>
            <p:nvPr/>
          </p:nvGrpSpPr>
          <p:grpSpPr bwMode="auto">
            <a:xfrm>
              <a:off x="762" y="2391"/>
              <a:ext cx="306" cy="90"/>
              <a:chOff x="748" y="2251"/>
              <a:chExt cx="306" cy="90"/>
            </a:xfrm>
          </p:grpSpPr>
          <p:sp>
            <p:nvSpPr>
              <p:cNvPr id="73" name="AutoShape 75">
                <a:extLst>
                  <a:ext uri="{FF2B5EF4-FFF2-40B4-BE49-F238E27FC236}">
                    <a16:creationId xmlns:a16="http://schemas.microsoft.com/office/drawing/2014/main" id="{41E9E21B-7806-456D-C69D-605114ED52AB}"/>
                  </a:ext>
                </a:extLst>
              </p:cNvPr>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74" name="AutoShape 76">
                <a:extLst>
                  <a:ext uri="{FF2B5EF4-FFF2-40B4-BE49-F238E27FC236}">
                    <a16:creationId xmlns:a16="http://schemas.microsoft.com/office/drawing/2014/main" id="{DDA2C38B-4448-BB0F-F93E-0027D47FB5EA}"/>
                  </a:ext>
                </a:extLst>
              </p:cNvPr>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75" name="AutoShape 77">
                <a:extLst>
                  <a:ext uri="{FF2B5EF4-FFF2-40B4-BE49-F238E27FC236}">
                    <a16:creationId xmlns:a16="http://schemas.microsoft.com/office/drawing/2014/main" id="{BCE94FED-ACE1-508A-5CB2-F798C00F5BD2}"/>
                  </a:ext>
                </a:extLst>
              </p:cNvPr>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76" name="AutoShape 78">
                <a:extLst>
                  <a:ext uri="{FF2B5EF4-FFF2-40B4-BE49-F238E27FC236}">
                    <a16:creationId xmlns:a16="http://schemas.microsoft.com/office/drawing/2014/main" id="{06E815ED-0CF5-72B9-2A63-37CF49C4032F}"/>
                  </a:ext>
                </a:extLst>
              </p:cNvPr>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77" name="AutoShape 79">
                <a:extLst>
                  <a:ext uri="{FF2B5EF4-FFF2-40B4-BE49-F238E27FC236}">
                    <a16:creationId xmlns:a16="http://schemas.microsoft.com/office/drawing/2014/main" id="{7C005B97-0DD8-EEF0-4F60-9B58DCF9B51D}"/>
                  </a:ext>
                </a:extLst>
              </p:cNvPr>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78" name="AutoShape 80">
                <a:extLst>
                  <a:ext uri="{FF2B5EF4-FFF2-40B4-BE49-F238E27FC236}">
                    <a16:creationId xmlns:a16="http://schemas.microsoft.com/office/drawing/2014/main" id="{B089B64B-6B5E-A6AF-6724-5E0FF05B48E0}"/>
                  </a:ext>
                </a:extLst>
              </p:cNvPr>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sp>
        <p:nvSpPr>
          <p:cNvPr id="81" name="Text Box 4">
            <a:extLst>
              <a:ext uri="{FF2B5EF4-FFF2-40B4-BE49-F238E27FC236}">
                <a16:creationId xmlns:a16="http://schemas.microsoft.com/office/drawing/2014/main" id="{8C6AB340-4A17-55B1-9696-CBA78FA935C2}"/>
              </a:ext>
            </a:extLst>
          </p:cNvPr>
          <p:cNvSpPr txBox="1">
            <a:spLocks noChangeArrowheads="1"/>
          </p:cNvSpPr>
          <p:nvPr/>
        </p:nvSpPr>
        <p:spPr bwMode="auto">
          <a:xfrm>
            <a:off x="688790" y="5369528"/>
            <a:ext cx="10794926" cy="830997"/>
          </a:xfrm>
          <a:prstGeom prst="rect">
            <a:avLst/>
          </a:prstGeom>
          <a:solidFill>
            <a:srgbClr val="CCE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marL="342900" indent="-342900">
              <a:buFont typeface="Wingdings" panose="05000000000000000000" pitchFamily="2" charset="2"/>
              <a:buChar char="n"/>
            </a:pPr>
            <a:r>
              <a:rPr lang="zh-CN" altLang="en-US" sz="2400" dirty="0">
                <a:latin typeface="+mn-ea"/>
                <a:ea typeface="+mn-ea"/>
              </a:rPr>
              <a:t>若媒体空闲，目的站 </a:t>
            </a:r>
            <a:r>
              <a:rPr lang="en-US" altLang="zh-CN" sz="2400" dirty="0">
                <a:latin typeface="+mn-ea"/>
                <a:ea typeface="+mn-ea"/>
              </a:rPr>
              <a:t>B </a:t>
            </a:r>
            <a:r>
              <a:rPr lang="zh-CN" altLang="en-US" sz="2400" dirty="0">
                <a:latin typeface="+mn-ea"/>
                <a:ea typeface="+mn-ea"/>
              </a:rPr>
              <a:t>就发送一个响应控制帧，叫做</a:t>
            </a:r>
            <a:r>
              <a:rPr lang="zh-CN" altLang="en-US" sz="2400" dirty="0">
                <a:solidFill>
                  <a:srgbClr val="FF3300"/>
                </a:solidFill>
                <a:latin typeface="+mn-ea"/>
                <a:ea typeface="+mn-ea"/>
              </a:rPr>
              <a:t>允许发送</a:t>
            </a:r>
            <a:r>
              <a:rPr lang="zh-CN" altLang="en-US" sz="2400" dirty="0">
                <a:latin typeface="+mn-ea"/>
                <a:ea typeface="+mn-ea"/>
              </a:rPr>
              <a:t> </a:t>
            </a:r>
            <a:r>
              <a:rPr lang="en-US" altLang="zh-CN" sz="2400" dirty="0">
                <a:latin typeface="+mn-ea"/>
                <a:ea typeface="+mn-ea"/>
              </a:rPr>
              <a:t>CTS </a:t>
            </a:r>
            <a:r>
              <a:rPr lang="zh-CN" altLang="en-US" sz="2400" dirty="0">
                <a:latin typeface="+mn-ea"/>
                <a:ea typeface="+mn-ea"/>
              </a:rPr>
              <a:t>，它包括这次通信所需的持续时间（从 </a:t>
            </a:r>
            <a:r>
              <a:rPr lang="en-US" altLang="zh-CN" sz="2400" dirty="0">
                <a:latin typeface="+mn-ea"/>
                <a:ea typeface="+mn-ea"/>
              </a:rPr>
              <a:t>RTS </a:t>
            </a:r>
            <a:r>
              <a:rPr lang="zh-CN" altLang="en-US" sz="2400" dirty="0">
                <a:latin typeface="+mn-ea"/>
                <a:ea typeface="+mn-ea"/>
              </a:rPr>
              <a:t>帧中将此持续时间复制到 </a:t>
            </a:r>
            <a:r>
              <a:rPr lang="en-US" altLang="zh-CN" sz="2400" dirty="0">
                <a:latin typeface="+mn-ea"/>
                <a:ea typeface="+mn-ea"/>
              </a:rPr>
              <a:t>CTS </a:t>
            </a:r>
            <a:r>
              <a:rPr lang="zh-CN" altLang="en-US" sz="2400" dirty="0">
                <a:latin typeface="+mn-ea"/>
                <a:ea typeface="+mn-ea"/>
              </a:rPr>
              <a:t>帧中）。 </a:t>
            </a:r>
          </a:p>
        </p:txBody>
      </p:sp>
    </p:spTree>
    <p:extLst>
      <p:ext uri="{BB962C8B-B14F-4D97-AF65-F5344CB8AC3E}">
        <p14:creationId xmlns:p14="http://schemas.microsoft.com/office/powerpoint/2010/main" val="48047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nodeType="clickEffect">
                                  <p:stCondLst>
                                    <p:cond delay="0"/>
                                  </p:st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right)">
                                      <p:cBhvr>
                                        <p:cTn id="15" dur="1000"/>
                                        <p:tgtEl>
                                          <p:spTgt spid="21"/>
                                        </p:tgtEl>
                                      </p:cBhvr>
                                    </p:animEffect>
                                  </p:childTnLst>
                                </p:cTn>
                              </p:par>
                              <p:par>
                                <p:cTn id="16" presetID="22" presetClass="entr" presetSubtype="8"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10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1"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0DC90-72BB-0F5C-026F-89B0FE2369E9}"/>
              </a:ext>
            </a:extLst>
          </p:cNvPr>
          <p:cNvSpPr>
            <a:spLocks noGrp="1"/>
          </p:cNvSpPr>
          <p:nvPr>
            <p:ph type="title"/>
          </p:nvPr>
        </p:nvSpPr>
        <p:spPr/>
        <p:txBody>
          <a:bodyPr/>
          <a:lstStyle/>
          <a:p>
            <a:r>
              <a:rPr lang="en-US" altLang="zh-CN" sz="3200" dirty="0" err="1">
                <a:latin typeface="+mn-lt"/>
                <a:ea typeface="+mn-ea"/>
                <a:cs typeface="+mn-ea"/>
                <a:sym typeface="+mn-lt"/>
              </a:rPr>
              <a:t>WiFi</a:t>
            </a:r>
            <a:r>
              <a:rPr lang="zh-CN" altLang="en-US" sz="3200" dirty="0">
                <a:latin typeface="+mn-lt"/>
                <a:ea typeface="+mn-ea"/>
                <a:cs typeface="+mn-ea"/>
                <a:sym typeface="+mn-lt"/>
              </a:rPr>
              <a:t>通信的信道特点</a:t>
            </a:r>
            <a:endParaRPr lang="zh-CN" altLang="en-US" dirty="0"/>
          </a:p>
        </p:txBody>
      </p:sp>
      <p:sp>
        <p:nvSpPr>
          <p:cNvPr id="3" name="内容占位符 2">
            <a:extLst>
              <a:ext uri="{FF2B5EF4-FFF2-40B4-BE49-F238E27FC236}">
                <a16:creationId xmlns:a16="http://schemas.microsoft.com/office/drawing/2014/main" id="{22316A11-F534-A026-EA0C-7668EB48E304}"/>
              </a:ext>
            </a:extLst>
          </p:cNvPr>
          <p:cNvSpPr>
            <a:spLocks noGrp="1"/>
          </p:cNvSpPr>
          <p:nvPr>
            <p:ph idx="1"/>
          </p:nvPr>
        </p:nvSpPr>
        <p:spPr/>
        <p:txBody>
          <a:bodyPr/>
          <a:lstStyle/>
          <a:p>
            <a:pPr>
              <a:spcBef>
                <a:spcPts val="1200"/>
              </a:spcBef>
            </a:pPr>
            <a:r>
              <a:rPr lang="zh-CN" altLang="en-US" sz="2400" dirty="0">
                <a:cs typeface="+mn-ea"/>
                <a:sym typeface="+mn-lt"/>
              </a:rPr>
              <a:t>共享开放的无线介质（频谱资源），没有实体物理层的防护，数据是</a:t>
            </a:r>
            <a:r>
              <a:rPr lang="zh-CN" altLang="en-US" sz="2400" dirty="0">
                <a:solidFill>
                  <a:srgbClr val="C00000"/>
                </a:solidFill>
                <a:cs typeface="+mn-ea"/>
                <a:sym typeface="+mn-lt"/>
              </a:rPr>
              <a:t>广播式</a:t>
            </a:r>
            <a:r>
              <a:rPr lang="zh-CN" altLang="en-US" sz="2400" dirty="0">
                <a:cs typeface="+mn-ea"/>
                <a:sym typeface="+mn-lt"/>
              </a:rPr>
              <a:t>的；</a:t>
            </a:r>
            <a:endParaRPr lang="en-US" altLang="zh-CN" sz="2400" dirty="0">
              <a:cs typeface="+mn-ea"/>
              <a:sym typeface="+mn-lt"/>
            </a:endParaRPr>
          </a:p>
          <a:p>
            <a:pPr>
              <a:spcBef>
                <a:spcPts val="1200"/>
              </a:spcBef>
            </a:pPr>
            <a:r>
              <a:rPr lang="zh-CN" altLang="en-US" sz="2400" dirty="0">
                <a:cs typeface="+mn-ea"/>
                <a:sym typeface="+mn-lt"/>
              </a:rPr>
              <a:t>无线电波传输的不可靠性：反射、穿墙等</a:t>
            </a:r>
            <a:r>
              <a:rPr lang="en-US" altLang="zh-CN" sz="2400" dirty="0">
                <a:cs typeface="+mn-ea"/>
                <a:sym typeface="+mn-lt"/>
              </a:rPr>
              <a:t>——</a:t>
            </a:r>
            <a:r>
              <a:rPr lang="zh-CN" altLang="en-US" sz="2400" dirty="0">
                <a:cs typeface="+mn-ea"/>
                <a:sym typeface="+mn-lt"/>
              </a:rPr>
              <a:t>因此</a:t>
            </a:r>
            <a:r>
              <a:rPr lang="en-US" altLang="zh-CN" sz="2400" dirty="0">
                <a:cs typeface="+mn-ea"/>
                <a:sym typeface="+mn-lt"/>
              </a:rPr>
              <a:t>802.11 MAC</a:t>
            </a:r>
            <a:r>
              <a:rPr lang="zh-CN" altLang="en-US" sz="2400" dirty="0">
                <a:cs typeface="+mn-ea"/>
                <a:sym typeface="+mn-lt"/>
              </a:rPr>
              <a:t>通过</a:t>
            </a:r>
            <a:r>
              <a:rPr lang="en-US" altLang="zh-CN" sz="2400" dirty="0">
                <a:solidFill>
                  <a:srgbClr val="C00000"/>
                </a:solidFill>
                <a:cs typeface="+mn-ea"/>
                <a:sym typeface="+mn-lt"/>
              </a:rPr>
              <a:t>ACK</a:t>
            </a:r>
            <a:r>
              <a:rPr lang="zh-CN" altLang="en-US" sz="2400" dirty="0">
                <a:solidFill>
                  <a:srgbClr val="C00000"/>
                </a:solidFill>
                <a:cs typeface="+mn-ea"/>
                <a:sym typeface="+mn-lt"/>
              </a:rPr>
              <a:t>确认机制</a:t>
            </a:r>
            <a:r>
              <a:rPr lang="zh-CN" altLang="en-US" sz="2400" dirty="0">
                <a:cs typeface="+mn-ea"/>
                <a:sym typeface="+mn-lt"/>
              </a:rPr>
              <a:t>，牺牲部分流量以保证可靠性（确保发送的数据已到达接收端）；</a:t>
            </a:r>
            <a:endParaRPr lang="en-US" altLang="zh-CN" sz="2400" dirty="0">
              <a:cs typeface="+mn-ea"/>
              <a:sym typeface="+mn-lt"/>
            </a:endParaRPr>
          </a:p>
          <a:p>
            <a:pPr>
              <a:spcBef>
                <a:spcPts val="1200"/>
              </a:spcBef>
            </a:pPr>
            <a:r>
              <a:rPr lang="en-US" altLang="zh-CN" sz="2400" dirty="0" err="1">
                <a:cs typeface="+mn-ea"/>
                <a:sym typeface="+mn-lt"/>
              </a:rPr>
              <a:t>WiFi</a:t>
            </a:r>
            <a:r>
              <a:rPr lang="zh-CN" altLang="en-US" sz="2400" dirty="0">
                <a:cs typeface="+mn-ea"/>
                <a:sym typeface="+mn-lt"/>
              </a:rPr>
              <a:t>传输基本原则：在信道范围内，同一时刻，只有一台设备可以发信号，其他设备都需要等待，只有等到信道空闲时才能发送数据。传输站和接收者处于同一频率、不能同时传输</a:t>
            </a:r>
            <a:r>
              <a:rPr lang="en-US" altLang="zh-CN" sz="2400" dirty="0">
                <a:cs typeface="+mn-ea"/>
                <a:sym typeface="+mn-lt"/>
              </a:rPr>
              <a:t>——</a:t>
            </a:r>
            <a:r>
              <a:rPr lang="zh-CN" altLang="en-US" sz="2400" dirty="0">
                <a:cs typeface="+mn-ea"/>
                <a:sym typeface="+mn-lt"/>
              </a:rPr>
              <a:t>是</a:t>
            </a:r>
            <a:r>
              <a:rPr lang="zh-CN" altLang="en-US" sz="2400" dirty="0">
                <a:solidFill>
                  <a:srgbClr val="C00000"/>
                </a:solidFill>
                <a:cs typeface="+mn-ea"/>
                <a:sym typeface="+mn-lt"/>
              </a:rPr>
              <a:t>半双工通信</a:t>
            </a:r>
            <a:r>
              <a:rPr lang="zh-CN" altLang="en-US" sz="2400" dirty="0">
                <a:solidFill>
                  <a:srgbClr val="0000FF"/>
                </a:solidFill>
                <a:cs typeface="+mn-ea"/>
                <a:sym typeface="+mn-lt"/>
              </a:rPr>
              <a:t>；</a:t>
            </a:r>
            <a:endParaRPr lang="en-US" altLang="zh-CN" sz="2400" dirty="0">
              <a:solidFill>
                <a:srgbClr val="0000FF"/>
              </a:solidFill>
              <a:cs typeface="+mn-ea"/>
              <a:sym typeface="+mn-lt"/>
            </a:endParaRPr>
          </a:p>
          <a:p>
            <a:pPr>
              <a:spcBef>
                <a:spcPts val="1200"/>
              </a:spcBef>
            </a:pPr>
            <a:r>
              <a:rPr lang="zh-CN" altLang="en-US" sz="2400" dirty="0">
                <a:solidFill>
                  <a:schemeClr val="tx1"/>
                </a:solidFill>
                <a:cs typeface="+mn-ea"/>
                <a:sym typeface="+mn-lt"/>
              </a:rPr>
              <a:t>信道空闲的检测方法：</a:t>
            </a:r>
            <a:r>
              <a:rPr lang="en-US" altLang="zh-CN" sz="2400" dirty="0">
                <a:solidFill>
                  <a:schemeClr val="tx1"/>
                </a:solidFill>
                <a:cs typeface="+mn-ea"/>
                <a:sym typeface="+mn-lt"/>
              </a:rPr>
              <a:t>CSMA</a:t>
            </a:r>
            <a:r>
              <a:rPr lang="en-US" altLang="zh-CN" sz="2400" dirty="0">
                <a:cs typeface="+mn-ea"/>
                <a:sym typeface="+mn-lt"/>
              </a:rPr>
              <a:t>/CA</a:t>
            </a:r>
            <a:r>
              <a:rPr lang="zh-CN" altLang="zh-CN" sz="2400" dirty="0">
                <a:cs typeface="+mn-ea"/>
                <a:sym typeface="+mn-lt"/>
              </a:rPr>
              <a:t>采用能量检测（</a:t>
            </a:r>
            <a:r>
              <a:rPr lang="en-US" altLang="zh-CN" sz="2400" dirty="0">
                <a:cs typeface="+mn-ea"/>
                <a:sym typeface="+mn-lt"/>
              </a:rPr>
              <a:t>ED</a:t>
            </a:r>
            <a:r>
              <a:rPr lang="zh-CN" altLang="zh-CN" sz="2400" dirty="0">
                <a:cs typeface="+mn-ea"/>
                <a:sym typeface="+mn-lt"/>
              </a:rPr>
              <a:t>）、载波检测（</a:t>
            </a:r>
            <a:r>
              <a:rPr lang="en-US" altLang="zh-CN" sz="2400" dirty="0">
                <a:cs typeface="+mn-ea"/>
                <a:sym typeface="+mn-lt"/>
              </a:rPr>
              <a:t>CS</a:t>
            </a:r>
            <a:r>
              <a:rPr lang="zh-CN" altLang="zh-CN" sz="2400" dirty="0">
                <a:cs typeface="+mn-ea"/>
                <a:sym typeface="+mn-lt"/>
              </a:rPr>
              <a:t>）以及能量载波混合检测等手段，</a:t>
            </a:r>
            <a:r>
              <a:rPr lang="zh-CN" altLang="en-US" sz="2400" dirty="0">
                <a:cs typeface="+mn-ea"/>
                <a:sym typeface="+mn-lt"/>
              </a:rPr>
              <a:t>来</a:t>
            </a:r>
            <a:r>
              <a:rPr lang="zh-CN" altLang="zh-CN" sz="2400" dirty="0">
                <a:cs typeface="+mn-ea"/>
                <a:sym typeface="+mn-lt"/>
              </a:rPr>
              <a:t>检测</a:t>
            </a:r>
            <a:r>
              <a:rPr lang="zh-CN" altLang="en-US" sz="2400" dirty="0">
                <a:cs typeface="+mn-ea"/>
                <a:sym typeface="+mn-lt"/>
              </a:rPr>
              <a:t>当前</a:t>
            </a:r>
            <a:r>
              <a:rPr lang="zh-CN" altLang="zh-CN" sz="2400" dirty="0">
                <a:cs typeface="+mn-ea"/>
                <a:sym typeface="+mn-lt"/>
              </a:rPr>
              <a:t>信道是否空闲</a:t>
            </a:r>
            <a:r>
              <a:rPr lang="zh-CN" altLang="en-US" sz="2400" dirty="0">
                <a:cs typeface="+mn-ea"/>
                <a:sym typeface="+mn-lt"/>
              </a:rPr>
              <a:t>。</a:t>
            </a:r>
            <a:endParaRPr lang="en-US" altLang="zh-CN" sz="2400"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FC3CC042-223E-EE8F-2CCF-E7C9F1963D23}"/>
              </a:ext>
            </a:extLst>
          </p:cNvPr>
          <p:cNvSpPr>
            <a:spLocks noGrp="1"/>
          </p:cNvSpPr>
          <p:nvPr>
            <p:ph type="sldNum" sz="quarter" idx="12"/>
          </p:nvPr>
        </p:nvSpPr>
        <p:spPr/>
        <p:txBody>
          <a:bodyPr/>
          <a:lstStyle/>
          <a:p>
            <a:fld id="{C8BB1146-E542-4D4E-B8E9-6919A11DDD48}" type="slidenum">
              <a:rPr lang="en-US" smtClean="0"/>
              <a:t>193</a:t>
            </a:fld>
            <a:endParaRPr lang="en-US"/>
          </a:p>
        </p:txBody>
      </p:sp>
    </p:spTree>
    <p:extLst>
      <p:ext uri="{BB962C8B-B14F-4D97-AF65-F5344CB8AC3E}">
        <p14:creationId xmlns:p14="http://schemas.microsoft.com/office/powerpoint/2010/main" val="163763620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544BE4-09F6-5D70-81BF-A6CE5662C7C0}"/>
              </a:ext>
            </a:extLst>
          </p:cNvPr>
          <p:cNvSpPr>
            <a:spLocks noGrp="1"/>
          </p:cNvSpPr>
          <p:nvPr>
            <p:ph type="title"/>
          </p:nvPr>
        </p:nvSpPr>
        <p:spPr/>
        <p:txBody>
          <a:bodyPr/>
          <a:lstStyle/>
          <a:p>
            <a:r>
              <a:rPr lang="zh-CN" altLang="en-US" dirty="0"/>
              <a:t>几种无线网络的比较 </a:t>
            </a:r>
          </a:p>
        </p:txBody>
      </p:sp>
      <p:sp>
        <p:nvSpPr>
          <p:cNvPr id="4" name="灯片编号占位符 3">
            <a:extLst>
              <a:ext uri="{FF2B5EF4-FFF2-40B4-BE49-F238E27FC236}">
                <a16:creationId xmlns:a16="http://schemas.microsoft.com/office/drawing/2014/main" id="{CCDE493B-6396-1768-17FA-E05C33E8603A}"/>
              </a:ext>
            </a:extLst>
          </p:cNvPr>
          <p:cNvSpPr>
            <a:spLocks noGrp="1"/>
          </p:cNvSpPr>
          <p:nvPr>
            <p:ph type="sldNum" sz="quarter" idx="12"/>
          </p:nvPr>
        </p:nvSpPr>
        <p:spPr/>
        <p:txBody>
          <a:bodyPr/>
          <a:lstStyle/>
          <a:p>
            <a:fld id="{C8BB1146-E542-4D4E-B8E9-6919A11DDD48}" type="slidenum">
              <a:rPr lang="en-US" smtClean="0"/>
              <a:t>194</a:t>
            </a:fld>
            <a:endParaRPr lang="en-US"/>
          </a:p>
        </p:txBody>
      </p:sp>
      <p:sp>
        <p:nvSpPr>
          <p:cNvPr id="5" name="Text Box 4">
            <a:extLst>
              <a:ext uri="{FF2B5EF4-FFF2-40B4-BE49-F238E27FC236}">
                <a16:creationId xmlns:a16="http://schemas.microsoft.com/office/drawing/2014/main" id="{6B40AFD8-7C32-09FE-94F0-158DF9046C05}"/>
              </a:ext>
            </a:extLst>
          </p:cNvPr>
          <p:cNvSpPr txBox="1">
            <a:spLocks noChangeArrowheads="1"/>
          </p:cNvSpPr>
          <p:nvPr/>
        </p:nvSpPr>
        <p:spPr bwMode="auto">
          <a:xfrm>
            <a:off x="9387414" y="5809955"/>
            <a:ext cx="1107996" cy="396583"/>
          </a:xfrm>
          <a:prstGeom prst="rect">
            <a:avLst/>
          </a:prstGeom>
          <a:solidFill>
            <a:schemeClr val="bg1"/>
          </a:solidFill>
          <a:ln>
            <a:noFill/>
          </a:ln>
          <a:effectLst/>
          <a:extLst>
            <a:ext uri="{91240B29-F687-4F45-9708-019B960494DF}">
              <a14:hiddenLine xmlns:a14="http://schemas.microsoft.com/office/drawing/2010/main" w="38100" cmpd="dbl">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lnSpc>
                <a:spcPct val="120000"/>
              </a:lnSpc>
            </a:pPr>
            <a:r>
              <a:rPr lang="zh-CN" altLang="en-US" sz="1800">
                <a:latin typeface="+mn-ea"/>
                <a:ea typeface="+mn-ea"/>
              </a:rPr>
              <a:t>覆盖范围</a:t>
            </a:r>
          </a:p>
        </p:txBody>
      </p:sp>
      <p:sp>
        <p:nvSpPr>
          <p:cNvPr id="6" name="Text Box 5">
            <a:extLst>
              <a:ext uri="{FF2B5EF4-FFF2-40B4-BE49-F238E27FC236}">
                <a16:creationId xmlns:a16="http://schemas.microsoft.com/office/drawing/2014/main" id="{81280BA6-B0B1-48CB-D136-2E87A183190F}"/>
              </a:ext>
            </a:extLst>
          </p:cNvPr>
          <p:cNvSpPr txBox="1">
            <a:spLocks noChangeArrowheads="1"/>
          </p:cNvSpPr>
          <p:nvPr/>
        </p:nvSpPr>
        <p:spPr bwMode="auto">
          <a:xfrm>
            <a:off x="1461293" y="1939630"/>
            <a:ext cx="1237904" cy="4052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lnSpc>
                <a:spcPct val="120000"/>
              </a:lnSpc>
            </a:pPr>
            <a:r>
              <a:rPr lang="en-US" altLang="zh-CN" sz="1800">
                <a:latin typeface="+mn-ea"/>
                <a:ea typeface="+mn-ea"/>
              </a:rPr>
              <a:t>1 Gb/s</a:t>
            </a:r>
          </a:p>
          <a:p>
            <a:pPr algn="r" eaLnBrk="1" hangingPunct="1">
              <a:lnSpc>
                <a:spcPct val="120000"/>
              </a:lnSpc>
            </a:pPr>
            <a:endParaRPr lang="en-US" altLang="zh-CN" sz="1800">
              <a:latin typeface="+mn-ea"/>
              <a:ea typeface="+mn-ea"/>
            </a:endParaRPr>
          </a:p>
          <a:p>
            <a:pPr algn="r" eaLnBrk="1" hangingPunct="1">
              <a:lnSpc>
                <a:spcPct val="120000"/>
              </a:lnSpc>
            </a:pPr>
            <a:r>
              <a:rPr lang="en-US" altLang="zh-CN" sz="1800">
                <a:latin typeface="+mn-ea"/>
                <a:ea typeface="+mn-ea"/>
              </a:rPr>
              <a:t>100 Mb/s</a:t>
            </a:r>
          </a:p>
          <a:p>
            <a:pPr algn="r" eaLnBrk="1" hangingPunct="1">
              <a:lnSpc>
                <a:spcPct val="120000"/>
              </a:lnSpc>
            </a:pPr>
            <a:endParaRPr lang="en-US" altLang="zh-CN" sz="1800">
              <a:latin typeface="+mn-ea"/>
              <a:ea typeface="+mn-ea"/>
            </a:endParaRPr>
          </a:p>
          <a:p>
            <a:pPr algn="r" eaLnBrk="1" hangingPunct="1">
              <a:lnSpc>
                <a:spcPct val="120000"/>
              </a:lnSpc>
            </a:pPr>
            <a:r>
              <a:rPr lang="en-US" altLang="zh-CN" sz="1800">
                <a:latin typeface="+mn-ea"/>
                <a:ea typeface="+mn-ea"/>
              </a:rPr>
              <a:t>10 Mb/s</a:t>
            </a:r>
          </a:p>
          <a:p>
            <a:pPr algn="r" eaLnBrk="1" hangingPunct="1">
              <a:lnSpc>
                <a:spcPct val="120000"/>
              </a:lnSpc>
            </a:pPr>
            <a:endParaRPr lang="en-US" altLang="zh-CN" sz="1800">
              <a:latin typeface="+mn-ea"/>
              <a:ea typeface="+mn-ea"/>
            </a:endParaRPr>
          </a:p>
          <a:p>
            <a:pPr algn="r" eaLnBrk="1" hangingPunct="1">
              <a:lnSpc>
                <a:spcPct val="120000"/>
              </a:lnSpc>
            </a:pPr>
            <a:r>
              <a:rPr lang="en-US" altLang="zh-CN" sz="1800">
                <a:latin typeface="+mn-ea"/>
                <a:ea typeface="+mn-ea"/>
              </a:rPr>
              <a:t>1 Mb/s</a:t>
            </a:r>
          </a:p>
          <a:p>
            <a:pPr algn="r" eaLnBrk="1" hangingPunct="1">
              <a:lnSpc>
                <a:spcPct val="120000"/>
              </a:lnSpc>
            </a:pPr>
            <a:endParaRPr lang="en-US" altLang="zh-CN" sz="1800">
              <a:latin typeface="+mn-ea"/>
              <a:ea typeface="+mn-ea"/>
            </a:endParaRPr>
          </a:p>
          <a:p>
            <a:pPr algn="r" eaLnBrk="1" hangingPunct="1">
              <a:lnSpc>
                <a:spcPct val="120000"/>
              </a:lnSpc>
            </a:pPr>
            <a:r>
              <a:rPr lang="en-US" altLang="zh-CN" sz="1800">
                <a:latin typeface="+mn-ea"/>
                <a:ea typeface="+mn-ea"/>
              </a:rPr>
              <a:t>100 kb/s</a:t>
            </a:r>
          </a:p>
          <a:p>
            <a:pPr algn="r" eaLnBrk="1" hangingPunct="1">
              <a:lnSpc>
                <a:spcPct val="120000"/>
              </a:lnSpc>
            </a:pPr>
            <a:endParaRPr lang="en-US" altLang="zh-CN" sz="1800">
              <a:latin typeface="+mn-ea"/>
              <a:ea typeface="+mn-ea"/>
            </a:endParaRPr>
          </a:p>
          <a:p>
            <a:pPr algn="r" eaLnBrk="1" hangingPunct="1">
              <a:lnSpc>
                <a:spcPct val="120000"/>
              </a:lnSpc>
            </a:pPr>
            <a:r>
              <a:rPr lang="en-US" altLang="zh-CN" sz="1800">
                <a:latin typeface="+mn-ea"/>
                <a:ea typeface="+mn-ea"/>
              </a:rPr>
              <a:t>10 kb/s</a:t>
            </a:r>
          </a:p>
          <a:p>
            <a:pPr algn="r" eaLnBrk="1" hangingPunct="1">
              <a:lnSpc>
                <a:spcPct val="120000"/>
              </a:lnSpc>
            </a:pPr>
            <a:endParaRPr lang="en-US" altLang="zh-CN" sz="1800">
              <a:latin typeface="+mn-ea"/>
              <a:ea typeface="+mn-ea"/>
            </a:endParaRPr>
          </a:p>
        </p:txBody>
      </p:sp>
      <p:sp>
        <p:nvSpPr>
          <p:cNvPr id="7" name="Line 6">
            <a:extLst>
              <a:ext uri="{FF2B5EF4-FFF2-40B4-BE49-F238E27FC236}">
                <a16:creationId xmlns:a16="http://schemas.microsoft.com/office/drawing/2014/main" id="{8BEBB1E3-CD7E-61E2-7C46-D834D77261E5}"/>
              </a:ext>
            </a:extLst>
          </p:cNvPr>
          <p:cNvSpPr>
            <a:spLocks noChangeShapeType="1"/>
          </p:cNvSpPr>
          <p:nvPr/>
        </p:nvSpPr>
        <p:spPr bwMode="auto">
          <a:xfrm>
            <a:off x="2603947" y="5609930"/>
            <a:ext cx="7416800"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8" name="Line 7">
            <a:extLst>
              <a:ext uri="{FF2B5EF4-FFF2-40B4-BE49-F238E27FC236}">
                <a16:creationId xmlns:a16="http://schemas.microsoft.com/office/drawing/2014/main" id="{B23A5882-601B-CEF9-E480-9C7C39A6961D}"/>
              </a:ext>
            </a:extLst>
          </p:cNvPr>
          <p:cNvSpPr>
            <a:spLocks noChangeShapeType="1"/>
          </p:cNvSpPr>
          <p:nvPr/>
        </p:nvSpPr>
        <p:spPr bwMode="auto">
          <a:xfrm rot="-5400000">
            <a:off x="768004" y="3918449"/>
            <a:ext cx="3960812"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9" name="Text Box 8">
            <a:extLst>
              <a:ext uri="{FF2B5EF4-FFF2-40B4-BE49-F238E27FC236}">
                <a16:creationId xmlns:a16="http://schemas.microsoft.com/office/drawing/2014/main" id="{DCEA75B9-7FA7-7732-C3ED-F556D1119FD7}"/>
              </a:ext>
            </a:extLst>
          </p:cNvPr>
          <p:cNvSpPr txBox="1">
            <a:spLocks noChangeArrowheads="1"/>
          </p:cNvSpPr>
          <p:nvPr/>
        </p:nvSpPr>
        <p:spPr bwMode="auto">
          <a:xfrm>
            <a:off x="2222947" y="1277643"/>
            <a:ext cx="869950" cy="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lnSpc>
                <a:spcPct val="120000"/>
              </a:lnSpc>
            </a:pPr>
            <a:r>
              <a:rPr lang="zh-CN" altLang="en-US" sz="1800">
                <a:latin typeface="+mn-ea"/>
                <a:ea typeface="+mn-ea"/>
              </a:rPr>
              <a:t>用户</a:t>
            </a:r>
          </a:p>
          <a:p>
            <a:pPr algn="ctr" eaLnBrk="1" hangingPunct="1">
              <a:lnSpc>
                <a:spcPct val="95000"/>
              </a:lnSpc>
            </a:pPr>
            <a:r>
              <a:rPr lang="zh-CN" altLang="en-US" sz="1800">
                <a:latin typeface="+mn-ea"/>
                <a:ea typeface="+mn-ea"/>
              </a:rPr>
              <a:t>数据率</a:t>
            </a:r>
          </a:p>
        </p:txBody>
      </p:sp>
      <p:sp>
        <p:nvSpPr>
          <p:cNvPr id="10" name="Text Box 9">
            <a:extLst>
              <a:ext uri="{FF2B5EF4-FFF2-40B4-BE49-F238E27FC236}">
                <a16:creationId xmlns:a16="http://schemas.microsoft.com/office/drawing/2014/main" id="{306977CD-0754-182A-076B-40D2383ECC97}"/>
              </a:ext>
            </a:extLst>
          </p:cNvPr>
          <p:cNvSpPr txBox="1">
            <a:spLocks noChangeArrowheads="1"/>
          </p:cNvSpPr>
          <p:nvPr/>
        </p:nvSpPr>
        <p:spPr bwMode="auto">
          <a:xfrm>
            <a:off x="3361185" y="5554368"/>
            <a:ext cx="6625275" cy="396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lnSpc>
                <a:spcPct val="120000"/>
              </a:lnSpc>
            </a:pPr>
            <a:r>
              <a:rPr lang="en-US" altLang="zh-CN" sz="1800">
                <a:latin typeface="+mn-ea"/>
                <a:ea typeface="+mn-ea"/>
              </a:rPr>
              <a:t>PAN                      LAN                     MAN                    WAN</a:t>
            </a:r>
          </a:p>
        </p:txBody>
      </p:sp>
      <p:sp>
        <p:nvSpPr>
          <p:cNvPr id="11" name="Oval 10">
            <a:extLst>
              <a:ext uri="{FF2B5EF4-FFF2-40B4-BE49-F238E27FC236}">
                <a16:creationId xmlns:a16="http://schemas.microsoft.com/office/drawing/2014/main" id="{B058B311-E221-2A05-7A6C-480A679FF47E}"/>
              </a:ext>
            </a:extLst>
          </p:cNvPr>
          <p:cNvSpPr>
            <a:spLocks noChangeArrowheads="1"/>
          </p:cNvSpPr>
          <p:nvPr/>
        </p:nvSpPr>
        <p:spPr bwMode="auto">
          <a:xfrm>
            <a:off x="3108772" y="4385968"/>
            <a:ext cx="1439863" cy="720725"/>
          </a:xfrm>
          <a:prstGeom prst="ellipse">
            <a:avLst/>
          </a:prstGeom>
          <a:solidFill>
            <a:srgbClr val="CC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a:latin typeface="+mn-ea"/>
                <a:ea typeface="+mn-ea"/>
              </a:rPr>
              <a:t>802.15.4</a:t>
            </a:r>
          </a:p>
          <a:p>
            <a:pPr algn="ctr" eaLnBrk="1" hangingPunct="1"/>
            <a:r>
              <a:rPr lang="en-US" altLang="zh-CN" sz="1800">
                <a:latin typeface="+mn-ea"/>
                <a:ea typeface="+mn-ea"/>
              </a:rPr>
              <a:t>ZigBee</a:t>
            </a:r>
          </a:p>
        </p:txBody>
      </p:sp>
      <p:sp>
        <p:nvSpPr>
          <p:cNvPr id="12" name="Oval 11">
            <a:extLst>
              <a:ext uri="{FF2B5EF4-FFF2-40B4-BE49-F238E27FC236}">
                <a16:creationId xmlns:a16="http://schemas.microsoft.com/office/drawing/2014/main" id="{110D44A8-294B-5ABE-2152-728B01381F29}"/>
              </a:ext>
            </a:extLst>
          </p:cNvPr>
          <p:cNvSpPr>
            <a:spLocks noChangeArrowheads="1"/>
          </p:cNvSpPr>
          <p:nvPr/>
        </p:nvSpPr>
        <p:spPr bwMode="auto">
          <a:xfrm>
            <a:off x="3108772" y="3809705"/>
            <a:ext cx="1439863" cy="647700"/>
          </a:xfrm>
          <a:prstGeom prst="ellipse">
            <a:avLst/>
          </a:prstGeom>
          <a:solidFill>
            <a:srgbClr val="00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dirty="0">
                <a:solidFill>
                  <a:schemeClr val="bg1"/>
                </a:solidFill>
                <a:latin typeface="+mn-ea"/>
                <a:ea typeface="+mn-ea"/>
              </a:rPr>
              <a:t>802.15.1</a:t>
            </a:r>
          </a:p>
          <a:p>
            <a:pPr algn="ctr" eaLnBrk="1" hangingPunct="1"/>
            <a:r>
              <a:rPr lang="zh-CN" altLang="en-US" sz="1800" dirty="0">
                <a:solidFill>
                  <a:schemeClr val="bg1"/>
                </a:solidFill>
                <a:latin typeface="+mn-ea"/>
                <a:ea typeface="+mn-ea"/>
              </a:rPr>
              <a:t>蓝牙</a:t>
            </a:r>
          </a:p>
        </p:txBody>
      </p:sp>
      <p:sp>
        <p:nvSpPr>
          <p:cNvPr id="13" name="Oval 12">
            <a:extLst>
              <a:ext uri="{FF2B5EF4-FFF2-40B4-BE49-F238E27FC236}">
                <a16:creationId xmlns:a16="http://schemas.microsoft.com/office/drawing/2014/main" id="{2D3E7062-D9A3-73E1-7F48-FC0578E35107}"/>
              </a:ext>
            </a:extLst>
          </p:cNvPr>
          <p:cNvSpPr>
            <a:spLocks noChangeArrowheads="1"/>
          </p:cNvSpPr>
          <p:nvPr/>
        </p:nvSpPr>
        <p:spPr bwMode="auto">
          <a:xfrm>
            <a:off x="3108772" y="2226968"/>
            <a:ext cx="1439863" cy="6477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dirty="0">
                <a:solidFill>
                  <a:schemeClr val="bg1"/>
                </a:solidFill>
                <a:latin typeface="+mn-ea"/>
                <a:ea typeface="+mn-ea"/>
              </a:rPr>
              <a:t>802.15.3</a:t>
            </a:r>
          </a:p>
          <a:p>
            <a:pPr algn="ctr" eaLnBrk="1" hangingPunct="1"/>
            <a:r>
              <a:rPr lang="zh-CN" altLang="en-US" sz="1800" dirty="0">
                <a:solidFill>
                  <a:schemeClr val="bg1"/>
                </a:solidFill>
                <a:latin typeface="+mn-ea"/>
                <a:ea typeface="+mn-ea"/>
              </a:rPr>
              <a:t>超宽带</a:t>
            </a:r>
          </a:p>
        </p:txBody>
      </p:sp>
      <p:sp>
        <p:nvSpPr>
          <p:cNvPr id="14" name="Oval 13">
            <a:extLst>
              <a:ext uri="{FF2B5EF4-FFF2-40B4-BE49-F238E27FC236}">
                <a16:creationId xmlns:a16="http://schemas.microsoft.com/office/drawing/2014/main" id="{49CF2E9A-5AB4-69C6-09FD-B2E8E455963C}"/>
              </a:ext>
            </a:extLst>
          </p:cNvPr>
          <p:cNvSpPr>
            <a:spLocks noChangeArrowheads="1"/>
          </p:cNvSpPr>
          <p:nvPr/>
        </p:nvSpPr>
        <p:spPr bwMode="auto">
          <a:xfrm>
            <a:off x="4835972" y="2874668"/>
            <a:ext cx="1439863" cy="647700"/>
          </a:xfrm>
          <a:prstGeom prst="ellipse">
            <a:avLst/>
          </a:prstGeom>
          <a:solidFill>
            <a:srgbClr val="FF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a:latin typeface="+mn-ea"/>
                <a:ea typeface="+mn-ea"/>
              </a:rPr>
              <a:t>802.11g, a</a:t>
            </a:r>
          </a:p>
        </p:txBody>
      </p:sp>
      <p:sp>
        <p:nvSpPr>
          <p:cNvPr id="15" name="Oval 14">
            <a:extLst>
              <a:ext uri="{FF2B5EF4-FFF2-40B4-BE49-F238E27FC236}">
                <a16:creationId xmlns:a16="http://schemas.microsoft.com/office/drawing/2014/main" id="{B7C42913-AF08-DE0D-DC09-5086BA47A383}"/>
              </a:ext>
            </a:extLst>
          </p:cNvPr>
          <p:cNvSpPr>
            <a:spLocks noChangeArrowheads="1"/>
          </p:cNvSpPr>
          <p:nvPr/>
        </p:nvSpPr>
        <p:spPr bwMode="auto">
          <a:xfrm>
            <a:off x="4835972" y="3377905"/>
            <a:ext cx="1439863" cy="647700"/>
          </a:xfrm>
          <a:prstGeom prst="ellipse">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a:latin typeface="+mn-ea"/>
                <a:ea typeface="+mn-ea"/>
              </a:rPr>
              <a:t>802.11b</a:t>
            </a:r>
          </a:p>
        </p:txBody>
      </p:sp>
      <p:sp>
        <p:nvSpPr>
          <p:cNvPr id="16" name="Oval 15">
            <a:extLst>
              <a:ext uri="{FF2B5EF4-FFF2-40B4-BE49-F238E27FC236}">
                <a16:creationId xmlns:a16="http://schemas.microsoft.com/office/drawing/2014/main" id="{1B776011-716C-4720-1567-CE4C5DC8697C}"/>
              </a:ext>
            </a:extLst>
          </p:cNvPr>
          <p:cNvSpPr>
            <a:spLocks noChangeArrowheads="1"/>
          </p:cNvSpPr>
          <p:nvPr/>
        </p:nvSpPr>
        <p:spPr bwMode="auto">
          <a:xfrm>
            <a:off x="6493322" y="3162005"/>
            <a:ext cx="1439863" cy="647700"/>
          </a:xfrm>
          <a:prstGeom prst="ellipse">
            <a:avLst/>
          </a:prstGeom>
          <a:solidFill>
            <a:srgbClr val="66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a:latin typeface="+mn-ea"/>
                <a:ea typeface="+mn-ea"/>
              </a:rPr>
              <a:t>802.16</a:t>
            </a:r>
          </a:p>
        </p:txBody>
      </p:sp>
      <p:sp>
        <p:nvSpPr>
          <p:cNvPr id="17" name="Oval 16">
            <a:extLst>
              <a:ext uri="{FF2B5EF4-FFF2-40B4-BE49-F238E27FC236}">
                <a16:creationId xmlns:a16="http://schemas.microsoft.com/office/drawing/2014/main" id="{7A9E9DCC-0B6D-82B9-8987-79B3863AD5B3}"/>
              </a:ext>
            </a:extLst>
          </p:cNvPr>
          <p:cNvSpPr>
            <a:spLocks noChangeArrowheads="1"/>
          </p:cNvSpPr>
          <p:nvPr/>
        </p:nvSpPr>
        <p:spPr bwMode="auto">
          <a:xfrm>
            <a:off x="8364985" y="4674893"/>
            <a:ext cx="1439862" cy="647700"/>
          </a:xfrm>
          <a:prstGeom prst="ellipse">
            <a:avLst/>
          </a:prstGeom>
          <a:solidFill>
            <a:srgbClr val="CC66FF"/>
          </a:solidFill>
          <a:ln w="38100" cmpd="dbl">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dirty="0">
                <a:latin typeface="+mn-ea"/>
                <a:ea typeface="+mn-ea"/>
              </a:rPr>
              <a:t>2G</a:t>
            </a:r>
          </a:p>
          <a:p>
            <a:pPr algn="ctr" eaLnBrk="1" hangingPunct="1"/>
            <a:r>
              <a:rPr lang="zh-CN" altLang="en-US" sz="1800" dirty="0">
                <a:latin typeface="+mn-ea"/>
                <a:ea typeface="+mn-ea"/>
              </a:rPr>
              <a:t>移动通信</a:t>
            </a:r>
          </a:p>
        </p:txBody>
      </p:sp>
      <p:sp>
        <p:nvSpPr>
          <p:cNvPr id="18" name="Oval 17">
            <a:extLst>
              <a:ext uri="{FF2B5EF4-FFF2-40B4-BE49-F238E27FC236}">
                <a16:creationId xmlns:a16="http://schemas.microsoft.com/office/drawing/2014/main" id="{F0A2A367-12CF-2563-172E-E2B45607D421}"/>
              </a:ext>
            </a:extLst>
          </p:cNvPr>
          <p:cNvSpPr>
            <a:spLocks noChangeArrowheads="1"/>
          </p:cNvSpPr>
          <p:nvPr/>
        </p:nvSpPr>
        <p:spPr bwMode="auto">
          <a:xfrm>
            <a:off x="8364985" y="3882730"/>
            <a:ext cx="1439862" cy="647700"/>
          </a:xfrm>
          <a:prstGeom prst="ellipse">
            <a:avLst/>
          </a:prstGeom>
          <a:solidFill>
            <a:srgbClr val="66FF33"/>
          </a:solidFill>
          <a:ln w="38100" cmpd="dbl">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a:latin typeface="+mn-ea"/>
                <a:ea typeface="+mn-ea"/>
              </a:rPr>
              <a:t>3G</a:t>
            </a:r>
          </a:p>
          <a:p>
            <a:pPr algn="ctr" eaLnBrk="1" hangingPunct="1"/>
            <a:r>
              <a:rPr lang="zh-CN" altLang="en-US" sz="1800">
                <a:latin typeface="+mn-ea"/>
                <a:ea typeface="+mn-ea"/>
              </a:rPr>
              <a:t>移动通信</a:t>
            </a:r>
          </a:p>
        </p:txBody>
      </p:sp>
      <p:sp>
        <p:nvSpPr>
          <p:cNvPr id="19" name="Oval 18">
            <a:extLst>
              <a:ext uri="{FF2B5EF4-FFF2-40B4-BE49-F238E27FC236}">
                <a16:creationId xmlns:a16="http://schemas.microsoft.com/office/drawing/2014/main" id="{399B4425-7E31-B351-C48D-8AA9285CA29A}"/>
              </a:ext>
            </a:extLst>
          </p:cNvPr>
          <p:cNvSpPr>
            <a:spLocks noChangeArrowheads="1"/>
          </p:cNvSpPr>
          <p:nvPr/>
        </p:nvSpPr>
        <p:spPr bwMode="auto">
          <a:xfrm>
            <a:off x="8291960" y="2369843"/>
            <a:ext cx="1439862" cy="647700"/>
          </a:xfrm>
          <a:prstGeom prst="ellipse">
            <a:avLst/>
          </a:prstGeom>
          <a:solidFill>
            <a:srgbClr val="CC9900"/>
          </a:solidFill>
          <a:ln w="38100" cmpd="dbl">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dirty="0">
                <a:latin typeface="+mn-ea"/>
                <a:ea typeface="+mn-ea"/>
              </a:rPr>
              <a:t>4G</a:t>
            </a:r>
          </a:p>
          <a:p>
            <a:pPr algn="ctr" eaLnBrk="1" hangingPunct="1"/>
            <a:r>
              <a:rPr lang="zh-CN" altLang="en-US" sz="1800" dirty="0">
                <a:latin typeface="+mn-ea"/>
                <a:ea typeface="+mn-ea"/>
              </a:rPr>
              <a:t>移动通信</a:t>
            </a:r>
          </a:p>
        </p:txBody>
      </p:sp>
      <p:sp>
        <p:nvSpPr>
          <p:cNvPr id="20" name="Text Box 19">
            <a:extLst>
              <a:ext uri="{FF2B5EF4-FFF2-40B4-BE49-F238E27FC236}">
                <a16:creationId xmlns:a16="http://schemas.microsoft.com/office/drawing/2014/main" id="{319C7A10-D17C-DDEC-DD57-5A6D23C2759F}"/>
              </a:ext>
            </a:extLst>
          </p:cNvPr>
          <p:cNvSpPr txBox="1">
            <a:spLocks noChangeArrowheads="1"/>
          </p:cNvSpPr>
          <p:nvPr/>
        </p:nvSpPr>
        <p:spPr bwMode="auto">
          <a:xfrm>
            <a:off x="5212210" y="2484143"/>
            <a:ext cx="764953" cy="396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lnSpc>
                <a:spcPct val="120000"/>
              </a:lnSpc>
            </a:pPr>
            <a:r>
              <a:rPr lang="en-US" altLang="zh-CN" sz="1800">
                <a:latin typeface="+mn-ea"/>
                <a:ea typeface="+mn-ea"/>
              </a:rPr>
              <a:t>Wi-Fi</a:t>
            </a:r>
          </a:p>
        </p:txBody>
      </p:sp>
      <p:sp>
        <p:nvSpPr>
          <p:cNvPr id="21" name="Text Box 20">
            <a:extLst>
              <a:ext uri="{FF2B5EF4-FFF2-40B4-BE49-F238E27FC236}">
                <a16:creationId xmlns:a16="http://schemas.microsoft.com/office/drawing/2014/main" id="{009B61DD-7436-4AEE-E771-134D6D1F0EC0}"/>
              </a:ext>
            </a:extLst>
          </p:cNvPr>
          <p:cNvSpPr txBox="1">
            <a:spLocks noChangeArrowheads="1"/>
          </p:cNvSpPr>
          <p:nvPr/>
        </p:nvSpPr>
        <p:spPr bwMode="auto">
          <a:xfrm>
            <a:off x="6709222" y="2771480"/>
            <a:ext cx="1018227" cy="396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lnSpc>
                <a:spcPct val="120000"/>
              </a:lnSpc>
            </a:pPr>
            <a:r>
              <a:rPr lang="en-US" altLang="zh-CN" sz="1800">
                <a:latin typeface="+mn-ea"/>
                <a:ea typeface="+mn-ea"/>
              </a:rPr>
              <a:t>WiMAX</a:t>
            </a:r>
          </a:p>
        </p:txBody>
      </p:sp>
    </p:spTree>
    <p:extLst>
      <p:ext uri="{BB962C8B-B14F-4D97-AF65-F5344CB8AC3E}">
        <p14:creationId xmlns:p14="http://schemas.microsoft.com/office/powerpoint/2010/main" val="9577914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93BFD4-396F-088A-0F4D-F6E435AF0F03}"/>
              </a:ext>
            </a:extLst>
          </p:cNvPr>
          <p:cNvSpPr>
            <a:spLocks noGrp="1"/>
          </p:cNvSpPr>
          <p:nvPr>
            <p:ph type="title"/>
          </p:nvPr>
        </p:nvSpPr>
        <p:spPr/>
        <p:txBody>
          <a:bodyPr>
            <a:normAutofit/>
          </a:bodyPr>
          <a:lstStyle/>
          <a:p>
            <a:r>
              <a:rPr lang="zh-CN" altLang="en-US" sz="2800" kern="100" dirty="0">
                <a:effectLst/>
                <a:latin typeface="+mn-ea"/>
                <a:cs typeface="Times New Roman" panose="02020603050405020304" pitchFamily="18" charset="0"/>
              </a:rPr>
              <a:t>动态分配信道（二）：</a:t>
            </a:r>
            <a:r>
              <a:rPr lang="zh-CN" altLang="zh-CN" sz="2800" kern="100" dirty="0">
                <a:effectLst/>
                <a:latin typeface="+mn-ea"/>
                <a:cs typeface="Times New Roman" panose="02020603050405020304" pitchFamily="18" charset="0"/>
              </a:rPr>
              <a:t>无冲突</a:t>
            </a:r>
            <a:r>
              <a:rPr lang="zh-CN" altLang="en-US" sz="2800" kern="100" dirty="0">
                <a:effectLst/>
                <a:latin typeface="+mn-ea"/>
                <a:cs typeface="Times New Roman" panose="02020603050405020304" pitchFamily="18" charset="0"/>
              </a:rPr>
              <a:t>竞争</a:t>
            </a:r>
            <a:r>
              <a:rPr lang="zh-CN" altLang="zh-CN" sz="2800" kern="100" dirty="0">
                <a:effectLst/>
                <a:latin typeface="+mn-ea"/>
                <a:cs typeface="Times New Roman" panose="02020603050405020304" pitchFamily="18" charset="0"/>
              </a:rPr>
              <a:t>协议</a:t>
            </a:r>
            <a:endParaRPr lang="zh-CN" altLang="en-US" dirty="0"/>
          </a:p>
        </p:txBody>
      </p:sp>
      <p:sp>
        <p:nvSpPr>
          <p:cNvPr id="3" name="文本占位符 2">
            <a:extLst>
              <a:ext uri="{FF2B5EF4-FFF2-40B4-BE49-F238E27FC236}">
                <a16:creationId xmlns:a16="http://schemas.microsoft.com/office/drawing/2014/main" id="{93BFF6D3-4F26-8408-F4F0-3227EDA2E484}"/>
              </a:ext>
            </a:extLst>
          </p:cNvPr>
          <p:cNvSpPr>
            <a:spLocks noGrp="1"/>
          </p:cNvSpPr>
          <p:nvPr>
            <p:ph type="body" idx="1"/>
          </p:nvPr>
        </p:nvSpPr>
        <p:spPr/>
        <p:txBody>
          <a:bodyPr/>
          <a:lstStyle/>
          <a:p>
            <a:pPr>
              <a:buFont typeface="Wingdings" panose="05000000000000000000" pitchFamily="2" charset="2"/>
              <a:buChar char="n"/>
            </a:pPr>
            <a:r>
              <a:rPr lang="zh-CN" altLang="zh-CN" sz="2400" kern="100" dirty="0">
                <a:effectLst/>
                <a:latin typeface="+mn-ea"/>
                <a:cs typeface="Times New Roman" panose="02020603050405020304" pitchFamily="18" charset="0"/>
              </a:rPr>
              <a:t>无冲突</a:t>
            </a:r>
            <a:r>
              <a:rPr lang="zh-CN" altLang="en-US" sz="2400" kern="100" dirty="0">
                <a:effectLst/>
                <a:latin typeface="+mn-ea"/>
                <a:cs typeface="Times New Roman" panose="02020603050405020304" pitchFamily="18" charset="0"/>
              </a:rPr>
              <a:t>竞争</a:t>
            </a:r>
            <a:r>
              <a:rPr lang="zh-CN" altLang="zh-CN" sz="2400" kern="100" dirty="0">
                <a:effectLst/>
                <a:latin typeface="+mn-ea"/>
                <a:cs typeface="Times New Roman" panose="02020603050405020304" pitchFamily="18" charset="0"/>
              </a:rPr>
              <a:t>协议</a:t>
            </a:r>
            <a:r>
              <a:rPr lang="zh-CN" altLang="en-US" sz="2400" kern="100" dirty="0">
                <a:effectLst/>
                <a:latin typeface="+mn-ea"/>
                <a:cs typeface="Times New Roman" panose="02020603050405020304" pitchFamily="18" charset="0"/>
              </a:rPr>
              <a:t>包括：</a:t>
            </a:r>
            <a:r>
              <a:rPr lang="zh-CN" altLang="zh-CN" sz="2400" kern="100" dirty="0">
                <a:effectLst/>
                <a:latin typeface="+mn-ea"/>
                <a:cs typeface="Times New Roman" panose="02020603050405020304" pitchFamily="18" charset="0"/>
              </a:rPr>
              <a:t>基本位图协议</a:t>
            </a:r>
            <a:r>
              <a:rPr lang="zh-CN" altLang="en-US" sz="2400" kern="100" dirty="0">
                <a:effectLst/>
                <a:latin typeface="+mn-ea"/>
                <a:cs typeface="Times New Roman" panose="02020603050405020304" pitchFamily="18" charset="0"/>
              </a:rPr>
              <a:t>、令牌传递协议和</a:t>
            </a:r>
            <a:r>
              <a:rPr lang="zh-CN" altLang="zh-CN" sz="2400" kern="100" dirty="0">
                <a:effectLst/>
                <a:latin typeface="+mn-ea"/>
              </a:rPr>
              <a:t>二进制倒计数</a:t>
            </a: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zh-CN" altLang="en-US" sz="2000" kern="100" dirty="0">
                <a:effectLst/>
                <a:latin typeface="+mn-ea"/>
              </a:rPr>
              <a:t>（</a:t>
            </a:r>
            <a:r>
              <a:rPr lang="en-US" altLang="zh-CN" sz="2000" kern="100" dirty="0">
                <a:effectLst/>
                <a:latin typeface="+mn-ea"/>
              </a:rPr>
              <a:t>1</a:t>
            </a:r>
            <a:r>
              <a:rPr lang="zh-CN" altLang="en-US" sz="2000" kern="100" dirty="0">
                <a:effectLst/>
                <a:latin typeface="+mn-ea"/>
              </a:rPr>
              <a:t>）</a:t>
            </a:r>
            <a:r>
              <a:rPr lang="zh-CN" altLang="zh-CN" sz="2000" kern="100" dirty="0">
                <a:effectLst/>
                <a:latin typeface="+mn-ea"/>
                <a:cs typeface="Times New Roman" panose="02020603050405020304" pitchFamily="18" charset="0"/>
              </a:rPr>
              <a:t>基本位图协议</a:t>
            </a:r>
            <a:endParaRPr lang="en-US" altLang="zh-CN" sz="2000" kern="100" dirty="0">
              <a:effectLst/>
              <a:latin typeface="+mn-ea"/>
            </a:endParaRPr>
          </a:p>
          <a:p>
            <a:endParaRPr lang="en-US" altLang="zh-CN" sz="1800" kern="100" dirty="0">
              <a:effectLst/>
              <a:latin typeface="Times New Roman" panose="02020603050405020304" pitchFamily="18" charset="0"/>
              <a:ea typeface="宋体" panose="02010600030101010101" pitchFamily="2" charset="-122"/>
            </a:endParaRPr>
          </a:p>
          <a:p>
            <a:endParaRPr lang="en-US" altLang="zh-CN" kern="100" dirty="0">
              <a:latin typeface="Times New Roman" panose="02020603050405020304" pitchFamily="18" charset="0"/>
              <a:ea typeface="宋体" panose="02010600030101010101" pitchFamily="2" charset="-122"/>
            </a:endParaRPr>
          </a:p>
          <a:p>
            <a:endParaRPr lang="en-US" altLang="zh-CN" sz="1800" kern="100" dirty="0">
              <a:effectLst/>
              <a:latin typeface="Times New Roman" panose="02020603050405020304" pitchFamily="18" charset="0"/>
              <a:ea typeface="宋体" panose="02010600030101010101" pitchFamily="2" charset="-122"/>
            </a:endParaRPr>
          </a:p>
          <a:p>
            <a:pPr marL="0" indent="0">
              <a:buNone/>
            </a:pPr>
            <a:r>
              <a:rPr lang="zh-CN" altLang="en-US" sz="2000" kern="100" dirty="0">
                <a:effectLst/>
                <a:latin typeface="+mn-ea"/>
              </a:rPr>
              <a:t>（</a:t>
            </a:r>
            <a:r>
              <a:rPr lang="en-US" altLang="zh-CN" sz="2000" kern="100" dirty="0">
                <a:effectLst/>
                <a:latin typeface="+mn-ea"/>
              </a:rPr>
              <a:t>2</a:t>
            </a:r>
            <a:r>
              <a:rPr lang="zh-CN" altLang="en-US" sz="2000" kern="100" dirty="0">
                <a:effectLst/>
                <a:latin typeface="+mn-ea"/>
              </a:rPr>
              <a:t>）</a:t>
            </a:r>
            <a:r>
              <a:rPr lang="zh-CN" altLang="zh-CN" sz="2000" kern="100" dirty="0">
                <a:effectLst/>
                <a:latin typeface="+mn-ea"/>
              </a:rPr>
              <a:t>令牌传递</a:t>
            </a:r>
            <a:r>
              <a:rPr lang="en-US" altLang="zh-CN" sz="2000" kern="100" dirty="0">
                <a:effectLst/>
                <a:latin typeface="+mn-ea"/>
              </a:rPr>
              <a:t>                                 </a:t>
            </a:r>
            <a:r>
              <a:rPr lang="zh-CN" altLang="en-US" sz="2000" kern="100" dirty="0">
                <a:effectLst/>
                <a:latin typeface="+mn-ea"/>
              </a:rPr>
              <a:t>（</a:t>
            </a:r>
            <a:r>
              <a:rPr lang="en-US" altLang="zh-CN" sz="2000" kern="100" dirty="0">
                <a:effectLst/>
                <a:latin typeface="+mn-ea"/>
              </a:rPr>
              <a:t>3</a:t>
            </a:r>
            <a:r>
              <a:rPr lang="zh-CN" altLang="en-US" sz="2000" kern="100" dirty="0">
                <a:effectLst/>
                <a:latin typeface="+mn-ea"/>
              </a:rPr>
              <a:t>）</a:t>
            </a:r>
            <a:r>
              <a:rPr lang="zh-CN" altLang="zh-CN" sz="2000" kern="100" dirty="0">
                <a:effectLst/>
                <a:latin typeface="+mn-ea"/>
              </a:rPr>
              <a:t>二进制倒计数</a:t>
            </a:r>
          </a:p>
          <a:p>
            <a:endParaRPr lang="zh-CN" altLang="en-US" dirty="0"/>
          </a:p>
        </p:txBody>
      </p:sp>
      <p:sp>
        <p:nvSpPr>
          <p:cNvPr id="4" name="灯片编号占位符 3">
            <a:extLst>
              <a:ext uri="{FF2B5EF4-FFF2-40B4-BE49-F238E27FC236}">
                <a16:creationId xmlns:a16="http://schemas.microsoft.com/office/drawing/2014/main" id="{5D83DD01-620B-54F4-B0D3-8C025EC6B9D3}"/>
              </a:ext>
            </a:extLst>
          </p:cNvPr>
          <p:cNvSpPr>
            <a:spLocks noGrp="1"/>
          </p:cNvSpPr>
          <p:nvPr>
            <p:ph type="sldNum" sz="quarter" idx="12"/>
          </p:nvPr>
        </p:nvSpPr>
        <p:spPr/>
        <p:txBody>
          <a:bodyPr/>
          <a:lstStyle/>
          <a:p>
            <a:fld id="{67CBE2BA-217C-4668-9731-D33A8B8F2C49}" type="slidenum">
              <a:rPr lang="zh-CN" altLang="en-US" smtClean="0"/>
              <a:t>195</a:t>
            </a:fld>
            <a:endParaRPr lang="zh-CN" altLang="en-US"/>
          </a:p>
        </p:txBody>
      </p:sp>
      <p:sp>
        <p:nvSpPr>
          <p:cNvPr id="7" name="Rectangle 4">
            <a:extLst>
              <a:ext uri="{FF2B5EF4-FFF2-40B4-BE49-F238E27FC236}">
                <a16:creationId xmlns:a16="http://schemas.microsoft.com/office/drawing/2014/main" id="{DF777E47-1ABC-FBC1-2BB6-C0D66B239B2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CA28C820-A3A0-3638-7F95-37E1E6A28039}"/>
              </a:ext>
            </a:extLst>
          </p:cNvPr>
          <p:cNvGraphicFramePr>
            <a:graphicFrameLocks noChangeAspect="1"/>
          </p:cNvGraphicFramePr>
          <p:nvPr>
            <p:extLst>
              <p:ext uri="{D42A27DB-BD31-4B8C-83A1-F6EECF244321}">
                <p14:modId xmlns:p14="http://schemas.microsoft.com/office/powerpoint/2010/main" val="846294400"/>
              </p:ext>
            </p:extLst>
          </p:nvPr>
        </p:nvGraphicFramePr>
        <p:xfrm>
          <a:off x="2929116" y="1636345"/>
          <a:ext cx="7420144" cy="1358902"/>
        </p:xfrm>
        <a:graphic>
          <a:graphicData uri="http://schemas.openxmlformats.org/presentationml/2006/ole">
            <mc:AlternateContent xmlns:mc="http://schemas.openxmlformats.org/markup-compatibility/2006">
              <mc:Choice xmlns:v="urn:schemas-microsoft-com:vml" Requires="v">
                <p:oleObj spid="_x0000_s1029" name="Visio" r:id="rId3" imgW="8743657" imgH="1599811" progId="Visio.Drawing.15">
                  <p:embed/>
                </p:oleObj>
              </mc:Choice>
              <mc:Fallback>
                <p:oleObj name="Visio" r:id="rId3" imgW="8743657" imgH="1599811" progId="Visio.Drawing.15">
                  <p:embed/>
                  <p:pic>
                    <p:nvPicPr>
                      <p:cNvPr id="8" name="对象 7">
                        <a:extLst>
                          <a:ext uri="{FF2B5EF4-FFF2-40B4-BE49-F238E27FC236}">
                            <a16:creationId xmlns:a16="http://schemas.microsoft.com/office/drawing/2014/main" id="{CA28C820-A3A0-3638-7F95-37E1E6A28039}"/>
                          </a:ext>
                        </a:extLst>
                      </p:cNvPr>
                      <p:cNvPicPr>
                        <a:picLocks noChangeAspect="1" noChangeArrowheads="1"/>
                      </p:cNvPicPr>
                      <p:nvPr/>
                    </p:nvPicPr>
                    <p:blipFill>
                      <a:blip r:embed="rId4"/>
                      <a:srcRect/>
                      <a:stretch>
                        <a:fillRect/>
                      </a:stretch>
                    </p:blipFill>
                    <p:spPr bwMode="auto">
                      <a:xfrm>
                        <a:off x="2929116" y="1636345"/>
                        <a:ext cx="7420144" cy="1358902"/>
                      </a:xfrm>
                      <a:prstGeom prst="rect">
                        <a:avLst/>
                      </a:prstGeom>
                      <a:noFill/>
                    </p:spPr>
                  </p:pic>
                </p:oleObj>
              </mc:Fallback>
            </mc:AlternateContent>
          </a:graphicData>
        </a:graphic>
      </p:graphicFrame>
      <p:sp>
        <p:nvSpPr>
          <p:cNvPr id="11" name="Rectangle 6">
            <a:extLst>
              <a:ext uri="{FF2B5EF4-FFF2-40B4-BE49-F238E27FC236}">
                <a16:creationId xmlns:a16="http://schemas.microsoft.com/office/drawing/2014/main" id="{0C12F415-C645-E266-B1EE-0D72CF51907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a:extLst>
              <a:ext uri="{FF2B5EF4-FFF2-40B4-BE49-F238E27FC236}">
                <a16:creationId xmlns:a16="http://schemas.microsoft.com/office/drawing/2014/main" id="{B03DDA9C-FDA6-23B7-80C1-26C57806311A}"/>
              </a:ext>
            </a:extLst>
          </p:cNvPr>
          <p:cNvGraphicFramePr>
            <a:graphicFrameLocks noChangeAspect="1"/>
          </p:cNvGraphicFramePr>
          <p:nvPr>
            <p:extLst>
              <p:ext uri="{D42A27DB-BD31-4B8C-83A1-F6EECF244321}">
                <p14:modId xmlns:p14="http://schemas.microsoft.com/office/powerpoint/2010/main" val="3075873778"/>
              </p:ext>
            </p:extLst>
          </p:nvPr>
        </p:nvGraphicFramePr>
        <p:xfrm>
          <a:off x="1818490" y="3376826"/>
          <a:ext cx="3254828" cy="2310315"/>
        </p:xfrm>
        <a:graphic>
          <a:graphicData uri="http://schemas.openxmlformats.org/presentationml/2006/ole">
            <mc:AlternateContent xmlns:mc="http://schemas.openxmlformats.org/markup-compatibility/2006">
              <mc:Choice xmlns:v="urn:schemas-microsoft-com:vml" Requires="v">
                <p:oleObj spid="_x0000_s1030" name="Visio" r:id="rId5" imgW="2281124" imgH="1619250" progId="Visio.Drawing.15">
                  <p:embed/>
                </p:oleObj>
              </mc:Choice>
              <mc:Fallback>
                <p:oleObj name="Visio" r:id="rId5" imgW="2281124" imgH="1619250" progId="Visio.Drawing.15">
                  <p:embed/>
                  <p:pic>
                    <p:nvPicPr>
                      <p:cNvPr id="12" name="对象 11">
                        <a:extLst>
                          <a:ext uri="{FF2B5EF4-FFF2-40B4-BE49-F238E27FC236}">
                            <a16:creationId xmlns:a16="http://schemas.microsoft.com/office/drawing/2014/main" id="{B03DDA9C-FDA6-23B7-80C1-26C57806311A}"/>
                          </a:ext>
                        </a:extLst>
                      </p:cNvPr>
                      <p:cNvPicPr>
                        <a:picLocks noChangeAspect="1" noChangeArrowheads="1"/>
                      </p:cNvPicPr>
                      <p:nvPr/>
                    </p:nvPicPr>
                    <p:blipFill>
                      <a:blip r:embed="rId6"/>
                      <a:srcRect/>
                      <a:stretch>
                        <a:fillRect/>
                      </a:stretch>
                    </p:blipFill>
                    <p:spPr bwMode="auto">
                      <a:xfrm>
                        <a:off x="1818490" y="3376826"/>
                        <a:ext cx="3254828" cy="2310315"/>
                      </a:xfrm>
                      <a:prstGeom prst="rect">
                        <a:avLst/>
                      </a:prstGeom>
                      <a:noFill/>
                    </p:spPr>
                  </p:pic>
                </p:oleObj>
              </mc:Fallback>
            </mc:AlternateContent>
          </a:graphicData>
        </a:graphic>
      </p:graphicFrame>
      <p:sp>
        <p:nvSpPr>
          <p:cNvPr id="13" name="Rectangle 8">
            <a:extLst>
              <a:ext uri="{FF2B5EF4-FFF2-40B4-BE49-F238E27FC236}">
                <a16:creationId xmlns:a16="http://schemas.microsoft.com/office/drawing/2014/main" id="{9883C6DD-40B5-97E7-E26A-53169D1468E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a:extLst>
              <a:ext uri="{FF2B5EF4-FFF2-40B4-BE49-F238E27FC236}">
                <a16:creationId xmlns:a16="http://schemas.microsoft.com/office/drawing/2014/main" id="{A82DC8C6-ED50-45F3-AB64-48D3FE28ADF9}"/>
              </a:ext>
            </a:extLst>
          </p:cNvPr>
          <p:cNvGraphicFramePr>
            <a:graphicFrameLocks noChangeAspect="1"/>
          </p:cNvGraphicFramePr>
          <p:nvPr>
            <p:extLst>
              <p:ext uri="{D42A27DB-BD31-4B8C-83A1-F6EECF244321}">
                <p14:modId xmlns:p14="http://schemas.microsoft.com/office/powerpoint/2010/main" val="1973255235"/>
              </p:ext>
            </p:extLst>
          </p:nvPr>
        </p:nvGraphicFramePr>
        <p:xfrm>
          <a:off x="7118683" y="3088153"/>
          <a:ext cx="3709987" cy="2887663"/>
        </p:xfrm>
        <a:graphic>
          <a:graphicData uri="http://schemas.openxmlformats.org/presentationml/2006/ole">
            <mc:AlternateContent xmlns:mc="http://schemas.openxmlformats.org/markup-compatibility/2006">
              <mc:Choice xmlns:v="urn:schemas-microsoft-com:vml" Requires="v">
                <p:oleObj spid="_x0000_s1031" name="Visio" r:id="rId7" imgW="3509946" imgH="2800156" progId="Visio.Drawing.15">
                  <p:embed/>
                </p:oleObj>
              </mc:Choice>
              <mc:Fallback>
                <p:oleObj name="Visio" r:id="rId7" imgW="3509946" imgH="2800156" progId="Visio.Drawing.15">
                  <p:embed/>
                  <p:pic>
                    <p:nvPicPr>
                      <p:cNvPr id="14" name="对象 13">
                        <a:extLst>
                          <a:ext uri="{FF2B5EF4-FFF2-40B4-BE49-F238E27FC236}">
                            <a16:creationId xmlns:a16="http://schemas.microsoft.com/office/drawing/2014/main" id="{A82DC8C6-ED50-45F3-AB64-48D3FE28ADF9}"/>
                          </a:ext>
                        </a:extLst>
                      </p:cNvPr>
                      <p:cNvPicPr>
                        <a:picLocks noChangeAspect="1" noChangeArrowheads="1"/>
                      </p:cNvPicPr>
                      <p:nvPr/>
                    </p:nvPicPr>
                    <p:blipFill>
                      <a:blip r:embed="rId8"/>
                      <a:srcRect/>
                      <a:stretch>
                        <a:fillRect/>
                      </a:stretch>
                    </p:blipFill>
                    <p:spPr bwMode="auto">
                      <a:xfrm>
                        <a:off x="7118683" y="3088153"/>
                        <a:ext cx="3709987" cy="2887663"/>
                      </a:xfrm>
                      <a:prstGeom prst="rect">
                        <a:avLst/>
                      </a:prstGeom>
                      <a:noFill/>
                    </p:spPr>
                  </p:pic>
                </p:oleObj>
              </mc:Fallback>
            </mc:AlternateContent>
          </a:graphicData>
        </a:graphic>
      </p:graphicFrame>
    </p:spTree>
    <p:extLst>
      <p:ext uri="{BB962C8B-B14F-4D97-AF65-F5344CB8AC3E}">
        <p14:creationId xmlns:p14="http://schemas.microsoft.com/office/powerpoint/2010/main" val="249199159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0B6E5E-0A29-6AC9-70BB-F9DCA7786B35}"/>
              </a:ext>
            </a:extLst>
          </p:cNvPr>
          <p:cNvSpPr>
            <a:spLocks noGrp="1"/>
          </p:cNvSpPr>
          <p:nvPr>
            <p:ph type="title"/>
          </p:nvPr>
        </p:nvSpPr>
        <p:spPr/>
        <p:txBody>
          <a:bodyPr>
            <a:normAutofit/>
          </a:bodyPr>
          <a:lstStyle/>
          <a:p>
            <a:r>
              <a:rPr lang="zh-CN" altLang="en-US" sz="2800" kern="100" dirty="0">
                <a:effectLst/>
                <a:latin typeface="+mn-ea"/>
                <a:cs typeface="Times New Roman" panose="02020603050405020304" pitchFamily="18" charset="0"/>
              </a:rPr>
              <a:t>动态分配信道（三）：</a:t>
            </a:r>
            <a:r>
              <a:rPr lang="zh-CN" altLang="zh-CN" sz="2800" kern="100" dirty="0">
                <a:effectLst/>
                <a:latin typeface="+mn-ea"/>
                <a:cs typeface="Times New Roman" panose="02020603050405020304" pitchFamily="18" charset="0"/>
              </a:rPr>
              <a:t>有限竞争协议</a:t>
            </a:r>
            <a:endParaRPr lang="zh-CN" altLang="en-US" dirty="0"/>
          </a:p>
        </p:txBody>
      </p:sp>
      <p:sp>
        <p:nvSpPr>
          <p:cNvPr id="3" name="文本占位符 2">
            <a:extLst>
              <a:ext uri="{FF2B5EF4-FFF2-40B4-BE49-F238E27FC236}">
                <a16:creationId xmlns:a16="http://schemas.microsoft.com/office/drawing/2014/main" id="{59CD1DA8-2614-0838-E022-B882CA969CC0}"/>
              </a:ext>
            </a:extLst>
          </p:cNvPr>
          <p:cNvSpPr>
            <a:spLocks noGrp="1"/>
          </p:cNvSpPr>
          <p:nvPr>
            <p:ph type="body" idx="1"/>
          </p:nvPr>
        </p:nvSpPr>
        <p:spPr/>
        <p:txBody>
          <a:bodyPr/>
          <a:lstStyle/>
          <a:p>
            <a:pPr>
              <a:buFont typeface="Wingdings" panose="05000000000000000000" pitchFamily="2" charset="2"/>
              <a:buChar char="n"/>
            </a:pPr>
            <a:r>
              <a:rPr lang="zh-CN" altLang="zh-CN" sz="2400" kern="100" dirty="0">
                <a:effectLst/>
                <a:latin typeface="+mn-ea"/>
                <a:cs typeface="Times New Roman" panose="02020603050405020304" pitchFamily="18" charset="0"/>
              </a:rPr>
              <a:t>竞争协议</a:t>
            </a:r>
            <a:r>
              <a:rPr lang="zh-CN" altLang="en-US" sz="2400" kern="100" dirty="0">
                <a:effectLst/>
                <a:latin typeface="+mn-ea"/>
                <a:cs typeface="Times New Roman" panose="02020603050405020304" pitchFamily="18" charset="0"/>
              </a:rPr>
              <a:t>：</a:t>
            </a:r>
            <a:r>
              <a:rPr lang="zh-CN" altLang="zh-CN" sz="2400" kern="100" dirty="0">
                <a:effectLst/>
                <a:latin typeface="+mn-ea"/>
                <a:cs typeface="Times New Roman" panose="02020603050405020304" pitchFamily="18" charset="0"/>
              </a:rPr>
              <a:t>在负载较轻的情况下更为理想，因为冲突</a:t>
            </a:r>
            <a:r>
              <a:rPr lang="zh-CN" altLang="en-US" sz="2400" kern="100" dirty="0">
                <a:effectLst/>
                <a:latin typeface="+mn-ea"/>
                <a:cs typeface="Times New Roman" panose="02020603050405020304" pitchFamily="18" charset="0"/>
              </a:rPr>
              <a:t>少、延迟</a:t>
            </a:r>
            <a:r>
              <a:rPr lang="zh-CN" altLang="zh-CN" sz="2400" kern="100" dirty="0">
                <a:effectLst/>
                <a:latin typeface="+mn-ea"/>
                <a:cs typeface="Times New Roman" panose="02020603050405020304" pitchFamily="18" charset="0"/>
              </a:rPr>
              <a:t>短</a:t>
            </a:r>
            <a:endParaRPr lang="en-US" altLang="zh-CN" sz="2400" kern="100" dirty="0">
              <a:effectLst/>
              <a:latin typeface="+mn-ea"/>
              <a:cs typeface="Times New Roman" panose="02020603050405020304" pitchFamily="18" charset="0"/>
            </a:endParaRPr>
          </a:p>
          <a:p>
            <a:pPr>
              <a:buFont typeface="Wingdings" panose="05000000000000000000" pitchFamily="2" charset="2"/>
              <a:buChar char="n"/>
            </a:pPr>
            <a:r>
              <a:rPr lang="zh-CN" altLang="zh-CN" sz="2400" kern="100" dirty="0">
                <a:effectLst/>
                <a:latin typeface="+mn-ea"/>
                <a:cs typeface="Times New Roman" panose="02020603050405020304" pitchFamily="18" charset="0"/>
              </a:rPr>
              <a:t>无冲突协议</a:t>
            </a:r>
            <a:r>
              <a:rPr lang="zh-CN" altLang="en-US" sz="2400" kern="100" dirty="0">
                <a:effectLst/>
                <a:latin typeface="+mn-ea"/>
                <a:cs typeface="Times New Roman" panose="02020603050405020304" pitchFamily="18" charset="0"/>
              </a:rPr>
              <a:t>：</a:t>
            </a:r>
            <a:r>
              <a:rPr lang="zh-CN" altLang="zh-CN" sz="2400" kern="100" dirty="0">
                <a:latin typeface="+mn-ea"/>
                <a:cs typeface="Times New Roman" panose="02020603050405020304" pitchFamily="18" charset="0"/>
              </a:rPr>
              <a:t>在</a:t>
            </a:r>
            <a:r>
              <a:rPr lang="zh-CN" altLang="zh-CN" sz="2400" kern="100" dirty="0">
                <a:effectLst/>
                <a:latin typeface="+mn-ea"/>
                <a:cs typeface="Times New Roman" panose="02020603050405020304" pitchFamily="18" charset="0"/>
              </a:rPr>
              <a:t>低负载</a:t>
            </a:r>
            <a:r>
              <a:rPr lang="zh-CN" altLang="zh-CN" sz="2400" kern="100" dirty="0">
                <a:latin typeface="+mn-ea"/>
                <a:cs typeface="Times New Roman" panose="02020603050405020304" pitchFamily="18" charset="0"/>
              </a:rPr>
              <a:t>情况下延迟</a:t>
            </a:r>
            <a:r>
              <a:rPr lang="zh-CN" altLang="zh-CN" sz="2400" kern="100" dirty="0">
                <a:effectLst/>
                <a:latin typeface="+mn-ea"/>
                <a:cs typeface="Times New Roman" panose="02020603050405020304" pitchFamily="18" charset="0"/>
              </a:rPr>
              <a:t>相对高，随着负载增加，信道的效率反而提高</a:t>
            </a:r>
            <a:r>
              <a:rPr lang="zh-CN" altLang="en-US" sz="2400" kern="100" dirty="0">
                <a:latin typeface="+mn-ea"/>
                <a:cs typeface="Times New Roman" panose="02020603050405020304" pitchFamily="18" charset="0"/>
              </a:rPr>
              <a:t>，因</a:t>
            </a:r>
            <a:r>
              <a:rPr lang="zh-CN" altLang="zh-CN" sz="2400" kern="100" dirty="0">
                <a:latin typeface="+mn-ea"/>
                <a:cs typeface="Times New Roman" panose="02020603050405020304" pitchFamily="18" charset="0"/>
              </a:rPr>
              <a:t>开销固定</a:t>
            </a:r>
            <a:endParaRPr lang="en-US" altLang="zh-CN" sz="2400" kern="100" dirty="0">
              <a:effectLst/>
              <a:latin typeface="+mn-ea"/>
              <a:cs typeface="Times New Roman" panose="02020603050405020304" pitchFamily="18" charset="0"/>
            </a:endParaRPr>
          </a:p>
          <a:p>
            <a:pPr>
              <a:buFont typeface="Wingdings" panose="05000000000000000000" pitchFamily="2" charset="2"/>
              <a:buChar char="n"/>
            </a:pPr>
            <a:r>
              <a:rPr lang="zh-CN" altLang="zh-CN" sz="2400" kern="100" dirty="0">
                <a:latin typeface="+mn-ea"/>
                <a:cs typeface="Times New Roman" panose="02020603050405020304" pitchFamily="18" charset="0"/>
              </a:rPr>
              <a:t>有限竞争协议</a:t>
            </a:r>
            <a:endParaRPr lang="en-US" altLang="zh-CN" sz="2400" kern="100" dirty="0">
              <a:latin typeface="+mn-ea"/>
              <a:cs typeface="Times New Roman" panose="02020603050405020304" pitchFamily="18" charset="0"/>
            </a:endParaRPr>
          </a:p>
          <a:p>
            <a:pPr marL="541338" indent="-271463">
              <a:buFont typeface="Wingdings" panose="05000000000000000000" pitchFamily="2" charset="2"/>
              <a:buChar char="Ø"/>
            </a:pPr>
            <a:r>
              <a:rPr lang="zh-CN" altLang="zh-CN" sz="2000" kern="100" dirty="0">
                <a:latin typeface="+mn-ea"/>
                <a:cs typeface="Times New Roman" panose="02020603050405020304" pitchFamily="18" charset="0"/>
              </a:rPr>
              <a:t>在低负载下用竞争法</a:t>
            </a:r>
            <a:r>
              <a:rPr lang="zh-CN" altLang="en-US" sz="2000" kern="100" dirty="0">
                <a:latin typeface="+mn-ea"/>
                <a:cs typeface="Times New Roman" panose="02020603050405020304" pitchFamily="18" charset="0"/>
              </a:rPr>
              <a:t>获得</a:t>
            </a:r>
            <a:r>
              <a:rPr lang="zh-CN" altLang="zh-CN" sz="2000" kern="100" dirty="0">
                <a:latin typeface="+mn-ea"/>
                <a:cs typeface="Times New Roman" panose="02020603050405020304" pitchFamily="18" charset="0"/>
              </a:rPr>
              <a:t>较短的延迟</a:t>
            </a:r>
            <a:endParaRPr lang="en-US" altLang="zh-CN" sz="2000" kern="100" dirty="0">
              <a:latin typeface="+mn-ea"/>
              <a:cs typeface="Times New Roman" panose="02020603050405020304" pitchFamily="18" charset="0"/>
            </a:endParaRPr>
          </a:p>
          <a:p>
            <a:pPr marL="541338" indent="-271463">
              <a:buFont typeface="Wingdings" panose="05000000000000000000" pitchFamily="2" charset="2"/>
              <a:buChar char="Ø"/>
            </a:pPr>
            <a:r>
              <a:rPr lang="zh-CN" altLang="zh-CN" sz="2000" kern="100" dirty="0">
                <a:latin typeface="+mn-ea"/>
                <a:cs typeface="Times New Roman" panose="02020603050405020304" pitchFamily="18" charset="0"/>
              </a:rPr>
              <a:t>在高负载下用无冲突技术获得良好的信道效率</a:t>
            </a:r>
            <a:endParaRPr lang="en-US" altLang="zh-CN" sz="2000" kern="100" dirty="0">
              <a:latin typeface="+mn-ea"/>
              <a:cs typeface="Times New Roman" panose="02020603050405020304" pitchFamily="18" charset="0"/>
            </a:endParaRPr>
          </a:p>
          <a:p>
            <a:pPr marL="541338" indent="-271463">
              <a:buFont typeface="Wingdings" panose="05000000000000000000" pitchFamily="2" charset="2"/>
              <a:buChar char="Ø"/>
            </a:pPr>
            <a:r>
              <a:rPr lang="zh-CN" altLang="en-US" sz="2000" kern="100" dirty="0">
                <a:effectLst/>
                <a:latin typeface="+mn-ea"/>
                <a:cs typeface="Times New Roman" panose="02020603050405020304" pitchFamily="18" charset="0"/>
              </a:rPr>
              <a:t>例：</a:t>
            </a:r>
            <a:r>
              <a:rPr lang="zh-CN" altLang="zh-CN" sz="2000" kern="100" dirty="0">
                <a:effectLst/>
                <a:latin typeface="+mn-ea"/>
                <a:cs typeface="Times New Roman" panose="02020603050405020304" pitchFamily="18" charset="0"/>
              </a:rPr>
              <a:t>自适应树遍历协议</a:t>
            </a:r>
            <a:endParaRPr lang="en-US" altLang="zh-CN" sz="2000" kern="100" dirty="0">
              <a:latin typeface="+mn-ea"/>
              <a:cs typeface="Times New Roman" panose="02020603050405020304" pitchFamily="18" charset="0"/>
            </a:endParaRPr>
          </a:p>
          <a:p>
            <a:pPr>
              <a:buFont typeface="Wingdings" panose="05000000000000000000" pitchFamily="2" charset="2"/>
              <a:buChar char="n"/>
            </a:pPr>
            <a:endParaRPr lang="en-US" altLang="zh-CN" sz="2400" kern="100" dirty="0">
              <a:latin typeface="+mn-ea"/>
              <a:cs typeface="Times New Roman" panose="02020603050405020304" pitchFamily="18" charset="0"/>
            </a:endParaRPr>
          </a:p>
          <a:p>
            <a:endParaRPr lang="zh-CN" altLang="en-US" dirty="0"/>
          </a:p>
        </p:txBody>
      </p:sp>
      <p:sp>
        <p:nvSpPr>
          <p:cNvPr id="4" name="灯片编号占位符 3">
            <a:extLst>
              <a:ext uri="{FF2B5EF4-FFF2-40B4-BE49-F238E27FC236}">
                <a16:creationId xmlns:a16="http://schemas.microsoft.com/office/drawing/2014/main" id="{AE2308F0-92A0-D941-771D-EED323C86CD6}"/>
              </a:ext>
            </a:extLst>
          </p:cNvPr>
          <p:cNvSpPr>
            <a:spLocks noGrp="1"/>
          </p:cNvSpPr>
          <p:nvPr>
            <p:ph type="sldNum" sz="quarter" idx="12"/>
          </p:nvPr>
        </p:nvSpPr>
        <p:spPr/>
        <p:txBody>
          <a:bodyPr/>
          <a:lstStyle/>
          <a:p>
            <a:fld id="{67CBE2BA-217C-4668-9731-D33A8B8F2C49}" type="slidenum">
              <a:rPr lang="zh-CN" altLang="en-US" smtClean="0"/>
              <a:t>196</a:t>
            </a:fld>
            <a:endParaRPr lang="zh-CN" altLang="en-US"/>
          </a:p>
        </p:txBody>
      </p:sp>
      <p:sp>
        <p:nvSpPr>
          <p:cNvPr id="5" name="Rectangle 2">
            <a:extLst>
              <a:ext uri="{FF2B5EF4-FFF2-40B4-BE49-F238E27FC236}">
                <a16:creationId xmlns:a16="http://schemas.microsoft.com/office/drawing/2014/main" id="{15CB5E56-C063-5221-F1FA-28EA5CCB0C4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932341CC-3D1A-EFD9-BD74-CDDD4E38DBAC}"/>
              </a:ext>
            </a:extLst>
          </p:cNvPr>
          <p:cNvGraphicFramePr>
            <a:graphicFrameLocks noChangeAspect="1"/>
          </p:cNvGraphicFramePr>
          <p:nvPr>
            <p:extLst>
              <p:ext uri="{D42A27DB-BD31-4B8C-83A1-F6EECF244321}">
                <p14:modId xmlns:p14="http://schemas.microsoft.com/office/powerpoint/2010/main" val="592598601"/>
              </p:ext>
            </p:extLst>
          </p:nvPr>
        </p:nvGraphicFramePr>
        <p:xfrm>
          <a:off x="7556500" y="2547938"/>
          <a:ext cx="3848100" cy="3289300"/>
        </p:xfrm>
        <a:graphic>
          <a:graphicData uri="http://schemas.openxmlformats.org/presentationml/2006/ole">
            <mc:AlternateContent xmlns:mc="http://schemas.openxmlformats.org/markup-compatibility/2006">
              <mc:Choice xmlns:v="urn:schemas-microsoft-com:vml" Requires="v">
                <p:oleObj spid="_x0000_s2051" name="Visio" r:id="rId3" imgW="3847872" imgH="3295358" progId="Visio.Drawing.15">
                  <p:embed/>
                </p:oleObj>
              </mc:Choice>
              <mc:Fallback>
                <p:oleObj name="Visio" r:id="rId3" imgW="3847872" imgH="3295358" progId="Visio.Drawing.15">
                  <p:embed/>
                  <p:pic>
                    <p:nvPicPr>
                      <p:cNvPr id="0" name="Object 1"/>
                      <p:cNvPicPr>
                        <a:picLocks noChangeAspect="1" noChangeArrowheads="1"/>
                      </p:cNvPicPr>
                      <p:nvPr/>
                    </p:nvPicPr>
                    <p:blipFill>
                      <a:blip r:embed="rId4"/>
                      <a:srcRect/>
                      <a:stretch>
                        <a:fillRect/>
                      </a:stretch>
                    </p:blipFill>
                    <p:spPr bwMode="auto">
                      <a:xfrm>
                        <a:off x="7556500" y="2547938"/>
                        <a:ext cx="3848100" cy="32893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76952629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197</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endParaRPr lang="en-US" altLang="zh-CN" sz="2400" dirty="0">
              <a:latin typeface="+mj-ea"/>
              <a:ea typeface="+mj-ea"/>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5.</a:t>
            </a:r>
            <a:r>
              <a:rPr lang="zh-CN" altLang="en-US" sz="2400" dirty="0">
                <a:solidFill>
                  <a:srgbClr val="3333FF"/>
                </a:solidFill>
                <a:latin typeface="+mj-ea"/>
                <a:ea typeface="+mj-ea"/>
                <a:cs typeface="+mn-ea"/>
                <a:sym typeface="+mn-lt"/>
              </a:rPr>
              <a:t>数据链路层网络互连</a:t>
            </a:r>
            <a:endParaRPr lang="en-US" altLang="zh-CN" sz="2400" dirty="0">
              <a:solidFill>
                <a:srgbClr val="3333FF"/>
              </a:solidFill>
              <a:latin typeface="+mj-ea"/>
              <a:ea typeface="+mj-ea"/>
              <a:cs typeface="+mn-ea"/>
              <a:sym typeface="+mn-lt"/>
            </a:endParaRPr>
          </a:p>
          <a:p>
            <a:pPr marL="0" indent="0">
              <a:lnSpc>
                <a:spcPct val="120000"/>
              </a:lnSpc>
              <a:buNone/>
            </a:pPr>
            <a:r>
              <a:rPr lang="en-US" altLang="zh-CN" dirty="0">
                <a:solidFill>
                  <a:srgbClr val="3333FF"/>
                </a:solidFill>
                <a:cs typeface="+mn-ea"/>
                <a:sym typeface="+mn-lt"/>
              </a:rPr>
              <a:t>   </a:t>
            </a:r>
            <a:r>
              <a:rPr lang="zh-CN" altLang="en-US" dirty="0">
                <a:solidFill>
                  <a:srgbClr val="3333FF"/>
                </a:solidFill>
                <a:cs typeface="+mn-ea"/>
                <a:sym typeface="+mn-lt"/>
              </a:rPr>
              <a:t>网桥</a:t>
            </a:r>
            <a:endParaRPr lang="en-US" altLang="zh-CN" sz="2400" dirty="0">
              <a:solidFill>
                <a:srgbClr val="3333FF"/>
              </a:solidFill>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11388135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BD605386-5354-4627-AEAF-70A12CB55A4E}" type="slidenum">
              <a:rPr lang="en-US" altLang="zh-CN"/>
              <a:pPr/>
              <a:t>198</a:t>
            </a:fld>
            <a:endParaRPr lang="en-US" altLang="zh-CN"/>
          </a:p>
        </p:txBody>
      </p:sp>
      <p:sp>
        <p:nvSpPr>
          <p:cNvPr id="449538" name="Rectangle 2"/>
          <p:cNvSpPr>
            <a:spLocks noGrp="1" noChangeArrowheads="1"/>
          </p:cNvSpPr>
          <p:nvPr>
            <p:ph type="title"/>
          </p:nvPr>
        </p:nvSpPr>
        <p:spPr/>
        <p:txBody>
          <a:bodyPr/>
          <a:lstStyle/>
          <a:p>
            <a:r>
              <a:rPr lang="zh-CN" altLang="en-US" dirty="0"/>
              <a:t>数据链路层网络互连</a:t>
            </a:r>
          </a:p>
        </p:txBody>
      </p:sp>
      <p:sp>
        <p:nvSpPr>
          <p:cNvPr id="449539" name="Rectangle 3"/>
          <p:cNvSpPr>
            <a:spLocks noGrp="1" noChangeArrowheads="1"/>
          </p:cNvSpPr>
          <p:nvPr>
            <p:ph type="body" idx="1"/>
          </p:nvPr>
        </p:nvSpPr>
        <p:spPr>
          <a:xfrm>
            <a:off x="660400" y="1130300"/>
            <a:ext cx="10858500" cy="5344928"/>
          </a:xfrm>
        </p:spPr>
        <p:txBody>
          <a:bodyPr>
            <a:normAutofit lnSpcReduction="10000"/>
          </a:bodyPr>
          <a:lstStyle/>
          <a:p>
            <a:pPr>
              <a:buFont typeface="Wingdings" panose="05000000000000000000" pitchFamily="2" charset="2"/>
              <a:buChar char="n"/>
            </a:pPr>
            <a:r>
              <a:rPr lang="zh-CN" altLang="en-US" sz="2400" dirty="0"/>
              <a:t>数据链路层上的互连设备：网桥，交换机</a:t>
            </a:r>
            <a:endParaRPr lang="en-US" altLang="zh-CN" sz="2400" dirty="0"/>
          </a:p>
          <a:p>
            <a:pPr>
              <a:buFont typeface="Wingdings" panose="05000000000000000000" pitchFamily="2" charset="2"/>
              <a:buChar char="n"/>
            </a:pPr>
            <a:endParaRPr lang="en-US" altLang="zh-CN" sz="2400" dirty="0"/>
          </a:p>
          <a:p>
            <a:pPr>
              <a:buFont typeface="Wingdings" panose="05000000000000000000" pitchFamily="2" charset="2"/>
              <a:buChar char="n"/>
            </a:pPr>
            <a:endParaRPr lang="en-US" altLang="zh-CN" sz="2400" dirty="0"/>
          </a:p>
          <a:p>
            <a:pPr>
              <a:buFont typeface="Wingdings" panose="05000000000000000000" pitchFamily="2" charset="2"/>
              <a:buChar char="n"/>
            </a:pPr>
            <a:endParaRPr lang="en-US" altLang="zh-CN" sz="2400" dirty="0"/>
          </a:p>
          <a:p>
            <a:pPr>
              <a:buFont typeface="Wingdings" panose="05000000000000000000" pitchFamily="2" charset="2"/>
              <a:buChar char="n"/>
            </a:pPr>
            <a:endParaRPr lang="en-US" altLang="zh-CN" sz="2400" dirty="0"/>
          </a:p>
          <a:p>
            <a:pPr>
              <a:buFont typeface="Wingdings" panose="05000000000000000000" pitchFamily="2" charset="2"/>
              <a:buChar char="n"/>
            </a:pPr>
            <a:endParaRPr lang="en-US" altLang="zh-CN" sz="2400" dirty="0"/>
          </a:p>
          <a:p>
            <a:pPr>
              <a:buFont typeface="Wingdings" panose="05000000000000000000" pitchFamily="2" charset="2"/>
              <a:buChar char="n"/>
            </a:pPr>
            <a:endParaRPr lang="en-US" altLang="zh-CN" sz="2400" dirty="0"/>
          </a:p>
          <a:p>
            <a:pPr marL="357708" indent="-357708">
              <a:lnSpc>
                <a:spcPct val="120000"/>
              </a:lnSpc>
              <a:buClr>
                <a:srgbClr val="0070C0"/>
              </a:buClr>
              <a:buFont typeface="Wingdings" panose="05000000000000000000" pitchFamily="2" charset="2"/>
              <a:buChar char="Ø"/>
            </a:pPr>
            <a:endParaRPr lang="en-US" altLang="zh-CN" sz="2200" dirty="0">
              <a:cs typeface="+mn-ea"/>
              <a:sym typeface="+mn-lt"/>
            </a:endParaRPr>
          </a:p>
          <a:p>
            <a:pPr marL="536575" indent="-271463">
              <a:lnSpc>
                <a:spcPct val="120000"/>
              </a:lnSpc>
              <a:buClr>
                <a:schemeClr val="tx1"/>
              </a:buClr>
              <a:buFont typeface="Wingdings" panose="05000000000000000000" pitchFamily="2" charset="2"/>
              <a:buChar char="Ø"/>
            </a:pPr>
            <a:r>
              <a:rPr lang="zh-CN" altLang="en-US" dirty="0">
                <a:cs typeface="+mn-ea"/>
                <a:sym typeface="+mn-lt"/>
              </a:rPr>
              <a:t>早期使用网桥来扩展以太网，现在已经不用了</a:t>
            </a:r>
            <a:endParaRPr lang="en-US" altLang="zh-CN" dirty="0">
              <a:cs typeface="+mn-ea"/>
              <a:sym typeface="+mn-lt"/>
            </a:endParaRPr>
          </a:p>
          <a:p>
            <a:pPr marL="536575" indent="-271463">
              <a:lnSpc>
                <a:spcPct val="120000"/>
              </a:lnSpc>
              <a:buClr>
                <a:schemeClr val="tx1"/>
              </a:buClr>
              <a:buFont typeface="Wingdings" panose="05000000000000000000" pitchFamily="2" charset="2"/>
              <a:buChar char="Ø"/>
            </a:pPr>
            <a:r>
              <a:rPr lang="zh-CN" altLang="en-US" dirty="0">
                <a:solidFill>
                  <a:schemeClr val="tx1"/>
                </a:solidFill>
                <a:cs typeface="+mn-ea"/>
                <a:sym typeface="+mn-lt"/>
              </a:rPr>
              <a:t>现在使用以太网交换机来扩展以太网，互连更多的主机</a:t>
            </a:r>
          </a:p>
          <a:p>
            <a:pPr marL="0" indent="0">
              <a:buNone/>
            </a:pPr>
            <a:endParaRPr lang="en-US" altLang="zh-CN" sz="2400" dirty="0"/>
          </a:p>
        </p:txBody>
      </p:sp>
      <p:grpSp>
        <p:nvGrpSpPr>
          <p:cNvPr id="3" name="组合 2">
            <a:extLst>
              <a:ext uri="{FF2B5EF4-FFF2-40B4-BE49-F238E27FC236}">
                <a16:creationId xmlns:a16="http://schemas.microsoft.com/office/drawing/2014/main" id="{D384E639-447B-A272-35CD-2BD4828D3F59}"/>
              </a:ext>
            </a:extLst>
          </p:cNvPr>
          <p:cNvGrpSpPr/>
          <p:nvPr/>
        </p:nvGrpSpPr>
        <p:grpSpPr>
          <a:xfrm>
            <a:off x="1233526" y="2098529"/>
            <a:ext cx="8781459" cy="2901646"/>
            <a:chOff x="1109815" y="2389140"/>
            <a:chExt cx="6586097" cy="2176235"/>
          </a:xfrm>
        </p:grpSpPr>
        <p:sp>
          <p:nvSpPr>
            <p:cNvPr id="4" name="AutoShape 9">
              <a:extLst>
                <a:ext uri="{FF2B5EF4-FFF2-40B4-BE49-F238E27FC236}">
                  <a16:creationId xmlns:a16="http://schemas.microsoft.com/office/drawing/2014/main" id="{8F3053A1-2F10-D8A2-2CFD-08D8A7827F58}"/>
                </a:ext>
              </a:extLst>
            </p:cNvPr>
            <p:cNvSpPr>
              <a:spLocks noChangeArrowheads="1"/>
            </p:cNvSpPr>
            <p:nvPr/>
          </p:nvSpPr>
          <p:spPr bwMode="auto">
            <a:xfrm rot="16200000">
              <a:off x="2106750" y="1709020"/>
              <a:ext cx="144000" cy="2137869"/>
            </a:xfrm>
            <a:prstGeom prst="can">
              <a:avLst>
                <a:gd name="adj" fmla="val 56771"/>
              </a:avLst>
            </a:prstGeom>
            <a:solidFill>
              <a:srgbClr val="FFFF99"/>
            </a:solidFill>
            <a:ln w="12700">
              <a:solidFill>
                <a:srgbClr val="00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5" name="Line 48">
              <a:extLst>
                <a:ext uri="{FF2B5EF4-FFF2-40B4-BE49-F238E27FC236}">
                  <a16:creationId xmlns:a16="http://schemas.microsoft.com/office/drawing/2014/main" id="{B5F02918-5127-1B2D-0389-C2F399BBACC1}"/>
                </a:ext>
              </a:extLst>
            </p:cNvPr>
            <p:cNvSpPr>
              <a:spLocks noChangeShapeType="1"/>
            </p:cNvSpPr>
            <p:nvPr/>
          </p:nvSpPr>
          <p:spPr bwMode="auto">
            <a:xfrm>
              <a:off x="1340941" y="2771125"/>
              <a:ext cx="167552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7" name="Line 48">
              <a:extLst>
                <a:ext uri="{FF2B5EF4-FFF2-40B4-BE49-F238E27FC236}">
                  <a16:creationId xmlns:a16="http://schemas.microsoft.com/office/drawing/2014/main" id="{4647C22D-8109-8F10-FB65-964059808BB6}"/>
                </a:ext>
              </a:extLst>
            </p:cNvPr>
            <p:cNvSpPr>
              <a:spLocks noChangeShapeType="1"/>
            </p:cNvSpPr>
            <p:nvPr/>
          </p:nvSpPr>
          <p:spPr bwMode="auto">
            <a:xfrm flipV="1">
              <a:off x="1567015" y="2389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8" name="Line 48">
              <a:extLst>
                <a:ext uri="{FF2B5EF4-FFF2-40B4-BE49-F238E27FC236}">
                  <a16:creationId xmlns:a16="http://schemas.microsoft.com/office/drawing/2014/main" id="{2AD5AEC5-E754-12D8-89FD-A808809D7A79}"/>
                </a:ext>
              </a:extLst>
            </p:cNvPr>
            <p:cNvSpPr>
              <a:spLocks noChangeShapeType="1"/>
            </p:cNvSpPr>
            <p:nvPr/>
          </p:nvSpPr>
          <p:spPr bwMode="auto">
            <a:xfrm flipV="1">
              <a:off x="2644325" y="2389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11" name="AutoShape 9">
              <a:extLst>
                <a:ext uri="{FF2B5EF4-FFF2-40B4-BE49-F238E27FC236}">
                  <a16:creationId xmlns:a16="http://schemas.microsoft.com/office/drawing/2014/main" id="{2217E11D-3C0D-BC74-E596-E6FCF632172E}"/>
                </a:ext>
              </a:extLst>
            </p:cNvPr>
            <p:cNvSpPr>
              <a:spLocks noChangeArrowheads="1"/>
            </p:cNvSpPr>
            <p:nvPr/>
          </p:nvSpPr>
          <p:spPr bwMode="auto">
            <a:xfrm rot="16200000">
              <a:off x="2106751" y="2549554"/>
              <a:ext cx="144000" cy="2137869"/>
            </a:xfrm>
            <a:prstGeom prst="can">
              <a:avLst>
                <a:gd name="adj" fmla="val 56771"/>
              </a:avLst>
            </a:prstGeom>
            <a:solidFill>
              <a:srgbClr val="FFFF99"/>
            </a:solidFill>
            <a:ln w="12700">
              <a:solidFill>
                <a:srgbClr val="00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12" name="Line 48">
              <a:extLst>
                <a:ext uri="{FF2B5EF4-FFF2-40B4-BE49-F238E27FC236}">
                  <a16:creationId xmlns:a16="http://schemas.microsoft.com/office/drawing/2014/main" id="{E6C33F75-975A-B4C5-7A12-272E73D6C887}"/>
                </a:ext>
              </a:extLst>
            </p:cNvPr>
            <p:cNvSpPr>
              <a:spLocks noChangeShapeType="1"/>
            </p:cNvSpPr>
            <p:nvPr/>
          </p:nvSpPr>
          <p:spPr bwMode="auto">
            <a:xfrm>
              <a:off x="1340942" y="3611659"/>
              <a:ext cx="167552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13" name="Line 48">
              <a:extLst>
                <a:ext uri="{FF2B5EF4-FFF2-40B4-BE49-F238E27FC236}">
                  <a16:creationId xmlns:a16="http://schemas.microsoft.com/office/drawing/2014/main" id="{4DCB084F-F177-D168-397A-BAD764AB078F}"/>
                </a:ext>
              </a:extLst>
            </p:cNvPr>
            <p:cNvSpPr>
              <a:spLocks noChangeShapeType="1"/>
            </p:cNvSpPr>
            <p:nvPr/>
          </p:nvSpPr>
          <p:spPr bwMode="auto">
            <a:xfrm flipV="1">
              <a:off x="1567016" y="3618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14" name="Line 48">
              <a:extLst>
                <a:ext uri="{FF2B5EF4-FFF2-40B4-BE49-F238E27FC236}">
                  <a16:creationId xmlns:a16="http://schemas.microsoft.com/office/drawing/2014/main" id="{1E3C351B-B225-2E66-6659-302ADCB84287}"/>
                </a:ext>
              </a:extLst>
            </p:cNvPr>
            <p:cNvSpPr>
              <a:spLocks noChangeShapeType="1"/>
            </p:cNvSpPr>
            <p:nvPr/>
          </p:nvSpPr>
          <p:spPr bwMode="auto">
            <a:xfrm flipV="1">
              <a:off x="2644326" y="3618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17" name="Line 48">
              <a:extLst>
                <a:ext uri="{FF2B5EF4-FFF2-40B4-BE49-F238E27FC236}">
                  <a16:creationId xmlns:a16="http://schemas.microsoft.com/office/drawing/2014/main" id="{6805E3CB-1AF9-5135-F221-CFCD3C3659B0}"/>
                </a:ext>
              </a:extLst>
            </p:cNvPr>
            <p:cNvSpPr>
              <a:spLocks noChangeShapeType="1"/>
            </p:cNvSpPr>
            <p:nvPr/>
          </p:nvSpPr>
          <p:spPr bwMode="auto">
            <a:xfrm flipV="1">
              <a:off x="2136711" y="2770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18" name="Line 48">
              <a:extLst>
                <a:ext uri="{FF2B5EF4-FFF2-40B4-BE49-F238E27FC236}">
                  <a16:creationId xmlns:a16="http://schemas.microsoft.com/office/drawing/2014/main" id="{60091848-6C11-5223-1858-8A2ABDA23D94}"/>
                </a:ext>
              </a:extLst>
            </p:cNvPr>
            <p:cNvSpPr>
              <a:spLocks noChangeShapeType="1"/>
            </p:cNvSpPr>
            <p:nvPr/>
          </p:nvSpPr>
          <p:spPr bwMode="auto">
            <a:xfrm flipV="1">
              <a:off x="2136711" y="3237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20" name="矩形 19">
              <a:extLst>
                <a:ext uri="{FF2B5EF4-FFF2-40B4-BE49-F238E27FC236}">
                  <a16:creationId xmlns:a16="http://schemas.microsoft.com/office/drawing/2014/main" id="{A9526517-DE09-7BD0-2058-0C932747C90A}"/>
                </a:ext>
              </a:extLst>
            </p:cNvPr>
            <p:cNvSpPr/>
            <p:nvPr/>
          </p:nvSpPr>
          <p:spPr>
            <a:xfrm>
              <a:off x="2345363" y="3067557"/>
              <a:ext cx="446276" cy="271757"/>
            </a:xfrm>
            <a:prstGeom prst="rect">
              <a:avLst/>
            </a:prstGeom>
          </p:spPr>
          <p:txBody>
            <a:bodyPr wrap="none">
              <a:spAutoFit/>
            </a:bodyPr>
            <a:lstStyle/>
            <a:p>
              <a:pPr>
                <a:lnSpc>
                  <a:spcPct val="120000"/>
                </a:lnSpc>
              </a:pPr>
              <a:r>
                <a:rPr lang="zh-CN" altLang="en-US" sz="1600" b="1" dirty="0">
                  <a:cs typeface="+mn-ea"/>
                  <a:sym typeface="+mn-lt"/>
                </a:rPr>
                <a:t>网桥</a:t>
              </a:r>
              <a:endParaRPr lang="zh-CN" altLang="en-US" sz="1600" dirty="0">
                <a:cs typeface="+mn-ea"/>
                <a:sym typeface="+mn-lt"/>
              </a:endParaRPr>
            </a:p>
          </p:txBody>
        </p:sp>
        <p:sp>
          <p:nvSpPr>
            <p:cNvPr id="21" name="矩形 20">
              <a:extLst>
                <a:ext uri="{FF2B5EF4-FFF2-40B4-BE49-F238E27FC236}">
                  <a16:creationId xmlns:a16="http://schemas.microsoft.com/office/drawing/2014/main" id="{DC2D5284-8392-CBE7-E1BE-106F9D85A26D}"/>
                </a:ext>
              </a:extLst>
            </p:cNvPr>
            <p:cNvSpPr/>
            <p:nvPr/>
          </p:nvSpPr>
          <p:spPr>
            <a:xfrm>
              <a:off x="1186091" y="4293618"/>
              <a:ext cx="1762743" cy="271757"/>
            </a:xfrm>
            <a:prstGeom prst="rect">
              <a:avLst/>
            </a:prstGeom>
          </p:spPr>
          <p:txBody>
            <a:bodyPr wrap="none">
              <a:spAutoFit/>
            </a:bodyPr>
            <a:lstStyle/>
            <a:p>
              <a:pPr>
                <a:lnSpc>
                  <a:spcPct val="120000"/>
                </a:lnSpc>
              </a:pPr>
              <a:r>
                <a:rPr lang="zh-CN" altLang="en-US" sz="1600" b="1" dirty="0">
                  <a:cs typeface="+mn-ea"/>
                  <a:sym typeface="+mn-lt"/>
                </a:rPr>
                <a:t>（</a:t>
              </a:r>
              <a:r>
                <a:rPr lang="en-US" altLang="zh-CN" sz="1600" b="1" dirty="0">
                  <a:cs typeface="+mn-ea"/>
                  <a:sym typeface="+mn-lt"/>
                </a:rPr>
                <a:t>1</a:t>
              </a:r>
              <a:r>
                <a:rPr lang="zh-CN" altLang="en-US" sz="1600" b="1" dirty="0">
                  <a:cs typeface="+mn-ea"/>
                  <a:sym typeface="+mn-lt"/>
                </a:rPr>
                <a:t>）用网桥扩展局域网</a:t>
              </a:r>
              <a:endParaRPr lang="zh-CN" altLang="en-US" sz="1600" dirty="0">
                <a:cs typeface="+mn-ea"/>
                <a:sym typeface="+mn-lt"/>
              </a:endParaRPr>
            </a:p>
          </p:txBody>
        </p:sp>
        <p:sp>
          <p:nvSpPr>
            <p:cNvPr id="22" name="矩形 21">
              <a:extLst>
                <a:ext uri="{FF2B5EF4-FFF2-40B4-BE49-F238E27FC236}">
                  <a16:creationId xmlns:a16="http://schemas.microsoft.com/office/drawing/2014/main" id="{A03D66B5-3EB3-E709-B62E-E3A19AE01C56}"/>
                </a:ext>
              </a:extLst>
            </p:cNvPr>
            <p:cNvSpPr/>
            <p:nvPr/>
          </p:nvSpPr>
          <p:spPr>
            <a:xfrm>
              <a:off x="5471503" y="4279254"/>
              <a:ext cx="2224409" cy="271757"/>
            </a:xfrm>
            <a:prstGeom prst="rect">
              <a:avLst/>
            </a:prstGeom>
          </p:spPr>
          <p:txBody>
            <a:bodyPr wrap="none">
              <a:spAutoFit/>
            </a:bodyPr>
            <a:lstStyle/>
            <a:p>
              <a:pPr>
                <a:lnSpc>
                  <a:spcPct val="120000"/>
                </a:lnSpc>
              </a:pPr>
              <a:r>
                <a:rPr lang="zh-CN" altLang="en-US" sz="1600" b="1" dirty="0">
                  <a:cs typeface="+mn-ea"/>
                  <a:sym typeface="+mn-lt"/>
                </a:rPr>
                <a:t>（</a:t>
              </a:r>
              <a:r>
                <a:rPr lang="en-US" altLang="zh-CN" sz="1600" b="1" dirty="0">
                  <a:cs typeface="+mn-ea"/>
                  <a:sym typeface="+mn-lt"/>
                </a:rPr>
                <a:t>2</a:t>
              </a:r>
              <a:r>
                <a:rPr lang="zh-CN" altLang="en-US" sz="1600" b="1" dirty="0">
                  <a:cs typeface="+mn-ea"/>
                  <a:sym typeface="+mn-lt"/>
                </a:rPr>
                <a:t>）用以太交换机扩展局域网</a:t>
              </a:r>
              <a:endParaRPr lang="zh-CN" altLang="en-US" sz="1600" dirty="0">
                <a:cs typeface="+mn-ea"/>
                <a:sym typeface="+mn-lt"/>
              </a:endParaRPr>
            </a:p>
          </p:txBody>
        </p:sp>
      </p:grpSp>
      <p:grpSp>
        <p:nvGrpSpPr>
          <p:cNvPr id="23" name="组合 22">
            <a:extLst>
              <a:ext uri="{FF2B5EF4-FFF2-40B4-BE49-F238E27FC236}">
                <a16:creationId xmlns:a16="http://schemas.microsoft.com/office/drawing/2014/main" id="{B34FBFCB-9587-5A76-80F4-2028E7D0C380}"/>
              </a:ext>
            </a:extLst>
          </p:cNvPr>
          <p:cNvGrpSpPr/>
          <p:nvPr/>
        </p:nvGrpSpPr>
        <p:grpSpPr>
          <a:xfrm>
            <a:off x="6033784" y="2193163"/>
            <a:ext cx="4293823" cy="1926563"/>
            <a:chOff x="4864011" y="2456608"/>
            <a:chExt cx="3220367" cy="1444922"/>
          </a:xfrm>
        </p:grpSpPr>
        <p:grpSp>
          <p:nvGrpSpPr>
            <p:cNvPr id="24" name="组合 23">
              <a:extLst>
                <a:ext uri="{FF2B5EF4-FFF2-40B4-BE49-F238E27FC236}">
                  <a16:creationId xmlns:a16="http://schemas.microsoft.com/office/drawing/2014/main" id="{E8BE5AEE-E21A-B18A-66A7-86377EF994EC}"/>
                </a:ext>
              </a:extLst>
            </p:cNvPr>
            <p:cNvGrpSpPr/>
            <p:nvPr/>
          </p:nvGrpSpPr>
          <p:grpSpPr>
            <a:xfrm>
              <a:off x="7322884" y="2456608"/>
              <a:ext cx="761494" cy="1444922"/>
              <a:chOff x="7322884" y="2456608"/>
              <a:chExt cx="761494" cy="1444922"/>
            </a:xfrm>
          </p:grpSpPr>
          <p:sp>
            <p:nvSpPr>
              <p:cNvPr id="41" name="Line 51">
                <a:extLst>
                  <a:ext uri="{FF2B5EF4-FFF2-40B4-BE49-F238E27FC236}">
                    <a16:creationId xmlns:a16="http://schemas.microsoft.com/office/drawing/2014/main" id="{1AA82C39-1AA0-BA6B-CDB9-9B96F54C0EFA}"/>
                  </a:ext>
                </a:extLst>
              </p:cNvPr>
              <p:cNvSpPr>
                <a:spLocks noChangeShapeType="1"/>
              </p:cNvSpPr>
              <p:nvPr/>
            </p:nvSpPr>
            <p:spPr bwMode="auto">
              <a:xfrm>
                <a:off x="7322884" y="3350668"/>
                <a:ext cx="761494" cy="5508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42" name="Line 53">
                <a:extLst>
                  <a:ext uri="{FF2B5EF4-FFF2-40B4-BE49-F238E27FC236}">
                    <a16:creationId xmlns:a16="http://schemas.microsoft.com/office/drawing/2014/main" id="{EAE726BD-2E0D-11FB-FBC3-65B6225DE7A9}"/>
                  </a:ext>
                </a:extLst>
              </p:cNvPr>
              <p:cNvSpPr>
                <a:spLocks noChangeShapeType="1"/>
              </p:cNvSpPr>
              <p:nvPr/>
            </p:nvSpPr>
            <p:spPr bwMode="auto">
              <a:xfrm flipV="1">
                <a:off x="7342416" y="2960639"/>
                <a:ext cx="741962" cy="178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43" name="Line 54">
                <a:extLst>
                  <a:ext uri="{FF2B5EF4-FFF2-40B4-BE49-F238E27FC236}">
                    <a16:creationId xmlns:a16="http://schemas.microsoft.com/office/drawing/2014/main" id="{35088E61-66AA-DFDF-2C53-FB3ADBAD28D4}"/>
                  </a:ext>
                </a:extLst>
              </p:cNvPr>
              <p:cNvSpPr>
                <a:spLocks noChangeShapeType="1"/>
              </p:cNvSpPr>
              <p:nvPr/>
            </p:nvSpPr>
            <p:spPr bwMode="auto">
              <a:xfrm flipV="1">
                <a:off x="7342416" y="2456608"/>
                <a:ext cx="741962" cy="60744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44" name="Line 55">
                <a:extLst>
                  <a:ext uri="{FF2B5EF4-FFF2-40B4-BE49-F238E27FC236}">
                    <a16:creationId xmlns:a16="http://schemas.microsoft.com/office/drawing/2014/main" id="{61B29130-BDEC-07F7-A217-FF9FD1B5ED02}"/>
                  </a:ext>
                </a:extLst>
              </p:cNvPr>
              <p:cNvSpPr>
                <a:spLocks noChangeShapeType="1"/>
              </p:cNvSpPr>
              <p:nvPr/>
            </p:nvSpPr>
            <p:spPr bwMode="auto">
              <a:xfrm>
                <a:off x="7342416" y="3234039"/>
                <a:ext cx="741962" cy="23908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grpSp>
        <p:grpSp>
          <p:nvGrpSpPr>
            <p:cNvPr id="29" name="组合 28">
              <a:extLst>
                <a:ext uri="{FF2B5EF4-FFF2-40B4-BE49-F238E27FC236}">
                  <a16:creationId xmlns:a16="http://schemas.microsoft.com/office/drawing/2014/main" id="{6FAB629F-DD1C-4202-7A66-FA2EB940A9B6}"/>
                </a:ext>
              </a:extLst>
            </p:cNvPr>
            <p:cNvGrpSpPr/>
            <p:nvPr/>
          </p:nvGrpSpPr>
          <p:grpSpPr>
            <a:xfrm flipH="1">
              <a:off x="4864011" y="2456608"/>
              <a:ext cx="761494" cy="1444921"/>
              <a:chOff x="7322885" y="2456608"/>
              <a:chExt cx="761494" cy="1444921"/>
            </a:xfrm>
          </p:grpSpPr>
          <p:sp>
            <p:nvSpPr>
              <p:cNvPr id="37" name="Line 51">
                <a:extLst>
                  <a:ext uri="{FF2B5EF4-FFF2-40B4-BE49-F238E27FC236}">
                    <a16:creationId xmlns:a16="http://schemas.microsoft.com/office/drawing/2014/main" id="{B768AA97-BCCD-464E-6540-CC1CF01EA3A3}"/>
                  </a:ext>
                </a:extLst>
              </p:cNvPr>
              <p:cNvSpPr>
                <a:spLocks noChangeShapeType="1"/>
              </p:cNvSpPr>
              <p:nvPr/>
            </p:nvSpPr>
            <p:spPr bwMode="auto">
              <a:xfrm>
                <a:off x="7322885" y="3266253"/>
                <a:ext cx="761494" cy="63527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38" name="Line 53">
                <a:extLst>
                  <a:ext uri="{FF2B5EF4-FFF2-40B4-BE49-F238E27FC236}">
                    <a16:creationId xmlns:a16="http://schemas.microsoft.com/office/drawing/2014/main" id="{43E0383D-21A7-5F7C-08C9-BEE7637EB15E}"/>
                  </a:ext>
                </a:extLst>
              </p:cNvPr>
              <p:cNvSpPr>
                <a:spLocks noChangeShapeType="1"/>
              </p:cNvSpPr>
              <p:nvPr/>
            </p:nvSpPr>
            <p:spPr bwMode="auto">
              <a:xfrm flipV="1">
                <a:off x="7322885" y="2960640"/>
                <a:ext cx="761494" cy="20685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39" name="Line 54">
                <a:extLst>
                  <a:ext uri="{FF2B5EF4-FFF2-40B4-BE49-F238E27FC236}">
                    <a16:creationId xmlns:a16="http://schemas.microsoft.com/office/drawing/2014/main" id="{BB75FC23-8501-C43B-9797-38BCA0B561CF}"/>
                  </a:ext>
                </a:extLst>
              </p:cNvPr>
              <p:cNvSpPr>
                <a:spLocks noChangeShapeType="1"/>
              </p:cNvSpPr>
              <p:nvPr/>
            </p:nvSpPr>
            <p:spPr bwMode="auto">
              <a:xfrm flipV="1">
                <a:off x="7322885" y="2456608"/>
                <a:ext cx="761494" cy="6506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40" name="Line 55">
                <a:extLst>
                  <a:ext uri="{FF2B5EF4-FFF2-40B4-BE49-F238E27FC236}">
                    <a16:creationId xmlns:a16="http://schemas.microsoft.com/office/drawing/2014/main" id="{5D558740-FF8E-E50C-537A-81283B8AFBA1}"/>
                  </a:ext>
                </a:extLst>
              </p:cNvPr>
              <p:cNvSpPr>
                <a:spLocks noChangeShapeType="1"/>
              </p:cNvSpPr>
              <p:nvPr/>
            </p:nvSpPr>
            <p:spPr bwMode="auto">
              <a:xfrm>
                <a:off x="7322885" y="3206056"/>
                <a:ext cx="761494" cy="2670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grpSp>
        <p:sp>
          <p:nvSpPr>
            <p:cNvPr id="34" name="Line 48">
              <a:extLst>
                <a:ext uri="{FF2B5EF4-FFF2-40B4-BE49-F238E27FC236}">
                  <a16:creationId xmlns:a16="http://schemas.microsoft.com/office/drawing/2014/main" id="{73085DFB-2FB2-7E25-004B-09B7A39E32A3}"/>
                </a:ext>
              </a:extLst>
            </p:cNvPr>
            <p:cNvSpPr>
              <a:spLocks noChangeShapeType="1"/>
            </p:cNvSpPr>
            <p:nvPr/>
          </p:nvSpPr>
          <p:spPr bwMode="auto">
            <a:xfrm>
              <a:off x="6094436" y="3182908"/>
              <a:ext cx="77905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35" name="矩形 34">
              <a:extLst>
                <a:ext uri="{FF2B5EF4-FFF2-40B4-BE49-F238E27FC236}">
                  <a16:creationId xmlns:a16="http://schemas.microsoft.com/office/drawing/2014/main" id="{9AC115FD-EB72-22EA-ABB3-7ECC2E326152}"/>
                </a:ext>
              </a:extLst>
            </p:cNvPr>
            <p:cNvSpPr/>
            <p:nvPr/>
          </p:nvSpPr>
          <p:spPr>
            <a:xfrm>
              <a:off x="5533389" y="2748753"/>
              <a:ext cx="600164" cy="271757"/>
            </a:xfrm>
            <a:prstGeom prst="rect">
              <a:avLst/>
            </a:prstGeom>
          </p:spPr>
          <p:txBody>
            <a:bodyPr wrap="none">
              <a:spAutoFit/>
            </a:bodyPr>
            <a:lstStyle/>
            <a:p>
              <a:pPr>
                <a:lnSpc>
                  <a:spcPct val="120000"/>
                </a:lnSpc>
              </a:pPr>
              <a:r>
                <a:rPr lang="zh-CN" altLang="en-US" sz="1600" b="1" dirty="0">
                  <a:cs typeface="+mn-ea"/>
                  <a:sym typeface="+mn-lt"/>
                </a:rPr>
                <a:t>交换机</a:t>
              </a:r>
            </a:p>
          </p:txBody>
        </p:sp>
        <p:sp>
          <p:nvSpPr>
            <p:cNvPr id="36" name="矩形 35">
              <a:extLst>
                <a:ext uri="{FF2B5EF4-FFF2-40B4-BE49-F238E27FC236}">
                  <a16:creationId xmlns:a16="http://schemas.microsoft.com/office/drawing/2014/main" id="{D952C068-F02A-3598-3126-C1D424C12182}"/>
                </a:ext>
              </a:extLst>
            </p:cNvPr>
            <p:cNvSpPr/>
            <p:nvPr/>
          </p:nvSpPr>
          <p:spPr>
            <a:xfrm>
              <a:off x="6902300" y="2748753"/>
              <a:ext cx="600164" cy="271757"/>
            </a:xfrm>
            <a:prstGeom prst="rect">
              <a:avLst/>
            </a:prstGeom>
          </p:spPr>
          <p:txBody>
            <a:bodyPr wrap="none">
              <a:spAutoFit/>
            </a:bodyPr>
            <a:lstStyle/>
            <a:p>
              <a:pPr>
                <a:lnSpc>
                  <a:spcPct val="120000"/>
                </a:lnSpc>
              </a:pPr>
              <a:r>
                <a:rPr lang="zh-CN" altLang="en-US" sz="1600" b="1" dirty="0">
                  <a:cs typeface="+mn-ea"/>
                  <a:sym typeface="+mn-lt"/>
                </a:rPr>
                <a:t>交换机</a:t>
              </a:r>
            </a:p>
          </p:txBody>
        </p:sp>
      </p:grpSp>
      <p:pic>
        <p:nvPicPr>
          <p:cNvPr id="45" name="图形 44">
            <a:extLst>
              <a:ext uri="{FF2B5EF4-FFF2-40B4-BE49-F238E27FC236}">
                <a16:creationId xmlns:a16="http://schemas.microsoft.com/office/drawing/2014/main" id="{F1B14D4F-636E-8AFB-FCC4-6746BA329C3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049109" y="2909570"/>
            <a:ext cx="625241" cy="625241"/>
          </a:xfrm>
          <a:prstGeom prst="rect">
            <a:avLst/>
          </a:prstGeom>
        </p:spPr>
      </p:pic>
      <p:pic>
        <p:nvPicPr>
          <p:cNvPr id="46" name="图形 45">
            <a:extLst>
              <a:ext uri="{FF2B5EF4-FFF2-40B4-BE49-F238E27FC236}">
                <a16:creationId xmlns:a16="http://schemas.microsoft.com/office/drawing/2014/main" id="{0E20652E-45B3-5D32-8A50-4FC2B182B505}"/>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713083" y="2884506"/>
            <a:ext cx="625241" cy="625241"/>
          </a:xfrm>
          <a:prstGeom prst="rect">
            <a:avLst/>
          </a:prstGeom>
        </p:spPr>
      </p:pic>
      <p:pic>
        <p:nvPicPr>
          <p:cNvPr id="47" name="图形 46">
            <a:extLst>
              <a:ext uri="{FF2B5EF4-FFF2-40B4-BE49-F238E27FC236}">
                <a16:creationId xmlns:a16="http://schemas.microsoft.com/office/drawing/2014/main" id="{0CA83CBF-0A1B-EDDE-DF62-67B6401A1493}"/>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541694" y="1697718"/>
            <a:ext cx="499927" cy="378516"/>
          </a:xfrm>
          <a:prstGeom prst="rect">
            <a:avLst/>
          </a:prstGeom>
        </p:spPr>
      </p:pic>
      <p:pic>
        <p:nvPicPr>
          <p:cNvPr id="48" name="图形 47">
            <a:extLst>
              <a:ext uri="{FF2B5EF4-FFF2-40B4-BE49-F238E27FC236}">
                <a16:creationId xmlns:a16="http://schemas.microsoft.com/office/drawing/2014/main" id="{92E2D214-AF72-8A21-57C6-F698B4A6A452}"/>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3014209" y="1688007"/>
            <a:ext cx="499927" cy="378516"/>
          </a:xfrm>
          <a:prstGeom prst="rect">
            <a:avLst/>
          </a:prstGeom>
        </p:spPr>
      </p:pic>
      <p:pic>
        <p:nvPicPr>
          <p:cNvPr id="49" name="图形 48">
            <a:extLst>
              <a:ext uri="{FF2B5EF4-FFF2-40B4-BE49-F238E27FC236}">
                <a16:creationId xmlns:a16="http://schemas.microsoft.com/office/drawing/2014/main" id="{2661E0BA-2EC3-31EA-ACC6-5A751976F606}"/>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535391" y="4260758"/>
            <a:ext cx="499927" cy="378516"/>
          </a:xfrm>
          <a:prstGeom prst="rect">
            <a:avLst/>
          </a:prstGeom>
        </p:spPr>
      </p:pic>
      <p:pic>
        <p:nvPicPr>
          <p:cNvPr id="50" name="图形 49">
            <a:extLst>
              <a:ext uri="{FF2B5EF4-FFF2-40B4-BE49-F238E27FC236}">
                <a16:creationId xmlns:a16="http://schemas.microsoft.com/office/drawing/2014/main" id="{59EBF5DD-F472-493A-7DA5-40BBDB13C84E}"/>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2943457" y="4225758"/>
            <a:ext cx="499927" cy="378516"/>
          </a:xfrm>
          <a:prstGeom prst="rect">
            <a:avLst/>
          </a:prstGeom>
        </p:spPr>
      </p:pic>
      <p:pic>
        <p:nvPicPr>
          <p:cNvPr id="51" name="图形 50">
            <a:extLst>
              <a:ext uri="{FF2B5EF4-FFF2-40B4-BE49-F238E27FC236}">
                <a16:creationId xmlns:a16="http://schemas.microsoft.com/office/drawing/2014/main" id="{812C65A4-CF39-4DDB-81CE-222263A9040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533857" y="2009179"/>
            <a:ext cx="499927" cy="378516"/>
          </a:xfrm>
          <a:prstGeom prst="rect">
            <a:avLst/>
          </a:prstGeom>
        </p:spPr>
      </p:pic>
      <p:pic>
        <p:nvPicPr>
          <p:cNvPr id="52" name="图形 51">
            <a:extLst>
              <a:ext uri="{FF2B5EF4-FFF2-40B4-BE49-F238E27FC236}">
                <a16:creationId xmlns:a16="http://schemas.microsoft.com/office/drawing/2014/main" id="{CFD4911A-FD4F-8538-7F4A-D55F101CBD0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533856" y="2704117"/>
            <a:ext cx="499927" cy="378516"/>
          </a:xfrm>
          <a:prstGeom prst="rect">
            <a:avLst/>
          </a:prstGeom>
        </p:spPr>
      </p:pic>
      <p:pic>
        <p:nvPicPr>
          <p:cNvPr id="53" name="图形 52">
            <a:extLst>
              <a:ext uri="{FF2B5EF4-FFF2-40B4-BE49-F238E27FC236}">
                <a16:creationId xmlns:a16="http://schemas.microsoft.com/office/drawing/2014/main" id="{AFCCA771-67F1-E387-B9AE-1BB024E68F28}"/>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533855" y="3368106"/>
            <a:ext cx="499927" cy="378516"/>
          </a:xfrm>
          <a:prstGeom prst="rect">
            <a:avLst/>
          </a:prstGeom>
        </p:spPr>
      </p:pic>
      <p:pic>
        <p:nvPicPr>
          <p:cNvPr id="54" name="图形 53">
            <a:extLst>
              <a:ext uri="{FF2B5EF4-FFF2-40B4-BE49-F238E27FC236}">
                <a16:creationId xmlns:a16="http://schemas.microsoft.com/office/drawing/2014/main" id="{C9EC3086-FD23-FBA3-89D7-F45181D31E92}"/>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531175" y="3973718"/>
            <a:ext cx="499927" cy="378516"/>
          </a:xfrm>
          <a:prstGeom prst="rect">
            <a:avLst/>
          </a:prstGeom>
        </p:spPr>
      </p:pic>
      <p:pic>
        <p:nvPicPr>
          <p:cNvPr id="55" name="图形 54">
            <a:extLst>
              <a:ext uri="{FF2B5EF4-FFF2-40B4-BE49-F238E27FC236}">
                <a16:creationId xmlns:a16="http://schemas.microsoft.com/office/drawing/2014/main" id="{610537E3-32A5-F9F5-FBBF-5261589FF402}"/>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0327607" y="1953105"/>
            <a:ext cx="499927" cy="378516"/>
          </a:xfrm>
          <a:prstGeom prst="rect">
            <a:avLst/>
          </a:prstGeom>
        </p:spPr>
      </p:pic>
      <p:pic>
        <p:nvPicPr>
          <p:cNvPr id="56" name="图形 55">
            <a:extLst>
              <a:ext uri="{FF2B5EF4-FFF2-40B4-BE49-F238E27FC236}">
                <a16:creationId xmlns:a16="http://schemas.microsoft.com/office/drawing/2014/main" id="{FA1A3F1A-123C-F206-6CD0-C8EDEEB15798}"/>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0327607" y="2611244"/>
            <a:ext cx="499927" cy="378516"/>
          </a:xfrm>
          <a:prstGeom prst="rect">
            <a:avLst/>
          </a:prstGeom>
        </p:spPr>
      </p:pic>
      <p:pic>
        <p:nvPicPr>
          <p:cNvPr id="57" name="图形 56">
            <a:extLst>
              <a:ext uri="{FF2B5EF4-FFF2-40B4-BE49-F238E27FC236}">
                <a16:creationId xmlns:a16="http://schemas.microsoft.com/office/drawing/2014/main" id="{A0245511-BB5D-13EE-51AD-782AB72A0B0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0327607" y="3360552"/>
            <a:ext cx="499927" cy="378516"/>
          </a:xfrm>
          <a:prstGeom prst="rect">
            <a:avLst/>
          </a:prstGeom>
        </p:spPr>
      </p:pic>
      <p:pic>
        <p:nvPicPr>
          <p:cNvPr id="58" name="图形 57">
            <a:extLst>
              <a:ext uri="{FF2B5EF4-FFF2-40B4-BE49-F238E27FC236}">
                <a16:creationId xmlns:a16="http://schemas.microsoft.com/office/drawing/2014/main" id="{29E0EBD9-E1A3-6765-8068-7285F9D73762}"/>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0320465" y="3990020"/>
            <a:ext cx="499927" cy="378516"/>
          </a:xfrm>
          <a:prstGeom prst="rect">
            <a:avLst/>
          </a:prstGeom>
        </p:spPr>
      </p:pic>
      <p:pic>
        <p:nvPicPr>
          <p:cNvPr id="59" name="图形 58">
            <a:extLst>
              <a:ext uri="{FF2B5EF4-FFF2-40B4-BE49-F238E27FC236}">
                <a16:creationId xmlns:a16="http://schemas.microsoft.com/office/drawing/2014/main" id="{2FF0601F-17F5-0AFF-6F42-F3CD51525C62}"/>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2289909" y="2895621"/>
            <a:ext cx="625622" cy="493138"/>
          </a:xfrm>
          <a:prstGeom prst="rect">
            <a:avLst/>
          </a:prstGeom>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4EDE7323-A953-4558-AC86-79F45D6193A7}" type="slidenum">
              <a:rPr lang="en-US" altLang="zh-CN"/>
              <a:pPr/>
              <a:t>199</a:t>
            </a:fld>
            <a:endParaRPr lang="en-US" altLang="zh-CN"/>
          </a:p>
        </p:txBody>
      </p:sp>
      <p:sp>
        <p:nvSpPr>
          <p:cNvPr id="450562" name="Rectangle 2"/>
          <p:cNvSpPr>
            <a:spLocks noGrp="1" noChangeArrowheads="1"/>
          </p:cNvSpPr>
          <p:nvPr>
            <p:ph type="title"/>
          </p:nvPr>
        </p:nvSpPr>
        <p:spPr/>
        <p:txBody>
          <a:bodyPr/>
          <a:lstStyle/>
          <a:p>
            <a:r>
              <a:rPr lang="zh-CN" altLang="en-US" dirty="0"/>
              <a:t>网桥</a:t>
            </a:r>
          </a:p>
        </p:txBody>
      </p:sp>
      <p:sp>
        <p:nvSpPr>
          <p:cNvPr id="450563" name="Rectangle 3"/>
          <p:cNvSpPr>
            <a:spLocks noGrp="1" noChangeArrowheads="1"/>
          </p:cNvSpPr>
          <p:nvPr>
            <p:ph type="body" idx="1"/>
          </p:nvPr>
        </p:nvSpPr>
        <p:spPr/>
        <p:txBody>
          <a:bodyPr>
            <a:normAutofit lnSpcReduction="10000"/>
          </a:bodyPr>
          <a:lstStyle/>
          <a:p>
            <a:pPr>
              <a:buFont typeface="Wingdings" panose="05000000000000000000" pitchFamily="2" charset="2"/>
              <a:buChar char="n"/>
            </a:pPr>
            <a:r>
              <a:rPr lang="zh-CN" altLang="en-US" sz="2400" dirty="0"/>
              <a:t>从互连网络的结构上看，网桥属于</a:t>
            </a:r>
            <a:r>
              <a:rPr lang="en-US" altLang="zh-CN" sz="2400" dirty="0"/>
              <a:t>DCE</a:t>
            </a:r>
            <a:r>
              <a:rPr lang="zh-CN" altLang="en-US" sz="2400" dirty="0"/>
              <a:t>级的端到端的连接；从协议的层次上看，网桥同时作用在</a:t>
            </a:r>
            <a:r>
              <a:rPr lang="en-US" altLang="zh-CN" sz="2400" dirty="0"/>
              <a:t>OSI</a:t>
            </a:r>
            <a:r>
              <a:rPr lang="zh-CN" altLang="en-US" sz="2400" dirty="0"/>
              <a:t>的物理层和数据链路层。</a:t>
            </a:r>
          </a:p>
          <a:p>
            <a:pPr>
              <a:buFont typeface="Wingdings" panose="05000000000000000000" pitchFamily="2" charset="2"/>
              <a:buChar char="n"/>
            </a:pPr>
            <a:r>
              <a:rPr lang="zh-CN" altLang="en-US" sz="2400" dirty="0"/>
              <a:t>网桥在数据链路层上进行数据帧的存贮和转发</a:t>
            </a:r>
          </a:p>
          <a:p>
            <a:pPr>
              <a:buFont typeface="Wingdings" panose="05000000000000000000" pitchFamily="2" charset="2"/>
              <a:buChar char="n"/>
            </a:pPr>
            <a:r>
              <a:rPr lang="zh-CN" altLang="en-US" sz="2400" dirty="0"/>
              <a:t>网桥常用于局域网的互连</a:t>
            </a:r>
          </a:p>
          <a:p>
            <a:pPr>
              <a:buFont typeface="Wingdings" panose="05000000000000000000" pitchFamily="2" charset="2"/>
              <a:buChar char="n"/>
            </a:pPr>
            <a:r>
              <a:rPr lang="zh-CN" altLang="en-US" sz="2400" dirty="0"/>
              <a:t>局域网常用的链路层协议 ：</a:t>
            </a:r>
          </a:p>
          <a:p>
            <a:pPr marL="536575" lvl="1" indent="-271463">
              <a:buFont typeface="Wingdings" panose="05000000000000000000" pitchFamily="2" charset="2"/>
              <a:buChar char="Ø"/>
            </a:pPr>
            <a:r>
              <a:rPr lang="en-US" altLang="zh-CN" sz="2000" dirty="0">
                <a:latin typeface="+mn-ea"/>
              </a:rPr>
              <a:t>802.1</a:t>
            </a:r>
            <a:r>
              <a:rPr lang="zh-CN" altLang="en-US" sz="2000" dirty="0">
                <a:latin typeface="+mn-ea"/>
              </a:rPr>
              <a:t>：</a:t>
            </a:r>
            <a:r>
              <a:rPr lang="en-US" altLang="zh-CN" sz="2000" dirty="0">
                <a:latin typeface="+mn-ea"/>
              </a:rPr>
              <a:t>LAN</a:t>
            </a:r>
            <a:r>
              <a:rPr lang="zh-CN" altLang="en-US" sz="2000" dirty="0">
                <a:latin typeface="+mn-ea"/>
              </a:rPr>
              <a:t>中的网络互连标准 </a:t>
            </a:r>
          </a:p>
          <a:p>
            <a:pPr marL="536575" lvl="1" indent="-271463">
              <a:buFont typeface="Wingdings" panose="05000000000000000000" pitchFamily="2" charset="2"/>
              <a:buChar char="Ø"/>
            </a:pPr>
            <a:r>
              <a:rPr lang="en-US" altLang="zh-CN" sz="2000" dirty="0">
                <a:latin typeface="+mn-ea"/>
              </a:rPr>
              <a:t>802.2</a:t>
            </a:r>
            <a:r>
              <a:rPr lang="zh-CN" altLang="en-US" sz="2000" dirty="0">
                <a:latin typeface="+mn-ea"/>
              </a:rPr>
              <a:t>：</a:t>
            </a:r>
            <a:r>
              <a:rPr lang="en-US" altLang="zh-CN" sz="2000" dirty="0">
                <a:latin typeface="+mn-ea"/>
              </a:rPr>
              <a:t>LLC</a:t>
            </a:r>
            <a:r>
              <a:rPr lang="zh-CN" altLang="en-US" sz="2000" dirty="0">
                <a:latin typeface="+mn-ea"/>
              </a:rPr>
              <a:t>逻辑链路控制协议标准 </a:t>
            </a:r>
          </a:p>
          <a:p>
            <a:pPr marL="536575" lvl="1" indent="-271463">
              <a:buFont typeface="Wingdings" panose="05000000000000000000" pitchFamily="2" charset="2"/>
              <a:buChar char="Ø"/>
            </a:pPr>
            <a:r>
              <a:rPr lang="en-US" altLang="zh-CN" sz="2000" dirty="0">
                <a:latin typeface="+mn-ea"/>
              </a:rPr>
              <a:t>802.3</a:t>
            </a:r>
            <a:r>
              <a:rPr lang="zh-CN" altLang="en-US" sz="2000" dirty="0">
                <a:latin typeface="+mn-ea"/>
              </a:rPr>
              <a:t>：</a:t>
            </a:r>
            <a:r>
              <a:rPr lang="en-US" altLang="zh-CN" sz="2000" dirty="0">
                <a:latin typeface="+mn-ea"/>
              </a:rPr>
              <a:t>CSMA/CD</a:t>
            </a:r>
            <a:r>
              <a:rPr lang="zh-CN" altLang="en-US" sz="2000" dirty="0">
                <a:latin typeface="+mn-ea"/>
              </a:rPr>
              <a:t>媒体访问方法</a:t>
            </a:r>
          </a:p>
          <a:p>
            <a:pPr marL="536575" lvl="1" indent="-271463">
              <a:buFont typeface="Wingdings" panose="05000000000000000000" pitchFamily="2" charset="2"/>
              <a:buChar char="Ø"/>
            </a:pPr>
            <a:r>
              <a:rPr lang="en-US" altLang="zh-CN" sz="2000" dirty="0">
                <a:latin typeface="+mn-ea"/>
              </a:rPr>
              <a:t>802.4</a:t>
            </a:r>
            <a:r>
              <a:rPr lang="zh-CN" altLang="en-US" sz="2000" dirty="0">
                <a:latin typeface="+mn-ea"/>
              </a:rPr>
              <a:t>：令牌总线访问方法</a:t>
            </a:r>
          </a:p>
          <a:p>
            <a:pPr marL="536575" lvl="1" indent="-271463">
              <a:buFont typeface="Wingdings" panose="05000000000000000000" pitchFamily="2" charset="2"/>
              <a:buChar char="Ø"/>
            </a:pPr>
            <a:r>
              <a:rPr lang="en-US" altLang="zh-CN" sz="2000" dirty="0">
                <a:latin typeface="+mn-ea"/>
              </a:rPr>
              <a:t>802.5</a:t>
            </a:r>
            <a:r>
              <a:rPr lang="zh-CN" altLang="en-US" sz="2000" dirty="0">
                <a:latin typeface="+mn-ea"/>
              </a:rPr>
              <a:t>：令牌环访问方法</a:t>
            </a:r>
          </a:p>
          <a:p>
            <a:pPr marL="536575" lvl="1" indent="-271463">
              <a:buFont typeface="Wingdings" panose="05000000000000000000" pitchFamily="2" charset="2"/>
              <a:buChar char="Ø"/>
            </a:pPr>
            <a:r>
              <a:rPr lang="en-US" altLang="zh-CN" sz="2000" dirty="0">
                <a:latin typeface="+mn-ea"/>
              </a:rPr>
              <a:t>802.11</a:t>
            </a:r>
            <a:r>
              <a:rPr lang="zh-CN" altLang="en-US" sz="2000" dirty="0">
                <a:latin typeface="+mn-ea"/>
              </a:rPr>
              <a:t>：无线局域网协议</a:t>
            </a:r>
            <a:endParaRPr lang="zh-CN" altLang="en-US" dirty="0">
              <a:latin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2</a:t>
            </a:fld>
            <a:endParaRPr lang="en-US"/>
          </a:p>
        </p:txBody>
      </p:sp>
      <p:sp>
        <p:nvSpPr>
          <p:cNvPr id="5" name="Text Placeholder 4"/>
          <p:cNvSpPr>
            <a:spLocks noGrp="1"/>
          </p:cNvSpPr>
          <p:nvPr>
            <p:ph sz="quarter" idx="1"/>
          </p:nvPr>
        </p:nvSpPr>
        <p:spPr/>
        <p:txBody>
          <a:bodyPr>
            <a:normAutofit/>
          </a:bodyPr>
          <a:lstStyle/>
          <a:p>
            <a:pPr>
              <a:lnSpc>
                <a:spcPct val="120000"/>
              </a:lnSpc>
            </a:pPr>
            <a:r>
              <a:rPr lang="zh-CN" altLang="en-US" sz="2400" dirty="0">
                <a:solidFill>
                  <a:srgbClr val="3333FF"/>
                </a:solidFill>
                <a:latin typeface="+mj-ea"/>
                <a:ea typeface="+mj-ea"/>
                <a:cs typeface="+mn-ea"/>
                <a:sym typeface="+mn-lt"/>
              </a:rPr>
              <a:t>数据链路层概述</a:t>
            </a:r>
          </a:p>
          <a:p>
            <a:pPr>
              <a:lnSpc>
                <a:spcPct val="120000"/>
              </a:lnSpc>
            </a:pP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a:lnSpc>
                <a:spcPct val="120000"/>
              </a:lnSpc>
            </a:pP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a:lnSpc>
                <a:spcPct val="120000"/>
              </a:lnSpc>
            </a:pPr>
            <a:r>
              <a:rPr lang="zh-CN" altLang="en-US" sz="2400" dirty="0">
                <a:latin typeface="+mj-ea"/>
                <a:ea typeface="+mj-ea"/>
                <a:cs typeface="+mn-ea"/>
                <a:sym typeface="+mn-lt"/>
              </a:rPr>
              <a:t>局域网的数据链路层</a:t>
            </a:r>
            <a:r>
              <a:rPr lang="zh-CN" altLang="en-US" sz="2400" dirty="0">
                <a:solidFill>
                  <a:schemeClr val="bg1"/>
                </a:solidFill>
                <a:latin typeface="+mj-ea"/>
                <a:ea typeface="+mj-ea"/>
                <a:cs typeface="+mn-ea"/>
                <a:sym typeface="+mn-lt"/>
              </a:rPr>
              <a:t>层</a:t>
            </a:r>
            <a:endParaRPr lang="zh-CN" altLang="en-US" sz="2400" dirty="0">
              <a:latin typeface="+mj-ea"/>
              <a:ea typeface="+mj-ea"/>
              <a:cs typeface="+mn-ea"/>
              <a:sym typeface="+mn-lt"/>
            </a:endParaRPr>
          </a:p>
          <a:p>
            <a:pPr>
              <a:lnSpc>
                <a:spcPct val="120000"/>
              </a:lnSpc>
            </a:pP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a:lnSpc>
                <a:spcPct val="120000"/>
              </a:lnSpc>
            </a:pP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3655334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0E8E05-6183-4A9A-ABB3-8BB1EF4D537A}"/>
              </a:ext>
            </a:extLst>
          </p:cNvPr>
          <p:cNvSpPr>
            <a:spLocks noGrp="1"/>
          </p:cNvSpPr>
          <p:nvPr>
            <p:ph type="title"/>
          </p:nvPr>
        </p:nvSpPr>
        <p:spPr/>
        <p:txBody>
          <a:bodyPr/>
          <a:lstStyle/>
          <a:p>
            <a:r>
              <a:rPr lang="zh-CN" altLang="en-US" dirty="0">
                <a:cs typeface="+mn-ea"/>
                <a:sym typeface="+mn-lt"/>
              </a:rPr>
              <a:t>询问</a:t>
            </a:r>
            <a:r>
              <a:rPr lang="en-US" altLang="zh-CN" dirty="0">
                <a:cs typeface="+mn-ea"/>
                <a:sym typeface="+mn-lt"/>
              </a:rPr>
              <a:t>/</a:t>
            </a:r>
            <a:r>
              <a:rPr lang="zh-CN" altLang="en-US" dirty="0">
                <a:cs typeface="+mn-ea"/>
                <a:sym typeface="+mn-lt"/>
              </a:rPr>
              <a:t>应答模式</a:t>
            </a:r>
            <a:endParaRPr lang="zh-CN" altLang="en-US" dirty="0"/>
          </a:p>
        </p:txBody>
      </p:sp>
      <p:sp>
        <p:nvSpPr>
          <p:cNvPr id="3" name="内容占位符 2">
            <a:extLst>
              <a:ext uri="{FF2B5EF4-FFF2-40B4-BE49-F238E27FC236}">
                <a16:creationId xmlns:a16="http://schemas.microsoft.com/office/drawing/2014/main" id="{16D6B287-C7A8-4F9B-9BCF-97E6227E2995}"/>
              </a:ext>
            </a:extLst>
          </p:cNvPr>
          <p:cNvSpPr>
            <a:spLocks noGrp="1"/>
          </p:cNvSpPr>
          <p:nvPr>
            <p:ph idx="1"/>
          </p:nvPr>
        </p:nvSpPr>
        <p:spPr>
          <a:xfrm>
            <a:off x="660400" y="1125539"/>
            <a:ext cx="5087208" cy="5008562"/>
          </a:xfrm>
        </p:spPr>
        <p:txBody>
          <a:bodyPr>
            <a:normAutofit/>
          </a:bodyPr>
          <a:lstStyle/>
          <a:p>
            <a:r>
              <a:rPr lang="zh-CN" altLang="en-US" dirty="0"/>
              <a:t>使用场合</a:t>
            </a:r>
          </a:p>
          <a:p>
            <a:pPr lvl="1"/>
            <a:r>
              <a:rPr lang="zh-CN" altLang="en-US" dirty="0">
                <a:solidFill>
                  <a:srgbClr val="FF0000"/>
                </a:solidFill>
              </a:rPr>
              <a:t>点对点连接系统</a:t>
            </a:r>
          </a:p>
          <a:p>
            <a:pPr lvl="1"/>
            <a:r>
              <a:rPr lang="zh-CN" altLang="en-US" dirty="0"/>
              <a:t>只要一条链路两头的设备级别相同，任意一个设备都可以启动一个会话过程</a:t>
            </a:r>
          </a:p>
          <a:p>
            <a:r>
              <a:rPr lang="zh-CN" altLang="en-US" dirty="0"/>
              <a:t>工作方式</a:t>
            </a:r>
          </a:p>
          <a:p>
            <a:pPr lvl="1"/>
            <a:r>
              <a:rPr lang="zh-CN" altLang="en-US" dirty="0"/>
              <a:t>启动方首先发送一个询问帧（</a:t>
            </a:r>
            <a:r>
              <a:rPr lang="en-US" altLang="zh-CN" dirty="0"/>
              <a:t>ENQ</a:t>
            </a:r>
            <a:r>
              <a:rPr lang="zh-CN" altLang="en-US" dirty="0"/>
              <a:t>）询问接收方是否可以接收数据</a:t>
            </a:r>
          </a:p>
          <a:p>
            <a:pPr lvl="1"/>
            <a:r>
              <a:rPr lang="zh-CN" altLang="en-US" dirty="0"/>
              <a:t>接收方如果已经准备好接收，回答一个确认帧（</a:t>
            </a:r>
            <a:r>
              <a:rPr lang="en-US" altLang="zh-CN" dirty="0"/>
              <a:t>ACK</a:t>
            </a:r>
            <a:r>
              <a:rPr lang="zh-CN" altLang="en-US" dirty="0"/>
              <a:t>）</a:t>
            </a:r>
          </a:p>
          <a:p>
            <a:pPr lvl="1"/>
            <a:r>
              <a:rPr lang="zh-CN" altLang="en-US" dirty="0"/>
              <a:t>如果没有准备好接收，回答一个否定应答帧（</a:t>
            </a:r>
            <a:r>
              <a:rPr lang="en-US" altLang="zh-CN" dirty="0"/>
              <a:t>NAK</a:t>
            </a:r>
            <a:r>
              <a:rPr lang="zh-CN" altLang="en-US" dirty="0"/>
              <a:t>）</a:t>
            </a:r>
          </a:p>
          <a:p>
            <a:endParaRPr lang="zh-CN" altLang="en-US" dirty="0"/>
          </a:p>
        </p:txBody>
      </p:sp>
      <p:sp>
        <p:nvSpPr>
          <p:cNvPr id="5" name="灯片编号占位符 4">
            <a:extLst>
              <a:ext uri="{FF2B5EF4-FFF2-40B4-BE49-F238E27FC236}">
                <a16:creationId xmlns:a16="http://schemas.microsoft.com/office/drawing/2014/main" id="{80C231C4-9A69-4014-AE3E-0B513286D916}"/>
              </a:ext>
            </a:extLst>
          </p:cNvPr>
          <p:cNvSpPr>
            <a:spLocks noGrp="1"/>
          </p:cNvSpPr>
          <p:nvPr>
            <p:ph type="sldNum" sz="quarter" idx="12"/>
          </p:nvPr>
        </p:nvSpPr>
        <p:spPr/>
        <p:txBody>
          <a:bodyPr/>
          <a:lstStyle/>
          <a:p>
            <a:fld id="{C8BB1146-E542-4D4E-B8E9-6919A11DDD48}" type="slidenum">
              <a:rPr lang="en-US" smtClean="0"/>
              <a:t>20</a:t>
            </a:fld>
            <a:endParaRPr lang="en-US"/>
          </a:p>
        </p:txBody>
      </p:sp>
      <p:sp>
        <p:nvSpPr>
          <p:cNvPr id="6" name="Rectangle 30">
            <a:extLst>
              <a:ext uri="{FF2B5EF4-FFF2-40B4-BE49-F238E27FC236}">
                <a16:creationId xmlns:a16="http://schemas.microsoft.com/office/drawing/2014/main" id="{22C2EA1E-7D9F-42AB-B194-4A8DEC658EAC}"/>
              </a:ext>
            </a:extLst>
          </p:cNvPr>
          <p:cNvSpPr>
            <a:spLocks noChangeArrowheads="1"/>
          </p:cNvSpPr>
          <p:nvPr/>
        </p:nvSpPr>
        <p:spPr bwMode="auto">
          <a:xfrm>
            <a:off x="6732907" y="3386137"/>
            <a:ext cx="4209842" cy="1871663"/>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lang="zh-CN" altLang="zh-CN" sz="2400">
              <a:latin typeface="+mn-lt"/>
              <a:ea typeface="+mn-ea"/>
            </a:endParaRPr>
          </a:p>
        </p:txBody>
      </p:sp>
      <p:sp>
        <p:nvSpPr>
          <p:cNvPr id="7" name="Line 6">
            <a:extLst>
              <a:ext uri="{FF2B5EF4-FFF2-40B4-BE49-F238E27FC236}">
                <a16:creationId xmlns:a16="http://schemas.microsoft.com/office/drawing/2014/main" id="{7AE502D4-601B-47BA-92D5-DD2DDF8F9726}"/>
              </a:ext>
            </a:extLst>
          </p:cNvPr>
          <p:cNvSpPr>
            <a:spLocks noChangeShapeType="1"/>
          </p:cNvSpPr>
          <p:nvPr/>
        </p:nvSpPr>
        <p:spPr bwMode="auto">
          <a:xfrm flipV="1">
            <a:off x="6972269" y="1951027"/>
            <a:ext cx="360160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8" name="Line 7">
            <a:extLst>
              <a:ext uri="{FF2B5EF4-FFF2-40B4-BE49-F238E27FC236}">
                <a16:creationId xmlns:a16="http://schemas.microsoft.com/office/drawing/2014/main" id="{32FA310B-20BD-4F4A-B5AF-B628A359DD65}"/>
              </a:ext>
            </a:extLst>
          </p:cNvPr>
          <p:cNvSpPr>
            <a:spLocks noChangeShapeType="1"/>
          </p:cNvSpPr>
          <p:nvPr/>
        </p:nvSpPr>
        <p:spPr bwMode="auto">
          <a:xfrm>
            <a:off x="6732905" y="2162175"/>
            <a:ext cx="0" cy="41052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9" name="Line 8">
            <a:extLst>
              <a:ext uri="{FF2B5EF4-FFF2-40B4-BE49-F238E27FC236}">
                <a16:creationId xmlns:a16="http://schemas.microsoft.com/office/drawing/2014/main" id="{FEDAA223-2252-4077-BFB0-FD3F6C98B277}"/>
              </a:ext>
            </a:extLst>
          </p:cNvPr>
          <p:cNvSpPr>
            <a:spLocks noChangeShapeType="1"/>
          </p:cNvSpPr>
          <p:nvPr/>
        </p:nvSpPr>
        <p:spPr bwMode="auto">
          <a:xfrm>
            <a:off x="10942765" y="2167571"/>
            <a:ext cx="0" cy="41052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0" name="Line 9">
            <a:extLst>
              <a:ext uri="{FF2B5EF4-FFF2-40B4-BE49-F238E27FC236}">
                <a16:creationId xmlns:a16="http://schemas.microsoft.com/office/drawing/2014/main" id="{DFBC9C37-BCE7-433D-A0D0-F085485C8D5F}"/>
              </a:ext>
            </a:extLst>
          </p:cNvPr>
          <p:cNvSpPr>
            <a:spLocks noChangeShapeType="1"/>
          </p:cNvSpPr>
          <p:nvPr/>
        </p:nvSpPr>
        <p:spPr bwMode="auto">
          <a:xfrm>
            <a:off x="6732907" y="2522538"/>
            <a:ext cx="4209858" cy="28201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1" name="Line 10">
            <a:extLst>
              <a:ext uri="{FF2B5EF4-FFF2-40B4-BE49-F238E27FC236}">
                <a16:creationId xmlns:a16="http://schemas.microsoft.com/office/drawing/2014/main" id="{BD689562-A344-47D8-AE86-F6BF94B516F5}"/>
              </a:ext>
            </a:extLst>
          </p:cNvPr>
          <p:cNvSpPr>
            <a:spLocks noChangeShapeType="1"/>
          </p:cNvSpPr>
          <p:nvPr/>
        </p:nvSpPr>
        <p:spPr bwMode="auto">
          <a:xfrm flipH="1">
            <a:off x="6732905" y="2941401"/>
            <a:ext cx="4209843" cy="3288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2" name="Line 11">
            <a:extLst>
              <a:ext uri="{FF2B5EF4-FFF2-40B4-BE49-F238E27FC236}">
                <a16:creationId xmlns:a16="http://schemas.microsoft.com/office/drawing/2014/main" id="{E1BBC55B-233C-4E64-97FA-690A51C2502E}"/>
              </a:ext>
            </a:extLst>
          </p:cNvPr>
          <p:cNvSpPr>
            <a:spLocks noChangeShapeType="1"/>
          </p:cNvSpPr>
          <p:nvPr/>
        </p:nvSpPr>
        <p:spPr bwMode="auto">
          <a:xfrm>
            <a:off x="6732907" y="3459162"/>
            <a:ext cx="4209842" cy="25050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3" name="Line 12">
            <a:extLst>
              <a:ext uri="{FF2B5EF4-FFF2-40B4-BE49-F238E27FC236}">
                <a16:creationId xmlns:a16="http://schemas.microsoft.com/office/drawing/2014/main" id="{5A82EFB7-07D4-4684-B79D-42FE4966AD9C}"/>
              </a:ext>
            </a:extLst>
          </p:cNvPr>
          <p:cNvSpPr>
            <a:spLocks noChangeShapeType="1"/>
          </p:cNvSpPr>
          <p:nvPr/>
        </p:nvSpPr>
        <p:spPr bwMode="auto">
          <a:xfrm flipH="1">
            <a:off x="6732905" y="3837542"/>
            <a:ext cx="4209831" cy="36933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4" name="Line 13">
            <a:extLst>
              <a:ext uri="{FF2B5EF4-FFF2-40B4-BE49-F238E27FC236}">
                <a16:creationId xmlns:a16="http://schemas.microsoft.com/office/drawing/2014/main" id="{A944D4C2-F0AB-4534-BEC8-559B69B44E66}"/>
              </a:ext>
            </a:extLst>
          </p:cNvPr>
          <p:cNvSpPr>
            <a:spLocks noChangeShapeType="1"/>
          </p:cNvSpPr>
          <p:nvPr/>
        </p:nvSpPr>
        <p:spPr bwMode="auto">
          <a:xfrm>
            <a:off x="6732907" y="4394199"/>
            <a:ext cx="4209830" cy="2444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5" name="Line 14">
            <a:extLst>
              <a:ext uri="{FF2B5EF4-FFF2-40B4-BE49-F238E27FC236}">
                <a16:creationId xmlns:a16="http://schemas.microsoft.com/office/drawing/2014/main" id="{97BB56EF-C772-4B4D-9B8A-C849B12C361B}"/>
              </a:ext>
            </a:extLst>
          </p:cNvPr>
          <p:cNvSpPr>
            <a:spLocks noChangeShapeType="1"/>
          </p:cNvSpPr>
          <p:nvPr/>
        </p:nvSpPr>
        <p:spPr bwMode="auto">
          <a:xfrm flipH="1">
            <a:off x="6732905" y="4834967"/>
            <a:ext cx="4209819" cy="30853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6" name="Line 15">
            <a:extLst>
              <a:ext uri="{FF2B5EF4-FFF2-40B4-BE49-F238E27FC236}">
                <a16:creationId xmlns:a16="http://schemas.microsoft.com/office/drawing/2014/main" id="{8F96E3B4-110E-4160-971D-739417EA75D9}"/>
              </a:ext>
            </a:extLst>
          </p:cNvPr>
          <p:cNvSpPr>
            <a:spLocks noChangeShapeType="1"/>
          </p:cNvSpPr>
          <p:nvPr/>
        </p:nvSpPr>
        <p:spPr bwMode="auto">
          <a:xfrm>
            <a:off x="6732907" y="5330823"/>
            <a:ext cx="4209818" cy="3315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7" name="Text Box 16">
            <a:extLst>
              <a:ext uri="{FF2B5EF4-FFF2-40B4-BE49-F238E27FC236}">
                <a16:creationId xmlns:a16="http://schemas.microsoft.com/office/drawing/2014/main" id="{2C83200D-9CEE-4D14-976A-CDC972BCF4E8}"/>
              </a:ext>
            </a:extLst>
          </p:cNvPr>
          <p:cNvSpPr txBox="1">
            <a:spLocks noChangeArrowheads="1"/>
          </p:cNvSpPr>
          <p:nvPr/>
        </p:nvSpPr>
        <p:spPr bwMode="auto">
          <a:xfrm>
            <a:off x="9326076" y="2478086"/>
            <a:ext cx="954107" cy="369332"/>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a:latin typeface="+mn-lt"/>
                <a:ea typeface="+mn-ea"/>
              </a:rPr>
              <a:t>询问帧</a:t>
            </a:r>
          </a:p>
        </p:txBody>
      </p:sp>
      <p:sp>
        <p:nvSpPr>
          <p:cNvPr id="18" name="Text Box 17">
            <a:extLst>
              <a:ext uri="{FF2B5EF4-FFF2-40B4-BE49-F238E27FC236}">
                <a16:creationId xmlns:a16="http://schemas.microsoft.com/office/drawing/2014/main" id="{4BBFD37D-D431-46DE-BF85-0C37618BAA60}"/>
              </a:ext>
            </a:extLst>
          </p:cNvPr>
          <p:cNvSpPr txBox="1">
            <a:spLocks noChangeArrowheads="1"/>
          </p:cNvSpPr>
          <p:nvPr/>
        </p:nvSpPr>
        <p:spPr bwMode="auto">
          <a:xfrm>
            <a:off x="7165489" y="2911474"/>
            <a:ext cx="954107" cy="369332"/>
          </a:xfrm>
          <a:prstGeom prst="rect">
            <a:avLst/>
          </a:prstGeom>
          <a:solidFill>
            <a:schemeClr val="accent2"/>
          </a:solidFill>
          <a:ln>
            <a:noFill/>
          </a:ln>
          <a:effectLst/>
        </p:spPr>
        <p:txBody>
          <a:bodyPr wrap="square">
            <a:spAutoFit/>
          </a:bodyPr>
          <a:lstStyle/>
          <a:p>
            <a:pPr algn="ctr"/>
            <a:r>
              <a:rPr lang="zh-CN" altLang="en-US">
                <a:latin typeface="+mn-lt"/>
                <a:ea typeface="+mn-ea"/>
              </a:rPr>
              <a:t>确认帧</a:t>
            </a:r>
          </a:p>
        </p:txBody>
      </p:sp>
      <p:sp>
        <p:nvSpPr>
          <p:cNvPr id="19" name="Text Box 18">
            <a:extLst>
              <a:ext uri="{FF2B5EF4-FFF2-40B4-BE49-F238E27FC236}">
                <a16:creationId xmlns:a16="http://schemas.microsoft.com/office/drawing/2014/main" id="{90C8D475-CF61-4DA3-9F06-CBCB8722F2C3}"/>
              </a:ext>
            </a:extLst>
          </p:cNvPr>
          <p:cNvSpPr txBox="1">
            <a:spLocks noChangeArrowheads="1"/>
          </p:cNvSpPr>
          <p:nvPr/>
        </p:nvSpPr>
        <p:spPr bwMode="auto">
          <a:xfrm>
            <a:off x="7165489" y="3846511"/>
            <a:ext cx="954107" cy="369332"/>
          </a:xfrm>
          <a:prstGeom prst="rect">
            <a:avLst/>
          </a:prstGeom>
          <a:solidFill>
            <a:schemeClr val="accent2"/>
          </a:solidFill>
          <a:ln>
            <a:noFill/>
          </a:ln>
          <a:effectLst/>
        </p:spPr>
        <p:txBody>
          <a:bodyPr wrap="square">
            <a:spAutoFit/>
          </a:bodyPr>
          <a:lstStyle/>
          <a:p>
            <a:pPr algn="ctr"/>
            <a:r>
              <a:rPr lang="zh-CN" altLang="en-US" dirty="0">
                <a:latin typeface="+mn-lt"/>
                <a:ea typeface="+mn-ea"/>
              </a:rPr>
              <a:t>确认帧</a:t>
            </a:r>
          </a:p>
        </p:txBody>
      </p:sp>
      <p:sp>
        <p:nvSpPr>
          <p:cNvPr id="20" name="Text Box 19">
            <a:extLst>
              <a:ext uri="{FF2B5EF4-FFF2-40B4-BE49-F238E27FC236}">
                <a16:creationId xmlns:a16="http://schemas.microsoft.com/office/drawing/2014/main" id="{7D907B33-0FDB-4967-B8EC-94F05808FEEC}"/>
              </a:ext>
            </a:extLst>
          </p:cNvPr>
          <p:cNvSpPr txBox="1">
            <a:spLocks noChangeArrowheads="1"/>
          </p:cNvSpPr>
          <p:nvPr/>
        </p:nvSpPr>
        <p:spPr bwMode="auto">
          <a:xfrm>
            <a:off x="7165489" y="4783136"/>
            <a:ext cx="954107" cy="369332"/>
          </a:xfrm>
          <a:prstGeom prst="rect">
            <a:avLst/>
          </a:prstGeom>
          <a:solidFill>
            <a:schemeClr val="accent2"/>
          </a:solidFill>
          <a:ln>
            <a:noFill/>
          </a:ln>
          <a:effectLst/>
        </p:spPr>
        <p:txBody>
          <a:bodyPr wrap="square">
            <a:spAutoFit/>
          </a:bodyPr>
          <a:lstStyle/>
          <a:p>
            <a:pPr algn="ctr"/>
            <a:r>
              <a:rPr lang="zh-CN" altLang="en-US" dirty="0">
                <a:latin typeface="+mn-lt"/>
                <a:ea typeface="+mn-ea"/>
              </a:rPr>
              <a:t>确认帧</a:t>
            </a:r>
          </a:p>
        </p:txBody>
      </p:sp>
      <p:sp>
        <p:nvSpPr>
          <p:cNvPr id="21" name="Text Box 20">
            <a:extLst>
              <a:ext uri="{FF2B5EF4-FFF2-40B4-BE49-F238E27FC236}">
                <a16:creationId xmlns:a16="http://schemas.microsoft.com/office/drawing/2014/main" id="{492BB4B3-C887-42C1-A3BF-561F06E25A93}"/>
              </a:ext>
            </a:extLst>
          </p:cNvPr>
          <p:cNvSpPr txBox="1">
            <a:spLocks noChangeArrowheads="1"/>
          </p:cNvSpPr>
          <p:nvPr/>
        </p:nvSpPr>
        <p:spPr bwMode="auto">
          <a:xfrm>
            <a:off x="9326076" y="3414711"/>
            <a:ext cx="954107" cy="369332"/>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a:latin typeface="+mn-lt"/>
                <a:ea typeface="+mn-ea"/>
              </a:rPr>
              <a:t>数据帧</a:t>
            </a:r>
          </a:p>
        </p:txBody>
      </p:sp>
      <p:sp>
        <p:nvSpPr>
          <p:cNvPr id="22" name="Text Box 21">
            <a:extLst>
              <a:ext uri="{FF2B5EF4-FFF2-40B4-BE49-F238E27FC236}">
                <a16:creationId xmlns:a16="http://schemas.microsoft.com/office/drawing/2014/main" id="{74B3BFAB-39AC-4101-8D21-EEF5AFC46BF1}"/>
              </a:ext>
            </a:extLst>
          </p:cNvPr>
          <p:cNvSpPr txBox="1">
            <a:spLocks noChangeArrowheads="1"/>
          </p:cNvSpPr>
          <p:nvPr/>
        </p:nvSpPr>
        <p:spPr bwMode="auto">
          <a:xfrm>
            <a:off x="9326076" y="4278311"/>
            <a:ext cx="954107" cy="369332"/>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a:latin typeface="+mn-lt"/>
                <a:ea typeface="+mn-ea"/>
              </a:rPr>
              <a:t>数据帧</a:t>
            </a:r>
          </a:p>
        </p:txBody>
      </p:sp>
      <p:sp>
        <p:nvSpPr>
          <p:cNvPr id="23" name="Text Box 22">
            <a:extLst>
              <a:ext uri="{FF2B5EF4-FFF2-40B4-BE49-F238E27FC236}">
                <a16:creationId xmlns:a16="http://schemas.microsoft.com/office/drawing/2014/main" id="{8C04B510-547F-49E4-99E6-BC29A34D6C41}"/>
              </a:ext>
            </a:extLst>
          </p:cNvPr>
          <p:cNvSpPr txBox="1">
            <a:spLocks noChangeArrowheads="1"/>
          </p:cNvSpPr>
          <p:nvPr/>
        </p:nvSpPr>
        <p:spPr bwMode="auto">
          <a:xfrm>
            <a:off x="9334077" y="5305424"/>
            <a:ext cx="941283" cy="369332"/>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a:latin typeface="+mn-lt"/>
                <a:ea typeface="+mn-ea"/>
              </a:rPr>
              <a:t>EOT</a:t>
            </a:r>
            <a:r>
              <a:rPr lang="zh-CN" altLang="en-US">
                <a:latin typeface="+mn-lt"/>
                <a:ea typeface="+mn-ea"/>
              </a:rPr>
              <a:t>帧</a:t>
            </a:r>
          </a:p>
        </p:txBody>
      </p:sp>
      <p:sp>
        <p:nvSpPr>
          <p:cNvPr id="24" name="Text Box 23">
            <a:extLst>
              <a:ext uri="{FF2B5EF4-FFF2-40B4-BE49-F238E27FC236}">
                <a16:creationId xmlns:a16="http://schemas.microsoft.com/office/drawing/2014/main" id="{4867F99A-5A89-43F8-8E6C-06FABA55AB25}"/>
              </a:ext>
            </a:extLst>
          </p:cNvPr>
          <p:cNvSpPr txBox="1">
            <a:spLocks noChangeArrowheads="1"/>
          </p:cNvSpPr>
          <p:nvPr/>
        </p:nvSpPr>
        <p:spPr bwMode="auto">
          <a:xfrm>
            <a:off x="5869305" y="2233611"/>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t>建立</a:t>
            </a:r>
          </a:p>
        </p:txBody>
      </p:sp>
      <p:sp>
        <p:nvSpPr>
          <p:cNvPr id="25" name="Text Box 24">
            <a:extLst>
              <a:ext uri="{FF2B5EF4-FFF2-40B4-BE49-F238E27FC236}">
                <a16:creationId xmlns:a16="http://schemas.microsoft.com/office/drawing/2014/main" id="{C38FE9CC-C769-41B3-BBAE-4AA0720E9EFF}"/>
              </a:ext>
            </a:extLst>
          </p:cNvPr>
          <p:cNvSpPr txBox="1">
            <a:spLocks noChangeArrowheads="1"/>
          </p:cNvSpPr>
          <p:nvPr/>
        </p:nvSpPr>
        <p:spPr bwMode="auto">
          <a:xfrm>
            <a:off x="5866072" y="3817937"/>
            <a:ext cx="800219"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t>数据</a:t>
            </a:r>
          </a:p>
          <a:p>
            <a:r>
              <a:rPr lang="zh-CN" altLang="en-US" dirty="0"/>
              <a:t>传输</a:t>
            </a:r>
          </a:p>
        </p:txBody>
      </p:sp>
      <p:sp>
        <p:nvSpPr>
          <p:cNvPr id="26" name="Text Box 25">
            <a:extLst>
              <a:ext uri="{FF2B5EF4-FFF2-40B4-BE49-F238E27FC236}">
                <a16:creationId xmlns:a16="http://schemas.microsoft.com/office/drawing/2014/main" id="{ECD021B9-0EC8-410A-A845-0BF8E7A7C058}"/>
              </a:ext>
            </a:extLst>
          </p:cNvPr>
          <p:cNvSpPr txBox="1">
            <a:spLocks noChangeArrowheads="1"/>
          </p:cNvSpPr>
          <p:nvPr/>
        </p:nvSpPr>
        <p:spPr bwMode="auto">
          <a:xfrm>
            <a:off x="5869305" y="5186361"/>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t>终止</a:t>
            </a:r>
          </a:p>
        </p:txBody>
      </p:sp>
      <p:sp>
        <p:nvSpPr>
          <p:cNvPr id="27" name="Text Box 26">
            <a:extLst>
              <a:ext uri="{FF2B5EF4-FFF2-40B4-BE49-F238E27FC236}">
                <a16:creationId xmlns:a16="http://schemas.microsoft.com/office/drawing/2014/main" id="{D9E94246-7E81-44D6-A125-1285D46F87BF}"/>
              </a:ext>
            </a:extLst>
          </p:cNvPr>
          <p:cNvSpPr txBox="1">
            <a:spLocks noChangeArrowheads="1"/>
          </p:cNvSpPr>
          <p:nvPr/>
        </p:nvSpPr>
        <p:spPr bwMode="auto">
          <a:xfrm>
            <a:off x="6278958" y="1263446"/>
            <a:ext cx="86914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dirty="0">
                <a:solidFill>
                  <a:schemeClr val="accent1"/>
                </a:solidFill>
                <a:latin typeface="+mn-lt"/>
                <a:ea typeface="+mn-ea"/>
              </a:rPr>
              <a:t>站点</a:t>
            </a:r>
            <a:r>
              <a:rPr lang="en-US" altLang="zh-CN" sz="2000" dirty="0">
                <a:solidFill>
                  <a:schemeClr val="accent1"/>
                </a:solidFill>
                <a:latin typeface="+mn-lt"/>
                <a:ea typeface="+mn-ea"/>
              </a:rPr>
              <a:t>A</a:t>
            </a:r>
          </a:p>
        </p:txBody>
      </p:sp>
      <p:sp>
        <p:nvSpPr>
          <p:cNvPr id="28" name="Text Box 28">
            <a:extLst>
              <a:ext uri="{FF2B5EF4-FFF2-40B4-BE49-F238E27FC236}">
                <a16:creationId xmlns:a16="http://schemas.microsoft.com/office/drawing/2014/main" id="{5B72A974-4F0D-43DA-B2AE-35890DD271B0}"/>
              </a:ext>
            </a:extLst>
          </p:cNvPr>
          <p:cNvSpPr txBox="1">
            <a:spLocks noChangeArrowheads="1"/>
          </p:cNvSpPr>
          <p:nvPr/>
        </p:nvSpPr>
        <p:spPr bwMode="auto">
          <a:xfrm>
            <a:off x="10484465" y="1238815"/>
            <a:ext cx="86914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t>站点</a:t>
            </a:r>
            <a:r>
              <a:rPr lang="en-US" altLang="zh-CN" dirty="0"/>
              <a:t>B</a:t>
            </a:r>
          </a:p>
        </p:txBody>
      </p:sp>
      <p:pic>
        <p:nvPicPr>
          <p:cNvPr id="31" name="图形 30">
            <a:extLst>
              <a:ext uri="{FF2B5EF4-FFF2-40B4-BE49-F238E27FC236}">
                <a16:creationId xmlns:a16="http://schemas.microsoft.com/office/drawing/2014/main" id="{4522FD4C-689F-4745-954C-7CB24DB7FA5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383434" y="1735386"/>
            <a:ext cx="588835" cy="445833"/>
          </a:xfrm>
          <a:prstGeom prst="rect">
            <a:avLst/>
          </a:prstGeom>
        </p:spPr>
      </p:pic>
      <p:pic>
        <p:nvPicPr>
          <p:cNvPr id="32" name="图形 31">
            <a:extLst>
              <a:ext uri="{FF2B5EF4-FFF2-40B4-BE49-F238E27FC236}">
                <a16:creationId xmlns:a16="http://schemas.microsoft.com/office/drawing/2014/main" id="{B794BEF5-ADE9-4EA5-8338-ED5494ADC945}"/>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573870" y="1703438"/>
            <a:ext cx="588835" cy="445833"/>
          </a:xfrm>
          <a:prstGeom prst="rect">
            <a:avLst/>
          </a:prstGeom>
        </p:spPr>
      </p:pic>
    </p:spTree>
    <p:extLst>
      <p:ext uri="{BB962C8B-B14F-4D97-AF65-F5344CB8AC3E}">
        <p14:creationId xmlns:p14="http://schemas.microsoft.com/office/powerpoint/2010/main" val="277716883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灯片编号占位符 5"/>
          <p:cNvSpPr>
            <a:spLocks noGrp="1"/>
          </p:cNvSpPr>
          <p:nvPr>
            <p:ph type="sldNum" sz="quarter" idx="12"/>
          </p:nvPr>
        </p:nvSpPr>
        <p:spPr/>
        <p:txBody>
          <a:bodyPr/>
          <a:lstStyle/>
          <a:p>
            <a:fld id="{8E88AFDE-7522-4EA8-886F-0119273B2DC1}" type="slidenum">
              <a:rPr lang="en-US" altLang="zh-CN"/>
              <a:pPr/>
              <a:t>200</a:t>
            </a:fld>
            <a:endParaRPr lang="en-US" altLang="zh-CN"/>
          </a:p>
        </p:txBody>
      </p:sp>
      <p:sp>
        <p:nvSpPr>
          <p:cNvPr id="576514" name="Rectangle 2"/>
          <p:cNvSpPr>
            <a:spLocks noGrp="1" noChangeArrowheads="1"/>
          </p:cNvSpPr>
          <p:nvPr>
            <p:ph type="title"/>
          </p:nvPr>
        </p:nvSpPr>
        <p:spPr/>
        <p:txBody>
          <a:bodyPr/>
          <a:lstStyle/>
          <a:p>
            <a:r>
              <a:rPr lang="zh-CN" altLang="en-US"/>
              <a:t>网桥的内部结构 </a:t>
            </a:r>
          </a:p>
        </p:txBody>
      </p:sp>
      <p:sp>
        <p:nvSpPr>
          <p:cNvPr id="576516" name="Freeform 4"/>
          <p:cNvSpPr>
            <a:spLocks/>
          </p:cNvSpPr>
          <p:nvPr/>
        </p:nvSpPr>
        <p:spPr bwMode="auto">
          <a:xfrm>
            <a:off x="4419601" y="1190626"/>
            <a:ext cx="1400175" cy="3667125"/>
          </a:xfrm>
          <a:custGeom>
            <a:avLst/>
            <a:gdLst>
              <a:gd name="T0" fmla="*/ 0 w 882"/>
              <a:gd name="T1" fmla="*/ 2310 h 2310"/>
              <a:gd name="T2" fmla="*/ 0 w 882"/>
              <a:gd name="T3" fmla="*/ 1896 h 2310"/>
              <a:gd name="T4" fmla="*/ 882 w 882"/>
              <a:gd name="T5" fmla="*/ 0 h 2310"/>
              <a:gd name="T6" fmla="*/ 882 w 882"/>
              <a:gd name="T7" fmla="*/ 2034 h 2310"/>
              <a:gd name="T8" fmla="*/ 0 w 882"/>
              <a:gd name="T9" fmla="*/ 2310 h 2310"/>
            </a:gdLst>
            <a:ahLst/>
            <a:cxnLst>
              <a:cxn ang="0">
                <a:pos x="T0" y="T1"/>
              </a:cxn>
              <a:cxn ang="0">
                <a:pos x="T2" y="T3"/>
              </a:cxn>
              <a:cxn ang="0">
                <a:pos x="T4" y="T5"/>
              </a:cxn>
              <a:cxn ang="0">
                <a:pos x="T6" y="T7"/>
              </a:cxn>
              <a:cxn ang="0">
                <a:pos x="T8" y="T9"/>
              </a:cxn>
            </a:cxnLst>
            <a:rect l="0" t="0" r="r" b="b"/>
            <a:pathLst>
              <a:path w="882" h="2310">
                <a:moveTo>
                  <a:pt x="0" y="2310"/>
                </a:moveTo>
                <a:lnTo>
                  <a:pt x="0" y="1896"/>
                </a:lnTo>
                <a:lnTo>
                  <a:pt x="882" y="0"/>
                </a:lnTo>
                <a:lnTo>
                  <a:pt x="882" y="2034"/>
                </a:lnTo>
                <a:lnTo>
                  <a:pt x="0" y="2310"/>
                </a:lnTo>
                <a:close/>
              </a:path>
            </a:pathLst>
          </a:custGeom>
          <a:gradFill rotWithShape="1">
            <a:gsLst>
              <a:gs pos="0">
                <a:srgbClr val="FFFFCC">
                  <a:gamma/>
                  <a:shade val="72941"/>
                  <a:invGamma/>
                </a:srgbClr>
              </a:gs>
              <a:gs pos="100000">
                <a:srgbClr val="FFFFCC"/>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6518" name="Line 6"/>
          <p:cNvSpPr>
            <a:spLocks noChangeShapeType="1"/>
          </p:cNvSpPr>
          <p:nvPr/>
        </p:nvSpPr>
        <p:spPr bwMode="auto">
          <a:xfrm flipH="1">
            <a:off x="4237038" y="4926013"/>
            <a:ext cx="0" cy="3730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19" name="Line 7"/>
          <p:cNvSpPr>
            <a:spLocks noChangeShapeType="1"/>
          </p:cNvSpPr>
          <p:nvPr/>
        </p:nvSpPr>
        <p:spPr bwMode="auto">
          <a:xfrm flipH="1">
            <a:off x="3321050" y="4945063"/>
            <a:ext cx="0" cy="3857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20" name="Rectangle 8"/>
          <p:cNvSpPr>
            <a:spLocks noChangeArrowheads="1"/>
          </p:cNvSpPr>
          <p:nvPr/>
        </p:nvSpPr>
        <p:spPr bwMode="auto">
          <a:xfrm>
            <a:off x="5842001" y="1204914"/>
            <a:ext cx="4575175" cy="3208337"/>
          </a:xfrm>
          <a:prstGeom prst="rect">
            <a:avLst/>
          </a:prstGeom>
          <a:solidFill>
            <a:srgbClr val="FFFFCC"/>
          </a:solidFill>
          <a:ln w="9525">
            <a:solidFill>
              <a:schemeClr val="tx2"/>
            </a:solidFill>
            <a:miter lim="800000"/>
            <a:headEnd/>
            <a:tailEnd/>
          </a:ln>
          <a:effectLst>
            <a:outerShdw dist="28398" dir="3806097" algn="ctr" rotWithShape="0">
              <a:schemeClr val="tx1"/>
            </a:outerShdw>
          </a:effectLst>
        </p:spPr>
        <p:txBody>
          <a:bodyPr wrap="none" anchor="ct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endParaRPr kumimoji="0" lang="zh-CN" altLang="zh-CN" sz="1800">
              <a:solidFill>
                <a:srgbClr val="333399"/>
              </a:solidFill>
              <a:latin typeface="Arial" panose="020B0604020202020204" pitchFamily="34" charset="0"/>
              <a:ea typeface="黑体" panose="02010609060101010101" pitchFamily="49" charset="-122"/>
            </a:endParaRPr>
          </a:p>
        </p:txBody>
      </p:sp>
      <p:sp>
        <p:nvSpPr>
          <p:cNvPr id="576521" name="Rectangle 9"/>
          <p:cNvSpPr>
            <a:spLocks noChangeArrowheads="1"/>
          </p:cNvSpPr>
          <p:nvPr/>
        </p:nvSpPr>
        <p:spPr bwMode="auto">
          <a:xfrm>
            <a:off x="7600950" y="1595439"/>
            <a:ext cx="712788" cy="522287"/>
          </a:xfrm>
          <a:prstGeom prst="rect">
            <a:avLst/>
          </a:prstGeom>
          <a:solidFill>
            <a:srgbClr val="FFCCFF"/>
          </a:solidFill>
          <a:ln w="9525">
            <a:solidFill>
              <a:schemeClr val="tx2"/>
            </a:solidFill>
            <a:miter lim="800000"/>
            <a:headEnd/>
            <a:tailEnd/>
          </a:ln>
          <a:effectLst>
            <a:outerShdw dist="35921" dir="2700000" algn="ctr" rotWithShape="0">
              <a:schemeClr val="tx1"/>
            </a:outerShdw>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22" name="Rectangle 10"/>
          <p:cNvSpPr>
            <a:spLocks noChangeArrowheads="1"/>
          </p:cNvSpPr>
          <p:nvPr/>
        </p:nvSpPr>
        <p:spPr bwMode="auto">
          <a:xfrm>
            <a:off x="7637463" y="1652589"/>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站表</a:t>
            </a:r>
          </a:p>
        </p:txBody>
      </p:sp>
      <p:sp>
        <p:nvSpPr>
          <p:cNvPr id="576523" name="Line 11"/>
          <p:cNvSpPr>
            <a:spLocks noChangeShapeType="1"/>
          </p:cNvSpPr>
          <p:nvPr/>
        </p:nvSpPr>
        <p:spPr bwMode="auto">
          <a:xfrm flipV="1">
            <a:off x="8294689" y="1385888"/>
            <a:ext cx="693737" cy="233362"/>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24" name="Line 12"/>
          <p:cNvSpPr>
            <a:spLocks noChangeShapeType="1"/>
          </p:cNvSpPr>
          <p:nvPr/>
        </p:nvSpPr>
        <p:spPr bwMode="auto">
          <a:xfrm>
            <a:off x="8315326" y="2105026"/>
            <a:ext cx="682625" cy="150336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25" name="Rectangle 13"/>
          <p:cNvSpPr>
            <a:spLocks noChangeArrowheads="1"/>
          </p:cNvSpPr>
          <p:nvPr/>
        </p:nvSpPr>
        <p:spPr bwMode="auto">
          <a:xfrm>
            <a:off x="6021388" y="2667000"/>
            <a:ext cx="2411412" cy="712788"/>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26" name="Rectangle 14"/>
          <p:cNvSpPr>
            <a:spLocks noChangeArrowheads="1"/>
          </p:cNvSpPr>
          <p:nvPr/>
        </p:nvSpPr>
        <p:spPr bwMode="auto">
          <a:xfrm>
            <a:off x="5992814" y="2720975"/>
            <a:ext cx="1106073" cy="6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接口管理</a:t>
            </a:r>
          </a:p>
          <a:p>
            <a:pPr eaLnBrk="0" hangingPunct="0"/>
            <a:r>
              <a:rPr lang="zh-CN" altLang="en-US" sz="1800">
                <a:solidFill>
                  <a:srgbClr val="333399"/>
                </a:solidFill>
                <a:latin typeface="Arial" panose="020B0604020202020204" pitchFamily="34" charset="0"/>
                <a:ea typeface="黑体" panose="02010609060101010101" pitchFamily="49" charset="-122"/>
              </a:rPr>
              <a:t>    软件</a:t>
            </a:r>
          </a:p>
        </p:txBody>
      </p:sp>
      <p:sp>
        <p:nvSpPr>
          <p:cNvPr id="576527" name="Rectangle 15"/>
          <p:cNvSpPr>
            <a:spLocks noChangeArrowheads="1"/>
          </p:cNvSpPr>
          <p:nvPr/>
        </p:nvSpPr>
        <p:spPr bwMode="auto">
          <a:xfrm>
            <a:off x="7419976" y="2716213"/>
            <a:ext cx="1106073" cy="6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网桥协议</a:t>
            </a:r>
          </a:p>
          <a:p>
            <a:pPr eaLnBrk="0" hangingPunct="0"/>
            <a:r>
              <a:rPr lang="zh-CN" altLang="en-US" sz="1800">
                <a:solidFill>
                  <a:srgbClr val="333399"/>
                </a:solidFill>
                <a:latin typeface="Arial" panose="020B0604020202020204" pitchFamily="34" charset="0"/>
                <a:ea typeface="黑体" panose="02010609060101010101" pitchFamily="49" charset="-122"/>
              </a:rPr>
              <a:t>    实体</a:t>
            </a:r>
          </a:p>
        </p:txBody>
      </p:sp>
      <p:sp>
        <p:nvSpPr>
          <p:cNvPr id="576528" name="Line 16"/>
          <p:cNvSpPr>
            <a:spLocks noChangeShapeType="1"/>
          </p:cNvSpPr>
          <p:nvPr/>
        </p:nvSpPr>
        <p:spPr bwMode="auto">
          <a:xfrm>
            <a:off x="7038975" y="2851150"/>
            <a:ext cx="488950" cy="0"/>
          </a:xfrm>
          <a:prstGeom prst="line">
            <a:avLst/>
          </a:prstGeom>
          <a:noFill/>
          <a:ln w="28575">
            <a:solidFill>
              <a:srgbClr val="333399"/>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29" name="Line 17"/>
          <p:cNvSpPr>
            <a:spLocks noChangeShapeType="1"/>
          </p:cNvSpPr>
          <p:nvPr/>
        </p:nvSpPr>
        <p:spPr bwMode="auto">
          <a:xfrm flipH="1">
            <a:off x="7000875" y="3028950"/>
            <a:ext cx="484188" cy="0"/>
          </a:xfrm>
          <a:prstGeom prst="line">
            <a:avLst/>
          </a:prstGeom>
          <a:noFill/>
          <a:ln w="28575">
            <a:solidFill>
              <a:srgbClr val="333399"/>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0" name="Line 18"/>
          <p:cNvSpPr>
            <a:spLocks noChangeShapeType="1"/>
          </p:cNvSpPr>
          <p:nvPr/>
        </p:nvSpPr>
        <p:spPr bwMode="auto">
          <a:xfrm>
            <a:off x="7302500" y="2651126"/>
            <a:ext cx="0" cy="728663"/>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1" name="Line 19"/>
          <p:cNvSpPr>
            <a:spLocks noChangeShapeType="1"/>
          </p:cNvSpPr>
          <p:nvPr/>
        </p:nvSpPr>
        <p:spPr bwMode="auto">
          <a:xfrm>
            <a:off x="7923213" y="2125663"/>
            <a:ext cx="0" cy="546100"/>
          </a:xfrm>
          <a:prstGeom prst="line">
            <a:avLst/>
          </a:prstGeom>
          <a:noFill/>
          <a:ln w="28575">
            <a:solidFill>
              <a:srgbClr val="333399"/>
            </a:solidFill>
            <a:round/>
            <a:headEnd type="triangl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2" name="Rectangle 20"/>
          <p:cNvSpPr>
            <a:spLocks noChangeArrowheads="1"/>
          </p:cNvSpPr>
          <p:nvPr/>
        </p:nvSpPr>
        <p:spPr bwMode="auto">
          <a:xfrm>
            <a:off x="7527925" y="3767139"/>
            <a:ext cx="725488" cy="407987"/>
          </a:xfrm>
          <a:prstGeom prst="rect">
            <a:avLst/>
          </a:prstGeom>
          <a:solidFill>
            <a:schemeClr val="bg1"/>
          </a:solidFill>
          <a:ln w="12700">
            <a:solidFill>
              <a:schemeClr val="tx1"/>
            </a:solidFill>
            <a:miter lim="800000"/>
            <a:headEnd/>
            <a:tailEnd/>
          </a:ln>
          <a:effectLst>
            <a:outerShdw dist="35921" dir="2700000" algn="ctr" rotWithShape="0">
              <a:schemeClr val="tx1"/>
            </a:outerShdw>
          </a:effectLst>
        </p:spPr>
        <p:txBody>
          <a:bodyPr wrap="none" anchor="ctr"/>
          <a:lstStyle/>
          <a:p>
            <a:pPr algn="ctr"/>
            <a:r>
              <a:rPr lang="zh-CN" altLang="en-US" sz="2000">
                <a:solidFill>
                  <a:schemeClr val="tx2"/>
                </a:solidFill>
                <a:latin typeface="Tahoma" panose="020B0604030504040204" pitchFamily="34" charset="0"/>
              </a:rPr>
              <a:t>缓存</a:t>
            </a:r>
          </a:p>
        </p:txBody>
      </p:sp>
      <p:sp>
        <p:nvSpPr>
          <p:cNvPr id="576533" name="Rectangle 21"/>
          <p:cNvSpPr>
            <a:spLocks noChangeArrowheads="1"/>
          </p:cNvSpPr>
          <p:nvPr/>
        </p:nvSpPr>
        <p:spPr bwMode="auto">
          <a:xfrm>
            <a:off x="5938838" y="3767139"/>
            <a:ext cx="836612" cy="401637"/>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anchor="ct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r>
              <a:rPr lang="zh-CN" altLang="en-US" sz="1800">
                <a:solidFill>
                  <a:srgbClr val="333399"/>
                </a:solidFill>
                <a:latin typeface="Arial" panose="020B0604020202020204" pitchFamily="34" charset="0"/>
                <a:ea typeface="黑体" panose="02010609060101010101" pitchFamily="49" charset="-122"/>
              </a:rPr>
              <a:t>接口 </a:t>
            </a:r>
            <a:r>
              <a:rPr lang="en-US" altLang="zh-CN" sz="1800">
                <a:solidFill>
                  <a:srgbClr val="333399"/>
                </a:solidFill>
                <a:latin typeface="Arial" panose="020B0604020202020204" pitchFamily="34" charset="0"/>
                <a:ea typeface="黑体" panose="02010609060101010101" pitchFamily="49" charset="-122"/>
              </a:rPr>
              <a:t>1</a:t>
            </a:r>
          </a:p>
        </p:txBody>
      </p:sp>
      <p:sp>
        <p:nvSpPr>
          <p:cNvPr id="576534" name="Rectangle 22"/>
          <p:cNvSpPr>
            <a:spLocks noChangeArrowheads="1"/>
          </p:cNvSpPr>
          <p:nvPr/>
        </p:nvSpPr>
        <p:spPr bwMode="auto">
          <a:xfrm>
            <a:off x="9007476" y="3767139"/>
            <a:ext cx="835025" cy="401637"/>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anchor="ct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r>
              <a:rPr lang="zh-CN" altLang="en-US" sz="1800">
                <a:solidFill>
                  <a:srgbClr val="333399"/>
                </a:solidFill>
                <a:latin typeface="Arial" panose="020B0604020202020204" pitchFamily="34" charset="0"/>
                <a:ea typeface="黑体" panose="02010609060101010101" pitchFamily="49" charset="-122"/>
              </a:rPr>
              <a:t>接口 </a:t>
            </a:r>
            <a:r>
              <a:rPr lang="en-US" altLang="zh-CN" sz="1800">
                <a:solidFill>
                  <a:srgbClr val="333399"/>
                </a:solidFill>
                <a:latin typeface="Arial" panose="020B0604020202020204" pitchFamily="34" charset="0"/>
                <a:ea typeface="黑体" panose="02010609060101010101" pitchFamily="49" charset="-122"/>
              </a:rPr>
              <a:t>2</a:t>
            </a:r>
          </a:p>
        </p:txBody>
      </p:sp>
      <p:sp>
        <p:nvSpPr>
          <p:cNvPr id="576535" name="Line 23"/>
          <p:cNvSpPr>
            <a:spLocks noChangeShapeType="1"/>
          </p:cNvSpPr>
          <p:nvPr/>
        </p:nvSpPr>
        <p:spPr bwMode="auto">
          <a:xfrm>
            <a:off x="7896225" y="3367088"/>
            <a:ext cx="0" cy="412750"/>
          </a:xfrm>
          <a:prstGeom prst="line">
            <a:avLst/>
          </a:prstGeom>
          <a:noFill/>
          <a:ln w="28575">
            <a:solidFill>
              <a:srgbClr val="333399"/>
            </a:solidFill>
            <a:round/>
            <a:headEnd type="triangl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6" name="Line 24"/>
          <p:cNvSpPr>
            <a:spLocks noChangeShapeType="1"/>
          </p:cNvSpPr>
          <p:nvPr/>
        </p:nvSpPr>
        <p:spPr bwMode="auto">
          <a:xfrm>
            <a:off x="6348413" y="4175125"/>
            <a:ext cx="0" cy="706438"/>
          </a:xfrm>
          <a:prstGeom prst="line">
            <a:avLst/>
          </a:prstGeom>
          <a:noFill/>
          <a:ln w="28575">
            <a:solidFill>
              <a:srgbClr val="333399"/>
            </a:solidFill>
            <a:round/>
            <a:headEnd type="triangl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7" name="Line 25"/>
          <p:cNvSpPr>
            <a:spLocks noChangeShapeType="1"/>
          </p:cNvSpPr>
          <p:nvPr/>
        </p:nvSpPr>
        <p:spPr bwMode="auto">
          <a:xfrm>
            <a:off x="9488488" y="4175125"/>
            <a:ext cx="0" cy="687388"/>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8" name="Line 26"/>
          <p:cNvSpPr>
            <a:spLocks noChangeShapeType="1"/>
          </p:cNvSpPr>
          <p:nvPr/>
        </p:nvSpPr>
        <p:spPr bwMode="auto">
          <a:xfrm>
            <a:off x="2627313" y="5326064"/>
            <a:ext cx="0" cy="5302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9" name="Line 27"/>
          <p:cNvSpPr>
            <a:spLocks noChangeShapeType="1"/>
          </p:cNvSpPr>
          <p:nvPr/>
        </p:nvSpPr>
        <p:spPr bwMode="auto">
          <a:xfrm>
            <a:off x="3211513" y="5326064"/>
            <a:ext cx="0" cy="5302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40" name="Rectangle 28"/>
          <p:cNvSpPr>
            <a:spLocks noChangeArrowheads="1"/>
          </p:cNvSpPr>
          <p:nvPr/>
        </p:nvSpPr>
        <p:spPr bwMode="auto">
          <a:xfrm>
            <a:off x="1570039" y="5278439"/>
            <a:ext cx="104775" cy="109537"/>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41" name="Line 29"/>
          <p:cNvSpPr>
            <a:spLocks noChangeShapeType="1"/>
          </p:cNvSpPr>
          <p:nvPr/>
        </p:nvSpPr>
        <p:spPr bwMode="auto">
          <a:xfrm flipV="1">
            <a:off x="1617663" y="5332414"/>
            <a:ext cx="1835150" cy="3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42" name="Rectangle 30"/>
          <p:cNvSpPr>
            <a:spLocks noChangeArrowheads="1"/>
          </p:cNvSpPr>
          <p:nvPr/>
        </p:nvSpPr>
        <p:spPr bwMode="auto">
          <a:xfrm>
            <a:off x="3408364" y="5260976"/>
            <a:ext cx="104775" cy="111125"/>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43" name="Line 31"/>
          <p:cNvSpPr>
            <a:spLocks noChangeShapeType="1"/>
          </p:cNvSpPr>
          <p:nvPr/>
        </p:nvSpPr>
        <p:spPr bwMode="auto">
          <a:xfrm>
            <a:off x="1993900" y="5335589"/>
            <a:ext cx="0" cy="511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44" name="Rectangle 32"/>
          <p:cNvSpPr>
            <a:spLocks noChangeArrowheads="1"/>
          </p:cNvSpPr>
          <p:nvPr/>
        </p:nvSpPr>
        <p:spPr bwMode="auto">
          <a:xfrm>
            <a:off x="1600200" y="54800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①</a:t>
            </a:r>
          </a:p>
        </p:txBody>
      </p:sp>
      <p:sp>
        <p:nvSpPr>
          <p:cNvPr id="576545" name="Rectangle 33"/>
          <p:cNvSpPr>
            <a:spLocks noChangeArrowheads="1"/>
          </p:cNvSpPr>
          <p:nvPr/>
        </p:nvSpPr>
        <p:spPr bwMode="auto">
          <a:xfrm>
            <a:off x="2203450" y="54800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②</a:t>
            </a:r>
          </a:p>
        </p:txBody>
      </p:sp>
      <p:sp>
        <p:nvSpPr>
          <p:cNvPr id="576546" name="Rectangle 34"/>
          <p:cNvSpPr>
            <a:spLocks noChangeArrowheads="1"/>
          </p:cNvSpPr>
          <p:nvPr/>
        </p:nvSpPr>
        <p:spPr bwMode="auto">
          <a:xfrm>
            <a:off x="2805113" y="54800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③</a:t>
            </a:r>
          </a:p>
        </p:txBody>
      </p:sp>
      <p:sp>
        <p:nvSpPr>
          <p:cNvPr id="576547" name="Rectangle 35"/>
          <p:cNvSpPr>
            <a:spLocks noChangeArrowheads="1"/>
          </p:cNvSpPr>
          <p:nvPr/>
        </p:nvSpPr>
        <p:spPr bwMode="auto">
          <a:xfrm>
            <a:off x="4605339" y="4946651"/>
            <a:ext cx="862417"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网段 </a:t>
            </a:r>
            <a:r>
              <a:rPr lang="en-US" altLang="zh-CN" sz="1800">
                <a:solidFill>
                  <a:srgbClr val="333399"/>
                </a:solidFill>
                <a:latin typeface="Arial" panose="020B0604020202020204" pitchFamily="34" charset="0"/>
                <a:ea typeface="黑体" panose="02010609060101010101" pitchFamily="49" charset="-122"/>
              </a:rPr>
              <a:t>B</a:t>
            </a:r>
          </a:p>
        </p:txBody>
      </p:sp>
      <p:sp>
        <p:nvSpPr>
          <p:cNvPr id="576548" name="Rectangle 36"/>
          <p:cNvSpPr>
            <a:spLocks noChangeArrowheads="1"/>
          </p:cNvSpPr>
          <p:nvPr/>
        </p:nvSpPr>
        <p:spPr bwMode="auto">
          <a:xfrm>
            <a:off x="2105026" y="4946650"/>
            <a:ext cx="8540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网段 </a:t>
            </a:r>
            <a:r>
              <a:rPr lang="en-US" altLang="zh-CN" sz="1800">
                <a:solidFill>
                  <a:srgbClr val="333399"/>
                </a:solidFill>
                <a:latin typeface="Arial" panose="020B0604020202020204" pitchFamily="34" charset="0"/>
                <a:ea typeface="黑体" panose="02010609060101010101" pitchFamily="49" charset="-122"/>
              </a:rPr>
              <a:t>A</a:t>
            </a:r>
          </a:p>
        </p:txBody>
      </p:sp>
      <p:sp>
        <p:nvSpPr>
          <p:cNvPr id="576549" name="Rectangle 37"/>
          <p:cNvSpPr>
            <a:spLocks noChangeArrowheads="1"/>
          </p:cNvSpPr>
          <p:nvPr/>
        </p:nvSpPr>
        <p:spPr bwMode="auto">
          <a:xfrm>
            <a:off x="8988425" y="1371601"/>
            <a:ext cx="1314450" cy="2227263"/>
          </a:xfrm>
          <a:prstGeom prst="rect">
            <a:avLst/>
          </a:prstGeom>
          <a:solidFill>
            <a:srgbClr val="FFCCFF"/>
          </a:solidFill>
          <a:ln w="9525">
            <a:solidFill>
              <a:schemeClr val="tx2"/>
            </a:solidFill>
            <a:miter lim="800000"/>
            <a:headEnd/>
            <a:tailEnd/>
          </a:ln>
          <a:effectLst>
            <a:outerShdw dist="35921" dir="2700000" algn="ctr" rotWithShape="0">
              <a:schemeClr val="tx1"/>
            </a:outerShdw>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50" name="Rectangle 38"/>
          <p:cNvSpPr>
            <a:spLocks noChangeArrowheads="1"/>
          </p:cNvSpPr>
          <p:nvPr/>
        </p:nvSpPr>
        <p:spPr bwMode="auto">
          <a:xfrm>
            <a:off x="9864725" y="1663700"/>
            <a:ext cx="3302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1</a:t>
            </a:r>
          </a:p>
        </p:txBody>
      </p:sp>
      <p:sp>
        <p:nvSpPr>
          <p:cNvPr id="576551" name="Rectangle 39"/>
          <p:cNvSpPr>
            <a:spLocks noChangeArrowheads="1"/>
          </p:cNvSpPr>
          <p:nvPr/>
        </p:nvSpPr>
        <p:spPr bwMode="auto">
          <a:xfrm>
            <a:off x="9864725" y="1990726"/>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1</a:t>
            </a:r>
          </a:p>
        </p:txBody>
      </p:sp>
      <p:sp>
        <p:nvSpPr>
          <p:cNvPr id="576552" name="Rectangle 40"/>
          <p:cNvSpPr>
            <a:spLocks noChangeArrowheads="1"/>
          </p:cNvSpPr>
          <p:nvPr/>
        </p:nvSpPr>
        <p:spPr bwMode="auto">
          <a:xfrm>
            <a:off x="9864725" y="2325689"/>
            <a:ext cx="330200"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1</a:t>
            </a:r>
          </a:p>
        </p:txBody>
      </p:sp>
      <p:sp>
        <p:nvSpPr>
          <p:cNvPr id="576553" name="Rectangle 41"/>
          <p:cNvSpPr>
            <a:spLocks noChangeArrowheads="1"/>
          </p:cNvSpPr>
          <p:nvPr/>
        </p:nvSpPr>
        <p:spPr bwMode="auto">
          <a:xfrm>
            <a:off x="9864725" y="2627314"/>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2</a:t>
            </a:r>
          </a:p>
        </p:txBody>
      </p:sp>
      <p:sp>
        <p:nvSpPr>
          <p:cNvPr id="576554" name="Rectangle 42"/>
          <p:cNvSpPr>
            <a:spLocks noChangeArrowheads="1"/>
          </p:cNvSpPr>
          <p:nvPr/>
        </p:nvSpPr>
        <p:spPr bwMode="auto">
          <a:xfrm>
            <a:off x="9188450" y="1666876"/>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①</a:t>
            </a:r>
          </a:p>
        </p:txBody>
      </p:sp>
      <p:sp>
        <p:nvSpPr>
          <p:cNvPr id="576555" name="Rectangle 43"/>
          <p:cNvSpPr>
            <a:spLocks noChangeArrowheads="1"/>
          </p:cNvSpPr>
          <p:nvPr/>
        </p:nvSpPr>
        <p:spPr bwMode="auto">
          <a:xfrm>
            <a:off x="9188450" y="2309814"/>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③</a:t>
            </a:r>
          </a:p>
        </p:txBody>
      </p:sp>
      <p:sp>
        <p:nvSpPr>
          <p:cNvPr id="576556" name="Rectangle 44"/>
          <p:cNvSpPr>
            <a:spLocks noChangeArrowheads="1"/>
          </p:cNvSpPr>
          <p:nvPr/>
        </p:nvSpPr>
        <p:spPr bwMode="auto">
          <a:xfrm>
            <a:off x="9188450" y="2938464"/>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⑤</a:t>
            </a:r>
          </a:p>
        </p:txBody>
      </p:sp>
      <p:sp>
        <p:nvSpPr>
          <p:cNvPr id="576557" name="Rectangle 45"/>
          <p:cNvSpPr>
            <a:spLocks noChangeArrowheads="1"/>
          </p:cNvSpPr>
          <p:nvPr/>
        </p:nvSpPr>
        <p:spPr bwMode="auto">
          <a:xfrm>
            <a:off x="9864725" y="2927350"/>
            <a:ext cx="3302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2</a:t>
            </a:r>
          </a:p>
        </p:txBody>
      </p:sp>
      <p:sp>
        <p:nvSpPr>
          <p:cNvPr id="576558" name="Rectangle 46"/>
          <p:cNvSpPr>
            <a:spLocks noChangeArrowheads="1"/>
          </p:cNvSpPr>
          <p:nvPr/>
        </p:nvSpPr>
        <p:spPr bwMode="auto">
          <a:xfrm>
            <a:off x="9188450" y="19875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②</a:t>
            </a:r>
          </a:p>
        </p:txBody>
      </p:sp>
      <p:sp>
        <p:nvSpPr>
          <p:cNvPr id="576559" name="Rectangle 47"/>
          <p:cNvSpPr>
            <a:spLocks noChangeArrowheads="1"/>
          </p:cNvSpPr>
          <p:nvPr/>
        </p:nvSpPr>
        <p:spPr bwMode="auto">
          <a:xfrm>
            <a:off x="9188450" y="26225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④</a:t>
            </a:r>
          </a:p>
        </p:txBody>
      </p:sp>
      <p:sp>
        <p:nvSpPr>
          <p:cNvPr id="576560" name="Rectangle 48"/>
          <p:cNvSpPr>
            <a:spLocks noChangeArrowheads="1"/>
          </p:cNvSpPr>
          <p:nvPr/>
        </p:nvSpPr>
        <p:spPr bwMode="auto">
          <a:xfrm>
            <a:off x="9186863" y="3228975"/>
            <a:ext cx="481012"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⑥</a:t>
            </a:r>
          </a:p>
        </p:txBody>
      </p:sp>
      <p:sp>
        <p:nvSpPr>
          <p:cNvPr id="576561" name="Rectangle 49"/>
          <p:cNvSpPr>
            <a:spLocks noChangeArrowheads="1"/>
          </p:cNvSpPr>
          <p:nvPr/>
        </p:nvSpPr>
        <p:spPr bwMode="auto">
          <a:xfrm>
            <a:off x="9864725" y="3243264"/>
            <a:ext cx="330200"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2</a:t>
            </a:r>
          </a:p>
        </p:txBody>
      </p:sp>
      <p:sp>
        <p:nvSpPr>
          <p:cNvPr id="576562" name="Rectangle 50"/>
          <p:cNvSpPr>
            <a:spLocks noChangeArrowheads="1"/>
          </p:cNvSpPr>
          <p:nvPr/>
        </p:nvSpPr>
        <p:spPr bwMode="auto">
          <a:xfrm>
            <a:off x="8959851" y="1343026"/>
            <a:ext cx="87524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站地址</a:t>
            </a:r>
          </a:p>
        </p:txBody>
      </p:sp>
      <p:sp>
        <p:nvSpPr>
          <p:cNvPr id="576563" name="Rectangle 51"/>
          <p:cNvSpPr>
            <a:spLocks noChangeArrowheads="1"/>
          </p:cNvSpPr>
          <p:nvPr/>
        </p:nvSpPr>
        <p:spPr bwMode="auto">
          <a:xfrm>
            <a:off x="9713913" y="1347789"/>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接口</a:t>
            </a:r>
          </a:p>
        </p:txBody>
      </p:sp>
      <p:sp>
        <p:nvSpPr>
          <p:cNvPr id="576564" name="Line 52"/>
          <p:cNvSpPr>
            <a:spLocks noChangeShapeType="1"/>
          </p:cNvSpPr>
          <p:nvPr/>
        </p:nvSpPr>
        <p:spPr bwMode="auto">
          <a:xfrm>
            <a:off x="8988425" y="2005013"/>
            <a:ext cx="132873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65" name="Line 53"/>
          <p:cNvSpPr>
            <a:spLocks noChangeShapeType="1"/>
          </p:cNvSpPr>
          <p:nvPr/>
        </p:nvSpPr>
        <p:spPr bwMode="auto">
          <a:xfrm>
            <a:off x="9752013" y="1371600"/>
            <a:ext cx="0" cy="22177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66" name="Line 54"/>
          <p:cNvSpPr>
            <a:spLocks noChangeShapeType="1"/>
          </p:cNvSpPr>
          <p:nvPr/>
        </p:nvSpPr>
        <p:spPr bwMode="auto">
          <a:xfrm>
            <a:off x="8988426" y="2322513"/>
            <a:ext cx="13382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67" name="Line 55"/>
          <p:cNvSpPr>
            <a:spLocks noChangeShapeType="1"/>
          </p:cNvSpPr>
          <p:nvPr/>
        </p:nvSpPr>
        <p:spPr bwMode="auto">
          <a:xfrm>
            <a:off x="8988425" y="2638425"/>
            <a:ext cx="13477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68" name="Line 56"/>
          <p:cNvSpPr>
            <a:spLocks noChangeShapeType="1"/>
          </p:cNvSpPr>
          <p:nvPr/>
        </p:nvSpPr>
        <p:spPr bwMode="auto">
          <a:xfrm>
            <a:off x="8988425" y="2955925"/>
            <a:ext cx="132873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69" name="Line 57"/>
          <p:cNvSpPr>
            <a:spLocks noChangeShapeType="1"/>
          </p:cNvSpPr>
          <p:nvPr/>
        </p:nvSpPr>
        <p:spPr bwMode="auto">
          <a:xfrm>
            <a:off x="8988425" y="3271838"/>
            <a:ext cx="13096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70" name="Line 58"/>
          <p:cNvSpPr>
            <a:spLocks noChangeShapeType="1"/>
          </p:cNvSpPr>
          <p:nvPr/>
        </p:nvSpPr>
        <p:spPr bwMode="auto">
          <a:xfrm>
            <a:off x="8988425" y="1689100"/>
            <a:ext cx="132873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71" name="Rectangle 59"/>
          <p:cNvSpPr>
            <a:spLocks noChangeArrowheads="1"/>
          </p:cNvSpPr>
          <p:nvPr/>
        </p:nvSpPr>
        <p:spPr bwMode="auto">
          <a:xfrm>
            <a:off x="5918200" y="1246188"/>
            <a:ext cx="79829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a:solidFill>
                  <a:srgbClr val="333399"/>
                </a:solidFill>
                <a:latin typeface="Arial" panose="020B0604020202020204" pitchFamily="34" charset="0"/>
                <a:ea typeface="黑体" panose="02010609060101010101" pitchFamily="49" charset="-122"/>
              </a:rPr>
              <a:t>网桥</a:t>
            </a:r>
          </a:p>
        </p:txBody>
      </p:sp>
      <p:sp>
        <p:nvSpPr>
          <p:cNvPr id="576575" name="Line 63"/>
          <p:cNvSpPr>
            <a:spLocks noChangeShapeType="1"/>
          </p:cNvSpPr>
          <p:nvPr/>
        </p:nvSpPr>
        <p:spPr bwMode="auto">
          <a:xfrm flipV="1">
            <a:off x="6775451" y="3976689"/>
            <a:ext cx="752475" cy="1587"/>
          </a:xfrm>
          <a:prstGeom prst="line">
            <a:avLst/>
          </a:prstGeom>
          <a:noFill/>
          <a:ln w="28575">
            <a:solidFill>
              <a:srgbClr val="333399"/>
            </a:solidFill>
            <a:round/>
            <a:headEnd type="triangl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76" name="Line 64"/>
          <p:cNvSpPr>
            <a:spLocks noChangeShapeType="1"/>
          </p:cNvSpPr>
          <p:nvPr/>
        </p:nvSpPr>
        <p:spPr bwMode="auto">
          <a:xfrm flipV="1">
            <a:off x="8281988" y="3981450"/>
            <a:ext cx="711200" cy="6350"/>
          </a:xfrm>
          <a:prstGeom prst="line">
            <a:avLst/>
          </a:prstGeom>
          <a:noFill/>
          <a:ln w="28575">
            <a:solidFill>
              <a:srgbClr val="333399"/>
            </a:solidFill>
            <a:round/>
            <a:headEnd type="triangl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77" name="Rectangle 65"/>
          <p:cNvSpPr>
            <a:spLocks noChangeArrowheads="1"/>
          </p:cNvSpPr>
          <p:nvPr/>
        </p:nvSpPr>
        <p:spPr bwMode="auto">
          <a:xfrm>
            <a:off x="3522722" y="3790639"/>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dirty="0">
                <a:solidFill>
                  <a:srgbClr val="333399"/>
                </a:solidFill>
                <a:latin typeface="Arial" panose="020B0604020202020204" pitchFamily="34" charset="0"/>
                <a:ea typeface="黑体" panose="02010609060101010101" pitchFamily="49" charset="-122"/>
              </a:rPr>
              <a:t>网桥</a:t>
            </a:r>
          </a:p>
        </p:txBody>
      </p:sp>
      <p:sp>
        <p:nvSpPr>
          <p:cNvPr id="576579" name="Line 67"/>
          <p:cNvSpPr>
            <a:spLocks noChangeShapeType="1"/>
          </p:cNvSpPr>
          <p:nvPr/>
        </p:nvSpPr>
        <p:spPr bwMode="auto">
          <a:xfrm>
            <a:off x="5067300" y="5307013"/>
            <a:ext cx="0" cy="5318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80" name="Line 68"/>
          <p:cNvSpPr>
            <a:spLocks noChangeShapeType="1"/>
          </p:cNvSpPr>
          <p:nvPr/>
        </p:nvSpPr>
        <p:spPr bwMode="auto">
          <a:xfrm>
            <a:off x="5651500" y="5307013"/>
            <a:ext cx="0" cy="5318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81" name="Rectangle 69"/>
          <p:cNvSpPr>
            <a:spLocks noChangeArrowheads="1"/>
          </p:cNvSpPr>
          <p:nvPr/>
        </p:nvSpPr>
        <p:spPr bwMode="auto">
          <a:xfrm>
            <a:off x="4011614" y="5259389"/>
            <a:ext cx="104775" cy="111125"/>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82" name="Line 70"/>
          <p:cNvSpPr>
            <a:spLocks noChangeShapeType="1"/>
          </p:cNvSpPr>
          <p:nvPr/>
        </p:nvSpPr>
        <p:spPr bwMode="auto">
          <a:xfrm flipV="1">
            <a:off x="4059238" y="5313364"/>
            <a:ext cx="1835150" cy="3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83" name="Rectangle 71"/>
          <p:cNvSpPr>
            <a:spLocks noChangeArrowheads="1"/>
          </p:cNvSpPr>
          <p:nvPr/>
        </p:nvSpPr>
        <p:spPr bwMode="auto">
          <a:xfrm>
            <a:off x="5849939" y="5243514"/>
            <a:ext cx="104775" cy="109537"/>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84" name="Line 72"/>
          <p:cNvSpPr>
            <a:spLocks noChangeShapeType="1"/>
          </p:cNvSpPr>
          <p:nvPr/>
        </p:nvSpPr>
        <p:spPr bwMode="auto">
          <a:xfrm>
            <a:off x="4435475" y="5316538"/>
            <a:ext cx="0" cy="5127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85" name="Rectangle 73"/>
          <p:cNvSpPr>
            <a:spLocks noChangeArrowheads="1"/>
          </p:cNvSpPr>
          <p:nvPr/>
        </p:nvSpPr>
        <p:spPr bwMode="auto">
          <a:xfrm>
            <a:off x="4041775" y="54800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④</a:t>
            </a:r>
          </a:p>
        </p:txBody>
      </p:sp>
      <p:sp>
        <p:nvSpPr>
          <p:cNvPr id="576586" name="Rectangle 74"/>
          <p:cNvSpPr>
            <a:spLocks noChangeArrowheads="1"/>
          </p:cNvSpPr>
          <p:nvPr/>
        </p:nvSpPr>
        <p:spPr bwMode="auto">
          <a:xfrm>
            <a:off x="4643438" y="54800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⑤</a:t>
            </a:r>
          </a:p>
        </p:txBody>
      </p:sp>
      <p:sp>
        <p:nvSpPr>
          <p:cNvPr id="576587" name="Rectangle 75"/>
          <p:cNvSpPr>
            <a:spLocks noChangeArrowheads="1"/>
          </p:cNvSpPr>
          <p:nvPr/>
        </p:nvSpPr>
        <p:spPr bwMode="auto">
          <a:xfrm>
            <a:off x="5248275" y="54800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⑥</a:t>
            </a:r>
          </a:p>
        </p:txBody>
      </p:sp>
      <p:sp>
        <p:nvSpPr>
          <p:cNvPr id="576591" name="Rectangle 79"/>
          <p:cNvSpPr>
            <a:spLocks noChangeArrowheads="1"/>
          </p:cNvSpPr>
          <p:nvPr/>
        </p:nvSpPr>
        <p:spPr bwMode="auto">
          <a:xfrm>
            <a:off x="5448301" y="4437064"/>
            <a:ext cx="83676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接口 </a:t>
            </a:r>
            <a:r>
              <a:rPr lang="en-US" altLang="zh-CN" sz="1800">
                <a:solidFill>
                  <a:srgbClr val="333399"/>
                </a:solidFill>
                <a:latin typeface="Arial" panose="020B0604020202020204" pitchFamily="34" charset="0"/>
                <a:ea typeface="黑体" panose="02010609060101010101" pitchFamily="49" charset="-122"/>
              </a:rPr>
              <a:t>1</a:t>
            </a:r>
          </a:p>
        </p:txBody>
      </p:sp>
      <p:sp>
        <p:nvSpPr>
          <p:cNvPr id="576592" name="Rectangle 80"/>
          <p:cNvSpPr>
            <a:spLocks noChangeArrowheads="1"/>
          </p:cNvSpPr>
          <p:nvPr/>
        </p:nvSpPr>
        <p:spPr bwMode="auto">
          <a:xfrm>
            <a:off x="8651876" y="4437064"/>
            <a:ext cx="83676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接口 </a:t>
            </a:r>
            <a:r>
              <a:rPr lang="en-US" altLang="zh-CN" sz="1800">
                <a:solidFill>
                  <a:srgbClr val="333399"/>
                </a:solidFill>
                <a:latin typeface="Arial" panose="020B0604020202020204" pitchFamily="34" charset="0"/>
                <a:ea typeface="黑体" panose="02010609060101010101" pitchFamily="49" charset="-122"/>
              </a:rPr>
              <a:t>2</a:t>
            </a:r>
          </a:p>
        </p:txBody>
      </p:sp>
      <p:sp>
        <p:nvSpPr>
          <p:cNvPr id="576593" name="Rectangle 81"/>
          <p:cNvSpPr>
            <a:spLocks noChangeArrowheads="1"/>
          </p:cNvSpPr>
          <p:nvPr/>
        </p:nvSpPr>
        <p:spPr bwMode="auto">
          <a:xfrm>
            <a:off x="3287713" y="4941889"/>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1</a:t>
            </a:r>
          </a:p>
        </p:txBody>
      </p:sp>
      <p:sp>
        <p:nvSpPr>
          <p:cNvPr id="576594" name="Rectangle 82"/>
          <p:cNvSpPr>
            <a:spLocks noChangeArrowheads="1"/>
          </p:cNvSpPr>
          <p:nvPr/>
        </p:nvSpPr>
        <p:spPr bwMode="auto">
          <a:xfrm>
            <a:off x="3935413" y="4937126"/>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2</a:t>
            </a:r>
          </a:p>
        </p:txBody>
      </p:sp>
      <p:pic>
        <p:nvPicPr>
          <p:cNvPr id="2" name="图形 1">
            <a:extLst>
              <a:ext uri="{FF2B5EF4-FFF2-40B4-BE49-F238E27FC236}">
                <a16:creationId xmlns:a16="http://schemas.microsoft.com/office/drawing/2014/main" id="{197BD2BD-AEBD-8B7E-54B0-1EED9A3121E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672567" y="5862363"/>
            <a:ext cx="499927" cy="378516"/>
          </a:xfrm>
          <a:prstGeom prst="rect">
            <a:avLst/>
          </a:prstGeom>
        </p:spPr>
      </p:pic>
      <p:pic>
        <p:nvPicPr>
          <p:cNvPr id="3" name="图形 2">
            <a:extLst>
              <a:ext uri="{FF2B5EF4-FFF2-40B4-BE49-F238E27FC236}">
                <a16:creationId xmlns:a16="http://schemas.microsoft.com/office/drawing/2014/main" id="{BCC7E6F3-CEEB-8284-FF40-A62DDB17264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315370" y="5862639"/>
            <a:ext cx="499927" cy="378516"/>
          </a:xfrm>
          <a:prstGeom prst="rect">
            <a:avLst/>
          </a:prstGeom>
        </p:spPr>
      </p:pic>
      <p:pic>
        <p:nvPicPr>
          <p:cNvPr id="4" name="图形 3">
            <a:extLst>
              <a:ext uri="{FF2B5EF4-FFF2-40B4-BE49-F238E27FC236}">
                <a16:creationId xmlns:a16="http://schemas.microsoft.com/office/drawing/2014/main" id="{DBCB5029-A6FD-7A31-E28B-2FDE666DFB72}"/>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880341" y="5846764"/>
            <a:ext cx="499927" cy="378516"/>
          </a:xfrm>
          <a:prstGeom prst="rect">
            <a:avLst/>
          </a:prstGeom>
        </p:spPr>
      </p:pic>
      <p:pic>
        <p:nvPicPr>
          <p:cNvPr id="5" name="图形 4">
            <a:extLst>
              <a:ext uri="{FF2B5EF4-FFF2-40B4-BE49-F238E27FC236}">
                <a16:creationId xmlns:a16="http://schemas.microsoft.com/office/drawing/2014/main" id="{628CB359-8C54-772C-6A08-166AAA080CC8}"/>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193762" y="5870727"/>
            <a:ext cx="499927" cy="378516"/>
          </a:xfrm>
          <a:prstGeom prst="rect">
            <a:avLst/>
          </a:prstGeom>
        </p:spPr>
      </p:pic>
      <p:pic>
        <p:nvPicPr>
          <p:cNvPr id="6" name="图形 5">
            <a:extLst>
              <a:ext uri="{FF2B5EF4-FFF2-40B4-BE49-F238E27FC236}">
                <a16:creationId xmlns:a16="http://schemas.microsoft.com/office/drawing/2014/main" id="{F8932DA5-444E-5ABE-2FF2-2722A4E2C65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836565" y="5871003"/>
            <a:ext cx="499927" cy="378516"/>
          </a:xfrm>
          <a:prstGeom prst="rect">
            <a:avLst/>
          </a:prstGeom>
        </p:spPr>
      </p:pic>
      <p:pic>
        <p:nvPicPr>
          <p:cNvPr id="7" name="图形 6">
            <a:extLst>
              <a:ext uri="{FF2B5EF4-FFF2-40B4-BE49-F238E27FC236}">
                <a16:creationId xmlns:a16="http://schemas.microsoft.com/office/drawing/2014/main" id="{17E46772-933B-3308-1305-47608C4E9875}"/>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401536" y="5855128"/>
            <a:ext cx="499927" cy="378516"/>
          </a:xfrm>
          <a:prstGeom prst="rect">
            <a:avLst/>
          </a:prstGeom>
        </p:spPr>
      </p:pic>
      <p:pic>
        <p:nvPicPr>
          <p:cNvPr id="8" name="图形 7">
            <a:extLst>
              <a:ext uri="{FF2B5EF4-FFF2-40B4-BE49-F238E27FC236}">
                <a16:creationId xmlns:a16="http://schemas.microsoft.com/office/drawing/2014/main" id="{E0E0FEF9-1EE6-2E27-B7BA-D9F19A9659D8}"/>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3287557" y="4201829"/>
            <a:ext cx="1027646" cy="810028"/>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F683FDC0-60F5-4577-9C9E-02494AF85984}" type="slidenum">
              <a:rPr lang="en-US" altLang="zh-CN"/>
              <a:pPr/>
              <a:t>201</a:t>
            </a:fld>
            <a:endParaRPr lang="en-US" altLang="zh-CN"/>
          </a:p>
        </p:txBody>
      </p:sp>
      <p:sp>
        <p:nvSpPr>
          <p:cNvPr id="585730" name="Rectangle 2"/>
          <p:cNvSpPr>
            <a:spLocks noGrp="1" noChangeArrowheads="1"/>
          </p:cNvSpPr>
          <p:nvPr>
            <p:ph type="title"/>
          </p:nvPr>
        </p:nvSpPr>
        <p:spPr/>
        <p:txBody>
          <a:bodyPr/>
          <a:lstStyle/>
          <a:p>
            <a:r>
              <a:rPr lang="zh-CN" altLang="en-US"/>
              <a:t>使用网桥带来的好处</a:t>
            </a:r>
          </a:p>
        </p:txBody>
      </p:sp>
      <p:sp>
        <p:nvSpPr>
          <p:cNvPr id="585731" name="Rectangle 3"/>
          <p:cNvSpPr>
            <a:spLocks noGrp="1" noChangeArrowheads="1"/>
          </p:cNvSpPr>
          <p:nvPr>
            <p:ph type="body" idx="1"/>
          </p:nvPr>
        </p:nvSpPr>
        <p:spPr/>
        <p:txBody>
          <a:bodyPr>
            <a:normAutofit/>
          </a:bodyPr>
          <a:lstStyle/>
          <a:p>
            <a:pPr>
              <a:buFont typeface="Wingdings" panose="05000000000000000000" pitchFamily="2" charset="2"/>
              <a:buChar char="n"/>
            </a:pPr>
            <a:r>
              <a:rPr lang="zh-CN" altLang="en-US" sz="2400" dirty="0"/>
              <a:t>过滤通信量 </a:t>
            </a:r>
          </a:p>
          <a:p>
            <a:pPr>
              <a:buFont typeface="Wingdings" panose="05000000000000000000" pitchFamily="2" charset="2"/>
              <a:buChar char="n"/>
            </a:pPr>
            <a:r>
              <a:rPr lang="zh-CN" altLang="en-US" sz="2400" dirty="0"/>
              <a:t>扩大了物理范围</a:t>
            </a:r>
          </a:p>
          <a:p>
            <a:pPr>
              <a:buFont typeface="Wingdings" panose="05000000000000000000" pitchFamily="2" charset="2"/>
              <a:buChar char="n"/>
            </a:pPr>
            <a:r>
              <a:rPr lang="zh-CN" altLang="en-US" sz="2400" dirty="0"/>
              <a:t>可互连不同物理层、不同 </a:t>
            </a:r>
            <a:r>
              <a:rPr lang="en-US" altLang="zh-CN" sz="2400" dirty="0"/>
              <a:t>MAC </a:t>
            </a:r>
            <a:r>
              <a:rPr lang="zh-CN" altLang="en-US" sz="2400" dirty="0"/>
              <a:t>子层和不同速率的局域网</a:t>
            </a:r>
            <a:endParaRPr lang="en-US" altLang="zh-CN" sz="2400" dirty="0"/>
          </a:p>
          <a:p>
            <a:pPr>
              <a:buFont typeface="Wingdings" panose="05000000000000000000" pitchFamily="2" charset="2"/>
              <a:buChar char="n"/>
            </a:pPr>
            <a:r>
              <a:rPr lang="zh-CN" altLang="en-US" sz="2400" dirty="0"/>
              <a:t>网桥的功能：</a:t>
            </a:r>
            <a:endParaRPr lang="en-US" altLang="zh-CN" sz="2400" dirty="0"/>
          </a:p>
          <a:p>
            <a:pPr marL="536575" indent="-271463"/>
            <a:r>
              <a:rPr lang="zh-CN" altLang="en-US" dirty="0"/>
              <a:t>帧路由</a:t>
            </a:r>
            <a:endParaRPr lang="en-US" altLang="zh-CN" dirty="0"/>
          </a:p>
          <a:p>
            <a:pPr marL="536575" indent="-271463"/>
            <a:r>
              <a:rPr lang="zh-CN" altLang="en-US" dirty="0"/>
              <a:t>错误检测和帧格式转换</a:t>
            </a:r>
            <a:endParaRPr lang="en-US" altLang="zh-CN" dirty="0"/>
          </a:p>
          <a:p>
            <a:pPr marL="536575" indent="-271463"/>
            <a:r>
              <a:rPr lang="zh-CN" altLang="en-US" dirty="0"/>
              <a:t>隔离通信</a:t>
            </a:r>
            <a:endParaRPr lang="en-US" altLang="zh-CN" dirty="0"/>
          </a:p>
          <a:p>
            <a:pPr>
              <a:buFont typeface="Wingdings" panose="05000000000000000000" pitchFamily="2" charset="2"/>
              <a:buChar char="n"/>
            </a:pPr>
            <a:endParaRPr lang="zh-CN" altLang="en-US" sz="2400"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灯片编号占位符 5"/>
          <p:cNvSpPr>
            <a:spLocks noGrp="1"/>
          </p:cNvSpPr>
          <p:nvPr>
            <p:ph type="sldNum" sz="quarter" idx="12"/>
          </p:nvPr>
        </p:nvSpPr>
        <p:spPr/>
        <p:txBody>
          <a:bodyPr/>
          <a:lstStyle/>
          <a:p>
            <a:fld id="{672FA251-B041-49EE-9FC7-A672BF792AE3}" type="slidenum">
              <a:rPr lang="en-US" altLang="zh-CN"/>
              <a:pPr/>
              <a:t>202</a:t>
            </a:fld>
            <a:endParaRPr lang="en-US" altLang="zh-CN"/>
          </a:p>
        </p:txBody>
      </p:sp>
      <p:sp>
        <p:nvSpPr>
          <p:cNvPr id="451586" name="Rectangle 2"/>
          <p:cNvSpPr>
            <a:spLocks noGrp="1" noChangeArrowheads="1"/>
          </p:cNvSpPr>
          <p:nvPr>
            <p:ph type="title"/>
          </p:nvPr>
        </p:nvSpPr>
        <p:spPr/>
        <p:txBody>
          <a:bodyPr/>
          <a:lstStyle/>
          <a:p>
            <a:r>
              <a:rPr lang="zh-CN" altLang="en-US"/>
              <a:t>网桥的路由功能</a:t>
            </a:r>
          </a:p>
        </p:txBody>
      </p:sp>
      <p:sp>
        <p:nvSpPr>
          <p:cNvPr id="451587" name="Rectangle 3"/>
          <p:cNvSpPr>
            <a:spLocks noGrp="1" noChangeArrowheads="1"/>
          </p:cNvSpPr>
          <p:nvPr>
            <p:ph type="body" idx="1"/>
          </p:nvPr>
        </p:nvSpPr>
        <p:spPr>
          <a:xfrm>
            <a:off x="666750" y="1162051"/>
            <a:ext cx="10829925" cy="1152525"/>
          </a:xfrm>
        </p:spPr>
        <p:txBody>
          <a:bodyPr>
            <a:normAutofit/>
          </a:bodyPr>
          <a:lstStyle/>
          <a:p>
            <a:pPr>
              <a:buFont typeface="Wingdings" panose="05000000000000000000" pitchFamily="2" charset="2"/>
              <a:buChar char="n"/>
            </a:pPr>
            <a:r>
              <a:rPr lang="zh-CN" altLang="en-US" sz="2400" dirty="0"/>
              <a:t>网桥具有根据帧的目的地址决定是否接受该帧的功能，也就是具有路由的功能。 </a:t>
            </a:r>
          </a:p>
        </p:txBody>
      </p:sp>
      <p:sp>
        <p:nvSpPr>
          <p:cNvPr id="451589" name="Rectangle 5"/>
          <p:cNvSpPr>
            <a:spLocks noChangeArrowheads="1"/>
          </p:cNvSpPr>
          <p:nvPr/>
        </p:nvSpPr>
        <p:spPr bwMode="auto">
          <a:xfrm>
            <a:off x="3287714" y="1847779"/>
            <a:ext cx="428625" cy="441325"/>
          </a:xfrm>
          <a:prstGeom prst="rect">
            <a:avLst/>
          </a:prstGeom>
          <a:solidFill>
            <a:srgbClr val="FF9900"/>
          </a:solidFill>
          <a:ln w="17463">
            <a:solidFill>
              <a:srgbClr val="000000"/>
            </a:solidFill>
            <a:miter lim="800000"/>
            <a:headEnd/>
            <a:tailEnd/>
          </a:ln>
        </p:spPr>
        <p:txBody>
          <a:bodyPr/>
          <a:lstStyle/>
          <a:p>
            <a:pPr algn="ctr"/>
            <a:r>
              <a:rPr lang="en-US" altLang="zh-CN" sz="2400" b="1">
                <a:latin typeface="+mn-ea"/>
              </a:rPr>
              <a:t>A</a:t>
            </a:r>
          </a:p>
        </p:txBody>
      </p:sp>
      <p:sp>
        <p:nvSpPr>
          <p:cNvPr id="451590" name="Line 6"/>
          <p:cNvSpPr>
            <a:spLocks noChangeShapeType="1"/>
          </p:cNvSpPr>
          <p:nvPr/>
        </p:nvSpPr>
        <p:spPr bwMode="auto">
          <a:xfrm>
            <a:off x="3503613" y="2279578"/>
            <a:ext cx="0" cy="4333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591" name="Rectangle 7"/>
          <p:cNvSpPr>
            <a:spLocks noChangeArrowheads="1"/>
          </p:cNvSpPr>
          <p:nvPr/>
        </p:nvSpPr>
        <p:spPr bwMode="auto">
          <a:xfrm>
            <a:off x="3508376" y="3135242"/>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B</a:t>
            </a:r>
          </a:p>
        </p:txBody>
      </p:sp>
      <p:sp>
        <p:nvSpPr>
          <p:cNvPr id="451592" name="Line 8"/>
          <p:cNvSpPr>
            <a:spLocks noChangeShapeType="1"/>
          </p:cNvSpPr>
          <p:nvPr/>
        </p:nvSpPr>
        <p:spPr bwMode="auto">
          <a:xfrm>
            <a:off x="3735388" y="3594028"/>
            <a:ext cx="0" cy="3762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593" name="Rectangle 9"/>
          <p:cNvSpPr>
            <a:spLocks noChangeArrowheads="1"/>
          </p:cNvSpPr>
          <p:nvPr/>
        </p:nvSpPr>
        <p:spPr bwMode="auto">
          <a:xfrm>
            <a:off x="8283576" y="5754617"/>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C</a:t>
            </a:r>
          </a:p>
        </p:txBody>
      </p:sp>
      <p:sp>
        <p:nvSpPr>
          <p:cNvPr id="451594" name="Line 10"/>
          <p:cNvSpPr>
            <a:spLocks noChangeShapeType="1"/>
          </p:cNvSpPr>
          <p:nvPr/>
        </p:nvSpPr>
        <p:spPr bwMode="auto">
          <a:xfrm>
            <a:off x="8472488" y="5305354"/>
            <a:ext cx="0" cy="4492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595" name="Rectangle 11"/>
          <p:cNvSpPr>
            <a:spLocks noChangeArrowheads="1"/>
          </p:cNvSpPr>
          <p:nvPr/>
        </p:nvSpPr>
        <p:spPr bwMode="auto">
          <a:xfrm>
            <a:off x="3135314" y="5754617"/>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E</a:t>
            </a:r>
          </a:p>
        </p:txBody>
      </p:sp>
      <p:sp>
        <p:nvSpPr>
          <p:cNvPr id="451596" name="Line 12"/>
          <p:cNvSpPr>
            <a:spLocks noChangeShapeType="1"/>
          </p:cNvSpPr>
          <p:nvPr/>
        </p:nvSpPr>
        <p:spPr bwMode="auto">
          <a:xfrm>
            <a:off x="3360738" y="5305354"/>
            <a:ext cx="0" cy="4492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597" name="Rectangle 13"/>
          <p:cNvSpPr>
            <a:spLocks noChangeArrowheads="1"/>
          </p:cNvSpPr>
          <p:nvPr/>
        </p:nvSpPr>
        <p:spPr bwMode="auto">
          <a:xfrm>
            <a:off x="8116889" y="1714429"/>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D</a:t>
            </a:r>
          </a:p>
        </p:txBody>
      </p:sp>
      <p:sp>
        <p:nvSpPr>
          <p:cNvPr id="451598" name="Line 14"/>
          <p:cNvSpPr>
            <a:spLocks noChangeShapeType="1"/>
          </p:cNvSpPr>
          <p:nvPr/>
        </p:nvSpPr>
        <p:spPr bwMode="auto">
          <a:xfrm flipH="1">
            <a:off x="8328025" y="2136704"/>
            <a:ext cx="0" cy="5762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599" name="Rectangle 15"/>
          <p:cNvSpPr>
            <a:spLocks noChangeArrowheads="1"/>
          </p:cNvSpPr>
          <p:nvPr/>
        </p:nvSpPr>
        <p:spPr bwMode="auto">
          <a:xfrm>
            <a:off x="9742489" y="4721154"/>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F</a:t>
            </a:r>
          </a:p>
        </p:txBody>
      </p:sp>
      <p:sp>
        <p:nvSpPr>
          <p:cNvPr id="451600" name="Line 16"/>
          <p:cNvSpPr>
            <a:spLocks noChangeShapeType="1"/>
          </p:cNvSpPr>
          <p:nvPr/>
        </p:nvSpPr>
        <p:spPr bwMode="auto">
          <a:xfrm>
            <a:off x="9913938" y="4251253"/>
            <a:ext cx="0" cy="4699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602" name="Line 18"/>
          <p:cNvSpPr>
            <a:spLocks noChangeShapeType="1"/>
          </p:cNvSpPr>
          <p:nvPr/>
        </p:nvSpPr>
        <p:spPr bwMode="auto">
          <a:xfrm>
            <a:off x="4800600" y="2747891"/>
            <a:ext cx="0" cy="128746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606" name="Line 22"/>
          <p:cNvSpPr>
            <a:spLocks noChangeShapeType="1"/>
          </p:cNvSpPr>
          <p:nvPr/>
        </p:nvSpPr>
        <p:spPr bwMode="auto">
          <a:xfrm>
            <a:off x="4151314" y="4035353"/>
            <a:ext cx="1587" cy="12700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609" name="Line 25"/>
          <p:cNvSpPr>
            <a:spLocks noChangeShapeType="1"/>
          </p:cNvSpPr>
          <p:nvPr/>
        </p:nvSpPr>
        <p:spPr bwMode="auto">
          <a:xfrm>
            <a:off x="6600825" y="4035353"/>
            <a:ext cx="0" cy="12969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612" name="Line 28"/>
          <p:cNvSpPr>
            <a:spLocks noChangeShapeType="1"/>
          </p:cNvSpPr>
          <p:nvPr/>
        </p:nvSpPr>
        <p:spPr bwMode="auto">
          <a:xfrm>
            <a:off x="7751763" y="2739954"/>
            <a:ext cx="17462" cy="25447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613" name="Freeform 29"/>
          <p:cNvSpPr>
            <a:spLocks/>
          </p:cNvSpPr>
          <p:nvPr/>
        </p:nvSpPr>
        <p:spPr bwMode="auto">
          <a:xfrm>
            <a:off x="8283576" y="3500366"/>
            <a:ext cx="620713" cy="679450"/>
          </a:xfrm>
          <a:custGeom>
            <a:avLst/>
            <a:gdLst>
              <a:gd name="T0" fmla="*/ 0 w 391"/>
              <a:gd name="T1" fmla="*/ 0 h 428"/>
              <a:gd name="T2" fmla="*/ 390 w 391"/>
              <a:gd name="T3" fmla="*/ 1 h 428"/>
              <a:gd name="T4" fmla="*/ 391 w 391"/>
              <a:gd name="T5" fmla="*/ 428 h 428"/>
            </a:gdLst>
            <a:ahLst/>
            <a:cxnLst>
              <a:cxn ang="0">
                <a:pos x="T0" y="T1"/>
              </a:cxn>
              <a:cxn ang="0">
                <a:pos x="T2" y="T3"/>
              </a:cxn>
              <a:cxn ang="0">
                <a:pos x="T4" y="T5"/>
              </a:cxn>
            </a:cxnLst>
            <a:rect l="0" t="0" r="r" b="b"/>
            <a:pathLst>
              <a:path w="391" h="428">
                <a:moveTo>
                  <a:pt x="0" y="0"/>
                </a:moveTo>
                <a:lnTo>
                  <a:pt x="390" y="1"/>
                </a:lnTo>
                <a:lnTo>
                  <a:pt x="391" y="428"/>
                </a:lnTo>
              </a:path>
            </a:pathLst>
          </a:custGeom>
          <a:solidFill>
            <a:srgbClr val="FFFFFF"/>
          </a:solidFill>
          <a:ln w="19050" cmpd="sng">
            <a:solidFill>
              <a:srgbClr val="000000"/>
            </a:solidFill>
            <a:prstDash val="solid"/>
            <a:round/>
            <a:headEnd/>
            <a:tailEnd/>
          </a:ln>
        </p:spPr>
        <p:txBody>
          <a:bodyPr/>
          <a:lstStyle/>
          <a:p>
            <a:endParaRPr lang="zh-CN" altLang="en-US" b="1">
              <a:latin typeface="+mn-ea"/>
            </a:endParaRPr>
          </a:p>
        </p:txBody>
      </p:sp>
      <p:sp>
        <p:nvSpPr>
          <p:cNvPr id="451615" name="Text Box 31"/>
          <p:cNvSpPr txBox="1">
            <a:spLocks noChangeArrowheads="1"/>
          </p:cNvSpPr>
          <p:nvPr/>
        </p:nvSpPr>
        <p:spPr bwMode="auto">
          <a:xfrm>
            <a:off x="1771651" y="2544692"/>
            <a:ext cx="12586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L1</a:t>
            </a:r>
          </a:p>
        </p:txBody>
      </p:sp>
      <p:sp>
        <p:nvSpPr>
          <p:cNvPr id="451616" name="Text Box 32"/>
          <p:cNvSpPr txBox="1">
            <a:spLocks noChangeArrowheads="1"/>
          </p:cNvSpPr>
          <p:nvPr/>
        </p:nvSpPr>
        <p:spPr bwMode="auto">
          <a:xfrm>
            <a:off x="1771651" y="3840092"/>
            <a:ext cx="12586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L2</a:t>
            </a:r>
          </a:p>
        </p:txBody>
      </p:sp>
      <p:sp>
        <p:nvSpPr>
          <p:cNvPr id="451617" name="Text Box 33"/>
          <p:cNvSpPr txBox="1">
            <a:spLocks noChangeArrowheads="1"/>
          </p:cNvSpPr>
          <p:nvPr/>
        </p:nvSpPr>
        <p:spPr bwMode="auto">
          <a:xfrm>
            <a:off x="1771651" y="5135492"/>
            <a:ext cx="12586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L5</a:t>
            </a:r>
          </a:p>
        </p:txBody>
      </p:sp>
      <p:sp>
        <p:nvSpPr>
          <p:cNvPr id="451618" name="Text Box 34"/>
          <p:cNvSpPr txBox="1">
            <a:spLocks noChangeArrowheads="1"/>
          </p:cNvSpPr>
          <p:nvPr/>
        </p:nvSpPr>
        <p:spPr bwMode="auto">
          <a:xfrm>
            <a:off x="9115426" y="2471667"/>
            <a:ext cx="12586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L4</a:t>
            </a:r>
          </a:p>
        </p:txBody>
      </p:sp>
      <p:sp>
        <p:nvSpPr>
          <p:cNvPr id="451619" name="Text Box 35"/>
          <p:cNvSpPr txBox="1">
            <a:spLocks noChangeArrowheads="1"/>
          </p:cNvSpPr>
          <p:nvPr/>
        </p:nvSpPr>
        <p:spPr bwMode="auto">
          <a:xfrm>
            <a:off x="9115426" y="3682929"/>
            <a:ext cx="12586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L6</a:t>
            </a:r>
          </a:p>
        </p:txBody>
      </p:sp>
      <p:sp>
        <p:nvSpPr>
          <p:cNvPr id="451620" name="Text Box 36"/>
          <p:cNvSpPr txBox="1">
            <a:spLocks noChangeArrowheads="1"/>
          </p:cNvSpPr>
          <p:nvPr/>
        </p:nvSpPr>
        <p:spPr bwMode="auto">
          <a:xfrm>
            <a:off x="9115426" y="5376792"/>
            <a:ext cx="12586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L3</a:t>
            </a:r>
          </a:p>
        </p:txBody>
      </p:sp>
      <p:sp>
        <p:nvSpPr>
          <p:cNvPr id="451621" name="Line 37"/>
          <p:cNvSpPr>
            <a:spLocks noChangeShapeType="1"/>
          </p:cNvSpPr>
          <p:nvPr/>
        </p:nvSpPr>
        <p:spPr bwMode="auto">
          <a:xfrm>
            <a:off x="3071814" y="4008366"/>
            <a:ext cx="3743325"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b="1">
              <a:latin typeface="+mn-ea"/>
            </a:endParaRPr>
          </a:p>
        </p:txBody>
      </p:sp>
      <p:sp>
        <p:nvSpPr>
          <p:cNvPr id="451622" name="Line 38"/>
          <p:cNvSpPr>
            <a:spLocks noChangeShapeType="1"/>
          </p:cNvSpPr>
          <p:nvPr/>
        </p:nvSpPr>
        <p:spPr bwMode="auto">
          <a:xfrm>
            <a:off x="3071813" y="5305353"/>
            <a:ext cx="273685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1623" name="Line 39"/>
          <p:cNvSpPr>
            <a:spLocks noChangeShapeType="1"/>
          </p:cNvSpPr>
          <p:nvPr/>
        </p:nvSpPr>
        <p:spPr bwMode="auto">
          <a:xfrm>
            <a:off x="6311900" y="5305353"/>
            <a:ext cx="2808288"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1624" name="Line 40"/>
          <p:cNvSpPr>
            <a:spLocks noChangeShapeType="1"/>
          </p:cNvSpPr>
          <p:nvPr/>
        </p:nvSpPr>
        <p:spPr bwMode="auto">
          <a:xfrm>
            <a:off x="8256589" y="4224266"/>
            <a:ext cx="2232025"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1625" name="Line 41"/>
          <p:cNvSpPr>
            <a:spLocks noChangeShapeType="1"/>
          </p:cNvSpPr>
          <p:nvPr/>
        </p:nvSpPr>
        <p:spPr bwMode="auto">
          <a:xfrm>
            <a:off x="3071813" y="2712966"/>
            <a:ext cx="2881312"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1626" name="Line 42"/>
          <p:cNvSpPr>
            <a:spLocks noChangeShapeType="1"/>
          </p:cNvSpPr>
          <p:nvPr/>
        </p:nvSpPr>
        <p:spPr bwMode="auto">
          <a:xfrm>
            <a:off x="6816725" y="2712966"/>
            <a:ext cx="230505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1610" name="Rectangle 26"/>
          <p:cNvSpPr>
            <a:spLocks noChangeArrowheads="1"/>
          </p:cNvSpPr>
          <p:nvPr/>
        </p:nvSpPr>
        <p:spPr bwMode="auto">
          <a:xfrm>
            <a:off x="7253289" y="3311454"/>
            <a:ext cx="1030287" cy="44132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2000" b="1" dirty="0">
                <a:latin typeface="+mn-ea"/>
              </a:rPr>
              <a:t>网桥</a:t>
            </a:r>
            <a:r>
              <a:rPr lang="en-US" altLang="zh-CN" sz="2000" b="1" dirty="0">
                <a:latin typeface="+mn-ea"/>
              </a:rPr>
              <a:t>B4</a:t>
            </a:r>
          </a:p>
        </p:txBody>
      </p:sp>
      <p:sp>
        <p:nvSpPr>
          <p:cNvPr id="451607" name="Rectangle 23"/>
          <p:cNvSpPr>
            <a:spLocks noChangeArrowheads="1"/>
          </p:cNvSpPr>
          <p:nvPr/>
        </p:nvSpPr>
        <p:spPr bwMode="auto">
          <a:xfrm>
            <a:off x="6138863" y="4440167"/>
            <a:ext cx="1028700" cy="44132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2000" b="1" dirty="0">
                <a:latin typeface="+mn-ea"/>
              </a:rPr>
              <a:t>网桥</a:t>
            </a:r>
            <a:r>
              <a:rPr lang="en-US" altLang="zh-CN" sz="2000" b="1" dirty="0">
                <a:latin typeface="+mn-ea"/>
              </a:rPr>
              <a:t>B3</a:t>
            </a:r>
          </a:p>
        </p:txBody>
      </p:sp>
      <p:sp>
        <p:nvSpPr>
          <p:cNvPr id="451604" name="Rectangle 20"/>
          <p:cNvSpPr>
            <a:spLocks noChangeArrowheads="1"/>
          </p:cNvSpPr>
          <p:nvPr/>
        </p:nvSpPr>
        <p:spPr bwMode="auto">
          <a:xfrm>
            <a:off x="3649664" y="4440167"/>
            <a:ext cx="1030287" cy="441325"/>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2000" b="1" dirty="0">
                <a:latin typeface="+mn-ea"/>
              </a:rPr>
              <a:t>网桥</a:t>
            </a:r>
            <a:r>
              <a:rPr lang="en-US" altLang="zh-CN" sz="2000" b="1" dirty="0">
                <a:latin typeface="+mn-ea"/>
              </a:rPr>
              <a:t>B2</a:t>
            </a:r>
          </a:p>
        </p:txBody>
      </p:sp>
      <p:sp>
        <p:nvSpPr>
          <p:cNvPr id="451601" name="Rectangle 17"/>
          <p:cNvSpPr>
            <a:spLocks noChangeArrowheads="1"/>
          </p:cNvSpPr>
          <p:nvPr/>
        </p:nvSpPr>
        <p:spPr bwMode="auto">
          <a:xfrm>
            <a:off x="4249739" y="3124129"/>
            <a:ext cx="1030287" cy="44132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2000" b="1">
                <a:latin typeface="+mn-ea"/>
              </a:rPr>
              <a:t>网桥</a:t>
            </a:r>
            <a:r>
              <a:rPr lang="en-US" altLang="zh-CN" sz="2000" b="1">
                <a:latin typeface="+mn-ea"/>
              </a:rPr>
              <a:t>B1</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39C8BAD4-737C-45CE-912F-207995CBA8FD}" type="slidenum">
              <a:rPr lang="en-US" altLang="zh-CN"/>
              <a:pPr/>
              <a:t>203</a:t>
            </a:fld>
            <a:endParaRPr lang="en-US" altLang="zh-CN"/>
          </a:p>
        </p:txBody>
      </p:sp>
      <p:sp>
        <p:nvSpPr>
          <p:cNvPr id="452610" name="Rectangle 2"/>
          <p:cNvSpPr>
            <a:spLocks noGrp="1" noChangeArrowheads="1"/>
          </p:cNvSpPr>
          <p:nvPr>
            <p:ph type="title"/>
          </p:nvPr>
        </p:nvSpPr>
        <p:spPr/>
        <p:txBody>
          <a:bodyPr/>
          <a:lstStyle/>
          <a:p>
            <a:r>
              <a:rPr lang="zh-CN" altLang="en-US" dirty="0"/>
              <a:t>网桥的错误检测和帧格式转换功能</a:t>
            </a:r>
          </a:p>
        </p:txBody>
      </p:sp>
      <p:pic>
        <p:nvPicPr>
          <p:cNvPr id="4526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825" y="1782731"/>
            <a:ext cx="8642350"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a:extLst>
              <a:ext uri="{FF2B5EF4-FFF2-40B4-BE49-F238E27FC236}">
                <a16:creationId xmlns:a16="http://schemas.microsoft.com/office/drawing/2014/main" id="{C18595AB-E66C-8AD2-E53E-608F4FBC4E23}"/>
              </a:ext>
            </a:extLst>
          </p:cNvPr>
          <p:cNvSpPr txBox="1">
            <a:spLocks noChangeArrowheads="1"/>
          </p:cNvSpPr>
          <p:nvPr/>
        </p:nvSpPr>
        <p:spPr>
          <a:xfrm>
            <a:off x="666750" y="1162051"/>
            <a:ext cx="10829925" cy="115252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Wingdings" panose="05000000000000000000" pitchFamily="2" charset="2"/>
              <a:buChar char="Ø"/>
              <a:defRPr sz="2000" b="0" i="0" kern="1200">
                <a:solidFill>
                  <a:schemeClr val="accent1"/>
                </a:solidFill>
                <a:latin typeface="+mn-ea"/>
                <a:ea typeface="+mn-ea"/>
                <a:cs typeface="+mn-cs"/>
              </a:defRPr>
            </a:lvl1pPr>
            <a:lvl2pPr marL="685800" indent="-228600" algn="l" defTabSz="914400" rtl="0" eaLnBrk="1" latinLnBrk="0" hangingPunct="1">
              <a:lnSpc>
                <a:spcPct val="120000"/>
              </a:lnSpc>
              <a:spcBef>
                <a:spcPts val="500"/>
              </a:spcBef>
              <a:buFont typeface="Wingdings" panose="05000000000000000000" pitchFamily="2" charset="2"/>
              <a:buChar char="ü"/>
              <a:defRPr sz="1600" kern="1200">
                <a:solidFill>
                  <a:schemeClr val="accent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2400" dirty="0"/>
              <a:t>由于网桥工作在数据链路层，因此可以将数据链路层不一致的帧转换。</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灯片编号占位符 5"/>
          <p:cNvSpPr>
            <a:spLocks noGrp="1"/>
          </p:cNvSpPr>
          <p:nvPr>
            <p:ph type="sldNum" sz="quarter" idx="12"/>
          </p:nvPr>
        </p:nvSpPr>
        <p:spPr/>
        <p:txBody>
          <a:bodyPr/>
          <a:lstStyle/>
          <a:p>
            <a:fld id="{311FC9FB-2D6D-46E1-AC54-E6042E17CF8A}" type="slidenum">
              <a:rPr lang="en-US" altLang="zh-CN"/>
              <a:pPr/>
              <a:t>204</a:t>
            </a:fld>
            <a:endParaRPr lang="en-US" altLang="zh-CN"/>
          </a:p>
        </p:txBody>
      </p:sp>
      <p:sp>
        <p:nvSpPr>
          <p:cNvPr id="453634" name="Rectangle 2"/>
          <p:cNvSpPr>
            <a:spLocks noGrp="1" noChangeArrowheads="1"/>
          </p:cNvSpPr>
          <p:nvPr>
            <p:ph type="title"/>
          </p:nvPr>
        </p:nvSpPr>
        <p:spPr/>
        <p:txBody>
          <a:bodyPr/>
          <a:lstStyle/>
          <a:p>
            <a:r>
              <a:rPr lang="zh-CN" altLang="en-US" dirty="0"/>
              <a:t>隔离通信功能</a:t>
            </a:r>
          </a:p>
        </p:txBody>
      </p:sp>
      <p:sp>
        <p:nvSpPr>
          <p:cNvPr id="453637" name="Rectangle 5"/>
          <p:cNvSpPr>
            <a:spLocks noChangeArrowheads="1"/>
          </p:cNvSpPr>
          <p:nvPr/>
        </p:nvSpPr>
        <p:spPr bwMode="auto">
          <a:xfrm>
            <a:off x="2001838" y="3193977"/>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38" name="Rectangle 6"/>
          <p:cNvSpPr>
            <a:spLocks noChangeArrowheads="1"/>
          </p:cNvSpPr>
          <p:nvPr/>
        </p:nvSpPr>
        <p:spPr bwMode="auto">
          <a:xfrm>
            <a:off x="2001838" y="3193977"/>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39" name="Rectangle 7"/>
          <p:cNvSpPr>
            <a:spLocks noChangeArrowheads="1"/>
          </p:cNvSpPr>
          <p:nvPr/>
        </p:nvSpPr>
        <p:spPr bwMode="auto">
          <a:xfrm>
            <a:off x="2878138" y="3193977"/>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0" name="Rectangle 8"/>
          <p:cNvSpPr>
            <a:spLocks noChangeArrowheads="1"/>
          </p:cNvSpPr>
          <p:nvPr/>
        </p:nvSpPr>
        <p:spPr bwMode="auto">
          <a:xfrm>
            <a:off x="3851276" y="3193977"/>
            <a:ext cx="195263"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1" name="Rectangle 9"/>
          <p:cNvSpPr>
            <a:spLocks noChangeArrowheads="1"/>
          </p:cNvSpPr>
          <p:nvPr/>
        </p:nvSpPr>
        <p:spPr bwMode="auto">
          <a:xfrm>
            <a:off x="4630739"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2" name="Rectangle 10"/>
          <p:cNvSpPr>
            <a:spLocks noChangeArrowheads="1"/>
          </p:cNvSpPr>
          <p:nvPr/>
        </p:nvSpPr>
        <p:spPr bwMode="auto">
          <a:xfrm>
            <a:off x="5311776"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3" name="Rectangle 11"/>
          <p:cNvSpPr>
            <a:spLocks noChangeArrowheads="1"/>
          </p:cNvSpPr>
          <p:nvPr/>
        </p:nvSpPr>
        <p:spPr bwMode="auto">
          <a:xfrm>
            <a:off x="2001838" y="3193977"/>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4" name="Rectangle 12"/>
          <p:cNvSpPr>
            <a:spLocks noChangeArrowheads="1"/>
          </p:cNvSpPr>
          <p:nvPr/>
        </p:nvSpPr>
        <p:spPr bwMode="auto">
          <a:xfrm>
            <a:off x="2001838" y="3193977"/>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5" name="Rectangle 13"/>
          <p:cNvSpPr>
            <a:spLocks noChangeArrowheads="1"/>
          </p:cNvSpPr>
          <p:nvPr/>
        </p:nvSpPr>
        <p:spPr bwMode="auto">
          <a:xfrm>
            <a:off x="2001838" y="3193977"/>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6" name="Rectangle 14"/>
          <p:cNvSpPr>
            <a:spLocks noChangeArrowheads="1"/>
          </p:cNvSpPr>
          <p:nvPr/>
        </p:nvSpPr>
        <p:spPr bwMode="auto">
          <a:xfrm>
            <a:off x="2878138" y="3193977"/>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7" name="Rectangle 15"/>
          <p:cNvSpPr>
            <a:spLocks noChangeArrowheads="1"/>
          </p:cNvSpPr>
          <p:nvPr/>
        </p:nvSpPr>
        <p:spPr bwMode="auto">
          <a:xfrm>
            <a:off x="3851276" y="3193977"/>
            <a:ext cx="195263"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8" name="Rectangle 16"/>
          <p:cNvSpPr>
            <a:spLocks noChangeArrowheads="1"/>
          </p:cNvSpPr>
          <p:nvPr/>
        </p:nvSpPr>
        <p:spPr bwMode="auto">
          <a:xfrm>
            <a:off x="4630739"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49" name="Rectangle 17"/>
          <p:cNvSpPr>
            <a:spLocks noChangeArrowheads="1"/>
          </p:cNvSpPr>
          <p:nvPr/>
        </p:nvSpPr>
        <p:spPr bwMode="auto">
          <a:xfrm>
            <a:off x="5311776"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50" name="Rectangle 18"/>
          <p:cNvSpPr>
            <a:spLocks noChangeArrowheads="1"/>
          </p:cNvSpPr>
          <p:nvPr/>
        </p:nvSpPr>
        <p:spPr bwMode="auto">
          <a:xfrm>
            <a:off x="2001838" y="3193977"/>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51" name="Line 19"/>
          <p:cNvSpPr>
            <a:spLocks noChangeShapeType="1"/>
          </p:cNvSpPr>
          <p:nvPr/>
        </p:nvSpPr>
        <p:spPr bwMode="auto">
          <a:xfrm>
            <a:off x="2974975" y="2397053"/>
            <a:ext cx="0" cy="796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652" name="Rectangle 20"/>
          <p:cNvSpPr>
            <a:spLocks noChangeArrowheads="1"/>
          </p:cNvSpPr>
          <p:nvPr/>
        </p:nvSpPr>
        <p:spPr bwMode="auto">
          <a:xfrm>
            <a:off x="2430463" y="2211316"/>
            <a:ext cx="1939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A</a:t>
            </a:r>
            <a:endParaRPr lang="en-US" altLang="zh-CN">
              <a:ea typeface="宋体" panose="02010600030101010101" pitchFamily="2" charset="-122"/>
            </a:endParaRPr>
          </a:p>
        </p:txBody>
      </p:sp>
      <p:sp>
        <p:nvSpPr>
          <p:cNvPr id="453653" name="Rectangle 21"/>
          <p:cNvSpPr>
            <a:spLocks noChangeArrowheads="1"/>
          </p:cNvSpPr>
          <p:nvPr/>
        </p:nvSpPr>
        <p:spPr bwMode="auto">
          <a:xfrm>
            <a:off x="3363913" y="2752652"/>
            <a:ext cx="1071562" cy="3619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altLang="zh-CN">
                <a:solidFill>
                  <a:srgbClr val="000000"/>
                </a:solidFill>
                <a:ea typeface="宋体" panose="02010600030101010101" pitchFamily="2" charset="-122"/>
              </a:rPr>
              <a:t>A to D</a:t>
            </a:r>
          </a:p>
        </p:txBody>
      </p:sp>
      <p:sp>
        <p:nvSpPr>
          <p:cNvPr id="453654" name="Line 22"/>
          <p:cNvSpPr>
            <a:spLocks noChangeShapeType="1"/>
          </p:cNvSpPr>
          <p:nvPr/>
        </p:nvSpPr>
        <p:spPr bwMode="auto">
          <a:xfrm>
            <a:off x="4727575" y="2397053"/>
            <a:ext cx="0" cy="796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655" name="Rectangle 23"/>
          <p:cNvSpPr>
            <a:spLocks noChangeArrowheads="1"/>
          </p:cNvSpPr>
          <p:nvPr/>
        </p:nvSpPr>
        <p:spPr bwMode="auto">
          <a:xfrm>
            <a:off x="4183063" y="2211316"/>
            <a:ext cx="1939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D</a:t>
            </a:r>
            <a:endParaRPr lang="en-US" altLang="zh-CN">
              <a:ea typeface="宋体" panose="02010600030101010101" pitchFamily="2" charset="-122"/>
            </a:endParaRPr>
          </a:p>
        </p:txBody>
      </p:sp>
      <p:sp>
        <p:nvSpPr>
          <p:cNvPr id="453656" name="Rectangle 24"/>
          <p:cNvSpPr>
            <a:spLocks noChangeArrowheads="1"/>
          </p:cNvSpPr>
          <p:nvPr/>
        </p:nvSpPr>
        <p:spPr bwMode="auto">
          <a:xfrm>
            <a:off x="2001838" y="4522715"/>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57" name="Rectangle 25"/>
          <p:cNvSpPr>
            <a:spLocks noChangeArrowheads="1"/>
          </p:cNvSpPr>
          <p:nvPr/>
        </p:nvSpPr>
        <p:spPr bwMode="auto">
          <a:xfrm>
            <a:off x="2001838" y="4522715"/>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58" name="Rectangle 26"/>
          <p:cNvSpPr>
            <a:spLocks noChangeArrowheads="1"/>
          </p:cNvSpPr>
          <p:nvPr/>
        </p:nvSpPr>
        <p:spPr bwMode="auto">
          <a:xfrm>
            <a:off x="2878138" y="4522715"/>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59" name="Rectangle 27"/>
          <p:cNvSpPr>
            <a:spLocks noChangeArrowheads="1"/>
          </p:cNvSpPr>
          <p:nvPr/>
        </p:nvSpPr>
        <p:spPr bwMode="auto">
          <a:xfrm>
            <a:off x="3851276" y="4522715"/>
            <a:ext cx="195263"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0" name="Rectangle 28"/>
          <p:cNvSpPr>
            <a:spLocks noChangeArrowheads="1"/>
          </p:cNvSpPr>
          <p:nvPr/>
        </p:nvSpPr>
        <p:spPr bwMode="auto">
          <a:xfrm>
            <a:off x="4630739"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1" name="Rectangle 29"/>
          <p:cNvSpPr>
            <a:spLocks noChangeArrowheads="1"/>
          </p:cNvSpPr>
          <p:nvPr/>
        </p:nvSpPr>
        <p:spPr bwMode="auto">
          <a:xfrm>
            <a:off x="5311776"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2" name="Rectangle 30"/>
          <p:cNvSpPr>
            <a:spLocks noChangeArrowheads="1"/>
          </p:cNvSpPr>
          <p:nvPr/>
        </p:nvSpPr>
        <p:spPr bwMode="auto">
          <a:xfrm>
            <a:off x="2001838" y="4522715"/>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3" name="Rectangle 31"/>
          <p:cNvSpPr>
            <a:spLocks noChangeArrowheads="1"/>
          </p:cNvSpPr>
          <p:nvPr/>
        </p:nvSpPr>
        <p:spPr bwMode="auto">
          <a:xfrm>
            <a:off x="2001838" y="4522715"/>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4" name="Rectangle 32"/>
          <p:cNvSpPr>
            <a:spLocks noChangeArrowheads="1"/>
          </p:cNvSpPr>
          <p:nvPr/>
        </p:nvSpPr>
        <p:spPr bwMode="auto">
          <a:xfrm>
            <a:off x="2001838" y="4522715"/>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5" name="Rectangle 33"/>
          <p:cNvSpPr>
            <a:spLocks noChangeArrowheads="1"/>
          </p:cNvSpPr>
          <p:nvPr/>
        </p:nvSpPr>
        <p:spPr bwMode="auto">
          <a:xfrm>
            <a:off x="2878138" y="4522715"/>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6" name="Rectangle 34"/>
          <p:cNvSpPr>
            <a:spLocks noChangeArrowheads="1"/>
          </p:cNvSpPr>
          <p:nvPr/>
        </p:nvSpPr>
        <p:spPr bwMode="auto">
          <a:xfrm>
            <a:off x="3851276" y="4522715"/>
            <a:ext cx="195263"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7" name="Rectangle 35"/>
          <p:cNvSpPr>
            <a:spLocks noChangeArrowheads="1"/>
          </p:cNvSpPr>
          <p:nvPr/>
        </p:nvSpPr>
        <p:spPr bwMode="auto">
          <a:xfrm>
            <a:off x="4630739"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8" name="Rectangle 36"/>
          <p:cNvSpPr>
            <a:spLocks noChangeArrowheads="1"/>
          </p:cNvSpPr>
          <p:nvPr/>
        </p:nvSpPr>
        <p:spPr bwMode="auto">
          <a:xfrm>
            <a:off x="5311776"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69" name="Rectangle 37"/>
          <p:cNvSpPr>
            <a:spLocks noChangeArrowheads="1"/>
          </p:cNvSpPr>
          <p:nvPr/>
        </p:nvSpPr>
        <p:spPr bwMode="auto">
          <a:xfrm>
            <a:off x="2001838" y="4522715"/>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70" name="Line 38"/>
          <p:cNvSpPr>
            <a:spLocks noChangeShapeType="1"/>
          </p:cNvSpPr>
          <p:nvPr/>
        </p:nvSpPr>
        <p:spPr bwMode="auto">
          <a:xfrm>
            <a:off x="2974975" y="4611616"/>
            <a:ext cx="0" cy="708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671" name="Line 39"/>
          <p:cNvSpPr>
            <a:spLocks noChangeShapeType="1"/>
          </p:cNvSpPr>
          <p:nvPr/>
        </p:nvSpPr>
        <p:spPr bwMode="auto">
          <a:xfrm>
            <a:off x="4727575" y="4611616"/>
            <a:ext cx="0" cy="708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672" name="Rectangle 40"/>
          <p:cNvSpPr>
            <a:spLocks noChangeArrowheads="1"/>
          </p:cNvSpPr>
          <p:nvPr/>
        </p:nvSpPr>
        <p:spPr bwMode="auto">
          <a:xfrm>
            <a:off x="4183063" y="5168828"/>
            <a:ext cx="1939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G</a:t>
            </a:r>
            <a:endParaRPr lang="en-US" altLang="zh-CN">
              <a:ea typeface="宋体" panose="02010600030101010101" pitchFamily="2" charset="-122"/>
            </a:endParaRPr>
          </a:p>
        </p:txBody>
      </p:sp>
      <p:sp>
        <p:nvSpPr>
          <p:cNvPr id="453673" name="Rectangle 41"/>
          <p:cNvSpPr>
            <a:spLocks noChangeArrowheads="1"/>
          </p:cNvSpPr>
          <p:nvPr/>
        </p:nvSpPr>
        <p:spPr bwMode="auto">
          <a:xfrm>
            <a:off x="2449513" y="5168828"/>
            <a:ext cx="14908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F</a:t>
            </a:r>
            <a:endParaRPr lang="en-US" altLang="zh-CN">
              <a:ea typeface="宋体" panose="02010600030101010101" pitchFamily="2" charset="-122"/>
            </a:endParaRPr>
          </a:p>
        </p:txBody>
      </p:sp>
      <p:sp>
        <p:nvSpPr>
          <p:cNvPr id="453681" name="Line 49"/>
          <p:cNvSpPr>
            <a:spLocks noChangeShapeType="1"/>
          </p:cNvSpPr>
          <p:nvPr/>
        </p:nvSpPr>
        <p:spPr bwMode="auto">
          <a:xfrm>
            <a:off x="3948113" y="3282878"/>
            <a:ext cx="0" cy="4476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682" name="Line 50"/>
          <p:cNvSpPr>
            <a:spLocks noChangeShapeType="1"/>
          </p:cNvSpPr>
          <p:nvPr/>
        </p:nvSpPr>
        <p:spPr bwMode="auto">
          <a:xfrm>
            <a:off x="3948113" y="4079803"/>
            <a:ext cx="0" cy="4429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683" name="Rectangle 51"/>
          <p:cNvSpPr>
            <a:spLocks noChangeArrowheads="1"/>
          </p:cNvSpPr>
          <p:nvPr/>
        </p:nvSpPr>
        <p:spPr bwMode="auto">
          <a:xfrm>
            <a:off x="4395547" y="3699119"/>
            <a:ext cx="5161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dirty="0">
                <a:latin typeface="宋体" panose="02010600030101010101" pitchFamily="2" charset="-122"/>
                <a:ea typeface="宋体" panose="02010600030101010101" pitchFamily="2" charset="-122"/>
              </a:rPr>
              <a:t>网桥</a:t>
            </a:r>
            <a:endParaRPr lang="zh-CN" altLang="en-US" sz="2000" b="1" dirty="0">
              <a:ea typeface="宋体" panose="02010600030101010101" pitchFamily="2" charset="-122"/>
            </a:endParaRPr>
          </a:p>
        </p:txBody>
      </p:sp>
      <p:sp>
        <p:nvSpPr>
          <p:cNvPr id="453684" name="Rectangle 52"/>
          <p:cNvSpPr>
            <a:spLocks noChangeArrowheads="1"/>
          </p:cNvSpPr>
          <p:nvPr/>
        </p:nvSpPr>
        <p:spPr bwMode="auto">
          <a:xfrm>
            <a:off x="6577013" y="3193977"/>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85" name="Rectangle 53"/>
          <p:cNvSpPr>
            <a:spLocks noChangeArrowheads="1"/>
          </p:cNvSpPr>
          <p:nvPr/>
        </p:nvSpPr>
        <p:spPr bwMode="auto">
          <a:xfrm>
            <a:off x="6577013" y="3193977"/>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86" name="Rectangle 54"/>
          <p:cNvSpPr>
            <a:spLocks noChangeArrowheads="1"/>
          </p:cNvSpPr>
          <p:nvPr/>
        </p:nvSpPr>
        <p:spPr bwMode="auto">
          <a:xfrm>
            <a:off x="7453314"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87" name="Rectangle 55"/>
          <p:cNvSpPr>
            <a:spLocks noChangeArrowheads="1"/>
          </p:cNvSpPr>
          <p:nvPr/>
        </p:nvSpPr>
        <p:spPr bwMode="auto">
          <a:xfrm>
            <a:off x="8426451"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88" name="Rectangle 56"/>
          <p:cNvSpPr>
            <a:spLocks noChangeArrowheads="1"/>
          </p:cNvSpPr>
          <p:nvPr/>
        </p:nvSpPr>
        <p:spPr bwMode="auto">
          <a:xfrm>
            <a:off x="9204326" y="3193977"/>
            <a:ext cx="195263"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89" name="Rectangle 57"/>
          <p:cNvSpPr>
            <a:spLocks noChangeArrowheads="1"/>
          </p:cNvSpPr>
          <p:nvPr/>
        </p:nvSpPr>
        <p:spPr bwMode="auto">
          <a:xfrm>
            <a:off x="9885363" y="3193977"/>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90" name="Rectangle 58"/>
          <p:cNvSpPr>
            <a:spLocks noChangeArrowheads="1"/>
          </p:cNvSpPr>
          <p:nvPr/>
        </p:nvSpPr>
        <p:spPr bwMode="auto">
          <a:xfrm>
            <a:off x="6577014"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91" name="Rectangle 59"/>
          <p:cNvSpPr>
            <a:spLocks noChangeArrowheads="1"/>
          </p:cNvSpPr>
          <p:nvPr/>
        </p:nvSpPr>
        <p:spPr bwMode="auto">
          <a:xfrm>
            <a:off x="6577013" y="3193977"/>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92" name="Rectangle 60"/>
          <p:cNvSpPr>
            <a:spLocks noChangeArrowheads="1"/>
          </p:cNvSpPr>
          <p:nvPr/>
        </p:nvSpPr>
        <p:spPr bwMode="auto">
          <a:xfrm>
            <a:off x="6577013" y="3193977"/>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93" name="Rectangle 61"/>
          <p:cNvSpPr>
            <a:spLocks noChangeArrowheads="1"/>
          </p:cNvSpPr>
          <p:nvPr/>
        </p:nvSpPr>
        <p:spPr bwMode="auto">
          <a:xfrm>
            <a:off x="7453314"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94" name="Rectangle 62"/>
          <p:cNvSpPr>
            <a:spLocks noChangeArrowheads="1"/>
          </p:cNvSpPr>
          <p:nvPr/>
        </p:nvSpPr>
        <p:spPr bwMode="auto">
          <a:xfrm>
            <a:off x="8426451"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95" name="Rectangle 63"/>
          <p:cNvSpPr>
            <a:spLocks noChangeArrowheads="1"/>
          </p:cNvSpPr>
          <p:nvPr/>
        </p:nvSpPr>
        <p:spPr bwMode="auto">
          <a:xfrm>
            <a:off x="9204326" y="3193977"/>
            <a:ext cx="195263"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96" name="Rectangle 64"/>
          <p:cNvSpPr>
            <a:spLocks noChangeArrowheads="1"/>
          </p:cNvSpPr>
          <p:nvPr/>
        </p:nvSpPr>
        <p:spPr bwMode="auto">
          <a:xfrm>
            <a:off x="9885363" y="3193977"/>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97" name="Rectangle 65"/>
          <p:cNvSpPr>
            <a:spLocks noChangeArrowheads="1"/>
          </p:cNvSpPr>
          <p:nvPr/>
        </p:nvSpPr>
        <p:spPr bwMode="auto">
          <a:xfrm>
            <a:off x="6577014" y="3193977"/>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698" name="Line 66"/>
          <p:cNvSpPr>
            <a:spLocks noChangeShapeType="1"/>
          </p:cNvSpPr>
          <p:nvPr/>
        </p:nvSpPr>
        <p:spPr bwMode="auto">
          <a:xfrm>
            <a:off x="7550150" y="2397053"/>
            <a:ext cx="0" cy="796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699" name="Rectangle 67"/>
          <p:cNvSpPr>
            <a:spLocks noChangeArrowheads="1"/>
          </p:cNvSpPr>
          <p:nvPr/>
        </p:nvSpPr>
        <p:spPr bwMode="auto">
          <a:xfrm>
            <a:off x="7005638" y="2211316"/>
            <a:ext cx="1939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A</a:t>
            </a:r>
            <a:endParaRPr lang="en-US" altLang="zh-CN">
              <a:ea typeface="宋体" panose="02010600030101010101" pitchFamily="2" charset="-122"/>
            </a:endParaRPr>
          </a:p>
        </p:txBody>
      </p:sp>
      <p:sp>
        <p:nvSpPr>
          <p:cNvPr id="453700" name="Line 68"/>
          <p:cNvSpPr>
            <a:spLocks noChangeShapeType="1"/>
          </p:cNvSpPr>
          <p:nvPr/>
        </p:nvSpPr>
        <p:spPr bwMode="auto">
          <a:xfrm>
            <a:off x="9302750" y="2397053"/>
            <a:ext cx="0" cy="796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701" name="Rectangle 69"/>
          <p:cNvSpPr>
            <a:spLocks noChangeArrowheads="1"/>
          </p:cNvSpPr>
          <p:nvPr/>
        </p:nvSpPr>
        <p:spPr bwMode="auto">
          <a:xfrm>
            <a:off x="8756650" y="2211316"/>
            <a:ext cx="1920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D</a:t>
            </a:r>
            <a:endParaRPr lang="en-US" altLang="zh-CN">
              <a:ea typeface="宋体" panose="02010600030101010101" pitchFamily="2" charset="-122"/>
            </a:endParaRPr>
          </a:p>
        </p:txBody>
      </p:sp>
      <p:sp>
        <p:nvSpPr>
          <p:cNvPr id="453702" name="Rectangle 70"/>
          <p:cNvSpPr>
            <a:spLocks noChangeArrowheads="1"/>
          </p:cNvSpPr>
          <p:nvPr/>
        </p:nvSpPr>
        <p:spPr bwMode="auto">
          <a:xfrm>
            <a:off x="6577013" y="4522715"/>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03" name="Rectangle 71"/>
          <p:cNvSpPr>
            <a:spLocks noChangeArrowheads="1"/>
          </p:cNvSpPr>
          <p:nvPr/>
        </p:nvSpPr>
        <p:spPr bwMode="auto">
          <a:xfrm>
            <a:off x="6577013" y="4522715"/>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04" name="Rectangle 72"/>
          <p:cNvSpPr>
            <a:spLocks noChangeArrowheads="1"/>
          </p:cNvSpPr>
          <p:nvPr/>
        </p:nvSpPr>
        <p:spPr bwMode="auto">
          <a:xfrm>
            <a:off x="7453314"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05" name="Rectangle 73"/>
          <p:cNvSpPr>
            <a:spLocks noChangeArrowheads="1"/>
          </p:cNvSpPr>
          <p:nvPr/>
        </p:nvSpPr>
        <p:spPr bwMode="auto">
          <a:xfrm>
            <a:off x="8426451"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06" name="Rectangle 74"/>
          <p:cNvSpPr>
            <a:spLocks noChangeArrowheads="1"/>
          </p:cNvSpPr>
          <p:nvPr/>
        </p:nvSpPr>
        <p:spPr bwMode="auto">
          <a:xfrm>
            <a:off x="9204326" y="4522715"/>
            <a:ext cx="195263"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07" name="Rectangle 75"/>
          <p:cNvSpPr>
            <a:spLocks noChangeArrowheads="1"/>
          </p:cNvSpPr>
          <p:nvPr/>
        </p:nvSpPr>
        <p:spPr bwMode="auto">
          <a:xfrm>
            <a:off x="9885363" y="4522715"/>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08" name="Rectangle 76"/>
          <p:cNvSpPr>
            <a:spLocks noChangeArrowheads="1"/>
          </p:cNvSpPr>
          <p:nvPr/>
        </p:nvSpPr>
        <p:spPr bwMode="auto">
          <a:xfrm>
            <a:off x="6577014"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09" name="Rectangle 77"/>
          <p:cNvSpPr>
            <a:spLocks noChangeArrowheads="1"/>
          </p:cNvSpPr>
          <p:nvPr/>
        </p:nvSpPr>
        <p:spPr bwMode="auto">
          <a:xfrm>
            <a:off x="6577013" y="4522715"/>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10" name="Rectangle 78"/>
          <p:cNvSpPr>
            <a:spLocks noChangeArrowheads="1"/>
          </p:cNvSpPr>
          <p:nvPr/>
        </p:nvSpPr>
        <p:spPr bwMode="auto">
          <a:xfrm>
            <a:off x="6577013" y="4522715"/>
            <a:ext cx="3503612" cy="88900"/>
          </a:xfrm>
          <a:prstGeom prst="rect">
            <a:avLst/>
          </a:prstGeom>
          <a:solidFill>
            <a:srgbClr val="C0C0C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11" name="Rectangle 79"/>
          <p:cNvSpPr>
            <a:spLocks noChangeArrowheads="1"/>
          </p:cNvSpPr>
          <p:nvPr/>
        </p:nvSpPr>
        <p:spPr bwMode="auto">
          <a:xfrm>
            <a:off x="7453314"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12" name="Rectangle 80"/>
          <p:cNvSpPr>
            <a:spLocks noChangeArrowheads="1"/>
          </p:cNvSpPr>
          <p:nvPr/>
        </p:nvSpPr>
        <p:spPr bwMode="auto">
          <a:xfrm>
            <a:off x="8426451"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13" name="Rectangle 81"/>
          <p:cNvSpPr>
            <a:spLocks noChangeArrowheads="1"/>
          </p:cNvSpPr>
          <p:nvPr/>
        </p:nvSpPr>
        <p:spPr bwMode="auto">
          <a:xfrm>
            <a:off x="9204326" y="4522715"/>
            <a:ext cx="195263"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14" name="Rectangle 82"/>
          <p:cNvSpPr>
            <a:spLocks noChangeArrowheads="1"/>
          </p:cNvSpPr>
          <p:nvPr/>
        </p:nvSpPr>
        <p:spPr bwMode="auto">
          <a:xfrm>
            <a:off x="9885363" y="4522715"/>
            <a:ext cx="195262"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15" name="Rectangle 83"/>
          <p:cNvSpPr>
            <a:spLocks noChangeArrowheads="1"/>
          </p:cNvSpPr>
          <p:nvPr/>
        </p:nvSpPr>
        <p:spPr bwMode="auto">
          <a:xfrm>
            <a:off x="6577014" y="4522715"/>
            <a:ext cx="193675" cy="88900"/>
          </a:xfrm>
          <a:prstGeom prst="rect">
            <a:avLst/>
          </a:prstGeom>
          <a:solidFill>
            <a:srgbClr val="000000"/>
          </a:solidFill>
          <a:ln w="9525">
            <a:solidFill>
              <a:srgbClr val="000000"/>
            </a:solidFill>
            <a:miter lim="800000"/>
            <a:headEnd/>
            <a:tailEnd/>
          </a:ln>
        </p:spPr>
        <p:txBody>
          <a:bodyPr/>
          <a:lstStyle/>
          <a:p>
            <a:endParaRPr lang="zh-CN" altLang="zh-CN">
              <a:ea typeface="宋体" panose="02010600030101010101" pitchFamily="2" charset="-122"/>
            </a:endParaRPr>
          </a:p>
        </p:txBody>
      </p:sp>
      <p:sp>
        <p:nvSpPr>
          <p:cNvPr id="453716" name="Line 84"/>
          <p:cNvSpPr>
            <a:spLocks noChangeShapeType="1"/>
          </p:cNvSpPr>
          <p:nvPr/>
        </p:nvSpPr>
        <p:spPr bwMode="auto">
          <a:xfrm>
            <a:off x="7550150" y="4611616"/>
            <a:ext cx="0" cy="708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717" name="Line 85"/>
          <p:cNvSpPr>
            <a:spLocks noChangeShapeType="1"/>
          </p:cNvSpPr>
          <p:nvPr/>
        </p:nvSpPr>
        <p:spPr bwMode="auto">
          <a:xfrm>
            <a:off x="9302750" y="4611616"/>
            <a:ext cx="0" cy="708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718" name="Rectangle 86"/>
          <p:cNvSpPr>
            <a:spLocks noChangeArrowheads="1"/>
          </p:cNvSpPr>
          <p:nvPr/>
        </p:nvSpPr>
        <p:spPr bwMode="auto">
          <a:xfrm>
            <a:off x="8756650" y="5168828"/>
            <a:ext cx="1920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G</a:t>
            </a:r>
            <a:endParaRPr lang="en-US" altLang="zh-CN">
              <a:ea typeface="宋体" panose="02010600030101010101" pitchFamily="2" charset="-122"/>
            </a:endParaRPr>
          </a:p>
        </p:txBody>
      </p:sp>
      <p:sp>
        <p:nvSpPr>
          <p:cNvPr id="453719" name="Rectangle 87"/>
          <p:cNvSpPr>
            <a:spLocks noChangeArrowheads="1"/>
          </p:cNvSpPr>
          <p:nvPr/>
        </p:nvSpPr>
        <p:spPr bwMode="auto">
          <a:xfrm>
            <a:off x="7024688" y="5168828"/>
            <a:ext cx="14908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F</a:t>
            </a:r>
            <a:endParaRPr lang="en-US" altLang="zh-CN">
              <a:ea typeface="宋体" panose="02010600030101010101" pitchFamily="2" charset="-122"/>
            </a:endParaRPr>
          </a:p>
        </p:txBody>
      </p:sp>
      <p:sp>
        <p:nvSpPr>
          <p:cNvPr id="453727" name="Line 95"/>
          <p:cNvSpPr>
            <a:spLocks noChangeShapeType="1"/>
          </p:cNvSpPr>
          <p:nvPr/>
        </p:nvSpPr>
        <p:spPr bwMode="auto">
          <a:xfrm flipH="1">
            <a:off x="8520114" y="3282878"/>
            <a:ext cx="3174" cy="4476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728" name="Line 96"/>
          <p:cNvSpPr>
            <a:spLocks noChangeShapeType="1"/>
          </p:cNvSpPr>
          <p:nvPr/>
        </p:nvSpPr>
        <p:spPr bwMode="auto">
          <a:xfrm>
            <a:off x="8520114" y="4112651"/>
            <a:ext cx="3174" cy="4100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730" name="Freeform 98"/>
          <p:cNvSpPr>
            <a:spLocks/>
          </p:cNvSpPr>
          <p:nvPr/>
        </p:nvSpPr>
        <p:spPr bwMode="auto">
          <a:xfrm>
            <a:off x="3040063" y="2690741"/>
            <a:ext cx="303212" cy="339725"/>
          </a:xfrm>
          <a:custGeom>
            <a:avLst/>
            <a:gdLst>
              <a:gd name="T0" fmla="*/ 0 w 191"/>
              <a:gd name="T1" fmla="*/ 0 h 214"/>
              <a:gd name="T2" fmla="*/ 32 w 191"/>
              <a:gd name="T3" fmla="*/ 177 h 214"/>
              <a:gd name="T4" fmla="*/ 191 w 191"/>
              <a:gd name="T5" fmla="*/ 206 h 214"/>
            </a:gdLst>
            <a:ahLst/>
            <a:cxnLst>
              <a:cxn ang="0">
                <a:pos x="T0" y="T1"/>
              </a:cxn>
              <a:cxn ang="0">
                <a:pos x="T2" y="T3"/>
              </a:cxn>
              <a:cxn ang="0">
                <a:pos x="T4" y="T5"/>
              </a:cxn>
            </a:cxnLst>
            <a:rect l="0" t="0" r="r" b="b"/>
            <a:pathLst>
              <a:path w="191" h="214">
                <a:moveTo>
                  <a:pt x="0" y="0"/>
                </a:moveTo>
                <a:cubicBezTo>
                  <a:pt x="5" y="31"/>
                  <a:pt x="0" y="143"/>
                  <a:pt x="32" y="177"/>
                </a:cubicBezTo>
                <a:cubicBezTo>
                  <a:pt x="45" y="214"/>
                  <a:pt x="173" y="200"/>
                  <a:pt x="191" y="206"/>
                </a:cubicBezTo>
              </a:path>
            </a:pathLst>
          </a:custGeom>
          <a:noFill/>
          <a:ln w="28575" cmpd="sng">
            <a:solidFill>
              <a:srgbClr val="00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3731" name="Freeform 99"/>
          <p:cNvSpPr>
            <a:spLocks/>
          </p:cNvSpPr>
          <p:nvPr/>
        </p:nvSpPr>
        <p:spPr bwMode="auto">
          <a:xfrm>
            <a:off x="4432301" y="2679628"/>
            <a:ext cx="214313" cy="334963"/>
          </a:xfrm>
          <a:custGeom>
            <a:avLst/>
            <a:gdLst>
              <a:gd name="T0" fmla="*/ 0 w 135"/>
              <a:gd name="T1" fmla="*/ 210 h 211"/>
              <a:gd name="T2" fmla="*/ 117 w 135"/>
              <a:gd name="T3" fmla="*/ 176 h 211"/>
              <a:gd name="T4" fmla="*/ 116 w 135"/>
              <a:gd name="T5" fmla="*/ 0 h 211"/>
            </a:gdLst>
            <a:ahLst/>
            <a:cxnLst>
              <a:cxn ang="0">
                <a:pos x="T0" y="T1"/>
              </a:cxn>
              <a:cxn ang="0">
                <a:pos x="T2" y="T3"/>
              </a:cxn>
              <a:cxn ang="0">
                <a:pos x="T4" y="T5"/>
              </a:cxn>
            </a:cxnLst>
            <a:rect l="0" t="0" r="r" b="b"/>
            <a:pathLst>
              <a:path w="135" h="211">
                <a:moveTo>
                  <a:pt x="0" y="210"/>
                </a:moveTo>
                <a:cubicBezTo>
                  <a:pt x="19" y="204"/>
                  <a:pt x="98" y="211"/>
                  <a:pt x="117" y="176"/>
                </a:cubicBezTo>
                <a:cubicBezTo>
                  <a:pt x="135" y="153"/>
                  <a:pt x="116" y="24"/>
                  <a:pt x="116" y="0"/>
                </a:cubicBezTo>
              </a:path>
            </a:pathLst>
          </a:custGeom>
          <a:noFill/>
          <a:ln w="28575" cmpd="sng">
            <a:solidFill>
              <a:srgbClr val="00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3732" name="Rectangle 100"/>
          <p:cNvSpPr>
            <a:spLocks noChangeArrowheads="1"/>
          </p:cNvSpPr>
          <p:nvPr/>
        </p:nvSpPr>
        <p:spPr bwMode="auto">
          <a:xfrm>
            <a:off x="7450139" y="3465441"/>
            <a:ext cx="485775" cy="8588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altLang="zh-CN">
                <a:solidFill>
                  <a:srgbClr val="000000"/>
                </a:solidFill>
                <a:ea typeface="宋体" panose="02010600030101010101" pitchFamily="2" charset="-122"/>
              </a:rPr>
              <a:t>A</a:t>
            </a:r>
          </a:p>
          <a:p>
            <a:pPr algn="ctr"/>
            <a:r>
              <a:rPr lang="en-US" altLang="zh-CN">
                <a:solidFill>
                  <a:srgbClr val="000000"/>
                </a:solidFill>
                <a:ea typeface="宋体" panose="02010600030101010101" pitchFamily="2" charset="-122"/>
              </a:rPr>
              <a:t>to</a:t>
            </a:r>
          </a:p>
          <a:p>
            <a:pPr algn="ctr"/>
            <a:r>
              <a:rPr lang="en-US" altLang="zh-CN">
                <a:solidFill>
                  <a:srgbClr val="000000"/>
                </a:solidFill>
                <a:ea typeface="宋体" panose="02010600030101010101" pitchFamily="2" charset="-122"/>
              </a:rPr>
              <a:t>G</a:t>
            </a:r>
          </a:p>
        </p:txBody>
      </p:sp>
      <p:sp>
        <p:nvSpPr>
          <p:cNvPr id="453733" name="Freeform 101"/>
          <p:cNvSpPr>
            <a:spLocks/>
          </p:cNvSpPr>
          <p:nvPr/>
        </p:nvSpPr>
        <p:spPr bwMode="auto">
          <a:xfrm>
            <a:off x="7515226" y="2679628"/>
            <a:ext cx="942975" cy="754063"/>
          </a:xfrm>
          <a:custGeom>
            <a:avLst/>
            <a:gdLst>
              <a:gd name="T0" fmla="*/ 67 w 594"/>
              <a:gd name="T1" fmla="*/ 0 h 475"/>
              <a:gd name="T2" fmla="*/ 76 w 594"/>
              <a:gd name="T3" fmla="*/ 280 h 475"/>
              <a:gd name="T4" fmla="*/ 521 w 594"/>
              <a:gd name="T5" fmla="*/ 292 h 475"/>
              <a:gd name="T6" fmla="*/ 532 w 594"/>
              <a:gd name="T7" fmla="*/ 435 h 475"/>
              <a:gd name="T8" fmla="*/ 191 w 594"/>
              <a:gd name="T9" fmla="*/ 410 h 475"/>
              <a:gd name="T10" fmla="*/ 119 w 594"/>
              <a:gd name="T11" fmla="*/ 475 h 475"/>
            </a:gdLst>
            <a:ahLst/>
            <a:cxnLst>
              <a:cxn ang="0">
                <a:pos x="T0" y="T1"/>
              </a:cxn>
              <a:cxn ang="0">
                <a:pos x="T2" y="T3"/>
              </a:cxn>
              <a:cxn ang="0">
                <a:pos x="T4" y="T5"/>
              </a:cxn>
              <a:cxn ang="0">
                <a:pos x="T6" y="T7"/>
              </a:cxn>
              <a:cxn ang="0">
                <a:pos x="T8" y="T9"/>
              </a:cxn>
              <a:cxn ang="0">
                <a:pos x="T10" y="T11"/>
              </a:cxn>
            </a:cxnLst>
            <a:rect l="0" t="0" r="r" b="b"/>
            <a:pathLst>
              <a:path w="594" h="475">
                <a:moveTo>
                  <a:pt x="67" y="0"/>
                </a:moveTo>
                <a:cubicBezTo>
                  <a:pt x="68" y="47"/>
                  <a:pt x="0" y="231"/>
                  <a:pt x="76" y="280"/>
                </a:cubicBezTo>
                <a:cubicBezTo>
                  <a:pt x="138" y="329"/>
                  <a:pt x="447" y="259"/>
                  <a:pt x="521" y="292"/>
                </a:cubicBezTo>
                <a:cubicBezTo>
                  <a:pt x="594" y="324"/>
                  <a:pt x="581" y="415"/>
                  <a:pt x="532" y="435"/>
                </a:cubicBezTo>
                <a:cubicBezTo>
                  <a:pt x="492" y="456"/>
                  <a:pt x="260" y="403"/>
                  <a:pt x="191" y="410"/>
                </a:cubicBezTo>
                <a:cubicBezTo>
                  <a:pt x="122" y="417"/>
                  <a:pt x="131" y="464"/>
                  <a:pt x="119" y="475"/>
                </a:cubicBezTo>
              </a:path>
            </a:pathLst>
          </a:custGeom>
          <a:noFill/>
          <a:ln w="28575" cmpd="sng">
            <a:solidFill>
              <a:srgbClr val="00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3734" name="Freeform 102"/>
          <p:cNvSpPr>
            <a:spLocks/>
          </p:cNvSpPr>
          <p:nvPr/>
        </p:nvSpPr>
        <p:spPr bwMode="auto">
          <a:xfrm>
            <a:off x="7683501" y="4336977"/>
            <a:ext cx="1603375" cy="681038"/>
          </a:xfrm>
          <a:custGeom>
            <a:avLst/>
            <a:gdLst>
              <a:gd name="T0" fmla="*/ 19 w 1010"/>
              <a:gd name="T1" fmla="*/ 0 h 429"/>
              <a:gd name="T2" fmla="*/ 92 w 1010"/>
              <a:gd name="T3" fmla="*/ 131 h 429"/>
              <a:gd name="T4" fmla="*/ 569 w 1010"/>
              <a:gd name="T5" fmla="*/ 49 h 429"/>
              <a:gd name="T6" fmla="*/ 942 w 1010"/>
              <a:gd name="T7" fmla="*/ 98 h 429"/>
              <a:gd name="T8" fmla="*/ 976 w 1010"/>
              <a:gd name="T9" fmla="*/ 429 h 429"/>
            </a:gdLst>
            <a:ahLst/>
            <a:cxnLst>
              <a:cxn ang="0">
                <a:pos x="T0" y="T1"/>
              </a:cxn>
              <a:cxn ang="0">
                <a:pos x="T2" y="T3"/>
              </a:cxn>
              <a:cxn ang="0">
                <a:pos x="T4" y="T5"/>
              </a:cxn>
              <a:cxn ang="0">
                <a:pos x="T6" y="T7"/>
              </a:cxn>
              <a:cxn ang="0">
                <a:pos x="T8" y="T9"/>
              </a:cxn>
            </a:cxnLst>
            <a:rect l="0" t="0" r="r" b="b"/>
            <a:pathLst>
              <a:path w="1010" h="429">
                <a:moveTo>
                  <a:pt x="19" y="0"/>
                </a:moveTo>
                <a:cubicBezTo>
                  <a:pt x="31" y="22"/>
                  <a:pt x="0" y="123"/>
                  <a:pt x="92" y="131"/>
                </a:cubicBezTo>
                <a:cubicBezTo>
                  <a:pt x="184" y="139"/>
                  <a:pt x="427" y="54"/>
                  <a:pt x="569" y="49"/>
                </a:cubicBezTo>
                <a:cubicBezTo>
                  <a:pt x="711" y="44"/>
                  <a:pt x="874" y="35"/>
                  <a:pt x="942" y="98"/>
                </a:cubicBezTo>
                <a:cubicBezTo>
                  <a:pt x="1010" y="161"/>
                  <a:pt x="969" y="360"/>
                  <a:pt x="976" y="429"/>
                </a:cubicBezTo>
              </a:path>
            </a:pathLst>
          </a:custGeom>
          <a:noFill/>
          <a:ln w="28575" cmpd="sng">
            <a:solidFill>
              <a:srgbClr val="00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3735" name="Rectangle 103"/>
          <p:cNvSpPr>
            <a:spLocks noChangeArrowheads="1"/>
          </p:cNvSpPr>
          <p:nvPr/>
        </p:nvSpPr>
        <p:spPr bwMode="auto">
          <a:xfrm>
            <a:off x="3575050" y="5776841"/>
            <a:ext cx="3952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a:solidFill>
                  <a:srgbClr val="000000"/>
                </a:solidFill>
                <a:latin typeface="Times New Roman" panose="02020603050405020304" pitchFamily="18" charset="0"/>
                <a:ea typeface="宋体" panose="02010600030101010101" pitchFamily="2" charset="-122"/>
              </a:rPr>
              <a:t>(a)</a:t>
            </a:r>
            <a:endParaRPr lang="en-US" altLang="zh-CN" sz="2800">
              <a:ea typeface="宋体" panose="02010600030101010101" pitchFamily="2" charset="-122"/>
            </a:endParaRPr>
          </a:p>
        </p:txBody>
      </p:sp>
      <p:sp>
        <p:nvSpPr>
          <p:cNvPr id="453736" name="Rectangle 104"/>
          <p:cNvSpPr>
            <a:spLocks noChangeArrowheads="1"/>
          </p:cNvSpPr>
          <p:nvPr/>
        </p:nvSpPr>
        <p:spPr bwMode="auto">
          <a:xfrm>
            <a:off x="8401051" y="5776841"/>
            <a:ext cx="4159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a:solidFill>
                  <a:srgbClr val="000000"/>
                </a:solidFill>
                <a:latin typeface="Times New Roman" panose="02020603050405020304" pitchFamily="18" charset="0"/>
                <a:ea typeface="宋体" panose="02010600030101010101" pitchFamily="2" charset="-122"/>
              </a:rPr>
              <a:t>(b)</a:t>
            </a:r>
            <a:endParaRPr lang="en-US" altLang="zh-CN" sz="2800">
              <a:ea typeface="宋体" panose="02010600030101010101" pitchFamily="2" charset="-122"/>
            </a:endParaRPr>
          </a:p>
        </p:txBody>
      </p:sp>
      <p:sp>
        <p:nvSpPr>
          <p:cNvPr id="4" name="Rectangle 3">
            <a:extLst>
              <a:ext uri="{FF2B5EF4-FFF2-40B4-BE49-F238E27FC236}">
                <a16:creationId xmlns:a16="http://schemas.microsoft.com/office/drawing/2014/main" id="{64C32F0D-9264-5A64-7C29-CA74BDAC4297}"/>
              </a:ext>
            </a:extLst>
          </p:cNvPr>
          <p:cNvSpPr txBox="1">
            <a:spLocks noChangeArrowheads="1"/>
          </p:cNvSpPr>
          <p:nvPr/>
        </p:nvSpPr>
        <p:spPr>
          <a:xfrm>
            <a:off x="666750" y="1162051"/>
            <a:ext cx="10829925" cy="115252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Wingdings" panose="05000000000000000000" pitchFamily="2" charset="2"/>
              <a:buChar char="Ø"/>
              <a:defRPr sz="2000" b="0" i="0" kern="1200">
                <a:solidFill>
                  <a:schemeClr val="accent1"/>
                </a:solidFill>
                <a:latin typeface="+mn-ea"/>
                <a:ea typeface="+mn-ea"/>
                <a:cs typeface="+mn-cs"/>
              </a:defRPr>
            </a:lvl1pPr>
            <a:lvl2pPr marL="685800" indent="-228600" algn="l" defTabSz="914400" rtl="0" eaLnBrk="1" latinLnBrk="0" hangingPunct="1">
              <a:lnSpc>
                <a:spcPct val="120000"/>
              </a:lnSpc>
              <a:spcBef>
                <a:spcPts val="500"/>
              </a:spcBef>
              <a:buFont typeface="Wingdings" panose="05000000000000000000" pitchFamily="2" charset="2"/>
              <a:buChar char="ü"/>
              <a:defRPr sz="1600" kern="1200">
                <a:solidFill>
                  <a:schemeClr val="accent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2400" dirty="0"/>
              <a:t>网桥和中继器的不同之处：网桥具有隔离通信的功能。 </a:t>
            </a:r>
          </a:p>
        </p:txBody>
      </p:sp>
      <p:pic>
        <p:nvPicPr>
          <p:cNvPr id="5" name="图形 4">
            <a:extLst>
              <a:ext uri="{FF2B5EF4-FFF2-40B4-BE49-F238E27FC236}">
                <a16:creationId xmlns:a16="http://schemas.microsoft.com/office/drawing/2014/main" id="{7E2ECFC7-E5D8-3271-E3BD-E36C93D2B99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669600" y="2018537"/>
            <a:ext cx="499927" cy="378516"/>
          </a:xfrm>
          <a:prstGeom prst="rect">
            <a:avLst/>
          </a:prstGeom>
        </p:spPr>
      </p:pic>
      <p:pic>
        <p:nvPicPr>
          <p:cNvPr id="6" name="图形 5">
            <a:extLst>
              <a:ext uri="{FF2B5EF4-FFF2-40B4-BE49-F238E27FC236}">
                <a16:creationId xmlns:a16="http://schemas.microsoft.com/office/drawing/2014/main" id="{929DD5D2-0B0A-F775-F220-B5CE8687A4B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432301" y="2009383"/>
            <a:ext cx="499927" cy="378516"/>
          </a:xfrm>
          <a:prstGeom prst="rect">
            <a:avLst/>
          </a:prstGeom>
        </p:spPr>
      </p:pic>
      <p:pic>
        <p:nvPicPr>
          <p:cNvPr id="7" name="图形 6">
            <a:extLst>
              <a:ext uri="{FF2B5EF4-FFF2-40B4-BE49-F238E27FC236}">
                <a16:creationId xmlns:a16="http://schemas.microsoft.com/office/drawing/2014/main" id="{401EFD7C-3973-F7D8-F5D9-B68105FD735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300186" y="2008485"/>
            <a:ext cx="499927" cy="378516"/>
          </a:xfrm>
          <a:prstGeom prst="rect">
            <a:avLst/>
          </a:prstGeom>
        </p:spPr>
      </p:pic>
      <p:pic>
        <p:nvPicPr>
          <p:cNvPr id="8" name="图形 7">
            <a:extLst>
              <a:ext uri="{FF2B5EF4-FFF2-40B4-BE49-F238E27FC236}">
                <a16:creationId xmlns:a16="http://schemas.microsoft.com/office/drawing/2014/main" id="{BB940145-577E-2223-B450-E583C0F1AA8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067633" y="2009383"/>
            <a:ext cx="499927" cy="378516"/>
          </a:xfrm>
          <a:prstGeom prst="rect">
            <a:avLst/>
          </a:prstGeom>
        </p:spPr>
      </p:pic>
      <p:pic>
        <p:nvPicPr>
          <p:cNvPr id="10" name="图形 9">
            <a:extLst>
              <a:ext uri="{FF2B5EF4-FFF2-40B4-BE49-F238E27FC236}">
                <a16:creationId xmlns:a16="http://schemas.microsoft.com/office/drawing/2014/main" id="{E2AB6D0D-0C90-BCBB-DC34-B4527B82F65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624427" y="5329165"/>
            <a:ext cx="499927" cy="378516"/>
          </a:xfrm>
          <a:prstGeom prst="rect">
            <a:avLst/>
          </a:prstGeom>
        </p:spPr>
      </p:pic>
      <p:pic>
        <p:nvPicPr>
          <p:cNvPr id="11" name="图形 10">
            <a:extLst>
              <a:ext uri="{FF2B5EF4-FFF2-40B4-BE49-F238E27FC236}">
                <a16:creationId xmlns:a16="http://schemas.microsoft.com/office/drawing/2014/main" id="{110D57E7-22C1-1542-BE58-97DE53FFD68A}"/>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403668" y="5320970"/>
            <a:ext cx="499927" cy="378516"/>
          </a:xfrm>
          <a:prstGeom prst="rect">
            <a:avLst/>
          </a:prstGeom>
        </p:spPr>
      </p:pic>
      <p:pic>
        <p:nvPicPr>
          <p:cNvPr id="12" name="图形 11">
            <a:extLst>
              <a:ext uri="{FF2B5EF4-FFF2-40B4-BE49-F238E27FC236}">
                <a16:creationId xmlns:a16="http://schemas.microsoft.com/office/drawing/2014/main" id="{63AF6E7B-83A6-939B-A87A-55570C20DD0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243880" y="5321635"/>
            <a:ext cx="499927" cy="378516"/>
          </a:xfrm>
          <a:prstGeom prst="rect">
            <a:avLst/>
          </a:prstGeom>
        </p:spPr>
      </p:pic>
      <p:pic>
        <p:nvPicPr>
          <p:cNvPr id="13" name="图形 12">
            <a:extLst>
              <a:ext uri="{FF2B5EF4-FFF2-40B4-BE49-F238E27FC236}">
                <a16:creationId xmlns:a16="http://schemas.microsoft.com/office/drawing/2014/main" id="{713AEB81-A643-2521-73EB-B56A6FDD447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026258" y="5320970"/>
            <a:ext cx="499927" cy="378516"/>
          </a:xfrm>
          <a:prstGeom prst="rect">
            <a:avLst/>
          </a:prstGeom>
        </p:spPr>
      </p:pic>
      <p:sp>
        <p:nvSpPr>
          <p:cNvPr id="17" name="Rectangle 51">
            <a:extLst>
              <a:ext uri="{FF2B5EF4-FFF2-40B4-BE49-F238E27FC236}">
                <a16:creationId xmlns:a16="http://schemas.microsoft.com/office/drawing/2014/main" id="{D34F9E17-44F3-AC7F-96E9-A62BFF0C8156}"/>
              </a:ext>
            </a:extLst>
          </p:cNvPr>
          <p:cNvSpPr>
            <a:spLocks noChangeArrowheads="1"/>
          </p:cNvSpPr>
          <p:nvPr/>
        </p:nvSpPr>
        <p:spPr bwMode="auto">
          <a:xfrm>
            <a:off x="8997795" y="3706251"/>
            <a:ext cx="5161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dirty="0">
                <a:latin typeface="宋体" panose="02010600030101010101" pitchFamily="2" charset="-122"/>
                <a:ea typeface="宋体" panose="02010600030101010101" pitchFamily="2" charset="-122"/>
              </a:rPr>
              <a:t>网桥</a:t>
            </a:r>
            <a:endParaRPr lang="zh-CN" altLang="en-US" sz="2000" b="1" dirty="0">
              <a:ea typeface="宋体" panose="02010600030101010101" pitchFamily="2" charset="-122"/>
            </a:endParaRPr>
          </a:p>
        </p:txBody>
      </p:sp>
      <p:pic>
        <p:nvPicPr>
          <p:cNvPr id="18" name="图形 17">
            <a:extLst>
              <a:ext uri="{FF2B5EF4-FFF2-40B4-BE49-F238E27FC236}">
                <a16:creationId xmlns:a16="http://schemas.microsoft.com/office/drawing/2014/main" id="{BA75FCFF-9615-C6AB-5272-27B027F79B5E}"/>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3631959" y="3684261"/>
            <a:ext cx="625622" cy="493138"/>
          </a:xfrm>
          <a:prstGeom prst="rect">
            <a:avLst/>
          </a:prstGeom>
        </p:spPr>
      </p:pic>
      <p:pic>
        <p:nvPicPr>
          <p:cNvPr id="19" name="图形 18">
            <a:extLst>
              <a:ext uri="{FF2B5EF4-FFF2-40B4-BE49-F238E27FC236}">
                <a16:creationId xmlns:a16="http://schemas.microsoft.com/office/drawing/2014/main" id="{3C27FCA9-2048-B036-677D-86E3DD2A8B44}"/>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207303" y="3647215"/>
            <a:ext cx="625622" cy="493138"/>
          </a:xfrm>
          <a:prstGeom prst="rect">
            <a:avLst/>
          </a:prstGeom>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灯片编号占位符 5"/>
          <p:cNvSpPr>
            <a:spLocks noGrp="1"/>
          </p:cNvSpPr>
          <p:nvPr>
            <p:ph type="sldNum" sz="quarter" idx="12"/>
          </p:nvPr>
        </p:nvSpPr>
        <p:spPr/>
        <p:txBody>
          <a:bodyPr/>
          <a:lstStyle/>
          <a:p>
            <a:fld id="{066053F7-8E15-4B79-9D68-1128A6B4AD0D}" type="slidenum">
              <a:rPr lang="en-US" altLang="zh-CN"/>
              <a:pPr/>
              <a:t>205</a:t>
            </a:fld>
            <a:endParaRPr lang="en-US" altLang="zh-CN"/>
          </a:p>
        </p:txBody>
      </p:sp>
      <p:sp>
        <p:nvSpPr>
          <p:cNvPr id="584706" name="Rectangle 2"/>
          <p:cNvSpPr>
            <a:spLocks noGrp="1" noChangeArrowheads="1"/>
          </p:cNvSpPr>
          <p:nvPr>
            <p:ph type="title"/>
          </p:nvPr>
        </p:nvSpPr>
        <p:spPr/>
        <p:txBody>
          <a:bodyPr/>
          <a:lstStyle/>
          <a:p>
            <a:r>
              <a:rPr lang="zh-CN" altLang="en-US"/>
              <a:t>网桥使各网段成为隔离开的碰撞域 </a:t>
            </a:r>
          </a:p>
        </p:txBody>
      </p:sp>
      <p:sp>
        <p:nvSpPr>
          <p:cNvPr id="584708" name="Oval 4"/>
          <p:cNvSpPr>
            <a:spLocks noChangeArrowheads="1"/>
          </p:cNvSpPr>
          <p:nvPr/>
        </p:nvSpPr>
        <p:spPr bwMode="auto">
          <a:xfrm>
            <a:off x="7838146" y="2636839"/>
            <a:ext cx="2720975" cy="2447925"/>
          </a:xfrm>
          <a:prstGeom prst="ellipse">
            <a:avLst/>
          </a:prstGeom>
          <a:solidFill>
            <a:srgbClr val="CCECFF"/>
          </a:solidFill>
          <a:ln>
            <a:noFill/>
          </a:ln>
          <a:effectLst/>
          <a:extLst>
            <a:ext uri="{91240B29-F687-4F45-9708-019B960494DF}">
              <a14:hiddenLine xmlns:a14="http://schemas.microsoft.com/office/drawing/2010/main" w="9525">
                <a:solidFill>
                  <a:schemeClr val="tx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84709" name="Oval 5"/>
          <p:cNvSpPr>
            <a:spLocks noChangeArrowheads="1"/>
          </p:cNvSpPr>
          <p:nvPr/>
        </p:nvSpPr>
        <p:spPr bwMode="auto">
          <a:xfrm>
            <a:off x="4703462" y="2636838"/>
            <a:ext cx="2722563" cy="2447925"/>
          </a:xfrm>
          <a:prstGeom prst="ellipse">
            <a:avLst/>
          </a:prstGeom>
          <a:solidFill>
            <a:srgbClr val="99FF99"/>
          </a:solidFill>
          <a:ln>
            <a:noFill/>
          </a:ln>
          <a:effectLst/>
          <a:extLst>
            <a:ext uri="{91240B29-F687-4F45-9708-019B960494DF}">
              <a14:hiddenLine xmlns:a14="http://schemas.microsoft.com/office/drawing/2010/main" w="9525">
                <a:solidFill>
                  <a:schemeClr val="tx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84710" name="Oval 6"/>
          <p:cNvSpPr>
            <a:spLocks noChangeArrowheads="1"/>
          </p:cNvSpPr>
          <p:nvPr/>
        </p:nvSpPr>
        <p:spPr bwMode="auto">
          <a:xfrm>
            <a:off x="1566360" y="2636838"/>
            <a:ext cx="2720975" cy="2447925"/>
          </a:xfrm>
          <a:prstGeom prst="ellipse">
            <a:avLst/>
          </a:prstGeom>
          <a:solidFill>
            <a:srgbClr val="FFCC99"/>
          </a:solidFill>
          <a:ln>
            <a:noFill/>
          </a:ln>
          <a:effectLst/>
          <a:extLst>
            <a:ext uri="{91240B29-F687-4F45-9708-019B960494DF}">
              <a14:hiddenLine xmlns:a14="http://schemas.microsoft.com/office/drawing/2010/main" w="9525">
                <a:solidFill>
                  <a:schemeClr val="tx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84711" name="Line 7"/>
          <p:cNvSpPr>
            <a:spLocks noChangeShapeType="1"/>
          </p:cNvSpPr>
          <p:nvPr/>
        </p:nvSpPr>
        <p:spPr bwMode="auto">
          <a:xfrm>
            <a:off x="9817100" y="3446464"/>
            <a:ext cx="0" cy="636587"/>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12" name="Line 8"/>
          <p:cNvSpPr>
            <a:spLocks noChangeShapeType="1"/>
          </p:cNvSpPr>
          <p:nvPr/>
        </p:nvSpPr>
        <p:spPr bwMode="auto">
          <a:xfrm flipV="1">
            <a:off x="8075614" y="3455988"/>
            <a:ext cx="2003425" cy="4762"/>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13" name="Rectangle 9"/>
          <p:cNvSpPr>
            <a:spLocks noChangeArrowheads="1"/>
          </p:cNvSpPr>
          <p:nvPr/>
        </p:nvSpPr>
        <p:spPr bwMode="auto">
          <a:xfrm>
            <a:off x="10033000" y="3370263"/>
            <a:ext cx="114300" cy="13335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84714" name="Line 10"/>
          <p:cNvSpPr>
            <a:spLocks noChangeShapeType="1"/>
          </p:cNvSpPr>
          <p:nvPr/>
        </p:nvSpPr>
        <p:spPr bwMode="auto">
          <a:xfrm>
            <a:off x="8486775" y="3460750"/>
            <a:ext cx="0" cy="60960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17" name="Line 13"/>
          <p:cNvSpPr>
            <a:spLocks noChangeShapeType="1"/>
          </p:cNvSpPr>
          <p:nvPr/>
        </p:nvSpPr>
        <p:spPr bwMode="auto">
          <a:xfrm>
            <a:off x="6754813" y="3429000"/>
            <a:ext cx="0" cy="636588"/>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18" name="Line 14"/>
          <p:cNvSpPr>
            <a:spLocks noChangeShapeType="1"/>
          </p:cNvSpPr>
          <p:nvPr/>
        </p:nvSpPr>
        <p:spPr bwMode="auto">
          <a:xfrm flipV="1">
            <a:off x="5011738" y="3438526"/>
            <a:ext cx="2005012" cy="3175"/>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19" name="Line 15"/>
          <p:cNvSpPr>
            <a:spLocks noChangeShapeType="1"/>
          </p:cNvSpPr>
          <p:nvPr/>
        </p:nvSpPr>
        <p:spPr bwMode="auto">
          <a:xfrm>
            <a:off x="5424488" y="3441700"/>
            <a:ext cx="0" cy="60960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22" name="Line 18"/>
          <p:cNvSpPr>
            <a:spLocks noChangeShapeType="1"/>
          </p:cNvSpPr>
          <p:nvPr/>
        </p:nvSpPr>
        <p:spPr bwMode="auto">
          <a:xfrm>
            <a:off x="3659188" y="3451225"/>
            <a:ext cx="0" cy="63500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24" name="Line 20"/>
          <p:cNvSpPr>
            <a:spLocks noChangeShapeType="1"/>
          </p:cNvSpPr>
          <p:nvPr/>
        </p:nvSpPr>
        <p:spPr bwMode="auto">
          <a:xfrm flipV="1">
            <a:off x="1917700" y="3460750"/>
            <a:ext cx="2006600" cy="1588"/>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25" name="Line 21"/>
          <p:cNvSpPr>
            <a:spLocks noChangeShapeType="1"/>
          </p:cNvSpPr>
          <p:nvPr/>
        </p:nvSpPr>
        <p:spPr bwMode="auto">
          <a:xfrm>
            <a:off x="2330450" y="3462339"/>
            <a:ext cx="0" cy="612775"/>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28" name="Rectangle 24"/>
          <p:cNvSpPr>
            <a:spLocks noChangeArrowheads="1"/>
          </p:cNvSpPr>
          <p:nvPr/>
        </p:nvSpPr>
        <p:spPr bwMode="auto">
          <a:xfrm>
            <a:off x="7471569" y="2557640"/>
            <a:ext cx="50174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B</a:t>
            </a:r>
            <a:r>
              <a:rPr lang="en-US" altLang="zh-CN" baseline="-25000" dirty="0">
                <a:latin typeface="Arial" panose="020B0604020202020204" pitchFamily="34" charset="0"/>
                <a:ea typeface="黑体" panose="02010609060101010101" pitchFamily="49" charset="-122"/>
              </a:rPr>
              <a:t>2</a:t>
            </a:r>
          </a:p>
        </p:txBody>
      </p:sp>
      <p:sp>
        <p:nvSpPr>
          <p:cNvPr id="584731" name="Rectangle 27"/>
          <p:cNvSpPr>
            <a:spLocks noChangeArrowheads="1"/>
          </p:cNvSpPr>
          <p:nvPr/>
        </p:nvSpPr>
        <p:spPr bwMode="auto">
          <a:xfrm>
            <a:off x="4332879" y="2650495"/>
            <a:ext cx="50174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B</a:t>
            </a:r>
            <a:r>
              <a:rPr lang="en-US" altLang="zh-CN" baseline="-25000" dirty="0">
                <a:latin typeface="Arial" panose="020B0604020202020204" pitchFamily="34" charset="0"/>
                <a:ea typeface="黑体" panose="02010609060101010101" pitchFamily="49" charset="-122"/>
              </a:rPr>
              <a:t>1</a:t>
            </a:r>
          </a:p>
        </p:txBody>
      </p:sp>
      <p:sp>
        <p:nvSpPr>
          <p:cNvPr id="584732" name="Line 28"/>
          <p:cNvSpPr>
            <a:spLocks noChangeShapeType="1"/>
          </p:cNvSpPr>
          <p:nvPr/>
        </p:nvSpPr>
        <p:spPr bwMode="auto">
          <a:xfrm>
            <a:off x="2489201" y="3656013"/>
            <a:ext cx="936625" cy="0"/>
          </a:xfrm>
          <a:prstGeom prst="line">
            <a:avLst/>
          </a:prstGeom>
          <a:noFill/>
          <a:ln w="38100">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4733" name="Line 29"/>
          <p:cNvSpPr>
            <a:spLocks noChangeShapeType="1"/>
          </p:cNvSpPr>
          <p:nvPr/>
        </p:nvSpPr>
        <p:spPr bwMode="auto">
          <a:xfrm>
            <a:off x="5637214" y="3656013"/>
            <a:ext cx="935037" cy="0"/>
          </a:xfrm>
          <a:prstGeom prst="line">
            <a:avLst/>
          </a:prstGeom>
          <a:noFill/>
          <a:ln w="38100">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4734" name="Line 30"/>
          <p:cNvSpPr>
            <a:spLocks noChangeShapeType="1"/>
          </p:cNvSpPr>
          <p:nvPr/>
        </p:nvSpPr>
        <p:spPr bwMode="auto">
          <a:xfrm>
            <a:off x="8699500" y="3656013"/>
            <a:ext cx="935038" cy="0"/>
          </a:xfrm>
          <a:prstGeom prst="line">
            <a:avLst/>
          </a:prstGeom>
          <a:noFill/>
          <a:ln w="38100">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4735" name="Rectangle 31"/>
          <p:cNvSpPr>
            <a:spLocks noChangeArrowheads="1"/>
          </p:cNvSpPr>
          <p:nvPr/>
        </p:nvSpPr>
        <p:spPr bwMode="auto">
          <a:xfrm>
            <a:off x="2489201" y="2943225"/>
            <a:ext cx="110607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a:latin typeface="Arial" panose="020B0604020202020204" pitchFamily="34" charset="0"/>
                <a:ea typeface="黑体" panose="02010609060101010101" pitchFamily="49" charset="-122"/>
              </a:rPr>
              <a:t>碰撞域</a:t>
            </a:r>
            <a:endParaRPr lang="zh-CN" altLang="en-US" baseline="-25000">
              <a:latin typeface="Arial" panose="020B0604020202020204" pitchFamily="34" charset="0"/>
              <a:ea typeface="黑体" panose="02010609060101010101" pitchFamily="49" charset="-122"/>
            </a:endParaRPr>
          </a:p>
        </p:txBody>
      </p:sp>
      <p:sp>
        <p:nvSpPr>
          <p:cNvPr id="584736" name="Rectangle 32"/>
          <p:cNvSpPr>
            <a:spLocks noChangeArrowheads="1"/>
          </p:cNvSpPr>
          <p:nvPr/>
        </p:nvSpPr>
        <p:spPr bwMode="auto">
          <a:xfrm>
            <a:off x="5637214" y="2943225"/>
            <a:ext cx="110607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a:latin typeface="Arial" panose="020B0604020202020204" pitchFamily="34" charset="0"/>
                <a:ea typeface="黑体" panose="02010609060101010101" pitchFamily="49" charset="-122"/>
              </a:rPr>
              <a:t>碰撞域</a:t>
            </a:r>
            <a:endParaRPr lang="zh-CN" altLang="en-US" baseline="-25000">
              <a:latin typeface="Arial" panose="020B0604020202020204" pitchFamily="34" charset="0"/>
              <a:ea typeface="黑体" panose="02010609060101010101" pitchFamily="49" charset="-122"/>
            </a:endParaRPr>
          </a:p>
        </p:txBody>
      </p:sp>
      <p:sp>
        <p:nvSpPr>
          <p:cNvPr id="584737" name="Rectangle 33"/>
          <p:cNvSpPr>
            <a:spLocks noChangeArrowheads="1"/>
          </p:cNvSpPr>
          <p:nvPr/>
        </p:nvSpPr>
        <p:spPr bwMode="auto">
          <a:xfrm>
            <a:off x="8701089" y="2943225"/>
            <a:ext cx="110607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a:latin typeface="Arial" panose="020B0604020202020204" pitchFamily="34" charset="0"/>
                <a:ea typeface="黑体" panose="02010609060101010101" pitchFamily="49" charset="-122"/>
              </a:rPr>
              <a:t>碰撞域</a:t>
            </a:r>
            <a:endParaRPr lang="zh-CN" altLang="en-US" baseline="-25000">
              <a:latin typeface="Arial" panose="020B0604020202020204" pitchFamily="34" charset="0"/>
              <a:ea typeface="黑体" panose="02010609060101010101" pitchFamily="49" charset="-122"/>
            </a:endParaRPr>
          </a:p>
        </p:txBody>
      </p:sp>
      <p:sp>
        <p:nvSpPr>
          <p:cNvPr id="584738" name="Rectangle 34"/>
          <p:cNvSpPr>
            <a:spLocks noChangeArrowheads="1"/>
          </p:cNvSpPr>
          <p:nvPr/>
        </p:nvSpPr>
        <p:spPr bwMode="auto">
          <a:xfrm>
            <a:off x="1689436" y="3998848"/>
            <a:ext cx="35134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A</a:t>
            </a:r>
            <a:endParaRPr lang="en-US" altLang="zh-CN" baseline="-25000" dirty="0">
              <a:latin typeface="Arial" panose="020B0604020202020204" pitchFamily="34" charset="0"/>
              <a:ea typeface="黑体" panose="02010609060101010101" pitchFamily="49" charset="-122"/>
            </a:endParaRPr>
          </a:p>
        </p:txBody>
      </p:sp>
      <p:sp>
        <p:nvSpPr>
          <p:cNvPr id="584739" name="Rectangle 35"/>
          <p:cNvSpPr>
            <a:spLocks noChangeArrowheads="1"/>
          </p:cNvSpPr>
          <p:nvPr/>
        </p:nvSpPr>
        <p:spPr bwMode="auto">
          <a:xfrm>
            <a:off x="3066473" y="3981892"/>
            <a:ext cx="387928"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B</a:t>
            </a:r>
            <a:endParaRPr lang="en-US" altLang="zh-CN" baseline="-25000" dirty="0">
              <a:latin typeface="Arial" panose="020B0604020202020204" pitchFamily="34" charset="0"/>
              <a:ea typeface="黑体" panose="02010609060101010101" pitchFamily="49" charset="-122"/>
            </a:endParaRPr>
          </a:p>
        </p:txBody>
      </p:sp>
      <p:sp>
        <p:nvSpPr>
          <p:cNvPr id="584740" name="Rectangle 36"/>
          <p:cNvSpPr>
            <a:spLocks noChangeArrowheads="1"/>
          </p:cNvSpPr>
          <p:nvPr/>
        </p:nvSpPr>
        <p:spPr bwMode="auto">
          <a:xfrm>
            <a:off x="4800098" y="4009563"/>
            <a:ext cx="40556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C</a:t>
            </a:r>
            <a:endParaRPr lang="en-US" altLang="zh-CN" baseline="-25000" dirty="0">
              <a:latin typeface="Arial" panose="020B0604020202020204" pitchFamily="34" charset="0"/>
              <a:ea typeface="黑体" panose="02010609060101010101" pitchFamily="49" charset="-122"/>
            </a:endParaRPr>
          </a:p>
        </p:txBody>
      </p:sp>
      <p:sp>
        <p:nvSpPr>
          <p:cNvPr id="584741" name="Rectangle 37"/>
          <p:cNvSpPr>
            <a:spLocks noChangeArrowheads="1"/>
          </p:cNvSpPr>
          <p:nvPr/>
        </p:nvSpPr>
        <p:spPr bwMode="auto">
          <a:xfrm>
            <a:off x="6151155" y="4011925"/>
            <a:ext cx="40556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D</a:t>
            </a:r>
            <a:endParaRPr lang="en-US" altLang="zh-CN" baseline="-25000" dirty="0">
              <a:latin typeface="Arial" panose="020B0604020202020204" pitchFamily="34" charset="0"/>
              <a:ea typeface="黑体" panose="02010609060101010101" pitchFamily="49" charset="-122"/>
            </a:endParaRPr>
          </a:p>
        </p:txBody>
      </p:sp>
      <p:sp>
        <p:nvSpPr>
          <p:cNvPr id="584742" name="Rectangle 38"/>
          <p:cNvSpPr>
            <a:spLocks noChangeArrowheads="1"/>
          </p:cNvSpPr>
          <p:nvPr/>
        </p:nvSpPr>
        <p:spPr bwMode="auto">
          <a:xfrm>
            <a:off x="7930573" y="4011925"/>
            <a:ext cx="387928"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E</a:t>
            </a:r>
            <a:endParaRPr lang="en-US" altLang="zh-CN" baseline="-25000" dirty="0">
              <a:latin typeface="Arial" panose="020B0604020202020204" pitchFamily="34" charset="0"/>
              <a:ea typeface="黑体" panose="02010609060101010101" pitchFamily="49" charset="-122"/>
            </a:endParaRPr>
          </a:p>
        </p:txBody>
      </p:sp>
      <p:sp>
        <p:nvSpPr>
          <p:cNvPr id="584743" name="Rectangle 39"/>
          <p:cNvSpPr>
            <a:spLocks noChangeArrowheads="1"/>
          </p:cNvSpPr>
          <p:nvPr/>
        </p:nvSpPr>
        <p:spPr bwMode="auto">
          <a:xfrm>
            <a:off x="9240744" y="4005641"/>
            <a:ext cx="37029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F</a:t>
            </a:r>
            <a:endParaRPr lang="en-US" altLang="zh-CN" baseline="-25000" dirty="0">
              <a:latin typeface="Arial" panose="020B0604020202020204" pitchFamily="34" charset="0"/>
              <a:ea typeface="黑体" panose="02010609060101010101" pitchFamily="49" charset="-122"/>
            </a:endParaRPr>
          </a:p>
        </p:txBody>
      </p:sp>
      <p:pic>
        <p:nvPicPr>
          <p:cNvPr id="2" name="图形 1">
            <a:extLst>
              <a:ext uri="{FF2B5EF4-FFF2-40B4-BE49-F238E27FC236}">
                <a16:creationId xmlns:a16="http://schemas.microsoft.com/office/drawing/2014/main" id="{78F48829-0509-06EC-7B86-267FE4F0D5A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025377" y="4092231"/>
            <a:ext cx="499927" cy="378516"/>
          </a:xfrm>
          <a:prstGeom prst="rect">
            <a:avLst/>
          </a:prstGeom>
        </p:spPr>
      </p:pic>
      <p:pic>
        <p:nvPicPr>
          <p:cNvPr id="3" name="图形 2">
            <a:extLst>
              <a:ext uri="{FF2B5EF4-FFF2-40B4-BE49-F238E27FC236}">
                <a16:creationId xmlns:a16="http://schemas.microsoft.com/office/drawing/2014/main" id="{82007907-EC68-EB23-364A-711052A8D3C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426612" y="4092231"/>
            <a:ext cx="499927" cy="378516"/>
          </a:xfrm>
          <a:prstGeom prst="rect">
            <a:avLst/>
          </a:prstGeom>
        </p:spPr>
      </p:pic>
      <p:pic>
        <p:nvPicPr>
          <p:cNvPr id="4" name="图形 3">
            <a:extLst>
              <a:ext uri="{FF2B5EF4-FFF2-40B4-BE49-F238E27FC236}">
                <a16:creationId xmlns:a16="http://schemas.microsoft.com/office/drawing/2014/main" id="{D6F8E72E-63DF-69A9-6CC3-60232F95AC3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496073" y="4079432"/>
            <a:ext cx="499927" cy="378516"/>
          </a:xfrm>
          <a:prstGeom prst="rect">
            <a:avLst/>
          </a:prstGeom>
        </p:spPr>
      </p:pic>
      <p:pic>
        <p:nvPicPr>
          <p:cNvPr id="5" name="图形 4">
            <a:extLst>
              <a:ext uri="{FF2B5EF4-FFF2-40B4-BE49-F238E27FC236}">
                <a16:creationId xmlns:a16="http://schemas.microsoft.com/office/drawing/2014/main" id="{148F95F9-EB39-F6A3-EA67-1F9819075C4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247778" y="4086225"/>
            <a:ext cx="499927" cy="378516"/>
          </a:xfrm>
          <a:prstGeom prst="rect">
            <a:avLst/>
          </a:prstGeom>
        </p:spPr>
      </p:pic>
      <p:pic>
        <p:nvPicPr>
          <p:cNvPr id="6" name="图形 5">
            <a:extLst>
              <a:ext uri="{FF2B5EF4-FFF2-40B4-BE49-F238E27FC236}">
                <a16:creationId xmlns:a16="http://schemas.microsoft.com/office/drawing/2014/main" id="{A2E132E8-0F24-5160-BB73-151F7BB6DC3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178040" y="4062218"/>
            <a:ext cx="499927" cy="378516"/>
          </a:xfrm>
          <a:prstGeom prst="rect">
            <a:avLst/>
          </a:prstGeom>
        </p:spPr>
      </p:pic>
      <p:pic>
        <p:nvPicPr>
          <p:cNvPr id="7" name="图形 6">
            <a:extLst>
              <a:ext uri="{FF2B5EF4-FFF2-40B4-BE49-F238E27FC236}">
                <a16:creationId xmlns:a16="http://schemas.microsoft.com/office/drawing/2014/main" id="{2E0D1F4A-A06A-EADB-685F-E5A4DE2796A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550635" y="4070350"/>
            <a:ext cx="499927" cy="378516"/>
          </a:xfrm>
          <a:prstGeom prst="rect">
            <a:avLst/>
          </a:prstGeom>
        </p:spPr>
      </p:pic>
      <p:sp>
        <p:nvSpPr>
          <p:cNvPr id="584723" name="Rectangle 19"/>
          <p:cNvSpPr>
            <a:spLocks noChangeArrowheads="1"/>
          </p:cNvSpPr>
          <p:nvPr/>
        </p:nvSpPr>
        <p:spPr bwMode="auto">
          <a:xfrm>
            <a:off x="1866900" y="3395664"/>
            <a:ext cx="114300" cy="130175"/>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pic>
        <p:nvPicPr>
          <p:cNvPr id="8" name="图形 7">
            <a:extLst>
              <a:ext uri="{FF2B5EF4-FFF2-40B4-BE49-F238E27FC236}">
                <a16:creationId xmlns:a16="http://schemas.microsoft.com/office/drawing/2014/main" id="{F82ACEEC-1FE4-7BBB-8C48-8B4EE0F5F7F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117413" y="3109595"/>
            <a:ext cx="791519" cy="623904"/>
          </a:xfrm>
          <a:prstGeom prst="rect">
            <a:avLst/>
          </a:prstGeom>
        </p:spPr>
      </p:pic>
      <p:pic>
        <p:nvPicPr>
          <p:cNvPr id="9" name="图形 8">
            <a:extLst>
              <a:ext uri="{FF2B5EF4-FFF2-40B4-BE49-F238E27FC236}">
                <a16:creationId xmlns:a16="http://schemas.microsoft.com/office/drawing/2014/main" id="{692F176F-F942-E44F-B31B-4A7A8D1BF9B2}"/>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270370" y="3062777"/>
            <a:ext cx="780187" cy="614972"/>
          </a:xfrm>
          <a:prstGeom prst="rect">
            <a:avLst/>
          </a:prstGeom>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017D23F5-ED77-4EEE-9ECF-35937B3B9DC4}" type="slidenum">
              <a:rPr lang="en-US" altLang="zh-CN"/>
              <a:pPr/>
              <a:t>206</a:t>
            </a:fld>
            <a:endParaRPr lang="en-US" altLang="zh-CN"/>
          </a:p>
        </p:txBody>
      </p:sp>
      <p:sp>
        <p:nvSpPr>
          <p:cNvPr id="583682" name="Rectangle 2"/>
          <p:cNvSpPr>
            <a:spLocks noGrp="1" noChangeArrowheads="1"/>
          </p:cNvSpPr>
          <p:nvPr>
            <p:ph type="title"/>
          </p:nvPr>
        </p:nvSpPr>
        <p:spPr/>
        <p:txBody>
          <a:bodyPr/>
          <a:lstStyle/>
          <a:p>
            <a:r>
              <a:rPr lang="zh-CN" altLang="en-US"/>
              <a:t>使用网桥带来的缺点</a:t>
            </a:r>
          </a:p>
        </p:txBody>
      </p:sp>
      <p:sp>
        <p:nvSpPr>
          <p:cNvPr id="583683" name="Rectangle 3"/>
          <p:cNvSpPr>
            <a:spLocks noGrp="1" noChangeArrowheads="1"/>
          </p:cNvSpPr>
          <p:nvPr>
            <p:ph type="body" idx="1"/>
          </p:nvPr>
        </p:nvSpPr>
        <p:spPr/>
        <p:txBody>
          <a:bodyPr>
            <a:normAutofit/>
          </a:bodyPr>
          <a:lstStyle/>
          <a:p>
            <a:pPr>
              <a:buFont typeface="Wingdings" panose="05000000000000000000" pitchFamily="2" charset="2"/>
              <a:buChar char="n"/>
            </a:pPr>
            <a:r>
              <a:rPr lang="zh-CN" altLang="en-US" sz="2400" dirty="0"/>
              <a:t>存储转发增加了时延 </a:t>
            </a:r>
          </a:p>
          <a:p>
            <a:pPr>
              <a:buFont typeface="Wingdings" panose="05000000000000000000" pitchFamily="2" charset="2"/>
              <a:buChar char="n"/>
            </a:pPr>
            <a:r>
              <a:rPr lang="zh-CN" altLang="en-US" sz="2400" dirty="0"/>
              <a:t>在</a:t>
            </a:r>
            <a:r>
              <a:rPr lang="en-US" altLang="zh-CN" sz="2400" dirty="0"/>
              <a:t>MAC </a:t>
            </a:r>
            <a:r>
              <a:rPr lang="zh-CN" altLang="en-US" sz="2400" dirty="0"/>
              <a:t>子层并没有流量控制功能 </a:t>
            </a:r>
          </a:p>
          <a:p>
            <a:pPr>
              <a:buFont typeface="Wingdings" panose="05000000000000000000" pitchFamily="2" charset="2"/>
              <a:buChar char="n"/>
            </a:pPr>
            <a:r>
              <a:rPr lang="zh-CN" altLang="en-US" sz="2400" dirty="0"/>
              <a:t>具有不同 </a:t>
            </a:r>
            <a:r>
              <a:rPr lang="en-US" altLang="zh-CN" sz="2400" dirty="0"/>
              <a:t>MAC </a:t>
            </a:r>
            <a:r>
              <a:rPr lang="zh-CN" altLang="en-US" sz="2400" dirty="0"/>
              <a:t>子层的网段桥接在一起时时延更大</a:t>
            </a:r>
          </a:p>
          <a:p>
            <a:pPr>
              <a:buFont typeface="Wingdings" panose="05000000000000000000" pitchFamily="2" charset="2"/>
              <a:buChar char="n"/>
            </a:pPr>
            <a:r>
              <a:rPr lang="zh-CN" altLang="en-US" sz="2400" dirty="0"/>
              <a:t>网桥只适合于用户数不太多</a:t>
            </a:r>
            <a:r>
              <a:rPr lang="en-US" altLang="zh-CN" sz="2400" dirty="0"/>
              <a:t>(</a:t>
            </a:r>
            <a:r>
              <a:rPr lang="zh-CN" altLang="en-US" sz="2400" dirty="0"/>
              <a:t>不超过几百个</a:t>
            </a:r>
            <a:r>
              <a:rPr lang="en-US" altLang="zh-CN" sz="2400" dirty="0"/>
              <a:t>)</a:t>
            </a:r>
            <a:r>
              <a:rPr lang="zh-CN" altLang="en-US" sz="2400" dirty="0"/>
              <a:t>和通信量不太大的局域网 </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5"/>
          <p:cNvSpPr>
            <a:spLocks noGrp="1"/>
          </p:cNvSpPr>
          <p:nvPr>
            <p:ph type="sldNum" sz="quarter" idx="12"/>
          </p:nvPr>
        </p:nvSpPr>
        <p:spPr/>
        <p:txBody>
          <a:bodyPr/>
          <a:lstStyle/>
          <a:p>
            <a:fld id="{7C2A247A-BE0E-4F22-8051-1EB7D6CE9342}" type="slidenum">
              <a:rPr lang="en-US" altLang="zh-CN"/>
              <a:pPr/>
              <a:t>207</a:t>
            </a:fld>
            <a:endParaRPr lang="en-US" altLang="zh-CN"/>
          </a:p>
        </p:txBody>
      </p:sp>
      <p:sp>
        <p:nvSpPr>
          <p:cNvPr id="454658" name="Rectangle 2"/>
          <p:cNvSpPr>
            <a:spLocks noGrp="1" noChangeArrowheads="1"/>
          </p:cNvSpPr>
          <p:nvPr>
            <p:ph type="title"/>
          </p:nvPr>
        </p:nvSpPr>
        <p:spPr/>
        <p:txBody>
          <a:bodyPr/>
          <a:lstStyle/>
          <a:p>
            <a:r>
              <a:rPr lang="zh-CN" altLang="en-US" dirty="0"/>
              <a:t>网桥路由算法</a:t>
            </a:r>
          </a:p>
        </p:txBody>
      </p:sp>
      <p:sp>
        <p:nvSpPr>
          <p:cNvPr id="454659" name="Rectangle 3"/>
          <p:cNvSpPr>
            <a:spLocks noGrp="1" noChangeArrowheads="1"/>
          </p:cNvSpPr>
          <p:nvPr>
            <p:ph type="body" idx="1"/>
          </p:nvPr>
        </p:nvSpPr>
        <p:spPr>
          <a:xfrm>
            <a:off x="736326" y="1273174"/>
            <a:ext cx="2867208" cy="4860926"/>
          </a:xfrm>
        </p:spPr>
        <p:txBody>
          <a:bodyPr>
            <a:normAutofit/>
          </a:bodyPr>
          <a:lstStyle/>
          <a:p>
            <a:pPr>
              <a:buFont typeface="Wingdings" panose="05000000000000000000" pitchFamily="2" charset="2"/>
              <a:buChar char="n"/>
            </a:pPr>
            <a:r>
              <a:rPr lang="zh-CN" altLang="en-US" sz="2400" dirty="0"/>
              <a:t>固定路由网桥</a:t>
            </a:r>
          </a:p>
          <a:p>
            <a:pPr>
              <a:buFont typeface="Wingdings" panose="05000000000000000000" pitchFamily="2" charset="2"/>
              <a:buChar char="n"/>
            </a:pPr>
            <a:r>
              <a:rPr lang="zh-CN" altLang="en-US" sz="2400" dirty="0"/>
              <a:t>透明网桥</a:t>
            </a:r>
          </a:p>
          <a:p>
            <a:pPr>
              <a:buFont typeface="Wingdings" panose="05000000000000000000" pitchFamily="2" charset="2"/>
              <a:buChar char="n"/>
            </a:pPr>
            <a:r>
              <a:rPr lang="zh-CN" altLang="en-US" sz="2400" dirty="0"/>
              <a:t>源路由网桥</a:t>
            </a:r>
            <a:endParaRPr lang="en-US" altLang="zh-CN" sz="2400" dirty="0"/>
          </a:p>
          <a:p>
            <a:pPr>
              <a:buFont typeface="Wingdings" panose="05000000000000000000" pitchFamily="2" charset="2"/>
              <a:buChar char="n"/>
            </a:pPr>
            <a:endParaRPr lang="en-US" altLang="zh-CN" sz="2000" dirty="0"/>
          </a:p>
          <a:p>
            <a:pPr>
              <a:buFont typeface="Wingdings" panose="05000000000000000000" pitchFamily="2" charset="2"/>
              <a:buChar char="n"/>
            </a:pPr>
            <a:r>
              <a:rPr lang="zh-CN" altLang="en-US" sz="2000" dirty="0"/>
              <a:t>每个网桥中都有一张表，这张表中记录了到某个特定站点的帧应该转发到那个哪个局域网中去的信息，这个表称为</a:t>
            </a:r>
            <a:r>
              <a:rPr lang="zh-CN" altLang="en-US" sz="2000" dirty="0">
                <a:solidFill>
                  <a:srgbClr val="C00000"/>
                </a:solidFill>
              </a:rPr>
              <a:t>路由表</a:t>
            </a:r>
            <a:r>
              <a:rPr lang="zh-CN" altLang="en-US" sz="2000" dirty="0"/>
              <a:t>。</a:t>
            </a:r>
          </a:p>
          <a:p>
            <a:pPr>
              <a:buFont typeface="Wingdings" panose="05000000000000000000" pitchFamily="2" charset="2"/>
              <a:buChar char="n"/>
            </a:pPr>
            <a:endParaRPr lang="zh-CN" altLang="en-US" dirty="0"/>
          </a:p>
        </p:txBody>
      </p:sp>
      <p:grpSp>
        <p:nvGrpSpPr>
          <p:cNvPr id="454699" name="Group 43"/>
          <p:cNvGrpSpPr>
            <a:grpSpLocks/>
          </p:cNvGrpSpPr>
          <p:nvPr/>
        </p:nvGrpSpPr>
        <p:grpSpPr bwMode="auto">
          <a:xfrm>
            <a:off x="4967438" y="1520420"/>
            <a:ext cx="6321424" cy="3698875"/>
            <a:chOff x="1429" y="1661"/>
            <a:chExt cx="3982" cy="2330"/>
          </a:xfrm>
        </p:grpSpPr>
        <p:sp>
          <p:nvSpPr>
            <p:cNvPr id="454661" name="Rectangle 5"/>
            <p:cNvSpPr>
              <a:spLocks noChangeArrowheads="1"/>
            </p:cNvSpPr>
            <p:nvPr/>
          </p:nvSpPr>
          <p:spPr bwMode="auto">
            <a:xfrm>
              <a:off x="2116" y="1730"/>
              <a:ext cx="194" cy="230"/>
            </a:xfrm>
            <a:prstGeom prst="rect">
              <a:avLst/>
            </a:prstGeom>
            <a:solidFill>
              <a:srgbClr val="FF9900"/>
            </a:solidFill>
            <a:ln w="17463">
              <a:solidFill>
                <a:srgbClr val="000000"/>
              </a:solidFill>
              <a:miter lim="800000"/>
              <a:headEnd/>
              <a:tailEnd/>
            </a:ln>
          </p:spPr>
          <p:txBody>
            <a:bodyPr/>
            <a:lstStyle/>
            <a:p>
              <a:pPr algn="ctr"/>
              <a:r>
                <a:rPr lang="en-US" altLang="zh-CN" sz="2000" b="1">
                  <a:latin typeface="+mn-ea"/>
                </a:rPr>
                <a:t>A</a:t>
              </a:r>
            </a:p>
          </p:txBody>
        </p:sp>
        <p:sp>
          <p:nvSpPr>
            <p:cNvPr id="454662" name="Line 6"/>
            <p:cNvSpPr>
              <a:spLocks noChangeShapeType="1"/>
            </p:cNvSpPr>
            <p:nvPr/>
          </p:nvSpPr>
          <p:spPr bwMode="auto">
            <a:xfrm>
              <a:off x="2214" y="1955"/>
              <a:ext cx="0" cy="2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63" name="Rectangle 7"/>
            <p:cNvSpPr>
              <a:spLocks noChangeArrowheads="1"/>
            </p:cNvSpPr>
            <p:nvPr/>
          </p:nvSpPr>
          <p:spPr bwMode="auto">
            <a:xfrm>
              <a:off x="2216" y="2400"/>
              <a:ext cx="194" cy="229"/>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B</a:t>
              </a:r>
            </a:p>
          </p:txBody>
        </p:sp>
        <p:sp>
          <p:nvSpPr>
            <p:cNvPr id="454664" name="Line 8"/>
            <p:cNvSpPr>
              <a:spLocks noChangeShapeType="1"/>
            </p:cNvSpPr>
            <p:nvPr/>
          </p:nvSpPr>
          <p:spPr bwMode="auto">
            <a:xfrm>
              <a:off x="2319" y="2638"/>
              <a:ext cx="0" cy="19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65" name="Rectangle 9"/>
            <p:cNvSpPr>
              <a:spLocks noChangeArrowheads="1"/>
            </p:cNvSpPr>
            <p:nvPr/>
          </p:nvSpPr>
          <p:spPr bwMode="auto">
            <a:xfrm>
              <a:off x="4379" y="3762"/>
              <a:ext cx="195" cy="229"/>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C</a:t>
              </a:r>
            </a:p>
          </p:txBody>
        </p:sp>
        <p:sp>
          <p:nvSpPr>
            <p:cNvPr id="454666" name="Line 10"/>
            <p:cNvSpPr>
              <a:spLocks noChangeShapeType="1"/>
            </p:cNvSpPr>
            <p:nvPr/>
          </p:nvSpPr>
          <p:spPr bwMode="auto">
            <a:xfrm>
              <a:off x="4465" y="3528"/>
              <a:ext cx="0" cy="23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67" name="Rectangle 11"/>
            <p:cNvSpPr>
              <a:spLocks noChangeArrowheads="1"/>
            </p:cNvSpPr>
            <p:nvPr/>
          </p:nvSpPr>
          <p:spPr bwMode="auto">
            <a:xfrm>
              <a:off x="2047" y="3762"/>
              <a:ext cx="194" cy="229"/>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E</a:t>
              </a:r>
            </a:p>
          </p:txBody>
        </p:sp>
        <p:sp>
          <p:nvSpPr>
            <p:cNvPr id="454668" name="Line 12"/>
            <p:cNvSpPr>
              <a:spLocks noChangeShapeType="1"/>
            </p:cNvSpPr>
            <p:nvPr/>
          </p:nvSpPr>
          <p:spPr bwMode="auto">
            <a:xfrm>
              <a:off x="2149" y="3528"/>
              <a:ext cx="0" cy="23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69" name="Rectangle 13"/>
            <p:cNvSpPr>
              <a:spLocks noChangeArrowheads="1"/>
            </p:cNvSpPr>
            <p:nvPr/>
          </p:nvSpPr>
          <p:spPr bwMode="auto">
            <a:xfrm>
              <a:off x="4304" y="1661"/>
              <a:ext cx="194" cy="229"/>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D</a:t>
              </a:r>
            </a:p>
          </p:txBody>
        </p:sp>
        <p:sp>
          <p:nvSpPr>
            <p:cNvPr id="454670" name="Line 14"/>
            <p:cNvSpPr>
              <a:spLocks noChangeShapeType="1"/>
            </p:cNvSpPr>
            <p:nvPr/>
          </p:nvSpPr>
          <p:spPr bwMode="auto">
            <a:xfrm flipH="1">
              <a:off x="4400" y="1881"/>
              <a:ext cx="0" cy="29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71" name="Rectangle 15"/>
            <p:cNvSpPr>
              <a:spLocks noChangeArrowheads="1"/>
            </p:cNvSpPr>
            <p:nvPr/>
          </p:nvSpPr>
          <p:spPr bwMode="auto">
            <a:xfrm>
              <a:off x="5041" y="3224"/>
              <a:ext cx="194" cy="230"/>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F</a:t>
              </a:r>
            </a:p>
          </p:txBody>
        </p:sp>
        <p:sp>
          <p:nvSpPr>
            <p:cNvPr id="454672" name="Line 16"/>
            <p:cNvSpPr>
              <a:spLocks noChangeShapeType="1"/>
            </p:cNvSpPr>
            <p:nvPr/>
          </p:nvSpPr>
          <p:spPr bwMode="auto">
            <a:xfrm>
              <a:off x="5118" y="2980"/>
              <a:ext cx="0" cy="24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73" name="Rectangle 17"/>
            <p:cNvSpPr>
              <a:spLocks noChangeArrowheads="1"/>
            </p:cNvSpPr>
            <p:nvPr/>
          </p:nvSpPr>
          <p:spPr bwMode="auto">
            <a:xfrm>
              <a:off x="2552" y="2394"/>
              <a:ext cx="600" cy="229"/>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1400" b="1" dirty="0">
                  <a:latin typeface="+mn-ea"/>
                </a:rPr>
                <a:t>网桥</a:t>
              </a:r>
              <a:r>
                <a:rPr lang="en-US" altLang="zh-CN" sz="1400" b="1" dirty="0">
                  <a:latin typeface="+mn-ea"/>
                </a:rPr>
                <a:t>B1</a:t>
              </a:r>
            </a:p>
          </p:txBody>
        </p:sp>
        <p:sp>
          <p:nvSpPr>
            <p:cNvPr id="454674" name="Line 18"/>
            <p:cNvSpPr>
              <a:spLocks noChangeShapeType="1"/>
            </p:cNvSpPr>
            <p:nvPr/>
          </p:nvSpPr>
          <p:spPr bwMode="auto">
            <a:xfrm>
              <a:off x="2801" y="2198"/>
              <a:ext cx="0" cy="19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75" name="Line 19"/>
            <p:cNvSpPr>
              <a:spLocks noChangeShapeType="1"/>
            </p:cNvSpPr>
            <p:nvPr/>
          </p:nvSpPr>
          <p:spPr bwMode="auto">
            <a:xfrm flipH="1">
              <a:off x="2801" y="2629"/>
              <a:ext cx="0" cy="2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76" name="Rectangle 20"/>
            <p:cNvSpPr>
              <a:spLocks noChangeArrowheads="1"/>
            </p:cNvSpPr>
            <p:nvPr/>
          </p:nvSpPr>
          <p:spPr bwMode="auto">
            <a:xfrm>
              <a:off x="2280" y="3078"/>
              <a:ext cx="600" cy="230"/>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1400" b="1" dirty="0">
                  <a:latin typeface="+mn-ea"/>
                </a:rPr>
                <a:t>网桥</a:t>
              </a:r>
              <a:r>
                <a:rPr lang="en-US" altLang="zh-CN" sz="1400" b="1" dirty="0">
                  <a:latin typeface="+mn-ea"/>
                </a:rPr>
                <a:t>B2</a:t>
              </a:r>
            </a:p>
          </p:txBody>
        </p:sp>
        <p:sp>
          <p:nvSpPr>
            <p:cNvPr id="454677" name="Line 21"/>
            <p:cNvSpPr>
              <a:spLocks noChangeShapeType="1"/>
            </p:cNvSpPr>
            <p:nvPr/>
          </p:nvSpPr>
          <p:spPr bwMode="auto">
            <a:xfrm>
              <a:off x="2513" y="2883"/>
              <a:ext cx="0" cy="1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78" name="Line 22"/>
            <p:cNvSpPr>
              <a:spLocks noChangeShapeType="1"/>
            </p:cNvSpPr>
            <p:nvPr/>
          </p:nvSpPr>
          <p:spPr bwMode="auto">
            <a:xfrm>
              <a:off x="2508" y="3303"/>
              <a:ext cx="0" cy="2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79" name="Rectangle 23"/>
            <p:cNvSpPr>
              <a:spLocks noChangeArrowheads="1"/>
            </p:cNvSpPr>
            <p:nvPr/>
          </p:nvSpPr>
          <p:spPr bwMode="auto">
            <a:xfrm>
              <a:off x="3408" y="3078"/>
              <a:ext cx="599" cy="230"/>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1400" b="1" dirty="0">
                  <a:latin typeface="+mn-ea"/>
                </a:rPr>
                <a:t>网桥</a:t>
              </a:r>
              <a:r>
                <a:rPr lang="en-US" altLang="zh-CN" sz="1400" b="1" dirty="0">
                  <a:latin typeface="+mn-ea"/>
                </a:rPr>
                <a:t>B3</a:t>
              </a:r>
            </a:p>
          </p:txBody>
        </p:sp>
        <p:sp>
          <p:nvSpPr>
            <p:cNvPr id="454680" name="Line 24"/>
            <p:cNvSpPr>
              <a:spLocks noChangeShapeType="1"/>
            </p:cNvSpPr>
            <p:nvPr/>
          </p:nvSpPr>
          <p:spPr bwMode="auto">
            <a:xfrm>
              <a:off x="3641" y="2883"/>
              <a:ext cx="0" cy="1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81" name="Line 25"/>
            <p:cNvSpPr>
              <a:spLocks noChangeShapeType="1"/>
            </p:cNvSpPr>
            <p:nvPr/>
          </p:nvSpPr>
          <p:spPr bwMode="auto">
            <a:xfrm>
              <a:off x="3641" y="3322"/>
              <a:ext cx="0" cy="1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83" name="Line 27"/>
            <p:cNvSpPr>
              <a:spLocks noChangeShapeType="1"/>
            </p:cNvSpPr>
            <p:nvPr/>
          </p:nvSpPr>
          <p:spPr bwMode="auto">
            <a:xfrm>
              <a:off x="4146" y="2198"/>
              <a:ext cx="0" cy="29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84" name="Line 28"/>
            <p:cNvSpPr>
              <a:spLocks noChangeShapeType="1"/>
            </p:cNvSpPr>
            <p:nvPr/>
          </p:nvSpPr>
          <p:spPr bwMode="auto">
            <a:xfrm>
              <a:off x="4146" y="2736"/>
              <a:ext cx="0" cy="78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85" name="Line 29"/>
            <p:cNvSpPr>
              <a:spLocks noChangeShapeType="1"/>
            </p:cNvSpPr>
            <p:nvPr/>
          </p:nvSpPr>
          <p:spPr bwMode="auto">
            <a:xfrm>
              <a:off x="4379" y="2590"/>
              <a:ext cx="27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86" name="Line 30"/>
            <p:cNvSpPr>
              <a:spLocks noChangeShapeType="1"/>
            </p:cNvSpPr>
            <p:nvPr/>
          </p:nvSpPr>
          <p:spPr bwMode="auto">
            <a:xfrm>
              <a:off x="4661" y="2592"/>
              <a:ext cx="0" cy="37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87" name="Text Box 31"/>
            <p:cNvSpPr txBox="1">
              <a:spLocks noChangeArrowheads="1"/>
            </p:cNvSpPr>
            <p:nvPr/>
          </p:nvSpPr>
          <p:spPr bwMode="auto">
            <a:xfrm>
              <a:off x="1429" y="2124"/>
              <a:ext cx="6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mn-ea"/>
                </a:rPr>
                <a:t>局域网</a:t>
              </a:r>
              <a:r>
                <a:rPr lang="en-US" altLang="zh-CN" sz="1600" b="1">
                  <a:latin typeface="+mn-ea"/>
                </a:rPr>
                <a:t>L1</a:t>
              </a:r>
            </a:p>
          </p:txBody>
        </p:sp>
        <p:sp>
          <p:nvSpPr>
            <p:cNvPr id="454688" name="Text Box 32"/>
            <p:cNvSpPr txBox="1">
              <a:spLocks noChangeArrowheads="1"/>
            </p:cNvSpPr>
            <p:nvPr/>
          </p:nvSpPr>
          <p:spPr bwMode="auto">
            <a:xfrm>
              <a:off x="1429" y="2797"/>
              <a:ext cx="6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mn-ea"/>
                </a:rPr>
                <a:t>局域网</a:t>
              </a:r>
              <a:r>
                <a:rPr lang="en-US" altLang="zh-CN" sz="1600" b="1">
                  <a:latin typeface="+mn-ea"/>
                </a:rPr>
                <a:t>L2</a:t>
              </a:r>
            </a:p>
          </p:txBody>
        </p:sp>
        <p:sp>
          <p:nvSpPr>
            <p:cNvPr id="454689" name="Text Box 33"/>
            <p:cNvSpPr txBox="1">
              <a:spLocks noChangeArrowheads="1"/>
            </p:cNvSpPr>
            <p:nvPr/>
          </p:nvSpPr>
          <p:spPr bwMode="auto">
            <a:xfrm>
              <a:off x="1429" y="3471"/>
              <a:ext cx="6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mn-ea"/>
                </a:rPr>
                <a:t>局域网</a:t>
              </a:r>
              <a:r>
                <a:rPr lang="en-US" altLang="zh-CN" sz="1600" b="1">
                  <a:latin typeface="+mn-ea"/>
                </a:rPr>
                <a:t>L5</a:t>
              </a:r>
            </a:p>
          </p:txBody>
        </p:sp>
        <p:sp>
          <p:nvSpPr>
            <p:cNvPr id="454690" name="Text Box 34"/>
            <p:cNvSpPr txBox="1">
              <a:spLocks noChangeArrowheads="1"/>
            </p:cNvSpPr>
            <p:nvPr/>
          </p:nvSpPr>
          <p:spPr bwMode="auto">
            <a:xfrm>
              <a:off x="4756" y="2086"/>
              <a:ext cx="6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mn-ea"/>
                </a:rPr>
                <a:t>局域网</a:t>
              </a:r>
              <a:r>
                <a:rPr lang="en-US" altLang="zh-CN" sz="1600" b="1">
                  <a:latin typeface="+mn-ea"/>
                </a:rPr>
                <a:t>L4</a:t>
              </a:r>
            </a:p>
          </p:txBody>
        </p:sp>
        <p:sp>
          <p:nvSpPr>
            <p:cNvPr id="454691" name="Text Box 35"/>
            <p:cNvSpPr txBox="1">
              <a:spLocks noChangeArrowheads="1"/>
            </p:cNvSpPr>
            <p:nvPr/>
          </p:nvSpPr>
          <p:spPr bwMode="auto">
            <a:xfrm>
              <a:off x="4756" y="2715"/>
              <a:ext cx="6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mn-ea"/>
                </a:rPr>
                <a:t>局域网</a:t>
              </a:r>
              <a:r>
                <a:rPr lang="en-US" altLang="zh-CN" sz="1600" b="1">
                  <a:latin typeface="+mn-ea"/>
                </a:rPr>
                <a:t>L6</a:t>
              </a:r>
            </a:p>
          </p:txBody>
        </p:sp>
        <p:sp>
          <p:nvSpPr>
            <p:cNvPr id="454692" name="Text Box 36"/>
            <p:cNvSpPr txBox="1">
              <a:spLocks noChangeArrowheads="1"/>
            </p:cNvSpPr>
            <p:nvPr/>
          </p:nvSpPr>
          <p:spPr bwMode="auto">
            <a:xfrm>
              <a:off x="4756" y="3596"/>
              <a:ext cx="6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mn-ea"/>
                </a:rPr>
                <a:t>局域网</a:t>
              </a:r>
              <a:r>
                <a:rPr lang="en-US" altLang="zh-CN" sz="1600" b="1">
                  <a:latin typeface="+mn-ea"/>
                </a:rPr>
                <a:t>L3</a:t>
              </a:r>
            </a:p>
          </p:txBody>
        </p:sp>
        <p:sp>
          <p:nvSpPr>
            <p:cNvPr id="454693" name="Line 37"/>
            <p:cNvSpPr>
              <a:spLocks noChangeShapeType="1"/>
            </p:cNvSpPr>
            <p:nvPr/>
          </p:nvSpPr>
          <p:spPr bwMode="auto">
            <a:xfrm>
              <a:off x="2018" y="2854"/>
              <a:ext cx="1696"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b="1">
                <a:latin typeface="+mn-ea"/>
              </a:endParaRPr>
            </a:p>
          </p:txBody>
        </p:sp>
        <p:sp>
          <p:nvSpPr>
            <p:cNvPr id="454694" name="Line 38"/>
            <p:cNvSpPr>
              <a:spLocks noChangeShapeType="1"/>
            </p:cNvSpPr>
            <p:nvPr/>
          </p:nvSpPr>
          <p:spPr bwMode="auto">
            <a:xfrm>
              <a:off x="2018" y="3528"/>
              <a:ext cx="124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4695" name="Line 39"/>
            <p:cNvSpPr>
              <a:spLocks noChangeShapeType="1"/>
            </p:cNvSpPr>
            <p:nvPr/>
          </p:nvSpPr>
          <p:spPr bwMode="auto">
            <a:xfrm>
              <a:off x="3486" y="3528"/>
              <a:ext cx="1273"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4696" name="Line 40"/>
            <p:cNvSpPr>
              <a:spLocks noChangeShapeType="1"/>
            </p:cNvSpPr>
            <p:nvPr/>
          </p:nvSpPr>
          <p:spPr bwMode="auto">
            <a:xfrm>
              <a:off x="4367" y="2966"/>
              <a:ext cx="1012"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4697" name="Line 41"/>
            <p:cNvSpPr>
              <a:spLocks noChangeShapeType="1"/>
            </p:cNvSpPr>
            <p:nvPr/>
          </p:nvSpPr>
          <p:spPr bwMode="auto">
            <a:xfrm>
              <a:off x="2018" y="2180"/>
              <a:ext cx="1306"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4698" name="Line 42"/>
            <p:cNvSpPr>
              <a:spLocks noChangeShapeType="1"/>
            </p:cNvSpPr>
            <p:nvPr/>
          </p:nvSpPr>
          <p:spPr bwMode="auto">
            <a:xfrm>
              <a:off x="3715" y="2180"/>
              <a:ext cx="10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4682" name="Rectangle 26"/>
            <p:cNvSpPr>
              <a:spLocks noChangeArrowheads="1"/>
            </p:cNvSpPr>
            <p:nvPr/>
          </p:nvSpPr>
          <p:spPr bwMode="auto">
            <a:xfrm>
              <a:off x="3787" y="2491"/>
              <a:ext cx="635" cy="230"/>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1400" b="1">
                  <a:latin typeface="+mn-ea"/>
                </a:rPr>
                <a:t>网桥</a:t>
              </a:r>
              <a:r>
                <a:rPr lang="en-US" altLang="zh-CN" sz="1400" b="1">
                  <a:latin typeface="+mn-ea"/>
                </a:rPr>
                <a:t>B4</a:t>
              </a:r>
            </a:p>
          </p:txBody>
        </p:sp>
      </p:gr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3F71ECC-3096-DA50-E1E9-BD9C37BD220D}"/>
              </a:ext>
            </a:extLst>
          </p:cNvPr>
          <p:cNvSpPr txBox="1">
            <a:spLocks noChangeArrowheads="1"/>
          </p:cNvSpPr>
          <p:nvPr/>
        </p:nvSpPr>
        <p:spPr>
          <a:xfrm>
            <a:off x="660400" y="1130300"/>
            <a:ext cx="10858500" cy="70381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2400" dirty="0"/>
              <a:t>路由表的生成是由手工配置的，一旦配置完成，路由表不会变动。</a:t>
            </a:r>
          </a:p>
          <a:p>
            <a:endParaRPr lang="en-US" altLang="zh-CN" dirty="0"/>
          </a:p>
        </p:txBody>
      </p:sp>
      <p:sp>
        <p:nvSpPr>
          <p:cNvPr id="89" name="灯片编号占位符 5"/>
          <p:cNvSpPr>
            <a:spLocks noGrp="1"/>
          </p:cNvSpPr>
          <p:nvPr>
            <p:ph type="sldNum" sz="quarter" idx="12"/>
          </p:nvPr>
        </p:nvSpPr>
        <p:spPr/>
        <p:txBody>
          <a:bodyPr/>
          <a:lstStyle/>
          <a:p>
            <a:fld id="{29A10076-9964-49BC-B886-CEE114C2148C}" type="slidenum">
              <a:rPr lang="en-US" altLang="zh-CN"/>
              <a:pPr/>
              <a:t>208</a:t>
            </a:fld>
            <a:endParaRPr lang="en-US" altLang="zh-CN"/>
          </a:p>
        </p:txBody>
      </p:sp>
      <p:grpSp>
        <p:nvGrpSpPr>
          <p:cNvPr id="544816" name="Group 48"/>
          <p:cNvGrpSpPr>
            <a:grpSpLocks/>
          </p:cNvGrpSpPr>
          <p:nvPr/>
        </p:nvGrpSpPr>
        <p:grpSpPr bwMode="auto">
          <a:xfrm>
            <a:off x="1706932" y="1755849"/>
            <a:ext cx="8716962" cy="4321175"/>
            <a:chOff x="65" y="952"/>
            <a:chExt cx="5491" cy="2722"/>
          </a:xfrm>
        </p:grpSpPr>
        <p:sp>
          <p:nvSpPr>
            <p:cNvPr id="544778" name="Rectangle 10"/>
            <p:cNvSpPr>
              <a:spLocks noChangeArrowheads="1"/>
            </p:cNvSpPr>
            <p:nvPr/>
          </p:nvSpPr>
          <p:spPr bwMode="auto">
            <a:xfrm>
              <a:off x="1028" y="952"/>
              <a:ext cx="270" cy="278"/>
            </a:xfrm>
            <a:prstGeom prst="rect">
              <a:avLst/>
            </a:prstGeom>
            <a:solidFill>
              <a:srgbClr val="FF9900"/>
            </a:solidFill>
            <a:ln w="17463">
              <a:solidFill>
                <a:srgbClr val="000000"/>
              </a:solidFill>
              <a:miter lim="800000"/>
              <a:headEnd/>
              <a:tailEnd/>
            </a:ln>
          </p:spPr>
          <p:txBody>
            <a:bodyPr/>
            <a:lstStyle/>
            <a:p>
              <a:pPr algn="ctr"/>
              <a:r>
                <a:rPr lang="en-US" altLang="zh-CN" sz="2400" b="1">
                  <a:latin typeface="+mn-ea"/>
                </a:rPr>
                <a:t>A</a:t>
              </a:r>
            </a:p>
          </p:txBody>
        </p:sp>
        <p:sp>
          <p:nvSpPr>
            <p:cNvPr id="544779" name="Line 11"/>
            <p:cNvSpPr>
              <a:spLocks noChangeShapeType="1"/>
            </p:cNvSpPr>
            <p:nvPr/>
          </p:nvSpPr>
          <p:spPr bwMode="auto">
            <a:xfrm>
              <a:off x="1156" y="1235"/>
              <a:ext cx="0" cy="24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80" name="Rectangle 12"/>
            <p:cNvSpPr>
              <a:spLocks noChangeArrowheads="1"/>
            </p:cNvSpPr>
            <p:nvPr/>
          </p:nvSpPr>
          <p:spPr bwMode="auto">
            <a:xfrm>
              <a:off x="1159" y="1746"/>
              <a:ext cx="270" cy="278"/>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B</a:t>
              </a:r>
            </a:p>
          </p:txBody>
        </p:sp>
        <p:sp>
          <p:nvSpPr>
            <p:cNvPr id="544781" name="Line 13"/>
            <p:cNvSpPr>
              <a:spLocks noChangeShapeType="1"/>
            </p:cNvSpPr>
            <p:nvPr/>
          </p:nvSpPr>
          <p:spPr bwMode="auto">
            <a:xfrm>
              <a:off x="1302" y="2035"/>
              <a:ext cx="0" cy="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82" name="Rectangle 14"/>
            <p:cNvSpPr>
              <a:spLocks noChangeArrowheads="1"/>
            </p:cNvSpPr>
            <p:nvPr/>
          </p:nvSpPr>
          <p:spPr bwMode="auto">
            <a:xfrm>
              <a:off x="4167" y="3396"/>
              <a:ext cx="270" cy="278"/>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C</a:t>
              </a:r>
            </a:p>
          </p:txBody>
        </p:sp>
        <p:sp>
          <p:nvSpPr>
            <p:cNvPr id="544783" name="Line 15"/>
            <p:cNvSpPr>
              <a:spLocks noChangeShapeType="1"/>
            </p:cNvSpPr>
            <p:nvPr/>
          </p:nvSpPr>
          <p:spPr bwMode="auto">
            <a:xfrm>
              <a:off x="4286" y="3113"/>
              <a:ext cx="0" cy="28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84" name="Rectangle 16"/>
            <p:cNvSpPr>
              <a:spLocks noChangeArrowheads="1"/>
            </p:cNvSpPr>
            <p:nvPr/>
          </p:nvSpPr>
          <p:spPr bwMode="auto">
            <a:xfrm>
              <a:off x="924" y="3396"/>
              <a:ext cx="270" cy="278"/>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E</a:t>
              </a:r>
            </a:p>
          </p:txBody>
        </p:sp>
        <p:sp>
          <p:nvSpPr>
            <p:cNvPr id="544785" name="Line 17"/>
            <p:cNvSpPr>
              <a:spLocks noChangeShapeType="1"/>
            </p:cNvSpPr>
            <p:nvPr/>
          </p:nvSpPr>
          <p:spPr bwMode="auto">
            <a:xfrm>
              <a:off x="1066" y="3113"/>
              <a:ext cx="0" cy="28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86" name="Rectangle 18"/>
            <p:cNvSpPr>
              <a:spLocks noChangeArrowheads="1"/>
            </p:cNvSpPr>
            <p:nvPr/>
          </p:nvSpPr>
          <p:spPr bwMode="auto">
            <a:xfrm>
              <a:off x="4038" y="977"/>
              <a:ext cx="270" cy="278"/>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dirty="0">
                  <a:latin typeface="+mn-ea"/>
                </a:rPr>
                <a:t>D</a:t>
              </a:r>
            </a:p>
          </p:txBody>
        </p:sp>
        <p:sp>
          <p:nvSpPr>
            <p:cNvPr id="544787" name="Line 19"/>
            <p:cNvSpPr>
              <a:spLocks noChangeShapeType="1"/>
            </p:cNvSpPr>
            <p:nvPr/>
          </p:nvSpPr>
          <p:spPr bwMode="auto">
            <a:xfrm>
              <a:off x="4194" y="1250"/>
              <a:ext cx="1" cy="23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88" name="Rectangle 20"/>
            <p:cNvSpPr>
              <a:spLocks noChangeArrowheads="1"/>
            </p:cNvSpPr>
            <p:nvPr/>
          </p:nvSpPr>
          <p:spPr bwMode="auto">
            <a:xfrm>
              <a:off x="5086" y="2745"/>
              <a:ext cx="270" cy="278"/>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F</a:t>
              </a:r>
            </a:p>
          </p:txBody>
        </p:sp>
        <p:sp>
          <p:nvSpPr>
            <p:cNvPr id="544789" name="Line 21"/>
            <p:cNvSpPr>
              <a:spLocks noChangeShapeType="1"/>
            </p:cNvSpPr>
            <p:nvPr/>
          </p:nvSpPr>
          <p:spPr bwMode="auto">
            <a:xfrm>
              <a:off x="5194" y="2449"/>
              <a:ext cx="0" cy="29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0" name="Rectangle 22"/>
            <p:cNvSpPr>
              <a:spLocks noChangeArrowheads="1"/>
            </p:cNvSpPr>
            <p:nvPr/>
          </p:nvSpPr>
          <p:spPr bwMode="auto">
            <a:xfrm>
              <a:off x="1626" y="1739"/>
              <a:ext cx="649" cy="278"/>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2000" b="1" dirty="0">
                  <a:latin typeface="+mn-ea"/>
                </a:rPr>
                <a:t>网桥</a:t>
              </a:r>
              <a:r>
                <a:rPr lang="en-US" altLang="zh-CN" sz="2000" b="1" dirty="0">
                  <a:latin typeface="+mn-ea"/>
                </a:rPr>
                <a:t>B1</a:t>
              </a:r>
            </a:p>
          </p:txBody>
        </p:sp>
        <p:sp>
          <p:nvSpPr>
            <p:cNvPr id="544791" name="Line 23"/>
            <p:cNvSpPr>
              <a:spLocks noChangeShapeType="1"/>
            </p:cNvSpPr>
            <p:nvPr/>
          </p:nvSpPr>
          <p:spPr bwMode="auto">
            <a:xfrm>
              <a:off x="1973" y="1502"/>
              <a:ext cx="0" cy="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2" name="Line 24"/>
            <p:cNvSpPr>
              <a:spLocks noChangeShapeType="1"/>
            </p:cNvSpPr>
            <p:nvPr/>
          </p:nvSpPr>
          <p:spPr bwMode="auto">
            <a:xfrm flipH="1">
              <a:off x="1973" y="2024"/>
              <a:ext cx="0" cy="2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3" name="Rectangle 25"/>
            <p:cNvSpPr>
              <a:spLocks noChangeArrowheads="1"/>
            </p:cNvSpPr>
            <p:nvPr/>
          </p:nvSpPr>
          <p:spPr bwMode="auto">
            <a:xfrm>
              <a:off x="1248" y="2568"/>
              <a:ext cx="649" cy="278"/>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2000" b="1" dirty="0">
                  <a:latin typeface="+mn-ea"/>
                </a:rPr>
                <a:t>网桥</a:t>
              </a:r>
              <a:r>
                <a:rPr lang="en-US" altLang="zh-CN" sz="2000" b="1" dirty="0">
                  <a:latin typeface="+mn-ea"/>
                </a:rPr>
                <a:t>B2</a:t>
              </a:r>
            </a:p>
          </p:txBody>
        </p:sp>
        <p:sp>
          <p:nvSpPr>
            <p:cNvPr id="544794" name="Line 26"/>
            <p:cNvSpPr>
              <a:spLocks noChangeShapeType="1"/>
            </p:cNvSpPr>
            <p:nvPr/>
          </p:nvSpPr>
          <p:spPr bwMode="auto">
            <a:xfrm>
              <a:off x="1572" y="2331"/>
              <a:ext cx="0" cy="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5" name="Line 27"/>
            <p:cNvSpPr>
              <a:spLocks noChangeShapeType="1"/>
            </p:cNvSpPr>
            <p:nvPr/>
          </p:nvSpPr>
          <p:spPr bwMode="auto">
            <a:xfrm>
              <a:off x="1565" y="2840"/>
              <a:ext cx="0" cy="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6" name="Rectangle 28"/>
            <p:cNvSpPr>
              <a:spLocks noChangeArrowheads="1"/>
            </p:cNvSpPr>
            <p:nvPr/>
          </p:nvSpPr>
          <p:spPr bwMode="auto">
            <a:xfrm>
              <a:off x="2816" y="2568"/>
              <a:ext cx="648" cy="278"/>
            </a:xfrm>
            <a:prstGeom prst="rect">
              <a:avLst/>
            </a:prstGeom>
            <a:solidFill>
              <a:schemeClr val="hlink"/>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2000" b="1">
                  <a:latin typeface="+mn-ea"/>
                </a:rPr>
                <a:t>网桥</a:t>
              </a:r>
              <a:r>
                <a:rPr lang="en-US" altLang="zh-CN" sz="2000" b="1">
                  <a:latin typeface="+mn-ea"/>
                </a:rPr>
                <a:t>B3</a:t>
              </a:r>
            </a:p>
          </p:txBody>
        </p:sp>
        <p:sp>
          <p:nvSpPr>
            <p:cNvPr id="544797" name="Line 29"/>
            <p:cNvSpPr>
              <a:spLocks noChangeShapeType="1"/>
            </p:cNvSpPr>
            <p:nvPr/>
          </p:nvSpPr>
          <p:spPr bwMode="auto">
            <a:xfrm>
              <a:off x="3140" y="2331"/>
              <a:ext cx="0" cy="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8" name="Line 30"/>
            <p:cNvSpPr>
              <a:spLocks noChangeShapeType="1"/>
            </p:cNvSpPr>
            <p:nvPr/>
          </p:nvSpPr>
          <p:spPr bwMode="auto">
            <a:xfrm>
              <a:off x="3140" y="2864"/>
              <a:ext cx="0" cy="2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9" name="Rectangle 31"/>
            <p:cNvSpPr>
              <a:spLocks noChangeArrowheads="1"/>
            </p:cNvSpPr>
            <p:nvPr/>
          </p:nvSpPr>
          <p:spPr bwMode="auto">
            <a:xfrm>
              <a:off x="3518" y="1857"/>
              <a:ext cx="649" cy="278"/>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2000" b="1" dirty="0">
                  <a:latin typeface="+mn-ea"/>
                </a:rPr>
                <a:t>网桥</a:t>
              </a:r>
              <a:r>
                <a:rPr lang="en-US" altLang="zh-CN" sz="2000" b="1" dirty="0">
                  <a:latin typeface="+mn-ea"/>
                </a:rPr>
                <a:t>B4</a:t>
              </a:r>
            </a:p>
          </p:txBody>
        </p:sp>
        <p:sp>
          <p:nvSpPr>
            <p:cNvPr id="544800" name="Line 32"/>
            <p:cNvSpPr>
              <a:spLocks noChangeShapeType="1"/>
            </p:cNvSpPr>
            <p:nvPr/>
          </p:nvSpPr>
          <p:spPr bwMode="auto">
            <a:xfrm>
              <a:off x="3843" y="150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801" name="Line 33"/>
            <p:cNvSpPr>
              <a:spLocks noChangeShapeType="1"/>
            </p:cNvSpPr>
            <p:nvPr/>
          </p:nvSpPr>
          <p:spPr bwMode="auto">
            <a:xfrm>
              <a:off x="3843" y="2153"/>
              <a:ext cx="0" cy="94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802" name="Line 34"/>
            <p:cNvSpPr>
              <a:spLocks noChangeShapeType="1"/>
            </p:cNvSpPr>
            <p:nvPr/>
          </p:nvSpPr>
          <p:spPr bwMode="auto">
            <a:xfrm>
              <a:off x="4167" y="1976"/>
              <a:ext cx="3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803" name="Line 35"/>
            <p:cNvSpPr>
              <a:spLocks noChangeShapeType="1"/>
            </p:cNvSpPr>
            <p:nvPr/>
          </p:nvSpPr>
          <p:spPr bwMode="auto">
            <a:xfrm>
              <a:off x="4558" y="1979"/>
              <a:ext cx="0" cy="45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804" name="Text Box 36"/>
            <p:cNvSpPr txBox="1">
              <a:spLocks noChangeArrowheads="1"/>
            </p:cNvSpPr>
            <p:nvPr/>
          </p:nvSpPr>
          <p:spPr bwMode="auto">
            <a:xfrm>
              <a:off x="65" y="1374"/>
              <a:ext cx="79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L1</a:t>
              </a:r>
            </a:p>
          </p:txBody>
        </p:sp>
        <p:sp>
          <p:nvSpPr>
            <p:cNvPr id="544805" name="Text Box 37"/>
            <p:cNvSpPr txBox="1">
              <a:spLocks noChangeArrowheads="1"/>
            </p:cNvSpPr>
            <p:nvPr/>
          </p:nvSpPr>
          <p:spPr bwMode="auto">
            <a:xfrm>
              <a:off x="65" y="2190"/>
              <a:ext cx="79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L2</a:t>
              </a:r>
            </a:p>
          </p:txBody>
        </p:sp>
        <p:sp>
          <p:nvSpPr>
            <p:cNvPr id="544806" name="Text Box 38"/>
            <p:cNvSpPr txBox="1">
              <a:spLocks noChangeArrowheads="1"/>
            </p:cNvSpPr>
            <p:nvPr/>
          </p:nvSpPr>
          <p:spPr bwMode="auto">
            <a:xfrm>
              <a:off x="65" y="3006"/>
              <a:ext cx="79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L5</a:t>
              </a:r>
            </a:p>
          </p:txBody>
        </p:sp>
        <p:sp>
          <p:nvSpPr>
            <p:cNvPr id="544807" name="Text Box 39"/>
            <p:cNvSpPr txBox="1">
              <a:spLocks noChangeArrowheads="1"/>
            </p:cNvSpPr>
            <p:nvPr/>
          </p:nvSpPr>
          <p:spPr bwMode="auto">
            <a:xfrm>
              <a:off x="4691" y="1328"/>
              <a:ext cx="79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L4</a:t>
              </a:r>
            </a:p>
          </p:txBody>
        </p:sp>
        <p:sp>
          <p:nvSpPr>
            <p:cNvPr id="544808" name="Text Box 40"/>
            <p:cNvSpPr txBox="1">
              <a:spLocks noChangeArrowheads="1"/>
            </p:cNvSpPr>
            <p:nvPr/>
          </p:nvSpPr>
          <p:spPr bwMode="auto">
            <a:xfrm>
              <a:off x="4691" y="2091"/>
              <a:ext cx="79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L6</a:t>
              </a:r>
            </a:p>
          </p:txBody>
        </p:sp>
        <p:sp>
          <p:nvSpPr>
            <p:cNvPr id="544809" name="Text Box 41"/>
            <p:cNvSpPr txBox="1">
              <a:spLocks noChangeArrowheads="1"/>
            </p:cNvSpPr>
            <p:nvPr/>
          </p:nvSpPr>
          <p:spPr bwMode="auto">
            <a:xfrm>
              <a:off x="4691" y="3158"/>
              <a:ext cx="79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L3</a:t>
              </a:r>
            </a:p>
          </p:txBody>
        </p:sp>
        <p:sp>
          <p:nvSpPr>
            <p:cNvPr id="544810" name="Line 42"/>
            <p:cNvSpPr>
              <a:spLocks noChangeShapeType="1"/>
            </p:cNvSpPr>
            <p:nvPr/>
          </p:nvSpPr>
          <p:spPr bwMode="auto">
            <a:xfrm>
              <a:off x="884" y="2296"/>
              <a:ext cx="2358"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b="1">
                <a:latin typeface="+mn-ea"/>
              </a:endParaRPr>
            </a:p>
          </p:txBody>
        </p:sp>
        <p:sp>
          <p:nvSpPr>
            <p:cNvPr id="544811" name="Line 43"/>
            <p:cNvSpPr>
              <a:spLocks noChangeShapeType="1"/>
            </p:cNvSpPr>
            <p:nvPr/>
          </p:nvSpPr>
          <p:spPr bwMode="auto">
            <a:xfrm>
              <a:off x="884" y="3113"/>
              <a:ext cx="172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44812" name="Line 44"/>
            <p:cNvSpPr>
              <a:spLocks noChangeShapeType="1"/>
            </p:cNvSpPr>
            <p:nvPr/>
          </p:nvSpPr>
          <p:spPr bwMode="auto">
            <a:xfrm>
              <a:off x="2925" y="3113"/>
              <a:ext cx="1769"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44813" name="Line 45"/>
            <p:cNvSpPr>
              <a:spLocks noChangeShapeType="1"/>
            </p:cNvSpPr>
            <p:nvPr/>
          </p:nvSpPr>
          <p:spPr bwMode="auto">
            <a:xfrm>
              <a:off x="4150" y="2432"/>
              <a:ext cx="1406"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44814" name="Line 46"/>
            <p:cNvSpPr>
              <a:spLocks noChangeShapeType="1"/>
            </p:cNvSpPr>
            <p:nvPr/>
          </p:nvSpPr>
          <p:spPr bwMode="auto">
            <a:xfrm>
              <a:off x="884" y="1480"/>
              <a:ext cx="1815"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44815" name="Line 47"/>
            <p:cNvSpPr>
              <a:spLocks noChangeShapeType="1"/>
            </p:cNvSpPr>
            <p:nvPr/>
          </p:nvSpPr>
          <p:spPr bwMode="auto">
            <a:xfrm>
              <a:off x="3243" y="1480"/>
              <a:ext cx="1452"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grpSp>
      <p:graphicFrame>
        <p:nvGraphicFramePr>
          <p:cNvPr id="544911" name="Group 143"/>
          <p:cNvGraphicFramePr>
            <a:graphicFrameLocks noGrp="1"/>
          </p:cNvGraphicFramePr>
          <p:nvPr>
            <p:ph idx="1"/>
            <p:extLst>
              <p:ext uri="{D42A27DB-BD31-4B8C-83A1-F6EECF244321}">
                <p14:modId xmlns:p14="http://schemas.microsoft.com/office/powerpoint/2010/main" val="1117807027"/>
              </p:ext>
            </p:extLst>
          </p:nvPr>
        </p:nvGraphicFramePr>
        <p:xfrm>
          <a:off x="6031282" y="4033911"/>
          <a:ext cx="4394200" cy="2682240"/>
        </p:xfrm>
        <a:graphic>
          <a:graphicData uri="http://schemas.openxmlformats.org/drawingml/2006/table">
            <a:tbl>
              <a:tblPr/>
              <a:tblGrid>
                <a:gridCol w="774700">
                  <a:extLst>
                    <a:ext uri="{9D8B030D-6E8A-4147-A177-3AD203B41FA5}">
                      <a16:colId xmlns:a16="http://schemas.microsoft.com/office/drawing/2014/main" val="20000"/>
                    </a:ext>
                  </a:extLst>
                </a:gridCol>
                <a:gridCol w="1422400">
                  <a:extLst>
                    <a:ext uri="{9D8B030D-6E8A-4147-A177-3AD203B41FA5}">
                      <a16:colId xmlns:a16="http://schemas.microsoft.com/office/drawing/2014/main" val="20001"/>
                    </a:ext>
                  </a:extLst>
                </a:gridCol>
                <a:gridCol w="817562">
                  <a:extLst>
                    <a:ext uri="{9D8B030D-6E8A-4147-A177-3AD203B41FA5}">
                      <a16:colId xmlns:a16="http://schemas.microsoft.com/office/drawing/2014/main" val="20002"/>
                    </a:ext>
                  </a:extLst>
                </a:gridCol>
                <a:gridCol w="1379538">
                  <a:extLst>
                    <a:ext uri="{9D8B030D-6E8A-4147-A177-3AD203B41FA5}">
                      <a16:colId xmlns:a16="http://schemas.microsoft.com/office/drawing/2014/main" val="20003"/>
                    </a:ext>
                  </a:extLst>
                </a:gridCol>
              </a:tblGrid>
              <a:tr h="269875">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extLst>
                  <a:ext uri="{0D108BD9-81ED-4DB2-BD59-A6C34878D82A}">
                    <a16:rowId xmlns:a16="http://schemas.microsoft.com/office/drawing/2014/main" val="10000"/>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271463">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bl>
          </a:graphicData>
        </a:graphic>
      </p:graphicFrame>
      <p:sp>
        <p:nvSpPr>
          <p:cNvPr id="5" name="Rectangle 2">
            <a:extLst>
              <a:ext uri="{FF2B5EF4-FFF2-40B4-BE49-F238E27FC236}">
                <a16:creationId xmlns:a16="http://schemas.microsoft.com/office/drawing/2014/main" id="{9AB13C24-6BEB-2A8F-4D24-FFC0B1DE0B6D}"/>
              </a:ext>
            </a:extLst>
          </p:cNvPr>
          <p:cNvSpPr txBox="1">
            <a:spLocks noChangeArrowheads="1"/>
          </p:cNvSpPr>
          <p:nvPr/>
        </p:nvSpPr>
        <p:spPr>
          <a:xfrm>
            <a:off x="666750" y="0"/>
            <a:ext cx="10858500" cy="102870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r>
              <a:rPr lang="zh-CN" altLang="en-US" dirty="0"/>
              <a:t>固定路由网桥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49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灯片编号占位符 5"/>
          <p:cNvSpPr>
            <a:spLocks noGrp="1"/>
          </p:cNvSpPr>
          <p:nvPr>
            <p:ph type="sldNum" sz="quarter" idx="12"/>
          </p:nvPr>
        </p:nvSpPr>
        <p:spPr/>
        <p:txBody>
          <a:bodyPr/>
          <a:lstStyle/>
          <a:p>
            <a:fld id="{33C4ED3E-FCC5-4C0F-BAC2-F2A456FA3A7A}" type="slidenum">
              <a:rPr lang="en-US" altLang="zh-CN"/>
              <a:pPr/>
              <a:t>209</a:t>
            </a:fld>
            <a:endParaRPr lang="en-US" altLang="zh-CN"/>
          </a:p>
        </p:txBody>
      </p:sp>
      <p:graphicFrame>
        <p:nvGraphicFramePr>
          <p:cNvPr id="545860" name="Group 68"/>
          <p:cNvGraphicFramePr>
            <a:graphicFrameLocks noGrp="1"/>
          </p:cNvGraphicFramePr>
          <p:nvPr>
            <p:ph idx="1"/>
            <p:extLst>
              <p:ext uri="{D42A27DB-BD31-4B8C-83A1-F6EECF244321}">
                <p14:modId xmlns:p14="http://schemas.microsoft.com/office/powerpoint/2010/main" val="1721060055"/>
              </p:ext>
            </p:extLst>
          </p:nvPr>
        </p:nvGraphicFramePr>
        <p:xfrm>
          <a:off x="2278064" y="981075"/>
          <a:ext cx="3673475" cy="2438400"/>
        </p:xfrm>
        <a:graphic>
          <a:graphicData uri="http://schemas.openxmlformats.org/drawingml/2006/table">
            <a:tbl>
              <a:tblPr/>
              <a:tblGrid>
                <a:gridCol w="647700">
                  <a:extLst>
                    <a:ext uri="{9D8B030D-6E8A-4147-A177-3AD203B41FA5}">
                      <a16:colId xmlns:a16="http://schemas.microsoft.com/office/drawing/2014/main" val="20000"/>
                    </a:ext>
                  </a:extLst>
                </a:gridCol>
                <a:gridCol w="1189037">
                  <a:extLst>
                    <a:ext uri="{9D8B030D-6E8A-4147-A177-3AD203B41FA5}">
                      <a16:colId xmlns:a16="http://schemas.microsoft.com/office/drawing/2014/main" val="20001"/>
                    </a:ext>
                  </a:extLst>
                </a:gridCol>
                <a:gridCol w="682625">
                  <a:extLst>
                    <a:ext uri="{9D8B030D-6E8A-4147-A177-3AD203B41FA5}">
                      <a16:colId xmlns:a16="http://schemas.microsoft.com/office/drawing/2014/main" val="20002"/>
                    </a:ext>
                  </a:extLst>
                </a:gridCol>
                <a:gridCol w="1154113">
                  <a:extLst>
                    <a:ext uri="{9D8B030D-6E8A-4147-A177-3AD203B41FA5}">
                      <a16:colId xmlns:a16="http://schemas.microsoft.com/office/drawing/2014/main" val="20003"/>
                    </a:ext>
                  </a:extLst>
                </a:gridCol>
              </a:tblGrid>
              <a:tr h="215900">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748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545861" name="Group 69"/>
          <p:cNvGraphicFramePr>
            <a:graphicFrameLocks noGrp="1"/>
          </p:cNvGraphicFramePr>
          <p:nvPr>
            <p:extLst>
              <p:ext uri="{D42A27DB-BD31-4B8C-83A1-F6EECF244321}">
                <p14:modId xmlns:p14="http://schemas.microsoft.com/office/powerpoint/2010/main" val="3635968953"/>
              </p:ext>
            </p:extLst>
          </p:nvPr>
        </p:nvGraphicFramePr>
        <p:xfrm>
          <a:off x="6383339" y="981075"/>
          <a:ext cx="3673475" cy="2438400"/>
        </p:xfrm>
        <a:graphic>
          <a:graphicData uri="http://schemas.openxmlformats.org/drawingml/2006/table">
            <a:tbl>
              <a:tblPr/>
              <a:tblGrid>
                <a:gridCol w="647700">
                  <a:extLst>
                    <a:ext uri="{9D8B030D-6E8A-4147-A177-3AD203B41FA5}">
                      <a16:colId xmlns:a16="http://schemas.microsoft.com/office/drawing/2014/main" val="20000"/>
                    </a:ext>
                  </a:extLst>
                </a:gridCol>
                <a:gridCol w="1189037">
                  <a:extLst>
                    <a:ext uri="{9D8B030D-6E8A-4147-A177-3AD203B41FA5}">
                      <a16:colId xmlns:a16="http://schemas.microsoft.com/office/drawing/2014/main" val="20001"/>
                    </a:ext>
                  </a:extLst>
                </a:gridCol>
                <a:gridCol w="682625">
                  <a:extLst>
                    <a:ext uri="{9D8B030D-6E8A-4147-A177-3AD203B41FA5}">
                      <a16:colId xmlns:a16="http://schemas.microsoft.com/office/drawing/2014/main" val="20002"/>
                    </a:ext>
                  </a:extLst>
                </a:gridCol>
                <a:gridCol w="1154113">
                  <a:extLst>
                    <a:ext uri="{9D8B030D-6E8A-4147-A177-3AD203B41FA5}">
                      <a16:colId xmlns:a16="http://schemas.microsoft.com/office/drawing/2014/main" val="20003"/>
                    </a:ext>
                  </a:extLst>
                </a:gridCol>
              </a:tblGrid>
              <a:tr h="215900">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748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546005" name="Group 213"/>
          <p:cNvGraphicFramePr>
            <a:graphicFrameLocks noGrp="1"/>
          </p:cNvGraphicFramePr>
          <p:nvPr>
            <p:extLst>
              <p:ext uri="{D42A27DB-BD31-4B8C-83A1-F6EECF244321}">
                <p14:modId xmlns:p14="http://schemas.microsoft.com/office/powerpoint/2010/main" val="2286461645"/>
              </p:ext>
            </p:extLst>
          </p:nvPr>
        </p:nvGraphicFramePr>
        <p:xfrm>
          <a:off x="1919288" y="3889375"/>
          <a:ext cx="3313112" cy="2438400"/>
        </p:xfrm>
        <a:graphic>
          <a:graphicData uri="http://schemas.openxmlformats.org/drawingml/2006/table">
            <a:tbl>
              <a:tblPr/>
              <a:tblGrid>
                <a:gridCol w="576262">
                  <a:extLst>
                    <a:ext uri="{9D8B030D-6E8A-4147-A177-3AD203B41FA5}">
                      <a16:colId xmlns:a16="http://schemas.microsoft.com/office/drawing/2014/main" val="20000"/>
                    </a:ext>
                  </a:extLst>
                </a:gridCol>
                <a:gridCol w="1081088">
                  <a:extLst>
                    <a:ext uri="{9D8B030D-6E8A-4147-A177-3AD203B41FA5}">
                      <a16:colId xmlns:a16="http://schemas.microsoft.com/office/drawing/2014/main" val="20001"/>
                    </a:ext>
                  </a:extLst>
                </a:gridCol>
                <a:gridCol w="574675">
                  <a:extLst>
                    <a:ext uri="{9D8B030D-6E8A-4147-A177-3AD203B41FA5}">
                      <a16:colId xmlns:a16="http://schemas.microsoft.com/office/drawing/2014/main" val="20002"/>
                    </a:ext>
                  </a:extLst>
                </a:gridCol>
                <a:gridCol w="1081087">
                  <a:extLst>
                    <a:ext uri="{9D8B030D-6E8A-4147-A177-3AD203B41FA5}">
                      <a16:colId xmlns:a16="http://schemas.microsoft.com/office/drawing/2014/main" val="20003"/>
                    </a:ext>
                  </a:extLst>
                </a:gridCol>
              </a:tblGrid>
              <a:tr h="215900">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748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546061" name="Group 269"/>
          <p:cNvGraphicFramePr>
            <a:graphicFrameLocks noGrp="1"/>
          </p:cNvGraphicFramePr>
          <p:nvPr>
            <p:extLst>
              <p:ext uri="{D42A27DB-BD31-4B8C-83A1-F6EECF244321}">
                <p14:modId xmlns:p14="http://schemas.microsoft.com/office/powerpoint/2010/main" val="3743648828"/>
              </p:ext>
            </p:extLst>
          </p:nvPr>
        </p:nvGraphicFramePr>
        <p:xfrm>
          <a:off x="5375276" y="3889375"/>
          <a:ext cx="4968875" cy="2438400"/>
        </p:xfrm>
        <a:graphic>
          <a:graphicData uri="http://schemas.openxmlformats.org/drawingml/2006/table">
            <a:tbl>
              <a:tblPr/>
              <a:tblGrid>
                <a:gridCol w="576263">
                  <a:extLst>
                    <a:ext uri="{9D8B030D-6E8A-4147-A177-3AD203B41FA5}">
                      <a16:colId xmlns:a16="http://schemas.microsoft.com/office/drawing/2014/main" val="20000"/>
                    </a:ext>
                  </a:extLst>
                </a:gridCol>
                <a:gridCol w="1081087">
                  <a:extLst>
                    <a:ext uri="{9D8B030D-6E8A-4147-A177-3AD203B41FA5}">
                      <a16:colId xmlns:a16="http://schemas.microsoft.com/office/drawing/2014/main" val="20001"/>
                    </a:ext>
                  </a:extLst>
                </a:gridCol>
                <a:gridCol w="576263">
                  <a:extLst>
                    <a:ext uri="{9D8B030D-6E8A-4147-A177-3AD203B41FA5}">
                      <a16:colId xmlns:a16="http://schemas.microsoft.com/office/drawing/2014/main" val="20002"/>
                    </a:ext>
                  </a:extLst>
                </a:gridCol>
                <a:gridCol w="1079500">
                  <a:extLst>
                    <a:ext uri="{9D8B030D-6E8A-4147-A177-3AD203B41FA5}">
                      <a16:colId xmlns:a16="http://schemas.microsoft.com/office/drawing/2014/main" val="20003"/>
                    </a:ext>
                  </a:extLst>
                </a:gridCol>
                <a:gridCol w="574675">
                  <a:extLst>
                    <a:ext uri="{9D8B030D-6E8A-4147-A177-3AD203B41FA5}">
                      <a16:colId xmlns:a16="http://schemas.microsoft.com/office/drawing/2014/main" val="20004"/>
                    </a:ext>
                  </a:extLst>
                </a:gridCol>
                <a:gridCol w="1081087">
                  <a:extLst>
                    <a:ext uri="{9D8B030D-6E8A-4147-A177-3AD203B41FA5}">
                      <a16:colId xmlns:a16="http://schemas.microsoft.com/office/drawing/2014/main" val="20005"/>
                    </a:ext>
                  </a:extLst>
                </a:gridCol>
              </a:tblGrid>
              <a:tr h="215900">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748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545996" name="Text Box 204"/>
          <p:cNvSpPr txBox="1">
            <a:spLocks noChangeArrowheads="1"/>
          </p:cNvSpPr>
          <p:nvPr/>
        </p:nvSpPr>
        <p:spPr bwMode="auto">
          <a:xfrm>
            <a:off x="3450050" y="3386139"/>
            <a:ext cx="103105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latin typeface="+mn-ea"/>
              </a:rPr>
              <a:t>网桥</a:t>
            </a:r>
            <a:r>
              <a:rPr lang="en-US" altLang="zh-CN" sz="2000" b="1">
                <a:latin typeface="+mn-ea"/>
              </a:rPr>
              <a:t>B1</a:t>
            </a:r>
          </a:p>
        </p:txBody>
      </p:sp>
      <p:sp>
        <p:nvSpPr>
          <p:cNvPr id="545997" name="Text Box 205"/>
          <p:cNvSpPr txBox="1">
            <a:spLocks noChangeArrowheads="1"/>
          </p:cNvSpPr>
          <p:nvPr/>
        </p:nvSpPr>
        <p:spPr bwMode="auto">
          <a:xfrm>
            <a:off x="7945850" y="3409951"/>
            <a:ext cx="103105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latin typeface="+mn-ea"/>
              </a:rPr>
              <a:t>网桥</a:t>
            </a:r>
            <a:r>
              <a:rPr lang="en-US" altLang="zh-CN" sz="2000" b="1">
                <a:latin typeface="+mn-ea"/>
              </a:rPr>
              <a:t>B2</a:t>
            </a:r>
          </a:p>
        </p:txBody>
      </p:sp>
      <p:sp>
        <p:nvSpPr>
          <p:cNvPr id="545998" name="Text Box 206"/>
          <p:cNvSpPr txBox="1">
            <a:spLocks noChangeArrowheads="1"/>
          </p:cNvSpPr>
          <p:nvPr/>
        </p:nvSpPr>
        <p:spPr bwMode="auto">
          <a:xfrm>
            <a:off x="3211925" y="6345239"/>
            <a:ext cx="103105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latin typeface="+mn-ea"/>
              </a:rPr>
              <a:t>网桥</a:t>
            </a:r>
            <a:r>
              <a:rPr lang="en-US" altLang="zh-CN" sz="2000" b="1">
                <a:latin typeface="+mn-ea"/>
              </a:rPr>
              <a:t>B3</a:t>
            </a:r>
          </a:p>
        </p:txBody>
      </p:sp>
      <p:sp>
        <p:nvSpPr>
          <p:cNvPr id="545999" name="Text Box 207"/>
          <p:cNvSpPr txBox="1">
            <a:spLocks noChangeArrowheads="1"/>
          </p:cNvSpPr>
          <p:nvPr/>
        </p:nvSpPr>
        <p:spPr bwMode="auto">
          <a:xfrm>
            <a:off x="7515638" y="6345239"/>
            <a:ext cx="103105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latin typeface="+mn-ea"/>
              </a:rPr>
              <a:t>网桥</a:t>
            </a:r>
            <a:r>
              <a:rPr lang="en-US" altLang="zh-CN" sz="2000" b="1">
                <a:latin typeface="+mn-ea"/>
              </a:rPr>
              <a:t>B4</a:t>
            </a:r>
          </a:p>
        </p:txBody>
      </p:sp>
      <p:sp>
        <p:nvSpPr>
          <p:cNvPr id="2" name="Rectangle 2">
            <a:extLst>
              <a:ext uri="{FF2B5EF4-FFF2-40B4-BE49-F238E27FC236}">
                <a16:creationId xmlns:a16="http://schemas.microsoft.com/office/drawing/2014/main" id="{11B2C4ED-71A1-032D-0898-88433D28B83A}"/>
              </a:ext>
            </a:extLst>
          </p:cNvPr>
          <p:cNvSpPr txBox="1">
            <a:spLocks noChangeArrowheads="1"/>
          </p:cNvSpPr>
          <p:nvPr/>
        </p:nvSpPr>
        <p:spPr>
          <a:xfrm>
            <a:off x="666750" y="0"/>
            <a:ext cx="10858500" cy="102870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r>
              <a:rPr lang="zh-CN" altLang="en-US" dirty="0"/>
              <a:t>各网桥路由表</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CFF312-F73B-4616-8CC1-60B7005E9ABD}"/>
              </a:ext>
            </a:extLst>
          </p:cNvPr>
          <p:cNvSpPr>
            <a:spLocks noGrp="1"/>
          </p:cNvSpPr>
          <p:nvPr>
            <p:ph type="title"/>
          </p:nvPr>
        </p:nvSpPr>
        <p:spPr/>
        <p:txBody>
          <a:bodyPr/>
          <a:lstStyle/>
          <a:p>
            <a:r>
              <a:rPr lang="zh-CN" altLang="en-US" dirty="0"/>
              <a:t>轮询</a:t>
            </a:r>
            <a:r>
              <a:rPr lang="en-US" altLang="zh-CN" dirty="0"/>
              <a:t>/</a:t>
            </a:r>
            <a:r>
              <a:rPr lang="zh-CN" altLang="en-US" dirty="0"/>
              <a:t>选择模式</a:t>
            </a:r>
          </a:p>
        </p:txBody>
      </p:sp>
      <p:sp>
        <p:nvSpPr>
          <p:cNvPr id="3" name="内容占位符 2">
            <a:extLst>
              <a:ext uri="{FF2B5EF4-FFF2-40B4-BE49-F238E27FC236}">
                <a16:creationId xmlns:a16="http://schemas.microsoft.com/office/drawing/2014/main" id="{C34C4788-7984-4B0F-A9E5-E64F402BCEF7}"/>
              </a:ext>
            </a:extLst>
          </p:cNvPr>
          <p:cNvSpPr>
            <a:spLocks noGrp="1"/>
          </p:cNvSpPr>
          <p:nvPr>
            <p:ph idx="1"/>
          </p:nvPr>
        </p:nvSpPr>
        <p:spPr>
          <a:xfrm>
            <a:off x="660400" y="1125539"/>
            <a:ext cx="10858500" cy="3899560"/>
          </a:xfrm>
        </p:spPr>
        <p:txBody>
          <a:bodyPr>
            <a:normAutofit fontScale="92500" lnSpcReduction="10000"/>
          </a:bodyPr>
          <a:lstStyle/>
          <a:p>
            <a:r>
              <a:rPr lang="zh-CN" altLang="en-US" dirty="0"/>
              <a:t>使用场合：</a:t>
            </a:r>
          </a:p>
          <a:p>
            <a:pPr lvl="1"/>
            <a:r>
              <a:rPr lang="zh-CN" altLang="en-US" dirty="0"/>
              <a:t>应用在</a:t>
            </a:r>
            <a:r>
              <a:rPr lang="zh-CN" altLang="en-US" dirty="0">
                <a:solidFill>
                  <a:srgbClr val="FF0000"/>
                </a:solidFill>
              </a:rPr>
              <a:t>多点连接系统</a:t>
            </a:r>
            <a:r>
              <a:rPr lang="zh-CN" altLang="en-US" dirty="0"/>
              <a:t>中</a:t>
            </a:r>
          </a:p>
          <a:p>
            <a:pPr lvl="1"/>
            <a:r>
              <a:rPr lang="zh-CN" altLang="en-US" dirty="0"/>
              <a:t>不仅仅要确定设备是否就绪，还要确定哪一个站点有权使用信道</a:t>
            </a:r>
          </a:p>
          <a:p>
            <a:r>
              <a:rPr lang="zh-CN" altLang="en-US" dirty="0"/>
              <a:t>工作方式：</a:t>
            </a:r>
          </a:p>
          <a:p>
            <a:pPr lvl="1"/>
            <a:r>
              <a:rPr lang="zh-CN" altLang="en-US" dirty="0"/>
              <a:t>主设备控制链路，主设备发命令，从设备响应</a:t>
            </a:r>
          </a:p>
          <a:p>
            <a:pPr lvl="1"/>
            <a:r>
              <a:rPr lang="zh-CN" altLang="en-US" dirty="0">
                <a:solidFill>
                  <a:srgbClr val="FF0000"/>
                </a:solidFill>
              </a:rPr>
              <a:t>轮询</a:t>
            </a:r>
            <a:r>
              <a:rPr lang="zh-CN" altLang="en-US" dirty="0"/>
              <a:t>：如果主设备希望接收数据</a:t>
            </a:r>
          </a:p>
          <a:p>
            <a:pPr lvl="1"/>
            <a:r>
              <a:rPr lang="zh-CN" altLang="en-US" dirty="0">
                <a:solidFill>
                  <a:srgbClr val="FF0000"/>
                </a:solidFill>
              </a:rPr>
              <a:t>选择</a:t>
            </a:r>
            <a:r>
              <a:rPr lang="zh-CN" altLang="en-US" dirty="0"/>
              <a:t>：如果主设备希望发送数据</a:t>
            </a:r>
          </a:p>
          <a:p>
            <a:r>
              <a:rPr lang="zh-CN" altLang="en-US" dirty="0"/>
              <a:t>地址问题：</a:t>
            </a:r>
          </a:p>
          <a:p>
            <a:pPr lvl="1"/>
            <a:r>
              <a:rPr lang="zh-CN" altLang="en-US" dirty="0"/>
              <a:t>在链路上的每个设备都有一个地址来标识自己 </a:t>
            </a:r>
          </a:p>
          <a:p>
            <a:endParaRPr lang="zh-CN" altLang="en-US" dirty="0"/>
          </a:p>
        </p:txBody>
      </p:sp>
      <p:sp>
        <p:nvSpPr>
          <p:cNvPr id="4" name="灯片编号占位符 3">
            <a:extLst>
              <a:ext uri="{FF2B5EF4-FFF2-40B4-BE49-F238E27FC236}">
                <a16:creationId xmlns:a16="http://schemas.microsoft.com/office/drawing/2014/main" id="{26BE050E-0453-45C0-A19D-126005A62FCB}"/>
              </a:ext>
            </a:extLst>
          </p:cNvPr>
          <p:cNvSpPr>
            <a:spLocks noGrp="1"/>
          </p:cNvSpPr>
          <p:nvPr>
            <p:ph type="sldNum" sz="quarter" idx="12"/>
          </p:nvPr>
        </p:nvSpPr>
        <p:spPr/>
        <p:txBody>
          <a:bodyPr/>
          <a:lstStyle/>
          <a:p>
            <a:fld id="{C8BB1146-E542-4D4E-B8E9-6919A11DDD48}" type="slidenum">
              <a:rPr lang="en-US" smtClean="0"/>
              <a:t>21</a:t>
            </a:fld>
            <a:endParaRPr lang="en-US"/>
          </a:p>
        </p:txBody>
      </p:sp>
      <p:sp>
        <p:nvSpPr>
          <p:cNvPr id="5" name="Line 5">
            <a:extLst>
              <a:ext uri="{FF2B5EF4-FFF2-40B4-BE49-F238E27FC236}">
                <a16:creationId xmlns:a16="http://schemas.microsoft.com/office/drawing/2014/main" id="{9406D16E-B5AF-45FC-8ACA-05CED6FE784A}"/>
              </a:ext>
            </a:extLst>
          </p:cNvPr>
          <p:cNvSpPr>
            <a:spLocks noChangeShapeType="1"/>
          </p:cNvSpPr>
          <p:nvPr/>
        </p:nvSpPr>
        <p:spPr bwMode="auto">
          <a:xfrm>
            <a:off x="3313271" y="6274507"/>
            <a:ext cx="55451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6">
            <a:extLst>
              <a:ext uri="{FF2B5EF4-FFF2-40B4-BE49-F238E27FC236}">
                <a16:creationId xmlns:a16="http://schemas.microsoft.com/office/drawing/2014/main" id="{4959973D-5193-4088-870B-B3052BC0F590}"/>
              </a:ext>
            </a:extLst>
          </p:cNvPr>
          <p:cNvSpPr>
            <a:spLocks noChangeShapeType="1"/>
          </p:cNvSpPr>
          <p:nvPr/>
        </p:nvSpPr>
        <p:spPr bwMode="auto">
          <a:xfrm flipV="1">
            <a:off x="4803933" y="5842707"/>
            <a:ext cx="0" cy="431800"/>
          </a:xfrm>
          <a:prstGeom prst="line">
            <a:avLst/>
          </a:prstGeom>
          <a:noFill/>
          <a:ln w="222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8">
            <a:extLst>
              <a:ext uri="{FF2B5EF4-FFF2-40B4-BE49-F238E27FC236}">
                <a16:creationId xmlns:a16="http://schemas.microsoft.com/office/drawing/2014/main" id="{F49BAE8B-5202-4C94-A0BB-169F48B52EA1}"/>
              </a:ext>
            </a:extLst>
          </p:cNvPr>
          <p:cNvSpPr>
            <a:spLocks noChangeShapeType="1"/>
          </p:cNvSpPr>
          <p:nvPr/>
        </p:nvSpPr>
        <p:spPr bwMode="auto">
          <a:xfrm flipV="1">
            <a:off x="6763644" y="5898651"/>
            <a:ext cx="1" cy="375855"/>
          </a:xfrm>
          <a:prstGeom prst="line">
            <a:avLst/>
          </a:prstGeom>
          <a:noFill/>
          <a:ln w="222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10">
            <a:extLst>
              <a:ext uri="{FF2B5EF4-FFF2-40B4-BE49-F238E27FC236}">
                <a16:creationId xmlns:a16="http://schemas.microsoft.com/office/drawing/2014/main" id="{A4632AE4-5FA9-4F97-9BAF-EC533E39433A}"/>
              </a:ext>
            </a:extLst>
          </p:cNvPr>
          <p:cNvSpPr>
            <a:spLocks noChangeShapeType="1"/>
          </p:cNvSpPr>
          <p:nvPr/>
        </p:nvSpPr>
        <p:spPr bwMode="auto">
          <a:xfrm flipV="1">
            <a:off x="8752102" y="5886552"/>
            <a:ext cx="1" cy="387954"/>
          </a:xfrm>
          <a:prstGeom prst="line">
            <a:avLst/>
          </a:prstGeom>
          <a:noFill/>
          <a:ln w="222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2" name="Text Box 12">
            <a:extLst>
              <a:ext uri="{FF2B5EF4-FFF2-40B4-BE49-F238E27FC236}">
                <a16:creationId xmlns:a16="http://schemas.microsoft.com/office/drawing/2014/main" id="{CE0BB128-472A-48C2-8BE3-4E4106D07834}"/>
              </a:ext>
            </a:extLst>
          </p:cNvPr>
          <p:cNvSpPr txBox="1">
            <a:spLocks noChangeArrowheads="1"/>
          </p:cNvSpPr>
          <p:nvPr/>
        </p:nvSpPr>
        <p:spPr bwMode="auto">
          <a:xfrm>
            <a:off x="2678878" y="5200900"/>
            <a:ext cx="95410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solidFill>
                  <a:srgbClr val="C00000"/>
                </a:solidFill>
                <a:sym typeface="+mn-lt"/>
              </a:rPr>
              <a:t>主设备</a:t>
            </a:r>
          </a:p>
        </p:txBody>
      </p:sp>
      <p:sp>
        <p:nvSpPr>
          <p:cNvPr id="13" name="Text Box 13">
            <a:extLst>
              <a:ext uri="{FF2B5EF4-FFF2-40B4-BE49-F238E27FC236}">
                <a16:creationId xmlns:a16="http://schemas.microsoft.com/office/drawing/2014/main" id="{969EEB8A-74BF-461F-B396-C7006A4BF864}"/>
              </a:ext>
            </a:extLst>
          </p:cNvPr>
          <p:cNvSpPr txBox="1">
            <a:spLocks noChangeArrowheads="1"/>
          </p:cNvSpPr>
          <p:nvPr/>
        </p:nvSpPr>
        <p:spPr bwMode="auto">
          <a:xfrm>
            <a:off x="4245089" y="4972940"/>
            <a:ext cx="11256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sym typeface="+mn-lt"/>
              </a:rPr>
              <a:t>从设备</a:t>
            </a:r>
            <a:r>
              <a:rPr lang="en-US" altLang="zh-CN" dirty="0">
                <a:sym typeface="+mn-lt"/>
              </a:rPr>
              <a:t>A</a:t>
            </a:r>
          </a:p>
        </p:txBody>
      </p:sp>
      <p:sp>
        <p:nvSpPr>
          <p:cNvPr id="14" name="Text Box 14">
            <a:extLst>
              <a:ext uri="{FF2B5EF4-FFF2-40B4-BE49-F238E27FC236}">
                <a16:creationId xmlns:a16="http://schemas.microsoft.com/office/drawing/2014/main" id="{22D8E7DF-08D3-4180-80AA-41FB35AE1B27}"/>
              </a:ext>
            </a:extLst>
          </p:cNvPr>
          <p:cNvSpPr txBox="1">
            <a:spLocks noChangeArrowheads="1"/>
          </p:cNvSpPr>
          <p:nvPr/>
        </p:nvSpPr>
        <p:spPr bwMode="auto">
          <a:xfrm>
            <a:off x="6164376" y="4964835"/>
            <a:ext cx="11256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sym typeface="+mn-lt"/>
              </a:rPr>
              <a:t>从设备</a:t>
            </a:r>
            <a:r>
              <a:rPr lang="en-US" altLang="zh-CN" dirty="0">
                <a:sym typeface="+mn-lt"/>
              </a:rPr>
              <a:t>B</a:t>
            </a:r>
          </a:p>
        </p:txBody>
      </p:sp>
      <p:sp>
        <p:nvSpPr>
          <p:cNvPr id="15" name="Text Box 15">
            <a:extLst>
              <a:ext uri="{FF2B5EF4-FFF2-40B4-BE49-F238E27FC236}">
                <a16:creationId xmlns:a16="http://schemas.microsoft.com/office/drawing/2014/main" id="{14B38CBA-3325-4120-AC0E-77DCB64B1588}"/>
              </a:ext>
            </a:extLst>
          </p:cNvPr>
          <p:cNvSpPr txBox="1">
            <a:spLocks noChangeArrowheads="1"/>
          </p:cNvSpPr>
          <p:nvPr/>
        </p:nvSpPr>
        <p:spPr bwMode="auto">
          <a:xfrm>
            <a:off x="8083663" y="4909727"/>
            <a:ext cx="1140056"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sym typeface="+mn-lt"/>
              </a:rPr>
              <a:t>从设备</a:t>
            </a:r>
            <a:r>
              <a:rPr lang="en-US" altLang="zh-CN" dirty="0">
                <a:sym typeface="+mn-lt"/>
              </a:rPr>
              <a:t>C</a:t>
            </a:r>
          </a:p>
        </p:txBody>
      </p:sp>
      <p:pic>
        <p:nvPicPr>
          <p:cNvPr id="17" name="图形 16">
            <a:extLst>
              <a:ext uri="{FF2B5EF4-FFF2-40B4-BE49-F238E27FC236}">
                <a16:creationId xmlns:a16="http://schemas.microsoft.com/office/drawing/2014/main" id="{53BB906F-00E9-43CE-B1B8-3ED3686B4C7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458716" y="5420492"/>
            <a:ext cx="588835" cy="445833"/>
          </a:xfrm>
          <a:prstGeom prst="rect">
            <a:avLst/>
          </a:prstGeom>
        </p:spPr>
      </p:pic>
      <p:pic>
        <p:nvPicPr>
          <p:cNvPr id="18" name="图形 17">
            <a:extLst>
              <a:ext uri="{FF2B5EF4-FFF2-40B4-BE49-F238E27FC236}">
                <a16:creationId xmlns:a16="http://schemas.microsoft.com/office/drawing/2014/main" id="{B71756A8-41B8-42E9-B22D-C45C1342A25F}"/>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404596" y="5452818"/>
            <a:ext cx="588835" cy="445833"/>
          </a:xfrm>
          <a:prstGeom prst="rect">
            <a:avLst/>
          </a:prstGeom>
        </p:spPr>
      </p:pic>
      <p:pic>
        <p:nvPicPr>
          <p:cNvPr id="19" name="图形 18">
            <a:extLst>
              <a:ext uri="{FF2B5EF4-FFF2-40B4-BE49-F238E27FC236}">
                <a16:creationId xmlns:a16="http://schemas.microsoft.com/office/drawing/2014/main" id="{D656FA68-224D-4267-AD76-61313B7A65F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8417447" y="5440721"/>
            <a:ext cx="588835" cy="445833"/>
          </a:xfrm>
          <a:prstGeom prst="rect">
            <a:avLst/>
          </a:prstGeom>
        </p:spPr>
      </p:pic>
      <p:pic>
        <p:nvPicPr>
          <p:cNvPr id="20" name="图形 19">
            <a:extLst>
              <a:ext uri="{FF2B5EF4-FFF2-40B4-BE49-F238E27FC236}">
                <a16:creationId xmlns:a16="http://schemas.microsoft.com/office/drawing/2014/main" id="{C35240C7-A7D0-4655-8E4D-E02FE743395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723370" y="5750002"/>
            <a:ext cx="704549" cy="617209"/>
          </a:xfrm>
          <a:prstGeom prst="rect">
            <a:avLst/>
          </a:prstGeom>
        </p:spPr>
      </p:pic>
    </p:spTree>
    <p:extLst>
      <p:ext uri="{BB962C8B-B14F-4D97-AF65-F5344CB8AC3E}">
        <p14:creationId xmlns:p14="http://schemas.microsoft.com/office/powerpoint/2010/main" val="338857734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28E49504-5896-40B7-B50E-0F15505C984C}" type="slidenum">
              <a:rPr lang="en-US" altLang="zh-CN"/>
              <a:pPr/>
              <a:t>210</a:t>
            </a:fld>
            <a:endParaRPr lang="en-US" altLang="zh-CN"/>
          </a:p>
        </p:txBody>
      </p:sp>
      <p:sp>
        <p:nvSpPr>
          <p:cNvPr id="586754" name="Rectangle 2"/>
          <p:cNvSpPr>
            <a:spLocks noGrp="1" noChangeArrowheads="1"/>
          </p:cNvSpPr>
          <p:nvPr>
            <p:ph type="title"/>
          </p:nvPr>
        </p:nvSpPr>
        <p:spPr/>
        <p:txBody>
          <a:bodyPr/>
          <a:lstStyle/>
          <a:p>
            <a:r>
              <a:rPr lang="zh-CN" altLang="en-US"/>
              <a:t>透明网桥</a:t>
            </a:r>
            <a:r>
              <a:rPr lang="en-US" altLang="zh-CN"/>
              <a:t>(Transparent Bridge)</a:t>
            </a:r>
          </a:p>
        </p:txBody>
      </p:sp>
      <p:sp>
        <p:nvSpPr>
          <p:cNvPr id="586755" name="Rectangle 3"/>
          <p:cNvSpPr>
            <a:spLocks noGrp="1" noChangeArrowheads="1"/>
          </p:cNvSpPr>
          <p:nvPr>
            <p:ph type="body" idx="1"/>
          </p:nvPr>
        </p:nvSpPr>
        <p:spPr/>
        <p:txBody>
          <a:bodyPr/>
          <a:lstStyle/>
          <a:p>
            <a:pPr>
              <a:buFont typeface="Wingdings" panose="05000000000000000000" pitchFamily="2" charset="2"/>
              <a:buChar char="n"/>
            </a:pPr>
            <a:r>
              <a:rPr lang="en-US" altLang="zh-CN" sz="2400" dirty="0"/>
              <a:t>“</a:t>
            </a:r>
            <a:r>
              <a:rPr lang="zh-CN" altLang="en-US" sz="2400" dirty="0"/>
              <a:t>透明”是指局域网上的站点并不知道所发送的帧将经过哪几个网桥，因为网桥对各站来说是看不见的。 </a:t>
            </a:r>
          </a:p>
          <a:p>
            <a:pPr>
              <a:buFont typeface="Wingdings" panose="05000000000000000000" pitchFamily="2" charset="2"/>
              <a:buChar char="n"/>
            </a:pPr>
            <a:r>
              <a:rPr lang="zh-CN" altLang="en-US" sz="2400" dirty="0"/>
              <a:t>透明网桥是一种即插即用设备，其标准是 </a:t>
            </a:r>
            <a:r>
              <a:rPr lang="en-US" altLang="zh-CN" sz="2400" dirty="0"/>
              <a:t>IEEE 802.1D</a:t>
            </a:r>
            <a:r>
              <a:rPr lang="zh-CN" altLang="en-US" sz="2400" dirty="0"/>
              <a:t>。 </a:t>
            </a:r>
            <a:endParaRPr lang="en-US" altLang="zh-CN" sz="2400" dirty="0"/>
          </a:p>
          <a:p>
            <a:pPr>
              <a:buFont typeface="Wingdings" panose="05000000000000000000" pitchFamily="2" charset="2"/>
              <a:buChar char="n"/>
            </a:pPr>
            <a:r>
              <a:rPr lang="zh-CN" altLang="en-US" sz="2400" dirty="0"/>
              <a:t>采用逆向学习算法能够根据网络信息自动生成和修改自己的路由表。</a:t>
            </a:r>
          </a:p>
          <a:p>
            <a:pPr>
              <a:buFont typeface="Wingdings" panose="05000000000000000000" pitchFamily="2" charset="2"/>
              <a:buChar char="n"/>
            </a:pPr>
            <a:r>
              <a:rPr lang="zh-CN" altLang="en-US" sz="2400" dirty="0"/>
              <a:t>自动修改和生成路由表的能力称为路由学习或地址学习</a:t>
            </a:r>
            <a:r>
              <a:rPr lang="en-US" altLang="zh-CN" sz="2400" dirty="0"/>
              <a:t>(Address Learning)</a:t>
            </a:r>
            <a:r>
              <a:rPr lang="zh-CN" altLang="en-US" sz="2400" dirty="0"/>
              <a:t>。</a:t>
            </a:r>
          </a:p>
          <a:p>
            <a:pPr>
              <a:buFont typeface="Wingdings" panose="05000000000000000000" pitchFamily="2" charset="2"/>
              <a:buChar char="n"/>
            </a:pPr>
            <a:r>
              <a:rPr lang="zh-CN" altLang="en-US" sz="2400" dirty="0"/>
              <a:t>要解决以下问题：</a:t>
            </a:r>
          </a:p>
          <a:p>
            <a:pPr marL="608012" lvl="1" indent="-342900">
              <a:buFont typeface="Wingdings" panose="05000000000000000000" pitchFamily="2" charset="2"/>
              <a:buChar char="Ø"/>
            </a:pPr>
            <a:r>
              <a:rPr lang="zh-CN" altLang="en-US" sz="2000" dirty="0">
                <a:latin typeface="+mn-ea"/>
              </a:rPr>
              <a:t>路由表的初始化</a:t>
            </a:r>
          </a:p>
          <a:p>
            <a:pPr marL="608012" lvl="1" indent="-342900">
              <a:buFont typeface="Wingdings" panose="05000000000000000000" pitchFamily="2" charset="2"/>
              <a:buChar char="Ø"/>
            </a:pPr>
            <a:r>
              <a:rPr lang="zh-CN" altLang="en-US" sz="2000" dirty="0">
                <a:latin typeface="+mn-ea"/>
              </a:rPr>
              <a:t>路由表的自动修改</a:t>
            </a:r>
          </a:p>
          <a:p>
            <a:pPr marL="608012" lvl="1" indent="-342900">
              <a:buFont typeface="Wingdings" panose="05000000000000000000" pitchFamily="2" charset="2"/>
              <a:buChar char="Ø"/>
            </a:pPr>
            <a:r>
              <a:rPr lang="zh-CN" altLang="en-US" sz="2000" dirty="0">
                <a:latin typeface="+mn-ea"/>
              </a:rPr>
              <a:t>帧循环</a:t>
            </a:r>
            <a:r>
              <a:rPr lang="en-US" altLang="zh-CN" sz="2000" dirty="0">
                <a:latin typeface="+mn-ea"/>
              </a:rPr>
              <a:t>--</a:t>
            </a:r>
            <a:r>
              <a:rPr lang="zh-CN" altLang="en-US" sz="2000" dirty="0">
                <a:latin typeface="+mn-ea"/>
              </a:rPr>
              <a:t>生成树算法</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5"/>
          <p:cNvSpPr>
            <a:spLocks noGrp="1"/>
          </p:cNvSpPr>
          <p:nvPr>
            <p:ph type="sldNum" sz="quarter" idx="12"/>
          </p:nvPr>
        </p:nvSpPr>
        <p:spPr/>
        <p:txBody>
          <a:bodyPr/>
          <a:lstStyle/>
          <a:p>
            <a:fld id="{F443AC03-600D-4F00-95F9-7DD2EAC03CD8}" type="slidenum">
              <a:rPr lang="en-US" altLang="zh-CN"/>
              <a:pPr/>
              <a:t>211</a:t>
            </a:fld>
            <a:endParaRPr lang="en-US" altLang="zh-CN"/>
          </a:p>
        </p:txBody>
      </p:sp>
      <p:sp>
        <p:nvSpPr>
          <p:cNvPr id="517122" name="Rectangle 2"/>
          <p:cNvSpPr>
            <a:spLocks noGrp="1" noChangeArrowheads="1"/>
          </p:cNvSpPr>
          <p:nvPr>
            <p:ph type="title"/>
          </p:nvPr>
        </p:nvSpPr>
        <p:spPr/>
        <p:txBody>
          <a:bodyPr/>
          <a:lstStyle/>
          <a:p>
            <a:r>
              <a:rPr lang="zh-CN" altLang="en-US"/>
              <a:t>路由表的初始化</a:t>
            </a:r>
          </a:p>
        </p:txBody>
      </p:sp>
      <p:sp>
        <p:nvSpPr>
          <p:cNvPr id="517125" name="Rectangle 5"/>
          <p:cNvSpPr>
            <a:spLocks noChangeArrowheads="1"/>
          </p:cNvSpPr>
          <p:nvPr/>
        </p:nvSpPr>
        <p:spPr bwMode="auto">
          <a:xfrm>
            <a:off x="4875214" y="2718649"/>
            <a:ext cx="428625" cy="441325"/>
          </a:xfrm>
          <a:prstGeom prst="rect">
            <a:avLst/>
          </a:prstGeom>
          <a:solidFill>
            <a:srgbClr val="FF9900"/>
          </a:solidFill>
          <a:ln w="17463">
            <a:solidFill>
              <a:srgbClr val="000000"/>
            </a:solidFill>
            <a:miter lim="800000"/>
            <a:headEnd/>
            <a:tailEnd/>
          </a:ln>
        </p:spPr>
        <p:txBody>
          <a:bodyPr/>
          <a:lstStyle/>
          <a:p>
            <a:pPr algn="ctr"/>
            <a:r>
              <a:rPr lang="en-US" altLang="zh-CN" sz="2000" b="1">
                <a:latin typeface="+mn-ea"/>
              </a:rPr>
              <a:t>A</a:t>
            </a:r>
          </a:p>
        </p:txBody>
      </p:sp>
      <p:sp>
        <p:nvSpPr>
          <p:cNvPr id="517126" name="Line 6"/>
          <p:cNvSpPr>
            <a:spLocks noChangeShapeType="1"/>
          </p:cNvSpPr>
          <p:nvPr/>
        </p:nvSpPr>
        <p:spPr bwMode="auto">
          <a:xfrm>
            <a:off x="5091113" y="3150449"/>
            <a:ext cx="0" cy="4333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b="1">
              <a:latin typeface="+mn-ea"/>
            </a:endParaRPr>
          </a:p>
        </p:txBody>
      </p:sp>
      <p:sp>
        <p:nvSpPr>
          <p:cNvPr id="517127" name="Rectangle 7"/>
          <p:cNvSpPr>
            <a:spLocks noChangeArrowheads="1"/>
          </p:cNvSpPr>
          <p:nvPr/>
        </p:nvSpPr>
        <p:spPr bwMode="auto">
          <a:xfrm>
            <a:off x="7535864" y="5238011"/>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B</a:t>
            </a:r>
          </a:p>
        </p:txBody>
      </p:sp>
      <p:sp>
        <p:nvSpPr>
          <p:cNvPr id="517128" name="Line 8"/>
          <p:cNvSpPr>
            <a:spLocks noChangeShapeType="1"/>
          </p:cNvSpPr>
          <p:nvPr/>
        </p:nvSpPr>
        <p:spPr bwMode="auto">
          <a:xfrm>
            <a:off x="7751763" y="4877649"/>
            <a:ext cx="0" cy="376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b="1">
              <a:latin typeface="+mn-ea"/>
            </a:endParaRPr>
          </a:p>
        </p:txBody>
      </p:sp>
      <p:sp>
        <p:nvSpPr>
          <p:cNvPr id="517132" name="Text Box 12"/>
          <p:cNvSpPr txBox="1">
            <a:spLocks noChangeArrowheads="1"/>
          </p:cNvSpPr>
          <p:nvPr/>
        </p:nvSpPr>
        <p:spPr bwMode="auto">
          <a:xfrm>
            <a:off x="3359151" y="3415561"/>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L1</a:t>
            </a:r>
          </a:p>
        </p:txBody>
      </p:sp>
      <p:sp>
        <p:nvSpPr>
          <p:cNvPr id="517133" name="Text Box 13"/>
          <p:cNvSpPr txBox="1">
            <a:spLocks noChangeArrowheads="1"/>
          </p:cNvSpPr>
          <p:nvPr/>
        </p:nvSpPr>
        <p:spPr bwMode="auto">
          <a:xfrm>
            <a:off x="3359151" y="4710961"/>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L2</a:t>
            </a:r>
          </a:p>
        </p:txBody>
      </p:sp>
      <p:sp>
        <p:nvSpPr>
          <p:cNvPr id="517134" name="Line 14"/>
          <p:cNvSpPr>
            <a:spLocks noChangeShapeType="1"/>
          </p:cNvSpPr>
          <p:nvPr/>
        </p:nvSpPr>
        <p:spPr bwMode="auto">
          <a:xfrm flipV="1">
            <a:off x="4659314" y="4877649"/>
            <a:ext cx="3597275"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sz="2000" b="1">
              <a:latin typeface="+mn-ea"/>
            </a:endParaRPr>
          </a:p>
        </p:txBody>
      </p:sp>
      <p:sp>
        <p:nvSpPr>
          <p:cNvPr id="517135" name="Line 15"/>
          <p:cNvSpPr>
            <a:spLocks noChangeShapeType="1"/>
          </p:cNvSpPr>
          <p:nvPr/>
        </p:nvSpPr>
        <p:spPr bwMode="auto">
          <a:xfrm flipV="1">
            <a:off x="4659313" y="3582249"/>
            <a:ext cx="3524250"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sz="2000" b="1">
              <a:latin typeface="+mn-ea"/>
            </a:endParaRPr>
          </a:p>
        </p:txBody>
      </p:sp>
      <p:sp>
        <p:nvSpPr>
          <p:cNvPr id="517136" name="Rectangle 16"/>
          <p:cNvSpPr>
            <a:spLocks noChangeArrowheads="1"/>
          </p:cNvSpPr>
          <p:nvPr/>
        </p:nvSpPr>
        <p:spPr bwMode="auto">
          <a:xfrm>
            <a:off x="4943475" y="3942611"/>
            <a:ext cx="1030288" cy="44132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2000" b="1" dirty="0">
                <a:latin typeface="+mn-ea"/>
              </a:rPr>
              <a:t>网桥</a:t>
            </a:r>
            <a:r>
              <a:rPr lang="en-US" altLang="zh-CN" sz="2000" b="1" dirty="0">
                <a:latin typeface="+mn-ea"/>
              </a:rPr>
              <a:t>B1</a:t>
            </a:r>
          </a:p>
        </p:txBody>
      </p:sp>
      <p:sp>
        <p:nvSpPr>
          <p:cNvPr id="517137" name="Line 17"/>
          <p:cNvSpPr>
            <a:spLocks noChangeShapeType="1"/>
          </p:cNvSpPr>
          <p:nvPr/>
        </p:nvSpPr>
        <p:spPr bwMode="auto">
          <a:xfrm>
            <a:off x="5494338" y="3566374"/>
            <a:ext cx="0" cy="376237"/>
          </a:xfrm>
          <a:prstGeom prst="line">
            <a:avLst/>
          </a:prstGeom>
          <a:noFill/>
          <a:ln w="17463">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000" b="1">
              <a:latin typeface="+mn-ea"/>
            </a:endParaRPr>
          </a:p>
        </p:txBody>
      </p:sp>
      <p:sp>
        <p:nvSpPr>
          <p:cNvPr id="517138" name="Line 18"/>
          <p:cNvSpPr>
            <a:spLocks noChangeShapeType="1"/>
          </p:cNvSpPr>
          <p:nvPr/>
        </p:nvSpPr>
        <p:spPr bwMode="auto">
          <a:xfrm flipH="1">
            <a:off x="5494338" y="4395048"/>
            <a:ext cx="0" cy="431800"/>
          </a:xfrm>
          <a:prstGeom prst="line">
            <a:avLst/>
          </a:prstGeom>
          <a:noFill/>
          <a:ln w="17463">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000" b="1">
              <a:latin typeface="+mn-ea"/>
            </a:endParaRPr>
          </a:p>
        </p:txBody>
      </p:sp>
      <p:sp>
        <p:nvSpPr>
          <p:cNvPr id="517139" name="Rectangle 19"/>
          <p:cNvSpPr>
            <a:spLocks noChangeArrowheads="1"/>
          </p:cNvSpPr>
          <p:nvPr/>
        </p:nvSpPr>
        <p:spPr bwMode="auto">
          <a:xfrm>
            <a:off x="7391401" y="2718649"/>
            <a:ext cx="428625" cy="441325"/>
          </a:xfrm>
          <a:prstGeom prst="rect">
            <a:avLst/>
          </a:prstGeom>
          <a:solidFill>
            <a:srgbClr val="FF9900"/>
          </a:solidFill>
          <a:ln w="17463">
            <a:solidFill>
              <a:srgbClr val="000000"/>
            </a:solidFill>
            <a:miter lim="800000"/>
            <a:headEnd/>
            <a:tailEnd/>
          </a:ln>
        </p:spPr>
        <p:txBody>
          <a:bodyPr/>
          <a:lstStyle/>
          <a:p>
            <a:pPr algn="ctr"/>
            <a:r>
              <a:rPr lang="en-US" altLang="zh-CN" sz="2000" b="1">
                <a:latin typeface="+mn-ea"/>
              </a:rPr>
              <a:t>C</a:t>
            </a:r>
          </a:p>
        </p:txBody>
      </p:sp>
      <p:sp>
        <p:nvSpPr>
          <p:cNvPr id="517140" name="Line 20"/>
          <p:cNvSpPr>
            <a:spLocks noChangeShapeType="1"/>
          </p:cNvSpPr>
          <p:nvPr/>
        </p:nvSpPr>
        <p:spPr bwMode="auto">
          <a:xfrm>
            <a:off x="7607300" y="3150449"/>
            <a:ext cx="0" cy="4333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b="1">
              <a:latin typeface="+mn-ea"/>
            </a:endParaRPr>
          </a:p>
        </p:txBody>
      </p:sp>
      <p:sp>
        <p:nvSpPr>
          <p:cNvPr id="517141" name="Rectangle 21"/>
          <p:cNvSpPr>
            <a:spLocks noChangeArrowheads="1"/>
          </p:cNvSpPr>
          <p:nvPr/>
        </p:nvSpPr>
        <p:spPr bwMode="auto">
          <a:xfrm>
            <a:off x="4872039" y="5238011"/>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D</a:t>
            </a:r>
          </a:p>
        </p:txBody>
      </p:sp>
      <p:sp>
        <p:nvSpPr>
          <p:cNvPr id="517142" name="Line 22"/>
          <p:cNvSpPr>
            <a:spLocks noChangeShapeType="1"/>
          </p:cNvSpPr>
          <p:nvPr/>
        </p:nvSpPr>
        <p:spPr bwMode="auto">
          <a:xfrm>
            <a:off x="5087938" y="4877649"/>
            <a:ext cx="0" cy="376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b="1">
              <a:latin typeface="+mn-ea"/>
            </a:endParaRPr>
          </a:p>
        </p:txBody>
      </p:sp>
      <p:sp>
        <p:nvSpPr>
          <p:cNvPr id="2" name="Rectangle 3">
            <a:extLst>
              <a:ext uri="{FF2B5EF4-FFF2-40B4-BE49-F238E27FC236}">
                <a16:creationId xmlns:a16="http://schemas.microsoft.com/office/drawing/2014/main" id="{0FA6332A-E75E-B3C1-3F9F-DAB01AF7494E}"/>
              </a:ext>
            </a:extLst>
          </p:cNvPr>
          <p:cNvSpPr txBox="1">
            <a:spLocks noChangeArrowheads="1"/>
          </p:cNvSpPr>
          <p:nvPr/>
        </p:nvSpPr>
        <p:spPr>
          <a:xfrm>
            <a:off x="660400" y="1130299"/>
            <a:ext cx="10858500" cy="108658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2400" dirty="0"/>
              <a:t>当网桥收到一个发往某站点的帧，而在路由表中没有该站点的路由信息时，网桥使用一个</a:t>
            </a:r>
            <a:r>
              <a:rPr lang="zh-CN" altLang="en-US" sz="2400" dirty="0">
                <a:solidFill>
                  <a:srgbClr val="C00000"/>
                </a:solidFill>
              </a:rPr>
              <a:t>扩散算法</a:t>
            </a:r>
            <a:r>
              <a:rPr lang="zh-CN" altLang="en-US" sz="2400" dirty="0"/>
              <a:t>向它所连接的所有局域网发送这个帧。</a:t>
            </a:r>
          </a:p>
          <a:p>
            <a:endParaRPr lang="en-US" altLang="zh-CN"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灯片编号占位符 5"/>
          <p:cNvSpPr>
            <a:spLocks noGrp="1"/>
          </p:cNvSpPr>
          <p:nvPr>
            <p:ph type="sldNum" sz="quarter" idx="12"/>
          </p:nvPr>
        </p:nvSpPr>
        <p:spPr/>
        <p:txBody>
          <a:bodyPr/>
          <a:lstStyle/>
          <a:p>
            <a:fld id="{AA3A6FD7-035B-4DE8-8F1C-E8CDAA71CDB8}" type="slidenum">
              <a:rPr lang="en-US" altLang="zh-CN"/>
              <a:pPr/>
              <a:t>212</a:t>
            </a:fld>
            <a:endParaRPr lang="en-US" altLang="zh-CN"/>
          </a:p>
        </p:txBody>
      </p:sp>
      <p:sp>
        <p:nvSpPr>
          <p:cNvPr id="589826" name="Rectangle 2"/>
          <p:cNvSpPr>
            <a:spLocks noGrp="1" noChangeArrowheads="1"/>
          </p:cNvSpPr>
          <p:nvPr>
            <p:ph type="title"/>
          </p:nvPr>
        </p:nvSpPr>
        <p:spPr/>
        <p:txBody>
          <a:bodyPr/>
          <a:lstStyle/>
          <a:p>
            <a:r>
              <a:rPr lang="zh-CN" altLang="en-US" dirty="0"/>
              <a:t>路由表的建立过程举例</a:t>
            </a:r>
          </a:p>
        </p:txBody>
      </p:sp>
      <p:sp>
        <p:nvSpPr>
          <p:cNvPr id="589828" name="Rectangle 4"/>
          <p:cNvSpPr>
            <a:spLocks noChangeArrowheads="1"/>
          </p:cNvSpPr>
          <p:nvPr/>
        </p:nvSpPr>
        <p:spPr bwMode="auto">
          <a:xfrm>
            <a:off x="3748088" y="3816797"/>
            <a:ext cx="1519648" cy="383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zh-CN" altLang="en-US" sz="1800" b="1">
                <a:latin typeface="+mn-ea"/>
                <a:ea typeface="+mn-ea"/>
              </a:rPr>
              <a:t>地址      接口</a:t>
            </a:r>
            <a:endParaRPr lang="zh-CN" altLang="en-US" sz="1800" b="1" baseline="-25000">
              <a:latin typeface="+mn-ea"/>
              <a:ea typeface="+mn-ea"/>
            </a:endParaRPr>
          </a:p>
        </p:txBody>
      </p:sp>
      <p:sp>
        <p:nvSpPr>
          <p:cNvPr id="589829" name="Line 5"/>
          <p:cNvSpPr>
            <a:spLocks noChangeShapeType="1"/>
          </p:cNvSpPr>
          <p:nvPr/>
        </p:nvSpPr>
        <p:spPr bwMode="auto">
          <a:xfrm>
            <a:off x="6623050" y="2497586"/>
            <a:ext cx="0" cy="592137"/>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30" name="Line 6"/>
          <p:cNvSpPr>
            <a:spLocks noChangeShapeType="1"/>
          </p:cNvSpPr>
          <p:nvPr/>
        </p:nvSpPr>
        <p:spPr bwMode="auto">
          <a:xfrm>
            <a:off x="10155238" y="2515047"/>
            <a:ext cx="0" cy="5905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31" name="Line 7"/>
          <p:cNvSpPr>
            <a:spLocks noChangeShapeType="1"/>
          </p:cNvSpPr>
          <p:nvPr/>
        </p:nvSpPr>
        <p:spPr bwMode="auto">
          <a:xfrm flipV="1">
            <a:off x="8298713" y="2522985"/>
            <a:ext cx="2121637" cy="3175"/>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32" name="Rectangle 8"/>
          <p:cNvSpPr>
            <a:spLocks noChangeArrowheads="1"/>
          </p:cNvSpPr>
          <p:nvPr/>
        </p:nvSpPr>
        <p:spPr bwMode="auto">
          <a:xfrm>
            <a:off x="10372725" y="2443611"/>
            <a:ext cx="115888" cy="123825"/>
          </a:xfrm>
          <a:prstGeom prst="rect">
            <a:avLst/>
          </a:prstGeom>
          <a:solidFill>
            <a:schemeClr val="folHlink"/>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b="1">
              <a:latin typeface="+mn-ea"/>
              <a:ea typeface="+mn-ea"/>
            </a:endParaRPr>
          </a:p>
        </p:txBody>
      </p:sp>
      <p:sp>
        <p:nvSpPr>
          <p:cNvPr id="589833" name="Line 9"/>
          <p:cNvSpPr>
            <a:spLocks noChangeShapeType="1"/>
          </p:cNvSpPr>
          <p:nvPr/>
        </p:nvSpPr>
        <p:spPr bwMode="auto">
          <a:xfrm>
            <a:off x="9004300" y="2527747"/>
            <a:ext cx="0" cy="5651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36" name="Line 12"/>
          <p:cNvSpPr>
            <a:spLocks noChangeShapeType="1"/>
          </p:cNvSpPr>
          <p:nvPr/>
        </p:nvSpPr>
        <p:spPr bwMode="auto">
          <a:xfrm>
            <a:off x="4743152" y="2483066"/>
            <a:ext cx="2641899" cy="28808"/>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37" name="Line 13"/>
          <p:cNvSpPr>
            <a:spLocks noChangeShapeType="1"/>
          </p:cNvSpPr>
          <p:nvPr/>
        </p:nvSpPr>
        <p:spPr bwMode="auto">
          <a:xfrm>
            <a:off x="5567363" y="2510286"/>
            <a:ext cx="0" cy="566737"/>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40" name="Line 16"/>
          <p:cNvSpPr>
            <a:spLocks noChangeShapeType="1"/>
          </p:cNvSpPr>
          <p:nvPr/>
        </p:nvSpPr>
        <p:spPr bwMode="auto">
          <a:xfrm>
            <a:off x="3509963" y="2518222"/>
            <a:ext cx="0" cy="5905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41" name="Rectangle 17"/>
          <p:cNvSpPr>
            <a:spLocks noChangeArrowheads="1"/>
          </p:cNvSpPr>
          <p:nvPr/>
        </p:nvSpPr>
        <p:spPr bwMode="auto">
          <a:xfrm>
            <a:off x="1698625" y="2465836"/>
            <a:ext cx="115888" cy="122237"/>
          </a:xfrm>
          <a:prstGeom prst="rect">
            <a:avLst/>
          </a:prstGeom>
          <a:solidFill>
            <a:schemeClr val="folHlink"/>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b="1">
              <a:latin typeface="+mn-ea"/>
              <a:ea typeface="+mn-ea"/>
            </a:endParaRPr>
          </a:p>
        </p:txBody>
      </p:sp>
      <p:sp>
        <p:nvSpPr>
          <p:cNvPr id="589842" name="Line 18"/>
          <p:cNvSpPr>
            <a:spLocks noChangeShapeType="1"/>
          </p:cNvSpPr>
          <p:nvPr/>
        </p:nvSpPr>
        <p:spPr bwMode="auto">
          <a:xfrm flipV="1">
            <a:off x="1774824" y="2510291"/>
            <a:ext cx="2200137" cy="19044"/>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43" name="Line 19"/>
          <p:cNvSpPr>
            <a:spLocks noChangeShapeType="1"/>
          </p:cNvSpPr>
          <p:nvPr/>
        </p:nvSpPr>
        <p:spPr bwMode="auto">
          <a:xfrm>
            <a:off x="2166938" y="2529336"/>
            <a:ext cx="0" cy="568325"/>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46" name="Rectangle 22"/>
          <p:cNvSpPr>
            <a:spLocks noChangeArrowheads="1"/>
          </p:cNvSpPr>
          <p:nvPr/>
        </p:nvSpPr>
        <p:spPr bwMode="auto">
          <a:xfrm>
            <a:off x="7618973" y="1682376"/>
            <a:ext cx="43441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dirty="0">
                <a:latin typeface="+mn-ea"/>
                <a:ea typeface="+mn-ea"/>
              </a:rPr>
              <a:t>B</a:t>
            </a:r>
            <a:r>
              <a:rPr lang="en-US" altLang="zh-CN" sz="1800" b="1" baseline="-25000" dirty="0">
                <a:latin typeface="+mn-ea"/>
                <a:ea typeface="+mn-ea"/>
              </a:rPr>
              <a:t>2</a:t>
            </a:r>
          </a:p>
        </p:txBody>
      </p:sp>
      <p:sp>
        <p:nvSpPr>
          <p:cNvPr id="589849" name="Rectangle 25"/>
          <p:cNvSpPr>
            <a:spLocks noChangeArrowheads="1"/>
          </p:cNvSpPr>
          <p:nvPr/>
        </p:nvSpPr>
        <p:spPr bwMode="auto">
          <a:xfrm>
            <a:off x="4155919" y="1662813"/>
            <a:ext cx="43441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dirty="0">
                <a:latin typeface="+mn-ea"/>
                <a:ea typeface="+mn-ea"/>
              </a:rPr>
              <a:t>B</a:t>
            </a:r>
            <a:r>
              <a:rPr lang="en-US" altLang="zh-CN" sz="1800" b="1" baseline="-25000" dirty="0">
                <a:latin typeface="+mn-ea"/>
                <a:ea typeface="+mn-ea"/>
              </a:rPr>
              <a:t>1</a:t>
            </a:r>
          </a:p>
        </p:txBody>
      </p:sp>
      <p:sp>
        <p:nvSpPr>
          <p:cNvPr id="589850" name="Rectangle 26"/>
          <p:cNvSpPr>
            <a:spLocks noChangeArrowheads="1"/>
          </p:cNvSpPr>
          <p:nvPr/>
        </p:nvSpPr>
        <p:spPr bwMode="auto">
          <a:xfrm>
            <a:off x="1603102" y="2992886"/>
            <a:ext cx="35586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dirty="0">
                <a:latin typeface="+mn-ea"/>
                <a:ea typeface="+mn-ea"/>
              </a:rPr>
              <a:t>A</a:t>
            </a:r>
            <a:endParaRPr lang="en-US" altLang="zh-CN" sz="1800" b="1" baseline="-25000" dirty="0">
              <a:latin typeface="+mn-ea"/>
              <a:ea typeface="+mn-ea"/>
            </a:endParaRPr>
          </a:p>
        </p:txBody>
      </p:sp>
      <p:sp>
        <p:nvSpPr>
          <p:cNvPr id="589851" name="Rectangle 27"/>
          <p:cNvSpPr>
            <a:spLocks noChangeArrowheads="1"/>
          </p:cNvSpPr>
          <p:nvPr/>
        </p:nvSpPr>
        <p:spPr bwMode="auto">
          <a:xfrm>
            <a:off x="2982913" y="2992886"/>
            <a:ext cx="336632"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B</a:t>
            </a:r>
            <a:endParaRPr lang="en-US" altLang="zh-CN" sz="1800" b="1" baseline="-25000">
              <a:latin typeface="+mn-ea"/>
              <a:ea typeface="+mn-ea"/>
            </a:endParaRPr>
          </a:p>
        </p:txBody>
      </p:sp>
      <p:sp>
        <p:nvSpPr>
          <p:cNvPr id="589852" name="Rectangle 28"/>
          <p:cNvSpPr>
            <a:spLocks noChangeArrowheads="1"/>
          </p:cNvSpPr>
          <p:nvPr/>
        </p:nvSpPr>
        <p:spPr bwMode="auto">
          <a:xfrm>
            <a:off x="5062014" y="2992886"/>
            <a:ext cx="34945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dirty="0">
                <a:latin typeface="+mn-ea"/>
                <a:ea typeface="+mn-ea"/>
              </a:rPr>
              <a:t>C</a:t>
            </a:r>
            <a:endParaRPr lang="en-US" altLang="zh-CN" sz="1800" b="1" baseline="-25000" dirty="0">
              <a:latin typeface="+mn-ea"/>
              <a:ea typeface="+mn-ea"/>
            </a:endParaRPr>
          </a:p>
        </p:txBody>
      </p:sp>
      <p:sp>
        <p:nvSpPr>
          <p:cNvPr id="589853" name="Rectangle 29"/>
          <p:cNvSpPr>
            <a:spLocks noChangeArrowheads="1"/>
          </p:cNvSpPr>
          <p:nvPr/>
        </p:nvSpPr>
        <p:spPr bwMode="auto">
          <a:xfrm>
            <a:off x="6107113" y="2992886"/>
            <a:ext cx="36548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D</a:t>
            </a:r>
            <a:endParaRPr lang="en-US" altLang="zh-CN" sz="1800" b="1" baseline="-25000">
              <a:latin typeface="+mn-ea"/>
              <a:ea typeface="+mn-ea"/>
            </a:endParaRPr>
          </a:p>
        </p:txBody>
      </p:sp>
      <p:sp>
        <p:nvSpPr>
          <p:cNvPr id="589854" name="Rectangle 30"/>
          <p:cNvSpPr>
            <a:spLocks noChangeArrowheads="1"/>
          </p:cNvSpPr>
          <p:nvPr/>
        </p:nvSpPr>
        <p:spPr bwMode="auto">
          <a:xfrm>
            <a:off x="8510588" y="2992886"/>
            <a:ext cx="31419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E</a:t>
            </a:r>
            <a:endParaRPr lang="en-US" altLang="zh-CN" sz="1800" b="1" baseline="-25000">
              <a:latin typeface="+mn-ea"/>
              <a:ea typeface="+mn-ea"/>
            </a:endParaRPr>
          </a:p>
        </p:txBody>
      </p:sp>
      <p:sp>
        <p:nvSpPr>
          <p:cNvPr id="589855" name="Rectangle 31"/>
          <p:cNvSpPr>
            <a:spLocks noChangeArrowheads="1"/>
          </p:cNvSpPr>
          <p:nvPr/>
        </p:nvSpPr>
        <p:spPr bwMode="auto">
          <a:xfrm>
            <a:off x="9714078" y="3001588"/>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dirty="0">
                <a:latin typeface="+mn-ea"/>
                <a:ea typeface="+mn-ea"/>
              </a:rPr>
              <a:t>F</a:t>
            </a:r>
            <a:endParaRPr lang="en-US" altLang="zh-CN" sz="1800" b="1" baseline="-25000" dirty="0">
              <a:latin typeface="+mn-ea"/>
              <a:ea typeface="+mn-ea"/>
            </a:endParaRPr>
          </a:p>
        </p:txBody>
      </p:sp>
      <p:sp>
        <p:nvSpPr>
          <p:cNvPr id="589856" name="Rectangle 32"/>
          <p:cNvSpPr>
            <a:spLocks noChangeArrowheads="1"/>
          </p:cNvSpPr>
          <p:nvPr/>
        </p:nvSpPr>
        <p:spPr bwMode="auto">
          <a:xfrm>
            <a:off x="3444875" y="2081661"/>
            <a:ext cx="32541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1</a:t>
            </a:r>
            <a:endParaRPr lang="en-US" altLang="zh-CN" sz="1800" b="1" baseline="-25000">
              <a:latin typeface="+mn-ea"/>
              <a:ea typeface="+mn-ea"/>
            </a:endParaRPr>
          </a:p>
        </p:txBody>
      </p:sp>
      <p:sp>
        <p:nvSpPr>
          <p:cNvPr id="589857" name="Rectangle 33"/>
          <p:cNvSpPr>
            <a:spLocks noChangeArrowheads="1"/>
          </p:cNvSpPr>
          <p:nvPr/>
        </p:nvSpPr>
        <p:spPr bwMode="auto">
          <a:xfrm>
            <a:off x="4905375" y="2081661"/>
            <a:ext cx="32541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2</a:t>
            </a:r>
            <a:endParaRPr lang="en-US" altLang="zh-CN" sz="1800" b="1" baseline="-25000">
              <a:latin typeface="+mn-ea"/>
              <a:ea typeface="+mn-ea"/>
            </a:endParaRPr>
          </a:p>
        </p:txBody>
      </p:sp>
      <p:sp>
        <p:nvSpPr>
          <p:cNvPr id="589858" name="Rectangle 34"/>
          <p:cNvSpPr>
            <a:spLocks noChangeArrowheads="1"/>
          </p:cNvSpPr>
          <p:nvPr/>
        </p:nvSpPr>
        <p:spPr bwMode="auto">
          <a:xfrm>
            <a:off x="6921500" y="2081661"/>
            <a:ext cx="32541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1</a:t>
            </a:r>
            <a:endParaRPr lang="en-US" altLang="zh-CN" sz="1800" b="1" baseline="-25000">
              <a:latin typeface="+mn-ea"/>
              <a:ea typeface="+mn-ea"/>
            </a:endParaRPr>
          </a:p>
        </p:txBody>
      </p:sp>
      <p:sp>
        <p:nvSpPr>
          <p:cNvPr id="589859" name="Rectangle 35"/>
          <p:cNvSpPr>
            <a:spLocks noChangeArrowheads="1"/>
          </p:cNvSpPr>
          <p:nvPr/>
        </p:nvSpPr>
        <p:spPr bwMode="auto">
          <a:xfrm>
            <a:off x="8431213" y="2081661"/>
            <a:ext cx="32541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2</a:t>
            </a:r>
            <a:endParaRPr lang="en-US" altLang="zh-CN" sz="1800" b="1" baseline="-25000">
              <a:latin typeface="+mn-ea"/>
              <a:ea typeface="+mn-ea"/>
            </a:endParaRPr>
          </a:p>
        </p:txBody>
      </p:sp>
      <p:sp>
        <p:nvSpPr>
          <p:cNvPr id="589860" name="Line 36"/>
          <p:cNvSpPr>
            <a:spLocks noChangeShapeType="1"/>
          </p:cNvSpPr>
          <p:nvPr/>
        </p:nvSpPr>
        <p:spPr bwMode="auto">
          <a:xfrm>
            <a:off x="3617914" y="4226372"/>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1" name="Line 37"/>
          <p:cNvSpPr>
            <a:spLocks noChangeShapeType="1"/>
          </p:cNvSpPr>
          <p:nvPr/>
        </p:nvSpPr>
        <p:spPr bwMode="auto">
          <a:xfrm>
            <a:off x="3617914" y="4604197"/>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2" name="Line 38"/>
          <p:cNvSpPr>
            <a:spLocks noChangeShapeType="1"/>
          </p:cNvSpPr>
          <p:nvPr/>
        </p:nvSpPr>
        <p:spPr bwMode="auto">
          <a:xfrm>
            <a:off x="3617914" y="4983611"/>
            <a:ext cx="1717675" cy="158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3" name="Line 39"/>
          <p:cNvSpPr>
            <a:spLocks noChangeShapeType="1"/>
          </p:cNvSpPr>
          <p:nvPr/>
        </p:nvSpPr>
        <p:spPr bwMode="auto">
          <a:xfrm>
            <a:off x="4475163" y="3848548"/>
            <a:ext cx="0" cy="189547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4" name="Rectangle 40"/>
          <p:cNvSpPr>
            <a:spLocks noChangeArrowheads="1"/>
          </p:cNvSpPr>
          <p:nvPr/>
        </p:nvSpPr>
        <p:spPr bwMode="auto">
          <a:xfrm>
            <a:off x="7153275" y="3832672"/>
            <a:ext cx="1519648" cy="383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zh-CN" altLang="en-US" sz="1800" b="1">
                <a:latin typeface="+mn-ea"/>
                <a:ea typeface="+mn-ea"/>
              </a:rPr>
              <a:t>地址      接口</a:t>
            </a:r>
            <a:endParaRPr lang="zh-CN" altLang="en-US" sz="1800" b="1" baseline="-25000">
              <a:latin typeface="+mn-ea"/>
              <a:ea typeface="+mn-ea"/>
            </a:endParaRPr>
          </a:p>
        </p:txBody>
      </p:sp>
      <p:sp>
        <p:nvSpPr>
          <p:cNvPr id="589865" name="Line 41"/>
          <p:cNvSpPr>
            <a:spLocks noChangeShapeType="1"/>
          </p:cNvSpPr>
          <p:nvPr/>
        </p:nvSpPr>
        <p:spPr bwMode="auto">
          <a:xfrm>
            <a:off x="7053264" y="4226372"/>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6" name="Line 42"/>
          <p:cNvSpPr>
            <a:spLocks noChangeShapeType="1"/>
          </p:cNvSpPr>
          <p:nvPr/>
        </p:nvSpPr>
        <p:spPr bwMode="auto">
          <a:xfrm>
            <a:off x="7053264" y="4604197"/>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7" name="Line 43"/>
          <p:cNvSpPr>
            <a:spLocks noChangeShapeType="1"/>
          </p:cNvSpPr>
          <p:nvPr/>
        </p:nvSpPr>
        <p:spPr bwMode="auto">
          <a:xfrm>
            <a:off x="7053264" y="4983611"/>
            <a:ext cx="1717675" cy="158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8" name="Line 44"/>
          <p:cNvSpPr>
            <a:spLocks noChangeShapeType="1"/>
          </p:cNvSpPr>
          <p:nvPr/>
        </p:nvSpPr>
        <p:spPr bwMode="auto">
          <a:xfrm>
            <a:off x="7910514" y="3848548"/>
            <a:ext cx="1587" cy="151447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9" name="Freeform 45"/>
          <p:cNvSpPr>
            <a:spLocks/>
          </p:cNvSpPr>
          <p:nvPr/>
        </p:nvSpPr>
        <p:spPr bwMode="auto">
          <a:xfrm>
            <a:off x="3617914" y="2521397"/>
            <a:ext cx="1717675" cy="1327150"/>
          </a:xfrm>
          <a:custGeom>
            <a:avLst/>
            <a:gdLst>
              <a:gd name="T0" fmla="*/ 0 w 907"/>
              <a:gd name="T1" fmla="*/ 635 h 635"/>
              <a:gd name="T2" fmla="*/ 317 w 907"/>
              <a:gd name="T3" fmla="*/ 0 h 635"/>
              <a:gd name="T4" fmla="*/ 453 w 907"/>
              <a:gd name="T5" fmla="*/ 0 h 635"/>
              <a:gd name="T6" fmla="*/ 907 w 907"/>
              <a:gd name="T7" fmla="*/ 635 h 635"/>
              <a:gd name="T8" fmla="*/ 0 w 907"/>
              <a:gd name="T9" fmla="*/ 635 h 635"/>
            </a:gdLst>
            <a:ahLst/>
            <a:cxnLst>
              <a:cxn ang="0">
                <a:pos x="T0" y="T1"/>
              </a:cxn>
              <a:cxn ang="0">
                <a:pos x="T2" y="T3"/>
              </a:cxn>
              <a:cxn ang="0">
                <a:pos x="T4" y="T5"/>
              </a:cxn>
              <a:cxn ang="0">
                <a:pos x="T6" y="T7"/>
              </a:cxn>
              <a:cxn ang="0">
                <a:pos x="T8" y="T9"/>
              </a:cxn>
            </a:cxnLst>
            <a:rect l="0" t="0" r="r" b="b"/>
            <a:pathLst>
              <a:path w="907" h="635">
                <a:moveTo>
                  <a:pt x="0" y="635"/>
                </a:moveTo>
                <a:lnTo>
                  <a:pt x="317" y="0"/>
                </a:lnTo>
                <a:lnTo>
                  <a:pt x="453" y="0"/>
                </a:lnTo>
                <a:lnTo>
                  <a:pt x="907" y="635"/>
                </a:lnTo>
                <a:lnTo>
                  <a:pt x="0" y="635"/>
                </a:lnTo>
                <a:close/>
              </a:path>
            </a:pathLst>
          </a:custGeom>
          <a:gradFill rotWithShape="1">
            <a:gsLst>
              <a:gs pos="0">
                <a:srgbClr val="FFFF99">
                  <a:gamma/>
                  <a:shade val="46275"/>
                  <a:invGamma/>
                </a:srgbClr>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70" name="Freeform 46"/>
          <p:cNvSpPr>
            <a:spLocks/>
          </p:cNvSpPr>
          <p:nvPr/>
        </p:nvSpPr>
        <p:spPr bwMode="auto">
          <a:xfrm>
            <a:off x="7053264" y="2521397"/>
            <a:ext cx="1717675" cy="1327150"/>
          </a:xfrm>
          <a:custGeom>
            <a:avLst/>
            <a:gdLst>
              <a:gd name="T0" fmla="*/ 0 w 907"/>
              <a:gd name="T1" fmla="*/ 635 h 635"/>
              <a:gd name="T2" fmla="*/ 317 w 907"/>
              <a:gd name="T3" fmla="*/ 0 h 635"/>
              <a:gd name="T4" fmla="*/ 453 w 907"/>
              <a:gd name="T5" fmla="*/ 0 h 635"/>
              <a:gd name="T6" fmla="*/ 907 w 907"/>
              <a:gd name="T7" fmla="*/ 635 h 635"/>
              <a:gd name="T8" fmla="*/ 0 w 907"/>
              <a:gd name="T9" fmla="*/ 635 h 635"/>
            </a:gdLst>
            <a:ahLst/>
            <a:cxnLst>
              <a:cxn ang="0">
                <a:pos x="T0" y="T1"/>
              </a:cxn>
              <a:cxn ang="0">
                <a:pos x="T2" y="T3"/>
              </a:cxn>
              <a:cxn ang="0">
                <a:pos x="T4" y="T5"/>
              </a:cxn>
              <a:cxn ang="0">
                <a:pos x="T6" y="T7"/>
              </a:cxn>
              <a:cxn ang="0">
                <a:pos x="T8" y="T9"/>
              </a:cxn>
            </a:cxnLst>
            <a:rect l="0" t="0" r="r" b="b"/>
            <a:pathLst>
              <a:path w="907" h="635">
                <a:moveTo>
                  <a:pt x="0" y="635"/>
                </a:moveTo>
                <a:lnTo>
                  <a:pt x="317" y="0"/>
                </a:lnTo>
                <a:lnTo>
                  <a:pt x="453" y="0"/>
                </a:lnTo>
                <a:lnTo>
                  <a:pt x="907" y="635"/>
                </a:lnTo>
                <a:lnTo>
                  <a:pt x="0" y="635"/>
                </a:lnTo>
                <a:close/>
              </a:path>
            </a:pathLst>
          </a:custGeom>
          <a:gradFill rotWithShape="1">
            <a:gsLst>
              <a:gs pos="0">
                <a:srgbClr val="FFFF99">
                  <a:gamma/>
                  <a:shade val="46275"/>
                  <a:invGamma/>
                </a:srgbClr>
              </a:gs>
              <a:gs pos="100000">
                <a:srgbClr val="FFFF99"/>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72" name="Rectangle 48"/>
          <p:cNvSpPr>
            <a:spLocks noChangeArrowheads="1"/>
          </p:cNvSpPr>
          <p:nvPr/>
        </p:nvSpPr>
        <p:spPr bwMode="auto">
          <a:xfrm>
            <a:off x="3770313" y="5164585"/>
            <a:ext cx="479299" cy="48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b="1">
                <a:latin typeface="+mn-ea"/>
                <a:ea typeface="+mn-ea"/>
              </a:rPr>
              <a:t>…</a:t>
            </a:r>
            <a:endParaRPr lang="en-US" altLang="zh-CN" b="1" baseline="-25000">
              <a:latin typeface="+mn-ea"/>
              <a:ea typeface="+mn-ea"/>
            </a:endParaRPr>
          </a:p>
        </p:txBody>
      </p:sp>
      <p:sp>
        <p:nvSpPr>
          <p:cNvPr id="589873" name="Rectangle 49"/>
          <p:cNvSpPr>
            <a:spLocks noChangeArrowheads="1"/>
          </p:cNvSpPr>
          <p:nvPr/>
        </p:nvSpPr>
        <p:spPr bwMode="auto">
          <a:xfrm>
            <a:off x="4583113" y="5164585"/>
            <a:ext cx="479299" cy="48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b="1">
                <a:latin typeface="+mn-ea"/>
                <a:ea typeface="+mn-ea"/>
              </a:rPr>
              <a:t>…</a:t>
            </a:r>
            <a:endParaRPr lang="en-US" altLang="zh-CN" b="1" baseline="-25000">
              <a:latin typeface="+mn-ea"/>
              <a:ea typeface="+mn-ea"/>
            </a:endParaRPr>
          </a:p>
        </p:txBody>
      </p:sp>
      <p:sp>
        <p:nvSpPr>
          <p:cNvPr id="589874" name="Rectangle 50"/>
          <p:cNvSpPr>
            <a:spLocks noChangeArrowheads="1"/>
          </p:cNvSpPr>
          <p:nvPr/>
        </p:nvSpPr>
        <p:spPr bwMode="auto">
          <a:xfrm>
            <a:off x="8053388" y="4788347"/>
            <a:ext cx="479299" cy="48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b="1">
                <a:latin typeface="+mn-ea"/>
                <a:ea typeface="+mn-ea"/>
              </a:rPr>
              <a:t>…</a:t>
            </a:r>
            <a:endParaRPr lang="en-US" altLang="zh-CN" b="1" baseline="-25000">
              <a:latin typeface="+mn-ea"/>
              <a:ea typeface="+mn-ea"/>
            </a:endParaRPr>
          </a:p>
        </p:txBody>
      </p:sp>
      <p:sp>
        <p:nvSpPr>
          <p:cNvPr id="589875" name="Rectangle 51"/>
          <p:cNvSpPr>
            <a:spLocks noChangeArrowheads="1"/>
          </p:cNvSpPr>
          <p:nvPr/>
        </p:nvSpPr>
        <p:spPr bwMode="auto">
          <a:xfrm>
            <a:off x="7219950" y="4788347"/>
            <a:ext cx="479299" cy="48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b="1">
                <a:latin typeface="+mn-ea"/>
                <a:ea typeface="+mn-ea"/>
              </a:rPr>
              <a:t>…</a:t>
            </a:r>
            <a:endParaRPr lang="en-US" altLang="zh-CN" b="1" baseline="-25000">
              <a:latin typeface="+mn-ea"/>
              <a:ea typeface="+mn-ea"/>
            </a:endParaRPr>
          </a:p>
        </p:txBody>
      </p:sp>
      <p:sp>
        <p:nvSpPr>
          <p:cNvPr id="589876" name="Line 52"/>
          <p:cNvSpPr>
            <a:spLocks noChangeShapeType="1"/>
          </p:cNvSpPr>
          <p:nvPr/>
        </p:nvSpPr>
        <p:spPr bwMode="auto">
          <a:xfrm>
            <a:off x="3617914" y="5361436"/>
            <a:ext cx="1717675" cy="158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grpSp>
        <p:nvGrpSpPr>
          <p:cNvPr id="589877" name="Group 53"/>
          <p:cNvGrpSpPr>
            <a:grpSpLocks/>
          </p:cNvGrpSpPr>
          <p:nvPr/>
        </p:nvGrpSpPr>
        <p:grpSpPr bwMode="auto">
          <a:xfrm>
            <a:off x="2711450" y="4978841"/>
            <a:ext cx="2411414" cy="387350"/>
            <a:chOff x="748" y="3220"/>
            <a:chExt cx="1519" cy="244"/>
          </a:xfrm>
        </p:grpSpPr>
        <p:sp>
          <p:nvSpPr>
            <p:cNvPr id="589878" name="Rectangle 54"/>
            <p:cNvSpPr>
              <a:spLocks noChangeArrowheads="1"/>
            </p:cNvSpPr>
            <p:nvPr/>
          </p:nvSpPr>
          <p:spPr bwMode="auto">
            <a:xfrm>
              <a:off x="1485" y="3233"/>
              <a:ext cx="78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B           1</a:t>
              </a:r>
              <a:endParaRPr lang="en-US" altLang="zh-CN" sz="1800" b="1" baseline="-25000">
                <a:latin typeface="+mn-ea"/>
                <a:ea typeface="+mn-ea"/>
              </a:endParaRPr>
            </a:p>
          </p:txBody>
        </p:sp>
        <p:sp>
          <p:nvSpPr>
            <p:cNvPr id="589879" name="Rectangle 55"/>
            <p:cNvSpPr>
              <a:spLocks noChangeArrowheads="1"/>
            </p:cNvSpPr>
            <p:nvPr/>
          </p:nvSpPr>
          <p:spPr bwMode="auto">
            <a:xfrm>
              <a:off x="748" y="3220"/>
              <a:ext cx="555"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sz="1800" b="1">
                  <a:latin typeface="+mn-ea"/>
                  <a:ea typeface="+mn-ea"/>
                </a:rPr>
                <a:t>B → A</a:t>
              </a:r>
              <a:endParaRPr lang="en-US" altLang="zh-CN" sz="1800" b="1" baseline="-25000">
                <a:latin typeface="+mn-ea"/>
                <a:ea typeface="+mn-ea"/>
              </a:endParaRPr>
            </a:p>
          </p:txBody>
        </p:sp>
      </p:grpSp>
      <p:grpSp>
        <p:nvGrpSpPr>
          <p:cNvPr id="589880" name="Group 56"/>
          <p:cNvGrpSpPr>
            <a:grpSpLocks/>
          </p:cNvGrpSpPr>
          <p:nvPr/>
        </p:nvGrpSpPr>
        <p:grpSpPr bwMode="auto">
          <a:xfrm>
            <a:off x="2701925" y="4208916"/>
            <a:ext cx="2436813" cy="387350"/>
            <a:chOff x="742" y="2735"/>
            <a:chExt cx="1535" cy="244"/>
          </a:xfrm>
        </p:grpSpPr>
        <p:sp>
          <p:nvSpPr>
            <p:cNvPr id="589881" name="Rectangle 57"/>
            <p:cNvSpPr>
              <a:spLocks noChangeArrowheads="1"/>
            </p:cNvSpPr>
            <p:nvPr/>
          </p:nvSpPr>
          <p:spPr bwMode="auto">
            <a:xfrm>
              <a:off x="742" y="2735"/>
              <a:ext cx="555"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sz="1800" b="1">
                  <a:latin typeface="+mn-ea"/>
                  <a:ea typeface="+mn-ea"/>
                </a:rPr>
                <a:t>A → B</a:t>
              </a:r>
              <a:endParaRPr lang="en-US" altLang="zh-CN" sz="1800" b="1" baseline="-25000">
                <a:latin typeface="+mn-ea"/>
                <a:ea typeface="+mn-ea"/>
              </a:endParaRPr>
            </a:p>
          </p:txBody>
        </p:sp>
        <p:sp>
          <p:nvSpPr>
            <p:cNvPr id="589882" name="Rectangle 58"/>
            <p:cNvSpPr>
              <a:spLocks noChangeArrowheads="1"/>
            </p:cNvSpPr>
            <p:nvPr/>
          </p:nvSpPr>
          <p:spPr bwMode="auto">
            <a:xfrm>
              <a:off x="1485" y="2748"/>
              <a:ext cx="7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A           1</a:t>
              </a:r>
              <a:endParaRPr lang="en-US" altLang="zh-CN" sz="1800" b="1" baseline="-25000">
                <a:latin typeface="+mn-ea"/>
                <a:ea typeface="+mn-ea"/>
              </a:endParaRPr>
            </a:p>
          </p:txBody>
        </p:sp>
      </p:grpSp>
      <p:grpSp>
        <p:nvGrpSpPr>
          <p:cNvPr id="589883" name="Group 59"/>
          <p:cNvGrpSpPr>
            <a:grpSpLocks/>
          </p:cNvGrpSpPr>
          <p:nvPr/>
        </p:nvGrpSpPr>
        <p:grpSpPr bwMode="auto">
          <a:xfrm>
            <a:off x="2711450" y="4591491"/>
            <a:ext cx="2387601" cy="387350"/>
            <a:chOff x="748" y="2976"/>
            <a:chExt cx="1504" cy="244"/>
          </a:xfrm>
        </p:grpSpPr>
        <p:sp>
          <p:nvSpPr>
            <p:cNvPr id="589884" name="Rectangle 60"/>
            <p:cNvSpPr>
              <a:spLocks noChangeArrowheads="1"/>
            </p:cNvSpPr>
            <p:nvPr/>
          </p:nvSpPr>
          <p:spPr bwMode="auto">
            <a:xfrm>
              <a:off x="748" y="2976"/>
              <a:ext cx="535"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sz="1800" b="1">
                  <a:latin typeface="+mn-ea"/>
                  <a:ea typeface="+mn-ea"/>
                </a:rPr>
                <a:t>F → C</a:t>
              </a:r>
              <a:endParaRPr lang="en-US" altLang="zh-CN" sz="1800" b="1" baseline="-25000">
                <a:latin typeface="+mn-ea"/>
                <a:ea typeface="+mn-ea"/>
              </a:endParaRPr>
            </a:p>
          </p:txBody>
        </p:sp>
        <p:sp>
          <p:nvSpPr>
            <p:cNvPr id="589885" name="Rectangle 61"/>
            <p:cNvSpPr>
              <a:spLocks noChangeArrowheads="1"/>
            </p:cNvSpPr>
            <p:nvPr/>
          </p:nvSpPr>
          <p:spPr bwMode="auto">
            <a:xfrm>
              <a:off x="1489" y="2989"/>
              <a:ext cx="76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F           2</a:t>
              </a:r>
              <a:endParaRPr lang="en-US" altLang="zh-CN" sz="1800" b="1" baseline="-25000">
                <a:latin typeface="+mn-ea"/>
                <a:ea typeface="+mn-ea"/>
              </a:endParaRPr>
            </a:p>
          </p:txBody>
        </p:sp>
      </p:grpSp>
      <p:grpSp>
        <p:nvGrpSpPr>
          <p:cNvPr id="589886" name="Group 62"/>
          <p:cNvGrpSpPr>
            <a:grpSpLocks/>
          </p:cNvGrpSpPr>
          <p:nvPr/>
        </p:nvGrpSpPr>
        <p:grpSpPr bwMode="auto">
          <a:xfrm>
            <a:off x="6138864" y="4186685"/>
            <a:ext cx="2432050" cy="407987"/>
            <a:chOff x="2907" y="2721"/>
            <a:chExt cx="1532" cy="257"/>
          </a:xfrm>
        </p:grpSpPr>
        <p:sp>
          <p:nvSpPr>
            <p:cNvPr id="589887" name="Rectangle 63"/>
            <p:cNvSpPr>
              <a:spLocks noChangeArrowheads="1"/>
            </p:cNvSpPr>
            <p:nvPr/>
          </p:nvSpPr>
          <p:spPr bwMode="auto">
            <a:xfrm>
              <a:off x="2907" y="2721"/>
              <a:ext cx="555"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sz="1800" b="1">
                  <a:latin typeface="+mn-ea"/>
                  <a:ea typeface="+mn-ea"/>
                </a:rPr>
                <a:t>A → B</a:t>
              </a:r>
            </a:p>
          </p:txBody>
        </p:sp>
        <p:sp>
          <p:nvSpPr>
            <p:cNvPr id="589888" name="Rectangle 64"/>
            <p:cNvSpPr>
              <a:spLocks noChangeArrowheads="1"/>
            </p:cNvSpPr>
            <p:nvPr/>
          </p:nvSpPr>
          <p:spPr bwMode="auto">
            <a:xfrm>
              <a:off x="3647" y="2747"/>
              <a:ext cx="7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A           1</a:t>
              </a:r>
              <a:endParaRPr lang="en-US" altLang="zh-CN" sz="1800" b="1" baseline="-25000">
                <a:latin typeface="+mn-ea"/>
                <a:ea typeface="+mn-ea"/>
              </a:endParaRPr>
            </a:p>
          </p:txBody>
        </p:sp>
      </p:grpSp>
      <p:grpSp>
        <p:nvGrpSpPr>
          <p:cNvPr id="589889" name="Group 65"/>
          <p:cNvGrpSpPr>
            <a:grpSpLocks/>
          </p:cNvGrpSpPr>
          <p:nvPr/>
        </p:nvGrpSpPr>
        <p:grpSpPr bwMode="auto">
          <a:xfrm>
            <a:off x="6167440" y="4605791"/>
            <a:ext cx="2370138" cy="387350"/>
            <a:chOff x="2925" y="2985"/>
            <a:chExt cx="1493" cy="244"/>
          </a:xfrm>
        </p:grpSpPr>
        <p:sp>
          <p:nvSpPr>
            <p:cNvPr id="589890" name="Rectangle 66"/>
            <p:cNvSpPr>
              <a:spLocks noChangeArrowheads="1"/>
            </p:cNvSpPr>
            <p:nvPr/>
          </p:nvSpPr>
          <p:spPr bwMode="auto">
            <a:xfrm>
              <a:off x="2925" y="2985"/>
              <a:ext cx="535"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sz="1800" b="1">
                  <a:latin typeface="+mn-ea"/>
                  <a:ea typeface="+mn-ea"/>
                </a:rPr>
                <a:t>F → C</a:t>
              </a:r>
              <a:endParaRPr lang="en-US" altLang="zh-CN" sz="1800" b="1" baseline="-25000">
                <a:latin typeface="+mn-ea"/>
                <a:ea typeface="+mn-ea"/>
              </a:endParaRPr>
            </a:p>
          </p:txBody>
        </p:sp>
        <p:sp>
          <p:nvSpPr>
            <p:cNvPr id="589891" name="Rectangle 67"/>
            <p:cNvSpPr>
              <a:spLocks noChangeArrowheads="1"/>
            </p:cNvSpPr>
            <p:nvPr/>
          </p:nvSpPr>
          <p:spPr bwMode="auto">
            <a:xfrm>
              <a:off x="3655" y="2998"/>
              <a:ext cx="76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F           2</a:t>
              </a:r>
              <a:endParaRPr lang="en-US" altLang="zh-CN" sz="1800" b="1" baseline="-25000">
                <a:latin typeface="+mn-ea"/>
                <a:ea typeface="+mn-ea"/>
              </a:endParaRPr>
            </a:p>
          </p:txBody>
        </p:sp>
      </p:grpSp>
      <p:sp>
        <p:nvSpPr>
          <p:cNvPr id="589892" name="Rectangle 68"/>
          <p:cNvSpPr>
            <a:spLocks noChangeArrowheads="1"/>
          </p:cNvSpPr>
          <p:nvPr/>
        </p:nvSpPr>
        <p:spPr bwMode="auto">
          <a:xfrm>
            <a:off x="3617914" y="3848548"/>
            <a:ext cx="1717675" cy="1895475"/>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b="1">
              <a:latin typeface="+mn-ea"/>
              <a:ea typeface="+mn-ea"/>
            </a:endParaRPr>
          </a:p>
        </p:txBody>
      </p:sp>
      <p:sp>
        <p:nvSpPr>
          <p:cNvPr id="589893" name="Rectangle 69"/>
          <p:cNvSpPr>
            <a:spLocks noChangeArrowheads="1"/>
          </p:cNvSpPr>
          <p:nvPr/>
        </p:nvSpPr>
        <p:spPr bwMode="auto">
          <a:xfrm>
            <a:off x="7053264" y="3848548"/>
            <a:ext cx="1717675" cy="1514475"/>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b="1">
              <a:latin typeface="+mn-ea"/>
              <a:ea typeface="+mn-ea"/>
            </a:endParaRPr>
          </a:p>
        </p:txBody>
      </p:sp>
      <p:pic>
        <p:nvPicPr>
          <p:cNvPr id="2" name="图形 1">
            <a:extLst>
              <a:ext uri="{FF2B5EF4-FFF2-40B4-BE49-F238E27FC236}">
                <a16:creationId xmlns:a16="http://schemas.microsoft.com/office/drawing/2014/main" id="{6C08076D-7579-7EE9-AEC9-99D34728F7A8}"/>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945095" y="3106839"/>
            <a:ext cx="499927" cy="378516"/>
          </a:xfrm>
          <a:prstGeom prst="rect">
            <a:avLst/>
          </a:prstGeom>
        </p:spPr>
      </p:pic>
      <p:pic>
        <p:nvPicPr>
          <p:cNvPr id="3" name="图形 2">
            <a:extLst>
              <a:ext uri="{FF2B5EF4-FFF2-40B4-BE49-F238E27FC236}">
                <a16:creationId xmlns:a16="http://schemas.microsoft.com/office/drawing/2014/main" id="{8D478E14-ADBC-141A-645A-1072C762477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276736" y="3113535"/>
            <a:ext cx="499927" cy="378516"/>
          </a:xfrm>
          <a:prstGeom prst="rect">
            <a:avLst/>
          </a:prstGeom>
        </p:spPr>
      </p:pic>
      <p:pic>
        <p:nvPicPr>
          <p:cNvPr id="4" name="图形 3">
            <a:extLst>
              <a:ext uri="{FF2B5EF4-FFF2-40B4-BE49-F238E27FC236}">
                <a16:creationId xmlns:a16="http://schemas.microsoft.com/office/drawing/2014/main" id="{835628E3-2045-2953-87AF-E292A9C8111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410610" y="3091548"/>
            <a:ext cx="499927" cy="378516"/>
          </a:xfrm>
          <a:prstGeom prst="rect">
            <a:avLst/>
          </a:prstGeom>
        </p:spPr>
      </p:pic>
      <p:pic>
        <p:nvPicPr>
          <p:cNvPr id="5" name="图形 4">
            <a:extLst>
              <a:ext uri="{FF2B5EF4-FFF2-40B4-BE49-F238E27FC236}">
                <a16:creationId xmlns:a16="http://schemas.microsoft.com/office/drawing/2014/main" id="{EFB95F70-09E0-D275-F2BF-77703D496F8A}"/>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429377" y="3096576"/>
            <a:ext cx="499927" cy="378516"/>
          </a:xfrm>
          <a:prstGeom prst="rect">
            <a:avLst/>
          </a:prstGeom>
        </p:spPr>
      </p:pic>
      <p:pic>
        <p:nvPicPr>
          <p:cNvPr id="6" name="图形 5">
            <a:extLst>
              <a:ext uri="{FF2B5EF4-FFF2-40B4-BE49-F238E27FC236}">
                <a16:creationId xmlns:a16="http://schemas.microsoft.com/office/drawing/2014/main" id="{731E40C6-AB01-5097-5580-D44BD83841D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836471" y="3091548"/>
            <a:ext cx="499927" cy="378516"/>
          </a:xfrm>
          <a:prstGeom prst="rect">
            <a:avLst/>
          </a:prstGeom>
        </p:spPr>
      </p:pic>
      <p:pic>
        <p:nvPicPr>
          <p:cNvPr id="7" name="图形 6">
            <a:extLst>
              <a:ext uri="{FF2B5EF4-FFF2-40B4-BE49-F238E27FC236}">
                <a16:creationId xmlns:a16="http://schemas.microsoft.com/office/drawing/2014/main" id="{D63C93DD-8756-AF72-115C-25BB5DF42C0A}"/>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982519" y="3113535"/>
            <a:ext cx="499927" cy="378516"/>
          </a:xfrm>
          <a:prstGeom prst="rect">
            <a:avLst/>
          </a:prstGeom>
        </p:spPr>
      </p:pic>
      <p:pic>
        <p:nvPicPr>
          <p:cNvPr id="9" name="图形 8">
            <a:extLst>
              <a:ext uri="{FF2B5EF4-FFF2-40B4-BE49-F238E27FC236}">
                <a16:creationId xmlns:a16="http://schemas.microsoft.com/office/drawing/2014/main" id="{A4646067-A208-EED5-FE81-B7200DDB1A0C}"/>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3922553" y="2001810"/>
            <a:ext cx="859156" cy="677218"/>
          </a:xfrm>
          <a:prstGeom prst="rect">
            <a:avLst/>
          </a:prstGeom>
        </p:spPr>
      </p:pic>
      <p:pic>
        <p:nvPicPr>
          <p:cNvPr id="11" name="图形 10">
            <a:extLst>
              <a:ext uri="{FF2B5EF4-FFF2-40B4-BE49-F238E27FC236}">
                <a16:creationId xmlns:a16="http://schemas.microsoft.com/office/drawing/2014/main" id="{51555AC1-F8CA-DCA3-3EE7-DC8536329D4C}"/>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391242" y="2011377"/>
            <a:ext cx="859156" cy="6772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89880"/>
                                        </p:tgtEl>
                                        <p:attrNameLst>
                                          <p:attrName>style.visibility</p:attrName>
                                        </p:attrNameLst>
                                      </p:cBhvr>
                                      <p:to>
                                        <p:strVal val="visible"/>
                                      </p:to>
                                    </p:set>
                                    <p:animEffect transition="in" filter="wipe(left)">
                                      <p:cBhvr>
                                        <p:cTn id="7" dur="2000"/>
                                        <p:tgtEl>
                                          <p:spTgt spid="589880"/>
                                        </p:tgtEl>
                                      </p:cBhvr>
                                    </p:animEffect>
                                  </p:childTnLst>
                                </p:cTn>
                              </p:par>
                            </p:childTnLst>
                          </p:cTn>
                        </p:par>
                        <p:par>
                          <p:cTn id="8" fill="hold" nodeType="afterGroup">
                            <p:stCondLst>
                              <p:cond delay="2000"/>
                            </p:stCondLst>
                            <p:childTnLst>
                              <p:par>
                                <p:cTn id="9" presetID="22" presetClass="entr" presetSubtype="8" fill="hold" nodeType="afterEffect">
                                  <p:stCondLst>
                                    <p:cond delay="500"/>
                                  </p:stCondLst>
                                  <p:childTnLst>
                                    <p:set>
                                      <p:cBhvr>
                                        <p:cTn id="10" dur="1" fill="hold">
                                          <p:stCondLst>
                                            <p:cond delay="0"/>
                                          </p:stCondLst>
                                        </p:cTn>
                                        <p:tgtEl>
                                          <p:spTgt spid="589886"/>
                                        </p:tgtEl>
                                        <p:attrNameLst>
                                          <p:attrName>style.visibility</p:attrName>
                                        </p:attrNameLst>
                                      </p:cBhvr>
                                      <p:to>
                                        <p:strVal val="visible"/>
                                      </p:to>
                                    </p:set>
                                    <p:animEffect transition="in" filter="wipe(left)">
                                      <p:cBhvr>
                                        <p:cTn id="11" dur="2000"/>
                                        <p:tgtEl>
                                          <p:spTgt spid="589886"/>
                                        </p:tgtEl>
                                      </p:cBhvr>
                                    </p:animEffect>
                                  </p:childTnLst>
                                </p:cTn>
                              </p:par>
                            </p:childTnLst>
                          </p:cTn>
                        </p:par>
                        <p:par>
                          <p:cTn id="12" fill="hold" nodeType="afterGroup">
                            <p:stCondLst>
                              <p:cond delay="4500"/>
                            </p:stCondLst>
                            <p:childTnLst>
                              <p:par>
                                <p:cTn id="13" presetID="22" presetClass="entr" presetSubtype="8" fill="hold" nodeType="afterEffect">
                                  <p:stCondLst>
                                    <p:cond delay="500"/>
                                  </p:stCondLst>
                                  <p:childTnLst>
                                    <p:set>
                                      <p:cBhvr>
                                        <p:cTn id="14" dur="1" fill="hold">
                                          <p:stCondLst>
                                            <p:cond delay="0"/>
                                          </p:stCondLst>
                                        </p:cTn>
                                        <p:tgtEl>
                                          <p:spTgt spid="589883"/>
                                        </p:tgtEl>
                                        <p:attrNameLst>
                                          <p:attrName>style.visibility</p:attrName>
                                        </p:attrNameLst>
                                      </p:cBhvr>
                                      <p:to>
                                        <p:strVal val="visible"/>
                                      </p:to>
                                    </p:set>
                                    <p:animEffect transition="in" filter="wipe(left)">
                                      <p:cBhvr>
                                        <p:cTn id="15" dur="2000"/>
                                        <p:tgtEl>
                                          <p:spTgt spid="589883"/>
                                        </p:tgtEl>
                                      </p:cBhvr>
                                    </p:animEffect>
                                  </p:childTnLst>
                                </p:cTn>
                              </p:par>
                            </p:childTnLst>
                          </p:cTn>
                        </p:par>
                        <p:par>
                          <p:cTn id="16" fill="hold" nodeType="afterGroup">
                            <p:stCondLst>
                              <p:cond delay="7000"/>
                            </p:stCondLst>
                            <p:childTnLst>
                              <p:par>
                                <p:cTn id="17" presetID="22" presetClass="entr" presetSubtype="8" fill="hold" nodeType="afterEffect">
                                  <p:stCondLst>
                                    <p:cond delay="500"/>
                                  </p:stCondLst>
                                  <p:childTnLst>
                                    <p:set>
                                      <p:cBhvr>
                                        <p:cTn id="18" dur="1" fill="hold">
                                          <p:stCondLst>
                                            <p:cond delay="0"/>
                                          </p:stCondLst>
                                        </p:cTn>
                                        <p:tgtEl>
                                          <p:spTgt spid="589889"/>
                                        </p:tgtEl>
                                        <p:attrNameLst>
                                          <p:attrName>style.visibility</p:attrName>
                                        </p:attrNameLst>
                                      </p:cBhvr>
                                      <p:to>
                                        <p:strVal val="visible"/>
                                      </p:to>
                                    </p:set>
                                    <p:animEffect transition="in" filter="wipe(left)">
                                      <p:cBhvr>
                                        <p:cTn id="19" dur="2000"/>
                                        <p:tgtEl>
                                          <p:spTgt spid="589889"/>
                                        </p:tgtEl>
                                      </p:cBhvr>
                                    </p:animEffect>
                                  </p:childTnLst>
                                </p:cTn>
                              </p:par>
                            </p:childTnLst>
                          </p:cTn>
                        </p:par>
                        <p:par>
                          <p:cTn id="20" fill="hold" nodeType="afterGroup">
                            <p:stCondLst>
                              <p:cond delay="9500"/>
                            </p:stCondLst>
                            <p:childTnLst>
                              <p:par>
                                <p:cTn id="21" presetID="22" presetClass="entr" presetSubtype="8" fill="hold" nodeType="afterEffect">
                                  <p:stCondLst>
                                    <p:cond delay="500"/>
                                  </p:stCondLst>
                                  <p:childTnLst>
                                    <p:set>
                                      <p:cBhvr>
                                        <p:cTn id="22" dur="1" fill="hold">
                                          <p:stCondLst>
                                            <p:cond delay="0"/>
                                          </p:stCondLst>
                                        </p:cTn>
                                        <p:tgtEl>
                                          <p:spTgt spid="589877"/>
                                        </p:tgtEl>
                                        <p:attrNameLst>
                                          <p:attrName>style.visibility</p:attrName>
                                        </p:attrNameLst>
                                      </p:cBhvr>
                                      <p:to>
                                        <p:strVal val="visible"/>
                                      </p:to>
                                    </p:set>
                                    <p:animEffect transition="in" filter="wipe(left)">
                                      <p:cBhvr>
                                        <p:cTn id="23" dur="2000"/>
                                        <p:tgtEl>
                                          <p:spTgt spid="589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2934D046-70C1-494F-92AE-084E3F08E771}" type="slidenum">
              <a:rPr lang="en-US" altLang="zh-CN"/>
              <a:pPr/>
              <a:t>213</a:t>
            </a:fld>
            <a:endParaRPr lang="en-US" altLang="zh-CN"/>
          </a:p>
        </p:txBody>
      </p:sp>
      <p:sp>
        <p:nvSpPr>
          <p:cNvPr id="516098" name="Rectangle 2"/>
          <p:cNvSpPr>
            <a:spLocks noGrp="1" noChangeArrowheads="1"/>
          </p:cNvSpPr>
          <p:nvPr>
            <p:ph type="title"/>
          </p:nvPr>
        </p:nvSpPr>
        <p:spPr/>
        <p:txBody>
          <a:bodyPr/>
          <a:lstStyle/>
          <a:p>
            <a:r>
              <a:rPr lang="zh-CN" altLang="en-US" dirty="0"/>
              <a:t>路由表的自动修改</a:t>
            </a:r>
          </a:p>
        </p:txBody>
      </p:sp>
      <p:sp>
        <p:nvSpPr>
          <p:cNvPr id="516099" name="Rectangle 3"/>
          <p:cNvSpPr>
            <a:spLocks noGrp="1" noChangeArrowheads="1"/>
          </p:cNvSpPr>
          <p:nvPr>
            <p:ph type="body" idx="1"/>
          </p:nvPr>
        </p:nvSpPr>
        <p:spPr/>
        <p:txBody>
          <a:bodyPr/>
          <a:lstStyle/>
          <a:p>
            <a:pPr>
              <a:buFont typeface="Wingdings" panose="05000000000000000000" pitchFamily="2" charset="2"/>
              <a:buChar char="n"/>
            </a:pPr>
            <a:r>
              <a:rPr lang="zh-CN" altLang="en-US" sz="2400" dirty="0"/>
              <a:t>任何时候当它接收到一个帧时，它检查帧的源地址。然后就知道发送这个帧的站点可以通过这个帧刚到达的局域网来访问。</a:t>
            </a:r>
          </a:p>
          <a:p>
            <a:pPr>
              <a:buFont typeface="Wingdings" panose="05000000000000000000" pitchFamily="2" charset="2"/>
              <a:buChar char="n"/>
            </a:pPr>
            <a:r>
              <a:rPr lang="zh-CN" altLang="en-US" sz="2400" dirty="0"/>
              <a:t>网桥的</a:t>
            </a:r>
            <a:r>
              <a:rPr lang="en-US" altLang="zh-CN" sz="2400" dirty="0"/>
              <a:t>MAC</a:t>
            </a:r>
            <a:r>
              <a:rPr lang="zh-CN" altLang="en-US" sz="2400" dirty="0"/>
              <a:t>地址表空间有限，当局域网中站点数目大于</a:t>
            </a:r>
            <a:r>
              <a:rPr lang="en-US" altLang="zh-CN" sz="2400" dirty="0"/>
              <a:t>MAC</a:t>
            </a:r>
            <a:r>
              <a:rPr lang="zh-CN" altLang="en-US" sz="2400" dirty="0"/>
              <a:t>地址表表项是，要采取某种算法替换一些表项。</a:t>
            </a:r>
          </a:p>
          <a:p>
            <a:pPr>
              <a:buFont typeface="Wingdings" panose="05000000000000000000" pitchFamily="2" charset="2"/>
              <a:buChar char="n"/>
            </a:pPr>
            <a:r>
              <a:rPr lang="zh-CN" altLang="en-US" sz="2400" dirty="0"/>
              <a:t>定时器：为了处理动态拓扑问题，每当增加散列表项时，均在该项中注明帧的到达时间。</a:t>
            </a:r>
          </a:p>
          <a:p>
            <a:endParaRPr lang="en-US" altLang="zh-CN"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灯片编号占位符 5"/>
          <p:cNvSpPr>
            <a:spLocks noGrp="1"/>
          </p:cNvSpPr>
          <p:nvPr>
            <p:ph type="sldNum" sz="quarter" idx="12"/>
          </p:nvPr>
        </p:nvSpPr>
        <p:spPr/>
        <p:txBody>
          <a:bodyPr/>
          <a:lstStyle/>
          <a:p>
            <a:fld id="{2A165311-B0D9-42DA-808A-732D58E3F1D2}" type="slidenum">
              <a:rPr lang="en-US" altLang="zh-CN"/>
              <a:pPr/>
              <a:t>214</a:t>
            </a:fld>
            <a:endParaRPr lang="en-US" altLang="zh-CN"/>
          </a:p>
        </p:txBody>
      </p:sp>
      <p:sp>
        <p:nvSpPr>
          <p:cNvPr id="593924" name="Rectangle 4"/>
          <p:cNvSpPr>
            <a:spLocks noChangeArrowheads="1"/>
          </p:cNvSpPr>
          <p:nvPr/>
        </p:nvSpPr>
        <p:spPr bwMode="auto">
          <a:xfrm>
            <a:off x="3132619" y="1324832"/>
            <a:ext cx="428625" cy="441325"/>
          </a:xfrm>
          <a:prstGeom prst="rect">
            <a:avLst/>
          </a:prstGeom>
          <a:solidFill>
            <a:srgbClr val="FF9900"/>
          </a:solidFill>
          <a:ln w="17463">
            <a:solidFill>
              <a:srgbClr val="000000"/>
            </a:solidFill>
            <a:miter lim="800000"/>
            <a:headEnd/>
            <a:tailEnd/>
          </a:ln>
        </p:spPr>
        <p:txBody>
          <a:bodyPr/>
          <a:lstStyle/>
          <a:p>
            <a:pPr algn="ctr"/>
            <a:r>
              <a:rPr lang="en-US" altLang="zh-CN" sz="2400" b="1">
                <a:latin typeface="+mn-ea"/>
              </a:rPr>
              <a:t>A</a:t>
            </a:r>
          </a:p>
        </p:txBody>
      </p:sp>
      <p:sp>
        <p:nvSpPr>
          <p:cNvPr id="593925" name="Line 5"/>
          <p:cNvSpPr>
            <a:spLocks noChangeShapeType="1"/>
          </p:cNvSpPr>
          <p:nvPr/>
        </p:nvSpPr>
        <p:spPr bwMode="auto">
          <a:xfrm>
            <a:off x="3348518" y="1756632"/>
            <a:ext cx="0" cy="4333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26" name="Rectangle 6"/>
          <p:cNvSpPr>
            <a:spLocks noChangeArrowheads="1"/>
          </p:cNvSpPr>
          <p:nvPr/>
        </p:nvSpPr>
        <p:spPr bwMode="auto">
          <a:xfrm>
            <a:off x="3353282" y="2612294"/>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B</a:t>
            </a:r>
          </a:p>
        </p:txBody>
      </p:sp>
      <p:sp>
        <p:nvSpPr>
          <p:cNvPr id="593927" name="Line 7"/>
          <p:cNvSpPr>
            <a:spLocks noChangeShapeType="1"/>
          </p:cNvSpPr>
          <p:nvPr/>
        </p:nvSpPr>
        <p:spPr bwMode="auto">
          <a:xfrm>
            <a:off x="3580293" y="3071082"/>
            <a:ext cx="0" cy="376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28" name="Rectangle 8"/>
          <p:cNvSpPr>
            <a:spLocks noChangeArrowheads="1"/>
          </p:cNvSpPr>
          <p:nvPr/>
        </p:nvSpPr>
        <p:spPr bwMode="auto">
          <a:xfrm>
            <a:off x="8128482" y="5231669"/>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C</a:t>
            </a:r>
          </a:p>
        </p:txBody>
      </p:sp>
      <p:sp>
        <p:nvSpPr>
          <p:cNvPr id="593929" name="Line 9"/>
          <p:cNvSpPr>
            <a:spLocks noChangeShapeType="1"/>
          </p:cNvSpPr>
          <p:nvPr/>
        </p:nvSpPr>
        <p:spPr bwMode="auto">
          <a:xfrm>
            <a:off x="8317393" y="4782406"/>
            <a:ext cx="0" cy="44926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30" name="Rectangle 10"/>
          <p:cNvSpPr>
            <a:spLocks noChangeArrowheads="1"/>
          </p:cNvSpPr>
          <p:nvPr/>
        </p:nvSpPr>
        <p:spPr bwMode="auto">
          <a:xfrm>
            <a:off x="2980219" y="5231669"/>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E</a:t>
            </a:r>
          </a:p>
        </p:txBody>
      </p:sp>
      <p:sp>
        <p:nvSpPr>
          <p:cNvPr id="593931" name="Line 11"/>
          <p:cNvSpPr>
            <a:spLocks noChangeShapeType="1"/>
          </p:cNvSpPr>
          <p:nvPr/>
        </p:nvSpPr>
        <p:spPr bwMode="auto">
          <a:xfrm>
            <a:off x="3205643" y="4782406"/>
            <a:ext cx="0" cy="44926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grpSp>
        <p:nvGrpSpPr>
          <p:cNvPr id="594007" name="Group 87"/>
          <p:cNvGrpSpPr>
            <a:grpSpLocks/>
          </p:cNvGrpSpPr>
          <p:nvPr/>
        </p:nvGrpSpPr>
        <p:grpSpPr bwMode="auto">
          <a:xfrm>
            <a:off x="7961794" y="1324832"/>
            <a:ext cx="428625" cy="865187"/>
            <a:chOff x="4062" y="851"/>
            <a:chExt cx="270" cy="629"/>
          </a:xfrm>
        </p:grpSpPr>
        <p:sp>
          <p:nvSpPr>
            <p:cNvPr id="593932" name="Rectangle 12"/>
            <p:cNvSpPr>
              <a:spLocks noChangeArrowheads="1"/>
            </p:cNvSpPr>
            <p:nvPr/>
          </p:nvSpPr>
          <p:spPr bwMode="auto">
            <a:xfrm>
              <a:off x="4062" y="851"/>
              <a:ext cx="270" cy="278"/>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D</a:t>
              </a:r>
            </a:p>
          </p:txBody>
        </p:sp>
        <p:sp>
          <p:nvSpPr>
            <p:cNvPr id="593933" name="Line 13"/>
            <p:cNvSpPr>
              <a:spLocks noChangeShapeType="1"/>
            </p:cNvSpPr>
            <p:nvPr/>
          </p:nvSpPr>
          <p:spPr bwMode="auto">
            <a:xfrm flipH="1">
              <a:off x="4195" y="1117"/>
              <a:ext cx="0" cy="3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grpSp>
      <p:sp>
        <p:nvSpPr>
          <p:cNvPr id="593934" name="Rectangle 14"/>
          <p:cNvSpPr>
            <a:spLocks noChangeArrowheads="1"/>
          </p:cNvSpPr>
          <p:nvPr/>
        </p:nvSpPr>
        <p:spPr bwMode="auto">
          <a:xfrm>
            <a:off x="9587394" y="4198207"/>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F</a:t>
            </a:r>
          </a:p>
        </p:txBody>
      </p:sp>
      <p:sp>
        <p:nvSpPr>
          <p:cNvPr id="593935" name="Line 15"/>
          <p:cNvSpPr>
            <a:spLocks noChangeShapeType="1"/>
          </p:cNvSpPr>
          <p:nvPr/>
        </p:nvSpPr>
        <p:spPr bwMode="auto">
          <a:xfrm>
            <a:off x="9758843" y="3728306"/>
            <a:ext cx="0" cy="4699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36" name="Rectangle 16"/>
          <p:cNvSpPr>
            <a:spLocks noChangeArrowheads="1"/>
          </p:cNvSpPr>
          <p:nvPr/>
        </p:nvSpPr>
        <p:spPr bwMode="auto">
          <a:xfrm>
            <a:off x="4094643" y="2601182"/>
            <a:ext cx="1030288" cy="44132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2000" b="1" dirty="0">
                <a:latin typeface="+mn-ea"/>
              </a:rPr>
              <a:t>网桥</a:t>
            </a:r>
            <a:r>
              <a:rPr lang="en-US" altLang="zh-CN" sz="2000" b="1" dirty="0">
                <a:latin typeface="+mn-ea"/>
              </a:rPr>
              <a:t>B1</a:t>
            </a:r>
          </a:p>
        </p:txBody>
      </p:sp>
      <p:sp>
        <p:nvSpPr>
          <p:cNvPr id="593937" name="Line 17"/>
          <p:cNvSpPr>
            <a:spLocks noChangeShapeType="1"/>
          </p:cNvSpPr>
          <p:nvPr/>
        </p:nvSpPr>
        <p:spPr bwMode="auto">
          <a:xfrm>
            <a:off x="4645506" y="2224943"/>
            <a:ext cx="0" cy="3762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38" name="Line 18"/>
          <p:cNvSpPr>
            <a:spLocks noChangeShapeType="1"/>
          </p:cNvSpPr>
          <p:nvPr/>
        </p:nvSpPr>
        <p:spPr bwMode="auto">
          <a:xfrm flipH="1">
            <a:off x="4645506" y="3053618"/>
            <a:ext cx="0" cy="4318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39" name="Rectangle 19"/>
          <p:cNvSpPr>
            <a:spLocks noChangeArrowheads="1"/>
          </p:cNvSpPr>
          <p:nvPr/>
        </p:nvSpPr>
        <p:spPr bwMode="auto">
          <a:xfrm>
            <a:off x="3494568" y="3917219"/>
            <a:ext cx="1030288" cy="441325"/>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2000" b="1" dirty="0">
                <a:latin typeface="+mn-ea"/>
              </a:rPr>
              <a:t>网桥</a:t>
            </a:r>
            <a:r>
              <a:rPr lang="en-US" altLang="zh-CN" sz="2000" b="1" dirty="0">
                <a:latin typeface="+mn-ea"/>
              </a:rPr>
              <a:t>B2</a:t>
            </a:r>
          </a:p>
        </p:txBody>
      </p:sp>
      <p:sp>
        <p:nvSpPr>
          <p:cNvPr id="593940" name="Line 20"/>
          <p:cNvSpPr>
            <a:spLocks noChangeShapeType="1"/>
          </p:cNvSpPr>
          <p:nvPr/>
        </p:nvSpPr>
        <p:spPr bwMode="auto">
          <a:xfrm>
            <a:off x="4008918" y="3540982"/>
            <a:ext cx="0" cy="376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1" name="Line 21"/>
          <p:cNvSpPr>
            <a:spLocks noChangeShapeType="1"/>
          </p:cNvSpPr>
          <p:nvPr/>
        </p:nvSpPr>
        <p:spPr bwMode="auto">
          <a:xfrm>
            <a:off x="3997806" y="4349018"/>
            <a:ext cx="0" cy="4333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2" name="Rectangle 22"/>
          <p:cNvSpPr>
            <a:spLocks noChangeArrowheads="1"/>
          </p:cNvSpPr>
          <p:nvPr/>
        </p:nvSpPr>
        <p:spPr bwMode="auto">
          <a:xfrm>
            <a:off x="5983768" y="3917219"/>
            <a:ext cx="1028700" cy="441325"/>
          </a:xfrm>
          <a:prstGeom prst="rect">
            <a:avLst/>
          </a:prstGeom>
          <a:solidFill>
            <a:schemeClr val="hlink"/>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2000" b="1">
                <a:latin typeface="+mn-ea"/>
              </a:rPr>
              <a:t>网桥</a:t>
            </a:r>
            <a:r>
              <a:rPr lang="en-US" altLang="zh-CN" sz="2000" b="1">
                <a:latin typeface="+mn-ea"/>
              </a:rPr>
              <a:t>B3</a:t>
            </a:r>
          </a:p>
        </p:txBody>
      </p:sp>
      <p:sp>
        <p:nvSpPr>
          <p:cNvPr id="593943" name="Line 23"/>
          <p:cNvSpPr>
            <a:spLocks noChangeShapeType="1"/>
          </p:cNvSpPr>
          <p:nvPr/>
        </p:nvSpPr>
        <p:spPr bwMode="auto">
          <a:xfrm>
            <a:off x="6498118" y="3540982"/>
            <a:ext cx="0" cy="376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4" name="Line 24"/>
          <p:cNvSpPr>
            <a:spLocks noChangeShapeType="1"/>
          </p:cNvSpPr>
          <p:nvPr/>
        </p:nvSpPr>
        <p:spPr bwMode="auto">
          <a:xfrm>
            <a:off x="6498118" y="4387118"/>
            <a:ext cx="0" cy="3746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5" name="Rectangle 25"/>
          <p:cNvSpPr>
            <a:spLocks noChangeArrowheads="1"/>
          </p:cNvSpPr>
          <p:nvPr/>
        </p:nvSpPr>
        <p:spPr bwMode="auto">
          <a:xfrm>
            <a:off x="7098193" y="2788507"/>
            <a:ext cx="1030288" cy="44132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2000" b="1" dirty="0">
                <a:latin typeface="+mn-ea"/>
              </a:rPr>
              <a:t>网桥</a:t>
            </a:r>
            <a:r>
              <a:rPr lang="en-US" altLang="zh-CN" sz="2000" b="1" dirty="0">
                <a:latin typeface="+mn-ea"/>
              </a:rPr>
              <a:t>B4</a:t>
            </a:r>
          </a:p>
        </p:txBody>
      </p:sp>
      <p:sp>
        <p:nvSpPr>
          <p:cNvPr id="593946" name="Line 26"/>
          <p:cNvSpPr>
            <a:spLocks noChangeShapeType="1"/>
          </p:cNvSpPr>
          <p:nvPr/>
        </p:nvSpPr>
        <p:spPr bwMode="auto">
          <a:xfrm>
            <a:off x="7614131" y="2224944"/>
            <a:ext cx="0" cy="5635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7" name="Line 27"/>
          <p:cNvSpPr>
            <a:spLocks noChangeShapeType="1"/>
          </p:cNvSpPr>
          <p:nvPr/>
        </p:nvSpPr>
        <p:spPr bwMode="auto">
          <a:xfrm>
            <a:off x="7614131" y="3258406"/>
            <a:ext cx="0" cy="150336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8" name="Line 28"/>
          <p:cNvSpPr>
            <a:spLocks noChangeShapeType="1"/>
          </p:cNvSpPr>
          <p:nvPr/>
        </p:nvSpPr>
        <p:spPr bwMode="auto">
          <a:xfrm>
            <a:off x="8128482" y="2977418"/>
            <a:ext cx="6000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9" name="Line 29"/>
          <p:cNvSpPr>
            <a:spLocks noChangeShapeType="1"/>
          </p:cNvSpPr>
          <p:nvPr/>
        </p:nvSpPr>
        <p:spPr bwMode="auto">
          <a:xfrm>
            <a:off x="8749193" y="2982182"/>
            <a:ext cx="0" cy="7191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50" name="Text Box 30"/>
          <p:cNvSpPr txBox="1">
            <a:spLocks noChangeArrowheads="1"/>
          </p:cNvSpPr>
          <p:nvPr/>
        </p:nvSpPr>
        <p:spPr bwMode="auto">
          <a:xfrm>
            <a:off x="1616557" y="2021744"/>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L1</a:t>
            </a:r>
          </a:p>
        </p:txBody>
      </p:sp>
      <p:sp>
        <p:nvSpPr>
          <p:cNvPr id="593951" name="Text Box 31"/>
          <p:cNvSpPr txBox="1">
            <a:spLocks noChangeArrowheads="1"/>
          </p:cNvSpPr>
          <p:nvPr/>
        </p:nvSpPr>
        <p:spPr bwMode="auto">
          <a:xfrm>
            <a:off x="1616557" y="3317144"/>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L2</a:t>
            </a:r>
          </a:p>
        </p:txBody>
      </p:sp>
      <p:sp>
        <p:nvSpPr>
          <p:cNvPr id="593952" name="Text Box 32"/>
          <p:cNvSpPr txBox="1">
            <a:spLocks noChangeArrowheads="1"/>
          </p:cNvSpPr>
          <p:nvPr/>
        </p:nvSpPr>
        <p:spPr bwMode="auto">
          <a:xfrm>
            <a:off x="1616557" y="4612544"/>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L5</a:t>
            </a:r>
          </a:p>
        </p:txBody>
      </p:sp>
      <p:sp>
        <p:nvSpPr>
          <p:cNvPr id="593953" name="Text Box 33"/>
          <p:cNvSpPr txBox="1">
            <a:spLocks noChangeArrowheads="1"/>
          </p:cNvSpPr>
          <p:nvPr/>
        </p:nvSpPr>
        <p:spPr bwMode="auto">
          <a:xfrm>
            <a:off x="8960332" y="1948719"/>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L4</a:t>
            </a:r>
          </a:p>
        </p:txBody>
      </p:sp>
      <p:sp>
        <p:nvSpPr>
          <p:cNvPr id="593954" name="Text Box 34"/>
          <p:cNvSpPr txBox="1">
            <a:spLocks noChangeArrowheads="1"/>
          </p:cNvSpPr>
          <p:nvPr/>
        </p:nvSpPr>
        <p:spPr bwMode="auto">
          <a:xfrm>
            <a:off x="8960332" y="3159982"/>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L6</a:t>
            </a:r>
          </a:p>
        </p:txBody>
      </p:sp>
      <p:sp>
        <p:nvSpPr>
          <p:cNvPr id="593955" name="Text Box 35"/>
          <p:cNvSpPr txBox="1">
            <a:spLocks noChangeArrowheads="1"/>
          </p:cNvSpPr>
          <p:nvPr/>
        </p:nvSpPr>
        <p:spPr bwMode="auto">
          <a:xfrm>
            <a:off x="8960332" y="4853844"/>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L3</a:t>
            </a:r>
          </a:p>
        </p:txBody>
      </p:sp>
      <p:sp>
        <p:nvSpPr>
          <p:cNvPr id="593956" name="Line 36"/>
          <p:cNvSpPr>
            <a:spLocks noChangeShapeType="1"/>
          </p:cNvSpPr>
          <p:nvPr/>
        </p:nvSpPr>
        <p:spPr bwMode="auto">
          <a:xfrm>
            <a:off x="2916719" y="3485418"/>
            <a:ext cx="3743325"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b="1">
              <a:latin typeface="+mn-ea"/>
            </a:endParaRPr>
          </a:p>
        </p:txBody>
      </p:sp>
      <p:sp>
        <p:nvSpPr>
          <p:cNvPr id="593957" name="Line 37"/>
          <p:cNvSpPr>
            <a:spLocks noChangeShapeType="1"/>
          </p:cNvSpPr>
          <p:nvPr/>
        </p:nvSpPr>
        <p:spPr bwMode="auto">
          <a:xfrm>
            <a:off x="2916718" y="4782406"/>
            <a:ext cx="273685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93958" name="Line 38"/>
          <p:cNvSpPr>
            <a:spLocks noChangeShapeType="1"/>
          </p:cNvSpPr>
          <p:nvPr/>
        </p:nvSpPr>
        <p:spPr bwMode="auto">
          <a:xfrm>
            <a:off x="6156807" y="4782406"/>
            <a:ext cx="280828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93959" name="Line 39"/>
          <p:cNvSpPr>
            <a:spLocks noChangeShapeType="1"/>
          </p:cNvSpPr>
          <p:nvPr/>
        </p:nvSpPr>
        <p:spPr bwMode="auto">
          <a:xfrm>
            <a:off x="8101494" y="3701318"/>
            <a:ext cx="2232025"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93960" name="Line 40"/>
          <p:cNvSpPr>
            <a:spLocks noChangeShapeType="1"/>
          </p:cNvSpPr>
          <p:nvPr/>
        </p:nvSpPr>
        <p:spPr bwMode="auto">
          <a:xfrm>
            <a:off x="2916719" y="2190018"/>
            <a:ext cx="2881313"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93961" name="Line 41"/>
          <p:cNvSpPr>
            <a:spLocks noChangeShapeType="1"/>
          </p:cNvSpPr>
          <p:nvPr/>
        </p:nvSpPr>
        <p:spPr bwMode="auto">
          <a:xfrm>
            <a:off x="6661631" y="2190018"/>
            <a:ext cx="230505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graphicFrame>
        <p:nvGraphicFramePr>
          <p:cNvPr id="593962" name="Group 42"/>
          <p:cNvGraphicFramePr>
            <a:graphicFrameLocks noGrp="1"/>
          </p:cNvGraphicFramePr>
          <p:nvPr>
            <p:ph idx="1"/>
            <p:extLst>
              <p:ext uri="{D42A27DB-BD31-4B8C-83A1-F6EECF244321}">
                <p14:modId xmlns:p14="http://schemas.microsoft.com/office/powerpoint/2010/main" val="773267389"/>
              </p:ext>
            </p:extLst>
          </p:nvPr>
        </p:nvGraphicFramePr>
        <p:xfrm>
          <a:off x="5940906" y="3629881"/>
          <a:ext cx="4394200" cy="2682240"/>
        </p:xfrm>
        <a:graphic>
          <a:graphicData uri="http://schemas.openxmlformats.org/drawingml/2006/table">
            <a:tbl>
              <a:tblPr/>
              <a:tblGrid>
                <a:gridCol w="774700">
                  <a:extLst>
                    <a:ext uri="{9D8B030D-6E8A-4147-A177-3AD203B41FA5}">
                      <a16:colId xmlns:a16="http://schemas.microsoft.com/office/drawing/2014/main" val="20000"/>
                    </a:ext>
                  </a:extLst>
                </a:gridCol>
                <a:gridCol w="1422400">
                  <a:extLst>
                    <a:ext uri="{9D8B030D-6E8A-4147-A177-3AD203B41FA5}">
                      <a16:colId xmlns:a16="http://schemas.microsoft.com/office/drawing/2014/main" val="20001"/>
                    </a:ext>
                  </a:extLst>
                </a:gridCol>
                <a:gridCol w="817562">
                  <a:extLst>
                    <a:ext uri="{9D8B030D-6E8A-4147-A177-3AD203B41FA5}">
                      <a16:colId xmlns:a16="http://schemas.microsoft.com/office/drawing/2014/main" val="20002"/>
                    </a:ext>
                  </a:extLst>
                </a:gridCol>
                <a:gridCol w="1379538">
                  <a:extLst>
                    <a:ext uri="{9D8B030D-6E8A-4147-A177-3AD203B41FA5}">
                      <a16:colId xmlns:a16="http://schemas.microsoft.com/office/drawing/2014/main" val="20003"/>
                    </a:ext>
                  </a:extLst>
                </a:gridCol>
              </a:tblGrid>
              <a:tr h="269875">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extLst>
                  <a:ext uri="{0D108BD9-81ED-4DB2-BD59-A6C34878D82A}">
                    <a16:rowId xmlns:a16="http://schemas.microsoft.com/office/drawing/2014/main" val="10000"/>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271463">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bl>
          </a:graphicData>
        </a:graphic>
      </p:graphicFrame>
      <p:graphicFrame>
        <p:nvGraphicFramePr>
          <p:cNvPr id="594054" name="Group 134"/>
          <p:cNvGraphicFramePr>
            <a:graphicFrameLocks noGrp="1"/>
          </p:cNvGraphicFramePr>
          <p:nvPr>
            <p:extLst>
              <p:ext uri="{D42A27DB-BD31-4B8C-83A1-F6EECF244321}">
                <p14:modId xmlns:p14="http://schemas.microsoft.com/office/powerpoint/2010/main" val="1235657841"/>
              </p:ext>
            </p:extLst>
          </p:nvPr>
        </p:nvGraphicFramePr>
        <p:xfrm>
          <a:off x="5940906" y="3629881"/>
          <a:ext cx="4394200" cy="2682240"/>
        </p:xfrm>
        <a:graphic>
          <a:graphicData uri="http://schemas.openxmlformats.org/drawingml/2006/table">
            <a:tbl>
              <a:tblPr/>
              <a:tblGrid>
                <a:gridCol w="774700">
                  <a:extLst>
                    <a:ext uri="{9D8B030D-6E8A-4147-A177-3AD203B41FA5}">
                      <a16:colId xmlns:a16="http://schemas.microsoft.com/office/drawing/2014/main" val="20000"/>
                    </a:ext>
                  </a:extLst>
                </a:gridCol>
                <a:gridCol w="1422400">
                  <a:extLst>
                    <a:ext uri="{9D8B030D-6E8A-4147-A177-3AD203B41FA5}">
                      <a16:colId xmlns:a16="http://schemas.microsoft.com/office/drawing/2014/main" val="20001"/>
                    </a:ext>
                  </a:extLst>
                </a:gridCol>
                <a:gridCol w="817562">
                  <a:extLst>
                    <a:ext uri="{9D8B030D-6E8A-4147-A177-3AD203B41FA5}">
                      <a16:colId xmlns:a16="http://schemas.microsoft.com/office/drawing/2014/main" val="20002"/>
                    </a:ext>
                  </a:extLst>
                </a:gridCol>
                <a:gridCol w="1379538">
                  <a:extLst>
                    <a:ext uri="{9D8B030D-6E8A-4147-A177-3AD203B41FA5}">
                      <a16:colId xmlns:a16="http://schemas.microsoft.com/office/drawing/2014/main" val="20003"/>
                    </a:ext>
                  </a:extLst>
                </a:gridCol>
              </a:tblGrid>
              <a:tr h="269875">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extLst>
                  <a:ext uri="{0D108BD9-81ED-4DB2-BD59-A6C34878D82A}">
                    <a16:rowId xmlns:a16="http://schemas.microsoft.com/office/drawing/2014/main" val="10000"/>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271463">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bl>
          </a:graphicData>
        </a:graphic>
      </p:graphicFrame>
      <p:sp>
        <p:nvSpPr>
          <p:cNvPr id="2" name="Rectangle 2">
            <a:extLst>
              <a:ext uri="{FF2B5EF4-FFF2-40B4-BE49-F238E27FC236}">
                <a16:creationId xmlns:a16="http://schemas.microsoft.com/office/drawing/2014/main" id="{7001DBB3-DCB4-628C-172C-A776BA562AA3}"/>
              </a:ext>
            </a:extLst>
          </p:cNvPr>
          <p:cNvSpPr txBox="1">
            <a:spLocks noChangeArrowheads="1"/>
          </p:cNvSpPr>
          <p:nvPr/>
        </p:nvSpPr>
        <p:spPr>
          <a:xfrm>
            <a:off x="666750" y="0"/>
            <a:ext cx="10858500" cy="102870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r>
              <a:rPr lang="zh-CN" altLang="en-US" sz="3200" dirty="0"/>
              <a:t>路由表的自动修改示例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3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path" presetSubtype="0" accel="50000" decel="50000" fill="hold" nodeType="clickEffect">
                                  <p:stCondLst>
                                    <p:cond delay="0"/>
                                  </p:stCondLst>
                                  <p:childTnLst>
                                    <p:animMotion origin="layout" path="M -2.91667E-6 -5.55112E-17 L -0.30742 -0.00069 " pathEditMode="relative" rAng="0" ptsTypes="AA">
                                      <p:cBhvr>
                                        <p:cTn id="10" dur="2000" fill="hold"/>
                                        <p:tgtEl>
                                          <p:spTgt spid="594007"/>
                                        </p:tgtEl>
                                        <p:attrNameLst>
                                          <p:attrName>ppt_x</p:attrName>
                                          <p:attrName>ppt_y</p:attrName>
                                        </p:attrNameLst>
                                      </p:cBhvr>
                                      <p:rCtr x="-15378" y="-46"/>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xit" presetSubtype="0" fill="hold" nodeType="clickEffect">
                                  <p:stCondLst>
                                    <p:cond delay="0"/>
                                  </p:stCondLst>
                                  <p:childTnLst>
                                    <p:animEffect transition="out" filter="fade">
                                      <p:cBhvr>
                                        <p:cTn id="14" dur="2000"/>
                                        <p:tgtEl>
                                          <p:spTgt spid="593962"/>
                                        </p:tgtEl>
                                      </p:cBhvr>
                                    </p:animEffect>
                                    <p:set>
                                      <p:cBhvr>
                                        <p:cTn id="15" dur="1" fill="hold">
                                          <p:stCondLst>
                                            <p:cond delay="1999"/>
                                          </p:stCondLst>
                                        </p:cTn>
                                        <p:tgtEl>
                                          <p:spTgt spid="593962"/>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594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灯片编号占位符 5"/>
          <p:cNvSpPr>
            <a:spLocks noGrp="1"/>
          </p:cNvSpPr>
          <p:nvPr>
            <p:ph type="sldNum" sz="quarter" idx="12"/>
          </p:nvPr>
        </p:nvSpPr>
        <p:spPr/>
        <p:txBody>
          <a:bodyPr/>
          <a:lstStyle/>
          <a:p>
            <a:fld id="{9377CAE6-EB9B-41CA-B96E-3BAAEE889391}" type="slidenum">
              <a:rPr lang="en-US" altLang="zh-CN"/>
              <a:pPr/>
              <a:t>215</a:t>
            </a:fld>
            <a:endParaRPr lang="en-US" altLang="zh-CN"/>
          </a:p>
        </p:txBody>
      </p:sp>
      <p:sp>
        <p:nvSpPr>
          <p:cNvPr id="518146" name="Rectangle 2"/>
          <p:cNvSpPr>
            <a:spLocks noGrp="1" noChangeArrowheads="1"/>
          </p:cNvSpPr>
          <p:nvPr>
            <p:ph type="title"/>
          </p:nvPr>
        </p:nvSpPr>
        <p:spPr/>
        <p:txBody>
          <a:bodyPr/>
          <a:lstStyle/>
          <a:p>
            <a:r>
              <a:rPr lang="zh-CN" altLang="en-US" dirty="0"/>
              <a:t>帧循环问题</a:t>
            </a:r>
          </a:p>
        </p:txBody>
      </p:sp>
      <p:sp>
        <p:nvSpPr>
          <p:cNvPr id="518147" name="Rectangle 3"/>
          <p:cNvSpPr>
            <a:spLocks noGrp="1" noChangeArrowheads="1"/>
          </p:cNvSpPr>
          <p:nvPr>
            <p:ph type="body" idx="1"/>
          </p:nvPr>
        </p:nvSpPr>
        <p:spPr>
          <a:xfrm>
            <a:off x="666749" y="1127304"/>
            <a:ext cx="10829923" cy="1260347"/>
          </a:xfrm>
        </p:spPr>
        <p:txBody>
          <a:bodyPr>
            <a:normAutofit/>
          </a:bodyPr>
          <a:lstStyle/>
          <a:p>
            <a:pPr>
              <a:buFont typeface="Wingdings" panose="05000000000000000000" pitchFamily="2" charset="2"/>
              <a:buChar char="n"/>
            </a:pPr>
            <a:r>
              <a:rPr lang="zh-CN" altLang="en-US" sz="2400" dirty="0"/>
              <a:t>当一个互连局域网有回路时，就可能会产生帧的循环传递问题。这种过程继续下去，将导致帧的爆炸，最终会阻塞整个系统，使通信停止。 </a:t>
            </a:r>
          </a:p>
        </p:txBody>
      </p:sp>
      <p:sp>
        <p:nvSpPr>
          <p:cNvPr id="518162" name="Line 18"/>
          <p:cNvSpPr>
            <a:spLocks noChangeShapeType="1"/>
          </p:cNvSpPr>
          <p:nvPr/>
        </p:nvSpPr>
        <p:spPr bwMode="auto">
          <a:xfrm>
            <a:off x="3871766" y="3579223"/>
            <a:ext cx="494506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63" name="Line 19"/>
          <p:cNvSpPr>
            <a:spLocks noChangeShapeType="1"/>
          </p:cNvSpPr>
          <p:nvPr/>
        </p:nvSpPr>
        <p:spPr bwMode="auto">
          <a:xfrm flipV="1">
            <a:off x="3511404" y="5317535"/>
            <a:ext cx="5280025" cy="127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64" name="Rectangle 20"/>
          <p:cNvSpPr>
            <a:spLocks noChangeArrowheads="1"/>
          </p:cNvSpPr>
          <p:nvPr/>
        </p:nvSpPr>
        <p:spPr bwMode="auto">
          <a:xfrm>
            <a:off x="8769203" y="3355385"/>
            <a:ext cx="117019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2000" b="1">
                <a:solidFill>
                  <a:srgbClr val="333399"/>
                </a:solidFill>
                <a:latin typeface="Arial" panose="020B0604020202020204" pitchFamily="34" charset="0"/>
                <a:ea typeface="黑体" panose="02010609060101010101" pitchFamily="49" charset="-122"/>
              </a:rPr>
              <a:t>局域网 </a:t>
            </a:r>
            <a:r>
              <a:rPr lang="en-US" altLang="zh-CN" sz="2000" b="1">
                <a:solidFill>
                  <a:srgbClr val="333399"/>
                </a:solidFill>
                <a:latin typeface="Arial" panose="020B0604020202020204" pitchFamily="34" charset="0"/>
                <a:ea typeface="黑体" panose="02010609060101010101" pitchFamily="49" charset="-122"/>
              </a:rPr>
              <a:t>2</a:t>
            </a:r>
          </a:p>
        </p:txBody>
      </p:sp>
      <p:sp>
        <p:nvSpPr>
          <p:cNvPr id="518165" name="Rectangle 21"/>
          <p:cNvSpPr>
            <a:spLocks noChangeArrowheads="1"/>
          </p:cNvSpPr>
          <p:nvPr/>
        </p:nvSpPr>
        <p:spPr bwMode="auto">
          <a:xfrm>
            <a:off x="8735867" y="5047661"/>
            <a:ext cx="116538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2000" b="1">
                <a:solidFill>
                  <a:srgbClr val="333399"/>
                </a:solidFill>
                <a:latin typeface="Arial" panose="020B0604020202020204" pitchFamily="34" charset="0"/>
                <a:ea typeface="黑体" panose="02010609060101010101" pitchFamily="49" charset="-122"/>
              </a:rPr>
              <a:t>局域网 </a:t>
            </a:r>
            <a:r>
              <a:rPr lang="en-US" altLang="zh-CN" sz="2000" b="1">
                <a:solidFill>
                  <a:srgbClr val="333399"/>
                </a:solidFill>
                <a:latin typeface="Arial" panose="020B0604020202020204" pitchFamily="34" charset="0"/>
                <a:ea typeface="黑体" panose="02010609060101010101" pitchFamily="49" charset="-122"/>
              </a:rPr>
              <a:t>1</a:t>
            </a:r>
          </a:p>
        </p:txBody>
      </p:sp>
      <p:sp>
        <p:nvSpPr>
          <p:cNvPr id="518166" name="Line 22"/>
          <p:cNvSpPr>
            <a:spLocks noChangeShapeType="1"/>
          </p:cNvSpPr>
          <p:nvPr/>
        </p:nvSpPr>
        <p:spPr bwMode="auto">
          <a:xfrm flipH="1">
            <a:off x="4281341" y="3561760"/>
            <a:ext cx="0" cy="7572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67" name="Line 23"/>
          <p:cNvSpPr>
            <a:spLocks noChangeShapeType="1"/>
          </p:cNvSpPr>
          <p:nvPr/>
        </p:nvSpPr>
        <p:spPr bwMode="auto">
          <a:xfrm>
            <a:off x="4270228" y="4653960"/>
            <a:ext cx="0" cy="6556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68" name="Line 24"/>
          <p:cNvSpPr>
            <a:spLocks noChangeShapeType="1"/>
          </p:cNvSpPr>
          <p:nvPr/>
        </p:nvSpPr>
        <p:spPr bwMode="auto">
          <a:xfrm flipH="1">
            <a:off x="7902428" y="3585574"/>
            <a:ext cx="1588" cy="7254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69" name="Line 25"/>
          <p:cNvSpPr>
            <a:spLocks noChangeShapeType="1"/>
          </p:cNvSpPr>
          <p:nvPr/>
        </p:nvSpPr>
        <p:spPr bwMode="auto">
          <a:xfrm>
            <a:off x="7902428" y="4665074"/>
            <a:ext cx="0" cy="65563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70" name="Arc 26"/>
          <p:cNvSpPr>
            <a:spLocks/>
          </p:cNvSpPr>
          <p:nvPr/>
        </p:nvSpPr>
        <p:spPr bwMode="auto">
          <a:xfrm rot="5255629" flipH="1">
            <a:off x="5744222" y="2614816"/>
            <a:ext cx="685800" cy="2205038"/>
          </a:xfrm>
          <a:custGeom>
            <a:avLst/>
            <a:gdLst>
              <a:gd name="G0" fmla="+- 53 0 0"/>
              <a:gd name="G1" fmla="+- 21600 0 0"/>
              <a:gd name="G2" fmla="+- 21600 0 0"/>
              <a:gd name="T0" fmla="*/ 0 w 21653"/>
              <a:gd name="T1" fmla="*/ 0 h 42096"/>
              <a:gd name="T2" fmla="*/ 6870 w 21653"/>
              <a:gd name="T3" fmla="*/ 42096 h 42096"/>
              <a:gd name="T4" fmla="*/ 53 w 21653"/>
              <a:gd name="T5" fmla="*/ 21600 h 42096"/>
            </a:gdLst>
            <a:ahLst/>
            <a:cxnLst>
              <a:cxn ang="0">
                <a:pos x="T0" y="T1"/>
              </a:cxn>
              <a:cxn ang="0">
                <a:pos x="T2" y="T3"/>
              </a:cxn>
              <a:cxn ang="0">
                <a:pos x="T4" y="T5"/>
              </a:cxn>
            </a:cxnLst>
            <a:rect l="0" t="0" r="r" b="b"/>
            <a:pathLst>
              <a:path w="21653" h="42096" fill="none" extrusionOk="0">
                <a:moveTo>
                  <a:pt x="0" y="0"/>
                </a:moveTo>
                <a:cubicBezTo>
                  <a:pt x="17" y="0"/>
                  <a:pt x="35" y="-1"/>
                  <a:pt x="53" y="0"/>
                </a:cubicBezTo>
                <a:cubicBezTo>
                  <a:pt x="11982" y="0"/>
                  <a:pt x="21653" y="9670"/>
                  <a:pt x="21653" y="21600"/>
                </a:cubicBezTo>
                <a:cubicBezTo>
                  <a:pt x="21653" y="30902"/>
                  <a:pt x="15697" y="39160"/>
                  <a:pt x="6870" y="42096"/>
                </a:cubicBezTo>
              </a:path>
              <a:path w="21653" h="42096" stroke="0" extrusionOk="0">
                <a:moveTo>
                  <a:pt x="0" y="0"/>
                </a:moveTo>
                <a:cubicBezTo>
                  <a:pt x="17" y="0"/>
                  <a:pt x="35" y="-1"/>
                  <a:pt x="53" y="0"/>
                </a:cubicBezTo>
                <a:cubicBezTo>
                  <a:pt x="11982" y="0"/>
                  <a:pt x="21653" y="9670"/>
                  <a:pt x="21653" y="21600"/>
                </a:cubicBezTo>
                <a:cubicBezTo>
                  <a:pt x="21653" y="30902"/>
                  <a:pt x="15697" y="39160"/>
                  <a:pt x="6870" y="42096"/>
                </a:cubicBezTo>
                <a:lnTo>
                  <a:pt x="53" y="21600"/>
                </a:lnTo>
                <a:close/>
              </a:path>
            </a:pathLst>
          </a:custGeom>
          <a:noFill/>
          <a:ln w="76200" cap="rnd">
            <a:solidFill>
              <a:schemeClr val="tx2"/>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zh-CN" altLang="zh-CN" sz="2000" b="1">
              <a:latin typeface="Tahoma" panose="020B0604030504040204" pitchFamily="34" charset="0"/>
              <a:ea typeface="宋体" panose="02010600030101010101" pitchFamily="2" charset="-122"/>
            </a:endParaRPr>
          </a:p>
        </p:txBody>
      </p:sp>
      <p:sp>
        <p:nvSpPr>
          <p:cNvPr id="518171" name="Rectangle 27"/>
          <p:cNvSpPr>
            <a:spLocks noChangeArrowheads="1"/>
          </p:cNvSpPr>
          <p:nvPr/>
        </p:nvSpPr>
        <p:spPr bwMode="auto">
          <a:xfrm>
            <a:off x="8372328" y="4165011"/>
            <a:ext cx="9089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2000" b="1" dirty="0">
                <a:latin typeface="Arial" panose="020B0604020202020204" pitchFamily="34" charset="0"/>
                <a:ea typeface="黑体" panose="02010609060101010101" pitchFamily="49" charset="-122"/>
              </a:rPr>
              <a:t>网桥 </a:t>
            </a:r>
            <a:r>
              <a:rPr lang="en-US" altLang="zh-CN" sz="2000" b="1" dirty="0">
                <a:latin typeface="Arial" panose="020B0604020202020204" pitchFamily="34" charset="0"/>
                <a:ea typeface="黑体" panose="02010609060101010101" pitchFamily="49" charset="-122"/>
              </a:rPr>
              <a:t>2</a:t>
            </a:r>
          </a:p>
        </p:txBody>
      </p:sp>
      <p:sp>
        <p:nvSpPr>
          <p:cNvPr id="518172" name="Rectangle 28"/>
          <p:cNvSpPr>
            <a:spLocks noChangeArrowheads="1"/>
          </p:cNvSpPr>
          <p:nvPr/>
        </p:nvSpPr>
        <p:spPr bwMode="auto">
          <a:xfrm>
            <a:off x="2943078" y="4203111"/>
            <a:ext cx="9089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2000" b="1" dirty="0">
                <a:latin typeface="Arial" panose="020B0604020202020204" pitchFamily="34" charset="0"/>
                <a:ea typeface="黑体" panose="02010609060101010101" pitchFamily="49" charset="-122"/>
              </a:rPr>
              <a:t>网桥 </a:t>
            </a:r>
            <a:r>
              <a:rPr lang="en-US" altLang="zh-CN" sz="2000" b="1" dirty="0">
                <a:latin typeface="Arial" panose="020B0604020202020204" pitchFamily="34" charset="0"/>
                <a:ea typeface="黑体" panose="02010609060101010101" pitchFamily="49" charset="-122"/>
              </a:rPr>
              <a:t>1</a:t>
            </a:r>
          </a:p>
        </p:txBody>
      </p:sp>
      <p:sp>
        <p:nvSpPr>
          <p:cNvPr id="518174" name="Rectangle 30"/>
          <p:cNvSpPr>
            <a:spLocks noChangeArrowheads="1"/>
          </p:cNvSpPr>
          <p:nvPr/>
        </p:nvSpPr>
        <p:spPr bwMode="auto">
          <a:xfrm>
            <a:off x="2519955" y="5161309"/>
            <a:ext cx="42973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zh-CN" sz="2000" b="1" dirty="0">
                <a:solidFill>
                  <a:srgbClr val="333399"/>
                </a:solidFill>
                <a:latin typeface="Arial" panose="020B0604020202020204" pitchFamily="34" charset="0"/>
                <a:ea typeface="黑体" panose="02010609060101010101" pitchFamily="49" charset="-122"/>
              </a:rPr>
              <a:t> </a:t>
            </a:r>
            <a:r>
              <a:rPr lang="en-US" altLang="zh-CN" sz="2000" b="1" dirty="0">
                <a:solidFill>
                  <a:srgbClr val="333399"/>
                </a:solidFill>
                <a:latin typeface="Arial" panose="020B0604020202020204" pitchFamily="34" charset="0"/>
                <a:ea typeface="黑体" panose="02010609060101010101" pitchFamily="49" charset="-122"/>
              </a:rPr>
              <a:t>A</a:t>
            </a:r>
          </a:p>
        </p:txBody>
      </p:sp>
      <p:sp>
        <p:nvSpPr>
          <p:cNvPr id="518175" name="Rectangle 31"/>
          <p:cNvSpPr>
            <a:spLocks noChangeArrowheads="1"/>
          </p:cNvSpPr>
          <p:nvPr/>
        </p:nvSpPr>
        <p:spPr bwMode="auto">
          <a:xfrm>
            <a:off x="3793979" y="5509624"/>
            <a:ext cx="735013" cy="357187"/>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r>
              <a:rPr lang="en-US" altLang="zh-CN" sz="2000" b="1">
                <a:solidFill>
                  <a:srgbClr val="333399"/>
                </a:solidFill>
                <a:latin typeface="Arial" panose="020B0604020202020204" pitchFamily="34" charset="0"/>
                <a:ea typeface="黑体" panose="02010609060101010101" pitchFamily="49" charset="-122"/>
              </a:rPr>
              <a:t>F</a:t>
            </a:r>
          </a:p>
        </p:txBody>
      </p:sp>
      <p:sp>
        <p:nvSpPr>
          <p:cNvPr id="518176" name="Text Box 32"/>
          <p:cNvSpPr txBox="1">
            <a:spLocks noChangeArrowheads="1"/>
          </p:cNvSpPr>
          <p:nvPr/>
        </p:nvSpPr>
        <p:spPr bwMode="auto">
          <a:xfrm>
            <a:off x="5613253" y="3976099"/>
            <a:ext cx="110799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b="1">
                <a:solidFill>
                  <a:srgbClr val="333399"/>
                </a:solidFill>
                <a:latin typeface="Arial" panose="020B0604020202020204" pitchFamily="34" charset="0"/>
                <a:ea typeface="黑体" panose="02010609060101010101" pitchFamily="49" charset="-122"/>
              </a:rPr>
              <a:t>不停地</a:t>
            </a:r>
          </a:p>
          <a:p>
            <a:pPr eaLnBrk="0" hangingPunct="0"/>
            <a:r>
              <a:rPr lang="zh-CN" altLang="en-US" b="1">
                <a:solidFill>
                  <a:srgbClr val="333399"/>
                </a:solidFill>
                <a:latin typeface="Arial" panose="020B0604020202020204" pitchFamily="34" charset="0"/>
                <a:ea typeface="黑体" panose="02010609060101010101" pitchFamily="49" charset="-122"/>
              </a:rPr>
              <a:t>兜圈子</a:t>
            </a:r>
          </a:p>
        </p:txBody>
      </p:sp>
      <p:grpSp>
        <p:nvGrpSpPr>
          <p:cNvPr id="518179" name="Group 35"/>
          <p:cNvGrpSpPr>
            <a:grpSpLocks/>
          </p:cNvGrpSpPr>
          <p:nvPr/>
        </p:nvGrpSpPr>
        <p:grpSpPr bwMode="auto">
          <a:xfrm>
            <a:off x="3681266" y="4550774"/>
            <a:ext cx="455612" cy="1004887"/>
            <a:chOff x="1379" y="2993"/>
            <a:chExt cx="287" cy="633"/>
          </a:xfrm>
        </p:grpSpPr>
        <p:sp>
          <p:nvSpPr>
            <p:cNvPr id="518180" name="Line 36"/>
            <p:cNvSpPr>
              <a:spLocks noChangeShapeType="1"/>
            </p:cNvSpPr>
            <p:nvPr/>
          </p:nvSpPr>
          <p:spPr bwMode="auto">
            <a:xfrm flipH="1" flipV="1">
              <a:off x="1655" y="2993"/>
              <a:ext cx="11" cy="633"/>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81" name="Text Box 37"/>
            <p:cNvSpPr txBox="1">
              <a:spLocks noChangeArrowheads="1"/>
            </p:cNvSpPr>
            <p:nvPr/>
          </p:nvSpPr>
          <p:spPr bwMode="auto">
            <a:xfrm>
              <a:off x="1379" y="3110"/>
              <a:ext cx="2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grpSp>
      <p:grpSp>
        <p:nvGrpSpPr>
          <p:cNvPr id="518182" name="Group 38"/>
          <p:cNvGrpSpPr>
            <a:grpSpLocks/>
          </p:cNvGrpSpPr>
          <p:nvPr/>
        </p:nvGrpSpPr>
        <p:grpSpPr bwMode="auto">
          <a:xfrm>
            <a:off x="4586141" y="4695235"/>
            <a:ext cx="3173412" cy="996950"/>
            <a:chOff x="1949" y="3067"/>
            <a:chExt cx="1999" cy="628"/>
          </a:xfrm>
        </p:grpSpPr>
        <p:sp>
          <p:nvSpPr>
            <p:cNvPr id="518183" name="Freeform 39"/>
            <p:cNvSpPr>
              <a:spLocks/>
            </p:cNvSpPr>
            <p:nvPr/>
          </p:nvSpPr>
          <p:spPr bwMode="auto">
            <a:xfrm>
              <a:off x="1949" y="3067"/>
              <a:ext cx="1999" cy="624"/>
            </a:xfrm>
            <a:custGeom>
              <a:avLst/>
              <a:gdLst>
                <a:gd name="T0" fmla="*/ 0 w 1866"/>
                <a:gd name="T1" fmla="*/ 522 h 523"/>
                <a:gd name="T2" fmla="*/ 1059 w 1866"/>
                <a:gd name="T3" fmla="*/ 510 h 523"/>
                <a:gd name="T4" fmla="*/ 1308 w 1866"/>
                <a:gd name="T5" fmla="*/ 504 h 523"/>
                <a:gd name="T6" fmla="*/ 1494 w 1866"/>
                <a:gd name="T7" fmla="*/ 489 h 523"/>
                <a:gd name="T8" fmla="*/ 1653 w 1866"/>
                <a:gd name="T9" fmla="*/ 456 h 523"/>
                <a:gd name="T10" fmla="*/ 1723 w 1866"/>
                <a:gd name="T11" fmla="*/ 432 h 523"/>
                <a:gd name="T12" fmla="*/ 1788 w 1866"/>
                <a:gd name="T13" fmla="*/ 357 h 523"/>
                <a:gd name="T14" fmla="*/ 1842 w 1866"/>
                <a:gd name="T15" fmla="*/ 204 h 523"/>
                <a:gd name="T16" fmla="*/ 1857 w 1866"/>
                <a:gd name="T17"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6" h="523">
                  <a:moveTo>
                    <a:pt x="0" y="522"/>
                  </a:moveTo>
                  <a:cubicBezTo>
                    <a:pt x="174" y="523"/>
                    <a:pt x="817" y="514"/>
                    <a:pt x="1059" y="510"/>
                  </a:cubicBezTo>
                  <a:cubicBezTo>
                    <a:pt x="1277" y="507"/>
                    <a:pt x="1236" y="507"/>
                    <a:pt x="1308" y="504"/>
                  </a:cubicBezTo>
                  <a:cubicBezTo>
                    <a:pt x="1349" y="489"/>
                    <a:pt x="1443" y="504"/>
                    <a:pt x="1494" y="489"/>
                  </a:cubicBezTo>
                  <a:cubicBezTo>
                    <a:pt x="1549" y="479"/>
                    <a:pt x="1615" y="465"/>
                    <a:pt x="1653" y="456"/>
                  </a:cubicBezTo>
                  <a:cubicBezTo>
                    <a:pt x="1691" y="447"/>
                    <a:pt x="1700" y="448"/>
                    <a:pt x="1723" y="432"/>
                  </a:cubicBezTo>
                  <a:cubicBezTo>
                    <a:pt x="1734" y="420"/>
                    <a:pt x="1777" y="369"/>
                    <a:pt x="1788" y="357"/>
                  </a:cubicBezTo>
                  <a:cubicBezTo>
                    <a:pt x="1793" y="351"/>
                    <a:pt x="1839" y="216"/>
                    <a:pt x="1842" y="204"/>
                  </a:cubicBezTo>
                  <a:cubicBezTo>
                    <a:pt x="1866" y="115"/>
                    <a:pt x="1857" y="110"/>
                    <a:pt x="1857" y="0"/>
                  </a:cubicBezTo>
                </a:path>
              </a:pathLst>
            </a:custGeom>
            <a:noFill/>
            <a:ln w="76200" cap="flat" cmpd="sng">
              <a:solidFill>
                <a:schemeClr val="hlink"/>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518184" name="Text Box 40"/>
            <p:cNvSpPr txBox="1">
              <a:spLocks noChangeArrowheads="1"/>
            </p:cNvSpPr>
            <p:nvPr/>
          </p:nvSpPr>
          <p:spPr bwMode="auto">
            <a:xfrm>
              <a:off x="2014" y="3407"/>
              <a:ext cx="2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grpSp>
      <p:sp>
        <p:nvSpPr>
          <p:cNvPr id="518185" name="Rectangle 41"/>
          <p:cNvSpPr>
            <a:spLocks noChangeArrowheads="1"/>
          </p:cNvSpPr>
          <p:nvPr/>
        </p:nvSpPr>
        <p:spPr bwMode="auto">
          <a:xfrm>
            <a:off x="3489178" y="5847760"/>
            <a:ext cx="146206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2000" b="1" dirty="0">
                <a:solidFill>
                  <a:srgbClr val="333399"/>
                </a:solidFill>
                <a:latin typeface="Arial" panose="020B0604020202020204" pitchFamily="34" charset="0"/>
                <a:ea typeface="黑体" panose="02010609060101010101" pitchFamily="49" charset="-122"/>
              </a:rPr>
              <a:t>A </a:t>
            </a:r>
            <a:r>
              <a:rPr lang="zh-CN" altLang="en-US" sz="2000" b="1" dirty="0">
                <a:solidFill>
                  <a:srgbClr val="333399"/>
                </a:solidFill>
                <a:latin typeface="Arial" panose="020B0604020202020204" pitchFamily="34" charset="0"/>
                <a:ea typeface="黑体" panose="02010609060101010101" pitchFamily="49" charset="-122"/>
              </a:rPr>
              <a:t>发送的帧</a:t>
            </a:r>
          </a:p>
        </p:txBody>
      </p:sp>
      <p:grpSp>
        <p:nvGrpSpPr>
          <p:cNvPr id="518186" name="Group 42"/>
          <p:cNvGrpSpPr>
            <a:grpSpLocks/>
          </p:cNvGrpSpPr>
          <p:nvPr/>
        </p:nvGrpSpPr>
        <p:grpSpPr bwMode="auto">
          <a:xfrm>
            <a:off x="4659167" y="2593385"/>
            <a:ext cx="3100387" cy="1454150"/>
            <a:chOff x="1995" y="1743"/>
            <a:chExt cx="1953" cy="916"/>
          </a:xfrm>
        </p:grpSpPr>
        <p:sp>
          <p:nvSpPr>
            <p:cNvPr id="518187" name="Arc 43"/>
            <p:cNvSpPr>
              <a:spLocks/>
            </p:cNvSpPr>
            <p:nvPr/>
          </p:nvSpPr>
          <p:spPr bwMode="auto">
            <a:xfrm>
              <a:off x="1995" y="2052"/>
              <a:ext cx="1953" cy="607"/>
            </a:xfrm>
            <a:custGeom>
              <a:avLst/>
              <a:gdLst>
                <a:gd name="G0" fmla="+- 0 0 0"/>
                <a:gd name="G1" fmla="+- 21600 0 0"/>
                <a:gd name="G2" fmla="+- 21600 0 0"/>
                <a:gd name="T0" fmla="*/ 0 w 21600"/>
                <a:gd name="T1" fmla="*/ 0 h 26015"/>
                <a:gd name="T2" fmla="*/ 21144 w 21600"/>
                <a:gd name="T3" fmla="*/ 26015 h 26015"/>
                <a:gd name="T4" fmla="*/ 0 w 21600"/>
                <a:gd name="T5" fmla="*/ 21600 h 26015"/>
              </a:gdLst>
              <a:ahLst/>
              <a:cxnLst>
                <a:cxn ang="0">
                  <a:pos x="T0" y="T1"/>
                </a:cxn>
                <a:cxn ang="0">
                  <a:pos x="T2" y="T3"/>
                </a:cxn>
                <a:cxn ang="0">
                  <a:pos x="T4" y="T5"/>
                </a:cxn>
              </a:cxnLst>
              <a:rect l="0" t="0" r="r" b="b"/>
              <a:pathLst>
                <a:path w="21600" h="26015" fill="none" extrusionOk="0">
                  <a:moveTo>
                    <a:pt x="0" y="0"/>
                  </a:moveTo>
                  <a:cubicBezTo>
                    <a:pt x="11929" y="0"/>
                    <a:pt x="21600" y="9670"/>
                    <a:pt x="21600" y="21600"/>
                  </a:cubicBezTo>
                  <a:cubicBezTo>
                    <a:pt x="21600" y="23083"/>
                    <a:pt x="21447" y="24562"/>
                    <a:pt x="21143" y="26014"/>
                  </a:cubicBezTo>
                </a:path>
                <a:path w="21600" h="26015" stroke="0" extrusionOk="0">
                  <a:moveTo>
                    <a:pt x="0" y="0"/>
                  </a:moveTo>
                  <a:cubicBezTo>
                    <a:pt x="11929" y="0"/>
                    <a:pt x="21600" y="9670"/>
                    <a:pt x="21600" y="21600"/>
                  </a:cubicBezTo>
                  <a:cubicBezTo>
                    <a:pt x="21600" y="23083"/>
                    <a:pt x="21447" y="24562"/>
                    <a:pt x="21143" y="26014"/>
                  </a:cubicBezTo>
                  <a:lnTo>
                    <a:pt x="0" y="21600"/>
                  </a:lnTo>
                  <a:close/>
                </a:path>
              </a:pathLst>
            </a:custGeom>
            <a:noFill/>
            <a:ln w="76200">
              <a:solidFill>
                <a:schemeClr val="hlink"/>
              </a:solidFill>
              <a:round/>
              <a:headEn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88" name="Text Box 44"/>
            <p:cNvSpPr txBox="1">
              <a:spLocks noChangeArrowheads="1"/>
            </p:cNvSpPr>
            <p:nvPr/>
          </p:nvSpPr>
          <p:spPr bwMode="auto">
            <a:xfrm>
              <a:off x="2041" y="1743"/>
              <a:ext cx="2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grpSp>
      <p:grpSp>
        <p:nvGrpSpPr>
          <p:cNvPr id="518189" name="Group 45"/>
          <p:cNvGrpSpPr>
            <a:grpSpLocks/>
          </p:cNvGrpSpPr>
          <p:nvPr/>
        </p:nvGrpSpPr>
        <p:grpSpPr bwMode="auto">
          <a:xfrm>
            <a:off x="1979466" y="2890249"/>
            <a:ext cx="2679700" cy="1235075"/>
            <a:chOff x="307" y="1930"/>
            <a:chExt cx="1688" cy="778"/>
          </a:xfrm>
        </p:grpSpPr>
        <p:grpSp>
          <p:nvGrpSpPr>
            <p:cNvPr id="518190" name="Group 46"/>
            <p:cNvGrpSpPr>
              <a:grpSpLocks/>
            </p:cNvGrpSpPr>
            <p:nvPr/>
          </p:nvGrpSpPr>
          <p:grpSpPr bwMode="auto">
            <a:xfrm>
              <a:off x="1378" y="1930"/>
              <a:ext cx="617" cy="778"/>
              <a:chOff x="1378" y="1930"/>
              <a:chExt cx="617" cy="778"/>
            </a:xfrm>
          </p:grpSpPr>
          <p:sp>
            <p:nvSpPr>
              <p:cNvPr id="518191" name="Rectangle 47"/>
              <p:cNvSpPr>
                <a:spLocks noChangeArrowheads="1"/>
              </p:cNvSpPr>
              <p:nvPr/>
            </p:nvSpPr>
            <p:spPr bwMode="auto">
              <a:xfrm>
                <a:off x="1532" y="1930"/>
                <a:ext cx="463" cy="280"/>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r>
                  <a:rPr lang="en-US" altLang="zh-CN" sz="2000" b="1">
                    <a:solidFill>
                      <a:srgbClr val="333399"/>
                    </a:solidFill>
                    <a:latin typeface="Arial" panose="020B0604020202020204" pitchFamily="34" charset="0"/>
                    <a:ea typeface="黑体" panose="02010609060101010101" pitchFamily="49" charset="-122"/>
                  </a:rPr>
                  <a:t>F</a:t>
                </a:r>
                <a:r>
                  <a:rPr lang="en-US" altLang="zh-CN" sz="2000" b="1" baseline="-25000">
                    <a:solidFill>
                      <a:srgbClr val="333399"/>
                    </a:solidFill>
                    <a:latin typeface="Arial" panose="020B0604020202020204" pitchFamily="34" charset="0"/>
                    <a:ea typeface="黑体" panose="02010609060101010101" pitchFamily="49" charset="-122"/>
                  </a:rPr>
                  <a:t>1</a:t>
                </a:r>
              </a:p>
            </p:txBody>
          </p:sp>
          <p:grpSp>
            <p:nvGrpSpPr>
              <p:cNvPr id="518192" name="Group 48"/>
              <p:cNvGrpSpPr>
                <a:grpSpLocks/>
              </p:cNvGrpSpPr>
              <p:nvPr/>
            </p:nvGrpSpPr>
            <p:grpSpPr bwMode="auto">
              <a:xfrm>
                <a:off x="1378" y="2153"/>
                <a:ext cx="288" cy="555"/>
                <a:chOff x="1378" y="2153"/>
                <a:chExt cx="288" cy="555"/>
              </a:xfrm>
            </p:grpSpPr>
            <p:sp>
              <p:nvSpPr>
                <p:cNvPr id="518193" name="Line 49"/>
                <p:cNvSpPr>
                  <a:spLocks noChangeShapeType="1"/>
                </p:cNvSpPr>
                <p:nvPr/>
              </p:nvSpPr>
              <p:spPr bwMode="auto">
                <a:xfrm flipV="1">
                  <a:off x="1666" y="2153"/>
                  <a:ext cx="0" cy="555"/>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94" name="Text Box 50"/>
                <p:cNvSpPr txBox="1">
                  <a:spLocks noChangeArrowheads="1"/>
                </p:cNvSpPr>
                <p:nvPr/>
              </p:nvSpPr>
              <p:spPr bwMode="auto">
                <a:xfrm>
                  <a:off x="1378" y="2329"/>
                  <a:ext cx="2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grpSp>
        </p:grpSp>
        <p:sp>
          <p:nvSpPr>
            <p:cNvPr id="518195" name="Rectangle 51"/>
            <p:cNvSpPr>
              <a:spLocks noChangeArrowheads="1"/>
            </p:cNvSpPr>
            <p:nvPr/>
          </p:nvSpPr>
          <p:spPr bwMode="auto">
            <a:xfrm>
              <a:off x="307" y="1938"/>
              <a:ext cx="1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2000" b="1">
                  <a:solidFill>
                    <a:srgbClr val="333399"/>
                  </a:solidFill>
                  <a:latin typeface="Arial" panose="020B0604020202020204" pitchFamily="34" charset="0"/>
                  <a:ea typeface="黑体" panose="02010609060101010101" pitchFamily="49" charset="-122"/>
                </a:rPr>
                <a:t>网桥 </a:t>
              </a:r>
              <a:r>
                <a:rPr lang="en-US" altLang="zh-CN" sz="2000" b="1">
                  <a:solidFill>
                    <a:srgbClr val="333399"/>
                  </a:solidFill>
                  <a:latin typeface="Arial" panose="020B0604020202020204" pitchFamily="34" charset="0"/>
                  <a:ea typeface="黑体" panose="02010609060101010101" pitchFamily="49" charset="-122"/>
                </a:rPr>
                <a:t>1 </a:t>
              </a:r>
              <a:r>
                <a:rPr lang="zh-CN" altLang="en-US" sz="2000" b="1">
                  <a:solidFill>
                    <a:srgbClr val="333399"/>
                  </a:solidFill>
                  <a:latin typeface="Arial" panose="020B0604020202020204" pitchFamily="34" charset="0"/>
                  <a:ea typeface="黑体" panose="02010609060101010101" pitchFamily="49" charset="-122"/>
                </a:rPr>
                <a:t>转发的帧</a:t>
              </a:r>
            </a:p>
          </p:txBody>
        </p:sp>
      </p:grpSp>
      <p:grpSp>
        <p:nvGrpSpPr>
          <p:cNvPr id="518196" name="Group 52"/>
          <p:cNvGrpSpPr>
            <a:grpSpLocks/>
          </p:cNvGrpSpPr>
          <p:nvPr/>
        </p:nvGrpSpPr>
        <p:grpSpPr bwMode="auto">
          <a:xfrm>
            <a:off x="4413103" y="2574336"/>
            <a:ext cx="3100388" cy="1393825"/>
            <a:chOff x="1840" y="1731"/>
            <a:chExt cx="1953" cy="878"/>
          </a:xfrm>
        </p:grpSpPr>
        <p:sp>
          <p:nvSpPr>
            <p:cNvPr id="518197" name="Arc 53"/>
            <p:cNvSpPr>
              <a:spLocks/>
            </p:cNvSpPr>
            <p:nvPr/>
          </p:nvSpPr>
          <p:spPr bwMode="auto">
            <a:xfrm flipH="1">
              <a:off x="1840" y="2024"/>
              <a:ext cx="1953" cy="585"/>
            </a:xfrm>
            <a:custGeom>
              <a:avLst/>
              <a:gdLst>
                <a:gd name="G0" fmla="+- 0 0 0"/>
                <a:gd name="G1" fmla="+- 21600 0 0"/>
                <a:gd name="G2" fmla="+- 21600 0 0"/>
                <a:gd name="T0" fmla="*/ 0 w 21600"/>
                <a:gd name="T1" fmla="*/ 0 h 25085"/>
                <a:gd name="T2" fmla="*/ 21317 w 21600"/>
                <a:gd name="T3" fmla="*/ 25085 h 25085"/>
                <a:gd name="T4" fmla="*/ 0 w 21600"/>
                <a:gd name="T5" fmla="*/ 21600 h 25085"/>
              </a:gdLst>
              <a:ahLst/>
              <a:cxnLst>
                <a:cxn ang="0">
                  <a:pos x="T0" y="T1"/>
                </a:cxn>
                <a:cxn ang="0">
                  <a:pos x="T2" y="T3"/>
                </a:cxn>
                <a:cxn ang="0">
                  <a:pos x="T4" y="T5"/>
                </a:cxn>
              </a:cxnLst>
              <a:rect l="0" t="0" r="r" b="b"/>
              <a:pathLst>
                <a:path w="21600" h="25085" fill="none" extrusionOk="0">
                  <a:moveTo>
                    <a:pt x="0" y="0"/>
                  </a:moveTo>
                  <a:cubicBezTo>
                    <a:pt x="11929" y="0"/>
                    <a:pt x="21600" y="9670"/>
                    <a:pt x="21600" y="21600"/>
                  </a:cubicBezTo>
                  <a:cubicBezTo>
                    <a:pt x="21600" y="22767"/>
                    <a:pt x="21505" y="23932"/>
                    <a:pt x="21317" y="25085"/>
                  </a:cubicBezTo>
                </a:path>
                <a:path w="21600" h="25085" stroke="0" extrusionOk="0">
                  <a:moveTo>
                    <a:pt x="0" y="0"/>
                  </a:moveTo>
                  <a:cubicBezTo>
                    <a:pt x="11929" y="0"/>
                    <a:pt x="21600" y="9670"/>
                    <a:pt x="21600" y="21600"/>
                  </a:cubicBezTo>
                  <a:cubicBezTo>
                    <a:pt x="21600" y="22767"/>
                    <a:pt x="21505" y="23932"/>
                    <a:pt x="21317" y="25085"/>
                  </a:cubicBezTo>
                  <a:lnTo>
                    <a:pt x="0" y="21600"/>
                  </a:lnTo>
                  <a:close/>
                </a:path>
              </a:pathLst>
            </a:custGeom>
            <a:noFill/>
            <a:ln w="76200">
              <a:solidFill>
                <a:schemeClr val="hlink"/>
              </a:solidFill>
              <a:round/>
              <a:headEn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98" name="Text Box 54"/>
            <p:cNvSpPr txBox="1">
              <a:spLocks noChangeArrowheads="1"/>
            </p:cNvSpPr>
            <p:nvPr/>
          </p:nvSpPr>
          <p:spPr bwMode="auto">
            <a:xfrm>
              <a:off x="3269" y="1731"/>
              <a:ext cx="2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grpSp>
      <p:grpSp>
        <p:nvGrpSpPr>
          <p:cNvPr id="518199" name="Group 55"/>
          <p:cNvGrpSpPr>
            <a:grpSpLocks/>
          </p:cNvGrpSpPr>
          <p:nvPr/>
        </p:nvGrpSpPr>
        <p:grpSpPr bwMode="auto">
          <a:xfrm>
            <a:off x="7513490" y="2853736"/>
            <a:ext cx="2724149" cy="1285875"/>
            <a:chOff x="3793" y="1907"/>
            <a:chExt cx="1716" cy="810"/>
          </a:xfrm>
        </p:grpSpPr>
        <p:grpSp>
          <p:nvGrpSpPr>
            <p:cNvPr id="518200" name="Group 56"/>
            <p:cNvGrpSpPr>
              <a:grpSpLocks/>
            </p:cNvGrpSpPr>
            <p:nvPr/>
          </p:nvGrpSpPr>
          <p:grpSpPr bwMode="auto">
            <a:xfrm>
              <a:off x="3793" y="1938"/>
              <a:ext cx="626" cy="779"/>
              <a:chOff x="3793" y="1938"/>
              <a:chExt cx="626" cy="779"/>
            </a:xfrm>
          </p:grpSpPr>
          <p:grpSp>
            <p:nvGrpSpPr>
              <p:cNvPr id="518201" name="Group 57"/>
              <p:cNvGrpSpPr>
                <a:grpSpLocks/>
              </p:cNvGrpSpPr>
              <p:nvPr/>
            </p:nvGrpSpPr>
            <p:grpSpPr bwMode="auto">
              <a:xfrm>
                <a:off x="4131" y="2162"/>
                <a:ext cx="288" cy="555"/>
                <a:chOff x="4131" y="2162"/>
                <a:chExt cx="288" cy="555"/>
              </a:xfrm>
            </p:grpSpPr>
            <p:sp>
              <p:nvSpPr>
                <p:cNvPr id="518202" name="Line 58"/>
                <p:cNvSpPr>
                  <a:spLocks noChangeShapeType="1"/>
                </p:cNvSpPr>
                <p:nvPr/>
              </p:nvSpPr>
              <p:spPr bwMode="auto">
                <a:xfrm flipV="1">
                  <a:off x="4131" y="2162"/>
                  <a:ext cx="0" cy="555"/>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203" name="Text Box 59"/>
                <p:cNvSpPr txBox="1">
                  <a:spLocks noChangeArrowheads="1"/>
                </p:cNvSpPr>
                <p:nvPr/>
              </p:nvSpPr>
              <p:spPr bwMode="auto">
                <a:xfrm>
                  <a:off x="4132" y="2338"/>
                  <a:ext cx="2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grpSp>
          <p:sp>
            <p:nvSpPr>
              <p:cNvPr id="518204" name="Rectangle 60"/>
              <p:cNvSpPr>
                <a:spLocks noChangeArrowheads="1"/>
              </p:cNvSpPr>
              <p:nvPr/>
            </p:nvSpPr>
            <p:spPr bwMode="auto">
              <a:xfrm>
                <a:off x="3793" y="1938"/>
                <a:ext cx="464" cy="256"/>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r>
                  <a:rPr lang="en-US" altLang="zh-CN" sz="2000" b="1">
                    <a:solidFill>
                      <a:srgbClr val="333399"/>
                    </a:solidFill>
                    <a:latin typeface="Arial" panose="020B0604020202020204" pitchFamily="34" charset="0"/>
                    <a:ea typeface="黑体" panose="02010609060101010101" pitchFamily="49" charset="-122"/>
                  </a:rPr>
                  <a:t>F</a:t>
                </a:r>
                <a:r>
                  <a:rPr lang="en-US" altLang="zh-CN" sz="2000" b="1" baseline="-25000">
                    <a:solidFill>
                      <a:srgbClr val="333399"/>
                    </a:solidFill>
                    <a:latin typeface="Arial" panose="020B0604020202020204" pitchFamily="34" charset="0"/>
                    <a:ea typeface="黑体" panose="02010609060101010101" pitchFamily="49" charset="-122"/>
                  </a:rPr>
                  <a:t>2</a:t>
                </a:r>
              </a:p>
            </p:txBody>
          </p:sp>
        </p:grpSp>
        <p:sp>
          <p:nvSpPr>
            <p:cNvPr id="518205" name="Rectangle 61"/>
            <p:cNvSpPr>
              <a:spLocks noChangeArrowheads="1"/>
            </p:cNvSpPr>
            <p:nvPr/>
          </p:nvSpPr>
          <p:spPr bwMode="auto">
            <a:xfrm>
              <a:off x="4240" y="1907"/>
              <a:ext cx="12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2000" b="1">
                  <a:solidFill>
                    <a:srgbClr val="333399"/>
                  </a:solidFill>
                  <a:latin typeface="Arial" panose="020B0604020202020204" pitchFamily="34" charset="0"/>
                  <a:ea typeface="黑体" panose="02010609060101010101" pitchFamily="49" charset="-122"/>
                </a:rPr>
                <a:t>网桥 </a:t>
              </a:r>
              <a:r>
                <a:rPr lang="en-US" altLang="zh-CN" sz="2000" b="1">
                  <a:solidFill>
                    <a:srgbClr val="333399"/>
                  </a:solidFill>
                  <a:latin typeface="Arial" panose="020B0604020202020204" pitchFamily="34" charset="0"/>
                  <a:ea typeface="黑体" panose="02010609060101010101" pitchFamily="49" charset="-122"/>
                </a:rPr>
                <a:t>2 </a:t>
              </a:r>
              <a:r>
                <a:rPr lang="zh-CN" altLang="en-US" sz="2000" b="1">
                  <a:solidFill>
                    <a:srgbClr val="333399"/>
                  </a:solidFill>
                  <a:latin typeface="Arial" panose="020B0604020202020204" pitchFamily="34" charset="0"/>
                  <a:ea typeface="黑体" panose="02010609060101010101" pitchFamily="49" charset="-122"/>
                </a:rPr>
                <a:t>转发的帧</a:t>
              </a:r>
            </a:p>
          </p:txBody>
        </p:sp>
      </p:grpSp>
      <p:sp>
        <p:nvSpPr>
          <p:cNvPr id="518207" name="Text Box 63"/>
          <p:cNvSpPr txBox="1">
            <a:spLocks noChangeArrowheads="1"/>
          </p:cNvSpPr>
          <p:nvPr/>
        </p:nvSpPr>
        <p:spPr bwMode="auto">
          <a:xfrm>
            <a:off x="4695679" y="4768261"/>
            <a:ext cx="2936875" cy="466725"/>
          </a:xfrm>
          <a:prstGeom prst="rect">
            <a:avLst/>
          </a:prstGeom>
          <a:solidFill>
            <a:srgbClr val="FFFF99"/>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333399"/>
                </a:solidFill>
                <a:latin typeface="黑体" panose="02010609060101010101" pitchFamily="49" charset="-122"/>
              </a:rPr>
              <a:t>网络资源白白消耗了</a:t>
            </a:r>
          </a:p>
        </p:txBody>
      </p:sp>
      <p:pic>
        <p:nvPicPr>
          <p:cNvPr id="2" name="图形 1">
            <a:extLst>
              <a:ext uri="{FF2B5EF4-FFF2-40B4-BE49-F238E27FC236}">
                <a16:creationId xmlns:a16="http://schemas.microsoft.com/office/drawing/2014/main" id="{72BCD253-E5A7-693E-D6E1-EC76A436D91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943227" y="5118181"/>
            <a:ext cx="603849" cy="457200"/>
          </a:xfrm>
          <a:prstGeom prst="rect">
            <a:avLst/>
          </a:prstGeom>
        </p:spPr>
      </p:pic>
      <p:pic>
        <p:nvPicPr>
          <p:cNvPr id="3" name="图形 2">
            <a:extLst>
              <a:ext uri="{FF2B5EF4-FFF2-40B4-BE49-F238E27FC236}">
                <a16:creationId xmlns:a16="http://schemas.microsoft.com/office/drawing/2014/main" id="{A5BEB5A9-F74F-79FC-214E-D4589DD3A646}"/>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3765465" y="4046318"/>
            <a:ext cx="804835" cy="634400"/>
          </a:xfrm>
          <a:prstGeom prst="rect">
            <a:avLst/>
          </a:prstGeom>
        </p:spPr>
      </p:pic>
      <p:pic>
        <p:nvPicPr>
          <p:cNvPr id="5" name="图形 4">
            <a:extLst>
              <a:ext uri="{FF2B5EF4-FFF2-40B4-BE49-F238E27FC236}">
                <a16:creationId xmlns:a16="http://schemas.microsoft.com/office/drawing/2014/main" id="{B644B4E2-12C0-931C-4DD6-96E97F01562C}"/>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647647" y="4087822"/>
            <a:ext cx="804835" cy="63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18179"/>
                                        </p:tgtEl>
                                        <p:attrNameLst>
                                          <p:attrName>style.visibility</p:attrName>
                                        </p:attrNameLst>
                                      </p:cBhvr>
                                      <p:to>
                                        <p:strVal val="visible"/>
                                      </p:to>
                                    </p:set>
                                    <p:animEffect transition="in" filter="wipe(down)">
                                      <p:cBhvr>
                                        <p:cTn id="7" dur="1000"/>
                                        <p:tgtEl>
                                          <p:spTgt spid="518179"/>
                                        </p:tgtEl>
                                      </p:cBhvr>
                                    </p:animEffect>
                                  </p:childTnLst>
                                </p:cTn>
                              </p:par>
                              <p:par>
                                <p:cTn id="8" presetID="22" presetClass="entr" presetSubtype="8" fill="hold" nodeType="withEffect">
                                  <p:stCondLst>
                                    <p:cond delay="0"/>
                                  </p:stCondLst>
                                  <p:childTnLst>
                                    <p:set>
                                      <p:cBhvr>
                                        <p:cTn id="9" dur="1" fill="hold">
                                          <p:stCondLst>
                                            <p:cond delay="0"/>
                                          </p:stCondLst>
                                        </p:cTn>
                                        <p:tgtEl>
                                          <p:spTgt spid="518182"/>
                                        </p:tgtEl>
                                        <p:attrNameLst>
                                          <p:attrName>style.visibility</p:attrName>
                                        </p:attrNameLst>
                                      </p:cBhvr>
                                      <p:to>
                                        <p:strVal val="visible"/>
                                      </p:to>
                                    </p:set>
                                    <p:animEffect transition="in" filter="wipe(left)">
                                      <p:cBhvr>
                                        <p:cTn id="10" dur="1000"/>
                                        <p:tgtEl>
                                          <p:spTgt spid="51818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518189"/>
                                        </p:tgtEl>
                                        <p:attrNameLst>
                                          <p:attrName>style.visibility</p:attrName>
                                        </p:attrNameLst>
                                      </p:cBhvr>
                                      <p:to>
                                        <p:strVal val="visible"/>
                                      </p:to>
                                    </p:set>
                                    <p:animEffect transition="in" filter="wipe(down)">
                                      <p:cBhvr>
                                        <p:cTn id="15" dur="1000"/>
                                        <p:tgtEl>
                                          <p:spTgt spid="518189"/>
                                        </p:tgtEl>
                                      </p:cBhvr>
                                    </p:animEffect>
                                  </p:childTnLst>
                                </p:cTn>
                              </p:par>
                              <p:par>
                                <p:cTn id="16" presetID="22" presetClass="entr" presetSubtype="4" fill="hold" nodeType="withEffect">
                                  <p:stCondLst>
                                    <p:cond delay="0"/>
                                  </p:stCondLst>
                                  <p:childTnLst>
                                    <p:set>
                                      <p:cBhvr>
                                        <p:cTn id="17" dur="1" fill="hold">
                                          <p:stCondLst>
                                            <p:cond delay="0"/>
                                          </p:stCondLst>
                                        </p:cTn>
                                        <p:tgtEl>
                                          <p:spTgt spid="518199"/>
                                        </p:tgtEl>
                                        <p:attrNameLst>
                                          <p:attrName>style.visibility</p:attrName>
                                        </p:attrNameLst>
                                      </p:cBhvr>
                                      <p:to>
                                        <p:strVal val="visible"/>
                                      </p:to>
                                    </p:set>
                                    <p:animEffect transition="in" filter="wipe(down)">
                                      <p:cBhvr>
                                        <p:cTn id="18" dur="1000"/>
                                        <p:tgtEl>
                                          <p:spTgt spid="51819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518186"/>
                                        </p:tgtEl>
                                        <p:attrNameLst>
                                          <p:attrName>style.visibility</p:attrName>
                                        </p:attrNameLst>
                                      </p:cBhvr>
                                      <p:to>
                                        <p:strVal val="visible"/>
                                      </p:to>
                                    </p:set>
                                    <p:animEffect transition="in" filter="wipe(left)">
                                      <p:cBhvr>
                                        <p:cTn id="23" dur="1000"/>
                                        <p:tgtEl>
                                          <p:spTgt spid="518186"/>
                                        </p:tgtEl>
                                      </p:cBhvr>
                                    </p:animEffect>
                                  </p:childTnLst>
                                </p:cTn>
                              </p:par>
                              <p:par>
                                <p:cTn id="24" presetID="22" presetClass="entr" presetSubtype="2" fill="hold" nodeType="withEffect">
                                  <p:stCondLst>
                                    <p:cond delay="0"/>
                                  </p:stCondLst>
                                  <p:childTnLst>
                                    <p:set>
                                      <p:cBhvr>
                                        <p:cTn id="25" dur="1" fill="hold">
                                          <p:stCondLst>
                                            <p:cond delay="0"/>
                                          </p:stCondLst>
                                        </p:cTn>
                                        <p:tgtEl>
                                          <p:spTgt spid="518196"/>
                                        </p:tgtEl>
                                        <p:attrNameLst>
                                          <p:attrName>style.visibility</p:attrName>
                                        </p:attrNameLst>
                                      </p:cBhvr>
                                      <p:to>
                                        <p:strVal val="visible"/>
                                      </p:to>
                                    </p:set>
                                    <p:animEffect transition="in" filter="wipe(right)">
                                      <p:cBhvr>
                                        <p:cTn id="26" dur="1000"/>
                                        <p:tgtEl>
                                          <p:spTgt spid="51819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8176"/>
                                        </p:tgtEl>
                                        <p:attrNameLst>
                                          <p:attrName>style.visibility</p:attrName>
                                        </p:attrNameLst>
                                      </p:cBhvr>
                                      <p:to>
                                        <p:strVal val="visible"/>
                                      </p:to>
                                    </p:set>
                                  </p:childTnLst>
                                </p:cTn>
                              </p:par>
                            </p:childTnLst>
                          </p:cTn>
                        </p:par>
                        <p:par>
                          <p:cTn id="31" fill="hold" nodeType="afterGroup">
                            <p:stCondLst>
                              <p:cond delay="0"/>
                            </p:stCondLst>
                            <p:childTnLst>
                              <p:par>
                                <p:cTn id="32" presetID="22" presetClass="entr" presetSubtype="8" fill="hold" grpId="0" nodeType="afterEffect">
                                  <p:stCondLst>
                                    <p:cond delay="0"/>
                                  </p:stCondLst>
                                  <p:childTnLst>
                                    <p:set>
                                      <p:cBhvr>
                                        <p:cTn id="33" dur="1" fill="hold">
                                          <p:stCondLst>
                                            <p:cond delay="0"/>
                                          </p:stCondLst>
                                        </p:cTn>
                                        <p:tgtEl>
                                          <p:spTgt spid="518170"/>
                                        </p:tgtEl>
                                        <p:attrNameLst>
                                          <p:attrName>style.visibility</p:attrName>
                                        </p:attrNameLst>
                                      </p:cBhvr>
                                      <p:to>
                                        <p:strVal val="visible"/>
                                      </p:to>
                                    </p:set>
                                    <p:animEffect transition="in" filter="wipe(left)">
                                      <p:cBhvr>
                                        <p:cTn id="34" dur="500"/>
                                        <p:tgtEl>
                                          <p:spTgt spid="518170"/>
                                        </p:tgtEl>
                                      </p:cBhvr>
                                    </p:animEffect>
                                  </p:childTnLst>
                                </p:cTn>
                              </p:par>
                            </p:childTnLst>
                          </p:cTn>
                        </p:par>
                        <p:par>
                          <p:cTn id="35" fill="hold" nodeType="afterGroup">
                            <p:stCondLst>
                              <p:cond delay="500"/>
                            </p:stCondLst>
                            <p:childTnLst>
                              <p:par>
                                <p:cTn id="36" presetID="1" presetClass="exit" presetSubtype="0" fill="hold" grpId="1" nodeType="afterEffect">
                                  <p:stCondLst>
                                    <p:cond delay="500"/>
                                  </p:stCondLst>
                                  <p:childTnLst>
                                    <p:set>
                                      <p:cBhvr>
                                        <p:cTn id="37" dur="1" fill="hold">
                                          <p:stCondLst>
                                            <p:cond delay="0"/>
                                          </p:stCondLst>
                                        </p:cTn>
                                        <p:tgtEl>
                                          <p:spTgt spid="518170"/>
                                        </p:tgtEl>
                                        <p:attrNameLst>
                                          <p:attrName>style.visibility</p:attrName>
                                        </p:attrNameLst>
                                      </p:cBhvr>
                                      <p:to>
                                        <p:strVal val="hidden"/>
                                      </p:to>
                                    </p:set>
                                  </p:childTnLst>
                                </p:cTn>
                              </p:par>
                            </p:childTnLst>
                          </p:cTn>
                        </p:par>
                        <p:par>
                          <p:cTn id="38" fill="hold" nodeType="afterGroup">
                            <p:stCondLst>
                              <p:cond delay="1000"/>
                            </p:stCondLst>
                            <p:childTnLst>
                              <p:par>
                                <p:cTn id="39" presetID="22" presetClass="entr" presetSubtype="8" fill="hold" grpId="2" nodeType="afterEffect">
                                  <p:stCondLst>
                                    <p:cond delay="0"/>
                                  </p:stCondLst>
                                  <p:childTnLst>
                                    <p:set>
                                      <p:cBhvr>
                                        <p:cTn id="40" dur="1" fill="hold">
                                          <p:stCondLst>
                                            <p:cond delay="0"/>
                                          </p:stCondLst>
                                        </p:cTn>
                                        <p:tgtEl>
                                          <p:spTgt spid="518170"/>
                                        </p:tgtEl>
                                        <p:attrNameLst>
                                          <p:attrName>style.visibility</p:attrName>
                                        </p:attrNameLst>
                                      </p:cBhvr>
                                      <p:to>
                                        <p:strVal val="visible"/>
                                      </p:to>
                                    </p:set>
                                    <p:animEffect transition="in" filter="wipe(left)">
                                      <p:cBhvr>
                                        <p:cTn id="41" dur="500"/>
                                        <p:tgtEl>
                                          <p:spTgt spid="518170"/>
                                        </p:tgtEl>
                                      </p:cBhvr>
                                    </p:animEffect>
                                  </p:childTnLst>
                                </p:cTn>
                              </p:par>
                            </p:childTnLst>
                          </p:cTn>
                        </p:par>
                        <p:par>
                          <p:cTn id="42" fill="hold" nodeType="afterGroup">
                            <p:stCondLst>
                              <p:cond delay="1500"/>
                            </p:stCondLst>
                            <p:childTnLst>
                              <p:par>
                                <p:cTn id="43" presetID="1" presetClass="exit" presetSubtype="0" fill="hold" grpId="3" nodeType="afterEffect">
                                  <p:stCondLst>
                                    <p:cond delay="500"/>
                                  </p:stCondLst>
                                  <p:childTnLst>
                                    <p:set>
                                      <p:cBhvr>
                                        <p:cTn id="44" dur="1" fill="hold">
                                          <p:stCondLst>
                                            <p:cond delay="0"/>
                                          </p:stCondLst>
                                        </p:cTn>
                                        <p:tgtEl>
                                          <p:spTgt spid="518170"/>
                                        </p:tgtEl>
                                        <p:attrNameLst>
                                          <p:attrName>style.visibility</p:attrName>
                                        </p:attrNameLst>
                                      </p:cBhvr>
                                      <p:to>
                                        <p:strVal val="hidden"/>
                                      </p:to>
                                    </p:set>
                                  </p:childTnLst>
                                </p:cTn>
                              </p:par>
                            </p:childTnLst>
                          </p:cTn>
                        </p:par>
                        <p:par>
                          <p:cTn id="45" fill="hold" nodeType="afterGroup">
                            <p:stCondLst>
                              <p:cond delay="2000"/>
                            </p:stCondLst>
                            <p:childTnLst>
                              <p:par>
                                <p:cTn id="46" presetID="22" presetClass="entr" presetSubtype="8" fill="hold" grpId="4" nodeType="afterEffect">
                                  <p:stCondLst>
                                    <p:cond delay="0"/>
                                  </p:stCondLst>
                                  <p:childTnLst>
                                    <p:set>
                                      <p:cBhvr>
                                        <p:cTn id="47" dur="1" fill="hold">
                                          <p:stCondLst>
                                            <p:cond delay="0"/>
                                          </p:stCondLst>
                                        </p:cTn>
                                        <p:tgtEl>
                                          <p:spTgt spid="518170"/>
                                        </p:tgtEl>
                                        <p:attrNameLst>
                                          <p:attrName>style.visibility</p:attrName>
                                        </p:attrNameLst>
                                      </p:cBhvr>
                                      <p:to>
                                        <p:strVal val="visible"/>
                                      </p:to>
                                    </p:set>
                                    <p:animEffect transition="in" filter="wipe(left)">
                                      <p:cBhvr>
                                        <p:cTn id="48" dur="500"/>
                                        <p:tgtEl>
                                          <p:spTgt spid="518170"/>
                                        </p:tgtEl>
                                      </p:cBhvr>
                                    </p:animEffect>
                                  </p:childTnLst>
                                </p:cTn>
                              </p:par>
                            </p:childTnLst>
                          </p:cTn>
                        </p:par>
                        <p:par>
                          <p:cTn id="49" fill="hold" nodeType="afterGroup">
                            <p:stCondLst>
                              <p:cond delay="2500"/>
                            </p:stCondLst>
                            <p:childTnLst>
                              <p:par>
                                <p:cTn id="50" presetID="1" presetClass="exit" presetSubtype="0" fill="hold" grpId="5" nodeType="afterEffect">
                                  <p:stCondLst>
                                    <p:cond delay="500"/>
                                  </p:stCondLst>
                                  <p:childTnLst>
                                    <p:set>
                                      <p:cBhvr>
                                        <p:cTn id="51" dur="1" fill="hold">
                                          <p:stCondLst>
                                            <p:cond delay="0"/>
                                          </p:stCondLst>
                                        </p:cTn>
                                        <p:tgtEl>
                                          <p:spTgt spid="518170"/>
                                        </p:tgtEl>
                                        <p:attrNameLst>
                                          <p:attrName>style.visibility</p:attrName>
                                        </p:attrNameLst>
                                      </p:cBhvr>
                                      <p:to>
                                        <p:strVal val="hidden"/>
                                      </p:to>
                                    </p:set>
                                  </p:childTnLst>
                                </p:cTn>
                              </p:par>
                            </p:childTnLst>
                          </p:cTn>
                        </p:par>
                        <p:par>
                          <p:cTn id="52" fill="hold" nodeType="afterGroup">
                            <p:stCondLst>
                              <p:cond delay="3000"/>
                            </p:stCondLst>
                            <p:childTnLst>
                              <p:par>
                                <p:cTn id="53" presetID="1" presetClass="entr" presetSubtype="0" fill="hold" grpId="0" nodeType="afterEffect">
                                  <p:stCondLst>
                                    <p:cond delay="0"/>
                                  </p:stCondLst>
                                  <p:childTnLst>
                                    <p:set>
                                      <p:cBhvr>
                                        <p:cTn id="54" dur="1" fill="hold">
                                          <p:stCondLst>
                                            <p:cond delay="0"/>
                                          </p:stCondLst>
                                        </p:cTn>
                                        <p:tgtEl>
                                          <p:spTgt spid="518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70" grpId="0" animBg="1"/>
      <p:bldP spid="518170" grpId="1" animBg="1"/>
      <p:bldP spid="518170" grpId="2" animBg="1"/>
      <p:bldP spid="518170" grpId="3" animBg="1"/>
      <p:bldP spid="518170" grpId="4" animBg="1"/>
      <p:bldP spid="518170" grpId="5" animBg="1"/>
      <p:bldP spid="518176" grpId="0"/>
      <p:bldP spid="518207"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32748-E173-DD42-CC24-7EAADE671A4B}"/>
              </a:ext>
            </a:extLst>
          </p:cNvPr>
          <p:cNvSpPr>
            <a:spLocks noGrp="1"/>
          </p:cNvSpPr>
          <p:nvPr>
            <p:ph type="title"/>
          </p:nvPr>
        </p:nvSpPr>
        <p:spPr/>
        <p:txBody>
          <a:bodyPr/>
          <a:lstStyle/>
          <a:p>
            <a:r>
              <a:rPr lang="zh-CN" altLang="en-US" sz="3200" dirty="0">
                <a:latin typeface="+mn-lt"/>
                <a:ea typeface="+mn-ea"/>
                <a:cs typeface="+mn-ea"/>
                <a:sym typeface="+mn-lt"/>
              </a:rPr>
              <a:t>消除环路的思想</a:t>
            </a:r>
            <a:endParaRPr lang="zh-CN" altLang="en-US" dirty="0"/>
          </a:p>
        </p:txBody>
      </p:sp>
      <p:sp>
        <p:nvSpPr>
          <p:cNvPr id="3" name="内容占位符 2">
            <a:extLst>
              <a:ext uri="{FF2B5EF4-FFF2-40B4-BE49-F238E27FC236}">
                <a16:creationId xmlns:a16="http://schemas.microsoft.com/office/drawing/2014/main" id="{7DBD3354-98FC-23A3-EAB7-57B583380CC2}"/>
              </a:ext>
            </a:extLst>
          </p:cNvPr>
          <p:cNvSpPr>
            <a:spLocks noGrp="1"/>
          </p:cNvSpPr>
          <p:nvPr>
            <p:ph idx="1"/>
          </p:nvPr>
        </p:nvSpPr>
        <p:spPr/>
        <p:txBody>
          <a:bodyPr/>
          <a:lstStyle/>
          <a:p>
            <a:pPr>
              <a:lnSpc>
                <a:spcPct val="120000"/>
              </a:lnSpc>
              <a:buFont typeface="Wingdings" panose="05000000000000000000" pitchFamily="2" charset="2"/>
              <a:buChar char="n"/>
            </a:pPr>
            <a:r>
              <a:rPr lang="zh-CN" altLang="en-US" sz="2000" b="1" dirty="0">
                <a:cs typeface="+mn-ea"/>
                <a:sym typeface="+mn-lt"/>
              </a:rPr>
              <a:t>将存在环路的网络修剪为树形</a:t>
            </a:r>
            <a:endParaRPr lang="en-US" altLang="zh-CN" sz="2000" b="1" dirty="0">
              <a:cs typeface="+mn-ea"/>
              <a:sym typeface="+mn-lt"/>
            </a:endParaRPr>
          </a:p>
          <a:p>
            <a:pPr marL="536575" indent="-271463">
              <a:lnSpc>
                <a:spcPct val="120000"/>
              </a:lnSpc>
              <a:buFont typeface="Wingdings" pitchFamily="2" charset="2"/>
              <a:buChar char="Ø"/>
            </a:pPr>
            <a:r>
              <a:rPr lang="zh-CN" altLang="en-US" sz="2000" dirty="0">
                <a:cs typeface="+mn-ea"/>
                <a:sym typeface="+mn-lt"/>
              </a:rPr>
              <a:t>选择树根</a:t>
            </a:r>
            <a:endParaRPr lang="en-US" altLang="zh-CN" sz="2000" dirty="0">
              <a:cs typeface="+mn-ea"/>
              <a:sym typeface="+mn-lt"/>
            </a:endParaRPr>
          </a:p>
          <a:p>
            <a:pPr marL="536575" indent="-271463">
              <a:lnSpc>
                <a:spcPct val="120000"/>
              </a:lnSpc>
              <a:buFont typeface="Wingdings" pitchFamily="2" charset="2"/>
              <a:buChar char="Ø"/>
            </a:pPr>
            <a:r>
              <a:rPr lang="zh-CN" altLang="en-US" sz="2000" dirty="0">
                <a:cs typeface="+mn-ea"/>
                <a:sym typeface="+mn-lt"/>
              </a:rPr>
              <a:t>确定最短路径</a:t>
            </a:r>
            <a:endParaRPr lang="en-US" altLang="zh-CN" sz="2000" dirty="0">
              <a:cs typeface="+mn-ea"/>
              <a:sym typeface="+mn-lt"/>
            </a:endParaRPr>
          </a:p>
          <a:p>
            <a:pPr marL="536575" indent="-271463">
              <a:lnSpc>
                <a:spcPct val="120000"/>
              </a:lnSpc>
              <a:buFont typeface="Wingdings" pitchFamily="2" charset="2"/>
              <a:buChar char="Ø"/>
            </a:pPr>
            <a:r>
              <a:rPr lang="zh-CN" altLang="en-US" sz="2000" dirty="0">
                <a:cs typeface="+mn-ea"/>
                <a:sym typeface="+mn-lt"/>
              </a:rPr>
              <a:t>阻塞冗余链路</a:t>
            </a:r>
            <a:endParaRPr lang="zh-CN" altLang="en-US" dirty="0"/>
          </a:p>
        </p:txBody>
      </p:sp>
      <p:sp>
        <p:nvSpPr>
          <p:cNvPr id="4" name="灯片编号占位符 3">
            <a:extLst>
              <a:ext uri="{FF2B5EF4-FFF2-40B4-BE49-F238E27FC236}">
                <a16:creationId xmlns:a16="http://schemas.microsoft.com/office/drawing/2014/main" id="{9EF7D895-35D0-7D6F-4FCD-5CD5263116FD}"/>
              </a:ext>
            </a:extLst>
          </p:cNvPr>
          <p:cNvSpPr>
            <a:spLocks noGrp="1"/>
          </p:cNvSpPr>
          <p:nvPr>
            <p:ph type="sldNum" sz="quarter" idx="12"/>
          </p:nvPr>
        </p:nvSpPr>
        <p:spPr/>
        <p:txBody>
          <a:bodyPr/>
          <a:lstStyle/>
          <a:p>
            <a:fld id="{C8BB1146-E542-4D4E-B8E9-6919A11DDD48}" type="slidenum">
              <a:rPr lang="en-US" smtClean="0"/>
              <a:t>216</a:t>
            </a:fld>
            <a:endParaRPr lang="en-US"/>
          </a:p>
        </p:txBody>
      </p:sp>
      <p:cxnSp>
        <p:nvCxnSpPr>
          <p:cNvPr id="7" name="直接连接符 6">
            <a:extLst>
              <a:ext uri="{FF2B5EF4-FFF2-40B4-BE49-F238E27FC236}">
                <a16:creationId xmlns:a16="http://schemas.microsoft.com/office/drawing/2014/main" id="{96B606F0-90FC-4B97-995E-DAA3F9C1242C}"/>
              </a:ext>
            </a:extLst>
          </p:cNvPr>
          <p:cNvCxnSpPr>
            <a:cxnSpLocks/>
          </p:cNvCxnSpPr>
          <p:nvPr/>
        </p:nvCxnSpPr>
        <p:spPr bwMode="auto">
          <a:xfrm flipV="1">
            <a:off x="5214941" y="1889517"/>
            <a:ext cx="1509098" cy="684854"/>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a:extLst>
              <a:ext uri="{FF2B5EF4-FFF2-40B4-BE49-F238E27FC236}">
                <a16:creationId xmlns:a16="http://schemas.microsoft.com/office/drawing/2014/main" id="{2A26C887-2E31-14E6-8A17-77E271CB18E5}"/>
              </a:ext>
            </a:extLst>
          </p:cNvPr>
          <p:cNvCxnSpPr>
            <a:cxnSpLocks/>
          </p:cNvCxnSpPr>
          <p:nvPr/>
        </p:nvCxnSpPr>
        <p:spPr bwMode="auto">
          <a:xfrm flipH="1" flipV="1">
            <a:off x="6724039" y="1889518"/>
            <a:ext cx="1247898" cy="713875"/>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a:extLst>
              <a:ext uri="{FF2B5EF4-FFF2-40B4-BE49-F238E27FC236}">
                <a16:creationId xmlns:a16="http://schemas.microsoft.com/office/drawing/2014/main" id="{C40676B3-5A29-F31F-A197-BC2A6695F97B}"/>
              </a:ext>
            </a:extLst>
          </p:cNvPr>
          <p:cNvCxnSpPr>
            <a:cxnSpLocks/>
          </p:cNvCxnSpPr>
          <p:nvPr/>
        </p:nvCxnSpPr>
        <p:spPr bwMode="auto">
          <a:xfrm flipH="1" flipV="1">
            <a:off x="5525783" y="2899428"/>
            <a:ext cx="2135310" cy="29021"/>
          </a:xfrm>
          <a:prstGeom prst="line">
            <a:avLst/>
          </a:prstGeom>
          <a:noFill/>
          <a:ln w="28575">
            <a:solidFill>
              <a:schemeClr val="tx1"/>
            </a:solidFill>
            <a:prstDash val="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a:extLst>
              <a:ext uri="{FF2B5EF4-FFF2-40B4-BE49-F238E27FC236}">
                <a16:creationId xmlns:a16="http://schemas.microsoft.com/office/drawing/2014/main" id="{41F865B6-53F9-0224-3B65-5BBE211F434B}"/>
              </a:ext>
            </a:extLst>
          </p:cNvPr>
          <p:cNvCxnSpPr>
            <a:cxnSpLocks/>
          </p:cNvCxnSpPr>
          <p:nvPr/>
        </p:nvCxnSpPr>
        <p:spPr bwMode="auto">
          <a:xfrm flipH="1" flipV="1">
            <a:off x="8019936" y="3245727"/>
            <a:ext cx="14515" cy="1511952"/>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a:extLst>
              <a:ext uri="{FF2B5EF4-FFF2-40B4-BE49-F238E27FC236}">
                <a16:creationId xmlns:a16="http://schemas.microsoft.com/office/drawing/2014/main" id="{AD21C7D8-799E-4669-A4AD-A2E388A85D3F}"/>
              </a:ext>
            </a:extLst>
          </p:cNvPr>
          <p:cNvCxnSpPr>
            <a:cxnSpLocks/>
          </p:cNvCxnSpPr>
          <p:nvPr/>
        </p:nvCxnSpPr>
        <p:spPr bwMode="auto">
          <a:xfrm flipH="1" flipV="1">
            <a:off x="5214940" y="3224484"/>
            <a:ext cx="14510" cy="1497440"/>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a:extLst>
              <a:ext uri="{FF2B5EF4-FFF2-40B4-BE49-F238E27FC236}">
                <a16:creationId xmlns:a16="http://schemas.microsoft.com/office/drawing/2014/main" id="{0296E10C-DE7A-530E-8F8D-93509AD74EAD}"/>
              </a:ext>
            </a:extLst>
          </p:cNvPr>
          <p:cNvCxnSpPr>
            <a:cxnSpLocks/>
          </p:cNvCxnSpPr>
          <p:nvPr/>
        </p:nvCxnSpPr>
        <p:spPr bwMode="auto">
          <a:xfrm flipH="1" flipV="1">
            <a:off x="5540294" y="5046981"/>
            <a:ext cx="2135315" cy="43534"/>
          </a:xfrm>
          <a:prstGeom prst="line">
            <a:avLst/>
          </a:prstGeom>
          <a:noFill/>
          <a:ln w="28575">
            <a:solidFill>
              <a:schemeClr val="tx1"/>
            </a:solidFill>
            <a:prstDash val="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 name="图片 15">
            <a:extLst>
              <a:ext uri="{FF2B5EF4-FFF2-40B4-BE49-F238E27FC236}">
                <a16:creationId xmlns:a16="http://schemas.microsoft.com/office/drawing/2014/main" id="{0FD971CB-6C76-7DB1-7BDA-3A4B191B77D8}"/>
              </a:ext>
            </a:extLst>
          </p:cNvPr>
          <p:cNvPicPr/>
          <p:nvPr/>
        </p:nvPicPr>
        <p:blipFill>
          <a:blip r:embed="rId2" cstate="print"/>
          <a:srcRect/>
          <a:stretch>
            <a:fillRect/>
          </a:stretch>
        </p:blipFill>
        <p:spPr bwMode="auto">
          <a:xfrm>
            <a:off x="9019995" y="2803884"/>
            <a:ext cx="2131786" cy="2293450"/>
          </a:xfrm>
          <a:prstGeom prst="rect">
            <a:avLst/>
          </a:prstGeom>
          <a:noFill/>
          <a:ln w="9525">
            <a:noFill/>
            <a:miter lim="800000"/>
            <a:headEnd/>
            <a:tailEnd/>
          </a:ln>
        </p:spPr>
      </p:pic>
      <p:sp>
        <p:nvSpPr>
          <p:cNvPr id="17" name="矩形 16">
            <a:extLst>
              <a:ext uri="{FF2B5EF4-FFF2-40B4-BE49-F238E27FC236}">
                <a16:creationId xmlns:a16="http://schemas.microsoft.com/office/drawing/2014/main" id="{C8792136-DFFF-7B67-A9D7-1CF47B0DE5EA}"/>
              </a:ext>
            </a:extLst>
          </p:cNvPr>
          <p:cNvSpPr/>
          <p:nvPr/>
        </p:nvSpPr>
        <p:spPr>
          <a:xfrm>
            <a:off x="6183528" y="2349750"/>
            <a:ext cx="739305" cy="1307409"/>
          </a:xfrm>
          <a:prstGeom prst="rect">
            <a:avLst/>
          </a:prstGeom>
        </p:spPr>
        <p:txBody>
          <a:bodyPr wrap="none">
            <a:spAutoFit/>
          </a:bodyPr>
          <a:lstStyle/>
          <a:p>
            <a:pPr>
              <a:lnSpc>
                <a:spcPct val="120000"/>
              </a:lnSpc>
            </a:pPr>
            <a:r>
              <a:rPr lang="zh-CN" altLang="en-US" sz="7200" dirty="0">
                <a:solidFill>
                  <a:srgbClr val="FF0000"/>
                </a:solidFill>
                <a:cs typeface="+mn-ea"/>
                <a:sym typeface="+mn-lt"/>
              </a:rPr>
              <a:t>╳</a:t>
            </a:r>
          </a:p>
        </p:txBody>
      </p:sp>
      <p:sp>
        <p:nvSpPr>
          <p:cNvPr id="18" name="矩形 17">
            <a:extLst>
              <a:ext uri="{FF2B5EF4-FFF2-40B4-BE49-F238E27FC236}">
                <a16:creationId xmlns:a16="http://schemas.microsoft.com/office/drawing/2014/main" id="{F8668A86-05B0-86EF-9E66-F1D39E8B2C72}"/>
              </a:ext>
            </a:extLst>
          </p:cNvPr>
          <p:cNvSpPr/>
          <p:nvPr/>
        </p:nvSpPr>
        <p:spPr>
          <a:xfrm>
            <a:off x="6097213" y="4497169"/>
            <a:ext cx="739305" cy="1307409"/>
          </a:xfrm>
          <a:prstGeom prst="rect">
            <a:avLst/>
          </a:prstGeom>
        </p:spPr>
        <p:txBody>
          <a:bodyPr wrap="none">
            <a:spAutoFit/>
          </a:bodyPr>
          <a:lstStyle/>
          <a:p>
            <a:pPr>
              <a:lnSpc>
                <a:spcPct val="120000"/>
              </a:lnSpc>
            </a:pPr>
            <a:r>
              <a:rPr lang="zh-CN" altLang="en-US" sz="7200" dirty="0">
                <a:solidFill>
                  <a:srgbClr val="FF0000"/>
                </a:solidFill>
                <a:cs typeface="+mn-ea"/>
                <a:sym typeface="+mn-lt"/>
              </a:rPr>
              <a:t>╳</a:t>
            </a:r>
          </a:p>
        </p:txBody>
      </p:sp>
      <p:pic>
        <p:nvPicPr>
          <p:cNvPr id="19" name="图形 18">
            <a:extLst>
              <a:ext uri="{FF2B5EF4-FFF2-40B4-BE49-F238E27FC236}">
                <a16:creationId xmlns:a16="http://schemas.microsoft.com/office/drawing/2014/main" id="{5B7B2813-DA64-002D-CCE4-B4C38AB0EDB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827610" y="2616351"/>
            <a:ext cx="625622" cy="493138"/>
          </a:xfrm>
          <a:prstGeom prst="rect">
            <a:avLst/>
          </a:prstGeom>
        </p:spPr>
      </p:pic>
      <p:pic>
        <p:nvPicPr>
          <p:cNvPr id="20" name="图形 19">
            <a:extLst>
              <a:ext uri="{FF2B5EF4-FFF2-40B4-BE49-F238E27FC236}">
                <a16:creationId xmlns:a16="http://schemas.microsoft.com/office/drawing/2014/main" id="{38ADD461-0265-A7AA-0110-D50615A9938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409555" y="1479098"/>
            <a:ext cx="625622" cy="493138"/>
          </a:xfrm>
          <a:prstGeom prst="rect">
            <a:avLst/>
          </a:prstGeom>
        </p:spPr>
      </p:pic>
      <p:pic>
        <p:nvPicPr>
          <p:cNvPr id="21" name="图形 20">
            <a:extLst>
              <a:ext uri="{FF2B5EF4-FFF2-40B4-BE49-F238E27FC236}">
                <a16:creationId xmlns:a16="http://schemas.microsoft.com/office/drawing/2014/main" id="{DA4A4EE8-FBD9-0AEF-1592-FA12B07E9E6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681975" y="2681880"/>
            <a:ext cx="625622" cy="493138"/>
          </a:xfrm>
          <a:prstGeom prst="rect">
            <a:avLst/>
          </a:prstGeom>
        </p:spPr>
      </p:pic>
      <p:pic>
        <p:nvPicPr>
          <p:cNvPr id="22" name="图形 21">
            <a:extLst>
              <a:ext uri="{FF2B5EF4-FFF2-40B4-BE49-F238E27FC236}">
                <a16:creationId xmlns:a16="http://schemas.microsoft.com/office/drawing/2014/main" id="{3FFE5ECE-4CE6-F975-162A-23510B51513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908688" y="4765457"/>
            <a:ext cx="625622" cy="493138"/>
          </a:xfrm>
          <a:prstGeom prst="rect">
            <a:avLst/>
          </a:prstGeom>
        </p:spPr>
      </p:pic>
      <p:pic>
        <p:nvPicPr>
          <p:cNvPr id="23" name="图形 22">
            <a:extLst>
              <a:ext uri="{FF2B5EF4-FFF2-40B4-BE49-F238E27FC236}">
                <a16:creationId xmlns:a16="http://schemas.microsoft.com/office/drawing/2014/main" id="{284EC0A6-286D-77EF-AA21-8189113FB49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722180" y="4794478"/>
            <a:ext cx="625622" cy="493138"/>
          </a:xfrm>
          <a:prstGeom prst="rect">
            <a:avLst/>
          </a:prstGeom>
        </p:spPr>
      </p:pic>
    </p:spTree>
    <p:extLst>
      <p:ext uri="{BB962C8B-B14F-4D97-AF65-F5344CB8AC3E}">
        <p14:creationId xmlns:p14="http://schemas.microsoft.com/office/powerpoint/2010/main" val="24746815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4020D21-D58F-411E-8CF2-FF130A0E52ED}" type="slidenum">
              <a:rPr lang="en-US" altLang="zh-CN"/>
              <a:pPr/>
              <a:t>217</a:t>
            </a:fld>
            <a:endParaRPr lang="en-US" altLang="zh-CN"/>
          </a:p>
        </p:txBody>
      </p:sp>
      <p:sp>
        <p:nvSpPr>
          <p:cNvPr id="519170" name="Rectangle 2"/>
          <p:cNvSpPr>
            <a:spLocks noGrp="1" noChangeArrowheads="1"/>
          </p:cNvSpPr>
          <p:nvPr>
            <p:ph type="title"/>
          </p:nvPr>
        </p:nvSpPr>
        <p:spPr/>
        <p:txBody>
          <a:bodyPr/>
          <a:lstStyle/>
          <a:p>
            <a:r>
              <a:rPr lang="zh-CN" altLang="en-US" dirty="0"/>
              <a:t>生成树算法</a:t>
            </a:r>
            <a:r>
              <a:rPr lang="en-US" altLang="zh-CN" dirty="0"/>
              <a:t>(</a:t>
            </a:r>
            <a:r>
              <a:rPr lang="en-US" altLang="zh-CN" sz="2800" dirty="0">
                <a:cs typeface="+mn-ea"/>
                <a:sym typeface="+mn-lt"/>
              </a:rPr>
              <a:t>Spanning Tree Protocol</a:t>
            </a:r>
            <a:r>
              <a:rPr lang="en-US" altLang="zh-CN" dirty="0"/>
              <a:t>)</a:t>
            </a:r>
          </a:p>
        </p:txBody>
      </p:sp>
      <p:sp>
        <p:nvSpPr>
          <p:cNvPr id="519171" name="Rectangle 3"/>
          <p:cNvSpPr>
            <a:spLocks noGrp="1" noChangeArrowheads="1"/>
          </p:cNvSpPr>
          <p:nvPr>
            <p:ph type="body" idx="1"/>
          </p:nvPr>
        </p:nvSpPr>
        <p:spPr/>
        <p:txBody>
          <a:bodyPr>
            <a:normAutofit/>
          </a:bodyPr>
          <a:lstStyle/>
          <a:p>
            <a:pPr>
              <a:lnSpc>
                <a:spcPct val="120000"/>
              </a:lnSpc>
              <a:buFont typeface="Wingdings" panose="05000000000000000000" pitchFamily="2" charset="2"/>
              <a:buChar char="n"/>
            </a:pPr>
            <a:r>
              <a:rPr lang="en-US" altLang="zh-CN" sz="2600" dirty="0">
                <a:cs typeface="+mn-ea"/>
                <a:sym typeface="+mn-lt"/>
              </a:rPr>
              <a:t> IEEE 802.1D </a:t>
            </a:r>
            <a:r>
              <a:rPr lang="zh-CN" altLang="en-US" sz="2600" dirty="0">
                <a:cs typeface="+mn-ea"/>
                <a:sym typeface="+mn-lt"/>
              </a:rPr>
              <a:t>标准制定了一个</a:t>
            </a:r>
            <a:r>
              <a:rPr lang="zh-CN" altLang="en-US" sz="2600" dirty="0">
                <a:solidFill>
                  <a:srgbClr val="C00000"/>
                </a:solidFill>
                <a:cs typeface="+mn-ea"/>
                <a:sym typeface="+mn-lt"/>
              </a:rPr>
              <a:t>生成树协议 </a:t>
            </a:r>
            <a:r>
              <a:rPr lang="en-US" altLang="zh-CN" sz="2600" dirty="0">
                <a:solidFill>
                  <a:srgbClr val="C00000"/>
                </a:solidFill>
                <a:cs typeface="+mn-ea"/>
                <a:sym typeface="+mn-lt"/>
              </a:rPr>
              <a:t>STP</a:t>
            </a:r>
            <a:r>
              <a:rPr lang="zh-CN" altLang="en-US" sz="2600" dirty="0">
                <a:solidFill>
                  <a:srgbClr val="C00000"/>
                </a:solidFill>
                <a:cs typeface="+mn-ea"/>
                <a:sym typeface="+mn-lt"/>
              </a:rPr>
              <a:t>，</a:t>
            </a:r>
            <a:r>
              <a:rPr lang="zh-CN" altLang="en-US" sz="2600" dirty="0">
                <a:cs typeface="+mn-ea"/>
                <a:sym typeface="+mn-lt"/>
              </a:rPr>
              <a:t>用于消除二层交换网络中的环路拓扑，其</a:t>
            </a:r>
            <a:r>
              <a:rPr lang="zh-CN" altLang="en-US" sz="2600" dirty="0">
                <a:solidFill>
                  <a:schemeClr val="tx1"/>
                </a:solidFill>
                <a:cs typeface="+mn-ea"/>
                <a:sym typeface="+mn-lt"/>
              </a:rPr>
              <a:t>要点</a:t>
            </a:r>
            <a:r>
              <a:rPr lang="zh-CN" altLang="en-US" sz="2600" dirty="0">
                <a:cs typeface="+mn-ea"/>
                <a:sym typeface="+mn-lt"/>
              </a:rPr>
              <a:t>是：</a:t>
            </a:r>
            <a:endParaRPr lang="en-US" altLang="zh-CN" sz="2600" dirty="0">
              <a:cs typeface="+mn-ea"/>
              <a:sym typeface="+mn-lt"/>
            </a:endParaRPr>
          </a:p>
          <a:p>
            <a:pPr marL="536575" indent="-271463">
              <a:lnSpc>
                <a:spcPct val="120000"/>
              </a:lnSpc>
            </a:pPr>
            <a:r>
              <a:rPr lang="zh-CN" altLang="en-US" sz="2200" dirty="0">
                <a:solidFill>
                  <a:schemeClr val="tx1"/>
                </a:solidFill>
                <a:cs typeface="+mn-ea"/>
                <a:sym typeface="+mn-lt"/>
              </a:rPr>
              <a:t>不改变</a:t>
            </a:r>
            <a:r>
              <a:rPr lang="zh-CN" altLang="en-US" sz="2200" dirty="0">
                <a:cs typeface="+mn-ea"/>
                <a:sym typeface="+mn-lt"/>
              </a:rPr>
              <a:t>网络的实际拓扑，但在逻辑上则阻断冗余链路，使得从一台主机到所有其他主机的路径是</a:t>
            </a:r>
            <a:r>
              <a:rPr lang="zh-CN" altLang="en-US" sz="2200" dirty="0">
                <a:solidFill>
                  <a:srgbClr val="C00000"/>
                </a:solidFill>
                <a:cs typeface="+mn-ea"/>
                <a:sym typeface="+mn-lt"/>
              </a:rPr>
              <a:t>无环路的树状结构</a:t>
            </a:r>
            <a:r>
              <a:rPr lang="zh-CN" altLang="en-US" sz="2200" dirty="0">
                <a:cs typeface="+mn-ea"/>
                <a:sym typeface="+mn-lt"/>
              </a:rPr>
              <a:t>，从而消除了兜圈子现象。</a:t>
            </a:r>
            <a:endParaRPr lang="en-US" altLang="zh-CN" sz="2200" dirty="0">
              <a:cs typeface="+mn-ea"/>
              <a:sym typeface="+mn-lt"/>
            </a:endParaRPr>
          </a:p>
          <a:p>
            <a:pPr marL="536575" indent="-271463">
              <a:lnSpc>
                <a:spcPct val="120000"/>
              </a:lnSpc>
            </a:pPr>
            <a:r>
              <a:rPr lang="zh-CN" altLang="en-US" sz="2200" dirty="0">
                <a:cs typeface="+mn-ea"/>
                <a:sym typeface="+mn-lt"/>
              </a:rPr>
              <a:t>当前活动路径发生故障时，激活冗余备份链路，恢复网络连通性。</a:t>
            </a:r>
            <a:endParaRPr lang="en-US" altLang="zh-CN" sz="2200" dirty="0">
              <a:cs typeface="+mn-ea"/>
              <a:sym typeface="+mn-lt"/>
            </a:endParaRPr>
          </a:p>
          <a:p>
            <a:pPr marL="536575" indent="-271463">
              <a:lnSpc>
                <a:spcPct val="120000"/>
              </a:lnSpc>
            </a:pPr>
            <a:r>
              <a:rPr lang="zh-CN" altLang="en-US" sz="2200" dirty="0"/>
              <a:t>为了能够反映网络拓扑发生变化时的生成树，在生成树上的根网桥每隔一段时间还要对生成树的拓扑进行更新。 </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1F5E7857-83EC-4852-88BF-37EB8FF101BD}" type="slidenum">
              <a:rPr lang="en-US" altLang="zh-CN"/>
              <a:pPr/>
              <a:t>218</a:t>
            </a:fld>
            <a:endParaRPr lang="en-US" altLang="zh-CN"/>
          </a:p>
        </p:txBody>
      </p:sp>
      <p:sp>
        <p:nvSpPr>
          <p:cNvPr id="612354" name="Rectangle 2"/>
          <p:cNvSpPr>
            <a:spLocks noGrp="1" noChangeArrowheads="1"/>
          </p:cNvSpPr>
          <p:nvPr>
            <p:ph type="title"/>
          </p:nvPr>
        </p:nvSpPr>
        <p:spPr/>
        <p:txBody>
          <a:bodyPr/>
          <a:lstStyle/>
          <a:p>
            <a:r>
              <a:rPr lang="zh-CN" altLang="en-US"/>
              <a:t>相关名词</a:t>
            </a:r>
          </a:p>
        </p:txBody>
      </p:sp>
      <p:sp>
        <p:nvSpPr>
          <p:cNvPr id="612355" name="Rectangle 3"/>
          <p:cNvSpPr>
            <a:spLocks noGrp="1" noChangeArrowheads="1"/>
          </p:cNvSpPr>
          <p:nvPr>
            <p:ph type="body" idx="1"/>
          </p:nvPr>
        </p:nvSpPr>
        <p:spPr/>
        <p:txBody>
          <a:bodyPr/>
          <a:lstStyle/>
          <a:p>
            <a:pPr>
              <a:spcBef>
                <a:spcPts val="1200"/>
              </a:spcBef>
              <a:buFont typeface="Wingdings" panose="05000000000000000000" pitchFamily="2" charset="2"/>
              <a:buChar char="n"/>
            </a:pPr>
            <a:r>
              <a:rPr lang="en-US" altLang="zh-CN" sz="2400" dirty="0"/>
              <a:t>BPDU</a:t>
            </a:r>
            <a:r>
              <a:rPr lang="zh-CN" altLang="en-US" sz="2400" dirty="0"/>
              <a:t>：</a:t>
            </a:r>
            <a:r>
              <a:rPr lang="en-US" altLang="zh-CN" sz="2400" dirty="0"/>
              <a:t>STP</a:t>
            </a:r>
            <a:r>
              <a:rPr lang="zh-CN" altLang="en-US" sz="2400" dirty="0"/>
              <a:t>的数据单元，在网桥局域网内传递信息。</a:t>
            </a:r>
          </a:p>
          <a:p>
            <a:pPr>
              <a:spcBef>
                <a:spcPts val="1200"/>
              </a:spcBef>
              <a:buFont typeface="Wingdings" panose="05000000000000000000" pitchFamily="2" charset="2"/>
              <a:buChar char="n"/>
            </a:pPr>
            <a:r>
              <a:rPr lang="zh-CN" altLang="en-US" sz="2400" dirty="0"/>
              <a:t>根网桥：具有最小网桥</a:t>
            </a:r>
            <a:r>
              <a:rPr lang="en-US" altLang="zh-CN" sz="2400" dirty="0"/>
              <a:t>ID</a:t>
            </a:r>
            <a:r>
              <a:rPr lang="zh-CN" altLang="en-US" sz="2400" dirty="0"/>
              <a:t>的网桥被选作根网桥，网桥</a:t>
            </a:r>
            <a:r>
              <a:rPr lang="en-US" altLang="zh-CN" sz="2400" dirty="0"/>
              <a:t>ID</a:t>
            </a:r>
            <a:r>
              <a:rPr lang="zh-CN" altLang="en-US" sz="2400" dirty="0"/>
              <a:t>应为唯一的。</a:t>
            </a:r>
          </a:p>
          <a:p>
            <a:pPr>
              <a:spcBef>
                <a:spcPts val="1200"/>
              </a:spcBef>
              <a:buFont typeface="Wingdings" panose="05000000000000000000" pitchFamily="2" charset="2"/>
              <a:buChar char="n"/>
            </a:pPr>
            <a:r>
              <a:rPr lang="zh-CN" altLang="en-US" sz="2400" dirty="0"/>
              <a:t>根端口：在指定网桥上面，到根网桥路径花费最小的端口为根端口，如果指定网桥上面有几个端口，到根网桥路径花费一样小，那么选择端口</a:t>
            </a:r>
            <a:r>
              <a:rPr lang="en-US" altLang="zh-CN" sz="2400" dirty="0"/>
              <a:t>id </a:t>
            </a:r>
            <a:r>
              <a:rPr lang="zh-CN" altLang="en-US" sz="2400" dirty="0"/>
              <a:t>最小的端口为根端口。</a:t>
            </a:r>
          </a:p>
          <a:p>
            <a:pPr>
              <a:spcBef>
                <a:spcPts val="1200"/>
              </a:spcBef>
              <a:buFont typeface="Wingdings" panose="05000000000000000000" pitchFamily="2" charset="2"/>
              <a:buChar char="n"/>
            </a:pPr>
            <a:r>
              <a:rPr lang="zh-CN" altLang="en-US" sz="2400" dirty="0"/>
              <a:t>指定网桥：到根网桥路径花费最少的那个网桥为指定网桥，如果，有几个网桥到到根网桥路径花费一样，那么比较网桥</a:t>
            </a:r>
            <a:r>
              <a:rPr lang="en-US" altLang="zh-CN" sz="2400" dirty="0"/>
              <a:t>id</a:t>
            </a:r>
            <a:r>
              <a:rPr lang="zh-CN" altLang="en-US" sz="2400" dirty="0"/>
              <a:t>，</a:t>
            </a:r>
            <a:r>
              <a:rPr lang="en-US" altLang="zh-CN" sz="2400" dirty="0"/>
              <a:t>id</a:t>
            </a:r>
            <a:r>
              <a:rPr lang="zh-CN" altLang="en-US" sz="2400" dirty="0"/>
              <a:t>最小的被选作为指定网桥。指定端口：指定网桥上面和局域网相连的端口叫做指定端口，如果指定网桥上面有几个端口同时和局域网相连，那么选择端口</a:t>
            </a:r>
            <a:r>
              <a:rPr lang="en-US" altLang="zh-CN" sz="2400" dirty="0"/>
              <a:t>id </a:t>
            </a:r>
            <a:r>
              <a:rPr lang="zh-CN" altLang="en-US" sz="2400" dirty="0"/>
              <a:t>最小的端口为所在局域网的指定端口。</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C50085BF-D2DD-49F3-87C7-CDDD0910DCA2}" type="slidenum">
              <a:rPr lang="en-US" altLang="zh-CN"/>
              <a:pPr/>
              <a:t>219</a:t>
            </a:fld>
            <a:endParaRPr lang="en-US" altLang="zh-CN"/>
          </a:p>
        </p:txBody>
      </p:sp>
      <p:sp>
        <p:nvSpPr>
          <p:cNvPr id="566274" name="Rectangle 2"/>
          <p:cNvSpPr>
            <a:spLocks noGrp="1" noChangeArrowheads="1"/>
          </p:cNvSpPr>
          <p:nvPr>
            <p:ph type="title"/>
          </p:nvPr>
        </p:nvSpPr>
        <p:spPr/>
        <p:txBody>
          <a:bodyPr/>
          <a:lstStyle/>
          <a:p>
            <a:r>
              <a:rPr lang="zh-CN" altLang="en-US" dirty="0"/>
              <a:t>生成树算法过程</a:t>
            </a:r>
          </a:p>
        </p:txBody>
      </p:sp>
      <p:sp>
        <p:nvSpPr>
          <p:cNvPr id="566275" name="Rectangle 3"/>
          <p:cNvSpPr>
            <a:spLocks noGrp="1" noChangeArrowheads="1"/>
          </p:cNvSpPr>
          <p:nvPr>
            <p:ph type="body" idx="1"/>
          </p:nvPr>
        </p:nvSpPr>
        <p:spPr/>
        <p:txBody>
          <a:bodyPr>
            <a:normAutofit fontScale="92500" lnSpcReduction="10000"/>
          </a:bodyPr>
          <a:lstStyle/>
          <a:p>
            <a:pPr>
              <a:buFont typeface="Wingdings" panose="05000000000000000000" pitchFamily="2" charset="2"/>
              <a:buChar char="n"/>
            </a:pPr>
            <a:r>
              <a:rPr lang="zh-CN" altLang="en-US" sz="2400" dirty="0"/>
              <a:t>首先选择一个网桥作为根网桥</a:t>
            </a:r>
            <a:endParaRPr lang="en-US" altLang="zh-CN" sz="2400" dirty="0"/>
          </a:p>
          <a:p>
            <a:pPr marL="536575" lvl="1" indent="-271463">
              <a:buFont typeface="Wingdings" panose="05000000000000000000" pitchFamily="2" charset="2"/>
              <a:buChar char="Ø"/>
            </a:pPr>
            <a:r>
              <a:rPr lang="zh-CN" altLang="en-US" sz="2000" dirty="0"/>
              <a:t>根网桥是具有最小</a:t>
            </a:r>
            <a:r>
              <a:rPr lang="en-US" altLang="zh-CN" sz="2000" dirty="0"/>
              <a:t>ID</a:t>
            </a:r>
            <a:r>
              <a:rPr lang="zh-CN" altLang="en-US" sz="2000" dirty="0"/>
              <a:t>的那个网桥，根网桥是生成树的根节点</a:t>
            </a:r>
          </a:p>
          <a:p>
            <a:pPr marL="536575" lvl="1" indent="-271463">
              <a:buFont typeface="Wingdings" panose="05000000000000000000" pitchFamily="2" charset="2"/>
              <a:buChar char="Ø"/>
            </a:pPr>
            <a:r>
              <a:rPr lang="zh-CN" altLang="en-US" sz="2000" dirty="0"/>
              <a:t>根网桥的选择是通过发送网桥协议数据单元</a:t>
            </a:r>
            <a:r>
              <a:rPr lang="en-US" altLang="zh-CN" sz="2000" dirty="0"/>
              <a:t>BPDU</a:t>
            </a:r>
            <a:r>
              <a:rPr lang="zh-CN" altLang="en-US" sz="2000" dirty="0"/>
              <a:t>帧来完成的</a:t>
            </a:r>
            <a:endParaRPr lang="en-US" altLang="zh-CN" sz="2000" dirty="0"/>
          </a:p>
          <a:p>
            <a:pPr>
              <a:buFont typeface="Wingdings" panose="05000000000000000000" pitchFamily="2" charset="2"/>
              <a:buChar char="n"/>
            </a:pPr>
            <a:r>
              <a:rPr lang="zh-CN" altLang="en-US" sz="2400" dirty="0"/>
              <a:t>每个网桥确定其根端口，依据是：</a:t>
            </a:r>
          </a:p>
          <a:p>
            <a:pPr marL="536575" lvl="1" indent="-271463">
              <a:buFont typeface="Wingdings" panose="05000000000000000000" pitchFamily="2" charset="2"/>
              <a:buChar char="Ø"/>
            </a:pPr>
            <a:r>
              <a:rPr lang="zh-CN" altLang="en-US" sz="2000" dirty="0"/>
              <a:t>到根网桥的最低路径成本</a:t>
            </a:r>
          </a:p>
          <a:p>
            <a:pPr marL="898525" lvl="2" indent="-361950">
              <a:buFont typeface="Wingdings" panose="05000000000000000000" pitchFamily="2" charset="2"/>
              <a:buChar char="ü"/>
            </a:pPr>
            <a:r>
              <a:rPr lang="zh-CN" altLang="en-US" sz="2000" dirty="0"/>
              <a:t>一条链路的带宽越大，它的传输成本就越低</a:t>
            </a:r>
          </a:p>
          <a:p>
            <a:pPr marL="536575" lvl="1" indent="-271463">
              <a:buFont typeface="Wingdings" panose="05000000000000000000" pitchFamily="2" charset="2"/>
              <a:buChar char="Ø"/>
            </a:pPr>
            <a:r>
              <a:rPr lang="zh-CN" altLang="en-US" sz="2000" dirty="0"/>
              <a:t>网桥</a:t>
            </a:r>
            <a:r>
              <a:rPr lang="en-US" altLang="zh-CN" sz="2000" dirty="0"/>
              <a:t>ID</a:t>
            </a:r>
            <a:r>
              <a:rPr lang="zh-CN" altLang="en-US" sz="2000" dirty="0"/>
              <a:t>最小</a:t>
            </a:r>
          </a:p>
          <a:p>
            <a:pPr marL="536575" lvl="1" indent="-271463">
              <a:buFont typeface="Wingdings" panose="05000000000000000000" pitchFamily="2" charset="2"/>
              <a:buChar char="Ø"/>
            </a:pPr>
            <a:r>
              <a:rPr lang="zh-CN" altLang="en-US" sz="2000" dirty="0"/>
              <a:t>端口</a:t>
            </a:r>
            <a:r>
              <a:rPr lang="en-US" altLang="zh-CN" sz="2000" dirty="0"/>
              <a:t>ID</a:t>
            </a:r>
            <a:r>
              <a:rPr lang="zh-CN" altLang="en-US" sz="2000" dirty="0"/>
              <a:t>最小</a:t>
            </a:r>
          </a:p>
          <a:p>
            <a:pPr>
              <a:buFont typeface="Wingdings" panose="05000000000000000000" pitchFamily="2" charset="2"/>
              <a:buChar char="n"/>
            </a:pPr>
            <a:r>
              <a:rPr lang="zh-CN" altLang="en-US" sz="2400" dirty="0"/>
              <a:t>为每个局域网指定一个网桥，依据是：</a:t>
            </a:r>
          </a:p>
          <a:p>
            <a:pPr marL="536575" lvl="1" indent="-271463">
              <a:buFont typeface="Wingdings" panose="05000000000000000000" pitchFamily="2" charset="2"/>
              <a:buChar char="Ø"/>
            </a:pPr>
            <a:r>
              <a:rPr lang="zh-CN" altLang="en-US" sz="2000" dirty="0"/>
              <a:t>根路径成本较低</a:t>
            </a:r>
          </a:p>
          <a:p>
            <a:pPr marL="536575" lvl="1" indent="-271463">
              <a:buFont typeface="Wingdings" panose="05000000000000000000" pitchFamily="2" charset="2"/>
              <a:buChar char="Ø"/>
            </a:pPr>
            <a:r>
              <a:rPr lang="zh-CN" altLang="en-US" sz="2000" dirty="0"/>
              <a:t>所在的网桥</a:t>
            </a:r>
            <a:r>
              <a:rPr lang="en-US" altLang="zh-CN" sz="2000" dirty="0"/>
              <a:t>ID</a:t>
            </a:r>
            <a:r>
              <a:rPr lang="zh-CN" altLang="en-US" sz="2000" dirty="0"/>
              <a:t>值最小</a:t>
            </a:r>
          </a:p>
          <a:p>
            <a:pPr marL="536575" lvl="1" indent="-271463">
              <a:buFont typeface="Wingdings" panose="05000000000000000000" pitchFamily="2" charset="2"/>
              <a:buChar char="Ø"/>
            </a:pPr>
            <a:r>
              <a:rPr lang="zh-CN" altLang="en-US" sz="2000" dirty="0"/>
              <a:t>端口</a:t>
            </a:r>
            <a:r>
              <a:rPr lang="en-US" altLang="zh-CN" sz="2000" dirty="0"/>
              <a:t>ID</a:t>
            </a:r>
            <a:r>
              <a:rPr lang="zh-CN" altLang="en-US" sz="2000" dirty="0"/>
              <a:t>值最小</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EEC0BE-D867-4BF4-A516-9A416162938A}"/>
              </a:ext>
            </a:extLst>
          </p:cNvPr>
          <p:cNvSpPr>
            <a:spLocks noGrp="1"/>
          </p:cNvSpPr>
          <p:nvPr>
            <p:ph type="title"/>
          </p:nvPr>
        </p:nvSpPr>
        <p:spPr/>
        <p:txBody>
          <a:bodyPr/>
          <a:lstStyle/>
          <a:p>
            <a:r>
              <a:rPr lang="zh-CN" altLang="en-US" dirty="0"/>
              <a:t>选择模式</a:t>
            </a:r>
          </a:p>
        </p:txBody>
      </p:sp>
      <p:sp>
        <p:nvSpPr>
          <p:cNvPr id="3" name="内容占位符 2">
            <a:extLst>
              <a:ext uri="{FF2B5EF4-FFF2-40B4-BE49-F238E27FC236}">
                <a16:creationId xmlns:a16="http://schemas.microsoft.com/office/drawing/2014/main" id="{614847E1-1085-4E39-93D8-1E9708CC943A}"/>
              </a:ext>
            </a:extLst>
          </p:cNvPr>
          <p:cNvSpPr>
            <a:spLocks noGrp="1"/>
          </p:cNvSpPr>
          <p:nvPr>
            <p:ph idx="1"/>
          </p:nvPr>
        </p:nvSpPr>
        <p:spPr>
          <a:xfrm>
            <a:off x="660400" y="1125539"/>
            <a:ext cx="10858500" cy="1404301"/>
          </a:xfrm>
        </p:spPr>
        <p:txBody>
          <a:bodyPr/>
          <a:lstStyle/>
          <a:p>
            <a:r>
              <a:rPr lang="zh-CN" altLang="en-US" dirty="0"/>
              <a:t>主设备希望</a:t>
            </a:r>
            <a:r>
              <a:rPr lang="zh-CN" altLang="en-US" dirty="0">
                <a:solidFill>
                  <a:srgbClr val="FF0000"/>
                </a:solidFill>
              </a:rPr>
              <a:t>发送数据</a:t>
            </a:r>
            <a:r>
              <a:rPr lang="zh-CN" altLang="en-US" dirty="0"/>
              <a:t>，用</a:t>
            </a:r>
            <a:r>
              <a:rPr lang="en-US" altLang="zh-CN" dirty="0"/>
              <a:t>SEL</a:t>
            </a:r>
            <a:r>
              <a:rPr lang="zh-CN" altLang="en-US" dirty="0"/>
              <a:t>告诉从设备准备接收数据</a:t>
            </a:r>
            <a:endParaRPr lang="en-US" altLang="zh-CN" dirty="0"/>
          </a:p>
          <a:p>
            <a:r>
              <a:rPr lang="zh-CN" altLang="en-US" dirty="0"/>
              <a:t>从设备用</a:t>
            </a:r>
            <a:r>
              <a:rPr lang="en-US" altLang="zh-CN" dirty="0"/>
              <a:t>ACK</a:t>
            </a:r>
            <a:r>
              <a:rPr lang="zh-CN" altLang="en-US" dirty="0"/>
              <a:t>同意接收，用</a:t>
            </a:r>
            <a:r>
              <a:rPr lang="en-US" altLang="zh-CN" dirty="0"/>
              <a:t>NAK</a:t>
            </a:r>
            <a:r>
              <a:rPr lang="zh-CN" altLang="en-US" dirty="0"/>
              <a:t>拒绝接收</a:t>
            </a:r>
          </a:p>
        </p:txBody>
      </p:sp>
      <p:sp>
        <p:nvSpPr>
          <p:cNvPr id="4" name="灯片编号占位符 3">
            <a:extLst>
              <a:ext uri="{FF2B5EF4-FFF2-40B4-BE49-F238E27FC236}">
                <a16:creationId xmlns:a16="http://schemas.microsoft.com/office/drawing/2014/main" id="{30417870-2F48-4709-A1F0-CA17AA5ABBF8}"/>
              </a:ext>
            </a:extLst>
          </p:cNvPr>
          <p:cNvSpPr>
            <a:spLocks noGrp="1"/>
          </p:cNvSpPr>
          <p:nvPr>
            <p:ph type="sldNum" sz="quarter" idx="12"/>
          </p:nvPr>
        </p:nvSpPr>
        <p:spPr/>
        <p:txBody>
          <a:bodyPr/>
          <a:lstStyle/>
          <a:p>
            <a:fld id="{C8BB1146-E542-4D4E-B8E9-6919A11DDD48}" type="slidenum">
              <a:rPr lang="en-US" smtClean="0"/>
              <a:t>22</a:t>
            </a:fld>
            <a:endParaRPr lang="en-US"/>
          </a:p>
        </p:txBody>
      </p:sp>
      <p:sp>
        <p:nvSpPr>
          <p:cNvPr id="5" name="Rectangle 4">
            <a:extLst>
              <a:ext uri="{FF2B5EF4-FFF2-40B4-BE49-F238E27FC236}">
                <a16:creationId xmlns:a16="http://schemas.microsoft.com/office/drawing/2014/main" id="{A68419C9-0F5F-43D7-A1E6-422F4E31E845}"/>
              </a:ext>
            </a:extLst>
          </p:cNvPr>
          <p:cNvSpPr>
            <a:spLocks noChangeArrowheads="1"/>
          </p:cNvSpPr>
          <p:nvPr/>
        </p:nvSpPr>
        <p:spPr bwMode="auto">
          <a:xfrm>
            <a:off x="3354387" y="4194962"/>
            <a:ext cx="5483225" cy="1516063"/>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lang="zh-CN" altLang="zh-CN" sz="2400">
              <a:latin typeface="+mn-lt"/>
              <a:ea typeface="+mn-ea"/>
            </a:endParaRPr>
          </a:p>
        </p:txBody>
      </p:sp>
      <p:grpSp>
        <p:nvGrpSpPr>
          <p:cNvPr id="6" name="Group 43">
            <a:extLst>
              <a:ext uri="{FF2B5EF4-FFF2-40B4-BE49-F238E27FC236}">
                <a16:creationId xmlns:a16="http://schemas.microsoft.com/office/drawing/2014/main" id="{A40C3EF7-7D53-4D29-8DE7-E6D378FC7F02}"/>
              </a:ext>
            </a:extLst>
          </p:cNvPr>
          <p:cNvGrpSpPr>
            <a:grpSpLocks/>
          </p:cNvGrpSpPr>
          <p:nvPr/>
        </p:nvGrpSpPr>
        <p:grpSpPr bwMode="auto">
          <a:xfrm>
            <a:off x="3354387" y="3227315"/>
            <a:ext cx="5483225" cy="3241675"/>
            <a:chOff x="1240" y="2115"/>
            <a:chExt cx="3454" cy="2132"/>
          </a:xfrm>
        </p:grpSpPr>
        <p:sp>
          <p:nvSpPr>
            <p:cNvPr id="7" name="Line 6">
              <a:extLst>
                <a:ext uri="{FF2B5EF4-FFF2-40B4-BE49-F238E27FC236}">
                  <a16:creationId xmlns:a16="http://schemas.microsoft.com/office/drawing/2014/main" id="{83B7166E-8E52-4B38-AB99-795C0D720976}"/>
                </a:ext>
              </a:extLst>
            </p:cNvPr>
            <p:cNvSpPr>
              <a:spLocks noChangeShapeType="1"/>
            </p:cNvSpPr>
            <p:nvPr/>
          </p:nvSpPr>
          <p:spPr bwMode="auto">
            <a:xfrm>
              <a:off x="1240" y="2115"/>
              <a:ext cx="0" cy="209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8" name="Line 7">
              <a:extLst>
                <a:ext uri="{FF2B5EF4-FFF2-40B4-BE49-F238E27FC236}">
                  <a16:creationId xmlns:a16="http://schemas.microsoft.com/office/drawing/2014/main" id="{D333951F-69B1-482D-942A-4284B839FBAC}"/>
                </a:ext>
              </a:extLst>
            </p:cNvPr>
            <p:cNvSpPr>
              <a:spLocks noChangeShapeType="1"/>
            </p:cNvSpPr>
            <p:nvPr/>
          </p:nvSpPr>
          <p:spPr bwMode="auto">
            <a:xfrm>
              <a:off x="4694" y="2151"/>
              <a:ext cx="0" cy="209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grpSp>
      <p:sp>
        <p:nvSpPr>
          <p:cNvPr id="9" name="Line 8">
            <a:extLst>
              <a:ext uri="{FF2B5EF4-FFF2-40B4-BE49-F238E27FC236}">
                <a16:creationId xmlns:a16="http://schemas.microsoft.com/office/drawing/2014/main" id="{AF6B1293-DF46-4693-9E27-8A53CE4C56C4}"/>
              </a:ext>
            </a:extLst>
          </p:cNvPr>
          <p:cNvSpPr>
            <a:spLocks noChangeShapeType="1"/>
          </p:cNvSpPr>
          <p:nvPr/>
        </p:nvSpPr>
        <p:spPr bwMode="auto">
          <a:xfrm>
            <a:off x="3354387" y="3494875"/>
            <a:ext cx="5483225" cy="25558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0" name="Line 9">
            <a:extLst>
              <a:ext uri="{FF2B5EF4-FFF2-40B4-BE49-F238E27FC236}">
                <a16:creationId xmlns:a16="http://schemas.microsoft.com/office/drawing/2014/main" id="{05A10277-27B6-4DEF-A1B1-A4E0FADA75BC}"/>
              </a:ext>
            </a:extLst>
          </p:cNvPr>
          <p:cNvSpPr>
            <a:spLocks noChangeShapeType="1"/>
          </p:cNvSpPr>
          <p:nvPr/>
        </p:nvSpPr>
        <p:spPr bwMode="auto">
          <a:xfrm flipH="1">
            <a:off x="3354387" y="3844125"/>
            <a:ext cx="5483225" cy="2571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1" name="Line 10">
            <a:extLst>
              <a:ext uri="{FF2B5EF4-FFF2-40B4-BE49-F238E27FC236}">
                <a16:creationId xmlns:a16="http://schemas.microsoft.com/office/drawing/2014/main" id="{04CA9EFA-C6F2-460D-96B0-19933C2CBDFB}"/>
              </a:ext>
            </a:extLst>
          </p:cNvPr>
          <p:cNvSpPr>
            <a:spLocks noChangeShapeType="1"/>
          </p:cNvSpPr>
          <p:nvPr/>
        </p:nvSpPr>
        <p:spPr bwMode="auto">
          <a:xfrm>
            <a:off x="3354387" y="4253700"/>
            <a:ext cx="5483225" cy="25558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2" name="Line 11">
            <a:extLst>
              <a:ext uri="{FF2B5EF4-FFF2-40B4-BE49-F238E27FC236}">
                <a16:creationId xmlns:a16="http://schemas.microsoft.com/office/drawing/2014/main" id="{1A55299E-304F-4D80-812B-B2D609F90198}"/>
              </a:ext>
            </a:extLst>
          </p:cNvPr>
          <p:cNvSpPr>
            <a:spLocks noChangeShapeType="1"/>
          </p:cNvSpPr>
          <p:nvPr/>
        </p:nvSpPr>
        <p:spPr bwMode="auto">
          <a:xfrm flipH="1">
            <a:off x="3354387" y="4602950"/>
            <a:ext cx="5483225" cy="2571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3" name="Line 12">
            <a:extLst>
              <a:ext uri="{FF2B5EF4-FFF2-40B4-BE49-F238E27FC236}">
                <a16:creationId xmlns:a16="http://schemas.microsoft.com/office/drawing/2014/main" id="{D22DC76D-ED1D-4824-B126-15CA9046CA4E}"/>
              </a:ext>
            </a:extLst>
          </p:cNvPr>
          <p:cNvSpPr>
            <a:spLocks noChangeShapeType="1"/>
          </p:cNvSpPr>
          <p:nvPr/>
        </p:nvSpPr>
        <p:spPr bwMode="auto">
          <a:xfrm>
            <a:off x="3354387" y="5010937"/>
            <a:ext cx="5483225" cy="2571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4" name="Line 13">
            <a:extLst>
              <a:ext uri="{FF2B5EF4-FFF2-40B4-BE49-F238E27FC236}">
                <a16:creationId xmlns:a16="http://schemas.microsoft.com/office/drawing/2014/main" id="{C4A1002D-D34E-4DEE-A846-9EFDC7A7B05B}"/>
              </a:ext>
            </a:extLst>
          </p:cNvPr>
          <p:cNvSpPr>
            <a:spLocks noChangeShapeType="1"/>
          </p:cNvSpPr>
          <p:nvPr/>
        </p:nvSpPr>
        <p:spPr bwMode="auto">
          <a:xfrm flipH="1">
            <a:off x="3354387" y="5361775"/>
            <a:ext cx="5483225" cy="2571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5" name="Line 14">
            <a:extLst>
              <a:ext uri="{FF2B5EF4-FFF2-40B4-BE49-F238E27FC236}">
                <a16:creationId xmlns:a16="http://schemas.microsoft.com/office/drawing/2014/main" id="{230A2CE0-BFFE-4425-AB6E-5C825B408237}"/>
              </a:ext>
            </a:extLst>
          </p:cNvPr>
          <p:cNvSpPr>
            <a:spLocks noChangeShapeType="1"/>
          </p:cNvSpPr>
          <p:nvPr/>
        </p:nvSpPr>
        <p:spPr bwMode="auto">
          <a:xfrm>
            <a:off x="3354387" y="5769762"/>
            <a:ext cx="5483225" cy="2571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6" name="Text Box 15">
            <a:extLst>
              <a:ext uri="{FF2B5EF4-FFF2-40B4-BE49-F238E27FC236}">
                <a16:creationId xmlns:a16="http://schemas.microsoft.com/office/drawing/2014/main" id="{E0015C66-78EC-45A3-AE85-2673938C9B1A}"/>
              </a:ext>
            </a:extLst>
          </p:cNvPr>
          <p:cNvSpPr txBox="1">
            <a:spLocks noChangeArrowheads="1"/>
          </p:cNvSpPr>
          <p:nvPr/>
        </p:nvSpPr>
        <p:spPr bwMode="auto">
          <a:xfrm>
            <a:off x="6530169" y="3458361"/>
            <a:ext cx="954107" cy="40011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latin typeface="+mn-lt"/>
                <a:ea typeface="+mn-ea"/>
              </a:rPr>
              <a:t>选择帧</a:t>
            </a:r>
          </a:p>
        </p:txBody>
      </p:sp>
      <p:sp>
        <p:nvSpPr>
          <p:cNvPr id="17" name="Text Box 16">
            <a:extLst>
              <a:ext uri="{FF2B5EF4-FFF2-40B4-BE49-F238E27FC236}">
                <a16:creationId xmlns:a16="http://schemas.microsoft.com/office/drawing/2014/main" id="{82792333-965A-4C99-9DEF-B68CA3B7AF2A}"/>
              </a:ext>
            </a:extLst>
          </p:cNvPr>
          <p:cNvSpPr txBox="1">
            <a:spLocks noChangeArrowheads="1"/>
          </p:cNvSpPr>
          <p:nvPr/>
        </p:nvSpPr>
        <p:spPr bwMode="auto">
          <a:xfrm>
            <a:off x="3960007" y="3809199"/>
            <a:ext cx="954107" cy="400110"/>
          </a:xfrm>
          <a:prstGeom prst="rect">
            <a:avLst/>
          </a:prstGeom>
          <a:solidFill>
            <a:schemeClr val="accent2"/>
          </a:solidFill>
          <a:ln>
            <a:noFill/>
          </a:ln>
          <a:effectLst/>
        </p:spPr>
        <p:txBody>
          <a:bodyPr wrap="none">
            <a:spAutoFit/>
          </a:bodyPr>
          <a:lstStyle/>
          <a:p>
            <a:pPr algn="ctr"/>
            <a:r>
              <a:rPr lang="zh-CN" altLang="en-US" dirty="0">
                <a:latin typeface="+mn-lt"/>
                <a:ea typeface="+mn-ea"/>
              </a:rPr>
              <a:t>确认帧</a:t>
            </a:r>
          </a:p>
        </p:txBody>
      </p:sp>
      <p:sp>
        <p:nvSpPr>
          <p:cNvPr id="18" name="Text Box 17">
            <a:extLst>
              <a:ext uri="{FF2B5EF4-FFF2-40B4-BE49-F238E27FC236}">
                <a16:creationId xmlns:a16="http://schemas.microsoft.com/office/drawing/2014/main" id="{5D76A040-414F-426A-B2BB-833663493109}"/>
              </a:ext>
            </a:extLst>
          </p:cNvPr>
          <p:cNvSpPr txBox="1">
            <a:spLocks noChangeArrowheads="1"/>
          </p:cNvSpPr>
          <p:nvPr/>
        </p:nvSpPr>
        <p:spPr bwMode="auto">
          <a:xfrm>
            <a:off x="3960007" y="4568024"/>
            <a:ext cx="954107" cy="400110"/>
          </a:xfrm>
          <a:prstGeom prst="rect">
            <a:avLst/>
          </a:prstGeom>
          <a:solidFill>
            <a:schemeClr val="accent2"/>
          </a:solidFill>
          <a:ln>
            <a:noFill/>
          </a:ln>
          <a:effectLst/>
        </p:spPr>
        <p:txBody>
          <a:bodyPr wrap="none">
            <a:spAutoFit/>
          </a:bodyPr>
          <a:lstStyle/>
          <a:p>
            <a:pPr algn="ctr"/>
            <a:r>
              <a:rPr lang="zh-CN" altLang="en-US" dirty="0">
                <a:latin typeface="+mn-lt"/>
                <a:ea typeface="+mn-ea"/>
              </a:rPr>
              <a:t>确认帧</a:t>
            </a:r>
          </a:p>
        </p:txBody>
      </p:sp>
      <p:sp>
        <p:nvSpPr>
          <p:cNvPr id="19" name="Text Box 18">
            <a:extLst>
              <a:ext uri="{FF2B5EF4-FFF2-40B4-BE49-F238E27FC236}">
                <a16:creationId xmlns:a16="http://schemas.microsoft.com/office/drawing/2014/main" id="{67447F9F-72B8-42B7-918A-4584D2118D19}"/>
              </a:ext>
            </a:extLst>
          </p:cNvPr>
          <p:cNvSpPr txBox="1">
            <a:spLocks noChangeArrowheads="1"/>
          </p:cNvSpPr>
          <p:nvPr/>
        </p:nvSpPr>
        <p:spPr bwMode="auto">
          <a:xfrm>
            <a:off x="3960007" y="5326849"/>
            <a:ext cx="954107" cy="400110"/>
          </a:xfrm>
          <a:prstGeom prst="rect">
            <a:avLst/>
          </a:prstGeom>
          <a:solidFill>
            <a:schemeClr val="accent2"/>
          </a:solidFill>
          <a:ln>
            <a:noFill/>
          </a:ln>
          <a:effectLst/>
        </p:spPr>
        <p:txBody>
          <a:bodyPr wrap="none">
            <a:spAutoFit/>
          </a:bodyPr>
          <a:lstStyle/>
          <a:p>
            <a:pPr algn="ctr"/>
            <a:r>
              <a:rPr lang="zh-CN" altLang="en-US" dirty="0">
                <a:latin typeface="+mn-lt"/>
                <a:ea typeface="+mn-ea"/>
              </a:rPr>
              <a:t>确认帧</a:t>
            </a:r>
          </a:p>
        </p:txBody>
      </p:sp>
      <p:sp>
        <p:nvSpPr>
          <p:cNvPr id="20" name="Text Box 19">
            <a:extLst>
              <a:ext uri="{FF2B5EF4-FFF2-40B4-BE49-F238E27FC236}">
                <a16:creationId xmlns:a16="http://schemas.microsoft.com/office/drawing/2014/main" id="{6E9BC7B3-68CF-48C5-91CC-EAE10A8F54CF}"/>
              </a:ext>
            </a:extLst>
          </p:cNvPr>
          <p:cNvSpPr txBox="1">
            <a:spLocks noChangeArrowheads="1"/>
          </p:cNvSpPr>
          <p:nvPr/>
        </p:nvSpPr>
        <p:spPr bwMode="auto">
          <a:xfrm>
            <a:off x="6530169" y="4217186"/>
            <a:ext cx="954107" cy="40011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latin typeface="+mn-lt"/>
                <a:ea typeface="+mn-ea"/>
              </a:rPr>
              <a:t>数据帧</a:t>
            </a:r>
          </a:p>
        </p:txBody>
      </p:sp>
      <p:sp>
        <p:nvSpPr>
          <p:cNvPr id="21" name="Text Box 20">
            <a:extLst>
              <a:ext uri="{FF2B5EF4-FFF2-40B4-BE49-F238E27FC236}">
                <a16:creationId xmlns:a16="http://schemas.microsoft.com/office/drawing/2014/main" id="{6BDCC56E-975E-470E-9390-F5E6664015DA}"/>
              </a:ext>
            </a:extLst>
          </p:cNvPr>
          <p:cNvSpPr txBox="1">
            <a:spLocks noChangeArrowheads="1"/>
          </p:cNvSpPr>
          <p:nvPr/>
        </p:nvSpPr>
        <p:spPr bwMode="auto">
          <a:xfrm>
            <a:off x="6530169" y="4917274"/>
            <a:ext cx="954107" cy="40011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latin typeface="+mn-lt"/>
                <a:ea typeface="+mn-ea"/>
              </a:rPr>
              <a:t>数据帧</a:t>
            </a:r>
          </a:p>
        </p:txBody>
      </p:sp>
      <p:sp>
        <p:nvSpPr>
          <p:cNvPr id="22" name="Text Box 21">
            <a:extLst>
              <a:ext uri="{FF2B5EF4-FFF2-40B4-BE49-F238E27FC236}">
                <a16:creationId xmlns:a16="http://schemas.microsoft.com/office/drawing/2014/main" id="{6317DFB4-D69B-40B7-B866-438FDB67A5D8}"/>
              </a:ext>
            </a:extLst>
          </p:cNvPr>
          <p:cNvSpPr txBox="1">
            <a:spLocks noChangeArrowheads="1"/>
          </p:cNvSpPr>
          <p:nvPr/>
        </p:nvSpPr>
        <p:spPr bwMode="auto">
          <a:xfrm>
            <a:off x="6538170" y="5749124"/>
            <a:ext cx="941283" cy="40011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latin typeface="+mn-lt"/>
                <a:ea typeface="+mn-ea"/>
              </a:rPr>
              <a:t>EOT</a:t>
            </a:r>
            <a:r>
              <a:rPr lang="zh-CN" altLang="en-US">
                <a:latin typeface="+mn-lt"/>
                <a:ea typeface="+mn-ea"/>
              </a:rPr>
              <a:t>帧</a:t>
            </a:r>
          </a:p>
        </p:txBody>
      </p:sp>
      <p:sp>
        <p:nvSpPr>
          <p:cNvPr id="23" name="Text Box 22">
            <a:extLst>
              <a:ext uri="{FF2B5EF4-FFF2-40B4-BE49-F238E27FC236}">
                <a16:creationId xmlns:a16="http://schemas.microsoft.com/office/drawing/2014/main" id="{19B5D4AA-153B-4724-A068-4BD6FFCE6175}"/>
              </a:ext>
            </a:extLst>
          </p:cNvPr>
          <p:cNvSpPr txBox="1">
            <a:spLocks noChangeArrowheads="1"/>
          </p:cNvSpPr>
          <p:nvPr/>
        </p:nvSpPr>
        <p:spPr bwMode="auto">
          <a:xfrm>
            <a:off x="2401886" y="3259924"/>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t>建立</a:t>
            </a:r>
          </a:p>
        </p:txBody>
      </p:sp>
      <p:sp>
        <p:nvSpPr>
          <p:cNvPr id="24" name="Text Box 23">
            <a:extLst>
              <a:ext uri="{FF2B5EF4-FFF2-40B4-BE49-F238E27FC236}">
                <a16:creationId xmlns:a16="http://schemas.microsoft.com/office/drawing/2014/main" id="{A2FFC6D8-C32A-40CE-B348-7D942C2B9D45}"/>
              </a:ext>
            </a:extLst>
          </p:cNvPr>
          <p:cNvSpPr txBox="1">
            <a:spLocks noChangeArrowheads="1"/>
          </p:cNvSpPr>
          <p:nvPr/>
        </p:nvSpPr>
        <p:spPr bwMode="auto">
          <a:xfrm>
            <a:off x="2401886" y="4544211"/>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t>传输</a:t>
            </a:r>
          </a:p>
        </p:txBody>
      </p:sp>
      <p:sp>
        <p:nvSpPr>
          <p:cNvPr id="25" name="Text Box 24">
            <a:extLst>
              <a:ext uri="{FF2B5EF4-FFF2-40B4-BE49-F238E27FC236}">
                <a16:creationId xmlns:a16="http://schemas.microsoft.com/office/drawing/2014/main" id="{6255D903-2552-45A5-8C3E-EF60F541B910}"/>
              </a:ext>
            </a:extLst>
          </p:cNvPr>
          <p:cNvSpPr txBox="1">
            <a:spLocks noChangeArrowheads="1"/>
          </p:cNvSpPr>
          <p:nvPr/>
        </p:nvSpPr>
        <p:spPr bwMode="auto">
          <a:xfrm>
            <a:off x="2401886" y="5653874"/>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t>终止</a:t>
            </a:r>
          </a:p>
        </p:txBody>
      </p:sp>
      <p:sp>
        <p:nvSpPr>
          <p:cNvPr id="26" name="Line 30">
            <a:extLst>
              <a:ext uri="{FF2B5EF4-FFF2-40B4-BE49-F238E27FC236}">
                <a16:creationId xmlns:a16="http://schemas.microsoft.com/office/drawing/2014/main" id="{415AFAFF-D8D7-40FD-8ED8-67C9B60A23FA}"/>
              </a:ext>
            </a:extLst>
          </p:cNvPr>
          <p:cNvSpPr>
            <a:spLocks noChangeShapeType="1"/>
          </p:cNvSpPr>
          <p:nvPr/>
        </p:nvSpPr>
        <p:spPr bwMode="auto">
          <a:xfrm>
            <a:off x="3652836" y="3136100"/>
            <a:ext cx="59055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27" name="Line 32">
            <a:extLst>
              <a:ext uri="{FF2B5EF4-FFF2-40B4-BE49-F238E27FC236}">
                <a16:creationId xmlns:a16="http://schemas.microsoft.com/office/drawing/2014/main" id="{B3929CDF-D542-4A26-8AF1-9B63B6A08889}"/>
              </a:ext>
            </a:extLst>
          </p:cNvPr>
          <p:cNvSpPr>
            <a:spLocks noChangeShapeType="1"/>
          </p:cNvSpPr>
          <p:nvPr/>
        </p:nvSpPr>
        <p:spPr bwMode="auto">
          <a:xfrm flipV="1">
            <a:off x="5092698" y="2704299"/>
            <a:ext cx="0" cy="431800"/>
          </a:xfrm>
          <a:prstGeom prst="line">
            <a:avLst/>
          </a:prstGeom>
          <a:noFill/>
          <a:ln w="222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lt"/>
              <a:ea typeface="+mn-ea"/>
            </a:endParaRPr>
          </a:p>
        </p:txBody>
      </p:sp>
      <p:sp>
        <p:nvSpPr>
          <p:cNvPr id="28" name="Line 34">
            <a:extLst>
              <a:ext uri="{FF2B5EF4-FFF2-40B4-BE49-F238E27FC236}">
                <a16:creationId xmlns:a16="http://schemas.microsoft.com/office/drawing/2014/main" id="{4ABC5B09-6A91-4614-8FBD-4C345337BD29}"/>
              </a:ext>
            </a:extLst>
          </p:cNvPr>
          <p:cNvSpPr>
            <a:spLocks noChangeShapeType="1"/>
          </p:cNvSpPr>
          <p:nvPr/>
        </p:nvSpPr>
        <p:spPr bwMode="auto">
          <a:xfrm flipV="1">
            <a:off x="7037386" y="2704299"/>
            <a:ext cx="0" cy="431800"/>
          </a:xfrm>
          <a:prstGeom prst="line">
            <a:avLst/>
          </a:prstGeom>
          <a:noFill/>
          <a:ln w="222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lt"/>
              <a:ea typeface="+mn-ea"/>
            </a:endParaRPr>
          </a:p>
        </p:txBody>
      </p:sp>
      <p:sp>
        <p:nvSpPr>
          <p:cNvPr id="29" name="Line 36">
            <a:extLst>
              <a:ext uri="{FF2B5EF4-FFF2-40B4-BE49-F238E27FC236}">
                <a16:creationId xmlns:a16="http://schemas.microsoft.com/office/drawing/2014/main" id="{BD61287F-25EF-4647-9608-C55185F3B815}"/>
              </a:ext>
            </a:extLst>
          </p:cNvPr>
          <p:cNvSpPr>
            <a:spLocks noChangeShapeType="1"/>
          </p:cNvSpPr>
          <p:nvPr/>
        </p:nvSpPr>
        <p:spPr bwMode="auto">
          <a:xfrm flipV="1">
            <a:off x="8851898" y="2704299"/>
            <a:ext cx="0" cy="431800"/>
          </a:xfrm>
          <a:prstGeom prst="line">
            <a:avLst/>
          </a:prstGeom>
          <a:noFill/>
          <a:ln w="222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lt"/>
              <a:ea typeface="+mn-ea"/>
            </a:endParaRPr>
          </a:p>
        </p:txBody>
      </p:sp>
      <p:sp>
        <p:nvSpPr>
          <p:cNvPr id="30" name="Text Box 38">
            <a:extLst>
              <a:ext uri="{FF2B5EF4-FFF2-40B4-BE49-F238E27FC236}">
                <a16:creationId xmlns:a16="http://schemas.microsoft.com/office/drawing/2014/main" id="{EE1E781D-C924-4F52-BE3A-367ECAFCE07A}"/>
              </a:ext>
            </a:extLst>
          </p:cNvPr>
          <p:cNvSpPr txBox="1">
            <a:spLocks noChangeArrowheads="1"/>
          </p:cNvSpPr>
          <p:nvPr/>
        </p:nvSpPr>
        <p:spPr bwMode="auto">
          <a:xfrm>
            <a:off x="2175603" y="2364642"/>
            <a:ext cx="95410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rgbClr val="C00000"/>
                </a:solidFill>
              </a:defRPr>
            </a:lvl1pPr>
          </a:lstStyle>
          <a:p>
            <a:r>
              <a:rPr lang="zh-CN" altLang="en-US" dirty="0"/>
              <a:t>主设备</a:t>
            </a:r>
          </a:p>
        </p:txBody>
      </p:sp>
      <p:sp>
        <p:nvSpPr>
          <p:cNvPr id="31" name="Text Box 39">
            <a:extLst>
              <a:ext uri="{FF2B5EF4-FFF2-40B4-BE49-F238E27FC236}">
                <a16:creationId xmlns:a16="http://schemas.microsoft.com/office/drawing/2014/main" id="{A814A05E-9245-4D78-B10F-59E1802694F1}"/>
              </a:ext>
            </a:extLst>
          </p:cNvPr>
          <p:cNvSpPr txBox="1">
            <a:spLocks noChangeArrowheads="1"/>
          </p:cNvSpPr>
          <p:nvPr/>
        </p:nvSpPr>
        <p:spPr bwMode="auto">
          <a:xfrm>
            <a:off x="3760694" y="2416962"/>
            <a:ext cx="113524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a:solidFill>
                  <a:schemeClr val="accent1"/>
                </a:solidFill>
              </a:defRPr>
            </a:lvl1pPr>
          </a:lstStyle>
          <a:p>
            <a:r>
              <a:rPr lang="zh-CN" altLang="en-US" dirty="0"/>
              <a:t>从设备</a:t>
            </a:r>
            <a:r>
              <a:rPr lang="en-US" altLang="zh-CN" dirty="0"/>
              <a:t>A</a:t>
            </a:r>
          </a:p>
        </p:txBody>
      </p:sp>
      <p:sp>
        <p:nvSpPr>
          <p:cNvPr id="32" name="Text Box 40">
            <a:extLst>
              <a:ext uri="{FF2B5EF4-FFF2-40B4-BE49-F238E27FC236}">
                <a16:creationId xmlns:a16="http://schemas.microsoft.com/office/drawing/2014/main" id="{5B8D2244-C447-4FF8-8228-D58961B36A2B}"/>
              </a:ext>
            </a:extLst>
          </p:cNvPr>
          <p:cNvSpPr txBox="1">
            <a:spLocks noChangeArrowheads="1"/>
          </p:cNvSpPr>
          <p:nvPr/>
        </p:nvSpPr>
        <p:spPr bwMode="auto">
          <a:xfrm>
            <a:off x="5792405" y="2416962"/>
            <a:ext cx="103105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sz="1800" dirty="0"/>
              <a:t>从设备</a:t>
            </a:r>
            <a:r>
              <a:rPr lang="en-US" altLang="zh-CN" sz="1800" dirty="0"/>
              <a:t>B</a:t>
            </a:r>
          </a:p>
        </p:txBody>
      </p:sp>
      <p:sp>
        <p:nvSpPr>
          <p:cNvPr id="33" name="Text Box 41">
            <a:extLst>
              <a:ext uri="{FF2B5EF4-FFF2-40B4-BE49-F238E27FC236}">
                <a16:creationId xmlns:a16="http://schemas.microsoft.com/office/drawing/2014/main" id="{A8972908-8101-471D-AAED-59D6AA4CB6EB}"/>
              </a:ext>
            </a:extLst>
          </p:cNvPr>
          <p:cNvSpPr txBox="1">
            <a:spLocks noChangeArrowheads="1"/>
          </p:cNvSpPr>
          <p:nvPr/>
        </p:nvSpPr>
        <p:spPr bwMode="auto">
          <a:xfrm>
            <a:off x="7535861" y="2416962"/>
            <a:ext cx="11303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a:solidFill>
                  <a:schemeClr val="accent1"/>
                </a:solidFill>
              </a:defRPr>
            </a:lvl1pPr>
          </a:lstStyle>
          <a:p>
            <a:r>
              <a:rPr lang="zh-CN" altLang="en-US" dirty="0"/>
              <a:t>从设备</a:t>
            </a:r>
            <a:r>
              <a:rPr lang="en-US" altLang="zh-CN" dirty="0"/>
              <a:t>C</a:t>
            </a:r>
          </a:p>
        </p:txBody>
      </p:sp>
      <p:pic>
        <p:nvPicPr>
          <p:cNvPr id="38" name="图形 37">
            <a:extLst>
              <a:ext uri="{FF2B5EF4-FFF2-40B4-BE49-F238E27FC236}">
                <a16:creationId xmlns:a16="http://schemas.microsoft.com/office/drawing/2014/main" id="{02A84717-B1F3-4789-A532-39037ACE3F88}"/>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853078" y="2330717"/>
            <a:ext cx="588835" cy="445833"/>
          </a:xfrm>
          <a:prstGeom prst="rect">
            <a:avLst/>
          </a:prstGeom>
        </p:spPr>
      </p:pic>
      <p:pic>
        <p:nvPicPr>
          <p:cNvPr id="39" name="图形 38">
            <a:extLst>
              <a:ext uri="{FF2B5EF4-FFF2-40B4-BE49-F238E27FC236}">
                <a16:creationId xmlns:a16="http://schemas.microsoft.com/office/drawing/2014/main" id="{6F0BEB61-B2C1-499B-AA51-0122BD594F88}"/>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798958" y="2363043"/>
            <a:ext cx="588835" cy="445833"/>
          </a:xfrm>
          <a:prstGeom prst="rect">
            <a:avLst/>
          </a:prstGeom>
        </p:spPr>
      </p:pic>
      <p:pic>
        <p:nvPicPr>
          <p:cNvPr id="40" name="图形 39">
            <a:extLst>
              <a:ext uri="{FF2B5EF4-FFF2-40B4-BE49-F238E27FC236}">
                <a16:creationId xmlns:a16="http://schemas.microsoft.com/office/drawing/2014/main" id="{21A0D131-ED86-4064-9BDF-8116801052A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8637073" y="2349527"/>
            <a:ext cx="588835" cy="445833"/>
          </a:xfrm>
          <a:prstGeom prst="rect">
            <a:avLst/>
          </a:prstGeom>
        </p:spPr>
      </p:pic>
      <p:pic>
        <p:nvPicPr>
          <p:cNvPr id="41" name="图形 40">
            <a:extLst>
              <a:ext uri="{FF2B5EF4-FFF2-40B4-BE49-F238E27FC236}">
                <a16:creationId xmlns:a16="http://schemas.microsoft.com/office/drawing/2014/main" id="{B20805EA-E884-40F8-9E27-285A0E7D08CD}"/>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02112" y="2737776"/>
            <a:ext cx="704549" cy="617209"/>
          </a:xfrm>
          <a:prstGeom prst="rect">
            <a:avLst/>
          </a:prstGeom>
        </p:spPr>
      </p:pic>
    </p:spTree>
    <p:extLst>
      <p:ext uri="{BB962C8B-B14F-4D97-AF65-F5344CB8AC3E}">
        <p14:creationId xmlns:p14="http://schemas.microsoft.com/office/powerpoint/2010/main" val="397840783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灯片编号占位符 5"/>
          <p:cNvSpPr>
            <a:spLocks noGrp="1"/>
          </p:cNvSpPr>
          <p:nvPr>
            <p:ph type="sldNum" sz="quarter" idx="12"/>
          </p:nvPr>
        </p:nvSpPr>
        <p:spPr/>
        <p:txBody>
          <a:bodyPr/>
          <a:lstStyle/>
          <a:p>
            <a:fld id="{F4583CDC-ECB7-42AC-B28F-4A20C0401830}" type="slidenum">
              <a:rPr lang="en-US" altLang="zh-CN"/>
              <a:pPr/>
              <a:t>220</a:t>
            </a:fld>
            <a:endParaRPr lang="en-US" altLang="zh-CN"/>
          </a:p>
        </p:txBody>
      </p:sp>
      <p:sp>
        <p:nvSpPr>
          <p:cNvPr id="360567" name="Line 119"/>
          <p:cNvSpPr>
            <a:spLocks noChangeShapeType="1"/>
          </p:cNvSpPr>
          <p:nvPr/>
        </p:nvSpPr>
        <p:spPr bwMode="auto">
          <a:xfrm>
            <a:off x="9245601" y="2133601"/>
            <a:ext cx="1008063" cy="7905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1" name="Line 113"/>
          <p:cNvSpPr>
            <a:spLocks noChangeShapeType="1"/>
          </p:cNvSpPr>
          <p:nvPr/>
        </p:nvSpPr>
        <p:spPr bwMode="auto">
          <a:xfrm>
            <a:off x="7680325" y="2852738"/>
            <a:ext cx="0" cy="2736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2" name="Line 114"/>
          <p:cNvSpPr>
            <a:spLocks noChangeShapeType="1"/>
          </p:cNvSpPr>
          <p:nvPr/>
        </p:nvSpPr>
        <p:spPr bwMode="auto">
          <a:xfrm>
            <a:off x="9174163" y="2133600"/>
            <a:ext cx="0" cy="32400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3" name="Line 115"/>
          <p:cNvSpPr>
            <a:spLocks noChangeShapeType="1"/>
          </p:cNvSpPr>
          <p:nvPr/>
        </p:nvSpPr>
        <p:spPr bwMode="auto">
          <a:xfrm>
            <a:off x="10255250" y="2852738"/>
            <a:ext cx="0" cy="2736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4" name="Line 116"/>
          <p:cNvSpPr>
            <a:spLocks noChangeShapeType="1"/>
          </p:cNvSpPr>
          <p:nvPr/>
        </p:nvSpPr>
        <p:spPr bwMode="auto">
          <a:xfrm flipH="1">
            <a:off x="7680325" y="2060575"/>
            <a:ext cx="1493838" cy="8651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5" name="Line 117"/>
          <p:cNvSpPr>
            <a:spLocks noChangeShapeType="1"/>
          </p:cNvSpPr>
          <p:nvPr/>
        </p:nvSpPr>
        <p:spPr bwMode="auto">
          <a:xfrm flipH="1" flipV="1">
            <a:off x="7824788" y="4365625"/>
            <a:ext cx="2159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6" name="Line 118"/>
          <p:cNvSpPr>
            <a:spLocks noChangeShapeType="1"/>
          </p:cNvSpPr>
          <p:nvPr/>
        </p:nvSpPr>
        <p:spPr bwMode="auto">
          <a:xfrm flipH="1" flipV="1">
            <a:off x="7896225" y="5661025"/>
            <a:ext cx="2159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08" name="Line 60"/>
          <p:cNvSpPr>
            <a:spLocks noChangeShapeType="1"/>
          </p:cNvSpPr>
          <p:nvPr/>
        </p:nvSpPr>
        <p:spPr bwMode="auto">
          <a:xfrm flipH="1">
            <a:off x="3457575" y="1989138"/>
            <a:ext cx="0" cy="12954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1" name="Line 63"/>
          <p:cNvSpPr>
            <a:spLocks noChangeShapeType="1"/>
          </p:cNvSpPr>
          <p:nvPr/>
        </p:nvSpPr>
        <p:spPr bwMode="auto">
          <a:xfrm flipH="1">
            <a:off x="2665413" y="3284539"/>
            <a:ext cx="0" cy="23764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5" name="Line 67"/>
          <p:cNvSpPr>
            <a:spLocks noChangeShapeType="1"/>
          </p:cNvSpPr>
          <p:nvPr/>
        </p:nvSpPr>
        <p:spPr bwMode="auto">
          <a:xfrm>
            <a:off x="4538663" y="3284539"/>
            <a:ext cx="0" cy="12969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8" name="Line 70"/>
          <p:cNvSpPr>
            <a:spLocks noChangeShapeType="1"/>
          </p:cNvSpPr>
          <p:nvPr/>
        </p:nvSpPr>
        <p:spPr bwMode="auto">
          <a:xfrm flipH="1">
            <a:off x="5181601" y="1989139"/>
            <a:ext cx="4763" cy="36718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34" name="Line 86"/>
          <p:cNvSpPr>
            <a:spLocks noChangeShapeType="1"/>
          </p:cNvSpPr>
          <p:nvPr/>
        </p:nvSpPr>
        <p:spPr bwMode="auto">
          <a:xfrm>
            <a:off x="6626225" y="1989139"/>
            <a:ext cx="0" cy="25923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38" name="Line 90"/>
          <p:cNvSpPr>
            <a:spLocks noChangeShapeType="1"/>
          </p:cNvSpPr>
          <p:nvPr/>
        </p:nvSpPr>
        <p:spPr bwMode="auto">
          <a:xfrm>
            <a:off x="6092825" y="4581525"/>
            <a:ext cx="0" cy="10795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496" name="Line 48"/>
          <p:cNvSpPr>
            <a:spLocks noChangeShapeType="1"/>
          </p:cNvSpPr>
          <p:nvPr/>
        </p:nvSpPr>
        <p:spPr bwMode="auto">
          <a:xfrm>
            <a:off x="2665413" y="1557339"/>
            <a:ext cx="0" cy="433387"/>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00" name="Line 52"/>
          <p:cNvSpPr>
            <a:spLocks noChangeShapeType="1"/>
          </p:cNvSpPr>
          <p:nvPr/>
        </p:nvSpPr>
        <p:spPr bwMode="auto">
          <a:xfrm>
            <a:off x="6586538" y="5661026"/>
            <a:ext cx="0" cy="449263"/>
          </a:xfrm>
          <a:prstGeom prst="line">
            <a:avLst/>
          </a:prstGeom>
          <a:noFill/>
          <a:ln w="19050">
            <a:solidFill>
              <a:srgbClr val="000000"/>
            </a:solidFill>
            <a:round/>
            <a:headEnd type="oval" w="lg" len="lg"/>
            <a:tailEnd/>
          </a:ln>
          <a:extLst>
            <a:ext uri="{909E8E84-426E-40DD-AFC4-6F175D3DCCD1}">
              <a14:hiddenFill xmlns:a14="http://schemas.microsoft.com/office/drawing/2010/main">
                <a:noFill/>
              </a14:hiddenFill>
            </a:ext>
          </a:extLst>
        </p:spPr>
        <p:txBody>
          <a:bodyPr/>
          <a:lstStyle/>
          <a:p>
            <a:endParaRPr lang="zh-CN" altLang="en-US"/>
          </a:p>
        </p:txBody>
      </p:sp>
      <p:sp>
        <p:nvSpPr>
          <p:cNvPr id="360453" name="Rectangle 5"/>
          <p:cNvSpPr>
            <a:spLocks noGrp="1" noChangeArrowheads="1"/>
          </p:cNvSpPr>
          <p:nvPr>
            <p:ph type="title"/>
          </p:nvPr>
        </p:nvSpPr>
        <p:spPr>
          <a:noFill/>
          <a:ln/>
        </p:spPr>
        <p:txBody>
          <a:bodyPr/>
          <a:lstStyle/>
          <a:p>
            <a:r>
              <a:rPr lang="en-US" altLang="zh-CN" sz="3200" dirty="0">
                <a:latin typeface="+mn-ea"/>
                <a:ea typeface="+mn-ea"/>
              </a:rPr>
              <a:t>STP</a:t>
            </a:r>
            <a:r>
              <a:rPr lang="zh-CN" altLang="en-US" sz="3200" dirty="0">
                <a:latin typeface="+mn-ea"/>
                <a:ea typeface="+mn-ea"/>
              </a:rPr>
              <a:t>实例</a:t>
            </a:r>
            <a:r>
              <a:rPr lang="en-US" altLang="zh-CN" sz="3200" dirty="0">
                <a:latin typeface="+mn-ea"/>
                <a:ea typeface="+mn-ea"/>
              </a:rPr>
              <a:t>-</a:t>
            </a:r>
            <a:r>
              <a:rPr lang="zh-CN" altLang="en-US" dirty="0"/>
              <a:t>互连局域网及其图表示</a:t>
            </a:r>
          </a:p>
        </p:txBody>
      </p:sp>
      <p:sp>
        <p:nvSpPr>
          <p:cNvPr id="360495" name="Rectangle 47"/>
          <p:cNvSpPr>
            <a:spLocks noChangeArrowheads="1"/>
          </p:cNvSpPr>
          <p:nvPr/>
        </p:nvSpPr>
        <p:spPr bwMode="auto">
          <a:xfrm>
            <a:off x="2449514" y="1268414"/>
            <a:ext cx="428625" cy="441325"/>
          </a:xfrm>
          <a:prstGeom prst="rect">
            <a:avLst/>
          </a:prstGeom>
          <a:solidFill>
            <a:srgbClr val="FF9900"/>
          </a:solidFill>
          <a:ln w="17463">
            <a:solidFill>
              <a:srgbClr val="000000"/>
            </a:solidFill>
            <a:miter lim="800000"/>
            <a:headEnd/>
            <a:tailEnd/>
          </a:ln>
        </p:spPr>
        <p:txBody>
          <a:bodyPr/>
          <a:lstStyle/>
          <a:p>
            <a:pPr algn="ctr"/>
            <a:r>
              <a:rPr lang="en-US" altLang="zh-CN" sz="2400">
                <a:ea typeface="宋体" panose="02010600030101010101" pitchFamily="2" charset="-122"/>
              </a:rPr>
              <a:t>A</a:t>
            </a:r>
          </a:p>
        </p:txBody>
      </p:sp>
      <p:sp>
        <p:nvSpPr>
          <p:cNvPr id="360499" name="Rectangle 51"/>
          <p:cNvSpPr>
            <a:spLocks noChangeArrowheads="1"/>
          </p:cNvSpPr>
          <p:nvPr/>
        </p:nvSpPr>
        <p:spPr bwMode="auto">
          <a:xfrm>
            <a:off x="6413501" y="5949951"/>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a:ea typeface="宋体" panose="02010600030101010101" pitchFamily="2" charset="-122"/>
              </a:rPr>
              <a:t>B</a:t>
            </a:r>
          </a:p>
        </p:txBody>
      </p:sp>
      <p:sp>
        <p:nvSpPr>
          <p:cNvPr id="360507" name="Rectangle 59"/>
          <p:cNvSpPr>
            <a:spLocks noChangeArrowheads="1"/>
          </p:cNvSpPr>
          <p:nvPr/>
        </p:nvSpPr>
        <p:spPr bwMode="auto">
          <a:xfrm>
            <a:off x="2954339" y="2474914"/>
            <a:ext cx="1030287" cy="306387"/>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B1</a:t>
            </a:r>
          </a:p>
        </p:txBody>
      </p:sp>
      <p:sp>
        <p:nvSpPr>
          <p:cNvPr id="360510" name="Rectangle 62"/>
          <p:cNvSpPr>
            <a:spLocks noChangeArrowheads="1"/>
          </p:cNvSpPr>
          <p:nvPr/>
        </p:nvSpPr>
        <p:spPr bwMode="auto">
          <a:xfrm>
            <a:off x="2162175" y="4076701"/>
            <a:ext cx="1030288" cy="360363"/>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1600">
                <a:latin typeface="+mn-ea"/>
              </a:rPr>
              <a:t>网桥</a:t>
            </a:r>
            <a:r>
              <a:rPr lang="en-US" altLang="zh-CN" sz="1600">
                <a:latin typeface="+mn-ea"/>
              </a:rPr>
              <a:t>B2</a:t>
            </a:r>
          </a:p>
        </p:txBody>
      </p:sp>
      <p:sp>
        <p:nvSpPr>
          <p:cNvPr id="360521" name="Text Box 73"/>
          <p:cNvSpPr txBox="1">
            <a:spLocks noChangeArrowheads="1"/>
          </p:cNvSpPr>
          <p:nvPr/>
        </p:nvSpPr>
        <p:spPr bwMode="auto">
          <a:xfrm>
            <a:off x="1631951" y="1989138"/>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L1</a:t>
            </a:r>
          </a:p>
        </p:txBody>
      </p:sp>
      <p:sp>
        <p:nvSpPr>
          <p:cNvPr id="360522" name="Text Box 74"/>
          <p:cNvSpPr txBox="1">
            <a:spLocks noChangeArrowheads="1"/>
          </p:cNvSpPr>
          <p:nvPr/>
        </p:nvSpPr>
        <p:spPr bwMode="auto">
          <a:xfrm>
            <a:off x="1631951" y="335756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L2</a:t>
            </a:r>
          </a:p>
        </p:txBody>
      </p:sp>
      <p:sp>
        <p:nvSpPr>
          <p:cNvPr id="360523" name="Text Box 75"/>
          <p:cNvSpPr txBox="1">
            <a:spLocks noChangeArrowheads="1"/>
          </p:cNvSpPr>
          <p:nvPr/>
        </p:nvSpPr>
        <p:spPr bwMode="auto">
          <a:xfrm>
            <a:off x="1631951" y="566261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L4</a:t>
            </a:r>
          </a:p>
        </p:txBody>
      </p:sp>
      <p:sp>
        <p:nvSpPr>
          <p:cNvPr id="360526" name="Text Box 78"/>
          <p:cNvSpPr txBox="1">
            <a:spLocks noChangeArrowheads="1"/>
          </p:cNvSpPr>
          <p:nvPr/>
        </p:nvSpPr>
        <p:spPr bwMode="auto">
          <a:xfrm>
            <a:off x="3962401" y="465296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latin typeface="+mn-ea"/>
              </a:rPr>
              <a:t>局域网</a:t>
            </a:r>
            <a:r>
              <a:rPr lang="en-US" altLang="zh-CN" sz="1600">
                <a:latin typeface="+mn-ea"/>
              </a:rPr>
              <a:t>L3</a:t>
            </a:r>
          </a:p>
        </p:txBody>
      </p:sp>
      <p:sp>
        <p:nvSpPr>
          <p:cNvPr id="360527" name="Line 79"/>
          <p:cNvSpPr>
            <a:spLocks noChangeShapeType="1"/>
          </p:cNvSpPr>
          <p:nvPr/>
        </p:nvSpPr>
        <p:spPr bwMode="auto">
          <a:xfrm flipV="1">
            <a:off x="2233614" y="3284539"/>
            <a:ext cx="2808287"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28" name="Line 80"/>
          <p:cNvSpPr>
            <a:spLocks noChangeShapeType="1"/>
          </p:cNvSpPr>
          <p:nvPr/>
        </p:nvSpPr>
        <p:spPr bwMode="auto">
          <a:xfrm>
            <a:off x="2233614" y="5661025"/>
            <a:ext cx="489743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29" name="Line 81"/>
          <p:cNvSpPr>
            <a:spLocks noChangeShapeType="1"/>
          </p:cNvSpPr>
          <p:nvPr/>
        </p:nvSpPr>
        <p:spPr bwMode="auto">
          <a:xfrm>
            <a:off x="4206875" y="4583113"/>
            <a:ext cx="2808288"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31" name="Line 83"/>
          <p:cNvSpPr>
            <a:spLocks noChangeShapeType="1"/>
          </p:cNvSpPr>
          <p:nvPr/>
        </p:nvSpPr>
        <p:spPr bwMode="auto">
          <a:xfrm flipV="1">
            <a:off x="2233613" y="1989139"/>
            <a:ext cx="4737100"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33" name="Rectangle 85"/>
          <p:cNvSpPr>
            <a:spLocks noChangeArrowheads="1"/>
          </p:cNvSpPr>
          <p:nvPr/>
        </p:nvSpPr>
        <p:spPr bwMode="auto">
          <a:xfrm>
            <a:off x="6080125" y="3141664"/>
            <a:ext cx="1030288" cy="35877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a:latin typeface="+mn-ea"/>
              </a:rPr>
              <a:t>网桥</a:t>
            </a:r>
            <a:r>
              <a:rPr lang="en-US" altLang="zh-CN" sz="1600">
                <a:latin typeface="+mn-ea"/>
              </a:rPr>
              <a:t>B5</a:t>
            </a:r>
          </a:p>
        </p:txBody>
      </p:sp>
      <p:sp>
        <p:nvSpPr>
          <p:cNvPr id="360536" name="Rectangle 88"/>
          <p:cNvSpPr>
            <a:spLocks noChangeArrowheads="1"/>
          </p:cNvSpPr>
          <p:nvPr/>
        </p:nvSpPr>
        <p:spPr bwMode="auto">
          <a:xfrm>
            <a:off x="5618163" y="4941888"/>
            <a:ext cx="1028700" cy="361950"/>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B4</a:t>
            </a:r>
          </a:p>
        </p:txBody>
      </p:sp>
      <p:sp>
        <p:nvSpPr>
          <p:cNvPr id="360513" name="Rectangle 65"/>
          <p:cNvSpPr>
            <a:spLocks noChangeArrowheads="1"/>
          </p:cNvSpPr>
          <p:nvPr/>
        </p:nvSpPr>
        <p:spPr bwMode="auto">
          <a:xfrm>
            <a:off x="4033838" y="3717926"/>
            <a:ext cx="1028700" cy="35877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a:latin typeface="+mn-ea"/>
              </a:rPr>
              <a:t>网桥</a:t>
            </a:r>
            <a:r>
              <a:rPr lang="en-US" altLang="zh-CN" sz="1600">
                <a:latin typeface="+mn-ea"/>
              </a:rPr>
              <a:t>B3</a:t>
            </a:r>
          </a:p>
        </p:txBody>
      </p:sp>
      <p:sp>
        <p:nvSpPr>
          <p:cNvPr id="360516" name="Rectangle 68"/>
          <p:cNvSpPr>
            <a:spLocks noChangeArrowheads="1"/>
          </p:cNvSpPr>
          <p:nvPr/>
        </p:nvSpPr>
        <p:spPr bwMode="auto">
          <a:xfrm>
            <a:off x="4681539" y="2446338"/>
            <a:ext cx="1030287" cy="334962"/>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B6</a:t>
            </a:r>
          </a:p>
        </p:txBody>
      </p:sp>
      <p:sp>
        <p:nvSpPr>
          <p:cNvPr id="360539" name="Text Box 91"/>
          <p:cNvSpPr txBox="1">
            <a:spLocks noChangeArrowheads="1"/>
          </p:cNvSpPr>
          <p:nvPr/>
        </p:nvSpPr>
        <p:spPr bwMode="auto">
          <a:xfrm>
            <a:off x="2765425" y="2155825"/>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60540" name="Text Box 92"/>
          <p:cNvSpPr txBox="1">
            <a:spLocks noChangeArrowheads="1"/>
          </p:cNvSpPr>
          <p:nvPr/>
        </p:nvSpPr>
        <p:spPr bwMode="auto">
          <a:xfrm>
            <a:off x="2765425" y="27813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p>
        </p:txBody>
      </p:sp>
      <p:sp>
        <p:nvSpPr>
          <p:cNvPr id="360541" name="Text Box 93"/>
          <p:cNvSpPr txBox="1">
            <a:spLocks noChangeArrowheads="1"/>
          </p:cNvSpPr>
          <p:nvPr/>
        </p:nvSpPr>
        <p:spPr bwMode="auto">
          <a:xfrm>
            <a:off x="2665413" y="374015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60542" name="Text Box 94"/>
          <p:cNvSpPr txBox="1">
            <a:spLocks noChangeArrowheads="1"/>
          </p:cNvSpPr>
          <p:nvPr/>
        </p:nvSpPr>
        <p:spPr bwMode="auto">
          <a:xfrm>
            <a:off x="2665413" y="443706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60543" name="Text Box 95"/>
          <p:cNvSpPr txBox="1">
            <a:spLocks noChangeArrowheads="1"/>
          </p:cNvSpPr>
          <p:nvPr/>
        </p:nvSpPr>
        <p:spPr bwMode="auto">
          <a:xfrm>
            <a:off x="3917950" y="33797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p>
        </p:txBody>
      </p:sp>
      <p:sp>
        <p:nvSpPr>
          <p:cNvPr id="360544" name="Text Box 96"/>
          <p:cNvSpPr txBox="1">
            <a:spLocks noChangeArrowheads="1"/>
          </p:cNvSpPr>
          <p:nvPr/>
        </p:nvSpPr>
        <p:spPr bwMode="auto">
          <a:xfrm>
            <a:off x="3917950" y="40767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3</a:t>
            </a:r>
          </a:p>
        </p:txBody>
      </p:sp>
      <p:sp>
        <p:nvSpPr>
          <p:cNvPr id="360545" name="Text Box 97"/>
          <p:cNvSpPr txBox="1">
            <a:spLocks noChangeArrowheads="1"/>
          </p:cNvSpPr>
          <p:nvPr/>
        </p:nvSpPr>
        <p:spPr bwMode="auto">
          <a:xfrm>
            <a:off x="5114925" y="21336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60546" name="Text Box 98"/>
          <p:cNvSpPr txBox="1">
            <a:spLocks noChangeArrowheads="1"/>
          </p:cNvSpPr>
          <p:nvPr/>
        </p:nvSpPr>
        <p:spPr bwMode="auto">
          <a:xfrm>
            <a:off x="5114925" y="28305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p>
        </p:txBody>
      </p:sp>
      <p:sp>
        <p:nvSpPr>
          <p:cNvPr id="360547" name="Text Box 99"/>
          <p:cNvSpPr txBox="1">
            <a:spLocks noChangeArrowheads="1"/>
          </p:cNvSpPr>
          <p:nvPr/>
        </p:nvSpPr>
        <p:spPr bwMode="auto">
          <a:xfrm>
            <a:off x="5907088" y="27813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60548" name="Text Box 100"/>
          <p:cNvSpPr txBox="1">
            <a:spLocks noChangeArrowheads="1"/>
          </p:cNvSpPr>
          <p:nvPr/>
        </p:nvSpPr>
        <p:spPr bwMode="auto">
          <a:xfrm>
            <a:off x="5907088" y="34782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1</a:t>
            </a:r>
          </a:p>
        </p:txBody>
      </p:sp>
      <p:sp>
        <p:nvSpPr>
          <p:cNvPr id="360549" name="Text Box 101"/>
          <p:cNvSpPr txBox="1">
            <a:spLocks noChangeArrowheads="1"/>
          </p:cNvSpPr>
          <p:nvPr/>
        </p:nvSpPr>
        <p:spPr bwMode="auto">
          <a:xfrm>
            <a:off x="5402263" y="460375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60550" name="Text Box 102"/>
          <p:cNvSpPr txBox="1">
            <a:spLocks noChangeArrowheads="1"/>
          </p:cNvSpPr>
          <p:nvPr/>
        </p:nvSpPr>
        <p:spPr bwMode="auto">
          <a:xfrm>
            <a:off x="5402263" y="530066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p>
        </p:txBody>
      </p:sp>
      <p:sp>
        <p:nvSpPr>
          <p:cNvPr id="360551" name="Oval 103"/>
          <p:cNvSpPr>
            <a:spLocks noChangeArrowheads="1"/>
          </p:cNvSpPr>
          <p:nvPr/>
        </p:nvSpPr>
        <p:spPr bwMode="auto">
          <a:xfrm>
            <a:off x="8904288" y="1773238"/>
            <a:ext cx="576262"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L1</a:t>
            </a:r>
          </a:p>
        </p:txBody>
      </p:sp>
      <p:sp>
        <p:nvSpPr>
          <p:cNvPr id="360552" name="Oval 104"/>
          <p:cNvSpPr>
            <a:spLocks noChangeArrowheads="1"/>
          </p:cNvSpPr>
          <p:nvPr/>
        </p:nvSpPr>
        <p:spPr bwMode="auto">
          <a:xfrm>
            <a:off x="8904288" y="3284538"/>
            <a:ext cx="576262"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B6</a:t>
            </a:r>
          </a:p>
        </p:txBody>
      </p:sp>
      <p:sp>
        <p:nvSpPr>
          <p:cNvPr id="360553" name="Oval 105"/>
          <p:cNvSpPr>
            <a:spLocks noChangeArrowheads="1"/>
          </p:cNvSpPr>
          <p:nvPr/>
        </p:nvSpPr>
        <p:spPr bwMode="auto">
          <a:xfrm>
            <a:off x="8902701" y="5373688"/>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L4</a:t>
            </a:r>
          </a:p>
        </p:txBody>
      </p:sp>
      <p:sp>
        <p:nvSpPr>
          <p:cNvPr id="360554" name="Oval 106"/>
          <p:cNvSpPr>
            <a:spLocks noChangeArrowheads="1"/>
          </p:cNvSpPr>
          <p:nvPr/>
        </p:nvSpPr>
        <p:spPr bwMode="auto">
          <a:xfrm>
            <a:off x="7391401" y="2565401"/>
            <a:ext cx="576263" cy="576263"/>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B1</a:t>
            </a:r>
          </a:p>
        </p:txBody>
      </p:sp>
      <p:sp>
        <p:nvSpPr>
          <p:cNvPr id="360555" name="Oval 107"/>
          <p:cNvSpPr>
            <a:spLocks noChangeArrowheads="1"/>
          </p:cNvSpPr>
          <p:nvPr/>
        </p:nvSpPr>
        <p:spPr bwMode="auto">
          <a:xfrm>
            <a:off x="7391401" y="4078288"/>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L2</a:t>
            </a:r>
          </a:p>
        </p:txBody>
      </p:sp>
      <p:sp>
        <p:nvSpPr>
          <p:cNvPr id="360556" name="Oval 108"/>
          <p:cNvSpPr>
            <a:spLocks noChangeArrowheads="1"/>
          </p:cNvSpPr>
          <p:nvPr/>
        </p:nvSpPr>
        <p:spPr bwMode="auto">
          <a:xfrm>
            <a:off x="7392988" y="5373688"/>
            <a:ext cx="576262"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B2</a:t>
            </a:r>
          </a:p>
        </p:txBody>
      </p:sp>
      <p:sp>
        <p:nvSpPr>
          <p:cNvPr id="360557" name="Oval 109"/>
          <p:cNvSpPr>
            <a:spLocks noChangeArrowheads="1"/>
          </p:cNvSpPr>
          <p:nvPr/>
        </p:nvSpPr>
        <p:spPr bwMode="auto">
          <a:xfrm>
            <a:off x="9966326" y="2565401"/>
            <a:ext cx="576263" cy="576263"/>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B5</a:t>
            </a:r>
          </a:p>
        </p:txBody>
      </p:sp>
      <p:sp>
        <p:nvSpPr>
          <p:cNvPr id="360558" name="Oval 110"/>
          <p:cNvSpPr>
            <a:spLocks noChangeArrowheads="1"/>
          </p:cNvSpPr>
          <p:nvPr/>
        </p:nvSpPr>
        <p:spPr bwMode="auto">
          <a:xfrm>
            <a:off x="9966326" y="4078288"/>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L3</a:t>
            </a:r>
          </a:p>
        </p:txBody>
      </p:sp>
      <p:sp>
        <p:nvSpPr>
          <p:cNvPr id="360559" name="Oval 111"/>
          <p:cNvSpPr>
            <a:spLocks noChangeArrowheads="1"/>
          </p:cNvSpPr>
          <p:nvPr/>
        </p:nvSpPr>
        <p:spPr bwMode="auto">
          <a:xfrm>
            <a:off x="9966326" y="5373688"/>
            <a:ext cx="576263"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B4</a:t>
            </a:r>
          </a:p>
        </p:txBody>
      </p:sp>
      <p:sp>
        <p:nvSpPr>
          <p:cNvPr id="360560" name="Oval 112"/>
          <p:cNvSpPr>
            <a:spLocks noChangeArrowheads="1"/>
          </p:cNvSpPr>
          <p:nvPr/>
        </p:nvSpPr>
        <p:spPr bwMode="auto">
          <a:xfrm>
            <a:off x="8256588" y="4076701"/>
            <a:ext cx="576262" cy="576263"/>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B3</a:t>
            </a:r>
          </a:p>
        </p:txBody>
      </p:sp>
      <p:sp>
        <p:nvSpPr>
          <p:cNvPr id="360568" name="Text Box 120"/>
          <p:cNvSpPr txBox="1">
            <a:spLocks noChangeArrowheads="1"/>
          </p:cNvSpPr>
          <p:nvPr/>
        </p:nvSpPr>
        <p:spPr bwMode="auto">
          <a:xfrm>
            <a:off x="8021638" y="27082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4</a:t>
            </a:r>
          </a:p>
        </p:txBody>
      </p:sp>
      <p:sp>
        <p:nvSpPr>
          <p:cNvPr id="360569" name="Text Box 121"/>
          <p:cNvSpPr txBox="1">
            <a:spLocks noChangeArrowheads="1"/>
          </p:cNvSpPr>
          <p:nvPr/>
        </p:nvSpPr>
        <p:spPr bwMode="auto">
          <a:xfrm>
            <a:off x="7661275" y="31654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2</a:t>
            </a:r>
          </a:p>
        </p:txBody>
      </p:sp>
      <p:sp>
        <p:nvSpPr>
          <p:cNvPr id="360570" name="Text Box 122"/>
          <p:cNvSpPr txBox="1">
            <a:spLocks noChangeArrowheads="1"/>
          </p:cNvSpPr>
          <p:nvPr/>
        </p:nvSpPr>
        <p:spPr bwMode="auto">
          <a:xfrm>
            <a:off x="7950200" y="40401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2</a:t>
            </a:r>
          </a:p>
        </p:txBody>
      </p:sp>
      <p:sp>
        <p:nvSpPr>
          <p:cNvPr id="360571" name="Text Box 123"/>
          <p:cNvSpPr txBox="1">
            <a:spLocks noChangeArrowheads="1"/>
          </p:cNvSpPr>
          <p:nvPr/>
        </p:nvSpPr>
        <p:spPr bwMode="auto">
          <a:xfrm>
            <a:off x="8813800" y="40401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3</a:t>
            </a:r>
          </a:p>
        </p:txBody>
      </p:sp>
      <p:sp>
        <p:nvSpPr>
          <p:cNvPr id="360572" name="Text Box 124"/>
          <p:cNvSpPr txBox="1">
            <a:spLocks noChangeArrowheads="1"/>
          </p:cNvSpPr>
          <p:nvPr/>
        </p:nvSpPr>
        <p:spPr bwMode="auto">
          <a:xfrm>
            <a:off x="9150350" y="38131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5</a:t>
            </a:r>
          </a:p>
        </p:txBody>
      </p:sp>
      <p:sp>
        <p:nvSpPr>
          <p:cNvPr id="360573" name="Text Box 125"/>
          <p:cNvSpPr txBox="1">
            <a:spLocks noChangeArrowheads="1"/>
          </p:cNvSpPr>
          <p:nvPr/>
        </p:nvSpPr>
        <p:spPr bwMode="auto">
          <a:xfrm>
            <a:off x="9150350" y="28765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360574" name="Text Box 126"/>
          <p:cNvSpPr txBox="1">
            <a:spLocks noChangeArrowheads="1"/>
          </p:cNvSpPr>
          <p:nvPr/>
        </p:nvSpPr>
        <p:spPr bwMode="auto">
          <a:xfrm>
            <a:off x="9678988" y="26606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4</a:t>
            </a:r>
          </a:p>
        </p:txBody>
      </p:sp>
      <p:sp>
        <p:nvSpPr>
          <p:cNvPr id="360575" name="Text Box 127"/>
          <p:cNvSpPr txBox="1">
            <a:spLocks noChangeArrowheads="1"/>
          </p:cNvSpPr>
          <p:nvPr/>
        </p:nvSpPr>
        <p:spPr bwMode="auto">
          <a:xfrm>
            <a:off x="9966325" y="31654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1</a:t>
            </a:r>
          </a:p>
        </p:txBody>
      </p:sp>
      <p:sp>
        <p:nvSpPr>
          <p:cNvPr id="360576" name="Text Box 128"/>
          <p:cNvSpPr txBox="1">
            <a:spLocks noChangeArrowheads="1"/>
          </p:cNvSpPr>
          <p:nvPr/>
        </p:nvSpPr>
        <p:spPr bwMode="auto">
          <a:xfrm>
            <a:off x="9966325" y="50482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360577" name="Text Box 129"/>
          <p:cNvSpPr txBox="1">
            <a:spLocks noChangeArrowheads="1"/>
          </p:cNvSpPr>
          <p:nvPr/>
        </p:nvSpPr>
        <p:spPr bwMode="auto">
          <a:xfrm>
            <a:off x="9678988" y="53355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5</a:t>
            </a:r>
          </a:p>
        </p:txBody>
      </p:sp>
      <p:sp>
        <p:nvSpPr>
          <p:cNvPr id="360578" name="Text Box 130"/>
          <p:cNvSpPr txBox="1">
            <a:spLocks noChangeArrowheads="1"/>
          </p:cNvSpPr>
          <p:nvPr/>
        </p:nvSpPr>
        <p:spPr bwMode="auto">
          <a:xfrm>
            <a:off x="7661275" y="496570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360579" name="Text Box 131"/>
          <p:cNvSpPr txBox="1">
            <a:spLocks noChangeArrowheads="1"/>
          </p:cNvSpPr>
          <p:nvPr/>
        </p:nvSpPr>
        <p:spPr bwMode="auto">
          <a:xfrm>
            <a:off x="7950200" y="5326064"/>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4</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灯片编号占位符 5"/>
          <p:cNvSpPr>
            <a:spLocks noGrp="1"/>
          </p:cNvSpPr>
          <p:nvPr>
            <p:ph type="sldNum" sz="quarter" idx="12"/>
          </p:nvPr>
        </p:nvSpPr>
        <p:spPr/>
        <p:txBody>
          <a:bodyPr/>
          <a:lstStyle/>
          <a:p>
            <a:fld id="{F4583CDC-ECB7-42AC-B28F-4A20C0401830}" type="slidenum">
              <a:rPr lang="en-US" altLang="zh-CN"/>
              <a:pPr/>
              <a:t>221</a:t>
            </a:fld>
            <a:endParaRPr lang="en-US" altLang="zh-CN"/>
          </a:p>
        </p:txBody>
      </p:sp>
      <p:sp>
        <p:nvSpPr>
          <p:cNvPr id="360567" name="Line 119"/>
          <p:cNvSpPr>
            <a:spLocks noChangeShapeType="1"/>
          </p:cNvSpPr>
          <p:nvPr/>
        </p:nvSpPr>
        <p:spPr bwMode="auto">
          <a:xfrm>
            <a:off x="9245601" y="2133601"/>
            <a:ext cx="1008063" cy="7905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1" name="Line 113"/>
          <p:cNvSpPr>
            <a:spLocks noChangeShapeType="1"/>
          </p:cNvSpPr>
          <p:nvPr/>
        </p:nvSpPr>
        <p:spPr bwMode="auto">
          <a:xfrm>
            <a:off x="7680325" y="2852738"/>
            <a:ext cx="0" cy="2736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2" name="Line 114"/>
          <p:cNvSpPr>
            <a:spLocks noChangeShapeType="1"/>
          </p:cNvSpPr>
          <p:nvPr/>
        </p:nvSpPr>
        <p:spPr bwMode="auto">
          <a:xfrm>
            <a:off x="9174163" y="2133600"/>
            <a:ext cx="0" cy="32400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3" name="Line 115"/>
          <p:cNvSpPr>
            <a:spLocks noChangeShapeType="1"/>
          </p:cNvSpPr>
          <p:nvPr/>
        </p:nvSpPr>
        <p:spPr bwMode="auto">
          <a:xfrm>
            <a:off x="10255250" y="2852738"/>
            <a:ext cx="0" cy="2736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4" name="Line 116"/>
          <p:cNvSpPr>
            <a:spLocks noChangeShapeType="1"/>
          </p:cNvSpPr>
          <p:nvPr/>
        </p:nvSpPr>
        <p:spPr bwMode="auto">
          <a:xfrm flipH="1">
            <a:off x="7680325" y="2060575"/>
            <a:ext cx="1493838" cy="8651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5" name="Line 117"/>
          <p:cNvSpPr>
            <a:spLocks noChangeShapeType="1"/>
          </p:cNvSpPr>
          <p:nvPr/>
        </p:nvSpPr>
        <p:spPr bwMode="auto">
          <a:xfrm flipH="1" flipV="1">
            <a:off x="7824788" y="4365625"/>
            <a:ext cx="2159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6" name="Line 118"/>
          <p:cNvSpPr>
            <a:spLocks noChangeShapeType="1"/>
          </p:cNvSpPr>
          <p:nvPr/>
        </p:nvSpPr>
        <p:spPr bwMode="auto">
          <a:xfrm flipH="1" flipV="1">
            <a:off x="7896225" y="5661025"/>
            <a:ext cx="2159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08" name="Line 60"/>
          <p:cNvSpPr>
            <a:spLocks noChangeShapeType="1"/>
          </p:cNvSpPr>
          <p:nvPr/>
        </p:nvSpPr>
        <p:spPr bwMode="auto">
          <a:xfrm flipH="1">
            <a:off x="3457575" y="1989138"/>
            <a:ext cx="0" cy="12954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1" name="Line 63"/>
          <p:cNvSpPr>
            <a:spLocks noChangeShapeType="1"/>
          </p:cNvSpPr>
          <p:nvPr/>
        </p:nvSpPr>
        <p:spPr bwMode="auto">
          <a:xfrm flipH="1">
            <a:off x="2665413" y="3284539"/>
            <a:ext cx="0" cy="23764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5" name="Line 67"/>
          <p:cNvSpPr>
            <a:spLocks noChangeShapeType="1"/>
          </p:cNvSpPr>
          <p:nvPr/>
        </p:nvSpPr>
        <p:spPr bwMode="auto">
          <a:xfrm>
            <a:off x="4538663" y="3284539"/>
            <a:ext cx="0" cy="12969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8" name="Line 70"/>
          <p:cNvSpPr>
            <a:spLocks noChangeShapeType="1"/>
          </p:cNvSpPr>
          <p:nvPr/>
        </p:nvSpPr>
        <p:spPr bwMode="auto">
          <a:xfrm flipH="1">
            <a:off x="5181601" y="1989139"/>
            <a:ext cx="4763" cy="36718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34" name="Line 86"/>
          <p:cNvSpPr>
            <a:spLocks noChangeShapeType="1"/>
          </p:cNvSpPr>
          <p:nvPr/>
        </p:nvSpPr>
        <p:spPr bwMode="auto">
          <a:xfrm>
            <a:off x="6626225" y="1989139"/>
            <a:ext cx="0" cy="25923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38" name="Line 90"/>
          <p:cNvSpPr>
            <a:spLocks noChangeShapeType="1"/>
          </p:cNvSpPr>
          <p:nvPr/>
        </p:nvSpPr>
        <p:spPr bwMode="auto">
          <a:xfrm>
            <a:off x="6092825" y="4581525"/>
            <a:ext cx="0" cy="10795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496" name="Line 48"/>
          <p:cNvSpPr>
            <a:spLocks noChangeShapeType="1"/>
          </p:cNvSpPr>
          <p:nvPr/>
        </p:nvSpPr>
        <p:spPr bwMode="auto">
          <a:xfrm>
            <a:off x="2665413" y="1557339"/>
            <a:ext cx="0" cy="433387"/>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00" name="Line 52"/>
          <p:cNvSpPr>
            <a:spLocks noChangeShapeType="1"/>
          </p:cNvSpPr>
          <p:nvPr/>
        </p:nvSpPr>
        <p:spPr bwMode="auto">
          <a:xfrm>
            <a:off x="6586538" y="5661026"/>
            <a:ext cx="0" cy="449263"/>
          </a:xfrm>
          <a:prstGeom prst="line">
            <a:avLst/>
          </a:prstGeom>
          <a:noFill/>
          <a:ln w="19050">
            <a:solidFill>
              <a:srgbClr val="000000"/>
            </a:solidFill>
            <a:round/>
            <a:headEnd type="oval" w="lg" len="lg"/>
            <a:tailEnd/>
          </a:ln>
          <a:extLst>
            <a:ext uri="{909E8E84-426E-40DD-AFC4-6F175D3DCCD1}">
              <a14:hiddenFill xmlns:a14="http://schemas.microsoft.com/office/drawing/2010/main">
                <a:noFill/>
              </a14:hiddenFill>
            </a:ext>
          </a:extLst>
        </p:spPr>
        <p:txBody>
          <a:bodyPr/>
          <a:lstStyle/>
          <a:p>
            <a:endParaRPr lang="zh-CN" altLang="en-US"/>
          </a:p>
        </p:txBody>
      </p:sp>
      <p:sp>
        <p:nvSpPr>
          <p:cNvPr id="360453" name="Rectangle 5"/>
          <p:cNvSpPr>
            <a:spLocks noGrp="1" noChangeArrowheads="1"/>
          </p:cNvSpPr>
          <p:nvPr>
            <p:ph type="title"/>
          </p:nvPr>
        </p:nvSpPr>
        <p:spPr>
          <a:noFill/>
          <a:ln/>
        </p:spPr>
        <p:txBody>
          <a:bodyPr/>
          <a:lstStyle/>
          <a:p>
            <a:r>
              <a:rPr lang="en-US" altLang="zh-CN" dirty="0"/>
              <a:t>STP</a:t>
            </a:r>
            <a:r>
              <a:rPr lang="zh-CN" altLang="en-US" dirty="0"/>
              <a:t>实例</a:t>
            </a:r>
            <a:r>
              <a:rPr lang="en-US" altLang="zh-CN" dirty="0"/>
              <a:t>-</a:t>
            </a:r>
            <a:r>
              <a:rPr lang="zh-CN" altLang="en-US" dirty="0"/>
              <a:t>确定根网桥</a:t>
            </a:r>
          </a:p>
        </p:txBody>
      </p:sp>
      <p:sp>
        <p:nvSpPr>
          <p:cNvPr id="360495" name="Rectangle 47"/>
          <p:cNvSpPr>
            <a:spLocks noChangeArrowheads="1"/>
          </p:cNvSpPr>
          <p:nvPr/>
        </p:nvSpPr>
        <p:spPr bwMode="auto">
          <a:xfrm>
            <a:off x="2449514" y="1268414"/>
            <a:ext cx="428625" cy="441325"/>
          </a:xfrm>
          <a:prstGeom prst="rect">
            <a:avLst/>
          </a:prstGeom>
          <a:solidFill>
            <a:srgbClr val="FF9900"/>
          </a:solidFill>
          <a:ln w="17463">
            <a:solidFill>
              <a:srgbClr val="000000"/>
            </a:solidFill>
            <a:miter lim="800000"/>
            <a:headEnd/>
            <a:tailEnd/>
          </a:ln>
        </p:spPr>
        <p:txBody>
          <a:bodyPr/>
          <a:lstStyle/>
          <a:p>
            <a:pPr algn="ctr"/>
            <a:r>
              <a:rPr lang="en-US" altLang="zh-CN" sz="2400">
                <a:ea typeface="宋体" panose="02010600030101010101" pitchFamily="2" charset="-122"/>
              </a:rPr>
              <a:t>A</a:t>
            </a:r>
          </a:p>
        </p:txBody>
      </p:sp>
      <p:sp>
        <p:nvSpPr>
          <p:cNvPr id="360499" name="Rectangle 51"/>
          <p:cNvSpPr>
            <a:spLocks noChangeArrowheads="1"/>
          </p:cNvSpPr>
          <p:nvPr/>
        </p:nvSpPr>
        <p:spPr bwMode="auto">
          <a:xfrm>
            <a:off x="6413501" y="5949951"/>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a:ea typeface="宋体" panose="02010600030101010101" pitchFamily="2" charset="-122"/>
              </a:rPr>
              <a:t>B</a:t>
            </a:r>
          </a:p>
        </p:txBody>
      </p:sp>
      <p:sp>
        <p:nvSpPr>
          <p:cNvPr id="360507" name="Rectangle 59"/>
          <p:cNvSpPr>
            <a:spLocks noChangeArrowheads="1"/>
          </p:cNvSpPr>
          <p:nvPr/>
        </p:nvSpPr>
        <p:spPr bwMode="auto">
          <a:xfrm>
            <a:off x="2954339" y="2474914"/>
            <a:ext cx="1030287" cy="306387"/>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B1</a:t>
            </a:r>
          </a:p>
        </p:txBody>
      </p:sp>
      <p:sp>
        <p:nvSpPr>
          <p:cNvPr id="360510" name="Rectangle 62"/>
          <p:cNvSpPr>
            <a:spLocks noChangeArrowheads="1"/>
          </p:cNvSpPr>
          <p:nvPr/>
        </p:nvSpPr>
        <p:spPr bwMode="auto">
          <a:xfrm>
            <a:off x="2162175" y="4076701"/>
            <a:ext cx="1030288" cy="360363"/>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1600">
                <a:latin typeface="+mn-ea"/>
              </a:rPr>
              <a:t>网桥</a:t>
            </a:r>
            <a:r>
              <a:rPr lang="en-US" altLang="zh-CN" sz="1600">
                <a:latin typeface="+mn-ea"/>
              </a:rPr>
              <a:t>B2</a:t>
            </a:r>
          </a:p>
        </p:txBody>
      </p:sp>
      <p:sp>
        <p:nvSpPr>
          <p:cNvPr id="360521" name="Text Box 73"/>
          <p:cNvSpPr txBox="1">
            <a:spLocks noChangeArrowheads="1"/>
          </p:cNvSpPr>
          <p:nvPr/>
        </p:nvSpPr>
        <p:spPr bwMode="auto">
          <a:xfrm>
            <a:off x="1631951" y="1989138"/>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L1</a:t>
            </a:r>
          </a:p>
        </p:txBody>
      </p:sp>
      <p:sp>
        <p:nvSpPr>
          <p:cNvPr id="360522" name="Text Box 74"/>
          <p:cNvSpPr txBox="1">
            <a:spLocks noChangeArrowheads="1"/>
          </p:cNvSpPr>
          <p:nvPr/>
        </p:nvSpPr>
        <p:spPr bwMode="auto">
          <a:xfrm>
            <a:off x="1631951" y="335756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L2</a:t>
            </a:r>
          </a:p>
        </p:txBody>
      </p:sp>
      <p:sp>
        <p:nvSpPr>
          <p:cNvPr id="360523" name="Text Box 75"/>
          <p:cNvSpPr txBox="1">
            <a:spLocks noChangeArrowheads="1"/>
          </p:cNvSpPr>
          <p:nvPr/>
        </p:nvSpPr>
        <p:spPr bwMode="auto">
          <a:xfrm>
            <a:off x="1631951" y="566261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L4</a:t>
            </a:r>
          </a:p>
        </p:txBody>
      </p:sp>
      <p:sp>
        <p:nvSpPr>
          <p:cNvPr id="360526" name="Text Box 78"/>
          <p:cNvSpPr txBox="1">
            <a:spLocks noChangeArrowheads="1"/>
          </p:cNvSpPr>
          <p:nvPr/>
        </p:nvSpPr>
        <p:spPr bwMode="auto">
          <a:xfrm>
            <a:off x="3962401" y="465296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latin typeface="+mn-ea"/>
              </a:rPr>
              <a:t>局域网</a:t>
            </a:r>
            <a:r>
              <a:rPr lang="en-US" altLang="zh-CN" sz="1600">
                <a:latin typeface="+mn-ea"/>
              </a:rPr>
              <a:t>L3</a:t>
            </a:r>
          </a:p>
        </p:txBody>
      </p:sp>
      <p:sp>
        <p:nvSpPr>
          <p:cNvPr id="360527" name="Line 79"/>
          <p:cNvSpPr>
            <a:spLocks noChangeShapeType="1"/>
          </p:cNvSpPr>
          <p:nvPr/>
        </p:nvSpPr>
        <p:spPr bwMode="auto">
          <a:xfrm flipV="1">
            <a:off x="2233614" y="3284539"/>
            <a:ext cx="2808287"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28" name="Line 80"/>
          <p:cNvSpPr>
            <a:spLocks noChangeShapeType="1"/>
          </p:cNvSpPr>
          <p:nvPr/>
        </p:nvSpPr>
        <p:spPr bwMode="auto">
          <a:xfrm>
            <a:off x="2233614" y="5661025"/>
            <a:ext cx="489743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29" name="Line 81"/>
          <p:cNvSpPr>
            <a:spLocks noChangeShapeType="1"/>
          </p:cNvSpPr>
          <p:nvPr/>
        </p:nvSpPr>
        <p:spPr bwMode="auto">
          <a:xfrm>
            <a:off x="4206875" y="4583113"/>
            <a:ext cx="2808288"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31" name="Line 83"/>
          <p:cNvSpPr>
            <a:spLocks noChangeShapeType="1"/>
          </p:cNvSpPr>
          <p:nvPr/>
        </p:nvSpPr>
        <p:spPr bwMode="auto">
          <a:xfrm flipV="1">
            <a:off x="2233613" y="1989139"/>
            <a:ext cx="4737100"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33" name="Rectangle 85"/>
          <p:cNvSpPr>
            <a:spLocks noChangeArrowheads="1"/>
          </p:cNvSpPr>
          <p:nvPr/>
        </p:nvSpPr>
        <p:spPr bwMode="auto">
          <a:xfrm>
            <a:off x="6080125" y="3141664"/>
            <a:ext cx="1030288" cy="35877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a:latin typeface="+mn-ea"/>
              </a:rPr>
              <a:t>网桥</a:t>
            </a:r>
            <a:r>
              <a:rPr lang="en-US" altLang="zh-CN" sz="1600">
                <a:latin typeface="+mn-ea"/>
              </a:rPr>
              <a:t>B5</a:t>
            </a:r>
          </a:p>
        </p:txBody>
      </p:sp>
      <p:sp>
        <p:nvSpPr>
          <p:cNvPr id="360536" name="Rectangle 88"/>
          <p:cNvSpPr>
            <a:spLocks noChangeArrowheads="1"/>
          </p:cNvSpPr>
          <p:nvPr/>
        </p:nvSpPr>
        <p:spPr bwMode="auto">
          <a:xfrm>
            <a:off x="5618163" y="4941888"/>
            <a:ext cx="1028700" cy="361950"/>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B4</a:t>
            </a:r>
          </a:p>
        </p:txBody>
      </p:sp>
      <p:sp>
        <p:nvSpPr>
          <p:cNvPr id="360513" name="Rectangle 65"/>
          <p:cNvSpPr>
            <a:spLocks noChangeArrowheads="1"/>
          </p:cNvSpPr>
          <p:nvPr/>
        </p:nvSpPr>
        <p:spPr bwMode="auto">
          <a:xfrm>
            <a:off x="4033838" y="3717926"/>
            <a:ext cx="1028700" cy="35877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a:latin typeface="+mn-ea"/>
              </a:rPr>
              <a:t>网桥</a:t>
            </a:r>
            <a:r>
              <a:rPr lang="en-US" altLang="zh-CN" sz="1600">
                <a:latin typeface="+mn-ea"/>
              </a:rPr>
              <a:t>B3</a:t>
            </a:r>
          </a:p>
        </p:txBody>
      </p:sp>
      <p:sp>
        <p:nvSpPr>
          <p:cNvPr id="360516" name="Rectangle 68"/>
          <p:cNvSpPr>
            <a:spLocks noChangeArrowheads="1"/>
          </p:cNvSpPr>
          <p:nvPr/>
        </p:nvSpPr>
        <p:spPr bwMode="auto">
          <a:xfrm>
            <a:off x="4681539" y="2446338"/>
            <a:ext cx="1030287" cy="334962"/>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B6</a:t>
            </a:r>
          </a:p>
        </p:txBody>
      </p:sp>
      <p:sp>
        <p:nvSpPr>
          <p:cNvPr id="360539" name="Text Box 91"/>
          <p:cNvSpPr txBox="1">
            <a:spLocks noChangeArrowheads="1"/>
          </p:cNvSpPr>
          <p:nvPr/>
        </p:nvSpPr>
        <p:spPr bwMode="auto">
          <a:xfrm>
            <a:off x="2765425" y="2155825"/>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60540" name="Text Box 92"/>
          <p:cNvSpPr txBox="1">
            <a:spLocks noChangeArrowheads="1"/>
          </p:cNvSpPr>
          <p:nvPr/>
        </p:nvSpPr>
        <p:spPr bwMode="auto">
          <a:xfrm>
            <a:off x="2765425" y="27813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p>
        </p:txBody>
      </p:sp>
      <p:sp>
        <p:nvSpPr>
          <p:cNvPr id="360541" name="Text Box 93"/>
          <p:cNvSpPr txBox="1">
            <a:spLocks noChangeArrowheads="1"/>
          </p:cNvSpPr>
          <p:nvPr/>
        </p:nvSpPr>
        <p:spPr bwMode="auto">
          <a:xfrm>
            <a:off x="2665413" y="374015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60542" name="Text Box 94"/>
          <p:cNvSpPr txBox="1">
            <a:spLocks noChangeArrowheads="1"/>
          </p:cNvSpPr>
          <p:nvPr/>
        </p:nvSpPr>
        <p:spPr bwMode="auto">
          <a:xfrm>
            <a:off x="2665413" y="443706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60543" name="Text Box 95"/>
          <p:cNvSpPr txBox="1">
            <a:spLocks noChangeArrowheads="1"/>
          </p:cNvSpPr>
          <p:nvPr/>
        </p:nvSpPr>
        <p:spPr bwMode="auto">
          <a:xfrm>
            <a:off x="3917950" y="33797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p>
        </p:txBody>
      </p:sp>
      <p:sp>
        <p:nvSpPr>
          <p:cNvPr id="360544" name="Text Box 96"/>
          <p:cNvSpPr txBox="1">
            <a:spLocks noChangeArrowheads="1"/>
          </p:cNvSpPr>
          <p:nvPr/>
        </p:nvSpPr>
        <p:spPr bwMode="auto">
          <a:xfrm>
            <a:off x="3917950" y="40767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3</a:t>
            </a:r>
          </a:p>
        </p:txBody>
      </p:sp>
      <p:sp>
        <p:nvSpPr>
          <p:cNvPr id="360545" name="Text Box 97"/>
          <p:cNvSpPr txBox="1">
            <a:spLocks noChangeArrowheads="1"/>
          </p:cNvSpPr>
          <p:nvPr/>
        </p:nvSpPr>
        <p:spPr bwMode="auto">
          <a:xfrm>
            <a:off x="5114925" y="21336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60546" name="Text Box 98"/>
          <p:cNvSpPr txBox="1">
            <a:spLocks noChangeArrowheads="1"/>
          </p:cNvSpPr>
          <p:nvPr/>
        </p:nvSpPr>
        <p:spPr bwMode="auto">
          <a:xfrm>
            <a:off x="5114925" y="28305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p>
        </p:txBody>
      </p:sp>
      <p:sp>
        <p:nvSpPr>
          <p:cNvPr id="360547" name="Text Box 99"/>
          <p:cNvSpPr txBox="1">
            <a:spLocks noChangeArrowheads="1"/>
          </p:cNvSpPr>
          <p:nvPr/>
        </p:nvSpPr>
        <p:spPr bwMode="auto">
          <a:xfrm>
            <a:off x="5907088" y="27813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60548" name="Text Box 100"/>
          <p:cNvSpPr txBox="1">
            <a:spLocks noChangeArrowheads="1"/>
          </p:cNvSpPr>
          <p:nvPr/>
        </p:nvSpPr>
        <p:spPr bwMode="auto">
          <a:xfrm>
            <a:off x="5907088" y="34782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1</a:t>
            </a:r>
          </a:p>
        </p:txBody>
      </p:sp>
      <p:sp>
        <p:nvSpPr>
          <p:cNvPr id="360549" name="Text Box 101"/>
          <p:cNvSpPr txBox="1">
            <a:spLocks noChangeArrowheads="1"/>
          </p:cNvSpPr>
          <p:nvPr/>
        </p:nvSpPr>
        <p:spPr bwMode="auto">
          <a:xfrm>
            <a:off x="5402263" y="460375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60550" name="Text Box 102"/>
          <p:cNvSpPr txBox="1">
            <a:spLocks noChangeArrowheads="1"/>
          </p:cNvSpPr>
          <p:nvPr/>
        </p:nvSpPr>
        <p:spPr bwMode="auto">
          <a:xfrm>
            <a:off x="5402263" y="530066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p>
        </p:txBody>
      </p:sp>
      <p:sp>
        <p:nvSpPr>
          <p:cNvPr id="360551" name="Oval 103"/>
          <p:cNvSpPr>
            <a:spLocks noChangeArrowheads="1"/>
          </p:cNvSpPr>
          <p:nvPr/>
        </p:nvSpPr>
        <p:spPr bwMode="auto">
          <a:xfrm>
            <a:off x="8904288" y="1773238"/>
            <a:ext cx="576262"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L1</a:t>
            </a:r>
          </a:p>
        </p:txBody>
      </p:sp>
      <p:sp>
        <p:nvSpPr>
          <p:cNvPr id="360552" name="Oval 104"/>
          <p:cNvSpPr>
            <a:spLocks noChangeArrowheads="1"/>
          </p:cNvSpPr>
          <p:nvPr/>
        </p:nvSpPr>
        <p:spPr bwMode="auto">
          <a:xfrm>
            <a:off x="8904288" y="3284538"/>
            <a:ext cx="576262"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B6</a:t>
            </a:r>
          </a:p>
        </p:txBody>
      </p:sp>
      <p:sp>
        <p:nvSpPr>
          <p:cNvPr id="360553" name="Oval 105"/>
          <p:cNvSpPr>
            <a:spLocks noChangeArrowheads="1"/>
          </p:cNvSpPr>
          <p:nvPr/>
        </p:nvSpPr>
        <p:spPr bwMode="auto">
          <a:xfrm>
            <a:off x="8902701" y="5373688"/>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L4</a:t>
            </a:r>
          </a:p>
        </p:txBody>
      </p:sp>
      <p:sp>
        <p:nvSpPr>
          <p:cNvPr id="360554" name="Oval 106"/>
          <p:cNvSpPr>
            <a:spLocks noChangeArrowheads="1"/>
          </p:cNvSpPr>
          <p:nvPr/>
        </p:nvSpPr>
        <p:spPr bwMode="auto">
          <a:xfrm>
            <a:off x="7391401" y="2565401"/>
            <a:ext cx="576263" cy="576263"/>
          </a:xfrm>
          <a:prstGeom prst="ellipse">
            <a:avLst/>
          </a:prstGeom>
          <a:solidFill>
            <a:srgbClr val="FF0000"/>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B1</a:t>
            </a:r>
          </a:p>
        </p:txBody>
      </p:sp>
      <p:sp>
        <p:nvSpPr>
          <p:cNvPr id="360555" name="Oval 107"/>
          <p:cNvSpPr>
            <a:spLocks noChangeArrowheads="1"/>
          </p:cNvSpPr>
          <p:nvPr/>
        </p:nvSpPr>
        <p:spPr bwMode="auto">
          <a:xfrm>
            <a:off x="7391401" y="4078288"/>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L2</a:t>
            </a:r>
          </a:p>
        </p:txBody>
      </p:sp>
      <p:sp>
        <p:nvSpPr>
          <p:cNvPr id="360556" name="Oval 108"/>
          <p:cNvSpPr>
            <a:spLocks noChangeArrowheads="1"/>
          </p:cNvSpPr>
          <p:nvPr/>
        </p:nvSpPr>
        <p:spPr bwMode="auto">
          <a:xfrm>
            <a:off x="7392988" y="5373688"/>
            <a:ext cx="576262"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B2</a:t>
            </a:r>
          </a:p>
        </p:txBody>
      </p:sp>
      <p:sp>
        <p:nvSpPr>
          <p:cNvPr id="360557" name="Oval 109"/>
          <p:cNvSpPr>
            <a:spLocks noChangeArrowheads="1"/>
          </p:cNvSpPr>
          <p:nvPr/>
        </p:nvSpPr>
        <p:spPr bwMode="auto">
          <a:xfrm>
            <a:off x="9966326" y="2565401"/>
            <a:ext cx="576263" cy="576263"/>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B5</a:t>
            </a:r>
          </a:p>
        </p:txBody>
      </p:sp>
      <p:sp>
        <p:nvSpPr>
          <p:cNvPr id="360558" name="Oval 110"/>
          <p:cNvSpPr>
            <a:spLocks noChangeArrowheads="1"/>
          </p:cNvSpPr>
          <p:nvPr/>
        </p:nvSpPr>
        <p:spPr bwMode="auto">
          <a:xfrm>
            <a:off x="9966326" y="4078288"/>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L3</a:t>
            </a:r>
          </a:p>
        </p:txBody>
      </p:sp>
      <p:sp>
        <p:nvSpPr>
          <p:cNvPr id="360559" name="Oval 111"/>
          <p:cNvSpPr>
            <a:spLocks noChangeArrowheads="1"/>
          </p:cNvSpPr>
          <p:nvPr/>
        </p:nvSpPr>
        <p:spPr bwMode="auto">
          <a:xfrm>
            <a:off x="9966326" y="5373688"/>
            <a:ext cx="576263"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B4</a:t>
            </a:r>
          </a:p>
        </p:txBody>
      </p:sp>
      <p:sp>
        <p:nvSpPr>
          <p:cNvPr id="360560" name="Oval 112"/>
          <p:cNvSpPr>
            <a:spLocks noChangeArrowheads="1"/>
          </p:cNvSpPr>
          <p:nvPr/>
        </p:nvSpPr>
        <p:spPr bwMode="auto">
          <a:xfrm>
            <a:off x="8256588" y="4076701"/>
            <a:ext cx="576262" cy="576263"/>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B3</a:t>
            </a:r>
          </a:p>
        </p:txBody>
      </p:sp>
      <p:sp>
        <p:nvSpPr>
          <p:cNvPr id="360568" name="Text Box 120"/>
          <p:cNvSpPr txBox="1">
            <a:spLocks noChangeArrowheads="1"/>
          </p:cNvSpPr>
          <p:nvPr/>
        </p:nvSpPr>
        <p:spPr bwMode="auto">
          <a:xfrm>
            <a:off x="8021638" y="27082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4</a:t>
            </a:r>
          </a:p>
        </p:txBody>
      </p:sp>
      <p:sp>
        <p:nvSpPr>
          <p:cNvPr id="360569" name="Text Box 121"/>
          <p:cNvSpPr txBox="1">
            <a:spLocks noChangeArrowheads="1"/>
          </p:cNvSpPr>
          <p:nvPr/>
        </p:nvSpPr>
        <p:spPr bwMode="auto">
          <a:xfrm>
            <a:off x="7661275" y="31654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2</a:t>
            </a:r>
          </a:p>
        </p:txBody>
      </p:sp>
      <p:sp>
        <p:nvSpPr>
          <p:cNvPr id="360570" name="Text Box 122"/>
          <p:cNvSpPr txBox="1">
            <a:spLocks noChangeArrowheads="1"/>
          </p:cNvSpPr>
          <p:nvPr/>
        </p:nvSpPr>
        <p:spPr bwMode="auto">
          <a:xfrm>
            <a:off x="7950200" y="40401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2</a:t>
            </a:r>
          </a:p>
        </p:txBody>
      </p:sp>
      <p:sp>
        <p:nvSpPr>
          <p:cNvPr id="360571" name="Text Box 123"/>
          <p:cNvSpPr txBox="1">
            <a:spLocks noChangeArrowheads="1"/>
          </p:cNvSpPr>
          <p:nvPr/>
        </p:nvSpPr>
        <p:spPr bwMode="auto">
          <a:xfrm>
            <a:off x="8813800" y="40401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3</a:t>
            </a:r>
          </a:p>
        </p:txBody>
      </p:sp>
      <p:sp>
        <p:nvSpPr>
          <p:cNvPr id="360572" name="Text Box 124"/>
          <p:cNvSpPr txBox="1">
            <a:spLocks noChangeArrowheads="1"/>
          </p:cNvSpPr>
          <p:nvPr/>
        </p:nvSpPr>
        <p:spPr bwMode="auto">
          <a:xfrm>
            <a:off x="9150350" y="38131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5</a:t>
            </a:r>
          </a:p>
        </p:txBody>
      </p:sp>
      <p:sp>
        <p:nvSpPr>
          <p:cNvPr id="360573" name="Text Box 125"/>
          <p:cNvSpPr txBox="1">
            <a:spLocks noChangeArrowheads="1"/>
          </p:cNvSpPr>
          <p:nvPr/>
        </p:nvSpPr>
        <p:spPr bwMode="auto">
          <a:xfrm>
            <a:off x="9150350" y="28765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360574" name="Text Box 126"/>
          <p:cNvSpPr txBox="1">
            <a:spLocks noChangeArrowheads="1"/>
          </p:cNvSpPr>
          <p:nvPr/>
        </p:nvSpPr>
        <p:spPr bwMode="auto">
          <a:xfrm>
            <a:off x="9678988" y="26606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4</a:t>
            </a:r>
          </a:p>
        </p:txBody>
      </p:sp>
      <p:sp>
        <p:nvSpPr>
          <p:cNvPr id="360575" name="Text Box 127"/>
          <p:cNvSpPr txBox="1">
            <a:spLocks noChangeArrowheads="1"/>
          </p:cNvSpPr>
          <p:nvPr/>
        </p:nvSpPr>
        <p:spPr bwMode="auto">
          <a:xfrm>
            <a:off x="9966325" y="31654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1</a:t>
            </a:r>
          </a:p>
        </p:txBody>
      </p:sp>
      <p:sp>
        <p:nvSpPr>
          <p:cNvPr id="360576" name="Text Box 128"/>
          <p:cNvSpPr txBox="1">
            <a:spLocks noChangeArrowheads="1"/>
          </p:cNvSpPr>
          <p:nvPr/>
        </p:nvSpPr>
        <p:spPr bwMode="auto">
          <a:xfrm>
            <a:off x="9966325" y="50482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360577" name="Text Box 129"/>
          <p:cNvSpPr txBox="1">
            <a:spLocks noChangeArrowheads="1"/>
          </p:cNvSpPr>
          <p:nvPr/>
        </p:nvSpPr>
        <p:spPr bwMode="auto">
          <a:xfrm>
            <a:off x="9678988" y="53355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5</a:t>
            </a:r>
          </a:p>
        </p:txBody>
      </p:sp>
      <p:sp>
        <p:nvSpPr>
          <p:cNvPr id="360578" name="Text Box 130"/>
          <p:cNvSpPr txBox="1">
            <a:spLocks noChangeArrowheads="1"/>
          </p:cNvSpPr>
          <p:nvPr/>
        </p:nvSpPr>
        <p:spPr bwMode="auto">
          <a:xfrm>
            <a:off x="7661275" y="496570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360579" name="Text Box 131"/>
          <p:cNvSpPr txBox="1">
            <a:spLocks noChangeArrowheads="1"/>
          </p:cNvSpPr>
          <p:nvPr/>
        </p:nvSpPr>
        <p:spPr bwMode="auto">
          <a:xfrm>
            <a:off x="7950200" y="5326064"/>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4</a:t>
            </a:r>
          </a:p>
        </p:txBody>
      </p:sp>
    </p:spTree>
    <p:extLst>
      <p:ext uri="{BB962C8B-B14F-4D97-AF65-F5344CB8AC3E}">
        <p14:creationId xmlns:p14="http://schemas.microsoft.com/office/powerpoint/2010/main" val="191603335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灯片编号占位符 5"/>
          <p:cNvSpPr>
            <a:spLocks noGrp="1"/>
          </p:cNvSpPr>
          <p:nvPr>
            <p:ph type="sldNum" sz="quarter" idx="12"/>
          </p:nvPr>
        </p:nvSpPr>
        <p:spPr/>
        <p:txBody>
          <a:bodyPr/>
          <a:lstStyle/>
          <a:p>
            <a:fld id="{F4583CDC-ECB7-42AC-B28F-4A20C0401830}" type="slidenum">
              <a:rPr lang="en-US" altLang="zh-CN"/>
              <a:pPr/>
              <a:t>222</a:t>
            </a:fld>
            <a:endParaRPr lang="en-US" altLang="zh-CN"/>
          </a:p>
        </p:txBody>
      </p:sp>
      <p:sp>
        <p:nvSpPr>
          <p:cNvPr id="360567" name="Line 119"/>
          <p:cNvSpPr>
            <a:spLocks noChangeShapeType="1"/>
          </p:cNvSpPr>
          <p:nvPr/>
        </p:nvSpPr>
        <p:spPr bwMode="auto">
          <a:xfrm>
            <a:off x="9245601" y="2133601"/>
            <a:ext cx="1008063" cy="7905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1" name="Line 113"/>
          <p:cNvSpPr>
            <a:spLocks noChangeShapeType="1"/>
          </p:cNvSpPr>
          <p:nvPr/>
        </p:nvSpPr>
        <p:spPr bwMode="auto">
          <a:xfrm>
            <a:off x="7680325" y="2852738"/>
            <a:ext cx="0" cy="2736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2" name="Line 114"/>
          <p:cNvSpPr>
            <a:spLocks noChangeShapeType="1"/>
          </p:cNvSpPr>
          <p:nvPr/>
        </p:nvSpPr>
        <p:spPr bwMode="auto">
          <a:xfrm>
            <a:off x="9174163" y="2133600"/>
            <a:ext cx="0" cy="32400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3" name="Line 115"/>
          <p:cNvSpPr>
            <a:spLocks noChangeShapeType="1"/>
          </p:cNvSpPr>
          <p:nvPr/>
        </p:nvSpPr>
        <p:spPr bwMode="auto">
          <a:xfrm>
            <a:off x="10255250" y="2852738"/>
            <a:ext cx="0" cy="2736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4" name="Line 116"/>
          <p:cNvSpPr>
            <a:spLocks noChangeShapeType="1"/>
          </p:cNvSpPr>
          <p:nvPr/>
        </p:nvSpPr>
        <p:spPr bwMode="auto">
          <a:xfrm flipH="1">
            <a:off x="7680325" y="2060575"/>
            <a:ext cx="1493838" cy="8651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5" name="Line 117"/>
          <p:cNvSpPr>
            <a:spLocks noChangeShapeType="1"/>
          </p:cNvSpPr>
          <p:nvPr/>
        </p:nvSpPr>
        <p:spPr bwMode="auto">
          <a:xfrm flipH="1" flipV="1">
            <a:off x="7824788" y="4365625"/>
            <a:ext cx="2159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6" name="Line 118"/>
          <p:cNvSpPr>
            <a:spLocks noChangeShapeType="1"/>
          </p:cNvSpPr>
          <p:nvPr/>
        </p:nvSpPr>
        <p:spPr bwMode="auto">
          <a:xfrm flipH="1" flipV="1">
            <a:off x="7896225" y="5661025"/>
            <a:ext cx="2159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08" name="Line 60"/>
          <p:cNvSpPr>
            <a:spLocks noChangeShapeType="1"/>
          </p:cNvSpPr>
          <p:nvPr/>
        </p:nvSpPr>
        <p:spPr bwMode="auto">
          <a:xfrm flipH="1">
            <a:off x="3457575" y="1989138"/>
            <a:ext cx="0" cy="12954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1" name="Line 63"/>
          <p:cNvSpPr>
            <a:spLocks noChangeShapeType="1"/>
          </p:cNvSpPr>
          <p:nvPr/>
        </p:nvSpPr>
        <p:spPr bwMode="auto">
          <a:xfrm flipH="1">
            <a:off x="2665413" y="3284539"/>
            <a:ext cx="0" cy="23764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5" name="Line 67"/>
          <p:cNvSpPr>
            <a:spLocks noChangeShapeType="1"/>
          </p:cNvSpPr>
          <p:nvPr/>
        </p:nvSpPr>
        <p:spPr bwMode="auto">
          <a:xfrm>
            <a:off x="4538663" y="3284539"/>
            <a:ext cx="0" cy="12969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8" name="Line 70"/>
          <p:cNvSpPr>
            <a:spLocks noChangeShapeType="1"/>
          </p:cNvSpPr>
          <p:nvPr/>
        </p:nvSpPr>
        <p:spPr bwMode="auto">
          <a:xfrm flipH="1">
            <a:off x="5181601" y="1989139"/>
            <a:ext cx="4763" cy="36718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34" name="Line 86"/>
          <p:cNvSpPr>
            <a:spLocks noChangeShapeType="1"/>
          </p:cNvSpPr>
          <p:nvPr/>
        </p:nvSpPr>
        <p:spPr bwMode="auto">
          <a:xfrm>
            <a:off x="6626225" y="1989139"/>
            <a:ext cx="0" cy="25923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38" name="Line 90"/>
          <p:cNvSpPr>
            <a:spLocks noChangeShapeType="1"/>
          </p:cNvSpPr>
          <p:nvPr/>
        </p:nvSpPr>
        <p:spPr bwMode="auto">
          <a:xfrm>
            <a:off x="6092825" y="4581525"/>
            <a:ext cx="0" cy="10795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496" name="Line 48"/>
          <p:cNvSpPr>
            <a:spLocks noChangeShapeType="1"/>
          </p:cNvSpPr>
          <p:nvPr/>
        </p:nvSpPr>
        <p:spPr bwMode="auto">
          <a:xfrm>
            <a:off x="2665413" y="1557339"/>
            <a:ext cx="0" cy="433387"/>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00" name="Line 52"/>
          <p:cNvSpPr>
            <a:spLocks noChangeShapeType="1"/>
          </p:cNvSpPr>
          <p:nvPr/>
        </p:nvSpPr>
        <p:spPr bwMode="auto">
          <a:xfrm>
            <a:off x="6586538" y="5661026"/>
            <a:ext cx="0" cy="449263"/>
          </a:xfrm>
          <a:prstGeom prst="line">
            <a:avLst/>
          </a:prstGeom>
          <a:noFill/>
          <a:ln w="19050">
            <a:solidFill>
              <a:srgbClr val="000000"/>
            </a:solidFill>
            <a:round/>
            <a:headEnd type="oval" w="lg" len="lg"/>
            <a:tailEnd/>
          </a:ln>
          <a:extLst>
            <a:ext uri="{909E8E84-426E-40DD-AFC4-6F175D3DCCD1}">
              <a14:hiddenFill xmlns:a14="http://schemas.microsoft.com/office/drawing/2010/main">
                <a:noFill/>
              </a14:hiddenFill>
            </a:ext>
          </a:extLst>
        </p:spPr>
        <p:txBody>
          <a:bodyPr/>
          <a:lstStyle/>
          <a:p>
            <a:endParaRPr lang="zh-CN" altLang="en-US"/>
          </a:p>
        </p:txBody>
      </p:sp>
      <p:sp>
        <p:nvSpPr>
          <p:cNvPr id="360453" name="Rectangle 5"/>
          <p:cNvSpPr>
            <a:spLocks noGrp="1" noChangeArrowheads="1"/>
          </p:cNvSpPr>
          <p:nvPr>
            <p:ph type="title"/>
          </p:nvPr>
        </p:nvSpPr>
        <p:spPr>
          <a:noFill/>
          <a:ln/>
        </p:spPr>
        <p:txBody>
          <a:bodyPr/>
          <a:lstStyle/>
          <a:p>
            <a:r>
              <a:rPr lang="en-US" altLang="zh-CN" dirty="0"/>
              <a:t>STP</a:t>
            </a:r>
            <a:r>
              <a:rPr lang="zh-CN" altLang="en-US" dirty="0"/>
              <a:t>实例</a:t>
            </a:r>
            <a:r>
              <a:rPr lang="en-US" altLang="zh-CN" dirty="0"/>
              <a:t>-</a:t>
            </a:r>
            <a:r>
              <a:rPr lang="zh-CN" altLang="en-US" dirty="0"/>
              <a:t>确定根端口</a:t>
            </a:r>
          </a:p>
        </p:txBody>
      </p:sp>
      <p:sp>
        <p:nvSpPr>
          <p:cNvPr id="360495" name="Rectangle 47"/>
          <p:cNvSpPr>
            <a:spLocks noChangeArrowheads="1"/>
          </p:cNvSpPr>
          <p:nvPr/>
        </p:nvSpPr>
        <p:spPr bwMode="auto">
          <a:xfrm>
            <a:off x="2449514" y="1268414"/>
            <a:ext cx="428625" cy="441325"/>
          </a:xfrm>
          <a:prstGeom prst="rect">
            <a:avLst/>
          </a:prstGeom>
          <a:solidFill>
            <a:srgbClr val="FF9900"/>
          </a:solidFill>
          <a:ln w="17463">
            <a:solidFill>
              <a:srgbClr val="000000"/>
            </a:solidFill>
            <a:miter lim="800000"/>
            <a:headEnd/>
            <a:tailEnd/>
          </a:ln>
        </p:spPr>
        <p:txBody>
          <a:bodyPr/>
          <a:lstStyle/>
          <a:p>
            <a:pPr algn="ctr"/>
            <a:r>
              <a:rPr lang="en-US" altLang="zh-CN" sz="2400">
                <a:ea typeface="宋体" panose="02010600030101010101" pitchFamily="2" charset="-122"/>
              </a:rPr>
              <a:t>A</a:t>
            </a:r>
          </a:p>
        </p:txBody>
      </p:sp>
      <p:sp>
        <p:nvSpPr>
          <p:cNvPr id="360499" name="Rectangle 51"/>
          <p:cNvSpPr>
            <a:spLocks noChangeArrowheads="1"/>
          </p:cNvSpPr>
          <p:nvPr/>
        </p:nvSpPr>
        <p:spPr bwMode="auto">
          <a:xfrm>
            <a:off x="6413501" y="5949951"/>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a:ea typeface="宋体" panose="02010600030101010101" pitchFamily="2" charset="-122"/>
              </a:rPr>
              <a:t>B</a:t>
            </a:r>
          </a:p>
        </p:txBody>
      </p:sp>
      <p:sp>
        <p:nvSpPr>
          <p:cNvPr id="360507" name="Rectangle 59"/>
          <p:cNvSpPr>
            <a:spLocks noChangeArrowheads="1"/>
          </p:cNvSpPr>
          <p:nvPr/>
        </p:nvSpPr>
        <p:spPr bwMode="auto">
          <a:xfrm>
            <a:off x="2954339" y="2474914"/>
            <a:ext cx="1030287" cy="306387"/>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B1</a:t>
            </a:r>
          </a:p>
        </p:txBody>
      </p:sp>
      <p:sp>
        <p:nvSpPr>
          <p:cNvPr id="360510" name="Rectangle 62"/>
          <p:cNvSpPr>
            <a:spLocks noChangeArrowheads="1"/>
          </p:cNvSpPr>
          <p:nvPr/>
        </p:nvSpPr>
        <p:spPr bwMode="auto">
          <a:xfrm>
            <a:off x="2162175" y="4076701"/>
            <a:ext cx="1030288" cy="360363"/>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1600">
                <a:latin typeface="+mn-ea"/>
              </a:rPr>
              <a:t>网桥</a:t>
            </a:r>
            <a:r>
              <a:rPr lang="en-US" altLang="zh-CN" sz="1600">
                <a:latin typeface="+mn-ea"/>
              </a:rPr>
              <a:t>B2</a:t>
            </a:r>
          </a:p>
        </p:txBody>
      </p:sp>
      <p:sp>
        <p:nvSpPr>
          <p:cNvPr id="360521" name="Text Box 73"/>
          <p:cNvSpPr txBox="1">
            <a:spLocks noChangeArrowheads="1"/>
          </p:cNvSpPr>
          <p:nvPr/>
        </p:nvSpPr>
        <p:spPr bwMode="auto">
          <a:xfrm>
            <a:off x="1631951" y="1989138"/>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L1</a:t>
            </a:r>
          </a:p>
        </p:txBody>
      </p:sp>
      <p:sp>
        <p:nvSpPr>
          <p:cNvPr id="360522" name="Text Box 74"/>
          <p:cNvSpPr txBox="1">
            <a:spLocks noChangeArrowheads="1"/>
          </p:cNvSpPr>
          <p:nvPr/>
        </p:nvSpPr>
        <p:spPr bwMode="auto">
          <a:xfrm>
            <a:off x="1631951" y="335756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L2</a:t>
            </a:r>
          </a:p>
        </p:txBody>
      </p:sp>
      <p:sp>
        <p:nvSpPr>
          <p:cNvPr id="360523" name="Text Box 75"/>
          <p:cNvSpPr txBox="1">
            <a:spLocks noChangeArrowheads="1"/>
          </p:cNvSpPr>
          <p:nvPr/>
        </p:nvSpPr>
        <p:spPr bwMode="auto">
          <a:xfrm>
            <a:off x="1631951" y="566261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L4</a:t>
            </a:r>
          </a:p>
        </p:txBody>
      </p:sp>
      <p:sp>
        <p:nvSpPr>
          <p:cNvPr id="360526" name="Text Box 78"/>
          <p:cNvSpPr txBox="1">
            <a:spLocks noChangeArrowheads="1"/>
          </p:cNvSpPr>
          <p:nvPr/>
        </p:nvSpPr>
        <p:spPr bwMode="auto">
          <a:xfrm>
            <a:off x="3962401" y="465296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latin typeface="+mn-ea"/>
              </a:rPr>
              <a:t>局域网</a:t>
            </a:r>
            <a:r>
              <a:rPr lang="en-US" altLang="zh-CN" sz="1600">
                <a:latin typeface="+mn-ea"/>
              </a:rPr>
              <a:t>L3</a:t>
            </a:r>
          </a:p>
        </p:txBody>
      </p:sp>
      <p:sp>
        <p:nvSpPr>
          <p:cNvPr id="360527" name="Line 79"/>
          <p:cNvSpPr>
            <a:spLocks noChangeShapeType="1"/>
          </p:cNvSpPr>
          <p:nvPr/>
        </p:nvSpPr>
        <p:spPr bwMode="auto">
          <a:xfrm flipV="1">
            <a:off x="2233614" y="3284539"/>
            <a:ext cx="2808287"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28" name="Line 80"/>
          <p:cNvSpPr>
            <a:spLocks noChangeShapeType="1"/>
          </p:cNvSpPr>
          <p:nvPr/>
        </p:nvSpPr>
        <p:spPr bwMode="auto">
          <a:xfrm>
            <a:off x="2233614" y="5661025"/>
            <a:ext cx="489743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29" name="Line 81"/>
          <p:cNvSpPr>
            <a:spLocks noChangeShapeType="1"/>
          </p:cNvSpPr>
          <p:nvPr/>
        </p:nvSpPr>
        <p:spPr bwMode="auto">
          <a:xfrm>
            <a:off x="4206875" y="4583113"/>
            <a:ext cx="2808288"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31" name="Line 83"/>
          <p:cNvSpPr>
            <a:spLocks noChangeShapeType="1"/>
          </p:cNvSpPr>
          <p:nvPr/>
        </p:nvSpPr>
        <p:spPr bwMode="auto">
          <a:xfrm flipV="1">
            <a:off x="2233613" y="1989139"/>
            <a:ext cx="4737100"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33" name="Rectangle 85"/>
          <p:cNvSpPr>
            <a:spLocks noChangeArrowheads="1"/>
          </p:cNvSpPr>
          <p:nvPr/>
        </p:nvSpPr>
        <p:spPr bwMode="auto">
          <a:xfrm>
            <a:off x="6080125" y="3141664"/>
            <a:ext cx="1030288" cy="35877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a:latin typeface="+mn-ea"/>
              </a:rPr>
              <a:t>网桥</a:t>
            </a:r>
            <a:r>
              <a:rPr lang="en-US" altLang="zh-CN" sz="1600">
                <a:latin typeface="+mn-ea"/>
              </a:rPr>
              <a:t>B5</a:t>
            </a:r>
          </a:p>
        </p:txBody>
      </p:sp>
      <p:sp>
        <p:nvSpPr>
          <p:cNvPr id="360536" name="Rectangle 88"/>
          <p:cNvSpPr>
            <a:spLocks noChangeArrowheads="1"/>
          </p:cNvSpPr>
          <p:nvPr/>
        </p:nvSpPr>
        <p:spPr bwMode="auto">
          <a:xfrm>
            <a:off x="5618163" y="4941888"/>
            <a:ext cx="1028700" cy="361950"/>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B4</a:t>
            </a:r>
          </a:p>
        </p:txBody>
      </p:sp>
      <p:sp>
        <p:nvSpPr>
          <p:cNvPr id="360513" name="Rectangle 65"/>
          <p:cNvSpPr>
            <a:spLocks noChangeArrowheads="1"/>
          </p:cNvSpPr>
          <p:nvPr/>
        </p:nvSpPr>
        <p:spPr bwMode="auto">
          <a:xfrm>
            <a:off x="4033838" y="3717926"/>
            <a:ext cx="1028700" cy="35877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a:latin typeface="+mn-ea"/>
              </a:rPr>
              <a:t>网桥</a:t>
            </a:r>
            <a:r>
              <a:rPr lang="en-US" altLang="zh-CN" sz="1600">
                <a:latin typeface="+mn-ea"/>
              </a:rPr>
              <a:t>B3</a:t>
            </a:r>
          </a:p>
        </p:txBody>
      </p:sp>
      <p:sp>
        <p:nvSpPr>
          <p:cNvPr id="360516" name="Rectangle 68"/>
          <p:cNvSpPr>
            <a:spLocks noChangeArrowheads="1"/>
          </p:cNvSpPr>
          <p:nvPr/>
        </p:nvSpPr>
        <p:spPr bwMode="auto">
          <a:xfrm>
            <a:off x="4681539" y="2446338"/>
            <a:ext cx="1030287" cy="334962"/>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B6</a:t>
            </a:r>
          </a:p>
        </p:txBody>
      </p:sp>
      <p:sp>
        <p:nvSpPr>
          <p:cNvPr id="360539" name="Text Box 91"/>
          <p:cNvSpPr txBox="1">
            <a:spLocks noChangeArrowheads="1"/>
          </p:cNvSpPr>
          <p:nvPr/>
        </p:nvSpPr>
        <p:spPr bwMode="auto">
          <a:xfrm>
            <a:off x="2765425" y="2155825"/>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60540" name="Text Box 92"/>
          <p:cNvSpPr txBox="1">
            <a:spLocks noChangeArrowheads="1"/>
          </p:cNvSpPr>
          <p:nvPr/>
        </p:nvSpPr>
        <p:spPr bwMode="auto">
          <a:xfrm>
            <a:off x="2765425" y="27813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p>
        </p:txBody>
      </p:sp>
      <p:sp>
        <p:nvSpPr>
          <p:cNvPr id="360541" name="Text Box 93"/>
          <p:cNvSpPr txBox="1">
            <a:spLocks noChangeArrowheads="1"/>
          </p:cNvSpPr>
          <p:nvPr/>
        </p:nvSpPr>
        <p:spPr bwMode="auto">
          <a:xfrm>
            <a:off x="2665413" y="374015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60542" name="Text Box 94"/>
          <p:cNvSpPr txBox="1">
            <a:spLocks noChangeArrowheads="1"/>
          </p:cNvSpPr>
          <p:nvPr/>
        </p:nvSpPr>
        <p:spPr bwMode="auto">
          <a:xfrm>
            <a:off x="2665413" y="443706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60543" name="Text Box 95"/>
          <p:cNvSpPr txBox="1">
            <a:spLocks noChangeArrowheads="1"/>
          </p:cNvSpPr>
          <p:nvPr/>
        </p:nvSpPr>
        <p:spPr bwMode="auto">
          <a:xfrm>
            <a:off x="3917950" y="33797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p>
        </p:txBody>
      </p:sp>
      <p:sp>
        <p:nvSpPr>
          <p:cNvPr id="360544" name="Text Box 96"/>
          <p:cNvSpPr txBox="1">
            <a:spLocks noChangeArrowheads="1"/>
          </p:cNvSpPr>
          <p:nvPr/>
        </p:nvSpPr>
        <p:spPr bwMode="auto">
          <a:xfrm>
            <a:off x="3917950" y="40767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3</a:t>
            </a:r>
          </a:p>
        </p:txBody>
      </p:sp>
      <p:sp>
        <p:nvSpPr>
          <p:cNvPr id="360545" name="Text Box 97"/>
          <p:cNvSpPr txBox="1">
            <a:spLocks noChangeArrowheads="1"/>
          </p:cNvSpPr>
          <p:nvPr/>
        </p:nvSpPr>
        <p:spPr bwMode="auto">
          <a:xfrm>
            <a:off x="5114925" y="21336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60546" name="Text Box 98"/>
          <p:cNvSpPr txBox="1">
            <a:spLocks noChangeArrowheads="1"/>
          </p:cNvSpPr>
          <p:nvPr/>
        </p:nvSpPr>
        <p:spPr bwMode="auto">
          <a:xfrm>
            <a:off x="5114925" y="28305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p>
        </p:txBody>
      </p:sp>
      <p:sp>
        <p:nvSpPr>
          <p:cNvPr id="360547" name="Text Box 99"/>
          <p:cNvSpPr txBox="1">
            <a:spLocks noChangeArrowheads="1"/>
          </p:cNvSpPr>
          <p:nvPr/>
        </p:nvSpPr>
        <p:spPr bwMode="auto">
          <a:xfrm>
            <a:off x="5907088" y="27813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60548" name="Text Box 100"/>
          <p:cNvSpPr txBox="1">
            <a:spLocks noChangeArrowheads="1"/>
          </p:cNvSpPr>
          <p:nvPr/>
        </p:nvSpPr>
        <p:spPr bwMode="auto">
          <a:xfrm>
            <a:off x="5907088" y="34782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1</a:t>
            </a:r>
          </a:p>
        </p:txBody>
      </p:sp>
      <p:sp>
        <p:nvSpPr>
          <p:cNvPr id="360549" name="Text Box 101"/>
          <p:cNvSpPr txBox="1">
            <a:spLocks noChangeArrowheads="1"/>
          </p:cNvSpPr>
          <p:nvPr/>
        </p:nvSpPr>
        <p:spPr bwMode="auto">
          <a:xfrm>
            <a:off x="5402263" y="460375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60550" name="Text Box 102"/>
          <p:cNvSpPr txBox="1">
            <a:spLocks noChangeArrowheads="1"/>
          </p:cNvSpPr>
          <p:nvPr/>
        </p:nvSpPr>
        <p:spPr bwMode="auto">
          <a:xfrm>
            <a:off x="5402263" y="530066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p>
        </p:txBody>
      </p:sp>
      <p:sp>
        <p:nvSpPr>
          <p:cNvPr id="360551" name="Oval 103"/>
          <p:cNvSpPr>
            <a:spLocks noChangeArrowheads="1"/>
          </p:cNvSpPr>
          <p:nvPr/>
        </p:nvSpPr>
        <p:spPr bwMode="auto">
          <a:xfrm>
            <a:off x="8904288" y="1773238"/>
            <a:ext cx="576262"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L1</a:t>
            </a:r>
          </a:p>
        </p:txBody>
      </p:sp>
      <p:sp>
        <p:nvSpPr>
          <p:cNvPr id="360552" name="Oval 104"/>
          <p:cNvSpPr>
            <a:spLocks noChangeArrowheads="1"/>
          </p:cNvSpPr>
          <p:nvPr/>
        </p:nvSpPr>
        <p:spPr bwMode="auto">
          <a:xfrm>
            <a:off x="8904288" y="3284538"/>
            <a:ext cx="576262"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B6</a:t>
            </a:r>
          </a:p>
        </p:txBody>
      </p:sp>
      <p:sp>
        <p:nvSpPr>
          <p:cNvPr id="360553" name="Oval 105"/>
          <p:cNvSpPr>
            <a:spLocks noChangeArrowheads="1"/>
          </p:cNvSpPr>
          <p:nvPr/>
        </p:nvSpPr>
        <p:spPr bwMode="auto">
          <a:xfrm>
            <a:off x="8902701" y="5373688"/>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L4</a:t>
            </a:r>
          </a:p>
        </p:txBody>
      </p:sp>
      <p:sp>
        <p:nvSpPr>
          <p:cNvPr id="360554" name="Oval 106"/>
          <p:cNvSpPr>
            <a:spLocks noChangeArrowheads="1"/>
          </p:cNvSpPr>
          <p:nvPr/>
        </p:nvSpPr>
        <p:spPr bwMode="auto">
          <a:xfrm>
            <a:off x="7391401" y="2565401"/>
            <a:ext cx="576263" cy="576263"/>
          </a:xfrm>
          <a:prstGeom prst="ellipse">
            <a:avLst/>
          </a:prstGeom>
          <a:solidFill>
            <a:srgbClr val="FF0000"/>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B1</a:t>
            </a:r>
          </a:p>
        </p:txBody>
      </p:sp>
      <p:sp>
        <p:nvSpPr>
          <p:cNvPr id="360555" name="Oval 107"/>
          <p:cNvSpPr>
            <a:spLocks noChangeArrowheads="1"/>
          </p:cNvSpPr>
          <p:nvPr/>
        </p:nvSpPr>
        <p:spPr bwMode="auto">
          <a:xfrm>
            <a:off x="7391401" y="4078288"/>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L2</a:t>
            </a:r>
          </a:p>
        </p:txBody>
      </p:sp>
      <p:sp>
        <p:nvSpPr>
          <p:cNvPr id="360556" name="Oval 108"/>
          <p:cNvSpPr>
            <a:spLocks noChangeArrowheads="1"/>
          </p:cNvSpPr>
          <p:nvPr/>
        </p:nvSpPr>
        <p:spPr bwMode="auto">
          <a:xfrm>
            <a:off x="7392988" y="5373688"/>
            <a:ext cx="576262"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B2</a:t>
            </a:r>
          </a:p>
        </p:txBody>
      </p:sp>
      <p:sp>
        <p:nvSpPr>
          <p:cNvPr id="360557" name="Oval 109"/>
          <p:cNvSpPr>
            <a:spLocks noChangeArrowheads="1"/>
          </p:cNvSpPr>
          <p:nvPr/>
        </p:nvSpPr>
        <p:spPr bwMode="auto">
          <a:xfrm>
            <a:off x="9966326" y="2565401"/>
            <a:ext cx="576263" cy="576263"/>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B5</a:t>
            </a:r>
          </a:p>
        </p:txBody>
      </p:sp>
      <p:sp>
        <p:nvSpPr>
          <p:cNvPr id="360558" name="Oval 110"/>
          <p:cNvSpPr>
            <a:spLocks noChangeArrowheads="1"/>
          </p:cNvSpPr>
          <p:nvPr/>
        </p:nvSpPr>
        <p:spPr bwMode="auto">
          <a:xfrm>
            <a:off x="9966326" y="4078288"/>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L3</a:t>
            </a:r>
          </a:p>
        </p:txBody>
      </p:sp>
      <p:sp>
        <p:nvSpPr>
          <p:cNvPr id="360559" name="Oval 111"/>
          <p:cNvSpPr>
            <a:spLocks noChangeArrowheads="1"/>
          </p:cNvSpPr>
          <p:nvPr/>
        </p:nvSpPr>
        <p:spPr bwMode="auto">
          <a:xfrm>
            <a:off x="9966326" y="5373688"/>
            <a:ext cx="576263"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B4</a:t>
            </a:r>
          </a:p>
        </p:txBody>
      </p:sp>
      <p:sp>
        <p:nvSpPr>
          <p:cNvPr id="360560" name="Oval 112"/>
          <p:cNvSpPr>
            <a:spLocks noChangeArrowheads="1"/>
          </p:cNvSpPr>
          <p:nvPr/>
        </p:nvSpPr>
        <p:spPr bwMode="auto">
          <a:xfrm>
            <a:off x="8256588" y="4076701"/>
            <a:ext cx="576262" cy="576263"/>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B3</a:t>
            </a:r>
          </a:p>
        </p:txBody>
      </p:sp>
      <p:sp>
        <p:nvSpPr>
          <p:cNvPr id="360568" name="Text Box 120"/>
          <p:cNvSpPr txBox="1">
            <a:spLocks noChangeArrowheads="1"/>
          </p:cNvSpPr>
          <p:nvPr/>
        </p:nvSpPr>
        <p:spPr bwMode="auto">
          <a:xfrm>
            <a:off x="8021638" y="27082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4</a:t>
            </a:r>
          </a:p>
        </p:txBody>
      </p:sp>
      <p:sp>
        <p:nvSpPr>
          <p:cNvPr id="360569" name="Text Box 121"/>
          <p:cNvSpPr txBox="1">
            <a:spLocks noChangeArrowheads="1"/>
          </p:cNvSpPr>
          <p:nvPr/>
        </p:nvSpPr>
        <p:spPr bwMode="auto">
          <a:xfrm>
            <a:off x="7661275" y="31654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2</a:t>
            </a:r>
          </a:p>
        </p:txBody>
      </p:sp>
      <p:sp>
        <p:nvSpPr>
          <p:cNvPr id="360570" name="Text Box 122"/>
          <p:cNvSpPr txBox="1">
            <a:spLocks noChangeArrowheads="1"/>
          </p:cNvSpPr>
          <p:nvPr/>
        </p:nvSpPr>
        <p:spPr bwMode="auto">
          <a:xfrm>
            <a:off x="7950200" y="40401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2</a:t>
            </a:r>
          </a:p>
        </p:txBody>
      </p:sp>
      <p:sp>
        <p:nvSpPr>
          <p:cNvPr id="360571" name="Text Box 123"/>
          <p:cNvSpPr txBox="1">
            <a:spLocks noChangeArrowheads="1"/>
          </p:cNvSpPr>
          <p:nvPr/>
        </p:nvSpPr>
        <p:spPr bwMode="auto">
          <a:xfrm>
            <a:off x="8813800" y="40401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3</a:t>
            </a:r>
          </a:p>
        </p:txBody>
      </p:sp>
      <p:sp>
        <p:nvSpPr>
          <p:cNvPr id="360572" name="Text Box 124"/>
          <p:cNvSpPr txBox="1">
            <a:spLocks noChangeArrowheads="1"/>
          </p:cNvSpPr>
          <p:nvPr/>
        </p:nvSpPr>
        <p:spPr bwMode="auto">
          <a:xfrm>
            <a:off x="9150350" y="38131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5</a:t>
            </a:r>
          </a:p>
        </p:txBody>
      </p:sp>
      <p:sp>
        <p:nvSpPr>
          <p:cNvPr id="360573" name="Text Box 125"/>
          <p:cNvSpPr txBox="1">
            <a:spLocks noChangeArrowheads="1"/>
          </p:cNvSpPr>
          <p:nvPr/>
        </p:nvSpPr>
        <p:spPr bwMode="auto">
          <a:xfrm>
            <a:off x="9150350" y="28765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360574" name="Text Box 126"/>
          <p:cNvSpPr txBox="1">
            <a:spLocks noChangeArrowheads="1"/>
          </p:cNvSpPr>
          <p:nvPr/>
        </p:nvSpPr>
        <p:spPr bwMode="auto">
          <a:xfrm>
            <a:off x="9678988" y="26606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4</a:t>
            </a:r>
          </a:p>
        </p:txBody>
      </p:sp>
      <p:sp>
        <p:nvSpPr>
          <p:cNvPr id="360575" name="Text Box 127"/>
          <p:cNvSpPr txBox="1">
            <a:spLocks noChangeArrowheads="1"/>
          </p:cNvSpPr>
          <p:nvPr/>
        </p:nvSpPr>
        <p:spPr bwMode="auto">
          <a:xfrm>
            <a:off x="9966325" y="31654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1</a:t>
            </a:r>
          </a:p>
        </p:txBody>
      </p:sp>
      <p:sp>
        <p:nvSpPr>
          <p:cNvPr id="360576" name="Text Box 128"/>
          <p:cNvSpPr txBox="1">
            <a:spLocks noChangeArrowheads="1"/>
          </p:cNvSpPr>
          <p:nvPr/>
        </p:nvSpPr>
        <p:spPr bwMode="auto">
          <a:xfrm>
            <a:off x="9966325" y="50482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360577" name="Text Box 129"/>
          <p:cNvSpPr txBox="1">
            <a:spLocks noChangeArrowheads="1"/>
          </p:cNvSpPr>
          <p:nvPr/>
        </p:nvSpPr>
        <p:spPr bwMode="auto">
          <a:xfrm>
            <a:off x="9678988" y="53355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5</a:t>
            </a:r>
          </a:p>
        </p:txBody>
      </p:sp>
      <p:sp>
        <p:nvSpPr>
          <p:cNvPr id="360578" name="Text Box 130"/>
          <p:cNvSpPr txBox="1">
            <a:spLocks noChangeArrowheads="1"/>
          </p:cNvSpPr>
          <p:nvPr/>
        </p:nvSpPr>
        <p:spPr bwMode="auto">
          <a:xfrm>
            <a:off x="7661275" y="496570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360579" name="Text Box 131"/>
          <p:cNvSpPr txBox="1">
            <a:spLocks noChangeArrowheads="1"/>
          </p:cNvSpPr>
          <p:nvPr/>
        </p:nvSpPr>
        <p:spPr bwMode="auto">
          <a:xfrm>
            <a:off x="7950200" y="5326064"/>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4</a:t>
            </a:r>
          </a:p>
        </p:txBody>
      </p:sp>
    </p:spTree>
    <p:extLst>
      <p:ext uri="{BB962C8B-B14F-4D97-AF65-F5344CB8AC3E}">
        <p14:creationId xmlns:p14="http://schemas.microsoft.com/office/powerpoint/2010/main" val="11834133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灯片编号占位符 5"/>
          <p:cNvSpPr>
            <a:spLocks noGrp="1"/>
          </p:cNvSpPr>
          <p:nvPr>
            <p:ph type="sldNum" sz="quarter" idx="12"/>
          </p:nvPr>
        </p:nvSpPr>
        <p:spPr/>
        <p:txBody>
          <a:bodyPr/>
          <a:lstStyle/>
          <a:p>
            <a:fld id="{F5B9AE5A-1D26-4859-B378-C5B679AA1041}" type="slidenum">
              <a:rPr lang="en-US" altLang="zh-CN"/>
              <a:pPr/>
              <a:t>223</a:t>
            </a:fld>
            <a:endParaRPr lang="en-US" altLang="zh-CN"/>
          </a:p>
        </p:txBody>
      </p:sp>
      <p:sp>
        <p:nvSpPr>
          <p:cNvPr id="604162" name="Rectangle 2"/>
          <p:cNvSpPr>
            <a:spLocks noGrp="1" noChangeArrowheads="1"/>
          </p:cNvSpPr>
          <p:nvPr>
            <p:ph type="title"/>
          </p:nvPr>
        </p:nvSpPr>
        <p:spPr>
          <a:xfrm>
            <a:off x="660400" y="193676"/>
            <a:ext cx="10836275" cy="765175"/>
          </a:xfrm>
          <a:noFill/>
          <a:ln/>
        </p:spPr>
        <p:txBody>
          <a:bodyPr>
            <a:normAutofit/>
          </a:bodyPr>
          <a:lstStyle/>
          <a:p>
            <a:r>
              <a:rPr lang="en-US" altLang="zh-CN" sz="3200" dirty="0">
                <a:latin typeface="+mn-ea"/>
                <a:ea typeface="+mn-ea"/>
              </a:rPr>
              <a:t>STP</a:t>
            </a:r>
            <a:r>
              <a:rPr lang="zh-CN" altLang="en-US" sz="3200" dirty="0">
                <a:latin typeface="+mn-ea"/>
                <a:ea typeface="+mn-ea"/>
              </a:rPr>
              <a:t>实例</a:t>
            </a:r>
            <a:r>
              <a:rPr lang="en-US" altLang="zh-CN" sz="3600" dirty="0"/>
              <a:t>-</a:t>
            </a:r>
            <a:r>
              <a:rPr lang="zh-CN" altLang="en-US" sz="3200" dirty="0"/>
              <a:t>确定根端口</a:t>
            </a:r>
          </a:p>
        </p:txBody>
      </p:sp>
      <p:graphicFrame>
        <p:nvGraphicFramePr>
          <p:cNvPr id="604270" name="Group 110"/>
          <p:cNvGraphicFramePr>
            <a:graphicFrameLocks noGrp="1"/>
          </p:cNvGraphicFramePr>
          <p:nvPr>
            <p:ph idx="1"/>
          </p:nvPr>
        </p:nvGraphicFramePr>
        <p:xfrm>
          <a:off x="6600826" y="3429001"/>
          <a:ext cx="3673475" cy="3097215"/>
        </p:xfrm>
        <a:graphic>
          <a:graphicData uri="http://schemas.openxmlformats.org/drawingml/2006/table">
            <a:tbl>
              <a:tblPr/>
              <a:tblGrid>
                <a:gridCol w="936625">
                  <a:extLst>
                    <a:ext uri="{9D8B030D-6E8A-4147-A177-3AD203B41FA5}">
                      <a16:colId xmlns:a16="http://schemas.microsoft.com/office/drawing/2014/main" val="20000"/>
                    </a:ext>
                  </a:extLst>
                </a:gridCol>
                <a:gridCol w="1512888">
                  <a:extLst>
                    <a:ext uri="{9D8B030D-6E8A-4147-A177-3AD203B41FA5}">
                      <a16:colId xmlns:a16="http://schemas.microsoft.com/office/drawing/2014/main" val="20001"/>
                    </a:ext>
                  </a:extLst>
                </a:gridCol>
                <a:gridCol w="1223962">
                  <a:extLst>
                    <a:ext uri="{9D8B030D-6E8A-4147-A177-3AD203B41FA5}">
                      <a16:colId xmlns:a16="http://schemas.microsoft.com/office/drawing/2014/main" val="20002"/>
                    </a:ext>
                  </a:extLst>
                </a:gridCol>
              </a:tblGrid>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网桥</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根端口</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费用</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B2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75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B3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B4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B5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B6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04273" name="Rectangle 113"/>
          <p:cNvSpPr>
            <a:spLocks noChangeArrowheads="1"/>
          </p:cNvSpPr>
          <p:nvPr/>
        </p:nvSpPr>
        <p:spPr bwMode="auto">
          <a:xfrm>
            <a:off x="6456363" y="1123950"/>
            <a:ext cx="3816350" cy="216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buClr>
                <a:schemeClr val="tx1"/>
              </a:buClr>
            </a:pPr>
            <a:r>
              <a:rPr lang="zh-CN" altLang="en-US" sz="2800" dirty="0">
                <a:latin typeface="+mn-ea"/>
                <a:ea typeface="+mn-ea"/>
              </a:rPr>
              <a:t>到根网桥的最低路径成本。</a:t>
            </a:r>
          </a:p>
          <a:p>
            <a:pPr>
              <a:buClr>
                <a:schemeClr val="tx1"/>
              </a:buClr>
            </a:pPr>
            <a:r>
              <a:rPr lang="zh-CN" altLang="en-US" sz="2800" dirty="0">
                <a:latin typeface="+mn-ea"/>
                <a:ea typeface="+mn-ea"/>
              </a:rPr>
              <a:t>网桥</a:t>
            </a:r>
            <a:r>
              <a:rPr lang="en-US" altLang="zh-CN" sz="2800" dirty="0">
                <a:latin typeface="+mn-ea"/>
                <a:ea typeface="+mn-ea"/>
              </a:rPr>
              <a:t>ID</a:t>
            </a:r>
            <a:r>
              <a:rPr lang="zh-CN" altLang="en-US" sz="2800" dirty="0">
                <a:latin typeface="+mn-ea"/>
                <a:ea typeface="+mn-ea"/>
              </a:rPr>
              <a:t>最小</a:t>
            </a:r>
          </a:p>
          <a:p>
            <a:pPr>
              <a:buClr>
                <a:schemeClr val="tx1"/>
              </a:buClr>
            </a:pPr>
            <a:r>
              <a:rPr lang="zh-CN" altLang="en-US" sz="2800" dirty="0">
                <a:latin typeface="+mn-ea"/>
                <a:ea typeface="+mn-ea"/>
              </a:rPr>
              <a:t>端口</a:t>
            </a:r>
            <a:r>
              <a:rPr lang="en-US" altLang="zh-CN" sz="2800" dirty="0">
                <a:latin typeface="+mn-ea"/>
                <a:ea typeface="+mn-ea"/>
              </a:rPr>
              <a:t>ID</a:t>
            </a:r>
            <a:r>
              <a:rPr lang="zh-CN" altLang="en-US" sz="2800" dirty="0">
                <a:latin typeface="+mn-ea"/>
                <a:ea typeface="+mn-ea"/>
              </a:rPr>
              <a:t>最小</a:t>
            </a:r>
          </a:p>
        </p:txBody>
      </p:sp>
      <p:grpSp>
        <p:nvGrpSpPr>
          <p:cNvPr id="604276" name="Group 116"/>
          <p:cNvGrpSpPr>
            <a:grpSpLocks/>
          </p:cNvGrpSpPr>
          <p:nvPr/>
        </p:nvGrpSpPr>
        <p:grpSpPr bwMode="auto">
          <a:xfrm>
            <a:off x="2063751" y="981075"/>
            <a:ext cx="3300413" cy="3073400"/>
            <a:chOff x="431" y="663"/>
            <a:chExt cx="2079" cy="1936"/>
          </a:xfrm>
        </p:grpSpPr>
        <p:sp>
          <p:nvSpPr>
            <p:cNvPr id="604277" name="Line 117"/>
            <p:cNvSpPr>
              <a:spLocks noChangeAspect="1" noChangeShapeType="1"/>
            </p:cNvSpPr>
            <p:nvPr/>
          </p:nvSpPr>
          <p:spPr bwMode="auto">
            <a:xfrm flipH="1">
              <a:off x="1121" y="935"/>
              <a:ext cx="0" cy="49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78" name="Line 118"/>
            <p:cNvSpPr>
              <a:spLocks noChangeAspect="1" noChangeShapeType="1"/>
            </p:cNvSpPr>
            <p:nvPr/>
          </p:nvSpPr>
          <p:spPr bwMode="auto">
            <a:xfrm flipH="1">
              <a:off x="822" y="1425"/>
              <a:ext cx="0" cy="898"/>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79" name="Line 119"/>
            <p:cNvSpPr>
              <a:spLocks noChangeAspect="1" noChangeShapeType="1"/>
            </p:cNvSpPr>
            <p:nvPr/>
          </p:nvSpPr>
          <p:spPr bwMode="auto">
            <a:xfrm>
              <a:off x="1531" y="1425"/>
              <a:ext cx="0" cy="49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80" name="Line 120"/>
            <p:cNvSpPr>
              <a:spLocks noChangeAspect="1" noChangeShapeType="1"/>
            </p:cNvSpPr>
            <p:nvPr/>
          </p:nvSpPr>
          <p:spPr bwMode="auto">
            <a:xfrm flipH="1">
              <a:off x="1773" y="935"/>
              <a:ext cx="2" cy="1388"/>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81" name="Line 121"/>
            <p:cNvSpPr>
              <a:spLocks noChangeAspect="1" noChangeShapeType="1"/>
            </p:cNvSpPr>
            <p:nvPr/>
          </p:nvSpPr>
          <p:spPr bwMode="auto">
            <a:xfrm>
              <a:off x="2319" y="935"/>
              <a:ext cx="0" cy="98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82" name="Line 122"/>
            <p:cNvSpPr>
              <a:spLocks noChangeAspect="1" noChangeShapeType="1"/>
            </p:cNvSpPr>
            <p:nvPr/>
          </p:nvSpPr>
          <p:spPr bwMode="auto">
            <a:xfrm>
              <a:off x="2117" y="1915"/>
              <a:ext cx="0" cy="408"/>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83" name="Line 123"/>
            <p:cNvSpPr>
              <a:spLocks noChangeAspect="1" noChangeShapeType="1"/>
            </p:cNvSpPr>
            <p:nvPr/>
          </p:nvSpPr>
          <p:spPr bwMode="auto">
            <a:xfrm>
              <a:off x="822" y="772"/>
              <a:ext cx="0" cy="163"/>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84" name="Line 124"/>
            <p:cNvSpPr>
              <a:spLocks noChangeAspect="1" noChangeShapeType="1"/>
            </p:cNvSpPr>
            <p:nvPr/>
          </p:nvSpPr>
          <p:spPr bwMode="auto">
            <a:xfrm>
              <a:off x="2305" y="2323"/>
              <a:ext cx="0" cy="170"/>
            </a:xfrm>
            <a:prstGeom prst="line">
              <a:avLst/>
            </a:prstGeom>
            <a:noFill/>
            <a:ln w="19050">
              <a:solidFill>
                <a:srgbClr val="000000"/>
              </a:solidFill>
              <a:round/>
              <a:headEnd type="oval" w="lg" len="lg"/>
              <a:tailEnd/>
            </a:ln>
            <a:extLst>
              <a:ext uri="{909E8E84-426E-40DD-AFC4-6F175D3DCCD1}">
                <a14:hiddenFill xmlns:a14="http://schemas.microsoft.com/office/drawing/2010/main">
                  <a:noFill/>
                </a14:hiddenFill>
              </a:ext>
            </a:extLst>
          </p:spPr>
          <p:txBody>
            <a:bodyPr/>
            <a:lstStyle/>
            <a:p>
              <a:endParaRPr lang="zh-CN" altLang="en-US"/>
            </a:p>
          </p:txBody>
        </p:sp>
        <p:sp>
          <p:nvSpPr>
            <p:cNvPr id="604285" name="Rectangle 125"/>
            <p:cNvSpPr>
              <a:spLocks noChangeAspect="1" noChangeArrowheads="1"/>
            </p:cNvSpPr>
            <p:nvPr/>
          </p:nvSpPr>
          <p:spPr bwMode="auto">
            <a:xfrm>
              <a:off x="741" y="663"/>
              <a:ext cx="162" cy="167"/>
            </a:xfrm>
            <a:prstGeom prst="rect">
              <a:avLst/>
            </a:prstGeom>
            <a:solidFill>
              <a:srgbClr val="FF9900"/>
            </a:solidFill>
            <a:ln w="17463">
              <a:solidFill>
                <a:srgbClr val="000000"/>
              </a:solidFill>
              <a:miter lim="800000"/>
              <a:headEnd/>
              <a:tailEnd/>
            </a:ln>
          </p:spPr>
          <p:txBody>
            <a:bodyPr/>
            <a:lstStyle/>
            <a:p>
              <a:pPr algn="ctr"/>
              <a:r>
                <a:rPr lang="en-US" altLang="zh-CN" sz="900">
                  <a:ea typeface="宋体" panose="02010600030101010101" pitchFamily="2" charset="-122"/>
                </a:rPr>
                <a:t>A</a:t>
              </a:r>
            </a:p>
          </p:txBody>
        </p:sp>
        <p:sp>
          <p:nvSpPr>
            <p:cNvPr id="604286" name="Rectangle 126"/>
            <p:cNvSpPr>
              <a:spLocks noChangeAspect="1" noChangeArrowheads="1"/>
            </p:cNvSpPr>
            <p:nvPr/>
          </p:nvSpPr>
          <p:spPr bwMode="auto">
            <a:xfrm>
              <a:off x="2239" y="2432"/>
              <a:ext cx="162" cy="167"/>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900">
                  <a:ea typeface="宋体" panose="02010600030101010101" pitchFamily="2" charset="-122"/>
                </a:rPr>
                <a:t>B</a:t>
              </a:r>
            </a:p>
          </p:txBody>
        </p:sp>
        <p:sp>
          <p:nvSpPr>
            <p:cNvPr id="604287" name="Rectangle 127"/>
            <p:cNvSpPr>
              <a:spLocks noChangeAspect="1" noChangeArrowheads="1"/>
            </p:cNvSpPr>
            <p:nvPr/>
          </p:nvSpPr>
          <p:spPr bwMode="auto">
            <a:xfrm>
              <a:off x="932" y="1119"/>
              <a:ext cx="388" cy="115"/>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B1</a:t>
              </a:r>
            </a:p>
          </p:txBody>
        </p:sp>
        <p:sp>
          <p:nvSpPr>
            <p:cNvPr id="604288" name="Rectangle 128"/>
            <p:cNvSpPr>
              <a:spLocks noChangeAspect="1" noChangeArrowheads="1"/>
            </p:cNvSpPr>
            <p:nvPr/>
          </p:nvSpPr>
          <p:spPr bwMode="auto">
            <a:xfrm>
              <a:off x="631" y="1724"/>
              <a:ext cx="391" cy="137"/>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900">
                  <a:ea typeface="宋体" panose="02010600030101010101" pitchFamily="2" charset="-122"/>
                </a:rPr>
                <a:t>网桥</a:t>
              </a:r>
              <a:r>
                <a:rPr lang="en-US" altLang="zh-CN" sz="900">
                  <a:ea typeface="宋体" panose="02010600030101010101" pitchFamily="2" charset="-122"/>
                </a:rPr>
                <a:t>B2</a:t>
              </a:r>
            </a:p>
          </p:txBody>
        </p:sp>
        <p:sp>
          <p:nvSpPr>
            <p:cNvPr id="604289" name="Text Box 129"/>
            <p:cNvSpPr txBox="1">
              <a:spLocks noChangeAspect="1" noChangeArrowheads="1"/>
            </p:cNvSpPr>
            <p:nvPr/>
          </p:nvSpPr>
          <p:spPr bwMode="auto">
            <a:xfrm>
              <a:off x="431" y="1003"/>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L1</a:t>
              </a:r>
            </a:p>
          </p:txBody>
        </p:sp>
        <p:sp>
          <p:nvSpPr>
            <p:cNvPr id="604290" name="Text Box 130"/>
            <p:cNvSpPr txBox="1">
              <a:spLocks noChangeAspect="1" noChangeArrowheads="1"/>
            </p:cNvSpPr>
            <p:nvPr/>
          </p:nvSpPr>
          <p:spPr bwMode="auto">
            <a:xfrm>
              <a:off x="431" y="1520"/>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L2</a:t>
              </a:r>
            </a:p>
          </p:txBody>
        </p:sp>
        <p:sp>
          <p:nvSpPr>
            <p:cNvPr id="604291" name="Text Box 131"/>
            <p:cNvSpPr txBox="1">
              <a:spLocks noChangeAspect="1" noChangeArrowheads="1"/>
            </p:cNvSpPr>
            <p:nvPr/>
          </p:nvSpPr>
          <p:spPr bwMode="auto">
            <a:xfrm>
              <a:off x="431" y="2392"/>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L4</a:t>
              </a:r>
            </a:p>
          </p:txBody>
        </p:sp>
        <p:sp>
          <p:nvSpPr>
            <p:cNvPr id="604292" name="Text Box 132"/>
            <p:cNvSpPr txBox="1">
              <a:spLocks noChangeAspect="1" noChangeArrowheads="1"/>
            </p:cNvSpPr>
            <p:nvPr/>
          </p:nvSpPr>
          <p:spPr bwMode="auto">
            <a:xfrm>
              <a:off x="1312" y="2010"/>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L3</a:t>
              </a:r>
            </a:p>
          </p:txBody>
        </p:sp>
        <p:sp>
          <p:nvSpPr>
            <p:cNvPr id="604293" name="Line 133"/>
            <p:cNvSpPr>
              <a:spLocks noChangeAspect="1" noChangeShapeType="1"/>
            </p:cNvSpPr>
            <p:nvPr/>
          </p:nvSpPr>
          <p:spPr bwMode="auto">
            <a:xfrm flipV="1">
              <a:off x="659" y="1425"/>
              <a:ext cx="1061"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04294" name="Line 134"/>
            <p:cNvSpPr>
              <a:spLocks noChangeAspect="1" noChangeShapeType="1"/>
            </p:cNvSpPr>
            <p:nvPr/>
          </p:nvSpPr>
          <p:spPr bwMode="auto">
            <a:xfrm>
              <a:off x="659" y="2323"/>
              <a:ext cx="1851"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04295" name="Line 135"/>
            <p:cNvSpPr>
              <a:spLocks noChangeAspect="1" noChangeShapeType="1"/>
            </p:cNvSpPr>
            <p:nvPr/>
          </p:nvSpPr>
          <p:spPr bwMode="auto">
            <a:xfrm>
              <a:off x="1404" y="1916"/>
              <a:ext cx="1063"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04296" name="Line 136"/>
            <p:cNvSpPr>
              <a:spLocks noChangeAspect="1" noChangeShapeType="1"/>
            </p:cNvSpPr>
            <p:nvPr/>
          </p:nvSpPr>
          <p:spPr bwMode="auto">
            <a:xfrm flipV="1">
              <a:off x="659" y="935"/>
              <a:ext cx="1791"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04297" name="Rectangle 137"/>
            <p:cNvSpPr>
              <a:spLocks noChangeAspect="1" noChangeArrowheads="1"/>
            </p:cNvSpPr>
            <p:nvPr/>
          </p:nvSpPr>
          <p:spPr bwMode="auto">
            <a:xfrm>
              <a:off x="2113" y="1371"/>
              <a:ext cx="390" cy="136"/>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B5</a:t>
              </a:r>
            </a:p>
          </p:txBody>
        </p:sp>
        <p:sp>
          <p:nvSpPr>
            <p:cNvPr id="604298" name="Rectangle 138"/>
            <p:cNvSpPr>
              <a:spLocks noChangeAspect="1" noChangeArrowheads="1"/>
            </p:cNvSpPr>
            <p:nvPr/>
          </p:nvSpPr>
          <p:spPr bwMode="auto">
            <a:xfrm>
              <a:off x="1939" y="2052"/>
              <a:ext cx="389" cy="137"/>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B4</a:t>
              </a:r>
            </a:p>
          </p:txBody>
        </p:sp>
        <p:sp>
          <p:nvSpPr>
            <p:cNvPr id="604299" name="Rectangle 139"/>
            <p:cNvSpPr>
              <a:spLocks noChangeAspect="1" noChangeArrowheads="1"/>
            </p:cNvSpPr>
            <p:nvPr/>
          </p:nvSpPr>
          <p:spPr bwMode="auto">
            <a:xfrm>
              <a:off x="1340" y="1588"/>
              <a:ext cx="389" cy="136"/>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B3</a:t>
              </a:r>
            </a:p>
          </p:txBody>
        </p:sp>
        <p:sp>
          <p:nvSpPr>
            <p:cNvPr id="604300" name="Rectangle 140"/>
            <p:cNvSpPr>
              <a:spLocks noChangeAspect="1" noChangeArrowheads="1"/>
            </p:cNvSpPr>
            <p:nvPr/>
          </p:nvSpPr>
          <p:spPr bwMode="auto">
            <a:xfrm>
              <a:off x="1585" y="1108"/>
              <a:ext cx="388" cy="126"/>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a:ea typeface="宋体" panose="02010600030101010101" pitchFamily="2" charset="-122"/>
                </a:rPr>
                <a:t>网桥</a:t>
              </a:r>
              <a:r>
                <a:rPr lang="en-US" altLang="zh-CN" sz="900">
                  <a:ea typeface="宋体" panose="02010600030101010101" pitchFamily="2" charset="-122"/>
                </a:rPr>
                <a:t>B6</a:t>
              </a:r>
            </a:p>
          </p:txBody>
        </p:sp>
        <p:sp>
          <p:nvSpPr>
            <p:cNvPr id="604301" name="Text Box 141"/>
            <p:cNvSpPr txBox="1">
              <a:spLocks noChangeAspect="1" noChangeArrowheads="1"/>
            </p:cNvSpPr>
            <p:nvPr/>
          </p:nvSpPr>
          <p:spPr bwMode="auto">
            <a:xfrm>
              <a:off x="860" y="982"/>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4</a:t>
              </a:r>
            </a:p>
          </p:txBody>
        </p:sp>
        <p:sp>
          <p:nvSpPr>
            <p:cNvPr id="604302" name="Text Box 142"/>
            <p:cNvSpPr txBox="1">
              <a:spLocks noChangeAspect="1" noChangeArrowheads="1"/>
            </p:cNvSpPr>
            <p:nvPr/>
          </p:nvSpPr>
          <p:spPr bwMode="auto">
            <a:xfrm>
              <a:off x="860" y="1219"/>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2</a:t>
              </a:r>
            </a:p>
          </p:txBody>
        </p:sp>
        <p:sp>
          <p:nvSpPr>
            <p:cNvPr id="604303" name="Text Box 143"/>
            <p:cNvSpPr txBox="1">
              <a:spLocks noChangeAspect="1" noChangeArrowheads="1"/>
            </p:cNvSpPr>
            <p:nvPr/>
          </p:nvSpPr>
          <p:spPr bwMode="auto">
            <a:xfrm>
              <a:off x="822" y="1581"/>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6</a:t>
              </a:r>
            </a:p>
          </p:txBody>
        </p:sp>
        <p:sp>
          <p:nvSpPr>
            <p:cNvPr id="604304" name="Text Box 144"/>
            <p:cNvSpPr txBox="1">
              <a:spLocks noChangeAspect="1" noChangeArrowheads="1"/>
            </p:cNvSpPr>
            <p:nvPr/>
          </p:nvSpPr>
          <p:spPr bwMode="auto">
            <a:xfrm>
              <a:off x="822" y="1845"/>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4</a:t>
              </a:r>
            </a:p>
          </p:txBody>
        </p:sp>
        <p:sp>
          <p:nvSpPr>
            <p:cNvPr id="604305" name="Text Box 145"/>
            <p:cNvSpPr txBox="1">
              <a:spLocks noChangeAspect="1" noChangeArrowheads="1"/>
            </p:cNvSpPr>
            <p:nvPr/>
          </p:nvSpPr>
          <p:spPr bwMode="auto">
            <a:xfrm>
              <a:off x="1295" y="1446"/>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2</a:t>
              </a:r>
            </a:p>
          </p:txBody>
        </p:sp>
        <p:sp>
          <p:nvSpPr>
            <p:cNvPr id="604306" name="Text Box 146"/>
            <p:cNvSpPr txBox="1">
              <a:spLocks noChangeAspect="1" noChangeArrowheads="1"/>
            </p:cNvSpPr>
            <p:nvPr/>
          </p:nvSpPr>
          <p:spPr bwMode="auto">
            <a:xfrm>
              <a:off x="1295" y="1708"/>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3</a:t>
              </a:r>
            </a:p>
          </p:txBody>
        </p:sp>
        <p:sp>
          <p:nvSpPr>
            <p:cNvPr id="604307" name="Text Box 147"/>
            <p:cNvSpPr txBox="1">
              <a:spLocks noChangeAspect="1" noChangeArrowheads="1"/>
            </p:cNvSpPr>
            <p:nvPr/>
          </p:nvSpPr>
          <p:spPr bwMode="auto">
            <a:xfrm>
              <a:off x="1748" y="974"/>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6</a:t>
              </a:r>
            </a:p>
          </p:txBody>
        </p:sp>
        <p:sp>
          <p:nvSpPr>
            <p:cNvPr id="604308" name="Text Box 148"/>
            <p:cNvSpPr txBox="1">
              <a:spLocks noChangeAspect="1" noChangeArrowheads="1"/>
            </p:cNvSpPr>
            <p:nvPr/>
          </p:nvSpPr>
          <p:spPr bwMode="auto">
            <a:xfrm>
              <a:off x="1748" y="1238"/>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5</a:t>
              </a:r>
            </a:p>
          </p:txBody>
        </p:sp>
        <p:sp>
          <p:nvSpPr>
            <p:cNvPr id="604309" name="Text Box 149"/>
            <p:cNvSpPr txBox="1">
              <a:spLocks noChangeAspect="1" noChangeArrowheads="1"/>
            </p:cNvSpPr>
            <p:nvPr/>
          </p:nvSpPr>
          <p:spPr bwMode="auto">
            <a:xfrm>
              <a:off x="2048" y="1219"/>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4</a:t>
              </a:r>
            </a:p>
          </p:txBody>
        </p:sp>
        <p:sp>
          <p:nvSpPr>
            <p:cNvPr id="604310" name="Text Box 150"/>
            <p:cNvSpPr txBox="1">
              <a:spLocks noChangeAspect="1" noChangeArrowheads="1"/>
            </p:cNvSpPr>
            <p:nvPr/>
          </p:nvSpPr>
          <p:spPr bwMode="auto">
            <a:xfrm>
              <a:off x="2048" y="1483"/>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1</a:t>
              </a:r>
            </a:p>
          </p:txBody>
        </p:sp>
        <p:sp>
          <p:nvSpPr>
            <p:cNvPr id="604311" name="Text Box 151"/>
            <p:cNvSpPr txBox="1">
              <a:spLocks noChangeAspect="1" noChangeArrowheads="1"/>
            </p:cNvSpPr>
            <p:nvPr/>
          </p:nvSpPr>
          <p:spPr bwMode="auto">
            <a:xfrm>
              <a:off x="1857" y="1908"/>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6</a:t>
              </a:r>
            </a:p>
          </p:txBody>
        </p:sp>
        <p:sp>
          <p:nvSpPr>
            <p:cNvPr id="604312" name="Text Box 152"/>
            <p:cNvSpPr txBox="1">
              <a:spLocks noChangeAspect="1" noChangeArrowheads="1"/>
            </p:cNvSpPr>
            <p:nvPr/>
          </p:nvSpPr>
          <p:spPr bwMode="auto">
            <a:xfrm>
              <a:off x="1857" y="2172"/>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5</a:t>
              </a:r>
            </a:p>
          </p:txBody>
        </p:sp>
      </p:grpSp>
      <p:grpSp>
        <p:nvGrpSpPr>
          <p:cNvPr id="604348" name="Group 188"/>
          <p:cNvGrpSpPr>
            <a:grpSpLocks/>
          </p:cNvGrpSpPr>
          <p:nvPr/>
        </p:nvGrpSpPr>
        <p:grpSpPr bwMode="auto">
          <a:xfrm>
            <a:off x="2279650" y="3933826"/>
            <a:ext cx="2795588" cy="2752725"/>
            <a:chOff x="476" y="2478"/>
            <a:chExt cx="1761" cy="1734"/>
          </a:xfrm>
        </p:grpSpPr>
        <p:sp>
          <p:nvSpPr>
            <p:cNvPr id="604346" name="Line 186"/>
            <p:cNvSpPr>
              <a:spLocks noChangeAspect="1" noChangeShapeType="1"/>
            </p:cNvSpPr>
            <p:nvPr/>
          </p:nvSpPr>
          <p:spPr bwMode="auto">
            <a:xfrm flipH="1" flipV="1">
              <a:off x="1247" y="3557"/>
              <a:ext cx="68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45" name="Line 185"/>
            <p:cNvSpPr>
              <a:spLocks noChangeAspect="1" noChangeShapeType="1"/>
            </p:cNvSpPr>
            <p:nvPr/>
          </p:nvSpPr>
          <p:spPr bwMode="auto">
            <a:xfrm>
              <a:off x="636" y="3022"/>
              <a:ext cx="0" cy="54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44" name="Line 184"/>
            <p:cNvSpPr>
              <a:spLocks noChangeAspect="1" noChangeShapeType="1"/>
            </p:cNvSpPr>
            <p:nvPr/>
          </p:nvSpPr>
          <p:spPr bwMode="auto">
            <a:xfrm>
              <a:off x="1474" y="3294"/>
              <a:ext cx="0" cy="71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604347" name="Group 187"/>
            <p:cNvGrpSpPr>
              <a:grpSpLocks/>
            </p:cNvGrpSpPr>
            <p:nvPr/>
          </p:nvGrpSpPr>
          <p:grpSpPr bwMode="auto">
            <a:xfrm>
              <a:off x="476" y="2478"/>
              <a:ext cx="1761" cy="1734"/>
              <a:chOff x="476" y="2478"/>
              <a:chExt cx="1761" cy="1734"/>
            </a:xfrm>
          </p:grpSpPr>
          <p:sp>
            <p:nvSpPr>
              <p:cNvPr id="604314" name="Line 154"/>
              <p:cNvSpPr>
                <a:spLocks noChangeAspect="1" noChangeShapeType="1"/>
              </p:cNvSpPr>
              <p:nvPr/>
            </p:nvSpPr>
            <p:spPr bwMode="auto">
              <a:xfrm flipH="1" flipV="1">
                <a:off x="1402" y="4092"/>
                <a:ext cx="72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15" name="Line 155"/>
              <p:cNvSpPr>
                <a:spLocks noChangeAspect="1" noChangeShapeType="1"/>
              </p:cNvSpPr>
              <p:nvPr/>
            </p:nvSpPr>
            <p:spPr bwMode="auto">
              <a:xfrm>
                <a:off x="1512" y="2628"/>
                <a:ext cx="564" cy="3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16" name="Line 156"/>
              <p:cNvSpPr>
                <a:spLocks noChangeAspect="1" noChangeShapeType="1"/>
              </p:cNvSpPr>
              <p:nvPr/>
            </p:nvSpPr>
            <p:spPr bwMode="auto">
              <a:xfrm>
                <a:off x="637" y="3521"/>
                <a:ext cx="0" cy="541"/>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17" name="Line 157"/>
              <p:cNvSpPr>
                <a:spLocks noChangeAspect="1" noChangeShapeType="1"/>
              </p:cNvSpPr>
              <p:nvPr/>
            </p:nvSpPr>
            <p:spPr bwMode="auto">
              <a:xfrm>
                <a:off x="1472" y="2628"/>
                <a:ext cx="0" cy="711"/>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18" name="Line 158"/>
              <p:cNvSpPr>
                <a:spLocks noChangeAspect="1" noChangeShapeType="1"/>
              </p:cNvSpPr>
              <p:nvPr/>
            </p:nvSpPr>
            <p:spPr bwMode="auto">
              <a:xfrm>
                <a:off x="2076" y="2927"/>
                <a:ext cx="0" cy="1135"/>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19" name="Line 159"/>
              <p:cNvSpPr>
                <a:spLocks noChangeAspect="1" noChangeShapeType="1"/>
              </p:cNvSpPr>
              <p:nvPr/>
            </p:nvSpPr>
            <p:spPr bwMode="auto">
              <a:xfrm flipH="1">
                <a:off x="637" y="2597"/>
                <a:ext cx="835" cy="35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20" name="Line 160"/>
              <p:cNvSpPr>
                <a:spLocks noChangeAspect="1" noChangeShapeType="1"/>
              </p:cNvSpPr>
              <p:nvPr/>
            </p:nvSpPr>
            <p:spPr bwMode="auto">
              <a:xfrm flipH="1" flipV="1">
                <a:off x="719" y="3554"/>
                <a:ext cx="528" cy="0"/>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21" name="Line 161"/>
              <p:cNvSpPr>
                <a:spLocks noChangeAspect="1" noChangeShapeType="1"/>
              </p:cNvSpPr>
              <p:nvPr/>
            </p:nvSpPr>
            <p:spPr bwMode="auto">
              <a:xfrm flipH="1" flipV="1">
                <a:off x="759" y="4092"/>
                <a:ext cx="72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22" name="Oval 162"/>
              <p:cNvSpPr>
                <a:spLocks noChangeAspect="1" noChangeArrowheads="1"/>
              </p:cNvSpPr>
              <p:nvPr/>
            </p:nvSpPr>
            <p:spPr bwMode="auto">
              <a:xfrm>
                <a:off x="1321" y="2478"/>
                <a:ext cx="323" cy="240"/>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L1</a:t>
                </a:r>
              </a:p>
            </p:txBody>
          </p:sp>
          <p:sp>
            <p:nvSpPr>
              <p:cNvPr id="604323" name="Oval 163"/>
              <p:cNvSpPr>
                <a:spLocks noChangeAspect="1" noChangeArrowheads="1"/>
              </p:cNvSpPr>
              <p:nvPr/>
            </p:nvSpPr>
            <p:spPr bwMode="auto">
              <a:xfrm>
                <a:off x="1321" y="3106"/>
                <a:ext cx="323" cy="238"/>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B6</a:t>
                </a:r>
              </a:p>
            </p:txBody>
          </p:sp>
          <p:sp>
            <p:nvSpPr>
              <p:cNvPr id="604324" name="Oval 164"/>
              <p:cNvSpPr>
                <a:spLocks noChangeAspect="1" noChangeArrowheads="1"/>
              </p:cNvSpPr>
              <p:nvPr/>
            </p:nvSpPr>
            <p:spPr bwMode="auto">
              <a:xfrm>
                <a:off x="1321" y="3972"/>
                <a:ext cx="321" cy="240"/>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L4</a:t>
                </a:r>
              </a:p>
            </p:txBody>
          </p:sp>
          <p:sp>
            <p:nvSpPr>
              <p:cNvPr id="604325" name="Oval 165"/>
              <p:cNvSpPr>
                <a:spLocks noChangeAspect="1" noChangeArrowheads="1"/>
              </p:cNvSpPr>
              <p:nvPr/>
            </p:nvSpPr>
            <p:spPr bwMode="auto">
              <a:xfrm>
                <a:off x="476" y="2807"/>
                <a:ext cx="323" cy="239"/>
              </a:xfrm>
              <a:prstGeom prst="ellipse">
                <a:avLst/>
              </a:prstGeom>
              <a:solidFill>
                <a:srgbClr val="FF33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B1</a:t>
                </a:r>
              </a:p>
            </p:txBody>
          </p:sp>
          <p:sp>
            <p:nvSpPr>
              <p:cNvPr id="604326" name="Oval 166"/>
              <p:cNvSpPr>
                <a:spLocks noChangeAspect="1" noChangeArrowheads="1"/>
              </p:cNvSpPr>
              <p:nvPr/>
            </p:nvSpPr>
            <p:spPr bwMode="auto">
              <a:xfrm>
                <a:off x="476" y="3435"/>
                <a:ext cx="323" cy="239"/>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L2</a:t>
                </a:r>
              </a:p>
            </p:txBody>
          </p:sp>
          <p:sp>
            <p:nvSpPr>
              <p:cNvPr id="604327" name="Oval 167"/>
              <p:cNvSpPr>
                <a:spLocks noChangeAspect="1" noChangeArrowheads="1"/>
              </p:cNvSpPr>
              <p:nvPr/>
            </p:nvSpPr>
            <p:spPr bwMode="auto">
              <a:xfrm>
                <a:off x="477" y="3972"/>
                <a:ext cx="322" cy="240"/>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dirty="0">
                    <a:latin typeface="Arial" panose="020B0604020202020204" pitchFamily="34" charset="0"/>
                    <a:ea typeface="黑体" panose="02010609060101010101" pitchFamily="49" charset="-122"/>
                  </a:rPr>
                  <a:t>B2</a:t>
                </a:r>
              </a:p>
            </p:txBody>
          </p:sp>
          <p:sp>
            <p:nvSpPr>
              <p:cNvPr id="604328" name="Oval 168"/>
              <p:cNvSpPr>
                <a:spLocks noChangeAspect="1" noChangeArrowheads="1"/>
              </p:cNvSpPr>
              <p:nvPr/>
            </p:nvSpPr>
            <p:spPr bwMode="auto">
              <a:xfrm>
                <a:off x="1914" y="2807"/>
                <a:ext cx="323" cy="239"/>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B5</a:t>
                </a:r>
              </a:p>
            </p:txBody>
          </p:sp>
          <p:sp>
            <p:nvSpPr>
              <p:cNvPr id="604329" name="Oval 169"/>
              <p:cNvSpPr>
                <a:spLocks noChangeAspect="1" noChangeArrowheads="1"/>
              </p:cNvSpPr>
              <p:nvPr/>
            </p:nvSpPr>
            <p:spPr bwMode="auto">
              <a:xfrm>
                <a:off x="1914" y="3435"/>
                <a:ext cx="323" cy="239"/>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L3</a:t>
                </a:r>
              </a:p>
            </p:txBody>
          </p:sp>
          <p:sp>
            <p:nvSpPr>
              <p:cNvPr id="604330" name="Oval 170"/>
              <p:cNvSpPr>
                <a:spLocks noChangeAspect="1" noChangeArrowheads="1"/>
              </p:cNvSpPr>
              <p:nvPr/>
            </p:nvSpPr>
            <p:spPr bwMode="auto">
              <a:xfrm>
                <a:off x="1914" y="3972"/>
                <a:ext cx="323" cy="240"/>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B4</a:t>
                </a:r>
              </a:p>
            </p:txBody>
          </p:sp>
          <p:sp>
            <p:nvSpPr>
              <p:cNvPr id="604331" name="Oval 171"/>
              <p:cNvSpPr>
                <a:spLocks noChangeAspect="1" noChangeArrowheads="1"/>
              </p:cNvSpPr>
              <p:nvPr/>
            </p:nvSpPr>
            <p:spPr bwMode="auto">
              <a:xfrm>
                <a:off x="960" y="3435"/>
                <a:ext cx="321" cy="238"/>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B3</a:t>
                </a:r>
              </a:p>
            </p:txBody>
          </p:sp>
          <p:sp>
            <p:nvSpPr>
              <p:cNvPr id="604332" name="Text Box 172"/>
              <p:cNvSpPr txBox="1">
                <a:spLocks noChangeAspect="1" noChangeArrowheads="1"/>
              </p:cNvSpPr>
              <p:nvPr/>
            </p:nvSpPr>
            <p:spPr bwMode="auto">
              <a:xfrm>
                <a:off x="839" y="2840"/>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4</a:t>
                </a:r>
              </a:p>
            </p:txBody>
          </p:sp>
          <p:sp>
            <p:nvSpPr>
              <p:cNvPr id="604333" name="Text Box 173"/>
              <p:cNvSpPr txBox="1">
                <a:spLocks noChangeAspect="1" noChangeArrowheads="1"/>
              </p:cNvSpPr>
              <p:nvPr/>
            </p:nvSpPr>
            <p:spPr bwMode="auto">
              <a:xfrm>
                <a:off x="627" y="3126"/>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2</a:t>
                </a:r>
              </a:p>
            </p:txBody>
          </p:sp>
          <p:sp>
            <p:nvSpPr>
              <p:cNvPr id="604334" name="Text Box 174"/>
              <p:cNvSpPr txBox="1">
                <a:spLocks noChangeAspect="1" noChangeArrowheads="1"/>
              </p:cNvSpPr>
              <p:nvPr/>
            </p:nvSpPr>
            <p:spPr bwMode="auto">
              <a:xfrm>
                <a:off x="793" y="3521"/>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2</a:t>
                </a:r>
              </a:p>
            </p:txBody>
          </p:sp>
          <p:sp>
            <p:nvSpPr>
              <p:cNvPr id="604335" name="Text Box 175"/>
              <p:cNvSpPr txBox="1">
                <a:spLocks noChangeAspect="1" noChangeArrowheads="1"/>
              </p:cNvSpPr>
              <p:nvPr/>
            </p:nvSpPr>
            <p:spPr bwMode="auto">
              <a:xfrm>
                <a:off x="1292" y="3521"/>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3</a:t>
                </a:r>
              </a:p>
            </p:txBody>
          </p:sp>
          <p:sp>
            <p:nvSpPr>
              <p:cNvPr id="604336" name="Text Box 176"/>
              <p:cNvSpPr txBox="1">
                <a:spLocks noChangeAspect="1" noChangeArrowheads="1"/>
              </p:cNvSpPr>
              <p:nvPr/>
            </p:nvSpPr>
            <p:spPr bwMode="auto">
              <a:xfrm>
                <a:off x="1459" y="3394"/>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5</a:t>
                </a:r>
              </a:p>
            </p:txBody>
          </p:sp>
          <p:sp>
            <p:nvSpPr>
              <p:cNvPr id="604337" name="Text Box 177"/>
              <p:cNvSpPr txBox="1">
                <a:spLocks noChangeAspect="1" noChangeArrowheads="1"/>
              </p:cNvSpPr>
              <p:nvPr/>
            </p:nvSpPr>
            <p:spPr bwMode="auto">
              <a:xfrm>
                <a:off x="1474" y="2931"/>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6</a:t>
                </a:r>
              </a:p>
            </p:txBody>
          </p:sp>
          <p:sp>
            <p:nvSpPr>
              <p:cNvPr id="604338" name="Text Box 178"/>
              <p:cNvSpPr txBox="1">
                <a:spLocks noChangeAspect="1" noChangeArrowheads="1"/>
              </p:cNvSpPr>
              <p:nvPr/>
            </p:nvSpPr>
            <p:spPr bwMode="auto">
              <a:xfrm>
                <a:off x="1746" y="2840"/>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4</a:t>
                </a:r>
              </a:p>
            </p:txBody>
          </p:sp>
          <p:sp>
            <p:nvSpPr>
              <p:cNvPr id="604339" name="Text Box 179"/>
              <p:cNvSpPr txBox="1">
                <a:spLocks noChangeAspect="1" noChangeArrowheads="1"/>
              </p:cNvSpPr>
              <p:nvPr/>
            </p:nvSpPr>
            <p:spPr bwMode="auto">
              <a:xfrm>
                <a:off x="1927" y="3113"/>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1</a:t>
                </a:r>
              </a:p>
            </p:txBody>
          </p:sp>
          <p:sp>
            <p:nvSpPr>
              <p:cNvPr id="604340" name="Text Box 180"/>
              <p:cNvSpPr txBox="1">
                <a:spLocks noChangeAspect="1" noChangeArrowheads="1"/>
              </p:cNvSpPr>
              <p:nvPr/>
            </p:nvSpPr>
            <p:spPr bwMode="auto">
              <a:xfrm>
                <a:off x="1927" y="3793"/>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6</a:t>
                </a:r>
              </a:p>
            </p:txBody>
          </p:sp>
          <p:sp>
            <p:nvSpPr>
              <p:cNvPr id="604341" name="Text Box 181"/>
              <p:cNvSpPr txBox="1">
                <a:spLocks noChangeAspect="1" noChangeArrowheads="1"/>
              </p:cNvSpPr>
              <p:nvPr/>
            </p:nvSpPr>
            <p:spPr bwMode="auto">
              <a:xfrm>
                <a:off x="1746" y="3929"/>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5</a:t>
                </a:r>
              </a:p>
            </p:txBody>
          </p:sp>
          <p:sp>
            <p:nvSpPr>
              <p:cNvPr id="604342" name="Text Box 182"/>
              <p:cNvSpPr txBox="1">
                <a:spLocks noChangeAspect="1" noChangeArrowheads="1"/>
              </p:cNvSpPr>
              <p:nvPr/>
            </p:nvSpPr>
            <p:spPr bwMode="auto">
              <a:xfrm>
                <a:off x="612" y="3793"/>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6</a:t>
                </a:r>
              </a:p>
            </p:txBody>
          </p:sp>
          <p:sp>
            <p:nvSpPr>
              <p:cNvPr id="604343" name="Text Box 183"/>
              <p:cNvSpPr txBox="1">
                <a:spLocks noChangeAspect="1" noChangeArrowheads="1"/>
              </p:cNvSpPr>
              <p:nvPr/>
            </p:nvSpPr>
            <p:spPr bwMode="auto">
              <a:xfrm>
                <a:off x="793" y="3929"/>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4</a:t>
                </a:r>
              </a:p>
            </p:txBody>
          </p:sp>
        </p:grpSp>
      </p:gr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灯片编号占位符 5"/>
          <p:cNvSpPr>
            <a:spLocks noGrp="1"/>
          </p:cNvSpPr>
          <p:nvPr>
            <p:ph type="sldNum" sz="quarter" idx="12"/>
          </p:nvPr>
        </p:nvSpPr>
        <p:spPr/>
        <p:txBody>
          <a:bodyPr/>
          <a:lstStyle/>
          <a:p>
            <a:fld id="{FAC9F749-AA3F-4C7C-B64F-25BC059D38A4}" type="slidenum">
              <a:rPr lang="en-US" altLang="zh-CN"/>
              <a:pPr/>
              <a:t>224</a:t>
            </a:fld>
            <a:endParaRPr lang="en-US" altLang="zh-CN"/>
          </a:p>
        </p:txBody>
      </p:sp>
      <p:sp>
        <p:nvSpPr>
          <p:cNvPr id="606210" name="Rectangle 2"/>
          <p:cNvSpPr>
            <a:spLocks noGrp="1" noChangeArrowheads="1"/>
          </p:cNvSpPr>
          <p:nvPr>
            <p:ph type="title"/>
          </p:nvPr>
        </p:nvSpPr>
        <p:spPr>
          <a:xfrm>
            <a:off x="660400" y="219869"/>
            <a:ext cx="11328400" cy="765175"/>
          </a:xfrm>
          <a:noFill/>
          <a:ln/>
        </p:spPr>
        <p:txBody>
          <a:bodyPr>
            <a:normAutofit/>
          </a:bodyPr>
          <a:lstStyle/>
          <a:p>
            <a:r>
              <a:rPr lang="en-US" altLang="zh-CN" sz="3200" dirty="0">
                <a:latin typeface="+mn-ea"/>
                <a:ea typeface="+mn-ea"/>
              </a:rPr>
              <a:t>STP</a:t>
            </a:r>
            <a:r>
              <a:rPr lang="zh-CN" altLang="en-US" sz="3200" dirty="0">
                <a:latin typeface="+mn-ea"/>
                <a:ea typeface="+mn-ea"/>
              </a:rPr>
              <a:t>实例</a:t>
            </a:r>
            <a:r>
              <a:rPr lang="en-US" altLang="zh-CN" sz="3200" dirty="0">
                <a:latin typeface="+mn-ea"/>
                <a:ea typeface="+mn-ea"/>
              </a:rPr>
              <a:t>-</a:t>
            </a:r>
            <a:r>
              <a:rPr lang="zh-CN" altLang="en-US" sz="3200" dirty="0"/>
              <a:t>为每个网络指定网桥</a:t>
            </a:r>
          </a:p>
        </p:txBody>
      </p:sp>
      <p:graphicFrame>
        <p:nvGraphicFramePr>
          <p:cNvPr id="606251" name="Group 43"/>
          <p:cNvGraphicFramePr>
            <a:graphicFrameLocks noGrp="1"/>
          </p:cNvGraphicFramePr>
          <p:nvPr>
            <p:ph idx="1"/>
          </p:nvPr>
        </p:nvGraphicFramePr>
        <p:xfrm>
          <a:off x="6311901" y="3943351"/>
          <a:ext cx="3673475" cy="2581277"/>
        </p:xfrm>
        <a:graphic>
          <a:graphicData uri="http://schemas.openxmlformats.org/drawingml/2006/table">
            <a:tbl>
              <a:tblPr/>
              <a:tblGrid>
                <a:gridCol w="936625">
                  <a:extLst>
                    <a:ext uri="{9D8B030D-6E8A-4147-A177-3AD203B41FA5}">
                      <a16:colId xmlns:a16="http://schemas.microsoft.com/office/drawing/2014/main" val="20000"/>
                    </a:ext>
                  </a:extLst>
                </a:gridCol>
                <a:gridCol w="1512888">
                  <a:extLst>
                    <a:ext uri="{9D8B030D-6E8A-4147-A177-3AD203B41FA5}">
                      <a16:colId xmlns:a16="http://schemas.microsoft.com/office/drawing/2014/main" val="20001"/>
                    </a:ext>
                  </a:extLst>
                </a:gridCol>
                <a:gridCol w="1223962">
                  <a:extLst>
                    <a:ext uri="{9D8B030D-6E8A-4147-A177-3AD203B41FA5}">
                      <a16:colId xmlns:a16="http://schemas.microsoft.com/office/drawing/2014/main" val="20002"/>
                    </a:ext>
                  </a:extLst>
                </a:gridCol>
              </a:tblGrid>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网络</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指定网桥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费用</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L1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L2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endParaRPr kumimoji="0" lang="zh-CN"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75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L3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L4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06243" name="Rectangle 35"/>
          <p:cNvSpPr>
            <a:spLocks noChangeArrowheads="1"/>
          </p:cNvSpPr>
          <p:nvPr/>
        </p:nvSpPr>
        <p:spPr bwMode="auto">
          <a:xfrm>
            <a:off x="6096001" y="1268413"/>
            <a:ext cx="4321175"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buClrTx/>
            </a:pPr>
            <a:r>
              <a:rPr lang="zh-CN" altLang="en-US" sz="2800" dirty="0">
                <a:latin typeface="+mn-ea"/>
                <a:ea typeface="+mn-ea"/>
              </a:rPr>
              <a:t>通过某网桥至根路径成本较低</a:t>
            </a:r>
          </a:p>
          <a:p>
            <a:pPr>
              <a:buClrTx/>
            </a:pPr>
            <a:r>
              <a:rPr lang="zh-CN" altLang="en-US" sz="2800" dirty="0">
                <a:latin typeface="+mn-ea"/>
                <a:ea typeface="+mn-ea"/>
              </a:rPr>
              <a:t>所在的网桥</a:t>
            </a:r>
            <a:r>
              <a:rPr lang="en-US" altLang="zh-CN" sz="2800" dirty="0">
                <a:latin typeface="+mn-ea"/>
                <a:ea typeface="+mn-ea"/>
              </a:rPr>
              <a:t>ID</a:t>
            </a:r>
            <a:r>
              <a:rPr lang="zh-CN" altLang="en-US" sz="2800" dirty="0">
                <a:latin typeface="+mn-ea"/>
                <a:ea typeface="+mn-ea"/>
              </a:rPr>
              <a:t>值最小</a:t>
            </a:r>
          </a:p>
          <a:p>
            <a:pPr>
              <a:buClrTx/>
            </a:pPr>
            <a:r>
              <a:rPr lang="zh-CN" altLang="en-US" sz="2800" dirty="0">
                <a:latin typeface="+mn-ea"/>
                <a:ea typeface="+mn-ea"/>
              </a:rPr>
              <a:t>端口</a:t>
            </a:r>
            <a:r>
              <a:rPr lang="en-US" altLang="zh-CN" sz="2800" dirty="0">
                <a:latin typeface="+mn-ea"/>
                <a:ea typeface="+mn-ea"/>
              </a:rPr>
              <a:t>ID</a:t>
            </a:r>
            <a:r>
              <a:rPr lang="zh-CN" altLang="en-US" sz="2800" dirty="0">
                <a:latin typeface="+mn-ea"/>
                <a:ea typeface="+mn-ea"/>
              </a:rPr>
              <a:t>值最小</a:t>
            </a:r>
          </a:p>
        </p:txBody>
      </p:sp>
      <p:grpSp>
        <p:nvGrpSpPr>
          <p:cNvPr id="606320" name="Group 112"/>
          <p:cNvGrpSpPr>
            <a:grpSpLocks/>
          </p:cNvGrpSpPr>
          <p:nvPr/>
        </p:nvGrpSpPr>
        <p:grpSpPr bwMode="auto">
          <a:xfrm>
            <a:off x="2279650" y="3933826"/>
            <a:ext cx="2795588" cy="2752725"/>
            <a:chOff x="476" y="2478"/>
            <a:chExt cx="1761" cy="1734"/>
          </a:xfrm>
        </p:grpSpPr>
        <p:sp>
          <p:nvSpPr>
            <p:cNvPr id="606321" name="Line 113"/>
            <p:cNvSpPr>
              <a:spLocks noChangeAspect="1" noChangeShapeType="1"/>
            </p:cNvSpPr>
            <p:nvPr/>
          </p:nvSpPr>
          <p:spPr bwMode="auto">
            <a:xfrm flipH="1" flipV="1">
              <a:off x="1247" y="3557"/>
              <a:ext cx="68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22" name="Line 114"/>
            <p:cNvSpPr>
              <a:spLocks noChangeAspect="1" noChangeShapeType="1"/>
            </p:cNvSpPr>
            <p:nvPr/>
          </p:nvSpPr>
          <p:spPr bwMode="auto">
            <a:xfrm>
              <a:off x="636" y="3022"/>
              <a:ext cx="0" cy="54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23" name="Line 115"/>
            <p:cNvSpPr>
              <a:spLocks noChangeAspect="1" noChangeShapeType="1"/>
            </p:cNvSpPr>
            <p:nvPr/>
          </p:nvSpPr>
          <p:spPr bwMode="auto">
            <a:xfrm>
              <a:off x="1474" y="3294"/>
              <a:ext cx="0" cy="71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606324" name="Group 116"/>
            <p:cNvGrpSpPr>
              <a:grpSpLocks/>
            </p:cNvGrpSpPr>
            <p:nvPr/>
          </p:nvGrpSpPr>
          <p:grpSpPr bwMode="auto">
            <a:xfrm>
              <a:off x="476" y="2478"/>
              <a:ext cx="1761" cy="1734"/>
              <a:chOff x="476" y="2478"/>
              <a:chExt cx="1761" cy="1734"/>
            </a:xfrm>
          </p:grpSpPr>
          <p:sp>
            <p:nvSpPr>
              <p:cNvPr id="606325" name="Line 117"/>
              <p:cNvSpPr>
                <a:spLocks noChangeAspect="1" noChangeShapeType="1"/>
              </p:cNvSpPr>
              <p:nvPr/>
            </p:nvSpPr>
            <p:spPr bwMode="auto">
              <a:xfrm flipH="1" flipV="1">
                <a:off x="1402" y="4092"/>
                <a:ext cx="72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26" name="Line 118"/>
              <p:cNvSpPr>
                <a:spLocks noChangeAspect="1" noChangeShapeType="1"/>
              </p:cNvSpPr>
              <p:nvPr/>
            </p:nvSpPr>
            <p:spPr bwMode="auto">
              <a:xfrm>
                <a:off x="1512" y="2628"/>
                <a:ext cx="564" cy="3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27" name="Line 119"/>
              <p:cNvSpPr>
                <a:spLocks noChangeAspect="1" noChangeShapeType="1"/>
              </p:cNvSpPr>
              <p:nvPr/>
            </p:nvSpPr>
            <p:spPr bwMode="auto">
              <a:xfrm>
                <a:off x="637" y="3521"/>
                <a:ext cx="0" cy="541"/>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28" name="Line 120"/>
              <p:cNvSpPr>
                <a:spLocks noChangeAspect="1" noChangeShapeType="1"/>
              </p:cNvSpPr>
              <p:nvPr/>
            </p:nvSpPr>
            <p:spPr bwMode="auto">
              <a:xfrm>
                <a:off x="1472" y="2628"/>
                <a:ext cx="0" cy="711"/>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29" name="Line 121"/>
              <p:cNvSpPr>
                <a:spLocks noChangeAspect="1" noChangeShapeType="1"/>
              </p:cNvSpPr>
              <p:nvPr/>
            </p:nvSpPr>
            <p:spPr bwMode="auto">
              <a:xfrm>
                <a:off x="2076" y="2927"/>
                <a:ext cx="0" cy="1135"/>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30" name="Line 122"/>
              <p:cNvSpPr>
                <a:spLocks noChangeAspect="1" noChangeShapeType="1"/>
              </p:cNvSpPr>
              <p:nvPr/>
            </p:nvSpPr>
            <p:spPr bwMode="auto">
              <a:xfrm flipH="1">
                <a:off x="637" y="2597"/>
                <a:ext cx="835" cy="35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31" name="Line 123"/>
              <p:cNvSpPr>
                <a:spLocks noChangeAspect="1" noChangeShapeType="1"/>
              </p:cNvSpPr>
              <p:nvPr/>
            </p:nvSpPr>
            <p:spPr bwMode="auto">
              <a:xfrm flipH="1" flipV="1">
                <a:off x="719" y="3554"/>
                <a:ext cx="528" cy="0"/>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32" name="Line 124"/>
              <p:cNvSpPr>
                <a:spLocks noChangeAspect="1" noChangeShapeType="1"/>
              </p:cNvSpPr>
              <p:nvPr/>
            </p:nvSpPr>
            <p:spPr bwMode="auto">
              <a:xfrm flipH="1" flipV="1">
                <a:off x="759" y="4092"/>
                <a:ext cx="72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33" name="Oval 125"/>
              <p:cNvSpPr>
                <a:spLocks noChangeAspect="1" noChangeArrowheads="1"/>
              </p:cNvSpPr>
              <p:nvPr/>
            </p:nvSpPr>
            <p:spPr bwMode="auto">
              <a:xfrm>
                <a:off x="1321" y="2478"/>
                <a:ext cx="323" cy="240"/>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L1</a:t>
                </a:r>
              </a:p>
            </p:txBody>
          </p:sp>
          <p:sp>
            <p:nvSpPr>
              <p:cNvPr id="606334" name="Oval 126"/>
              <p:cNvSpPr>
                <a:spLocks noChangeAspect="1" noChangeArrowheads="1"/>
              </p:cNvSpPr>
              <p:nvPr/>
            </p:nvSpPr>
            <p:spPr bwMode="auto">
              <a:xfrm>
                <a:off x="1321" y="3106"/>
                <a:ext cx="323" cy="238"/>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B6</a:t>
                </a:r>
              </a:p>
            </p:txBody>
          </p:sp>
          <p:sp>
            <p:nvSpPr>
              <p:cNvPr id="606335" name="Oval 127"/>
              <p:cNvSpPr>
                <a:spLocks noChangeAspect="1" noChangeArrowheads="1"/>
              </p:cNvSpPr>
              <p:nvPr/>
            </p:nvSpPr>
            <p:spPr bwMode="auto">
              <a:xfrm>
                <a:off x="1321" y="3972"/>
                <a:ext cx="321" cy="240"/>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L4</a:t>
                </a:r>
              </a:p>
            </p:txBody>
          </p:sp>
          <p:sp>
            <p:nvSpPr>
              <p:cNvPr id="606336" name="Oval 128"/>
              <p:cNvSpPr>
                <a:spLocks noChangeAspect="1" noChangeArrowheads="1"/>
              </p:cNvSpPr>
              <p:nvPr/>
            </p:nvSpPr>
            <p:spPr bwMode="auto">
              <a:xfrm>
                <a:off x="476" y="2807"/>
                <a:ext cx="323" cy="239"/>
              </a:xfrm>
              <a:prstGeom prst="ellipse">
                <a:avLst/>
              </a:prstGeom>
              <a:solidFill>
                <a:srgbClr val="FF33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B1</a:t>
                </a:r>
              </a:p>
            </p:txBody>
          </p:sp>
          <p:sp>
            <p:nvSpPr>
              <p:cNvPr id="606337" name="Oval 129"/>
              <p:cNvSpPr>
                <a:spLocks noChangeAspect="1" noChangeArrowheads="1"/>
              </p:cNvSpPr>
              <p:nvPr/>
            </p:nvSpPr>
            <p:spPr bwMode="auto">
              <a:xfrm>
                <a:off x="476" y="3435"/>
                <a:ext cx="323" cy="239"/>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L2</a:t>
                </a:r>
              </a:p>
            </p:txBody>
          </p:sp>
          <p:sp>
            <p:nvSpPr>
              <p:cNvPr id="606338" name="Oval 130"/>
              <p:cNvSpPr>
                <a:spLocks noChangeAspect="1" noChangeArrowheads="1"/>
              </p:cNvSpPr>
              <p:nvPr/>
            </p:nvSpPr>
            <p:spPr bwMode="auto">
              <a:xfrm>
                <a:off x="477" y="3972"/>
                <a:ext cx="322" cy="240"/>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B2</a:t>
                </a:r>
              </a:p>
            </p:txBody>
          </p:sp>
          <p:sp>
            <p:nvSpPr>
              <p:cNvPr id="606339" name="Oval 131"/>
              <p:cNvSpPr>
                <a:spLocks noChangeAspect="1" noChangeArrowheads="1"/>
              </p:cNvSpPr>
              <p:nvPr/>
            </p:nvSpPr>
            <p:spPr bwMode="auto">
              <a:xfrm>
                <a:off x="1914" y="2807"/>
                <a:ext cx="323" cy="239"/>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B5</a:t>
                </a:r>
              </a:p>
            </p:txBody>
          </p:sp>
          <p:sp>
            <p:nvSpPr>
              <p:cNvPr id="606340" name="Oval 132"/>
              <p:cNvSpPr>
                <a:spLocks noChangeAspect="1" noChangeArrowheads="1"/>
              </p:cNvSpPr>
              <p:nvPr/>
            </p:nvSpPr>
            <p:spPr bwMode="auto">
              <a:xfrm>
                <a:off x="1914" y="3435"/>
                <a:ext cx="323" cy="239"/>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L3</a:t>
                </a:r>
              </a:p>
            </p:txBody>
          </p:sp>
          <p:sp>
            <p:nvSpPr>
              <p:cNvPr id="606341" name="Oval 133"/>
              <p:cNvSpPr>
                <a:spLocks noChangeAspect="1" noChangeArrowheads="1"/>
              </p:cNvSpPr>
              <p:nvPr/>
            </p:nvSpPr>
            <p:spPr bwMode="auto">
              <a:xfrm>
                <a:off x="1914" y="3972"/>
                <a:ext cx="323" cy="240"/>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B4</a:t>
                </a:r>
              </a:p>
            </p:txBody>
          </p:sp>
          <p:sp>
            <p:nvSpPr>
              <p:cNvPr id="606342" name="Oval 134"/>
              <p:cNvSpPr>
                <a:spLocks noChangeAspect="1" noChangeArrowheads="1"/>
              </p:cNvSpPr>
              <p:nvPr/>
            </p:nvSpPr>
            <p:spPr bwMode="auto">
              <a:xfrm>
                <a:off x="960" y="3435"/>
                <a:ext cx="321" cy="238"/>
              </a:xfrm>
              <a:prstGeom prst="ellipse">
                <a:avLst/>
              </a:prstGeom>
              <a:solidFill>
                <a:schemeClr val="accent1">
                  <a:lumMod val="10000"/>
                  <a:lumOff val="9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B3</a:t>
                </a:r>
              </a:p>
            </p:txBody>
          </p:sp>
          <p:sp>
            <p:nvSpPr>
              <p:cNvPr id="606343" name="Text Box 135"/>
              <p:cNvSpPr txBox="1">
                <a:spLocks noChangeAspect="1" noChangeArrowheads="1"/>
              </p:cNvSpPr>
              <p:nvPr/>
            </p:nvSpPr>
            <p:spPr bwMode="auto">
              <a:xfrm>
                <a:off x="839" y="2840"/>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4</a:t>
                </a:r>
              </a:p>
            </p:txBody>
          </p:sp>
          <p:sp>
            <p:nvSpPr>
              <p:cNvPr id="606344" name="Text Box 136"/>
              <p:cNvSpPr txBox="1">
                <a:spLocks noChangeAspect="1" noChangeArrowheads="1"/>
              </p:cNvSpPr>
              <p:nvPr/>
            </p:nvSpPr>
            <p:spPr bwMode="auto">
              <a:xfrm>
                <a:off x="627" y="3126"/>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2</a:t>
                </a:r>
              </a:p>
            </p:txBody>
          </p:sp>
          <p:sp>
            <p:nvSpPr>
              <p:cNvPr id="606345" name="Text Box 137"/>
              <p:cNvSpPr txBox="1">
                <a:spLocks noChangeAspect="1" noChangeArrowheads="1"/>
              </p:cNvSpPr>
              <p:nvPr/>
            </p:nvSpPr>
            <p:spPr bwMode="auto">
              <a:xfrm>
                <a:off x="793" y="3521"/>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2</a:t>
                </a:r>
              </a:p>
            </p:txBody>
          </p:sp>
          <p:sp>
            <p:nvSpPr>
              <p:cNvPr id="606346" name="Text Box 138"/>
              <p:cNvSpPr txBox="1">
                <a:spLocks noChangeAspect="1" noChangeArrowheads="1"/>
              </p:cNvSpPr>
              <p:nvPr/>
            </p:nvSpPr>
            <p:spPr bwMode="auto">
              <a:xfrm>
                <a:off x="1292" y="3521"/>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3</a:t>
                </a:r>
              </a:p>
            </p:txBody>
          </p:sp>
          <p:sp>
            <p:nvSpPr>
              <p:cNvPr id="606347" name="Text Box 139"/>
              <p:cNvSpPr txBox="1">
                <a:spLocks noChangeAspect="1" noChangeArrowheads="1"/>
              </p:cNvSpPr>
              <p:nvPr/>
            </p:nvSpPr>
            <p:spPr bwMode="auto">
              <a:xfrm>
                <a:off x="1459" y="3394"/>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5</a:t>
                </a:r>
              </a:p>
            </p:txBody>
          </p:sp>
          <p:sp>
            <p:nvSpPr>
              <p:cNvPr id="606348" name="Text Box 140"/>
              <p:cNvSpPr txBox="1">
                <a:spLocks noChangeAspect="1" noChangeArrowheads="1"/>
              </p:cNvSpPr>
              <p:nvPr/>
            </p:nvSpPr>
            <p:spPr bwMode="auto">
              <a:xfrm>
                <a:off x="1474" y="2931"/>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6</a:t>
                </a:r>
              </a:p>
            </p:txBody>
          </p:sp>
          <p:sp>
            <p:nvSpPr>
              <p:cNvPr id="606349" name="Text Box 141"/>
              <p:cNvSpPr txBox="1">
                <a:spLocks noChangeAspect="1" noChangeArrowheads="1"/>
              </p:cNvSpPr>
              <p:nvPr/>
            </p:nvSpPr>
            <p:spPr bwMode="auto">
              <a:xfrm>
                <a:off x="1746" y="2840"/>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4</a:t>
                </a:r>
              </a:p>
            </p:txBody>
          </p:sp>
          <p:sp>
            <p:nvSpPr>
              <p:cNvPr id="606350" name="Text Box 142"/>
              <p:cNvSpPr txBox="1">
                <a:spLocks noChangeAspect="1" noChangeArrowheads="1"/>
              </p:cNvSpPr>
              <p:nvPr/>
            </p:nvSpPr>
            <p:spPr bwMode="auto">
              <a:xfrm>
                <a:off x="1927" y="3113"/>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1</a:t>
                </a:r>
              </a:p>
            </p:txBody>
          </p:sp>
          <p:sp>
            <p:nvSpPr>
              <p:cNvPr id="606351" name="Text Box 143"/>
              <p:cNvSpPr txBox="1">
                <a:spLocks noChangeAspect="1" noChangeArrowheads="1"/>
              </p:cNvSpPr>
              <p:nvPr/>
            </p:nvSpPr>
            <p:spPr bwMode="auto">
              <a:xfrm>
                <a:off x="1927" y="3793"/>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6</a:t>
                </a:r>
              </a:p>
            </p:txBody>
          </p:sp>
          <p:sp>
            <p:nvSpPr>
              <p:cNvPr id="606352" name="Text Box 144"/>
              <p:cNvSpPr txBox="1">
                <a:spLocks noChangeAspect="1" noChangeArrowheads="1"/>
              </p:cNvSpPr>
              <p:nvPr/>
            </p:nvSpPr>
            <p:spPr bwMode="auto">
              <a:xfrm>
                <a:off x="1746" y="3929"/>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5</a:t>
                </a:r>
              </a:p>
            </p:txBody>
          </p:sp>
          <p:sp>
            <p:nvSpPr>
              <p:cNvPr id="606353" name="Text Box 145"/>
              <p:cNvSpPr txBox="1">
                <a:spLocks noChangeAspect="1" noChangeArrowheads="1"/>
              </p:cNvSpPr>
              <p:nvPr/>
            </p:nvSpPr>
            <p:spPr bwMode="auto">
              <a:xfrm>
                <a:off x="612" y="3793"/>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6</a:t>
                </a:r>
              </a:p>
            </p:txBody>
          </p:sp>
          <p:sp>
            <p:nvSpPr>
              <p:cNvPr id="606354" name="Text Box 146"/>
              <p:cNvSpPr txBox="1">
                <a:spLocks noChangeAspect="1" noChangeArrowheads="1"/>
              </p:cNvSpPr>
              <p:nvPr/>
            </p:nvSpPr>
            <p:spPr bwMode="auto">
              <a:xfrm>
                <a:off x="793" y="3929"/>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4</a:t>
                </a:r>
              </a:p>
            </p:txBody>
          </p:sp>
        </p:grpSp>
      </p:grpSp>
      <p:grpSp>
        <p:nvGrpSpPr>
          <p:cNvPr id="2" name="Group 116">
            <a:extLst>
              <a:ext uri="{FF2B5EF4-FFF2-40B4-BE49-F238E27FC236}">
                <a16:creationId xmlns:a16="http://schemas.microsoft.com/office/drawing/2014/main" id="{EF8788EB-A1B3-A02A-A7F9-A0092EC4E3E8}"/>
              </a:ext>
            </a:extLst>
          </p:cNvPr>
          <p:cNvGrpSpPr>
            <a:grpSpLocks/>
          </p:cNvGrpSpPr>
          <p:nvPr/>
        </p:nvGrpSpPr>
        <p:grpSpPr bwMode="auto">
          <a:xfrm>
            <a:off x="2063751" y="981075"/>
            <a:ext cx="3300413" cy="3073400"/>
            <a:chOff x="431" y="663"/>
            <a:chExt cx="2079" cy="1936"/>
          </a:xfrm>
        </p:grpSpPr>
        <p:sp>
          <p:nvSpPr>
            <p:cNvPr id="3" name="Line 117">
              <a:extLst>
                <a:ext uri="{FF2B5EF4-FFF2-40B4-BE49-F238E27FC236}">
                  <a16:creationId xmlns:a16="http://schemas.microsoft.com/office/drawing/2014/main" id="{0799490B-D392-738C-87D2-2503E528FAF1}"/>
                </a:ext>
              </a:extLst>
            </p:cNvPr>
            <p:cNvSpPr>
              <a:spLocks noChangeAspect="1" noChangeShapeType="1"/>
            </p:cNvSpPr>
            <p:nvPr/>
          </p:nvSpPr>
          <p:spPr bwMode="auto">
            <a:xfrm flipH="1">
              <a:off x="1121" y="935"/>
              <a:ext cx="0" cy="49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 name="Line 118">
              <a:extLst>
                <a:ext uri="{FF2B5EF4-FFF2-40B4-BE49-F238E27FC236}">
                  <a16:creationId xmlns:a16="http://schemas.microsoft.com/office/drawing/2014/main" id="{43CF4F1F-7E5D-7C4D-E946-5C22291DCA08}"/>
                </a:ext>
              </a:extLst>
            </p:cNvPr>
            <p:cNvSpPr>
              <a:spLocks noChangeAspect="1" noChangeShapeType="1"/>
            </p:cNvSpPr>
            <p:nvPr/>
          </p:nvSpPr>
          <p:spPr bwMode="auto">
            <a:xfrm flipH="1">
              <a:off x="822" y="1425"/>
              <a:ext cx="0" cy="898"/>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5" name="Line 119">
              <a:extLst>
                <a:ext uri="{FF2B5EF4-FFF2-40B4-BE49-F238E27FC236}">
                  <a16:creationId xmlns:a16="http://schemas.microsoft.com/office/drawing/2014/main" id="{132AC3AD-6B15-AF90-507A-00D1C2A1D36F}"/>
                </a:ext>
              </a:extLst>
            </p:cNvPr>
            <p:cNvSpPr>
              <a:spLocks noChangeAspect="1" noChangeShapeType="1"/>
            </p:cNvSpPr>
            <p:nvPr/>
          </p:nvSpPr>
          <p:spPr bwMode="auto">
            <a:xfrm>
              <a:off x="1531" y="1425"/>
              <a:ext cx="0" cy="49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 name="Line 120">
              <a:extLst>
                <a:ext uri="{FF2B5EF4-FFF2-40B4-BE49-F238E27FC236}">
                  <a16:creationId xmlns:a16="http://schemas.microsoft.com/office/drawing/2014/main" id="{D51AD65D-60CC-06FE-E582-CAE04B3BE907}"/>
                </a:ext>
              </a:extLst>
            </p:cNvPr>
            <p:cNvSpPr>
              <a:spLocks noChangeAspect="1" noChangeShapeType="1"/>
            </p:cNvSpPr>
            <p:nvPr/>
          </p:nvSpPr>
          <p:spPr bwMode="auto">
            <a:xfrm flipH="1">
              <a:off x="1773" y="935"/>
              <a:ext cx="2" cy="1388"/>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7" name="Line 121">
              <a:extLst>
                <a:ext uri="{FF2B5EF4-FFF2-40B4-BE49-F238E27FC236}">
                  <a16:creationId xmlns:a16="http://schemas.microsoft.com/office/drawing/2014/main" id="{D3E4558D-8750-883C-3CEA-2F344977CB5C}"/>
                </a:ext>
              </a:extLst>
            </p:cNvPr>
            <p:cNvSpPr>
              <a:spLocks noChangeAspect="1" noChangeShapeType="1"/>
            </p:cNvSpPr>
            <p:nvPr/>
          </p:nvSpPr>
          <p:spPr bwMode="auto">
            <a:xfrm>
              <a:off x="2319" y="935"/>
              <a:ext cx="0" cy="98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8" name="Line 122">
              <a:extLst>
                <a:ext uri="{FF2B5EF4-FFF2-40B4-BE49-F238E27FC236}">
                  <a16:creationId xmlns:a16="http://schemas.microsoft.com/office/drawing/2014/main" id="{9F895AFF-0DFE-581A-6406-D7F6A4917C57}"/>
                </a:ext>
              </a:extLst>
            </p:cNvPr>
            <p:cNvSpPr>
              <a:spLocks noChangeAspect="1" noChangeShapeType="1"/>
            </p:cNvSpPr>
            <p:nvPr/>
          </p:nvSpPr>
          <p:spPr bwMode="auto">
            <a:xfrm>
              <a:off x="2117" y="1915"/>
              <a:ext cx="0" cy="408"/>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9" name="Line 123">
              <a:extLst>
                <a:ext uri="{FF2B5EF4-FFF2-40B4-BE49-F238E27FC236}">
                  <a16:creationId xmlns:a16="http://schemas.microsoft.com/office/drawing/2014/main" id="{CEA0CF20-468A-103F-4652-BEE4F6FAACD9}"/>
                </a:ext>
              </a:extLst>
            </p:cNvPr>
            <p:cNvSpPr>
              <a:spLocks noChangeAspect="1" noChangeShapeType="1"/>
            </p:cNvSpPr>
            <p:nvPr/>
          </p:nvSpPr>
          <p:spPr bwMode="auto">
            <a:xfrm>
              <a:off x="822" y="772"/>
              <a:ext cx="0" cy="163"/>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10" name="Line 124">
              <a:extLst>
                <a:ext uri="{FF2B5EF4-FFF2-40B4-BE49-F238E27FC236}">
                  <a16:creationId xmlns:a16="http://schemas.microsoft.com/office/drawing/2014/main" id="{01E2A372-E7B8-EDEF-26AA-C82A1C549CCA}"/>
                </a:ext>
              </a:extLst>
            </p:cNvPr>
            <p:cNvSpPr>
              <a:spLocks noChangeAspect="1" noChangeShapeType="1"/>
            </p:cNvSpPr>
            <p:nvPr/>
          </p:nvSpPr>
          <p:spPr bwMode="auto">
            <a:xfrm>
              <a:off x="2305" y="2323"/>
              <a:ext cx="0" cy="170"/>
            </a:xfrm>
            <a:prstGeom prst="line">
              <a:avLst/>
            </a:prstGeom>
            <a:noFill/>
            <a:ln w="19050">
              <a:solidFill>
                <a:srgbClr val="000000"/>
              </a:solidFill>
              <a:round/>
              <a:headEnd type="oval" w="lg" len="lg"/>
              <a:tailEnd/>
            </a:ln>
            <a:extLst>
              <a:ext uri="{909E8E84-426E-40DD-AFC4-6F175D3DCCD1}">
                <a14:hiddenFill xmlns:a14="http://schemas.microsoft.com/office/drawing/2010/main">
                  <a:noFill/>
                </a14:hiddenFill>
              </a:ext>
            </a:extLst>
          </p:spPr>
          <p:txBody>
            <a:bodyPr/>
            <a:lstStyle/>
            <a:p>
              <a:endParaRPr lang="zh-CN" altLang="en-US"/>
            </a:p>
          </p:txBody>
        </p:sp>
        <p:sp>
          <p:nvSpPr>
            <p:cNvPr id="11" name="Rectangle 125">
              <a:extLst>
                <a:ext uri="{FF2B5EF4-FFF2-40B4-BE49-F238E27FC236}">
                  <a16:creationId xmlns:a16="http://schemas.microsoft.com/office/drawing/2014/main" id="{45122040-416A-094B-5B0D-3CD98DA945A7}"/>
                </a:ext>
              </a:extLst>
            </p:cNvPr>
            <p:cNvSpPr>
              <a:spLocks noChangeAspect="1" noChangeArrowheads="1"/>
            </p:cNvSpPr>
            <p:nvPr/>
          </p:nvSpPr>
          <p:spPr bwMode="auto">
            <a:xfrm>
              <a:off x="741" y="663"/>
              <a:ext cx="162" cy="167"/>
            </a:xfrm>
            <a:prstGeom prst="rect">
              <a:avLst/>
            </a:prstGeom>
            <a:solidFill>
              <a:srgbClr val="FF9900"/>
            </a:solidFill>
            <a:ln w="17463">
              <a:solidFill>
                <a:srgbClr val="000000"/>
              </a:solidFill>
              <a:miter lim="800000"/>
              <a:headEnd/>
              <a:tailEnd/>
            </a:ln>
          </p:spPr>
          <p:txBody>
            <a:bodyPr/>
            <a:lstStyle/>
            <a:p>
              <a:pPr algn="ctr"/>
              <a:r>
                <a:rPr lang="en-US" altLang="zh-CN" sz="900">
                  <a:ea typeface="宋体" panose="02010600030101010101" pitchFamily="2" charset="-122"/>
                </a:rPr>
                <a:t>A</a:t>
              </a:r>
            </a:p>
          </p:txBody>
        </p:sp>
        <p:sp>
          <p:nvSpPr>
            <p:cNvPr id="12" name="Rectangle 126">
              <a:extLst>
                <a:ext uri="{FF2B5EF4-FFF2-40B4-BE49-F238E27FC236}">
                  <a16:creationId xmlns:a16="http://schemas.microsoft.com/office/drawing/2014/main" id="{578BC245-78EA-7513-789B-06D04A2B3600}"/>
                </a:ext>
              </a:extLst>
            </p:cNvPr>
            <p:cNvSpPr>
              <a:spLocks noChangeAspect="1" noChangeArrowheads="1"/>
            </p:cNvSpPr>
            <p:nvPr/>
          </p:nvSpPr>
          <p:spPr bwMode="auto">
            <a:xfrm>
              <a:off x="2239" y="2432"/>
              <a:ext cx="162" cy="167"/>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900">
                  <a:ea typeface="宋体" panose="02010600030101010101" pitchFamily="2" charset="-122"/>
                </a:rPr>
                <a:t>B</a:t>
              </a:r>
            </a:p>
          </p:txBody>
        </p:sp>
        <p:sp>
          <p:nvSpPr>
            <p:cNvPr id="13" name="Rectangle 127">
              <a:extLst>
                <a:ext uri="{FF2B5EF4-FFF2-40B4-BE49-F238E27FC236}">
                  <a16:creationId xmlns:a16="http://schemas.microsoft.com/office/drawing/2014/main" id="{88520C5B-14E8-2EC6-28F0-B20AE19B8E6E}"/>
                </a:ext>
              </a:extLst>
            </p:cNvPr>
            <p:cNvSpPr>
              <a:spLocks noChangeAspect="1" noChangeArrowheads="1"/>
            </p:cNvSpPr>
            <p:nvPr/>
          </p:nvSpPr>
          <p:spPr bwMode="auto">
            <a:xfrm>
              <a:off x="932" y="1119"/>
              <a:ext cx="388" cy="115"/>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B1</a:t>
              </a:r>
            </a:p>
          </p:txBody>
        </p:sp>
        <p:sp>
          <p:nvSpPr>
            <p:cNvPr id="14" name="Rectangle 128">
              <a:extLst>
                <a:ext uri="{FF2B5EF4-FFF2-40B4-BE49-F238E27FC236}">
                  <a16:creationId xmlns:a16="http://schemas.microsoft.com/office/drawing/2014/main" id="{15CB8D8C-D922-0349-1CE8-40200EFA39F8}"/>
                </a:ext>
              </a:extLst>
            </p:cNvPr>
            <p:cNvSpPr>
              <a:spLocks noChangeAspect="1" noChangeArrowheads="1"/>
            </p:cNvSpPr>
            <p:nvPr/>
          </p:nvSpPr>
          <p:spPr bwMode="auto">
            <a:xfrm>
              <a:off x="631" y="1724"/>
              <a:ext cx="391" cy="137"/>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900">
                  <a:ea typeface="宋体" panose="02010600030101010101" pitchFamily="2" charset="-122"/>
                </a:rPr>
                <a:t>网桥</a:t>
              </a:r>
              <a:r>
                <a:rPr lang="en-US" altLang="zh-CN" sz="900">
                  <a:ea typeface="宋体" panose="02010600030101010101" pitchFamily="2" charset="-122"/>
                </a:rPr>
                <a:t>B2</a:t>
              </a:r>
            </a:p>
          </p:txBody>
        </p:sp>
        <p:sp>
          <p:nvSpPr>
            <p:cNvPr id="15" name="Text Box 129">
              <a:extLst>
                <a:ext uri="{FF2B5EF4-FFF2-40B4-BE49-F238E27FC236}">
                  <a16:creationId xmlns:a16="http://schemas.microsoft.com/office/drawing/2014/main" id="{049441F7-707C-0929-43EA-06B03C67E1DF}"/>
                </a:ext>
              </a:extLst>
            </p:cNvPr>
            <p:cNvSpPr txBox="1">
              <a:spLocks noChangeAspect="1" noChangeArrowheads="1"/>
            </p:cNvSpPr>
            <p:nvPr/>
          </p:nvSpPr>
          <p:spPr bwMode="auto">
            <a:xfrm>
              <a:off x="431" y="1003"/>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L1</a:t>
              </a:r>
            </a:p>
          </p:txBody>
        </p:sp>
        <p:sp>
          <p:nvSpPr>
            <p:cNvPr id="16" name="Text Box 130">
              <a:extLst>
                <a:ext uri="{FF2B5EF4-FFF2-40B4-BE49-F238E27FC236}">
                  <a16:creationId xmlns:a16="http://schemas.microsoft.com/office/drawing/2014/main" id="{70F8859C-88F3-F4C5-70D9-93390BD571E7}"/>
                </a:ext>
              </a:extLst>
            </p:cNvPr>
            <p:cNvSpPr txBox="1">
              <a:spLocks noChangeAspect="1" noChangeArrowheads="1"/>
            </p:cNvSpPr>
            <p:nvPr/>
          </p:nvSpPr>
          <p:spPr bwMode="auto">
            <a:xfrm>
              <a:off x="431" y="1520"/>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L2</a:t>
              </a:r>
            </a:p>
          </p:txBody>
        </p:sp>
        <p:sp>
          <p:nvSpPr>
            <p:cNvPr id="17" name="Text Box 131">
              <a:extLst>
                <a:ext uri="{FF2B5EF4-FFF2-40B4-BE49-F238E27FC236}">
                  <a16:creationId xmlns:a16="http://schemas.microsoft.com/office/drawing/2014/main" id="{0D2A6164-FF14-AB1C-2EA2-7E90F8A91F3F}"/>
                </a:ext>
              </a:extLst>
            </p:cNvPr>
            <p:cNvSpPr txBox="1">
              <a:spLocks noChangeAspect="1" noChangeArrowheads="1"/>
            </p:cNvSpPr>
            <p:nvPr/>
          </p:nvSpPr>
          <p:spPr bwMode="auto">
            <a:xfrm>
              <a:off x="431" y="2392"/>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L4</a:t>
              </a:r>
            </a:p>
          </p:txBody>
        </p:sp>
        <p:sp>
          <p:nvSpPr>
            <p:cNvPr id="18" name="Text Box 132">
              <a:extLst>
                <a:ext uri="{FF2B5EF4-FFF2-40B4-BE49-F238E27FC236}">
                  <a16:creationId xmlns:a16="http://schemas.microsoft.com/office/drawing/2014/main" id="{2136D1CE-E5C9-636E-8DBA-B3702E1BE2B9}"/>
                </a:ext>
              </a:extLst>
            </p:cNvPr>
            <p:cNvSpPr txBox="1">
              <a:spLocks noChangeAspect="1" noChangeArrowheads="1"/>
            </p:cNvSpPr>
            <p:nvPr/>
          </p:nvSpPr>
          <p:spPr bwMode="auto">
            <a:xfrm>
              <a:off x="1312" y="2010"/>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L3</a:t>
              </a:r>
            </a:p>
          </p:txBody>
        </p:sp>
        <p:sp>
          <p:nvSpPr>
            <p:cNvPr id="19" name="Line 133">
              <a:extLst>
                <a:ext uri="{FF2B5EF4-FFF2-40B4-BE49-F238E27FC236}">
                  <a16:creationId xmlns:a16="http://schemas.microsoft.com/office/drawing/2014/main" id="{F3389345-1F77-7D7A-469C-782DD445C535}"/>
                </a:ext>
              </a:extLst>
            </p:cNvPr>
            <p:cNvSpPr>
              <a:spLocks noChangeAspect="1" noChangeShapeType="1"/>
            </p:cNvSpPr>
            <p:nvPr/>
          </p:nvSpPr>
          <p:spPr bwMode="auto">
            <a:xfrm flipV="1">
              <a:off x="659" y="1425"/>
              <a:ext cx="1061"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 name="Line 134">
              <a:extLst>
                <a:ext uri="{FF2B5EF4-FFF2-40B4-BE49-F238E27FC236}">
                  <a16:creationId xmlns:a16="http://schemas.microsoft.com/office/drawing/2014/main" id="{B69DAAE1-3C87-35F1-76C7-C2236022F835}"/>
                </a:ext>
              </a:extLst>
            </p:cNvPr>
            <p:cNvSpPr>
              <a:spLocks noChangeAspect="1" noChangeShapeType="1"/>
            </p:cNvSpPr>
            <p:nvPr/>
          </p:nvSpPr>
          <p:spPr bwMode="auto">
            <a:xfrm>
              <a:off x="659" y="2323"/>
              <a:ext cx="1851"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1" name="Line 135">
              <a:extLst>
                <a:ext uri="{FF2B5EF4-FFF2-40B4-BE49-F238E27FC236}">
                  <a16:creationId xmlns:a16="http://schemas.microsoft.com/office/drawing/2014/main" id="{8A5B801A-E755-4D9C-CA3A-114E8C18E112}"/>
                </a:ext>
              </a:extLst>
            </p:cNvPr>
            <p:cNvSpPr>
              <a:spLocks noChangeAspect="1" noChangeShapeType="1"/>
            </p:cNvSpPr>
            <p:nvPr/>
          </p:nvSpPr>
          <p:spPr bwMode="auto">
            <a:xfrm>
              <a:off x="1404" y="1916"/>
              <a:ext cx="1063"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 name="Line 136">
              <a:extLst>
                <a:ext uri="{FF2B5EF4-FFF2-40B4-BE49-F238E27FC236}">
                  <a16:creationId xmlns:a16="http://schemas.microsoft.com/office/drawing/2014/main" id="{7EF0CE4A-C339-4E64-4127-478BA39BC725}"/>
                </a:ext>
              </a:extLst>
            </p:cNvPr>
            <p:cNvSpPr>
              <a:spLocks noChangeAspect="1" noChangeShapeType="1"/>
            </p:cNvSpPr>
            <p:nvPr/>
          </p:nvSpPr>
          <p:spPr bwMode="auto">
            <a:xfrm flipV="1">
              <a:off x="659" y="935"/>
              <a:ext cx="1791"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3" name="Rectangle 137">
              <a:extLst>
                <a:ext uri="{FF2B5EF4-FFF2-40B4-BE49-F238E27FC236}">
                  <a16:creationId xmlns:a16="http://schemas.microsoft.com/office/drawing/2014/main" id="{B346C3F0-651D-697E-8C1A-158914B477E3}"/>
                </a:ext>
              </a:extLst>
            </p:cNvPr>
            <p:cNvSpPr>
              <a:spLocks noChangeAspect="1" noChangeArrowheads="1"/>
            </p:cNvSpPr>
            <p:nvPr/>
          </p:nvSpPr>
          <p:spPr bwMode="auto">
            <a:xfrm>
              <a:off x="2113" y="1371"/>
              <a:ext cx="390" cy="136"/>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B5</a:t>
              </a:r>
            </a:p>
          </p:txBody>
        </p:sp>
        <p:sp>
          <p:nvSpPr>
            <p:cNvPr id="24" name="Rectangle 138">
              <a:extLst>
                <a:ext uri="{FF2B5EF4-FFF2-40B4-BE49-F238E27FC236}">
                  <a16:creationId xmlns:a16="http://schemas.microsoft.com/office/drawing/2014/main" id="{20985364-5DD2-E82F-B7CC-CB67C1F62466}"/>
                </a:ext>
              </a:extLst>
            </p:cNvPr>
            <p:cNvSpPr>
              <a:spLocks noChangeAspect="1" noChangeArrowheads="1"/>
            </p:cNvSpPr>
            <p:nvPr/>
          </p:nvSpPr>
          <p:spPr bwMode="auto">
            <a:xfrm>
              <a:off x="1939" y="2052"/>
              <a:ext cx="389" cy="137"/>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B4</a:t>
              </a:r>
            </a:p>
          </p:txBody>
        </p:sp>
        <p:sp>
          <p:nvSpPr>
            <p:cNvPr id="25" name="Rectangle 139">
              <a:extLst>
                <a:ext uri="{FF2B5EF4-FFF2-40B4-BE49-F238E27FC236}">
                  <a16:creationId xmlns:a16="http://schemas.microsoft.com/office/drawing/2014/main" id="{2CB57456-46A6-1F14-6416-4447EB04E215}"/>
                </a:ext>
              </a:extLst>
            </p:cNvPr>
            <p:cNvSpPr>
              <a:spLocks noChangeAspect="1" noChangeArrowheads="1"/>
            </p:cNvSpPr>
            <p:nvPr/>
          </p:nvSpPr>
          <p:spPr bwMode="auto">
            <a:xfrm>
              <a:off x="1340" y="1588"/>
              <a:ext cx="389" cy="136"/>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B3</a:t>
              </a:r>
            </a:p>
          </p:txBody>
        </p:sp>
        <p:sp>
          <p:nvSpPr>
            <p:cNvPr id="26" name="Rectangle 140">
              <a:extLst>
                <a:ext uri="{FF2B5EF4-FFF2-40B4-BE49-F238E27FC236}">
                  <a16:creationId xmlns:a16="http://schemas.microsoft.com/office/drawing/2014/main" id="{1ED6A043-C784-A9E2-048B-AFA1A311261D}"/>
                </a:ext>
              </a:extLst>
            </p:cNvPr>
            <p:cNvSpPr>
              <a:spLocks noChangeAspect="1" noChangeArrowheads="1"/>
            </p:cNvSpPr>
            <p:nvPr/>
          </p:nvSpPr>
          <p:spPr bwMode="auto">
            <a:xfrm>
              <a:off x="1585" y="1108"/>
              <a:ext cx="388" cy="126"/>
            </a:xfrm>
            <a:prstGeom prst="rect">
              <a:avLst/>
            </a:prstGeom>
            <a:solidFill>
              <a:schemeClr val="accent1">
                <a:lumMod val="10000"/>
                <a:lumOff val="90000"/>
              </a:schemeClr>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a:ea typeface="宋体" panose="02010600030101010101" pitchFamily="2" charset="-122"/>
                </a:rPr>
                <a:t>网桥</a:t>
              </a:r>
              <a:r>
                <a:rPr lang="en-US" altLang="zh-CN" sz="900">
                  <a:ea typeface="宋体" panose="02010600030101010101" pitchFamily="2" charset="-122"/>
                </a:rPr>
                <a:t>B6</a:t>
              </a:r>
            </a:p>
          </p:txBody>
        </p:sp>
        <p:sp>
          <p:nvSpPr>
            <p:cNvPr id="27" name="Text Box 141">
              <a:extLst>
                <a:ext uri="{FF2B5EF4-FFF2-40B4-BE49-F238E27FC236}">
                  <a16:creationId xmlns:a16="http://schemas.microsoft.com/office/drawing/2014/main" id="{70DA8E5D-A302-7520-D884-BEED244B2E5E}"/>
                </a:ext>
              </a:extLst>
            </p:cNvPr>
            <p:cNvSpPr txBox="1">
              <a:spLocks noChangeAspect="1" noChangeArrowheads="1"/>
            </p:cNvSpPr>
            <p:nvPr/>
          </p:nvSpPr>
          <p:spPr bwMode="auto">
            <a:xfrm>
              <a:off x="860" y="982"/>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4</a:t>
              </a:r>
            </a:p>
          </p:txBody>
        </p:sp>
        <p:sp>
          <p:nvSpPr>
            <p:cNvPr id="28" name="Text Box 142">
              <a:extLst>
                <a:ext uri="{FF2B5EF4-FFF2-40B4-BE49-F238E27FC236}">
                  <a16:creationId xmlns:a16="http://schemas.microsoft.com/office/drawing/2014/main" id="{AA291BA0-63FF-C331-D1CB-8D48926A4297}"/>
                </a:ext>
              </a:extLst>
            </p:cNvPr>
            <p:cNvSpPr txBox="1">
              <a:spLocks noChangeAspect="1" noChangeArrowheads="1"/>
            </p:cNvSpPr>
            <p:nvPr/>
          </p:nvSpPr>
          <p:spPr bwMode="auto">
            <a:xfrm>
              <a:off x="860" y="1219"/>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2</a:t>
              </a:r>
            </a:p>
          </p:txBody>
        </p:sp>
        <p:sp>
          <p:nvSpPr>
            <p:cNvPr id="29" name="Text Box 143">
              <a:extLst>
                <a:ext uri="{FF2B5EF4-FFF2-40B4-BE49-F238E27FC236}">
                  <a16:creationId xmlns:a16="http://schemas.microsoft.com/office/drawing/2014/main" id="{5E3A6070-A19D-E913-E745-DBD1D82C92F8}"/>
                </a:ext>
              </a:extLst>
            </p:cNvPr>
            <p:cNvSpPr txBox="1">
              <a:spLocks noChangeAspect="1" noChangeArrowheads="1"/>
            </p:cNvSpPr>
            <p:nvPr/>
          </p:nvSpPr>
          <p:spPr bwMode="auto">
            <a:xfrm>
              <a:off x="822" y="1581"/>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6</a:t>
              </a:r>
            </a:p>
          </p:txBody>
        </p:sp>
        <p:sp>
          <p:nvSpPr>
            <p:cNvPr id="30" name="Text Box 144">
              <a:extLst>
                <a:ext uri="{FF2B5EF4-FFF2-40B4-BE49-F238E27FC236}">
                  <a16:creationId xmlns:a16="http://schemas.microsoft.com/office/drawing/2014/main" id="{7119F4A4-AA98-AF0A-6D9D-6E735F13714D}"/>
                </a:ext>
              </a:extLst>
            </p:cNvPr>
            <p:cNvSpPr txBox="1">
              <a:spLocks noChangeAspect="1" noChangeArrowheads="1"/>
            </p:cNvSpPr>
            <p:nvPr/>
          </p:nvSpPr>
          <p:spPr bwMode="auto">
            <a:xfrm>
              <a:off x="822" y="1845"/>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4</a:t>
              </a:r>
            </a:p>
          </p:txBody>
        </p:sp>
        <p:sp>
          <p:nvSpPr>
            <p:cNvPr id="31" name="Text Box 145">
              <a:extLst>
                <a:ext uri="{FF2B5EF4-FFF2-40B4-BE49-F238E27FC236}">
                  <a16:creationId xmlns:a16="http://schemas.microsoft.com/office/drawing/2014/main" id="{FD2854D2-3361-03C1-55E1-CA8961241804}"/>
                </a:ext>
              </a:extLst>
            </p:cNvPr>
            <p:cNvSpPr txBox="1">
              <a:spLocks noChangeAspect="1" noChangeArrowheads="1"/>
            </p:cNvSpPr>
            <p:nvPr/>
          </p:nvSpPr>
          <p:spPr bwMode="auto">
            <a:xfrm>
              <a:off x="1295" y="1446"/>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2</a:t>
              </a:r>
            </a:p>
          </p:txBody>
        </p:sp>
        <p:sp>
          <p:nvSpPr>
            <p:cNvPr id="32" name="Text Box 146">
              <a:extLst>
                <a:ext uri="{FF2B5EF4-FFF2-40B4-BE49-F238E27FC236}">
                  <a16:creationId xmlns:a16="http://schemas.microsoft.com/office/drawing/2014/main" id="{F06784B6-7EB3-D2D1-770B-6DF93893C3E9}"/>
                </a:ext>
              </a:extLst>
            </p:cNvPr>
            <p:cNvSpPr txBox="1">
              <a:spLocks noChangeAspect="1" noChangeArrowheads="1"/>
            </p:cNvSpPr>
            <p:nvPr/>
          </p:nvSpPr>
          <p:spPr bwMode="auto">
            <a:xfrm>
              <a:off x="1295" y="1708"/>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3</a:t>
              </a:r>
            </a:p>
          </p:txBody>
        </p:sp>
        <p:sp>
          <p:nvSpPr>
            <p:cNvPr id="33" name="Text Box 147">
              <a:extLst>
                <a:ext uri="{FF2B5EF4-FFF2-40B4-BE49-F238E27FC236}">
                  <a16:creationId xmlns:a16="http://schemas.microsoft.com/office/drawing/2014/main" id="{F985C5E6-3298-0E2F-F447-F502A32FB2AA}"/>
                </a:ext>
              </a:extLst>
            </p:cNvPr>
            <p:cNvSpPr txBox="1">
              <a:spLocks noChangeAspect="1" noChangeArrowheads="1"/>
            </p:cNvSpPr>
            <p:nvPr/>
          </p:nvSpPr>
          <p:spPr bwMode="auto">
            <a:xfrm>
              <a:off x="1748" y="974"/>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6</a:t>
              </a:r>
            </a:p>
          </p:txBody>
        </p:sp>
        <p:sp>
          <p:nvSpPr>
            <p:cNvPr id="34" name="Text Box 148">
              <a:extLst>
                <a:ext uri="{FF2B5EF4-FFF2-40B4-BE49-F238E27FC236}">
                  <a16:creationId xmlns:a16="http://schemas.microsoft.com/office/drawing/2014/main" id="{5AEC2E3D-2741-BDAA-0441-B0CB29D382C0}"/>
                </a:ext>
              </a:extLst>
            </p:cNvPr>
            <p:cNvSpPr txBox="1">
              <a:spLocks noChangeAspect="1" noChangeArrowheads="1"/>
            </p:cNvSpPr>
            <p:nvPr/>
          </p:nvSpPr>
          <p:spPr bwMode="auto">
            <a:xfrm>
              <a:off x="1748" y="1238"/>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5</a:t>
              </a:r>
            </a:p>
          </p:txBody>
        </p:sp>
        <p:sp>
          <p:nvSpPr>
            <p:cNvPr id="35" name="Text Box 149">
              <a:extLst>
                <a:ext uri="{FF2B5EF4-FFF2-40B4-BE49-F238E27FC236}">
                  <a16:creationId xmlns:a16="http://schemas.microsoft.com/office/drawing/2014/main" id="{1A66E379-F067-2EBC-36EB-B4F2CFD4FCFD}"/>
                </a:ext>
              </a:extLst>
            </p:cNvPr>
            <p:cNvSpPr txBox="1">
              <a:spLocks noChangeAspect="1" noChangeArrowheads="1"/>
            </p:cNvSpPr>
            <p:nvPr/>
          </p:nvSpPr>
          <p:spPr bwMode="auto">
            <a:xfrm>
              <a:off x="2048" y="1219"/>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4</a:t>
              </a:r>
            </a:p>
          </p:txBody>
        </p:sp>
        <p:sp>
          <p:nvSpPr>
            <p:cNvPr id="36" name="Text Box 150">
              <a:extLst>
                <a:ext uri="{FF2B5EF4-FFF2-40B4-BE49-F238E27FC236}">
                  <a16:creationId xmlns:a16="http://schemas.microsoft.com/office/drawing/2014/main" id="{37DBB817-EA4F-5107-E620-E3341166832D}"/>
                </a:ext>
              </a:extLst>
            </p:cNvPr>
            <p:cNvSpPr txBox="1">
              <a:spLocks noChangeAspect="1" noChangeArrowheads="1"/>
            </p:cNvSpPr>
            <p:nvPr/>
          </p:nvSpPr>
          <p:spPr bwMode="auto">
            <a:xfrm>
              <a:off x="2048" y="1483"/>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1</a:t>
              </a:r>
            </a:p>
          </p:txBody>
        </p:sp>
        <p:sp>
          <p:nvSpPr>
            <p:cNvPr id="37" name="Text Box 151">
              <a:extLst>
                <a:ext uri="{FF2B5EF4-FFF2-40B4-BE49-F238E27FC236}">
                  <a16:creationId xmlns:a16="http://schemas.microsoft.com/office/drawing/2014/main" id="{2D3F288F-DA4F-A1BB-EC29-B5A16F3A6B50}"/>
                </a:ext>
              </a:extLst>
            </p:cNvPr>
            <p:cNvSpPr txBox="1">
              <a:spLocks noChangeAspect="1" noChangeArrowheads="1"/>
            </p:cNvSpPr>
            <p:nvPr/>
          </p:nvSpPr>
          <p:spPr bwMode="auto">
            <a:xfrm>
              <a:off x="1857" y="1908"/>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6</a:t>
              </a:r>
            </a:p>
          </p:txBody>
        </p:sp>
        <p:sp>
          <p:nvSpPr>
            <p:cNvPr id="38" name="Text Box 152">
              <a:extLst>
                <a:ext uri="{FF2B5EF4-FFF2-40B4-BE49-F238E27FC236}">
                  <a16:creationId xmlns:a16="http://schemas.microsoft.com/office/drawing/2014/main" id="{889957A6-067A-0194-894F-229F86751EE8}"/>
                </a:ext>
              </a:extLst>
            </p:cNvPr>
            <p:cNvSpPr txBox="1">
              <a:spLocks noChangeAspect="1" noChangeArrowheads="1"/>
            </p:cNvSpPr>
            <p:nvPr/>
          </p:nvSpPr>
          <p:spPr bwMode="auto">
            <a:xfrm>
              <a:off x="1857" y="2172"/>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5</a:t>
              </a:r>
            </a:p>
          </p:txBody>
        </p:sp>
      </p:gr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灯片编号占位符 5"/>
          <p:cNvSpPr>
            <a:spLocks noGrp="1"/>
          </p:cNvSpPr>
          <p:nvPr>
            <p:ph type="sldNum" sz="quarter" idx="12"/>
          </p:nvPr>
        </p:nvSpPr>
        <p:spPr/>
        <p:txBody>
          <a:bodyPr/>
          <a:lstStyle/>
          <a:p>
            <a:fld id="{4A02F1F4-B220-4BBA-87A7-155D62C86F47}" type="slidenum">
              <a:rPr lang="en-US" altLang="zh-CN"/>
              <a:pPr/>
              <a:t>225</a:t>
            </a:fld>
            <a:endParaRPr lang="en-US" altLang="zh-CN"/>
          </a:p>
        </p:txBody>
      </p:sp>
      <p:sp>
        <p:nvSpPr>
          <p:cNvPr id="598018" name="Line 2"/>
          <p:cNvSpPr>
            <a:spLocks noChangeShapeType="1"/>
          </p:cNvSpPr>
          <p:nvPr/>
        </p:nvSpPr>
        <p:spPr bwMode="auto">
          <a:xfrm flipH="1" flipV="1">
            <a:off x="9117862" y="5416477"/>
            <a:ext cx="12954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19" name="Rectangle 3"/>
          <p:cNvSpPr>
            <a:spLocks noGrp="1" noChangeArrowheads="1"/>
          </p:cNvSpPr>
          <p:nvPr>
            <p:ph type="title"/>
          </p:nvPr>
        </p:nvSpPr>
        <p:spPr>
          <a:noFill/>
          <a:ln/>
        </p:spPr>
        <p:txBody>
          <a:bodyPr/>
          <a:lstStyle/>
          <a:p>
            <a:r>
              <a:rPr lang="en-US" altLang="zh-CN" sz="3200" dirty="0">
                <a:latin typeface="+mn-ea"/>
                <a:ea typeface="+mn-ea"/>
              </a:rPr>
              <a:t>STP</a:t>
            </a:r>
            <a:r>
              <a:rPr lang="zh-CN" altLang="en-US" sz="3200" dirty="0">
                <a:latin typeface="+mn-ea"/>
                <a:ea typeface="+mn-ea"/>
              </a:rPr>
              <a:t>实例</a:t>
            </a:r>
            <a:r>
              <a:rPr lang="en-US" altLang="zh-CN" sz="3200" dirty="0">
                <a:latin typeface="+mn-ea"/>
                <a:ea typeface="+mn-ea"/>
              </a:rPr>
              <a:t>-</a:t>
            </a:r>
            <a:r>
              <a:rPr lang="zh-CN" altLang="en-US" dirty="0"/>
              <a:t>生成树的拓扑及图形表示</a:t>
            </a:r>
          </a:p>
        </p:txBody>
      </p:sp>
      <p:sp>
        <p:nvSpPr>
          <p:cNvPr id="598020" name="Line 4"/>
          <p:cNvSpPr>
            <a:spLocks noChangeShapeType="1"/>
          </p:cNvSpPr>
          <p:nvPr/>
        </p:nvSpPr>
        <p:spPr bwMode="auto">
          <a:xfrm>
            <a:off x="9314713" y="1889053"/>
            <a:ext cx="1008063" cy="7905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21" name="Line 5"/>
          <p:cNvSpPr>
            <a:spLocks noChangeShapeType="1"/>
          </p:cNvSpPr>
          <p:nvPr/>
        </p:nvSpPr>
        <p:spPr bwMode="auto">
          <a:xfrm>
            <a:off x="7749437" y="2608190"/>
            <a:ext cx="0" cy="2736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22" name="Line 6"/>
          <p:cNvSpPr>
            <a:spLocks noChangeShapeType="1"/>
          </p:cNvSpPr>
          <p:nvPr/>
        </p:nvSpPr>
        <p:spPr bwMode="auto">
          <a:xfrm>
            <a:off x="9243275" y="1889052"/>
            <a:ext cx="0" cy="32400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23" name="Line 7"/>
          <p:cNvSpPr>
            <a:spLocks noChangeShapeType="1"/>
          </p:cNvSpPr>
          <p:nvPr/>
        </p:nvSpPr>
        <p:spPr bwMode="auto">
          <a:xfrm>
            <a:off x="10324362" y="2608190"/>
            <a:ext cx="0" cy="27368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24" name="Line 8"/>
          <p:cNvSpPr>
            <a:spLocks noChangeShapeType="1"/>
          </p:cNvSpPr>
          <p:nvPr/>
        </p:nvSpPr>
        <p:spPr bwMode="auto">
          <a:xfrm flipH="1">
            <a:off x="7749437" y="1816027"/>
            <a:ext cx="1493838" cy="8651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25" name="Line 9"/>
          <p:cNvSpPr>
            <a:spLocks noChangeShapeType="1"/>
          </p:cNvSpPr>
          <p:nvPr/>
        </p:nvSpPr>
        <p:spPr bwMode="auto">
          <a:xfrm flipH="1" flipV="1">
            <a:off x="7893900" y="4121077"/>
            <a:ext cx="2159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26" name="Line 10"/>
          <p:cNvSpPr>
            <a:spLocks noChangeShapeType="1"/>
          </p:cNvSpPr>
          <p:nvPr/>
        </p:nvSpPr>
        <p:spPr bwMode="auto">
          <a:xfrm flipH="1" flipV="1">
            <a:off x="7965337" y="5416477"/>
            <a:ext cx="1295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63" name="Oval 47"/>
          <p:cNvSpPr>
            <a:spLocks noChangeArrowheads="1"/>
          </p:cNvSpPr>
          <p:nvPr/>
        </p:nvSpPr>
        <p:spPr bwMode="auto">
          <a:xfrm>
            <a:off x="8973400" y="1528690"/>
            <a:ext cx="576262"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L1</a:t>
            </a:r>
          </a:p>
        </p:txBody>
      </p:sp>
      <p:sp>
        <p:nvSpPr>
          <p:cNvPr id="598064" name="Oval 48"/>
          <p:cNvSpPr>
            <a:spLocks noChangeArrowheads="1"/>
          </p:cNvSpPr>
          <p:nvPr/>
        </p:nvSpPr>
        <p:spPr bwMode="auto">
          <a:xfrm>
            <a:off x="8973400" y="3039990"/>
            <a:ext cx="576262"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B6</a:t>
            </a:r>
          </a:p>
        </p:txBody>
      </p:sp>
      <p:sp>
        <p:nvSpPr>
          <p:cNvPr id="598065" name="Oval 49"/>
          <p:cNvSpPr>
            <a:spLocks noChangeArrowheads="1"/>
          </p:cNvSpPr>
          <p:nvPr/>
        </p:nvSpPr>
        <p:spPr bwMode="auto">
          <a:xfrm>
            <a:off x="8971813" y="5129140"/>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L4</a:t>
            </a:r>
          </a:p>
        </p:txBody>
      </p:sp>
      <p:sp>
        <p:nvSpPr>
          <p:cNvPr id="598066" name="Oval 50"/>
          <p:cNvSpPr>
            <a:spLocks noChangeArrowheads="1"/>
          </p:cNvSpPr>
          <p:nvPr/>
        </p:nvSpPr>
        <p:spPr bwMode="auto">
          <a:xfrm>
            <a:off x="7460513" y="2320853"/>
            <a:ext cx="576263" cy="576263"/>
          </a:xfrm>
          <a:prstGeom prst="ellipse">
            <a:avLst/>
          </a:prstGeom>
          <a:solidFill>
            <a:srgbClr val="FF33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B1</a:t>
            </a:r>
          </a:p>
        </p:txBody>
      </p:sp>
      <p:sp>
        <p:nvSpPr>
          <p:cNvPr id="598067" name="Oval 51"/>
          <p:cNvSpPr>
            <a:spLocks noChangeArrowheads="1"/>
          </p:cNvSpPr>
          <p:nvPr/>
        </p:nvSpPr>
        <p:spPr bwMode="auto">
          <a:xfrm>
            <a:off x="7460513" y="3833740"/>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L2</a:t>
            </a:r>
          </a:p>
        </p:txBody>
      </p:sp>
      <p:sp>
        <p:nvSpPr>
          <p:cNvPr id="598068" name="Oval 52"/>
          <p:cNvSpPr>
            <a:spLocks noChangeArrowheads="1"/>
          </p:cNvSpPr>
          <p:nvPr/>
        </p:nvSpPr>
        <p:spPr bwMode="auto">
          <a:xfrm>
            <a:off x="7462100" y="5129140"/>
            <a:ext cx="576262"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B2</a:t>
            </a:r>
          </a:p>
        </p:txBody>
      </p:sp>
      <p:sp>
        <p:nvSpPr>
          <p:cNvPr id="598069" name="Oval 53"/>
          <p:cNvSpPr>
            <a:spLocks noChangeArrowheads="1"/>
          </p:cNvSpPr>
          <p:nvPr/>
        </p:nvSpPr>
        <p:spPr bwMode="auto">
          <a:xfrm>
            <a:off x="10035438" y="2320853"/>
            <a:ext cx="576263" cy="576263"/>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B5</a:t>
            </a:r>
          </a:p>
        </p:txBody>
      </p:sp>
      <p:sp>
        <p:nvSpPr>
          <p:cNvPr id="598070" name="Oval 54"/>
          <p:cNvSpPr>
            <a:spLocks noChangeArrowheads="1"/>
          </p:cNvSpPr>
          <p:nvPr/>
        </p:nvSpPr>
        <p:spPr bwMode="auto">
          <a:xfrm>
            <a:off x="10035438" y="3833740"/>
            <a:ext cx="576263" cy="576262"/>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L3</a:t>
            </a:r>
          </a:p>
        </p:txBody>
      </p:sp>
      <p:sp>
        <p:nvSpPr>
          <p:cNvPr id="598071" name="Oval 55"/>
          <p:cNvSpPr>
            <a:spLocks noChangeArrowheads="1"/>
          </p:cNvSpPr>
          <p:nvPr/>
        </p:nvSpPr>
        <p:spPr bwMode="auto">
          <a:xfrm>
            <a:off x="10035438" y="5129140"/>
            <a:ext cx="576263" cy="576262"/>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B4</a:t>
            </a:r>
          </a:p>
        </p:txBody>
      </p:sp>
      <p:sp>
        <p:nvSpPr>
          <p:cNvPr id="598072" name="Oval 56"/>
          <p:cNvSpPr>
            <a:spLocks noChangeArrowheads="1"/>
          </p:cNvSpPr>
          <p:nvPr/>
        </p:nvSpPr>
        <p:spPr bwMode="auto">
          <a:xfrm>
            <a:off x="8325700" y="3832153"/>
            <a:ext cx="576262" cy="576263"/>
          </a:xfrm>
          <a:prstGeom prst="ellipse">
            <a:avLst/>
          </a:prstGeom>
          <a:solidFill>
            <a:schemeClr val="accent1">
              <a:lumMod val="10000"/>
              <a:lumOff val="90000"/>
            </a:schemeClr>
          </a:solidFill>
          <a:ln w="9525" algn="ctr">
            <a:solidFill>
              <a:schemeClr val="tx1"/>
            </a:solid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B3</a:t>
            </a:r>
          </a:p>
        </p:txBody>
      </p:sp>
      <p:sp>
        <p:nvSpPr>
          <p:cNvPr id="598073" name="Text Box 57"/>
          <p:cNvSpPr txBox="1">
            <a:spLocks noChangeArrowheads="1"/>
          </p:cNvSpPr>
          <p:nvPr/>
        </p:nvSpPr>
        <p:spPr bwMode="auto">
          <a:xfrm>
            <a:off x="8090750" y="2463728"/>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4</a:t>
            </a:r>
          </a:p>
        </p:txBody>
      </p:sp>
      <p:sp>
        <p:nvSpPr>
          <p:cNvPr id="598074" name="Text Box 58"/>
          <p:cNvSpPr txBox="1">
            <a:spLocks noChangeArrowheads="1"/>
          </p:cNvSpPr>
          <p:nvPr/>
        </p:nvSpPr>
        <p:spPr bwMode="auto">
          <a:xfrm>
            <a:off x="7730387" y="2920928"/>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2</a:t>
            </a:r>
          </a:p>
        </p:txBody>
      </p:sp>
      <p:sp>
        <p:nvSpPr>
          <p:cNvPr id="598075" name="Text Box 59"/>
          <p:cNvSpPr txBox="1">
            <a:spLocks noChangeArrowheads="1"/>
          </p:cNvSpPr>
          <p:nvPr/>
        </p:nvSpPr>
        <p:spPr bwMode="auto">
          <a:xfrm>
            <a:off x="8019312" y="379564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2</a:t>
            </a:r>
          </a:p>
        </p:txBody>
      </p:sp>
      <p:sp>
        <p:nvSpPr>
          <p:cNvPr id="598076" name="Text Box 60"/>
          <p:cNvSpPr txBox="1">
            <a:spLocks noChangeArrowheads="1"/>
          </p:cNvSpPr>
          <p:nvPr/>
        </p:nvSpPr>
        <p:spPr bwMode="auto">
          <a:xfrm>
            <a:off x="8882912" y="379564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3</a:t>
            </a:r>
          </a:p>
        </p:txBody>
      </p:sp>
      <p:sp>
        <p:nvSpPr>
          <p:cNvPr id="598077" name="Text Box 61"/>
          <p:cNvSpPr txBox="1">
            <a:spLocks noChangeArrowheads="1"/>
          </p:cNvSpPr>
          <p:nvPr/>
        </p:nvSpPr>
        <p:spPr bwMode="auto">
          <a:xfrm>
            <a:off x="9219462" y="3568628"/>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5</a:t>
            </a:r>
          </a:p>
        </p:txBody>
      </p:sp>
      <p:sp>
        <p:nvSpPr>
          <p:cNvPr id="598078" name="Text Box 62"/>
          <p:cNvSpPr txBox="1">
            <a:spLocks noChangeArrowheads="1"/>
          </p:cNvSpPr>
          <p:nvPr/>
        </p:nvSpPr>
        <p:spPr bwMode="auto">
          <a:xfrm>
            <a:off x="9219462" y="2632003"/>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598079" name="Text Box 63"/>
          <p:cNvSpPr txBox="1">
            <a:spLocks noChangeArrowheads="1"/>
          </p:cNvSpPr>
          <p:nvPr/>
        </p:nvSpPr>
        <p:spPr bwMode="auto">
          <a:xfrm>
            <a:off x="9748100" y="2416103"/>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4</a:t>
            </a:r>
          </a:p>
        </p:txBody>
      </p:sp>
      <p:sp>
        <p:nvSpPr>
          <p:cNvPr id="598080" name="Text Box 64"/>
          <p:cNvSpPr txBox="1">
            <a:spLocks noChangeArrowheads="1"/>
          </p:cNvSpPr>
          <p:nvPr/>
        </p:nvSpPr>
        <p:spPr bwMode="auto">
          <a:xfrm>
            <a:off x="10035437" y="2920928"/>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1</a:t>
            </a:r>
          </a:p>
        </p:txBody>
      </p:sp>
      <p:sp>
        <p:nvSpPr>
          <p:cNvPr id="598081" name="Text Box 65"/>
          <p:cNvSpPr txBox="1">
            <a:spLocks noChangeArrowheads="1"/>
          </p:cNvSpPr>
          <p:nvPr/>
        </p:nvSpPr>
        <p:spPr bwMode="auto">
          <a:xfrm>
            <a:off x="10035437" y="4803703"/>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598082" name="Text Box 66"/>
          <p:cNvSpPr txBox="1">
            <a:spLocks noChangeArrowheads="1"/>
          </p:cNvSpPr>
          <p:nvPr/>
        </p:nvSpPr>
        <p:spPr bwMode="auto">
          <a:xfrm>
            <a:off x="9748100" y="509104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5</a:t>
            </a:r>
          </a:p>
        </p:txBody>
      </p:sp>
      <p:sp>
        <p:nvSpPr>
          <p:cNvPr id="598083" name="Text Box 67"/>
          <p:cNvSpPr txBox="1">
            <a:spLocks noChangeArrowheads="1"/>
          </p:cNvSpPr>
          <p:nvPr/>
        </p:nvSpPr>
        <p:spPr bwMode="auto">
          <a:xfrm>
            <a:off x="7730387" y="4721153"/>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p>
        </p:txBody>
      </p:sp>
      <p:sp>
        <p:nvSpPr>
          <p:cNvPr id="598084" name="Text Box 68"/>
          <p:cNvSpPr txBox="1">
            <a:spLocks noChangeArrowheads="1"/>
          </p:cNvSpPr>
          <p:nvPr/>
        </p:nvSpPr>
        <p:spPr bwMode="auto">
          <a:xfrm>
            <a:off x="8019312" y="508151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4</a:t>
            </a:r>
          </a:p>
        </p:txBody>
      </p:sp>
      <p:sp>
        <p:nvSpPr>
          <p:cNvPr id="2" name="Line 60">
            <a:extLst>
              <a:ext uri="{FF2B5EF4-FFF2-40B4-BE49-F238E27FC236}">
                <a16:creationId xmlns:a16="http://schemas.microsoft.com/office/drawing/2014/main" id="{FA4F0B71-E9EB-24EA-6F74-919A17477BF6}"/>
              </a:ext>
            </a:extLst>
          </p:cNvPr>
          <p:cNvSpPr>
            <a:spLocks noChangeShapeType="1"/>
          </p:cNvSpPr>
          <p:nvPr/>
        </p:nvSpPr>
        <p:spPr bwMode="auto">
          <a:xfrm flipH="1">
            <a:off x="3021439" y="1920026"/>
            <a:ext cx="0" cy="12954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 name="Line 63">
            <a:extLst>
              <a:ext uri="{FF2B5EF4-FFF2-40B4-BE49-F238E27FC236}">
                <a16:creationId xmlns:a16="http://schemas.microsoft.com/office/drawing/2014/main" id="{ED9884EF-8692-1DA7-6C51-4CAD00CB6F71}"/>
              </a:ext>
            </a:extLst>
          </p:cNvPr>
          <p:cNvSpPr>
            <a:spLocks noChangeShapeType="1"/>
          </p:cNvSpPr>
          <p:nvPr/>
        </p:nvSpPr>
        <p:spPr bwMode="auto">
          <a:xfrm flipH="1">
            <a:off x="2229277" y="3215427"/>
            <a:ext cx="0" cy="23764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 name="Line 67">
            <a:extLst>
              <a:ext uri="{FF2B5EF4-FFF2-40B4-BE49-F238E27FC236}">
                <a16:creationId xmlns:a16="http://schemas.microsoft.com/office/drawing/2014/main" id="{3D4BC8F9-2BFB-37F3-E44B-36CF4A99DCE7}"/>
              </a:ext>
            </a:extLst>
          </p:cNvPr>
          <p:cNvSpPr>
            <a:spLocks noChangeShapeType="1"/>
          </p:cNvSpPr>
          <p:nvPr/>
        </p:nvSpPr>
        <p:spPr bwMode="auto">
          <a:xfrm>
            <a:off x="4102527" y="3215427"/>
            <a:ext cx="0" cy="12969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5" name="Line 70">
            <a:extLst>
              <a:ext uri="{FF2B5EF4-FFF2-40B4-BE49-F238E27FC236}">
                <a16:creationId xmlns:a16="http://schemas.microsoft.com/office/drawing/2014/main" id="{64470C2C-CAEC-F3E3-DE27-5085B1AF62FA}"/>
              </a:ext>
            </a:extLst>
          </p:cNvPr>
          <p:cNvSpPr>
            <a:spLocks noChangeShapeType="1"/>
          </p:cNvSpPr>
          <p:nvPr/>
        </p:nvSpPr>
        <p:spPr bwMode="auto">
          <a:xfrm flipH="1">
            <a:off x="4745465" y="1920027"/>
            <a:ext cx="4763" cy="36718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 name="Line 86">
            <a:extLst>
              <a:ext uri="{FF2B5EF4-FFF2-40B4-BE49-F238E27FC236}">
                <a16:creationId xmlns:a16="http://schemas.microsoft.com/office/drawing/2014/main" id="{447A0D8F-30FE-E4CC-FA86-08F2051A1C96}"/>
              </a:ext>
            </a:extLst>
          </p:cNvPr>
          <p:cNvSpPr>
            <a:spLocks noChangeShapeType="1"/>
          </p:cNvSpPr>
          <p:nvPr/>
        </p:nvSpPr>
        <p:spPr bwMode="auto">
          <a:xfrm>
            <a:off x="6190089" y="1920027"/>
            <a:ext cx="0" cy="25923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7" name="Line 90">
            <a:extLst>
              <a:ext uri="{FF2B5EF4-FFF2-40B4-BE49-F238E27FC236}">
                <a16:creationId xmlns:a16="http://schemas.microsoft.com/office/drawing/2014/main" id="{CC43B0F7-4254-1D52-54CB-77B5DBB59E9B}"/>
              </a:ext>
            </a:extLst>
          </p:cNvPr>
          <p:cNvSpPr>
            <a:spLocks noChangeShapeType="1"/>
          </p:cNvSpPr>
          <p:nvPr/>
        </p:nvSpPr>
        <p:spPr bwMode="auto">
          <a:xfrm>
            <a:off x="5656689" y="4512413"/>
            <a:ext cx="0" cy="10795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8" name="Line 48">
            <a:extLst>
              <a:ext uri="{FF2B5EF4-FFF2-40B4-BE49-F238E27FC236}">
                <a16:creationId xmlns:a16="http://schemas.microsoft.com/office/drawing/2014/main" id="{02C24CFB-E51A-A681-EE1E-FC58F00CDA99}"/>
              </a:ext>
            </a:extLst>
          </p:cNvPr>
          <p:cNvSpPr>
            <a:spLocks noChangeShapeType="1"/>
          </p:cNvSpPr>
          <p:nvPr/>
        </p:nvSpPr>
        <p:spPr bwMode="auto">
          <a:xfrm>
            <a:off x="2229277" y="1488227"/>
            <a:ext cx="0" cy="433387"/>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9" name="Line 52">
            <a:extLst>
              <a:ext uri="{FF2B5EF4-FFF2-40B4-BE49-F238E27FC236}">
                <a16:creationId xmlns:a16="http://schemas.microsoft.com/office/drawing/2014/main" id="{CEA0DB55-FE27-E2D5-5458-2E74618A2FE5}"/>
              </a:ext>
            </a:extLst>
          </p:cNvPr>
          <p:cNvSpPr>
            <a:spLocks noChangeShapeType="1"/>
          </p:cNvSpPr>
          <p:nvPr/>
        </p:nvSpPr>
        <p:spPr bwMode="auto">
          <a:xfrm>
            <a:off x="6150402" y="5591914"/>
            <a:ext cx="0" cy="449263"/>
          </a:xfrm>
          <a:prstGeom prst="line">
            <a:avLst/>
          </a:prstGeom>
          <a:noFill/>
          <a:ln w="19050">
            <a:solidFill>
              <a:srgbClr val="000000"/>
            </a:solidFill>
            <a:round/>
            <a:headEnd type="oval" w="lg" len="lg"/>
            <a:tailEnd/>
          </a:ln>
          <a:extLst>
            <a:ext uri="{909E8E84-426E-40DD-AFC4-6F175D3DCCD1}">
              <a14:hiddenFill xmlns:a14="http://schemas.microsoft.com/office/drawing/2010/main">
                <a:noFill/>
              </a14:hiddenFill>
            </a:ext>
          </a:extLst>
        </p:spPr>
        <p:txBody>
          <a:bodyPr/>
          <a:lstStyle/>
          <a:p>
            <a:endParaRPr lang="zh-CN" altLang="en-US"/>
          </a:p>
        </p:txBody>
      </p:sp>
      <p:sp>
        <p:nvSpPr>
          <p:cNvPr id="10" name="Rectangle 47">
            <a:extLst>
              <a:ext uri="{FF2B5EF4-FFF2-40B4-BE49-F238E27FC236}">
                <a16:creationId xmlns:a16="http://schemas.microsoft.com/office/drawing/2014/main" id="{7D2646BF-1EEC-2CF0-B9A0-700CB3AAE74A}"/>
              </a:ext>
            </a:extLst>
          </p:cNvPr>
          <p:cNvSpPr>
            <a:spLocks noChangeArrowheads="1"/>
          </p:cNvSpPr>
          <p:nvPr/>
        </p:nvSpPr>
        <p:spPr bwMode="auto">
          <a:xfrm>
            <a:off x="2013378" y="1199302"/>
            <a:ext cx="428625" cy="441325"/>
          </a:xfrm>
          <a:prstGeom prst="rect">
            <a:avLst/>
          </a:prstGeom>
          <a:solidFill>
            <a:srgbClr val="FF9900"/>
          </a:solidFill>
          <a:ln w="17463">
            <a:solidFill>
              <a:srgbClr val="000000"/>
            </a:solidFill>
            <a:miter lim="800000"/>
            <a:headEnd/>
            <a:tailEnd/>
          </a:ln>
        </p:spPr>
        <p:txBody>
          <a:bodyPr/>
          <a:lstStyle/>
          <a:p>
            <a:pPr algn="ctr"/>
            <a:r>
              <a:rPr lang="en-US" altLang="zh-CN" sz="2400">
                <a:ea typeface="宋体" panose="02010600030101010101" pitchFamily="2" charset="-122"/>
              </a:rPr>
              <a:t>A</a:t>
            </a:r>
          </a:p>
        </p:txBody>
      </p:sp>
      <p:sp>
        <p:nvSpPr>
          <p:cNvPr id="11" name="Rectangle 51">
            <a:extLst>
              <a:ext uri="{FF2B5EF4-FFF2-40B4-BE49-F238E27FC236}">
                <a16:creationId xmlns:a16="http://schemas.microsoft.com/office/drawing/2014/main" id="{29E66E55-37D7-8805-C96C-03C830F19BFA}"/>
              </a:ext>
            </a:extLst>
          </p:cNvPr>
          <p:cNvSpPr>
            <a:spLocks noChangeArrowheads="1"/>
          </p:cNvSpPr>
          <p:nvPr/>
        </p:nvSpPr>
        <p:spPr bwMode="auto">
          <a:xfrm>
            <a:off x="5977365" y="5880839"/>
            <a:ext cx="428625" cy="4413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a:ea typeface="宋体" panose="02010600030101010101" pitchFamily="2" charset="-122"/>
              </a:rPr>
              <a:t>B</a:t>
            </a:r>
          </a:p>
        </p:txBody>
      </p:sp>
      <p:sp>
        <p:nvSpPr>
          <p:cNvPr id="12" name="Rectangle 59">
            <a:extLst>
              <a:ext uri="{FF2B5EF4-FFF2-40B4-BE49-F238E27FC236}">
                <a16:creationId xmlns:a16="http://schemas.microsoft.com/office/drawing/2014/main" id="{47CE3B38-99A3-CA98-E095-DCAF61B1177C}"/>
              </a:ext>
            </a:extLst>
          </p:cNvPr>
          <p:cNvSpPr>
            <a:spLocks noChangeArrowheads="1"/>
          </p:cNvSpPr>
          <p:nvPr/>
        </p:nvSpPr>
        <p:spPr bwMode="auto">
          <a:xfrm>
            <a:off x="2518203" y="2405802"/>
            <a:ext cx="1030287" cy="306387"/>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B1</a:t>
            </a:r>
          </a:p>
        </p:txBody>
      </p:sp>
      <p:sp>
        <p:nvSpPr>
          <p:cNvPr id="13" name="Rectangle 62">
            <a:extLst>
              <a:ext uri="{FF2B5EF4-FFF2-40B4-BE49-F238E27FC236}">
                <a16:creationId xmlns:a16="http://schemas.microsoft.com/office/drawing/2014/main" id="{2F35F3BF-CC51-5F11-7CE5-7A841F4B2A39}"/>
              </a:ext>
            </a:extLst>
          </p:cNvPr>
          <p:cNvSpPr>
            <a:spLocks noChangeArrowheads="1"/>
          </p:cNvSpPr>
          <p:nvPr/>
        </p:nvSpPr>
        <p:spPr bwMode="auto">
          <a:xfrm>
            <a:off x="1726039" y="4007589"/>
            <a:ext cx="1030288" cy="360363"/>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1600">
                <a:latin typeface="+mn-ea"/>
              </a:rPr>
              <a:t>网桥</a:t>
            </a:r>
            <a:r>
              <a:rPr lang="en-US" altLang="zh-CN" sz="1600">
                <a:latin typeface="+mn-ea"/>
              </a:rPr>
              <a:t>B2</a:t>
            </a:r>
          </a:p>
        </p:txBody>
      </p:sp>
      <p:sp>
        <p:nvSpPr>
          <p:cNvPr id="14" name="Text Box 73">
            <a:extLst>
              <a:ext uri="{FF2B5EF4-FFF2-40B4-BE49-F238E27FC236}">
                <a16:creationId xmlns:a16="http://schemas.microsoft.com/office/drawing/2014/main" id="{1C24A7BE-B0D0-48F2-B08B-4EE469C3A85C}"/>
              </a:ext>
            </a:extLst>
          </p:cNvPr>
          <p:cNvSpPr txBox="1">
            <a:spLocks noChangeArrowheads="1"/>
          </p:cNvSpPr>
          <p:nvPr/>
        </p:nvSpPr>
        <p:spPr bwMode="auto">
          <a:xfrm>
            <a:off x="1195815" y="1920026"/>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L1</a:t>
            </a:r>
          </a:p>
        </p:txBody>
      </p:sp>
      <p:sp>
        <p:nvSpPr>
          <p:cNvPr id="15" name="Text Box 74">
            <a:extLst>
              <a:ext uri="{FF2B5EF4-FFF2-40B4-BE49-F238E27FC236}">
                <a16:creationId xmlns:a16="http://schemas.microsoft.com/office/drawing/2014/main" id="{0346A63C-9D3F-32E7-E5FD-B161AF313404}"/>
              </a:ext>
            </a:extLst>
          </p:cNvPr>
          <p:cNvSpPr txBox="1">
            <a:spLocks noChangeArrowheads="1"/>
          </p:cNvSpPr>
          <p:nvPr/>
        </p:nvSpPr>
        <p:spPr bwMode="auto">
          <a:xfrm>
            <a:off x="1195815" y="3288451"/>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L2</a:t>
            </a:r>
          </a:p>
        </p:txBody>
      </p:sp>
      <p:sp>
        <p:nvSpPr>
          <p:cNvPr id="16" name="Text Box 75">
            <a:extLst>
              <a:ext uri="{FF2B5EF4-FFF2-40B4-BE49-F238E27FC236}">
                <a16:creationId xmlns:a16="http://schemas.microsoft.com/office/drawing/2014/main" id="{B365DED6-8C96-9F72-FDAD-D30668DB5F8D}"/>
              </a:ext>
            </a:extLst>
          </p:cNvPr>
          <p:cNvSpPr txBox="1">
            <a:spLocks noChangeArrowheads="1"/>
          </p:cNvSpPr>
          <p:nvPr/>
        </p:nvSpPr>
        <p:spPr bwMode="auto">
          <a:xfrm>
            <a:off x="1195815" y="5593501"/>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L4</a:t>
            </a:r>
          </a:p>
        </p:txBody>
      </p:sp>
      <p:sp>
        <p:nvSpPr>
          <p:cNvPr id="17" name="Text Box 78">
            <a:extLst>
              <a:ext uri="{FF2B5EF4-FFF2-40B4-BE49-F238E27FC236}">
                <a16:creationId xmlns:a16="http://schemas.microsoft.com/office/drawing/2014/main" id="{4D10510B-E0D1-12A1-DCA5-F248B58992B6}"/>
              </a:ext>
            </a:extLst>
          </p:cNvPr>
          <p:cNvSpPr txBox="1">
            <a:spLocks noChangeArrowheads="1"/>
          </p:cNvSpPr>
          <p:nvPr/>
        </p:nvSpPr>
        <p:spPr bwMode="auto">
          <a:xfrm>
            <a:off x="3526265" y="4583851"/>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latin typeface="+mn-ea"/>
              </a:rPr>
              <a:t>局域网</a:t>
            </a:r>
            <a:r>
              <a:rPr lang="en-US" altLang="zh-CN" sz="1600">
                <a:latin typeface="+mn-ea"/>
              </a:rPr>
              <a:t>L3</a:t>
            </a:r>
          </a:p>
        </p:txBody>
      </p:sp>
      <p:sp>
        <p:nvSpPr>
          <p:cNvPr id="18" name="Line 79">
            <a:extLst>
              <a:ext uri="{FF2B5EF4-FFF2-40B4-BE49-F238E27FC236}">
                <a16:creationId xmlns:a16="http://schemas.microsoft.com/office/drawing/2014/main" id="{A7C7322F-DB9D-2D24-4AA0-FEDB2FF2B26B}"/>
              </a:ext>
            </a:extLst>
          </p:cNvPr>
          <p:cNvSpPr>
            <a:spLocks noChangeShapeType="1"/>
          </p:cNvSpPr>
          <p:nvPr/>
        </p:nvSpPr>
        <p:spPr bwMode="auto">
          <a:xfrm flipV="1">
            <a:off x="1797478" y="3215427"/>
            <a:ext cx="2808287"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9" name="Line 80">
            <a:extLst>
              <a:ext uri="{FF2B5EF4-FFF2-40B4-BE49-F238E27FC236}">
                <a16:creationId xmlns:a16="http://schemas.microsoft.com/office/drawing/2014/main" id="{99C26E88-877F-4268-1B57-869BC4CD8AC5}"/>
              </a:ext>
            </a:extLst>
          </p:cNvPr>
          <p:cNvSpPr>
            <a:spLocks noChangeShapeType="1"/>
          </p:cNvSpPr>
          <p:nvPr/>
        </p:nvSpPr>
        <p:spPr bwMode="auto">
          <a:xfrm>
            <a:off x="1797478" y="5591913"/>
            <a:ext cx="489743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 name="Line 81">
            <a:extLst>
              <a:ext uri="{FF2B5EF4-FFF2-40B4-BE49-F238E27FC236}">
                <a16:creationId xmlns:a16="http://schemas.microsoft.com/office/drawing/2014/main" id="{EDEF543D-0599-CB57-B874-84C3B71A35EE}"/>
              </a:ext>
            </a:extLst>
          </p:cNvPr>
          <p:cNvSpPr>
            <a:spLocks noChangeShapeType="1"/>
          </p:cNvSpPr>
          <p:nvPr/>
        </p:nvSpPr>
        <p:spPr bwMode="auto">
          <a:xfrm>
            <a:off x="3770739" y="4514001"/>
            <a:ext cx="2808288"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1" name="Line 83">
            <a:extLst>
              <a:ext uri="{FF2B5EF4-FFF2-40B4-BE49-F238E27FC236}">
                <a16:creationId xmlns:a16="http://schemas.microsoft.com/office/drawing/2014/main" id="{9D6FC7FA-C4EA-0B4B-F697-3C73DE777902}"/>
              </a:ext>
            </a:extLst>
          </p:cNvPr>
          <p:cNvSpPr>
            <a:spLocks noChangeShapeType="1"/>
          </p:cNvSpPr>
          <p:nvPr/>
        </p:nvSpPr>
        <p:spPr bwMode="auto">
          <a:xfrm flipV="1">
            <a:off x="1797477" y="1920027"/>
            <a:ext cx="4737100"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 name="Rectangle 85">
            <a:extLst>
              <a:ext uri="{FF2B5EF4-FFF2-40B4-BE49-F238E27FC236}">
                <a16:creationId xmlns:a16="http://schemas.microsoft.com/office/drawing/2014/main" id="{9572EBE2-6259-4B70-8D29-B203257752D2}"/>
              </a:ext>
            </a:extLst>
          </p:cNvPr>
          <p:cNvSpPr>
            <a:spLocks noChangeArrowheads="1"/>
          </p:cNvSpPr>
          <p:nvPr/>
        </p:nvSpPr>
        <p:spPr bwMode="auto">
          <a:xfrm>
            <a:off x="5643989" y="3072552"/>
            <a:ext cx="1030288" cy="35877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a:latin typeface="+mn-ea"/>
              </a:rPr>
              <a:t>网桥</a:t>
            </a:r>
            <a:r>
              <a:rPr lang="en-US" altLang="zh-CN" sz="1600">
                <a:latin typeface="+mn-ea"/>
              </a:rPr>
              <a:t>B5</a:t>
            </a:r>
          </a:p>
        </p:txBody>
      </p:sp>
      <p:sp>
        <p:nvSpPr>
          <p:cNvPr id="23" name="Rectangle 88">
            <a:extLst>
              <a:ext uri="{FF2B5EF4-FFF2-40B4-BE49-F238E27FC236}">
                <a16:creationId xmlns:a16="http://schemas.microsoft.com/office/drawing/2014/main" id="{57B54ED5-3652-EB3F-E3B3-04656B2A2D74}"/>
              </a:ext>
            </a:extLst>
          </p:cNvPr>
          <p:cNvSpPr>
            <a:spLocks noChangeArrowheads="1"/>
          </p:cNvSpPr>
          <p:nvPr/>
        </p:nvSpPr>
        <p:spPr bwMode="auto">
          <a:xfrm>
            <a:off x="5182027" y="4872776"/>
            <a:ext cx="1028700" cy="361950"/>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B4</a:t>
            </a:r>
          </a:p>
        </p:txBody>
      </p:sp>
      <p:sp>
        <p:nvSpPr>
          <p:cNvPr id="24" name="Rectangle 65">
            <a:extLst>
              <a:ext uri="{FF2B5EF4-FFF2-40B4-BE49-F238E27FC236}">
                <a16:creationId xmlns:a16="http://schemas.microsoft.com/office/drawing/2014/main" id="{BE298BBA-8FB3-0959-ECBA-42BFA74FA988}"/>
              </a:ext>
            </a:extLst>
          </p:cNvPr>
          <p:cNvSpPr>
            <a:spLocks noChangeArrowheads="1"/>
          </p:cNvSpPr>
          <p:nvPr/>
        </p:nvSpPr>
        <p:spPr bwMode="auto">
          <a:xfrm>
            <a:off x="3597702" y="3648814"/>
            <a:ext cx="1028700" cy="35877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a:latin typeface="+mn-ea"/>
              </a:rPr>
              <a:t>网桥</a:t>
            </a:r>
            <a:r>
              <a:rPr lang="en-US" altLang="zh-CN" sz="1600">
                <a:latin typeface="+mn-ea"/>
              </a:rPr>
              <a:t>B3</a:t>
            </a:r>
          </a:p>
        </p:txBody>
      </p:sp>
      <p:sp>
        <p:nvSpPr>
          <p:cNvPr id="25" name="Rectangle 68">
            <a:extLst>
              <a:ext uri="{FF2B5EF4-FFF2-40B4-BE49-F238E27FC236}">
                <a16:creationId xmlns:a16="http://schemas.microsoft.com/office/drawing/2014/main" id="{8194B872-5C39-6FDD-162D-638FA95A8265}"/>
              </a:ext>
            </a:extLst>
          </p:cNvPr>
          <p:cNvSpPr>
            <a:spLocks noChangeArrowheads="1"/>
          </p:cNvSpPr>
          <p:nvPr/>
        </p:nvSpPr>
        <p:spPr bwMode="auto">
          <a:xfrm>
            <a:off x="4245403" y="2377226"/>
            <a:ext cx="1030287" cy="334962"/>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latin typeface="+mn-ea"/>
              </a:rPr>
              <a:t>网桥</a:t>
            </a:r>
            <a:r>
              <a:rPr lang="en-US" altLang="zh-CN" sz="1600" dirty="0">
                <a:latin typeface="+mn-ea"/>
              </a:rPr>
              <a:t>B6</a:t>
            </a:r>
          </a:p>
        </p:txBody>
      </p:sp>
      <p:sp>
        <p:nvSpPr>
          <p:cNvPr id="26" name="Text Box 91">
            <a:extLst>
              <a:ext uri="{FF2B5EF4-FFF2-40B4-BE49-F238E27FC236}">
                <a16:creationId xmlns:a16="http://schemas.microsoft.com/office/drawing/2014/main" id="{4DF76EE9-7ECD-8EE5-F337-581305A4755F}"/>
              </a:ext>
            </a:extLst>
          </p:cNvPr>
          <p:cNvSpPr txBox="1">
            <a:spLocks noChangeArrowheads="1"/>
          </p:cNvSpPr>
          <p:nvPr/>
        </p:nvSpPr>
        <p:spPr bwMode="auto">
          <a:xfrm>
            <a:off x="2329289" y="20867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27" name="Text Box 92">
            <a:extLst>
              <a:ext uri="{FF2B5EF4-FFF2-40B4-BE49-F238E27FC236}">
                <a16:creationId xmlns:a16="http://schemas.microsoft.com/office/drawing/2014/main" id="{6503E5C1-4C17-3996-B7B4-ED3076748ADC}"/>
              </a:ext>
            </a:extLst>
          </p:cNvPr>
          <p:cNvSpPr txBox="1">
            <a:spLocks noChangeArrowheads="1"/>
          </p:cNvSpPr>
          <p:nvPr/>
        </p:nvSpPr>
        <p:spPr bwMode="auto">
          <a:xfrm>
            <a:off x="2329289" y="27121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p>
        </p:txBody>
      </p:sp>
      <p:sp>
        <p:nvSpPr>
          <p:cNvPr id="28" name="Text Box 93">
            <a:extLst>
              <a:ext uri="{FF2B5EF4-FFF2-40B4-BE49-F238E27FC236}">
                <a16:creationId xmlns:a16="http://schemas.microsoft.com/office/drawing/2014/main" id="{3C29C214-90F1-31B7-6A2D-FF568D8E5694}"/>
              </a:ext>
            </a:extLst>
          </p:cNvPr>
          <p:cNvSpPr txBox="1">
            <a:spLocks noChangeArrowheads="1"/>
          </p:cNvSpPr>
          <p:nvPr/>
        </p:nvSpPr>
        <p:spPr bwMode="auto">
          <a:xfrm>
            <a:off x="2229277" y="367103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29" name="Text Box 94">
            <a:extLst>
              <a:ext uri="{FF2B5EF4-FFF2-40B4-BE49-F238E27FC236}">
                <a16:creationId xmlns:a16="http://schemas.microsoft.com/office/drawing/2014/main" id="{2933461B-3920-D524-47D7-012174F39FEF}"/>
              </a:ext>
            </a:extLst>
          </p:cNvPr>
          <p:cNvSpPr txBox="1">
            <a:spLocks noChangeArrowheads="1"/>
          </p:cNvSpPr>
          <p:nvPr/>
        </p:nvSpPr>
        <p:spPr bwMode="auto">
          <a:xfrm>
            <a:off x="2229277" y="4367951"/>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0" name="Text Box 95">
            <a:extLst>
              <a:ext uri="{FF2B5EF4-FFF2-40B4-BE49-F238E27FC236}">
                <a16:creationId xmlns:a16="http://schemas.microsoft.com/office/drawing/2014/main" id="{0A6D29CD-A420-0B7D-BA43-36B36B4164DB}"/>
              </a:ext>
            </a:extLst>
          </p:cNvPr>
          <p:cNvSpPr txBox="1">
            <a:spLocks noChangeArrowheads="1"/>
          </p:cNvSpPr>
          <p:nvPr/>
        </p:nvSpPr>
        <p:spPr bwMode="auto">
          <a:xfrm>
            <a:off x="3481814" y="3310676"/>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p>
        </p:txBody>
      </p:sp>
      <p:sp>
        <p:nvSpPr>
          <p:cNvPr id="31" name="Text Box 96">
            <a:extLst>
              <a:ext uri="{FF2B5EF4-FFF2-40B4-BE49-F238E27FC236}">
                <a16:creationId xmlns:a16="http://schemas.microsoft.com/office/drawing/2014/main" id="{0D4096D1-B432-26F7-3AC3-B68CEA4CF37D}"/>
              </a:ext>
            </a:extLst>
          </p:cNvPr>
          <p:cNvSpPr txBox="1">
            <a:spLocks noChangeArrowheads="1"/>
          </p:cNvSpPr>
          <p:nvPr/>
        </p:nvSpPr>
        <p:spPr bwMode="auto">
          <a:xfrm>
            <a:off x="3481814" y="40075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3</a:t>
            </a:r>
          </a:p>
        </p:txBody>
      </p:sp>
      <p:sp>
        <p:nvSpPr>
          <p:cNvPr id="32" name="Text Box 97">
            <a:extLst>
              <a:ext uri="{FF2B5EF4-FFF2-40B4-BE49-F238E27FC236}">
                <a16:creationId xmlns:a16="http://schemas.microsoft.com/office/drawing/2014/main" id="{E08440C3-F07D-46D7-A172-64CB66C4BE55}"/>
              </a:ext>
            </a:extLst>
          </p:cNvPr>
          <p:cNvSpPr txBox="1">
            <a:spLocks noChangeArrowheads="1"/>
          </p:cNvSpPr>
          <p:nvPr/>
        </p:nvSpPr>
        <p:spPr bwMode="auto">
          <a:xfrm>
            <a:off x="4678789" y="20644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3" name="Text Box 98">
            <a:extLst>
              <a:ext uri="{FF2B5EF4-FFF2-40B4-BE49-F238E27FC236}">
                <a16:creationId xmlns:a16="http://schemas.microsoft.com/office/drawing/2014/main" id="{35D63315-F5B4-F9AA-E225-CCB1830F847E}"/>
              </a:ext>
            </a:extLst>
          </p:cNvPr>
          <p:cNvSpPr txBox="1">
            <a:spLocks noChangeArrowheads="1"/>
          </p:cNvSpPr>
          <p:nvPr/>
        </p:nvSpPr>
        <p:spPr bwMode="auto">
          <a:xfrm>
            <a:off x="4678789" y="2761401"/>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p>
        </p:txBody>
      </p:sp>
      <p:sp>
        <p:nvSpPr>
          <p:cNvPr id="34" name="Text Box 99">
            <a:extLst>
              <a:ext uri="{FF2B5EF4-FFF2-40B4-BE49-F238E27FC236}">
                <a16:creationId xmlns:a16="http://schemas.microsoft.com/office/drawing/2014/main" id="{B24EB7D8-C821-152D-F724-E3DF9475D50C}"/>
              </a:ext>
            </a:extLst>
          </p:cNvPr>
          <p:cNvSpPr txBox="1">
            <a:spLocks noChangeArrowheads="1"/>
          </p:cNvSpPr>
          <p:nvPr/>
        </p:nvSpPr>
        <p:spPr bwMode="auto">
          <a:xfrm>
            <a:off x="5470952" y="27121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p>
        </p:txBody>
      </p:sp>
      <p:sp>
        <p:nvSpPr>
          <p:cNvPr id="35" name="Text Box 100">
            <a:extLst>
              <a:ext uri="{FF2B5EF4-FFF2-40B4-BE49-F238E27FC236}">
                <a16:creationId xmlns:a16="http://schemas.microsoft.com/office/drawing/2014/main" id="{FB5F04E2-1491-04A1-1882-98B22C5F044C}"/>
              </a:ext>
            </a:extLst>
          </p:cNvPr>
          <p:cNvSpPr txBox="1">
            <a:spLocks noChangeArrowheads="1"/>
          </p:cNvSpPr>
          <p:nvPr/>
        </p:nvSpPr>
        <p:spPr bwMode="auto">
          <a:xfrm>
            <a:off x="5470952" y="3409101"/>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1</a:t>
            </a:r>
          </a:p>
        </p:txBody>
      </p:sp>
      <p:sp>
        <p:nvSpPr>
          <p:cNvPr id="36" name="Text Box 101">
            <a:extLst>
              <a:ext uri="{FF2B5EF4-FFF2-40B4-BE49-F238E27FC236}">
                <a16:creationId xmlns:a16="http://schemas.microsoft.com/office/drawing/2014/main" id="{E4B7CF1F-AC23-78F0-2DED-1CF952DD789E}"/>
              </a:ext>
            </a:extLst>
          </p:cNvPr>
          <p:cNvSpPr txBox="1">
            <a:spLocks noChangeArrowheads="1"/>
          </p:cNvSpPr>
          <p:nvPr/>
        </p:nvSpPr>
        <p:spPr bwMode="auto">
          <a:xfrm>
            <a:off x="4966127" y="453463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p>
        </p:txBody>
      </p:sp>
      <p:sp>
        <p:nvSpPr>
          <p:cNvPr id="37" name="Text Box 102">
            <a:extLst>
              <a:ext uri="{FF2B5EF4-FFF2-40B4-BE49-F238E27FC236}">
                <a16:creationId xmlns:a16="http://schemas.microsoft.com/office/drawing/2014/main" id="{61E497FF-35F6-849C-1881-39C2811E6DA9}"/>
              </a:ext>
            </a:extLst>
          </p:cNvPr>
          <p:cNvSpPr txBox="1">
            <a:spLocks noChangeArrowheads="1"/>
          </p:cNvSpPr>
          <p:nvPr/>
        </p:nvSpPr>
        <p:spPr bwMode="auto">
          <a:xfrm>
            <a:off x="4966127" y="5231551"/>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灯片编号占位符 5"/>
          <p:cNvSpPr>
            <a:spLocks noGrp="1"/>
          </p:cNvSpPr>
          <p:nvPr>
            <p:ph type="sldNum" sz="quarter" idx="12"/>
          </p:nvPr>
        </p:nvSpPr>
        <p:spPr/>
        <p:txBody>
          <a:bodyPr/>
          <a:lstStyle/>
          <a:p>
            <a:fld id="{4DAB44C5-B1EE-4048-8861-5729C6C7BD6F}" type="slidenum">
              <a:rPr lang="en-US" altLang="zh-CN"/>
              <a:pPr/>
              <a:t>226</a:t>
            </a:fld>
            <a:endParaRPr lang="en-US" altLang="zh-CN"/>
          </a:p>
        </p:txBody>
      </p:sp>
      <p:sp>
        <p:nvSpPr>
          <p:cNvPr id="457730" name="Rectangle 2"/>
          <p:cNvSpPr>
            <a:spLocks noGrp="1" noChangeArrowheads="1"/>
          </p:cNvSpPr>
          <p:nvPr>
            <p:ph type="title"/>
          </p:nvPr>
        </p:nvSpPr>
        <p:spPr/>
        <p:txBody>
          <a:bodyPr/>
          <a:lstStyle/>
          <a:p>
            <a:r>
              <a:rPr lang="zh-CN" altLang="en-US"/>
              <a:t>源路由网桥</a:t>
            </a:r>
          </a:p>
        </p:txBody>
      </p:sp>
      <p:sp>
        <p:nvSpPr>
          <p:cNvPr id="457731" name="Rectangle 3"/>
          <p:cNvSpPr>
            <a:spLocks noGrp="1" noChangeArrowheads="1"/>
          </p:cNvSpPr>
          <p:nvPr>
            <p:ph type="body" idx="1"/>
          </p:nvPr>
        </p:nvSpPr>
        <p:spPr>
          <a:xfrm>
            <a:off x="666750" y="1125538"/>
            <a:ext cx="9750425" cy="2881312"/>
          </a:xfrm>
        </p:spPr>
        <p:txBody>
          <a:bodyPr>
            <a:normAutofit/>
          </a:bodyPr>
          <a:lstStyle/>
          <a:p>
            <a:pPr>
              <a:buFont typeface="Wingdings" panose="05000000000000000000" pitchFamily="2" charset="2"/>
              <a:buChar char="n"/>
            </a:pPr>
            <a:r>
              <a:rPr lang="zh-CN" altLang="en-US" sz="2400" dirty="0"/>
              <a:t>源路由网桥：让发送帧的源站点决定转发路由，而不是由网桥来决定。</a:t>
            </a:r>
          </a:p>
          <a:p>
            <a:pPr>
              <a:buFont typeface="Wingdings" panose="05000000000000000000" pitchFamily="2" charset="2"/>
              <a:buChar char="n"/>
            </a:pPr>
            <a:r>
              <a:rPr lang="zh-CN" altLang="en-US" sz="2400" dirty="0"/>
              <a:t>发送站点的网络软件确定到目的站点的路由，并将它存储在帧中，这个路由由路由指示（</a:t>
            </a:r>
            <a:r>
              <a:rPr lang="en-US" altLang="zh-CN" sz="2400" dirty="0"/>
              <a:t>Route Designator</a:t>
            </a:r>
            <a:r>
              <a:rPr lang="zh-CN" altLang="en-US" sz="2400" dirty="0"/>
              <a:t>）的序列组成，每个路由指示由一个局域网和一个网桥</a:t>
            </a:r>
            <a:r>
              <a:rPr lang="en-US" altLang="zh-CN" sz="2400" dirty="0"/>
              <a:t>ID</a:t>
            </a:r>
            <a:r>
              <a:rPr lang="zh-CN" altLang="en-US" sz="2400" dirty="0"/>
              <a:t>组成。</a:t>
            </a:r>
          </a:p>
        </p:txBody>
      </p:sp>
      <p:graphicFrame>
        <p:nvGraphicFramePr>
          <p:cNvPr id="457891" name="Group 163"/>
          <p:cNvGraphicFramePr>
            <a:graphicFrameLocks noGrp="1"/>
          </p:cNvGraphicFramePr>
          <p:nvPr>
            <p:extLst>
              <p:ext uri="{D42A27DB-BD31-4B8C-83A1-F6EECF244321}">
                <p14:modId xmlns:p14="http://schemas.microsoft.com/office/powerpoint/2010/main" val="4176501273"/>
              </p:ext>
            </p:extLst>
          </p:nvPr>
        </p:nvGraphicFramePr>
        <p:xfrm>
          <a:off x="1614858" y="4170104"/>
          <a:ext cx="8269287" cy="764160"/>
        </p:xfrm>
        <a:graphic>
          <a:graphicData uri="http://schemas.openxmlformats.org/drawingml/2006/table">
            <a:tbl>
              <a:tblPr/>
              <a:tblGrid>
                <a:gridCol w="504825">
                  <a:extLst>
                    <a:ext uri="{9D8B030D-6E8A-4147-A177-3AD203B41FA5}">
                      <a16:colId xmlns:a16="http://schemas.microsoft.com/office/drawing/2014/main" val="20000"/>
                    </a:ext>
                  </a:extLst>
                </a:gridCol>
                <a:gridCol w="720725">
                  <a:extLst>
                    <a:ext uri="{9D8B030D-6E8A-4147-A177-3AD203B41FA5}">
                      <a16:colId xmlns:a16="http://schemas.microsoft.com/office/drawing/2014/main" val="20001"/>
                    </a:ext>
                  </a:extLst>
                </a:gridCol>
                <a:gridCol w="503237">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gridCol w="1512888">
                  <a:extLst>
                    <a:ext uri="{9D8B030D-6E8A-4147-A177-3AD203B41FA5}">
                      <a16:colId xmlns:a16="http://schemas.microsoft.com/office/drawing/2014/main" val="20004"/>
                    </a:ext>
                  </a:extLst>
                </a:gridCol>
                <a:gridCol w="1408112">
                  <a:extLst>
                    <a:ext uri="{9D8B030D-6E8A-4147-A177-3AD203B41FA5}">
                      <a16:colId xmlns:a16="http://schemas.microsoft.com/office/drawing/2014/main" val="20005"/>
                    </a:ext>
                  </a:extLst>
                </a:gridCol>
                <a:gridCol w="536575">
                  <a:extLst>
                    <a:ext uri="{9D8B030D-6E8A-4147-A177-3AD203B41FA5}">
                      <a16:colId xmlns:a16="http://schemas.microsoft.com/office/drawing/2014/main" val="20006"/>
                    </a:ext>
                  </a:extLst>
                </a:gridCol>
                <a:gridCol w="1727200">
                  <a:extLst>
                    <a:ext uri="{9D8B030D-6E8A-4147-A177-3AD203B41FA5}">
                      <a16:colId xmlns:a16="http://schemas.microsoft.com/office/drawing/2014/main" val="20007"/>
                    </a:ext>
                  </a:extLst>
                </a:gridCol>
                <a:gridCol w="492125">
                  <a:extLst>
                    <a:ext uri="{9D8B030D-6E8A-4147-A177-3AD203B41FA5}">
                      <a16:colId xmlns:a16="http://schemas.microsoft.com/office/drawing/2014/main" val="20008"/>
                    </a:ext>
                  </a:extLst>
                </a:gridCol>
              </a:tblGrid>
              <a:tr h="4476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目的</a:t>
                      </a:r>
                    </a:p>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地址</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控制</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第一个</a:t>
                      </a:r>
                    </a:p>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路由指示</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第二个</a:t>
                      </a:r>
                    </a:p>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路由指示</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最后一个</a:t>
                      </a:r>
                    </a:p>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路由指示</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57892" name="Text Box 164"/>
          <p:cNvSpPr txBox="1">
            <a:spLocks noChangeArrowheads="1"/>
          </p:cNvSpPr>
          <p:nvPr/>
        </p:nvSpPr>
        <p:spPr bwMode="auto">
          <a:xfrm>
            <a:off x="2694357" y="5106729"/>
            <a:ext cx="597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dirty="0">
                <a:solidFill>
                  <a:srgbClr val="C00000"/>
                </a:solidFill>
                <a:latin typeface="Arial" panose="020B0604020202020204" pitchFamily="34" charset="0"/>
                <a:ea typeface="黑体" panose="02010609060101010101" pitchFamily="49" charset="-122"/>
              </a:rPr>
              <a:t>控制</a:t>
            </a:r>
            <a:r>
              <a:rPr kumimoji="0" lang="zh-CN" altLang="en-US" dirty="0">
                <a:latin typeface="Arial" panose="020B0604020202020204" pitchFamily="34" charset="0"/>
                <a:ea typeface="黑体" panose="02010609060101010101" pitchFamily="49" charset="-122"/>
              </a:rPr>
              <a:t>：路由字段长度、路由类型、路由方向</a:t>
            </a:r>
          </a:p>
        </p:txBody>
      </p:sp>
      <p:sp>
        <p:nvSpPr>
          <p:cNvPr id="457893" name="Text Box 165"/>
          <p:cNvSpPr txBox="1">
            <a:spLocks noChangeArrowheads="1"/>
          </p:cNvSpPr>
          <p:nvPr/>
        </p:nvSpPr>
        <p:spPr bwMode="auto">
          <a:xfrm>
            <a:off x="2694357" y="5567030"/>
            <a:ext cx="414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dirty="0">
                <a:solidFill>
                  <a:srgbClr val="C00000"/>
                </a:solidFill>
                <a:latin typeface="Arial" panose="020B0604020202020204" pitchFamily="34" charset="0"/>
                <a:ea typeface="黑体" panose="02010609060101010101" pitchFamily="49" charset="-122"/>
              </a:rPr>
              <a:t>路由指示</a:t>
            </a:r>
            <a:r>
              <a:rPr kumimoji="0" lang="zh-CN" altLang="en-US" dirty="0">
                <a:latin typeface="Arial" panose="020B0604020202020204" pitchFamily="34" charset="0"/>
                <a:ea typeface="黑体" panose="02010609060101010101" pitchFamily="49" charset="-122"/>
              </a:rPr>
              <a:t>：局域网号、网桥号</a:t>
            </a:r>
          </a:p>
        </p:txBody>
      </p:sp>
      <p:sp>
        <p:nvSpPr>
          <p:cNvPr id="457894" name="AutoShape 166"/>
          <p:cNvSpPr>
            <a:spLocks/>
          </p:cNvSpPr>
          <p:nvPr/>
        </p:nvSpPr>
        <p:spPr bwMode="auto">
          <a:xfrm rot="5400000">
            <a:off x="6222576" y="1000661"/>
            <a:ext cx="287338" cy="6048375"/>
          </a:xfrm>
          <a:prstGeom prst="leftBrace">
            <a:avLst>
              <a:gd name="adj1" fmla="val 175414"/>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457895" name="Text Box 167"/>
          <p:cNvSpPr txBox="1">
            <a:spLocks noChangeArrowheads="1"/>
          </p:cNvSpPr>
          <p:nvPr/>
        </p:nvSpPr>
        <p:spPr bwMode="auto">
          <a:xfrm>
            <a:off x="5647107" y="3449379"/>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a:latin typeface="Arial" panose="020B0604020202020204" pitchFamily="34" charset="0"/>
                <a:ea typeface="黑体" panose="02010609060101010101" pitchFamily="49" charset="-122"/>
              </a:rPr>
              <a:t>路由字段</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灯片编号占位符 5"/>
          <p:cNvSpPr>
            <a:spLocks noGrp="1"/>
          </p:cNvSpPr>
          <p:nvPr>
            <p:ph type="sldNum" sz="quarter" idx="12"/>
          </p:nvPr>
        </p:nvSpPr>
        <p:spPr/>
        <p:txBody>
          <a:bodyPr/>
          <a:lstStyle/>
          <a:p>
            <a:fld id="{09F7A683-6775-471B-B33D-432502AA5F81}" type="slidenum">
              <a:rPr lang="en-US" altLang="zh-CN"/>
              <a:pPr/>
              <a:t>227</a:t>
            </a:fld>
            <a:endParaRPr lang="en-US" altLang="zh-CN"/>
          </a:p>
        </p:txBody>
      </p:sp>
      <p:sp>
        <p:nvSpPr>
          <p:cNvPr id="458754" name="Rectangle 2"/>
          <p:cNvSpPr>
            <a:spLocks noGrp="1" noChangeArrowheads="1"/>
          </p:cNvSpPr>
          <p:nvPr>
            <p:ph type="title"/>
          </p:nvPr>
        </p:nvSpPr>
        <p:spPr/>
        <p:txBody>
          <a:bodyPr/>
          <a:lstStyle/>
          <a:p>
            <a:r>
              <a:rPr lang="zh-CN" altLang="en-US"/>
              <a:t>源路由网桥示例</a:t>
            </a:r>
          </a:p>
        </p:txBody>
      </p:sp>
      <p:sp>
        <p:nvSpPr>
          <p:cNvPr id="458755" name="Rectangle 3"/>
          <p:cNvSpPr>
            <a:spLocks noGrp="1" noChangeArrowheads="1"/>
          </p:cNvSpPr>
          <p:nvPr>
            <p:ph type="body" idx="1"/>
          </p:nvPr>
        </p:nvSpPr>
        <p:spPr>
          <a:xfrm>
            <a:off x="666750" y="1139031"/>
            <a:ext cx="10858500" cy="2520950"/>
          </a:xfrm>
        </p:spPr>
        <p:txBody>
          <a:bodyPr>
            <a:normAutofit/>
          </a:bodyPr>
          <a:lstStyle/>
          <a:p>
            <a:pPr>
              <a:buFont typeface="Wingdings" panose="05000000000000000000" pitchFamily="2" charset="2"/>
              <a:buChar char="n"/>
            </a:pPr>
            <a:r>
              <a:rPr lang="zh-CN" altLang="en-US" sz="2400" dirty="0"/>
              <a:t>当一个网桥接收到一个帧时，确定是否有一个路由指示。若有，该路由指示包含该网桥的</a:t>
            </a:r>
            <a:r>
              <a:rPr lang="en-US" altLang="zh-CN" sz="2400" dirty="0"/>
              <a:t>ID</a:t>
            </a:r>
            <a:r>
              <a:rPr lang="zh-CN" altLang="en-US" sz="2400" dirty="0"/>
              <a:t>和传输该帧的局域网的</a:t>
            </a:r>
            <a:r>
              <a:rPr lang="en-US" altLang="zh-CN" sz="2400" dirty="0"/>
              <a:t>ID</a:t>
            </a:r>
            <a:r>
              <a:rPr lang="zh-CN" altLang="en-US" sz="2400" dirty="0"/>
              <a:t>，网桥接收该帧并将它转发到下一个路由指示指定的局域网上。</a:t>
            </a:r>
            <a:endParaRPr lang="en-US" altLang="zh-CN" sz="2400" dirty="0"/>
          </a:p>
          <a:p>
            <a:pPr marL="536575" indent="-271463"/>
            <a:r>
              <a:rPr kumimoji="0" lang="zh-CN" altLang="en-US" dirty="0">
                <a:latin typeface="+mn-ea"/>
                <a:ea typeface="+mn-ea"/>
              </a:rPr>
              <a:t>例如：假定</a:t>
            </a:r>
            <a:r>
              <a:rPr kumimoji="0" lang="en-US" altLang="zh-CN" dirty="0">
                <a:latin typeface="+mn-ea"/>
                <a:ea typeface="+mn-ea"/>
              </a:rPr>
              <a:t>A</a:t>
            </a:r>
            <a:r>
              <a:rPr kumimoji="0" lang="zh-CN" altLang="en-US" dirty="0">
                <a:latin typeface="+mn-ea"/>
                <a:ea typeface="+mn-ea"/>
              </a:rPr>
              <a:t>发送一个帧给</a:t>
            </a:r>
            <a:r>
              <a:rPr kumimoji="0" lang="en-US" altLang="zh-CN" dirty="0">
                <a:latin typeface="+mn-ea"/>
                <a:ea typeface="+mn-ea"/>
              </a:rPr>
              <a:t>B</a:t>
            </a:r>
            <a:r>
              <a:rPr kumimoji="0" lang="zh-CN" altLang="en-US" dirty="0">
                <a:latin typeface="+mn-ea"/>
                <a:ea typeface="+mn-ea"/>
              </a:rPr>
              <a:t>，并指定一个路由为</a:t>
            </a:r>
            <a:r>
              <a:rPr kumimoji="0" lang="en-US" altLang="zh-CN" dirty="0">
                <a:latin typeface="+mn-ea"/>
                <a:ea typeface="+mn-ea"/>
              </a:rPr>
              <a:t>L1:B5</a:t>
            </a:r>
            <a:r>
              <a:rPr kumimoji="0" lang="en-US" altLang="zh-CN" dirty="0">
                <a:latin typeface="+mn-ea"/>
                <a:ea typeface="+mn-ea"/>
                <a:sym typeface="Symbol" panose="05050102010706020507" pitchFamily="18" charset="2"/>
              </a:rPr>
              <a:t></a:t>
            </a:r>
            <a:r>
              <a:rPr kumimoji="0" lang="en-US" altLang="zh-CN" dirty="0">
                <a:latin typeface="+mn-ea"/>
                <a:ea typeface="+mn-ea"/>
              </a:rPr>
              <a:t>L3:B4 </a:t>
            </a:r>
            <a:r>
              <a:rPr kumimoji="0" lang="en-US" altLang="zh-CN" dirty="0">
                <a:latin typeface="+mn-ea"/>
                <a:ea typeface="+mn-ea"/>
                <a:sym typeface="Symbol" panose="05050102010706020507" pitchFamily="18" charset="2"/>
              </a:rPr>
              <a:t></a:t>
            </a:r>
            <a:r>
              <a:rPr kumimoji="0" lang="en-US" altLang="zh-CN" dirty="0">
                <a:latin typeface="+mn-ea"/>
                <a:ea typeface="+mn-ea"/>
              </a:rPr>
              <a:t> L4</a:t>
            </a:r>
            <a:r>
              <a:rPr kumimoji="0" lang="zh-CN" altLang="en-US" dirty="0">
                <a:latin typeface="+mn-ea"/>
                <a:ea typeface="+mn-ea"/>
              </a:rPr>
              <a:t>。</a:t>
            </a:r>
          </a:p>
          <a:p>
            <a:pPr>
              <a:buFont typeface="Wingdings" panose="05000000000000000000" pitchFamily="2" charset="2"/>
              <a:buChar char="n"/>
            </a:pPr>
            <a:endParaRPr lang="zh-CN" altLang="en-US" sz="2400" dirty="0"/>
          </a:p>
        </p:txBody>
      </p:sp>
      <p:sp>
        <p:nvSpPr>
          <p:cNvPr id="458756" name="Line 4"/>
          <p:cNvSpPr>
            <a:spLocks noChangeShapeType="1"/>
          </p:cNvSpPr>
          <p:nvPr/>
        </p:nvSpPr>
        <p:spPr bwMode="auto">
          <a:xfrm flipH="1">
            <a:off x="5026535" y="3669303"/>
            <a:ext cx="0" cy="81915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57" name="Line 5"/>
          <p:cNvSpPr>
            <a:spLocks noChangeShapeType="1"/>
          </p:cNvSpPr>
          <p:nvPr/>
        </p:nvSpPr>
        <p:spPr bwMode="auto">
          <a:xfrm flipH="1">
            <a:off x="4234373" y="4488453"/>
            <a:ext cx="0" cy="1503362"/>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58" name="Line 6"/>
          <p:cNvSpPr>
            <a:spLocks noChangeShapeType="1"/>
          </p:cNvSpPr>
          <p:nvPr/>
        </p:nvSpPr>
        <p:spPr bwMode="auto">
          <a:xfrm>
            <a:off x="6107623" y="4488454"/>
            <a:ext cx="0" cy="82073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59" name="Line 7"/>
          <p:cNvSpPr>
            <a:spLocks noChangeShapeType="1"/>
          </p:cNvSpPr>
          <p:nvPr/>
        </p:nvSpPr>
        <p:spPr bwMode="auto">
          <a:xfrm flipH="1">
            <a:off x="6750561" y="3669303"/>
            <a:ext cx="4763" cy="2322512"/>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60" name="Line 8"/>
          <p:cNvSpPr>
            <a:spLocks noChangeShapeType="1"/>
          </p:cNvSpPr>
          <p:nvPr/>
        </p:nvSpPr>
        <p:spPr bwMode="auto">
          <a:xfrm>
            <a:off x="8195185" y="3669304"/>
            <a:ext cx="0" cy="16398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61" name="Line 9"/>
          <p:cNvSpPr>
            <a:spLocks noChangeShapeType="1"/>
          </p:cNvSpPr>
          <p:nvPr/>
        </p:nvSpPr>
        <p:spPr bwMode="auto">
          <a:xfrm>
            <a:off x="7661785" y="5309191"/>
            <a:ext cx="0" cy="682625"/>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62" name="Line 10"/>
          <p:cNvSpPr>
            <a:spLocks noChangeShapeType="1"/>
          </p:cNvSpPr>
          <p:nvPr/>
        </p:nvSpPr>
        <p:spPr bwMode="auto">
          <a:xfrm>
            <a:off x="4234373" y="3396254"/>
            <a:ext cx="0" cy="274637"/>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63" name="Line 11"/>
          <p:cNvSpPr>
            <a:spLocks noChangeShapeType="1"/>
          </p:cNvSpPr>
          <p:nvPr/>
        </p:nvSpPr>
        <p:spPr bwMode="auto">
          <a:xfrm>
            <a:off x="8155498" y="5991816"/>
            <a:ext cx="0" cy="284163"/>
          </a:xfrm>
          <a:prstGeom prst="line">
            <a:avLst/>
          </a:prstGeom>
          <a:noFill/>
          <a:ln w="19050">
            <a:solidFill>
              <a:srgbClr val="000000"/>
            </a:solidFill>
            <a:round/>
            <a:headEnd type="oval" w="lg" len="lg"/>
            <a:tailEnd/>
          </a:ln>
          <a:extLst>
            <a:ext uri="{909E8E84-426E-40DD-AFC4-6F175D3DCCD1}">
              <a14:hiddenFill xmlns:a14="http://schemas.microsoft.com/office/drawing/2010/main">
                <a:noFill/>
              </a14:hiddenFill>
            </a:ext>
          </a:extLst>
        </p:spPr>
        <p:txBody>
          <a:bodyPr/>
          <a:lstStyle/>
          <a:p>
            <a:endParaRPr lang="zh-CN" altLang="en-US"/>
          </a:p>
        </p:txBody>
      </p:sp>
      <p:sp>
        <p:nvSpPr>
          <p:cNvPr id="458764" name="Text Box 12"/>
          <p:cNvSpPr txBox="1">
            <a:spLocks noChangeArrowheads="1"/>
          </p:cNvSpPr>
          <p:nvPr/>
        </p:nvSpPr>
        <p:spPr bwMode="auto">
          <a:xfrm>
            <a:off x="3200911" y="366930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ea typeface="宋体" panose="02010600030101010101" pitchFamily="2" charset="-122"/>
              </a:rPr>
              <a:t>局域网</a:t>
            </a:r>
            <a:r>
              <a:rPr lang="en-US" altLang="zh-CN" sz="1600">
                <a:ea typeface="宋体" panose="02010600030101010101" pitchFamily="2" charset="-122"/>
              </a:rPr>
              <a:t>L1</a:t>
            </a:r>
          </a:p>
        </p:txBody>
      </p:sp>
      <p:sp>
        <p:nvSpPr>
          <p:cNvPr id="458765" name="Text Box 13"/>
          <p:cNvSpPr txBox="1">
            <a:spLocks noChangeArrowheads="1"/>
          </p:cNvSpPr>
          <p:nvPr/>
        </p:nvSpPr>
        <p:spPr bwMode="auto">
          <a:xfrm>
            <a:off x="3200911" y="4534490"/>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ea typeface="宋体" panose="02010600030101010101" pitchFamily="2" charset="-122"/>
              </a:rPr>
              <a:t>局域网</a:t>
            </a:r>
            <a:r>
              <a:rPr lang="en-US" altLang="zh-CN" sz="1600">
                <a:ea typeface="宋体" panose="02010600030101010101" pitchFamily="2" charset="-122"/>
              </a:rPr>
              <a:t>L2</a:t>
            </a:r>
          </a:p>
        </p:txBody>
      </p:sp>
      <p:sp>
        <p:nvSpPr>
          <p:cNvPr id="458766" name="Text Box 14"/>
          <p:cNvSpPr txBox="1">
            <a:spLocks noChangeArrowheads="1"/>
          </p:cNvSpPr>
          <p:nvPr/>
        </p:nvSpPr>
        <p:spPr bwMode="auto">
          <a:xfrm>
            <a:off x="3200911" y="599340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ea typeface="宋体" panose="02010600030101010101" pitchFamily="2" charset="-122"/>
              </a:rPr>
              <a:t>局域网</a:t>
            </a:r>
            <a:r>
              <a:rPr lang="en-US" altLang="zh-CN" sz="1600">
                <a:ea typeface="宋体" panose="02010600030101010101" pitchFamily="2" charset="-122"/>
              </a:rPr>
              <a:t>L4</a:t>
            </a:r>
          </a:p>
        </p:txBody>
      </p:sp>
      <p:sp>
        <p:nvSpPr>
          <p:cNvPr id="458767" name="Text Box 15"/>
          <p:cNvSpPr txBox="1">
            <a:spLocks noChangeArrowheads="1"/>
          </p:cNvSpPr>
          <p:nvPr/>
        </p:nvSpPr>
        <p:spPr bwMode="auto">
          <a:xfrm>
            <a:off x="5531361" y="5353640"/>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ea typeface="宋体" panose="02010600030101010101" pitchFamily="2" charset="-122"/>
              </a:rPr>
              <a:t>局域网</a:t>
            </a:r>
            <a:r>
              <a:rPr lang="en-US" altLang="zh-CN" sz="1600">
                <a:ea typeface="宋体" panose="02010600030101010101" pitchFamily="2" charset="-122"/>
              </a:rPr>
              <a:t>L3</a:t>
            </a:r>
          </a:p>
        </p:txBody>
      </p:sp>
      <p:sp>
        <p:nvSpPr>
          <p:cNvPr id="458768" name="Line 16"/>
          <p:cNvSpPr>
            <a:spLocks noChangeShapeType="1"/>
          </p:cNvSpPr>
          <p:nvPr/>
        </p:nvSpPr>
        <p:spPr bwMode="auto">
          <a:xfrm flipV="1">
            <a:off x="3802574" y="4488454"/>
            <a:ext cx="2808287"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58769" name="Line 17"/>
          <p:cNvSpPr>
            <a:spLocks noChangeShapeType="1"/>
          </p:cNvSpPr>
          <p:nvPr/>
        </p:nvSpPr>
        <p:spPr bwMode="auto">
          <a:xfrm>
            <a:off x="3802574" y="5991815"/>
            <a:ext cx="489743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58770" name="Line 18"/>
          <p:cNvSpPr>
            <a:spLocks noChangeShapeType="1"/>
          </p:cNvSpPr>
          <p:nvPr/>
        </p:nvSpPr>
        <p:spPr bwMode="auto">
          <a:xfrm>
            <a:off x="5775835" y="5310778"/>
            <a:ext cx="2808288"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58771" name="Line 19"/>
          <p:cNvSpPr>
            <a:spLocks noChangeShapeType="1"/>
          </p:cNvSpPr>
          <p:nvPr/>
        </p:nvSpPr>
        <p:spPr bwMode="auto">
          <a:xfrm flipV="1">
            <a:off x="3802573" y="3669304"/>
            <a:ext cx="4737100" cy="15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58772" name="Rectangle 20"/>
          <p:cNvSpPr>
            <a:spLocks noChangeArrowheads="1"/>
          </p:cNvSpPr>
          <p:nvPr/>
        </p:nvSpPr>
        <p:spPr bwMode="auto">
          <a:xfrm>
            <a:off x="4018474" y="3026366"/>
            <a:ext cx="428625" cy="403225"/>
          </a:xfrm>
          <a:prstGeom prst="rect">
            <a:avLst/>
          </a:prstGeom>
          <a:solidFill>
            <a:srgbClr val="FF9900"/>
          </a:solidFill>
          <a:ln w="17463">
            <a:solidFill>
              <a:srgbClr val="000000"/>
            </a:solidFill>
            <a:miter lim="800000"/>
            <a:headEnd/>
            <a:tailEnd/>
          </a:ln>
        </p:spPr>
        <p:txBody>
          <a:bodyPr/>
          <a:lstStyle/>
          <a:p>
            <a:pPr algn="ctr"/>
            <a:r>
              <a:rPr lang="en-US" altLang="zh-CN" sz="2400">
                <a:ea typeface="宋体" panose="02010600030101010101" pitchFamily="2" charset="-122"/>
              </a:rPr>
              <a:t>A</a:t>
            </a:r>
          </a:p>
        </p:txBody>
      </p:sp>
      <p:sp>
        <p:nvSpPr>
          <p:cNvPr id="458773" name="Rectangle 21"/>
          <p:cNvSpPr>
            <a:spLocks noChangeArrowheads="1"/>
          </p:cNvSpPr>
          <p:nvPr/>
        </p:nvSpPr>
        <p:spPr bwMode="auto">
          <a:xfrm>
            <a:off x="7982461" y="6237879"/>
            <a:ext cx="428625" cy="403225"/>
          </a:xfrm>
          <a:prstGeom prst="rect">
            <a:avLst/>
          </a:prstGeom>
          <a:solidFill>
            <a:srgbClr val="FF9900"/>
          </a:solidFill>
          <a:ln w="17463"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a:ea typeface="宋体" panose="02010600030101010101" pitchFamily="2" charset="-122"/>
              </a:rPr>
              <a:t>B</a:t>
            </a:r>
          </a:p>
        </p:txBody>
      </p:sp>
      <p:sp>
        <p:nvSpPr>
          <p:cNvPr id="458774" name="Rectangle 22"/>
          <p:cNvSpPr>
            <a:spLocks noChangeArrowheads="1"/>
          </p:cNvSpPr>
          <p:nvPr/>
        </p:nvSpPr>
        <p:spPr bwMode="auto">
          <a:xfrm>
            <a:off x="4523299" y="3942353"/>
            <a:ext cx="1030287" cy="279400"/>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a:ea typeface="宋体" panose="02010600030101010101" pitchFamily="2" charset="-122"/>
              </a:rPr>
              <a:t>网桥</a:t>
            </a:r>
            <a:r>
              <a:rPr lang="en-US" altLang="zh-CN" sz="1600">
                <a:ea typeface="宋体" panose="02010600030101010101" pitchFamily="2" charset="-122"/>
              </a:rPr>
              <a:t>B1</a:t>
            </a:r>
          </a:p>
        </p:txBody>
      </p:sp>
      <p:sp>
        <p:nvSpPr>
          <p:cNvPr id="458775" name="Rectangle 23"/>
          <p:cNvSpPr>
            <a:spLocks noChangeArrowheads="1"/>
          </p:cNvSpPr>
          <p:nvPr/>
        </p:nvSpPr>
        <p:spPr bwMode="auto">
          <a:xfrm>
            <a:off x="3731135" y="5086941"/>
            <a:ext cx="1030288" cy="327025"/>
          </a:xfrm>
          <a:prstGeom prst="rect">
            <a:avLst/>
          </a:prstGeom>
          <a:solidFill>
            <a:schemeClr val="accent1">
              <a:lumMod val="10000"/>
              <a:lumOff val="90000"/>
            </a:schemeClr>
          </a:solidFill>
          <a:ln w="17463">
            <a:solidFill>
              <a:srgbClr val="000000"/>
            </a:solidFill>
            <a:miter lim="800000"/>
            <a:headEnd/>
            <a:tailEnd/>
          </a:ln>
        </p:spPr>
        <p:txBody>
          <a:bodyPr/>
          <a:lstStyle/>
          <a:p>
            <a:pPr algn="ctr"/>
            <a:r>
              <a:rPr lang="zh-CN" altLang="en-US" sz="1600">
                <a:ea typeface="宋体" panose="02010600030101010101" pitchFamily="2" charset="-122"/>
              </a:rPr>
              <a:t>网桥</a:t>
            </a:r>
            <a:r>
              <a:rPr lang="en-US" altLang="zh-CN" sz="1600">
                <a:ea typeface="宋体" panose="02010600030101010101" pitchFamily="2" charset="-122"/>
              </a:rPr>
              <a:t>B2</a:t>
            </a:r>
          </a:p>
        </p:txBody>
      </p:sp>
      <p:sp>
        <p:nvSpPr>
          <p:cNvPr id="458776" name="Rectangle 24"/>
          <p:cNvSpPr>
            <a:spLocks noChangeArrowheads="1"/>
          </p:cNvSpPr>
          <p:nvPr/>
        </p:nvSpPr>
        <p:spPr bwMode="auto">
          <a:xfrm>
            <a:off x="7649085" y="4221754"/>
            <a:ext cx="1030288" cy="327025"/>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ea typeface="宋体" panose="02010600030101010101" pitchFamily="2" charset="-122"/>
              </a:rPr>
              <a:t>网桥</a:t>
            </a:r>
            <a:r>
              <a:rPr lang="en-US" altLang="zh-CN" sz="1600" dirty="0">
                <a:ea typeface="宋体" panose="02010600030101010101" pitchFamily="2" charset="-122"/>
              </a:rPr>
              <a:t>B5</a:t>
            </a:r>
          </a:p>
        </p:txBody>
      </p:sp>
      <p:sp>
        <p:nvSpPr>
          <p:cNvPr id="458777" name="Rectangle 25"/>
          <p:cNvSpPr>
            <a:spLocks noChangeArrowheads="1"/>
          </p:cNvSpPr>
          <p:nvPr/>
        </p:nvSpPr>
        <p:spPr bwMode="auto">
          <a:xfrm>
            <a:off x="7187123" y="5518740"/>
            <a:ext cx="1028700" cy="330200"/>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ea typeface="宋体" panose="02010600030101010101" pitchFamily="2" charset="-122"/>
              </a:rPr>
              <a:t>网桥</a:t>
            </a:r>
            <a:r>
              <a:rPr lang="en-US" altLang="zh-CN" sz="1600" dirty="0">
                <a:ea typeface="宋体" panose="02010600030101010101" pitchFamily="2" charset="-122"/>
              </a:rPr>
              <a:t>B4</a:t>
            </a:r>
          </a:p>
        </p:txBody>
      </p:sp>
      <p:sp>
        <p:nvSpPr>
          <p:cNvPr id="458778" name="Rectangle 26"/>
          <p:cNvSpPr>
            <a:spLocks noChangeArrowheads="1"/>
          </p:cNvSpPr>
          <p:nvPr/>
        </p:nvSpPr>
        <p:spPr bwMode="auto">
          <a:xfrm>
            <a:off x="5602798" y="4726578"/>
            <a:ext cx="1028700" cy="328612"/>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ea typeface="宋体" panose="02010600030101010101" pitchFamily="2" charset="-122"/>
              </a:rPr>
              <a:t>网桥</a:t>
            </a:r>
            <a:r>
              <a:rPr lang="en-US" altLang="zh-CN" sz="1600" dirty="0">
                <a:ea typeface="宋体" panose="02010600030101010101" pitchFamily="2" charset="-122"/>
              </a:rPr>
              <a:t>B3</a:t>
            </a:r>
          </a:p>
        </p:txBody>
      </p:sp>
      <p:sp>
        <p:nvSpPr>
          <p:cNvPr id="458779" name="Rectangle 27"/>
          <p:cNvSpPr>
            <a:spLocks noChangeArrowheads="1"/>
          </p:cNvSpPr>
          <p:nvPr/>
        </p:nvSpPr>
        <p:spPr bwMode="auto">
          <a:xfrm>
            <a:off x="6250499" y="3915365"/>
            <a:ext cx="1030287" cy="306388"/>
          </a:xfrm>
          <a:prstGeom prst="rect">
            <a:avLst/>
          </a:prstGeom>
          <a:solidFill>
            <a:schemeClr val="accent1">
              <a:lumMod val="10000"/>
              <a:lumOff val="90000"/>
            </a:schemeClr>
          </a:solidFill>
          <a:ln w="17463" algn="ctr">
            <a:solidFill>
              <a:srgbClr val="000000"/>
            </a:solidFill>
            <a:miter lim="800000"/>
            <a:headEnd/>
            <a:tailEnd/>
          </a:ln>
          <a:effectLst/>
        </p:spPr>
        <p:txBody>
          <a:bodyPr/>
          <a:lstStyle/>
          <a:p>
            <a:pPr algn="ctr"/>
            <a:r>
              <a:rPr lang="zh-CN" altLang="en-US" sz="1600" dirty="0">
                <a:ea typeface="宋体" panose="02010600030101010101" pitchFamily="2" charset="-122"/>
              </a:rPr>
              <a:t>网桥</a:t>
            </a:r>
            <a:r>
              <a:rPr lang="en-US" altLang="zh-CN" sz="1600" dirty="0">
                <a:ea typeface="宋体" panose="02010600030101010101" pitchFamily="2" charset="-122"/>
              </a:rPr>
              <a:t>B6</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A5DF6C8C-6DB2-468F-8AD4-C41FF301DDB2}" type="slidenum">
              <a:rPr lang="en-US" altLang="zh-CN"/>
              <a:pPr/>
              <a:t>228</a:t>
            </a:fld>
            <a:endParaRPr lang="en-US" altLang="zh-CN"/>
          </a:p>
        </p:txBody>
      </p:sp>
      <p:sp>
        <p:nvSpPr>
          <p:cNvPr id="602114" name="Rectangle 2"/>
          <p:cNvSpPr>
            <a:spLocks noGrp="1" noChangeArrowheads="1"/>
          </p:cNvSpPr>
          <p:nvPr>
            <p:ph type="title"/>
          </p:nvPr>
        </p:nvSpPr>
        <p:spPr/>
        <p:txBody>
          <a:bodyPr/>
          <a:lstStyle/>
          <a:p>
            <a:r>
              <a:rPr lang="zh-CN" altLang="en-US"/>
              <a:t>路由的生成</a:t>
            </a:r>
          </a:p>
        </p:txBody>
      </p:sp>
      <p:sp>
        <p:nvSpPr>
          <p:cNvPr id="602115" name="Rectangle 3"/>
          <p:cNvSpPr>
            <a:spLocks noGrp="1" noChangeArrowheads="1"/>
          </p:cNvSpPr>
          <p:nvPr>
            <p:ph type="body" idx="1"/>
          </p:nvPr>
        </p:nvSpPr>
        <p:spPr/>
        <p:txBody>
          <a:bodyPr/>
          <a:lstStyle/>
          <a:p>
            <a:pPr>
              <a:buFont typeface="Wingdings" panose="05000000000000000000" pitchFamily="2" charset="2"/>
              <a:buChar char="n"/>
            </a:pPr>
            <a:r>
              <a:rPr lang="zh-CN" altLang="en-US" sz="2400" dirty="0"/>
              <a:t>路由探索</a:t>
            </a:r>
            <a:r>
              <a:rPr lang="en-US" altLang="zh-CN" sz="2400" dirty="0"/>
              <a:t>(route discovery)</a:t>
            </a:r>
            <a:endParaRPr lang="en-US" altLang="zh-CN" dirty="0"/>
          </a:p>
          <a:p>
            <a:pPr marL="536575" lvl="1" indent="-271463">
              <a:buFont typeface="Wingdings" panose="05000000000000000000" pitchFamily="2" charset="2"/>
              <a:buChar char="Ø"/>
            </a:pPr>
            <a:r>
              <a:rPr lang="zh-CN" altLang="en-US" sz="2000" dirty="0"/>
              <a:t>决定到目的站点的一个路由</a:t>
            </a:r>
          </a:p>
          <a:p>
            <a:pPr>
              <a:buFont typeface="Wingdings" panose="05000000000000000000" pitchFamily="2" charset="2"/>
              <a:buChar char="n"/>
            </a:pPr>
            <a:r>
              <a:rPr lang="zh-CN" altLang="en-US" sz="2400" dirty="0"/>
              <a:t>方法：</a:t>
            </a:r>
          </a:p>
          <a:p>
            <a:pPr marL="536575" lvl="1" indent="-271463">
              <a:buFont typeface="Wingdings" panose="05000000000000000000" pitchFamily="2" charset="2"/>
              <a:buChar char="Ø"/>
            </a:pPr>
            <a:r>
              <a:rPr lang="zh-CN" altLang="en-US" sz="2000" dirty="0"/>
              <a:t>源站点发送一个全路由广播帧，目的站点返回一个包含路由的非广播帧</a:t>
            </a:r>
          </a:p>
          <a:p>
            <a:pPr marL="536575" lvl="1" indent="-271463">
              <a:buFont typeface="Wingdings" panose="05000000000000000000" pitchFamily="2" charset="2"/>
              <a:buChar char="Ø"/>
            </a:pPr>
            <a:r>
              <a:rPr lang="zh-CN" altLang="en-US" sz="2000" dirty="0"/>
              <a:t>源站点沿生成树给目的发一个单路由广播帧，目的站点返回一个全路由广播帧作为应答</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229</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endParaRPr lang="en-US" altLang="zh-CN" sz="2400" dirty="0">
              <a:latin typeface="+mj-ea"/>
              <a:ea typeface="+mj-ea"/>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5.</a:t>
            </a:r>
            <a:r>
              <a:rPr lang="zh-CN" altLang="en-US" sz="2400" dirty="0">
                <a:solidFill>
                  <a:srgbClr val="3333FF"/>
                </a:solidFill>
                <a:latin typeface="+mj-ea"/>
                <a:ea typeface="+mj-ea"/>
                <a:cs typeface="+mn-ea"/>
                <a:sym typeface="+mn-lt"/>
              </a:rPr>
              <a:t>数据链路层网络互连</a:t>
            </a:r>
            <a:endParaRPr lang="en-US" altLang="zh-CN" sz="2400" dirty="0">
              <a:solidFill>
                <a:srgbClr val="3333FF"/>
              </a:solidFill>
              <a:latin typeface="+mj-ea"/>
              <a:ea typeface="+mj-ea"/>
              <a:cs typeface="+mn-ea"/>
              <a:sym typeface="+mn-lt"/>
            </a:endParaRPr>
          </a:p>
          <a:p>
            <a:pPr marL="0" indent="0">
              <a:lnSpc>
                <a:spcPct val="120000"/>
              </a:lnSpc>
              <a:buNone/>
            </a:pPr>
            <a:r>
              <a:rPr lang="zh-CN" altLang="en-US" dirty="0">
                <a:solidFill>
                  <a:srgbClr val="3333FF"/>
                </a:solidFill>
                <a:cs typeface="+mn-ea"/>
                <a:sym typeface="+mn-lt"/>
              </a:rPr>
              <a:t>   二层交换机</a:t>
            </a:r>
            <a:endParaRPr lang="en-US" altLang="zh-CN" dirty="0">
              <a:solidFill>
                <a:srgbClr val="3333FF"/>
              </a:solidFill>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2324092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45E827-B634-4CC2-8498-A4CF9CE6009D}"/>
              </a:ext>
            </a:extLst>
          </p:cNvPr>
          <p:cNvSpPr>
            <a:spLocks noGrp="1"/>
          </p:cNvSpPr>
          <p:nvPr>
            <p:ph type="title"/>
          </p:nvPr>
        </p:nvSpPr>
        <p:spPr/>
        <p:txBody>
          <a:bodyPr/>
          <a:lstStyle/>
          <a:p>
            <a:r>
              <a:rPr lang="zh-CN" altLang="en-US" dirty="0"/>
              <a:t>轮询模式</a:t>
            </a:r>
          </a:p>
        </p:txBody>
      </p:sp>
      <p:sp>
        <p:nvSpPr>
          <p:cNvPr id="3" name="内容占位符 2">
            <a:extLst>
              <a:ext uri="{FF2B5EF4-FFF2-40B4-BE49-F238E27FC236}">
                <a16:creationId xmlns:a16="http://schemas.microsoft.com/office/drawing/2014/main" id="{D9E08ECB-3945-4759-8364-8301A4AEFBAD}"/>
              </a:ext>
            </a:extLst>
          </p:cNvPr>
          <p:cNvSpPr>
            <a:spLocks noGrp="1"/>
          </p:cNvSpPr>
          <p:nvPr>
            <p:ph idx="1"/>
          </p:nvPr>
        </p:nvSpPr>
        <p:spPr>
          <a:xfrm>
            <a:off x="660399" y="1125539"/>
            <a:ext cx="3716363" cy="5008562"/>
          </a:xfrm>
        </p:spPr>
        <p:txBody>
          <a:bodyPr>
            <a:normAutofit fontScale="92500" lnSpcReduction="10000"/>
          </a:bodyPr>
          <a:lstStyle/>
          <a:p>
            <a:r>
              <a:rPr lang="zh-CN" altLang="en-US" sz="2600" dirty="0"/>
              <a:t>主设备希望</a:t>
            </a:r>
            <a:r>
              <a:rPr lang="zh-CN" altLang="en-US" sz="2600" dirty="0">
                <a:solidFill>
                  <a:srgbClr val="FF0000"/>
                </a:solidFill>
              </a:rPr>
              <a:t>接收数据</a:t>
            </a:r>
            <a:r>
              <a:rPr lang="zh-CN" altLang="en-US" sz="2600" dirty="0"/>
              <a:t>，逐个询问从设备是否有数据发送</a:t>
            </a:r>
          </a:p>
          <a:p>
            <a:pPr lvl="1"/>
            <a:r>
              <a:rPr lang="zh-CN" altLang="en-US" sz="2200" dirty="0">
                <a:latin typeface="+mn-ea"/>
              </a:rPr>
              <a:t>如果没有，必须回答否定应答帧</a:t>
            </a:r>
            <a:r>
              <a:rPr lang="en-US" altLang="zh-CN" sz="2200" dirty="0">
                <a:latin typeface="+mn-ea"/>
              </a:rPr>
              <a:t>(NAK)</a:t>
            </a:r>
            <a:endParaRPr lang="zh-CN" altLang="en-US" sz="2200" dirty="0">
              <a:latin typeface="+mn-ea"/>
            </a:endParaRPr>
          </a:p>
          <a:p>
            <a:pPr lvl="1"/>
            <a:r>
              <a:rPr lang="zh-CN" altLang="en-US" sz="2200" dirty="0">
                <a:latin typeface="+mn-ea"/>
              </a:rPr>
              <a:t>如果有数据，直接用数据帧应答</a:t>
            </a:r>
          </a:p>
          <a:p>
            <a:r>
              <a:rPr lang="zh-CN" altLang="en-US" sz="2600" dirty="0"/>
              <a:t>终止信息交互的方法</a:t>
            </a:r>
          </a:p>
          <a:p>
            <a:pPr lvl="1"/>
            <a:r>
              <a:rPr lang="zh-CN" altLang="en-US" sz="2200" dirty="0">
                <a:latin typeface="+mn-ea"/>
              </a:rPr>
              <a:t>从设备将所有的数据发送完毕，并以一个传输结束帧</a:t>
            </a:r>
            <a:r>
              <a:rPr lang="en-US" altLang="zh-CN" sz="2200" dirty="0">
                <a:latin typeface="+mn-ea"/>
              </a:rPr>
              <a:t>(EOT)</a:t>
            </a:r>
            <a:r>
              <a:rPr lang="zh-CN" altLang="en-US" sz="2200" dirty="0">
                <a:latin typeface="+mn-ea"/>
              </a:rPr>
              <a:t>结束传输</a:t>
            </a:r>
          </a:p>
          <a:p>
            <a:pPr lvl="1"/>
            <a:r>
              <a:rPr lang="zh-CN" altLang="en-US" sz="2200" dirty="0">
                <a:latin typeface="+mn-ea"/>
              </a:rPr>
              <a:t>主设备发出“时间到”</a:t>
            </a:r>
          </a:p>
          <a:p>
            <a:endParaRPr lang="zh-CN" altLang="en-US" dirty="0"/>
          </a:p>
        </p:txBody>
      </p:sp>
      <p:sp>
        <p:nvSpPr>
          <p:cNvPr id="5" name="灯片编号占位符 4">
            <a:extLst>
              <a:ext uri="{FF2B5EF4-FFF2-40B4-BE49-F238E27FC236}">
                <a16:creationId xmlns:a16="http://schemas.microsoft.com/office/drawing/2014/main" id="{DF963806-4F5D-447E-A63A-ACF275C5D999}"/>
              </a:ext>
            </a:extLst>
          </p:cNvPr>
          <p:cNvSpPr>
            <a:spLocks noGrp="1"/>
          </p:cNvSpPr>
          <p:nvPr>
            <p:ph type="sldNum" sz="quarter" idx="12"/>
          </p:nvPr>
        </p:nvSpPr>
        <p:spPr/>
        <p:txBody>
          <a:bodyPr/>
          <a:lstStyle/>
          <a:p>
            <a:fld id="{C8BB1146-E542-4D4E-B8E9-6919A11DDD48}" type="slidenum">
              <a:rPr lang="en-US" smtClean="0"/>
              <a:t>23</a:t>
            </a:fld>
            <a:endParaRPr lang="en-US"/>
          </a:p>
        </p:txBody>
      </p:sp>
      <p:sp>
        <p:nvSpPr>
          <p:cNvPr id="6" name="Line 6">
            <a:extLst>
              <a:ext uri="{FF2B5EF4-FFF2-40B4-BE49-F238E27FC236}">
                <a16:creationId xmlns:a16="http://schemas.microsoft.com/office/drawing/2014/main" id="{364FE40C-8535-4146-8AC5-0B668C00F542}"/>
              </a:ext>
            </a:extLst>
          </p:cNvPr>
          <p:cNvSpPr>
            <a:spLocks noChangeShapeType="1"/>
          </p:cNvSpPr>
          <p:nvPr/>
        </p:nvSpPr>
        <p:spPr bwMode="auto">
          <a:xfrm>
            <a:off x="11414187" y="1981200"/>
            <a:ext cx="0" cy="41767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7" name="Text Box 22">
            <a:extLst>
              <a:ext uri="{FF2B5EF4-FFF2-40B4-BE49-F238E27FC236}">
                <a16:creationId xmlns:a16="http://schemas.microsoft.com/office/drawing/2014/main" id="{BDA53FAD-302F-49A5-B2D2-CCD6C0ED557B}"/>
              </a:ext>
            </a:extLst>
          </p:cNvPr>
          <p:cNvSpPr txBox="1">
            <a:spLocks noChangeArrowheads="1"/>
          </p:cNvSpPr>
          <p:nvPr/>
        </p:nvSpPr>
        <p:spPr bwMode="auto">
          <a:xfrm>
            <a:off x="4935623" y="3570109"/>
            <a:ext cx="211773"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a:defRPr sz="2000">
                <a:solidFill>
                  <a:schemeClr val="accent1"/>
                </a:solidFill>
              </a:defRPr>
            </a:lvl1pPr>
          </a:lstStyle>
          <a:p>
            <a:r>
              <a:rPr lang="zh-CN" altLang="en-US" dirty="0"/>
              <a:t>传输</a:t>
            </a:r>
          </a:p>
        </p:txBody>
      </p:sp>
      <p:sp>
        <p:nvSpPr>
          <p:cNvPr id="8" name="Text Box 23">
            <a:extLst>
              <a:ext uri="{FF2B5EF4-FFF2-40B4-BE49-F238E27FC236}">
                <a16:creationId xmlns:a16="http://schemas.microsoft.com/office/drawing/2014/main" id="{E88D5EA0-BCC8-4E31-BE19-37FBD82D229F}"/>
              </a:ext>
            </a:extLst>
          </p:cNvPr>
          <p:cNvSpPr txBox="1">
            <a:spLocks noChangeArrowheads="1"/>
          </p:cNvSpPr>
          <p:nvPr/>
        </p:nvSpPr>
        <p:spPr bwMode="auto">
          <a:xfrm>
            <a:off x="4868628" y="5408752"/>
            <a:ext cx="374848"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a:defRPr sz="2000">
                <a:solidFill>
                  <a:schemeClr val="accent1"/>
                </a:solidFill>
              </a:defRPr>
            </a:lvl1pPr>
          </a:lstStyle>
          <a:p>
            <a:r>
              <a:rPr lang="zh-CN" altLang="en-US" dirty="0"/>
              <a:t>终止</a:t>
            </a:r>
          </a:p>
        </p:txBody>
      </p:sp>
      <p:sp>
        <p:nvSpPr>
          <p:cNvPr id="9" name="Line 24">
            <a:extLst>
              <a:ext uri="{FF2B5EF4-FFF2-40B4-BE49-F238E27FC236}">
                <a16:creationId xmlns:a16="http://schemas.microsoft.com/office/drawing/2014/main" id="{02D1DC0A-4525-4A28-BD92-98A39E693F21}"/>
              </a:ext>
            </a:extLst>
          </p:cNvPr>
          <p:cNvSpPr>
            <a:spLocks noChangeShapeType="1"/>
          </p:cNvSpPr>
          <p:nvPr/>
        </p:nvSpPr>
        <p:spPr bwMode="auto">
          <a:xfrm>
            <a:off x="5721412" y="1960562"/>
            <a:ext cx="6002337" cy="3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a:latin typeface="+mn-lt"/>
              <a:ea typeface="+mn-ea"/>
            </a:endParaRPr>
          </a:p>
        </p:txBody>
      </p:sp>
      <p:sp>
        <p:nvSpPr>
          <p:cNvPr id="10" name="Line 26">
            <a:extLst>
              <a:ext uri="{FF2B5EF4-FFF2-40B4-BE49-F238E27FC236}">
                <a16:creationId xmlns:a16="http://schemas.microsoft.com/office/drawing/2014/main" id="{FD6ED9EA-D9E8-4F4A-9357-549C5524750A}"/>
              </a:ext>
            </a:extLst>
          </p:cNvPr>
          <p:cNvSpPr>
            <a:spLocks noChangeShapeType="1"/>
          </p:cNvSpPr>
          <p:nvPr/>
        </p:nvSpPr>
        <p:spPr bwMode="auto">
          <a:xfrm flipV="1">
            <a:off x="8126475" y="1597841"/>
            <a:ext cx="0" cy="360000"/>
          </a:xfrm>
          <a:prstGeom prst="line">
            <a:avLst/>
          </a:prstGeom>
          <a:noFill/>
          <a:ln w="190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dirty="0">
              <a:latin typeface="+mn-lt"/>
              <a:ea typeface="+mn-ea"/>
            </a:endParaRPr>
          </a:p>
        </p:txBody>
      </p:sp>
      <p:sp>
        <p:nvSpPr>
          <p:cNvPr id="11" name="Line 28">
            <a:extLst>
              <a:ext uri="{FF2B5EF4-FFF2-40B4-BE49-F238E27FC236}">
                <a16:creationId xmlns:a16="http://schemas.microsoft.com/office/drawing/2014/main" id="{36E98577-6299-41F6-BEE7-437E54534E56}"/>
              </a:ext>
            </a:extLst>
          </p:cNvPr>
          <p:cNvSpPr>
            <a:spLocks noChangeShapeType="1"/>
          </p:cNvSpPr>
          <p:nvPr/>
        </p:nvSpPr>
        <p:spPr bwMode="auto">
          <a:xfrm flipV="1">
            <a:off x="9858413" y="1596525"/>
            <a:ext cx="0" cy="360000"/>
          </a:xfrm>
          <a:prstGeom prst="line">
            <a:avLst/>
          </a:prstGeom>
          <a:noFill/>
          <a:ln w="190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lt"/>
              <a:ea typeface="+mn-ea"/>
            </a:endParaRPr>
          </a:p>
        </p:txBody>
      </p:sp>
      <p:sp>
        <p:nvSpPr>
          <p:cNvPr id="12" name="Line 30">
            <a:extLst>
              <a:ext uri="{FF2B5EF4-FFF2-40B4-BE49-F238E27FC236}">
                <a16:creationId xmlns:a16="http://schemas.microsoft.com/office/drawing/2014/main" id="{50AB930A-F84B-4A1C-AC35-E999A1B06A68}"/>
              </a:ext>
            </a:extLst>
          </p:cNvPr>
          <p:cNvSpPr>
            <a:spLocks noChangeShapeType="1"/>
          </p:cNvSpPr>
          <p:nvPr/>
        </p:nvSpPr>
        <p:spPr bwMode="auto">
          <a:xfrm flipV="1">
            <a:off x="11415774" y="1574114"/>
            <a:ext cx="0" cy="360000"/>
          </a:xfrm>
          <a:prstGeom prst="line">
            <a:avLst/>
          </a:prstGeom>
          <a:noFill/>
          <a:ln w="190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lt"/>
              <a:ea typeface="+mn-ea"/>
            </a:endParaRPr>
          </a:p>
        </p:txBody>
      </p:sp>
      <p:sp>
        <p:nvSpPr>
          <p:cNvPr id="13" name="Text Box 32">
            <a:extLst>
              <a:ext uri="{FF2B5EF4-FFF2-40B4-BE49-F238E27FC236}">
                <a16:creationId xmlns:a16="http://schemas.microsoft.com/office/drawing/2014/main" id="{AA1B9231-6537-4DF0-A827-B4D04720E7A0}"/>
              </a:ext>
            </a:extLst>
          </p:cNvPr>
          <p:cNvSpPr txBox="1">
            <a:spLocks noChangeArrowheads="1"/>
          </p:cNvSpPr>
          <p:nvPr/>
        </p:nvSpPr>
        <p:spPr bwMode="auto">
          <a:xfrm>
            <a:off x="4887975" y="1028700"/>
            <a:ext cx="1098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rgbClr val="C00000"/>
                </a:solidFill>
              </a:defRPr>
            </a:lvl1pPr>
          </a:lstStyle>
          <a:p>
            <a:r>
              <a:rPr lang="zh-CN" altLang="en-US" dirty="0"/>
              <a:t>主设备</a:t>
            </a:r>
          </a:p>
        </p:txBody>
      </p:sp>
      <p:sp>
        <p:nvSpPr>
          <p:cNvPr id="14" name="Text Box 33">
            <a:extLst>
              <a:ext uri="{FF2B5EF4-FFF2-40B4-BE49-F238E27FC236}">
                <a16:creationId xmlns:a16="http://schemas.microsoft.com/office/drawing/2014/main" id="{62C39DBC-8B65-4A10-A984-453C5D38E539}"/>
              </a:ext>
            </a:extLst>
          </p:cNvPr>
          <p:cNvSpPr txBox="1">
            <a:spLocks noChangeArrowheads="1"/>
          </p:cNvSpPr>
          <p:nvPr/>
        </p:nvSpPr>
        <p:spPr bwMode="auto">
          <a:xfrm>
            <a:off x="6834064" y="1538228"/>
            <a:ext cx="113524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a:solidFill>
                  <a:schemeClr val="accent1"/>
                </a:solidFill>
              </a:defRPr>
            </a:lvl1pPr>
          </a:lstStyle>
          <a:p>
            <a:r>
              <a:rPr lang="zh-CN" altLang="en-US" dirty="0"/>
              <a:t>从设备</a:t>
            </a:r>
            <a:r>
              <a:rPr lang="en-US" altLang="zh-CN" dirty="0"/>
              <a:t>A</a:t>
            </a:r>
          </a:p>
        </p:txBody>
      </p:sp>
      <p:sp>
        <p:nvSpPr>
          <p:cNvPr id="15" name="Text Box 34">
            <a:extLst>
              <a:ext uri="{FF2B5EF4-FFF2-40B4-BE49-F238E27FC236}">
                <a16:creationId xmlns:a16="http://schemas.microsoft.com/office/drawing/2014/main" id="{6AB80493-6830-470C-B075-96300313E2E9}"/>
              </a:ext>
            </a:extLst>
          </p:cNvPr>
          <p:cNvSpPr txBox="1">
            <a:spLocks noChangeArrowheads="1"/>
          </p:cNvSpPr>
          <p:nvPr/>
        </p:nvSpPr>
        <p:spPr bwMode="auto">
          <a:xfrm>
            <a:off x="8511935" y="1566862"/>
            <a:ext cx="111601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a:solidFill>
                  <a:schemeClr val="accent1"/>
                </a:solidFill>
              </a:defRPr>
            </a:lvl1pPr>
          </a:lstStyle>
          <a:p>
            <a:r>
              <a:rPr lang="zh-CN" altLang="en-US" dirty="0"/>
              <a:t>从设备</a:t>
            </a:r>
            <a:r>
              <a:rPr lang="en-US" altLang="zh-CN" dirty="0"/>
              <a:t>B</a:t>
            </a:r>
          </a:p>
        </p:txBody>
      </p:sp>
      <p:sp>
        <p:nvSpPr>
          <p:cNvPr id="16" name="Text Box 35">
            <a:extLst>
              <a:ext uri="{FF2B5EF4-FFF2-40B4-BE49-F238E27FC236}">
                <a16:creationId xmlns:a16="http://schemas.microsoft.com/office/drawing/2014/main" id="{CAAAB947-881D-4C66-9865-FFC26EE6965A}"/>
              </a:ext>
            </a:extLst>
          </p:cNvPr>
          <p:cNvSpPr txBox="1">
            <a:spLocks noChangeArrowheads="1"/>
          </p:cNvSpPr>
          <p:nvPr/>
        </p:nvSpPr>
        <p:spPr bwMode="auto">
          <a:xfrm>
            <a:off x="10334687" y="1600200"/>
            <a:ext cx="11303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a:solidFill>
                  <a:schemeClr val="accent1"/>
                </a:solidFill>
              </a:defRPr>
            </a:lvl1pPr>
          </a:lstStyle>
          <a:p>
            <a:r>
              <a:rPr lang="zh-CN" altLang="en-US" dirty="0"/>
              <a:t>从设备</a:t>
            </a:r>
            <a:r>
              <a:rPr lang="en-US" altLang="zh-CN" dirty="0"/>
              <a:t>C</a:t>
            </a:r>
          </a:p>
        </p:txBody>
      </p:sp>
      <p:sp>
        <p:nvSpPr>
          <p:cNvPr id="17" name="Line 7">
            <a:extLst>
              <a:ext uri="{FF2B5EF4-FFF2-40B4-BE49-F238E27FC236}">
                <a16:creationId xmlns:a16="http://schemas.microsoft.com/office/drawing/2014/main" id="{E75CAFB9-D0C5-46E1-B613-FD14C74664AA}"/>
              </a:ext>
            </a:extLst>
          </p:cNvPr>
          <p:cNvSpPr>
            <a:spLocks noChangeShapeType="1"/>
          </p:cNvSpPr>
          <p:nvPr/>
        </p:nvSpPr>
        <p:spPr bwMode="auto">
          <a:xfrm>
            <a:off x="5391212" y="2451101"/>
            <a:ext cx="2724150" cy="2254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8" name="Line 8">
            <a:extLst>
              <a:ext uri="{FF2B5EF4-FFF2-40B4-BE49-F238E27FC236}">
                <a16:creationId xmlns:a16="http://schemas.microsoft.com/office/drawing/2014/main" id="{44BB0BFC-1387-441F-A908-8970E899FEAA}"/>
              </a:ext>
            </a:extLst>
          </p:cNvPr>
          <p:cNvSpPr>
            <a:spLocks noChangeShapeType="1"/>
          </p:cNvSpPr>
          <p:nvPr/>
        </p:nvSpPr>
        <p:spPr bwMode="auto">
          <a:xfrm flipH="1">
            <a:off x="5391212" y="2757488"/>
            <a:ext cx="2724150" cy="1936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9" name="Text Box 14">
            <a:extLst>
              <a:ext uri="{FF2B5EF4-FFF2-40B4-BE49-F238E27FC236}">
                <a16:creationId xmlns:a16="http://schemas.microsoft.com/office/drawing/2014/main" id="{F017FEDF-D0DB-4510-AAE1-97178EEA09E4}"/>
              </a:ext>
            </a:extLst>
          </p:cNvPr>
          <p:cNvSpPr txBox="1">
            <a:spLocks noChangeArrowheads="1"/>
          </p:cNvSpPr>
          <p:nvPr/>
        </p:nvSpPr>
        <p:spPr bwMode="auto">
          <a:xfrm>
            <a:off x="6926325" y="2390775"/>
            <a:ext cx="869950" cy="366712"/>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latin typeface="+mn-lt"/>
                <a:ea typeface="+mn-ea"/>
              </a:rPr>
              <a:t>轮询帧</a:t>
            </a:r>
          </a:p>
        </p:txBody>
      </p:sp>
      <p:sp>
        <p:nvSpPr>
          <p:cNvPr id="20" name="Text Box 15">
            <a:extLst>
              <a:ext uri="{FF2B5EF4-FFF2-40B4-BE49-F238E27FC236}">
                <a16:creationId xmlns:a16="http://schemas.microsoft.com/office/drawing/2014/main" id="{5227BF40-6D5D-4B5B-B5B3-57850F799ABD}"/>
              </a:ext>
            </a:extLst>
          </p:cNvPr>
          <p:cNvSpPr txBox="1">
            <a:spLocks noChangeArrowheads="1"/>
          </p:cNvSpPr>
          <p:nvPr/>
        </p:nvSpPr>
        <p:spPr bwMode="auto">
          <a:xfrm>
            <a:off x="5865875" y="2686050"/>
            <a:ext cx="869950" cy="366712"/>
          </a:xfrm>
          <a:prstGeom prst="rect">
            <a:avLst/>
          </a:prstGeom>
          <a:solidFill>
            <a:schemeClr val="accent2"/>
          </a:solidFill>
          <a:ln>
            <a:noFill/>
          </a:ln>
          <a:effectLst/>
        </p:spPr>
        <p:txBody>
          <a:bodyPr wrap="none">
            <a:spAutoFit/>
          </a:bodyPr>
          <a:lstStyle/>
          <a:p>
            <a:pPr algn="ctr"/>
            <a:r>
              <a:rPr lang="zh-CN" altLang="en-US" sz="1800" dirty="0">
                <a:latin typeface="+mn-lt"/>
                <a:ea typeface="+mn-ea"/>
              </a:rPr>
              <a:t>否认帧</a:t>
            </a:r>
          </a:p>
        </p:txBody>
      </p:sp>
      <p:sp>
        <p:nvSpPr>
          <p:cNvPr id="21" name="Rectangle 51">
            <a:extLst>
              <a:ext uri="{FF2B5EF4-FFF2-40B4-BE49-F238E27FC236}">
                <a16:creationId xmlns:a16="http://schemas.microsoft.com/office/drawing/2014/main" id="{A1588528-7105-44A2-9AE9-76391E88AA02}"/>
              </a:ext>
            </a:extLst>
          </p:cNvPr>
          <p:cNvSpPr>
            <a:spLocks noChangeArrowheads="1"/>
          </p:cNvSpPr>
          <p:nvPr/>
        </p:nvSpPr>
        <p:spPr bwMode="auto">
          <a:xfrm>
            <a:off x="5380100" y="3201987"/>
            <a:ext cx="4476726" cy="2063750"/>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lang="zh-CN" altLang="zh-CN" sz="2400">
              <a:latin typeface="+mn-lt"/>
              <a:ea typeface="+mn-ea"/>
            </a:endParaRPr>
          </a:p>
        </p:txBody>
      </p:sp>
      <p:sp>
        <p:nvSpPr>
          <p:cNvPr id="22" name="Line 52">
            <a:extLst>
              <a:ext uri="{FF2B5EF4-FFF2-40B4-BE49-F238E27FC236}">
                <a16:creationId xmlns:a16="http://schemas.microsoft.com/office/drawing/2014/main" id="{FDA39131-F7D2-40DB-A0F9-7B6EDFC5FE8B}"/>
              </a:ext>
            </a:extLst>
          </p:cNvPr>
          <p:cNvSpPr>
            <a:spLocks noChangeShapeType="1"/>
          </p:cNvSpPr>
          <p:nvPr/>
        </p:nvSpPr>
        <p:spPr bwMode="auto">
          <a:xfrm>
            <a:off x="5380100" y="3225800"/>
            <a:ext cx="4476725" cy="18097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3" name="Line 53">
            <a:extLst>
              <a:ext uri="{FF2B5EF4-FFF2-40B4-BE49-F238E27FC236}">
                <a16:creationId xmlns:a16="http://schemas.microsoft.com/office/drawing/2014/main" id="{50A321FD-4BE8-4A5D-8A33-A425A5E0101B}"/>
              </a:ext>
            </a:extLst>
          </p:cNvPr>
          <p:cNvSpPr>
            <a:spLocks noChangeShapeType="1"/>
          </p:cNvSpPr>
          <p:nvPr/>
        </p:nvSpPr>
        <p:spPr bwMode="auto">
          <a:xfrm flipH="1">
            <a:off x="5380100" y="3543172"/>
            <a:ext cx="4476725" cy="20967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4" name="Line 54">
            <a:extLst>
              <a:ext uri="{FF2B5EF4-FFF2-40B4-BE49-F238E27FC236}">
                <a16:creationId xmlns:a16="http://schemas.microsoft.com/office/drawing/2014/main" id="{5A5DA5D5-9EA4-4ABF-8542-62D7B4AD7A27}"/>
              </a:ext>
            </a:extLst>
          </p:cNvPr>
          <p:cNvSpPr>
            <a:spLocks noChangeShapeType="1"/>
          </p:cNvSpPr>
          <p:nvPr/>
        </p:nvSpPr>
        <p:spPr bwMode="auto">
          <a:xfrm>
            <a:off x="5380100" y="3886200"/>
            <a:ext cx="4476725" cy="16827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5" name="Line 55">
            <a:extLst>
              <a:ext uri="{FF2B5EF4-FFF2-40B4-BE49-F238E27FC236}">
                <a16:creationId xmlns:a16="http://schemas.microsoft.com/office/drawing/2014/main" id="{C161FC4E-B3EC-484F-8635-52F54DB90C39}"/>
              </a:ext>
            </a:extLst>
          </p:cNvPr>
          <p:cNvSpPr>
            <a:spLocks noChangeShapeType="1"/>
          </p:cNvSpPr>
          <p:nvPr/>
        </p:nvSpPr>
        <p:spPr bwMode="auto">
          <a:xfrm flipH="1">
            <a:off x="5380100" y="4176712"/>
            <a:ext cx="4427514" cy="23653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6" name="Line 56">
            <a:extLst>
              <a:ext uri="{FF2B5EF4-FFF2-40B4-BE49-F238E27FC236}">
                <a16:creationId xmlns:a16="http://schemas.microsoft.com/office/drawing/2014/main" id="{3F0C6DD5-E76C-4035-97BE-672376EF65B7}"/>
              </a:ext>
            </a:extLst>
          </p:cNvPr>
          <p:cNvSpPr>
            <a:spLocks noChangeShapeType="1"/>
          </p:cNvSpPr>
          <p:nvPr/>
        </p:nvSpPr>
        <p:spPr bwMode="auto">
          <a:xfrm>
            <a:off x="5380100" y="4543427"/>
            <a:ext cx="4476725" cy="15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7" name="Line 57">
            <a:extLst>
              <a:ext uri="{FF2B5EF4-FFF2-40B4-BE49-F238E27FC236}">
                <a16:creationId xmlns:a16="http://schemas.microsoft.com/office/drawing/2014/main" id="{16B3D218-E183-4AF2-80C6-CA446F24FFC4}"/>
              </a:ext>
            </a:extLst>
          </p:cNvPr>
          <p:cNvSpPr>
            <a:spLocks noChangeShapeType="1"/>
          </p:cNvSpPr>
          <p:nvPr/>
        </p:nvSpPr>
        <p:spPr bwMode="auto">
          <a:xfrm flipH="1">
            <a:off x="5380100" y="4773614"/>
            <a:ext cx="4476725" cy="298449"/>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8" name="Text Box 59">
            <a:extLst>
              <a:ext uri="{FF2B5EF4-FFF2-40B4-BE49-F238E27FC236}">
                <a16:creationId xmlns:a16="http://schemas.microsoft.com/office/drawing/2014/main" id="{D93132C8-A57D-4A81-9074-A2D90D3460BF}"/>
              </a:ext>
            </a:extLst>
          </p:cNvPr>
          <p:cNvSpPr txBox="1">
            <a:spLocks noChangeArrowheads="1"/>
          </p:cNvSpPr>
          <p:nvPr/>
        </p:nvSpPr>
        <p:spPr bwMode="auto">
          <a:xfrm>
            <a:off x="8482075" y="3182938"/>
            <a:ext cx="869950" cy="36671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latin typeface="+mn-lt"/>
                <a:ea typeface="+mn-ea"/>
              </a:rPr>
              <a:t>轮询帧</a:t>
            </a:r>
          </a:p>
        </p:txBody>
      </p:sp>
      <p:sp>
        <p:nvSpPr>
          <p:cNvPr id="29" name="Text Box 60">
            <a:extLst>
              <a:ext uri="{FF2B5EF4-FFF2-40B4-BE49-F238E27FC236}">
                <a16:creationId xmlns:a16="http://schemas.microsoft.com/office/drawing/2014/main" id="{2969A416-3097-4CA2-841B-6DC43421439D}"/>
              </a:ext>
            </a:extLst>
          </p:cNvPr>
          <p:cNvSpPr txBox="1">
            <a:spLocks noChangeArrowheads="1"/>
          </p:cNvSpPr>
          <p:nvPr/>
        </p:nvSpPr>
        <p:spPr bwMode="auto">
          <a:xfrm>
            <a:off x="5865875" y="3478213"/>
            <a:ext cx="869950" cy="366713"/>
          </a:xfrm>
          <a:prstGeom prst="rect">
            <a:avLst/>
          </a:prstGeom>
          <a:solidFill>
            <a:schemeClr val="accent2"/>
          </a:solidFill>
          <a:ln>
            <a:noFill/>
          </a:ln>
          <a:effectLst/>
        </p:spPr>
        <p:txBody>
          <a:bodyPr wrap="none">
            <a:spAutoFit/>
          </a:bodyPr>
          <a:lstStyle/>
          <a:p>
            <a:pPr algn="ctr"/>
            <a:r>
              <a:rPr lang="zh-CN" altLang="en-US" sz="1800" dirty="0">
                <a:latin typeface="+mn-lt"/>
                <a:ea typeface="+mn-ea"/>
              </a:rPr>
              <a:t>数据帧</a:t>
            </a:r>
          </a:p>
        </p:txBody>
      </p:sp>
      <p:sp>
        <p:nvSpPr>
          <p:cNvPr id="30" name="Text Box 61">
            <a:extLst>
              <a:ext uri="{FF2B5EF4-FFF2-40B4-BE49-F238E27FC236}">
                <a16:creationId xmlns:a16="http://schemas.microsoft.com/office/drawing/2014/main" id="{29EFFB06-31A2-4AC4-A4F4-93031CAEC2EF}"/>
              </a:ext>
            </a:extLst>
          </p:cNvPr>
          <p:cNvSpPr txBox="1">
            <a:spLocks noChangeArrowheads="1"/>
          </p:cNvSpPr>
          <p:nvPr/>
        </p:nvSpPr>
        <p:spPr bwMode="auto">
          <a:xfrm>
            <a:off x="5865875" y="4125913"/>
            <a:ext cx="869950" cy="366713"/>
          </a:xfrm>
          <a:prstGeom prst="rect">
            <a:avLst/>
          </a:prstGeom>
          <a:solidFill>
            <a:schemeClr val="accent2"/>
          </a:solidFill>
          <a:ln>
            <a:noFill/>
          </a:ln>
          <a:effectLst/>
        </p:spPr>
        <p:txBody>
          <a:bodyPr wrap="none">
            <a:spAutoFit/>
          </a:bodyPr>
          <a:lstStyle/>
          <a:p>
            <a:pPr algn="ctr"/>
            <a:r>
              <a:rPr lang="zh-CN" altLang="en-US" sz="1800" dirty="0">
                <a:latin typeface="+mn-lt"/>
                <a:ea typeface="+mn-ea"/>
              </a:rPr>
              <a:t>数据帧</a:t>
            </a:r>
          </a:p>
        </p:txBody>
      </p:sp>
      <p:sp>
        <p:nvSpPr>
          <p:cNvPr id="31" name="Text Box 62">
            <a:extLst>
              <a:ext uri="{FF2B5EF4-FFF2-40B4-BE49-F238E27FC236}">
                <a16:creationId xmlns:a16="http://schemas.microsoft.com/office/drawing/2014/main" id="{C90FDBB3-EEF7-4E82-94EC-ECC93BC51FA4}"/>
              </a:ext>
            </a:extLst>
          </p:cNvPr>
          <p:cNvSpPr txBox="1">
            <a:spLocks noChangeArrowheads="1"/>
          </p:cNvSpPr>
          <p:nvPr/>
        </p:nvSpPr>
        <p:spPr bwMode="auto">
          <a:xfrm>
            <a:off x="5865875" y="4845050"/>
            <a:ext cx="882650" cy="366712"/>
          </a:xfrm>
          <a:prstGeom prst="rect">
            <a:avLst/>
          </a:prstGeom>
          <a:solidFill>
            <a:schemeClr val="accent2"/>
          </a:solidFill>
          <a:ln>
            <a:noFill/>
          </a:ln>
          <a:effectLst/>
        </p:spPr>
        <p:txBody>
          <a:bodyPr wrap="none">
            <a:spAutoFit/>
          </a:bodyPr>
          <a:lstStyle/>
          <a:p>
            <a:pPr algn="ctr"/>
            <a:r>
              <a:rPr lang="en-US" altLang="zh-CN" sz="1800" dirty="0">
                <a:latin typeface="+mn-lt"/>
                <a:ea typeface="+mn-ea"/>
              </a:rPr>
              <a:t>EOT</a:t>
            </a:r>
            <a:r>
              <a:rPr lang="zh-CN" altLang="en-US" sz="1800" dirty="0">
                <a:latin typeface="+mn-lt"/>
                <a:ea typeface="+mn-ea"/>
              </a:rPr>
              <a:t>帧</a:t>
            </a:r>
          </a:p>
        </p:txBody>
      </p:sp>
      <p:sp>
        <p:nvSpPr>
          <p:cNvPr id="32" name="Text Box 63">
            <a:extLst>
              <a:ext uri="{FF2B5EF4-FFF2-40B4-BE49-F238E27FC236}">
                <a16:creationId xmlns:a16="http://schemas.microsoft.com/office/drawing/2014/main" id="{F4CD95B6-8192-4E10-A025-8818D4CA09AB}"/>
              </a:ext>
            </a:extLst>
          </p:cNvPr>
          <p:cNvSpPr txBox="1">
            <a:spLocks noChangeArrowheads="1"/>
          </p:cNvSpPr>
          <p:nvPr/>
        </p:nvSpPr>
        <p:spPr bwMode="auto">
          <a:xfrm>
            <a:off x="8482075" y="3830638"/>
            <a:ext cx="869950" cy="36671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latin typeface="+mn-lt"/>
                <a:ea typeface="+mn-ea"/>
              </a:rPr>
              <a:t>确认帧</a:t>
            </a:r>
          </a:p>
        </p:txBody>
      </p:sp>
      <p:sp>
        <p:nvSpPr>
          <p:cNvPr id="33" name="Text Box 64">
            <a:extLst>
              <a:ext uri="{FF2B5EF4-FFF2-40B4-BE49-F238E27FC236}">
                <a16:creationId xmlns:a16="http://schemas.microsoft.com/office/drawing/2014/main" id="{76F7DAED-8A42-4D60-A0DF-03ECB759C4F8}"/>
              </a:ext>
            </a:extLst>
          </p:cNvPr>
          <p:cNvSpPr txBox="1">
            <a:spLocks noChangeArrowheads="1"/>
          </p:cNvSpPr>
          <p:nvPr/>
        </p:nvSpPr>
        <p:spPr bwMode="auto">
          <a:xfrm>
            <a:off x="8482075" y="4486275"/>
            <a:ext cx="869950" cy="366712"/>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latin typeface="+mn-lt"/>
                <a:ea typeface="+mn-ea"/>
              </a:rPr>
              <a:t>确认帧</a:t>
            </a:r>
          </a:p>
        </p:txBody>
      </p:sp>
      <p:sp>
        <p:nvSpPr>
          <p:cNvPr id="34" name="Line 68">
            <a:extLst>
              <a:ext uri="{FF2B5EF4-FFF2-40B4-BE49-F238E27FC236}">
                <a16:creationId xmlns:a16="http://schemas.microsoft.com/office/drawing/2014/main" id="{EE7BAC38-8434-493C-A41B-7611F97239CD}"/>
              </a:ext>
            </a:extLst>
          </p:cNvPr>
          <p:cNvSpPr>
            <a:spLocks noChangeShapeType="1"/>
          </p:cNvSpPr>
          <p:nvPr/>
        </p:nvSpPr>
        <p:spPr bwMode="auto">
          <a:xfrm>
            <a:off x="5391212" y="2181225"/>
            <a:ext cx="0" cy="41767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35" name="Line 69">
            <a:extLst>
              <a:ext uri="{FF2B5EF4-FFF2-40B4-BE49-F238E27FC236}">
                <a16:creationId xmlns:a16="http://schemas.microsoft.com/office/drawing/2014/main" id="{AA1B1C0B-1EBD-4DFB-9F23-FC3381B1AA89}"/>
              </a:ext>
            </a:extLst>
          </p:cNvPr>
          <p:cNvSpPr>
            <a:spLocks noChangeShapeType="1"/>
          </p:cNvSpPr>
          <p:nvPr/>
        </p:nvSpPr>
        <p:spPr bwMode="auto">
          <a:xfrm>
            <a:off x="8126475" y="2036763"/>
            <a:ext cx="0" cy="9366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36" name="Line 70">
            <a:extLst>
              <a:ext uri="{FF2B5EF4-FFF2-40B4-BE49-F238E27FC236}">
                <a16:creationId xmlns:a16="http://schemas.microsoft.com/office/drawing/2014/main" id="{37D0DACB-5255-4566-A38C-79307DA2AB4E}"/>
              </a:ext>
            </a:extLst>
          </p:cNvPr>
          <p:cNvSpPr>
            <a:spLocks noChangeShapeType="1"/>
          </p:cNvSpPr>
          <p:nvPr/>
        </p:nvSpPr>
        <p:spPr bwMode="auto">
          <a:xfrm>
            <a:off x="9858413" y="1997075"/>
            <a:ext cx="0" cy="32416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37" name="Line 72">
            <a:extLst>
              <a:ext uri="{FF2B5EF4-FFF2-40B4-BE49-F238E27FC236}">
                <a16:creationId xmlns:a16="http://schemas.microsoft.com/office/drawing/2014/main" id="{018B3CAD-90A6-415A-A990-AF7BC01551CF}"/>
              </a:ext>
            </a:extLst>
          </p:cNvPr>
          <p:cNvSpPr>
            <a:spLocks noChangeShapeType="1"/>
          </p:cNvSpPr>
          <p:nvPr/>
        </p:nvSpPr>
        <p:spPr bwMode="auto">
          <a:xfrm>
            <a:off x="5410262" y="5546725"/>
            <a:ext cx="6002336" cy="15716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38" name="Line 73">
            <a:extLst>
              <a:ext uri="{FF2B5EF4-FFF2-40B4-BE49-F238E27FC236}">
                <a16:creationId xmlns:a16="http://schemas.microsoft.com/office/drawing/2014/main" id="{1DF891E9-685F-4F64-9B7B-B20C9DF70848}"/>
              </a:ext>
            </a:extLst>
          </p:cNvPr>
          <p:cNvSpPr>
            <a:spLocks noChangeShapeType="1"/>
          </p:cNvSpPr>
          <p:nvPr/>
        </p:nvSpPr>
        <p:spPr bwMode="auto">
          <a:xfrm flipH="1">
            <a:off x="5391212" y="5881687"/>
            <a:ext cx="6021385" cy="26035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39" name="Text Box 74">
            <a:extLst>
              <a:ext uri="{FF2B5EF4-FFF2-40B4-BE49-F238E27FC236}">
                <a16:creationId xmlns:a16="http://schemas.microsoft.com/office/drawing/2014/main" id="{BAD0B7C8-2BDB-410F-8F21-2D68CD1C9806}"/>
              </a:ext>
            </a:extLst>
          </p:cNvPr>
          <p:cNvSpPr txBox="1">
            <a:spLocks noChangeArrowheads="1"/>
          </p:cNvSpPr>
          <p:nvPr/>
        </p:nvSpPr>
        <p:spPr bwMode="auto">
          <a:xfrm>
            <a:off x="10544237" y="5499100"/>
            <a:ext cx="869950" cy="366712"/>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latin typeface="+mn-lt"/>
                <a:ea typeface="+mn-ea"/>
              </a:rPr>
              <a:t>轮询帧</a:t>
            </a:r>
          </a:p>
        </p:txBody>
      </p:sp>
      <p:sp>
        <p:nvSpPr>
          <p:cNvPr id="40" name="Text Box 75">
            <a:extLst>
              <a:ext uri="{FF2B5EF4-FFF2-40B4-BE49-F238E27FC236}">
                <a16:creationId xmlns:a16="http://schemas.microsoft.com/office/drawing/2014/main" id="{43529458-83AE-4A22-82D8-DFDE23BCC3F1}"/>
              </a:ext>
            </a:extLst>
          </p:cNvPr>
          <p:cNvSpPr txBox="1">
            <a:spLocks noChangeArrowheads="1"/>
          </p:cNvSpPr>
          <p:nvPr/>
        </p:nvSpPr>
        <p:spPr bwMode="auto">
          <a:xfrm>
            <a:off x="5865875" y="5932488"/>
            <a:ext cx="869950" cy="366713"/>
          </a:xfrm>
          <a:prstGeom prst="rect">
            <a:avLst/>
          </a:prstGeom>
          <a:solidFill>
            <a:schemeClr val="accent2"/>
          </a:solidFill>
          <a:ln>
            <a:noFill/>
          </a:ln>
          <a:effectLst/>
        </p:spPr>
        <p:txBody>
          <a:bodyPr wrap="none">
            <a:spAutoFit/>
          </a:bodyPr>
          <a:lstStyle/>
          <a:p>
            <a:pPr algn="ctr"/>
            <a:r>
              <a:rPr lang="zh-CN" altLang="en-US" sz="1800" dirty="0">
                <a:latin typeface="+mn-lt"/>
                <a:ea typeface="+mn-ea"/>
              </a:rPr>
              <a:t>否认帧</a:t>
            </a:r>
          </a:p>
        </p:txBody>
      </p:sp>
      <p:pic>
        <p:nvPicPr>
          <p:cNvPr id="45" name="图形 44">
            <a:extLst>
              <a:ext uri="{FF2B5EF4-FFF2-40B4-BE49-F238E27FC236}">
                <a16:creationId xmlns:a16="http://schemas.microsoft.com/office/drawing/2014/main" id="{1A6954E2-3579-47F4-AA7B-6B0B67C8DB25}"/>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830864" y="1173381"/>
            <a:ext cx="588835" cy="445833"/>
          </a:xfrm>
          <a:prstGeom prst="rect">
            <a:avLst/>
          </a:prstGeom>
        </p:spPr>
      </p:pic>
      <p:pic>
        <p:nvPicPr>
          <p:cNvPr id="46" name="图形 45">
            <a:extLst>
              <a:ext uri="{FF2B5EF4-FFF2-40B4-BE49-F238E27FC236}">
                <a16:creationId xmlns:a16="http://schemas.microsoft.com/office/drawing/2014/main" id="{AC25B5E0-031B-4320-B73B-95A10BE5742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9540184" y="1174877"/>
            <a:ext cx="588835" cy="445833"/>
          </a:xfrm>
          <a:prstGeom prst="rect">
            <a:avLst/>
          </a:prstGeom>
        </p:spPr>
      </p:pic>
      <p:pic>
        <p:nvPicPr>
          <p:cNvPr id="47" name="图形 46">
            <a:extLst>
              <a:ext uri="{FF2B5EF4-FFF2-40B4-BE49-F238E27FC236}">
                <a16:creationId xmlns:a16="http://schemas.microsoft.com/office/drawing/2014/main" id="{6B2BFBA0-1B74-4969-B280-3E29C514019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1118179" y="1129507"/>
            <a:ext cx="588835" cy="445833"/>
          </a:xfrm>
          <a:prstGeom prst="rect">
            <a:avLst/>
          </a:prstGeom>
        </p:spPr>
      </p:pic>
      <p:pic>
        <p:nvPicPr>
          <p:cNvPr id="44" name="图形 43">
            <a:extLst>
              <a:ext uri="{FF2B5EF4-FFF2-40B4-BE49-F238E27FC236}">
                <a16:creationId xmlns:a16="http://schemas.microsoft.com/office/drawing/2014/main" id="{7BE80B54-D5C1-4274-87C6-53DDB3CF38D5}"/>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041509" y="1550859"/>
            <a:ext cx="704549" cy="617209"/>
          </a:xfrm>
          <a:prstGeom prst="rect">
            <a:avLst/>
          </a:prstGeom>
        </p:spPr>
      </p:pic>
    </p:spTree>
    <p:extLst>
      <p:ext uri="{BB962C8B-B14F-4D97-AF65-F5344CB8AC3E}">
        <p14:creationId xmlns:p14="http://schemas.microsoft.com/office/powerpoint/2010/main" val="109351248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8EA6CF60-67CC-4EFF-9F06-0374CBDF058B}" type="slidenum">
              <a:rPr lang="en-US" altLang="zh-CN"/>
              <a:pPr/>
              <a:t>230</a:t>
            </a:fld>
            <a:endParaRPr lang="en-US" altLang="zh-CN"/>
          </a:p>
        </p:txBody>
      </p:sp>
      <p:sp>
        <p:nvSpPr>
          <p:cNvPr id="460802" name="Rectangle 2"/>
          <p:cNvSpPr>
            <a:spLocks noGrp="1" noChangeArrowheads="1"/>
          </p:cNvSpPr>
          <p:nvPr>
            <p:ph type="title"/>
          </p:nvPr>
        </p:nvSpPr>
        <p:spPr/>
        <p:txBody>
          <a:bodyPr/>
          <a:lstStyle/>
          <a:p>
            <a:r>
              <a:rPr lang="zh-CN" altLang="en-US" dirty="0"/>
              <a:t>第二层交换机</a:t>
            </a:r>
          </a:p>
        </p:txBody>
      </p:sp>
      <p:sp>
        <p:nvSpPr>
          <p:cNvPr id="460803" name="Rectangle 3"/>
          <p:cNvSpPr>
            <a:spLocks noGrp="1" noChangeArrowheads="1"/>
          </p:cNvSpPr>
          <p:nvPr>
            <p:ph type="body" idx="1"/>
          </p:nvPr>
        </p:nvSpPr>
        <p:spPr/>
        <p:txBody>
          <a:bodyPr>
            <a:normAutofit fontScale="85000" lnSpcReduction="10000"/>
          </a:bodyPr>
          <a:lstStyle/>
          <a:p>
            <a:pPr>
              <a:buFont typeface="Wingdings" panose="05000000000000000000" pitchFamily="2" charset="2"/>
              <a:buChar char="n"/>
            </a:pPr>
            <a:r>
              <a:rPr lang="zh-CN" altLang="en-US" sz="2800" dirty="0"/>
              <a:t>第二层交换机的定义</a:t>
            </a:r>
            <a:endParaRPr lang="en-US" altLang="zh-CN" sz="2800" dirty="0"/>
          </a:p>
          <a:p>
            <a:pPr marL="608012" indent="-342900">
              <a:spcBef>
                <a:spcPts val="600"/>
              </a:spcBef>
            </a:pPr>
            <a:r>
              <a:rPr lang="zh-CN" altLang="en-US" sz="2400" dirty="0"/>
              <a:t>第二层交换机是多接口网桥。</a:t>
            </a:r>
            <a:endParaRPr lang="en-US" altLang="zh-CN" sz="2400" dirty="0"/>
          </a:p>
          <a:p>
            <a:pPr marL="608012" indent="-342900">
              <a:spcBef>
                <a:spcPts val="600"/>
              </a:spcBef>
            </a:pPr>
            <a:r>
              <a:rPr lang="zh-CN" altLang="en-US" sz="2400" dirty="0">
                <a:cs typeface="+mn-ea"/>
                <a:sym typeface="+mn-lt"/>
              </a:rPr>
              <a:t>以太网交换机是</a:t>
            </a:r>
            <a:r>
              <a:rPr lang="zh-CN" altLang="zh-CN" sz="2400" dirty="0">
                <a:cs typeface="+mn-ea"/>
                <a:sym typeface="+mn-lt"/>
              </a:rPr>
              <a:t>针对以太网数据帧中的目的</a:t>
            </a:r>
            <a:r>
              <a:rPr lang="en-US" altLang="zh-CN" sz="2400" dirty="0">
                <a:cs typeface="+mn-ea"/>
                <a:sym typeface="+mn-lt"/>
              </a:rPr>
              <a:t>MAC</a:t>
            </a:r>
            <a:r>
              <a:rPr lang="zh-CN" altLang="zh-CN" sz="2400" dirty="0">
                <a:cs typeface="+mn-ea"/>
                <a:sym typeface="+mn-lt"/>
              </a:rPr>
              <a:t>地址进行寻址并转发数据的交换设备。</a:t>
            </a:r>
            <a:endParaRPr lang="en-US" altLang="zh-CN" sz="2400" dirty="0">
              <a:cs typeface="+mn-ea"/>
              <a:sym typeface="+mn-lt"/>
            </a:endParaRPr>
          </a:p>
          <a:p>
            <a:pPr marL="608012" indent="-342900">
              <a:spcBef>
                <a:spcPts val="600"/>
              </a:spcBef>
            </a:pPr>
            <a:r>
              <a:rPr lang="zh-CN" altLang="en-US" sz="2400" dirty="0">
                <a:cs typeface="+mn-ea"/>
                <a:sym typeface="+mn-lt"/>
              </a:rPr>
              <a:t>以太网交换机在</a:t>
            </a:r>
            <a:r>
              <a:rPr lang="en-US" altLang="zh-CN" sz="2400" dirty="0">
                <a:cs typeface="+mn-ea"/>
                <a:sym typeface="+mn-lt"/>
              </a:rPr>
              <a:t>2000</a:t>
            </a:r>
            <a:r>
              <a:rPr lang="zh-CN" altLang="en-US" sz="2400" dirty="0">
                <a:cs typeface="+mn-ea"/>
                <a:sym typeface="+mn-lt"/>
              </a:rPr>
              <a:t>年前，业界基本上意指为二层以太交换机。</a:t>
            </a:r>
            <a:r>
              <a:rPr lang="en-US" altLang="zh-CN" sz="2400" dirty="0">
                <a:cs typeface="+mn-ea"/>
                <a:sym typeface="+mn-lt"/>
              </a:rPr>
              <a:t>2000</a:t>
            </a:r>
            <a:r>
              <a:rPr lang="zh-CN" altLang="en-US" sz="2400" dirty="0">
                <a:cs typeface="+mn-ea"/>
                <a:sym typeface="+mn-lt"/>
              </a:rPr>
              <a:t>年后，对大容量的交换机融进了三层路由功能，出现了三层以太网交换机概念。</a:t>
            </a:r>
            <a:endParaRPr lang="en-US" altLang="zh-CN" sz="2400" dirty="0">
              <a:cs typeface="+mn-ea"/>
              <a:sym typeface="+mn-lt"/>
            </a:endParaRPr>
          </a:p>
          <a:p>
            <a:pPr marL="608012" indent="-342900">
              <a:spcBef>
                <a:spcPts val="600"/>
              </a:spcBef>
            </a:pPr>
            <a:r>
              <a:rPr lang="zh-CN" altLang="en-US" sz="2400" dirty="0">
                <a:cs typeface="+mn-ea"/>
                <a:sym typeface="+mn-lt"/>
              </a:rPr>
              <a:t>以太网交换机如果不特指，一般是指二层以太网交换机。</a:t>
            </a:r>
            <a:endParaRPr lang="en-US" altLang="zh-CN" sz="2400" dirty="0">
              <a:cs typeface="+mn-ea"/>
              <a:sym typeface="+mn-lt"/>
            </a:endParaRPr>
          </a:p>
          <a:p>
            <a:pPr>
              <a:buFont typeface="Wingdings" panose="05000000000000000000" pitchFamily="2" charset="2"/>
              <a:buChar char="n"/>
            </a:pPr>
            <a:r>
              <a:rPr lang="zh-CN" altLang="en-US" sz="2800" dirty="0">
                <a:sym typeface="+mn-lt"/>
              </a:rPr>
              <a:t>以太网交换机的特性</a:t>
            </a:r>
            <a:endParaRPr lang="en-US" altLang="zh-CN" sz="2800" dirty="0">
              <a:sym typeface="+mn-lt"/>
            </a:endParaRPr>
          </a:p>
          <a:p>
            <a:pPr marL="608012" indent="-342900">
              <a:spcBef>
                <a:spcPts val="600"/>
              </a:spcBef>
            </a:pPr>
            <a:r>
              <a:rPr lang="zh-CN" altLang="en-US" sz="2400" dirty="0">
                <a:sym typeface="+mn-lt"/>
              </a:rPr>
              <a:t>有多个接口，每个接口可接入一台主机或另一个以太网交换机，各接口工作在全双工方式。</a:t>
            </a:r>
            <a:endParaRPr lang="en-US" altLang="zh-CN" sz="2400" dirty="0">
              <a:sym typeface="+mn-lt"/>
            </a:endParaRPr>
          </a:p>
          <a:p>
            <a:pPr marL="608012" indent="-342900">
              <a:spcBef>
                <a:spcPts val="600"/>
              </a:spcBef>
            </a:pPr>
            <a:r>
              <a:rPr lang="zh-CN" altLang="en-US" sz="2400" dirty="0"/>
              <a:t>交换机从某一节点收到一个帧后，立即在其内存中的地址表（端口号－</a:t>
            </a:r>
            <a:r>
              <a:rPr lang="en-US" altLang="zh-CN" sz="2400" dirty="0"/>
              <a:t>MAC</a:t>
            </a:r>
            <a:r>
              <a:rPr lang="zh-CN" altLang="en-US" sz="2400" dirty="0"/>
              <a:t>地址）进行查找，以确认该目的</a:t>
            </a:r>
            <a:r>
              <a:rPr lang="en-US" altLang="zh-CN" sz="2400" dirty="0"/>
              <a:t>MAC</a:t>
            </a:r>
            <a:r>
              <a:rPr lang="zh-CN" altLang="en-US" sz="2400" dirty="0"/>
              <a:t>的网卡连接在哪一个节点上，然后将该帧转发至该节点。</a:t>
            </a:r>
          </a:p>
          <a:p>
            <a:pPr marL="608012" indent="-342900">
              <a:spcBef>
                <a:spcPts val="600"/>
              </a:spcBef>
            </a:pPr>
            <a:r>
              <a:rPr lang="zh-CN" altLang="en-US" sz="2400" dirty="0"/>
              <a:t>每个端口有各自的带宽，各端口之间并行工作，可以提高网络吞吐量。</a:t>
            </a:r>
            <a:endParaRPr lang="en-US" altLang="zh-CN" sz="2400" dirty="0"/>
          </a:p>
          <a:p>
            <a:pPr marL="360363" indent="-184150" eaLnBrk="0" hangingPunct="0">
              <a:spcBef>
                <a:spcPct val="0"/>
              </a:spcBef>
              <a:buClr>
                <a:srgbClr val="0070C0"/>
              </a:buClr>
              <a:buFont typeface="Arial" panose="020B0604020202020204" pitchFamily="34" charset="0"/>
              <a:buChar char="•"/>
            </a:pPr>
            <a:endParaRPr lang="en-US" altLang="zh-CN" sz="2400" dirty="0">
              <a:cs typeface="+mn-ea"/>
              <a:sym typeface="+mn-lt"/>
            </a:endParaRPr>
          </a:p>
          <a:p>
            <a:pPr>
              <a:buFont typeface="Wingdings" panose="05000000000000000000" pitchFamily="2" charset="2"/>
              <a:buChar char="n"/>
            </a:pPr>
            <a:endParaRPr lang="zh-CN" altLang="en-US" sz="2400" dirty="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圆角矩形 75">
            <a:extLst>
              <a:ext uri="{FF2B5EF4-FFF2-40B4-BE49-F238E27FC236}">
                <a16:creationId xmlns:a16="http://schemas.microsoft.com/office/drawing/2014/main" id="{71872D57-7BA6-4519-83D5-D02C60B95E9F}"/>
              </a:ext>
            </a:extLst>
          </p:cNvPr>
          <p:cNvSpPr/>
          <p:nvPr/>
        </p:nvSpPr>
        <p:spPr>
          <a:xfrm>
            <a:off x="4604415" y="1216621"/>
            <a:ext cx="6955829" cy="4135693"/>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ct val="120000"/>
              </a:lnSpc>
              <a:buFont typeface="+mj-lt"/>
              <a:buAutoNum type="arabicPeriod"/>
            </a:pPr>
            <a:endParaRPr lang="en-US" altLang="zh-CN" dirty="0">
              <a:solidFill>
                <a:schemeClr val="tx1">
                  <a:lumMod val="65000"/>
                  <a:lumOff val="35000"/>
                </a:schemeClr>
              </a:solidFill>
              <a:cs typeface="+mn-ea"/>
              <a:sym typeface="+mn-lt"/>
            </a:endParaRPr>
          </a:p>
        </p:txBody>
      </p:sp>
      <p:sp>
        <p:nvSpPr>
          <p:cNvPr id="35" name="圆角矩形 75">
            <a:extLst>
              <a:ext uri="{FF2B5EF4-FFF2-40B4-BE49-F238E27FC236}">
                <a16:creationId xmlns:a16="http://schemas.microsoft.com/office/drawing/2014/main" id="{691B3B0B-F069-4A25-83CD-966B83BF9153}"/>
              </a:ext>
            </a:extLst>
          </p:cNvPr>
          <p:cNvSpPr/>
          <p:nvPr/>
        </p:nvSpPr>
        <p:spPr>
          <a:xfrm>
            <a:off x="644238" y="1216621"/>
            <a:ext cx="3741742" cy="4135693"/>
          </a:xfrm>
          <a:prstGeom prst="roundRect">
            <a:avLst>
              <a:gd name="adj" fmla="val 874"/>
            </a:avLst>
          </a:prstGeom>
          <a:solidFill>
            <a:srgbClr val="F6F6F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ct val="120000"/>
              </a:lnSpc>
              <a:buFont typeface="+mj-lt"/>
              <a:buAutoNum type="arabicPeriod"/>
            </a:pPr>
            <a:endParaRPr lang="en-US" altLang="zh-CN" dirty="0">
              <a:solidFill>
                <a:schemeClr val="tx1">
                  <a:lumMod val="65000"/>
                  <a:lumOff val="35000"/>
                </a:schemeClr>
              </a:solidFill>
              <a:cs typeface="+mn-ea"/>
              <a:sym typeface="+mn-lt"/>
            </a:endParaRPr>
          </a:p>
        </p:txBody>
      </p:sp>
      <p:pic>
        <p:nvPicPr>
          <p:cNvPr id="7" name="Picture 2" descr="https://info.support.huawei.com/network/imagelib/getImgByNames4web?package_name=S5731-H48T4XC_pic.zip&amp;picture_name=front_left_HD.png&amp;ipNum=local">
            <a:extLst>
              <a:ext uri="{FF2B5EF4-FFF2-40B4-BE49-F238E27FC236}">
                <a16:creationId xmlns:a16="http://schemas.microsoft.com/office/drawing/2014/main" id="{1E459C27-48D7-4C85-87F8-FEC405146AB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727" y="3022210"/>
            <a:ext cx="3531588" cy="859569"/>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09175125-E12A-4292-A8CB-50CB31B6C555}"/>
              </a:ext>
            </a:extLst>
          </p:cNvPr>
          <p:cNvSpPr/>
          <p:nvPr/>
        </p:nvSpPr>
        <p:spPr>
          <a:xfrm>
            <a:off x="332293" y="5641379"/>
            <a:ext cx="4562456" cy="941155"/>
          </a:xfrm>
          <a:prstGeom prst="rect">
            <a:avLst/>
          </a:prstGeom>
        </p:spPr>
        <p:txBody>
          <a:bodyPr wrap="square">
            <a:spAutoFit/>
          </a:bodyPr>
          <a:lstStyle/>
          <a:p>
            <a:pPr algn="ctr">
              <a:lnSpc>
                <a:spcPct val="120000"/>
              </a:lnSpc>
            </a:pPr>
            <a:r>
              <a:rPr lang="zh-CN" altLang="en-US" sz="2400" dirty="0">
                <a:latin typeface="+mn-ea"/>
                <a:cs typeface="+mn-ea"/>
                <a:sym typeface="+mn-lt"/>
              </a:rPr>
              <a:t>小容量盒式交换机</a:t>
            </a:r>
            <a:endParaRPr lang="en-US" altLang="zh-CN" sz="2400" dirty="0">
              <a:latin typeface="+mn-ea"/>
              <a:cs typeface="+mn-ea"/>
              <a:sym typeface="+mn-lt"/>
            </a:endParaRPr>
          </a:p>
          <a:p>
            <a:pPr algn="ctr">
              <a:lnSpc>
                <a:spcPct val="120000"/>
              </a:lnSpc>
            </a:pPr>
            <a:r>
              <a:rPr lang="zh-CN" altLang="en-US" sz="2400" dirty="0">
                <a:latin typeface="+mn-ea"/>
                <a:cs typeface="+mn-ea"/>
                <a:sym typeface="+mn-lt"/>
              </a:rPr>
              <a:t>（通常只有二层</a:t>
            </a:r>
            <a:r>
              <a:rPr lang="en-US" altLang="zh-CN" sz="2400" dirty="0">
                <a:latin typeface="+mn-ea"/>
                <a:cs typeface="+mn-ea"/>
                <a:sym typeface="+mn-lt"/>
              </a:rPr>
              <a:t>MAC</a:t>
            </a:r>
            <a:r>
              <a:rPr lang="zh-CN" altLang="en-US" sz="2400" dirty="0">
                <a:latin typeface="+mn-ea"/>
                <a:cs typeface="+mn-ea"/>
                <a:sym typeface="+mn-lt"/>
              </a:rPr>
              <a:t>交换功能）</a:t>
            </a:r>
          </a:p>
        </p:txBody>
      </p:sp>
      <p:pic>
        <p:nvPicPr>
          <p:cNvPr id="13" name="图片 12">
            <a:extLst>
              <a:ext uri="{FF2B5EF4-FFF2-40B4-BE49-F238E27FC236}">
                <a16:creationId xmlns:a16="http://schemas.microsoft.com/office/drawing/2014/main" id="{18D2B8E1-32BB-4508-A562-0F3840691B4F}"/>
              </a:ext>
            </a:extLst>
          </p:cNvPr>
          <p:cNvPicPr>
            <a:picLocks noChangeAspect="1"/>
          </p:cNvPicPr>
          <p:nvPr/>
        </p:nvPicPr>
        <p:blipFill>
          <a:blip r:embed="rId3"/>
          <a:stretch>
            <a:fillRect/>
          </a:stretch>
        </p:blipFill>
        <p:spPr>
          <a:xfrm>
            <a:off x="9089041" y="1986481"/>
            <a:ext cx="2471203" cy="2885039"/>
          </a:xfrm>
          <a:prstGeom prst="rect">
            <a:avLst/>
          </a:prstGeom>
        </p:spPr>
      </p:pic>
      <p:sp>
        <p:nvSpPr>
          <p:cNvPr id="14" name="矩形 13">
            <a:extLst>
              <a:ext uri="{FF2B5EF4-FFF2-40B4-BE49-F238E27FC236}">
                <a16:creationId xmlns:a16="http://schemas.microsoft.com/office/drawing/2014/main" id="{13FDC603-BB01-4A12-9BA0-9200C3583DF9}"/>
              </a:ext>
            </a:extLst>
          </p:cNvPr>
          <p:cNvSpPr/>
          <p:nvPr/>
        </p:nvSpPr>
        <p:spPr>
          <a:xfrm>
            <a:off x="4783989" y="5641378"/>
            <a:ext cx="6596679" cy="941155"/>
          </a:xfrm>
          <a:prstGeom prst="rect">
            <a:avLst/>
          </a:prstGeom>
        </p:spPr>
        <p:txBody>
          <a:bodyPr wrap="none">
            <a:spAutoFit/>
          </a:bodyPr>
          <a:lstStyle/>
          <a:p>
            <a:pPr algn="ctr">
              <a:lnSpc>
                <a:spcPct val="120000"/>
              </a:lnSpc>
            </a:pPr>
            <a:r>
              <a:rPr lang="zh-CN" altLang="en-US" sz="2400" dirty="0">
                <a:latin typeface="+mn-ea"/>
                <a:cs typeface="+mn-ea"/>
                <a:sym typeface="+mn-lt"/>
              </a:rPr>
              <a:t>大容量的框式交换机</a:t>
            </a:r>
            <a:endParaRPr lang="en-US" altLang="zh-CN" sz="2400" dirty="0">
              <a:latin typeface="+mn-ea"/>
              <a:cs typeface="+mn-ea"/>
              <a:sym typeface="+mn-lt"/>
            </a:endParaRPr>
          </a:p>
          <a:p>
            <a:pPr algn="ctr">
              <a:lnSpc>
                <a:spcPct val="120000"/>
              </a:lnSpc>
            </a:pPr>
            <a:r>
              <a:rPr lang="zh-CN" altLang="en-US" sz="2400" dirty="0">
                <a:latin typeface="+mn-ea"/>
                <a:cs typeface="+mn-ea"/>
                <a:sym typeface="+mn-lt"/>
              </a:rPr>
              <a:t>（通常除了二层交换之外，还有三层路由功能</a:t>
            </a:r>
            <a:r>
              <a:rPr lang="zh-CN" altLang="en-US" sz="2000" dirty="0">
                <a:cs typeface="+mn-ea"/>
                <a:sym typeface="+mn-lt"/>
              </a:rPr>
              <a:t>）</a:t>
            </a:r>
          </a:p>
        </p:txBody>
      </p:sp>
      <p:pic>
        <p:nvPicPr>
          <p:cNvPr id="15" name="图片 14">
            <a:extLst>
              <a:ext uri="{FF2B5EF4-FFF2-40B4-BE49-F238E27FC236}">
                <a16:creationId xmlns:a16="http://schemas.microsoft.com/office/drawing/2014/main" id="{95207922-4558-4CAD-B114-0A5B56D32D13}"/>
              </a:ext>
            </a:extLst>
          </p:cNvPr>
          <p:cNvPicPr>
            <a:picLocks noChangeAspect="1"/>
          </p:cNvPicPr>
          <p:nvPr/>
        </p:nvPicPr>
        <p:blipFill>
          <a:blip r:embed="rId4"/>
          <a:stretch>
            <a:fillRect/>
          </a:stretch>
        </p:blipFill>
        <p:spPr>
          <a:xfrm>
            <a:off x="5586617" y="1787076"/>
            <a:ext cx="2519016" cy="680080"/>
          </a:xfrm>
          <a:prstGeom prst="rect">
            <a:avLst/>
          </a:prstGeom>
        </p:spPr>
      </p:pic>
      <p:sp>
        <p:nvSpPr>
          <p:cNvPr id="16" name="矩形 15">
            <a:extLst>
              <a:ext uri="{FF2B5EF4-FFF2-40B4-BE49-F238E27FC236}">
                <a16:creationId xmlns:a16="http://schemas.microsoft.com/office/drawing/2014/main" id="{83730D16-2928-4CA1-86D7-41F28986EF30}"/>
              </a:ext>
            </a:extLst>
          </p:cNvPr>
          <p:cNvSpPr/>
          <p:nvPr/>
        </p:nvSpPr>
        <p:spPr>
          <a:xfrm>
            <a:off x="4678118" y="1969156"/>
            <a:ext cx="877163" cy="396134"/>
          </a:xfrm>
          <a:prstGeom prst="rect">
            <a:avLst/>
          </a:prstGeom>
        </p:spPr>
        <p:txBody>
          <a:bodyPr wrap="none">
            <a:spAutoFit/>
          </a:bodyPr>
          <a:lstStyle/>
          <a:p>
            <a:pPr algn="r">
              <a:lnSpc>
                <a:spcPct val="120000"/>
              </a:lnSpc>
            </a:pPr>
            <a:r>
              <a:rPr lang="zh-CN" altLang="en-US">
                <a:cs typeface="+mn-ea"/>
                <a:sym typeface="+mn-lt"/>
              </a:rPr>
              <a:t>主控板</a:t>
            </a:r>
          </a:p>
        </p:txBody>
      </p:sp>
      <p:cxnSp>
        <p:nvCxnSpPr>
          <p:cNvPr id="18" name="直接箭头连接符 17">
            <a:extLst>
              <a:ext uri="{FF2B5EF4-FFF2-40B4-BE49-F238E27FC236}">
                <a16:creationId xmlns:a16="http://schemas.microsoft.com/office/drawing/2014/main" id="{5C1ED293-178D-463E-B254-C431354B1693}"/>
              </a:ext>
            </a:extLst>
          </p:cNvPr>
          <p:cNvCxnSpPr>
            <a:cxnSpLocks/>
          </p:cNvCxnSpPr>
          <p:nvPr/>
        </p:nvCxnSpPr>
        <p:spPr>
          <a:xfrm>
            <a:off x="7879281" y="2311380"/>
            <a:ext cx="1581531"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C23726C7-5691-47F0-835F-265C105B593C}"/>
              </a:ext>
            </a:extLst>
          </p:cNvPr>
          <p:cNvPicPr>
            <a:picLocks noChangeAspect="1"/>
          </p:cNvPicPr>
          <p:nvPr/>
        </p:nvPicPr>
        <p:blipFill>
          <a:blip r:embed="rId5"/>
          <a:stretch>
            <a:fillRect/>
          </a:stretch>
        </p:blipFill>
        <p:spPr>
          <a:xfrm>
            <a:off x="5586617" y="2525314"/>
            <a:ext cx="2519016" cy="614530"/>
          </a:xfrm>
          <a:prstGeom prst="rect">
            <a:avLst/>
          </a:prstGeom>
        </p:spPr>
      </p:pic>
      <p:cxnSp>
        <p:nvCxnSpPr>
          <p:cNvPr id="24" name="直接箭头连接符 23">
            <a:extLst>
              <a:ext uri="{FF2B5EF4-FFF2-40B4-BE49-F238E27FC236}">
                <a16:creationId xmlns:a16="http://schemas.microsoft.com/office/drawing/2014/main" id="{9486D5DB-A092-4AAE-AEB7-4D51D86F9FB4}"/>
              </a:ext>
            </a:extLst>
          </p:cNvPr>
          <p:cNvCxnSpPr>
            <a:cxnSpLocks/>
          </p:cNvCxnSpPr>
          <p:nvPr/>
        </p:nvCxnSpPr>
        <p:spPr>
          <a:xfrm>
            <a:off x="8075020" y="2780717"/>
            <a:ext cx="138579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E80ADAA2-7418-457B-9859-9015F7526D51}"/>
              </a:ext>
            </a:extLst>
          </p:cNvPr>
          <p:cNvSpPr/>
          <p:nvPr/>
        </p:nvSpPr>
        <p:spPr>
          <a:xfrm>
            <a:off x="4678118" y="2607349"/>
            <a:ext cx="877163" cy="396134"/>
          </a:xfrm>
          <a:prstGeom prst="rect">
            <a:avLst/>
          </a:prstGeom>
        </p:spPr>
        <p:txBody>
          <a:bodyPr wrap="none">
            <a:spAutoFit/>
          </a:bodyPr>
          <a:lstStyle/>
          <a:p>
            <a:pPr algn="r">
              <a:lnSpc>
                <a:spcPct val="120000"/>
              </a:lnSpc>
            </a:pPr>
            <a:r>
              <a:rPr lang="zh-CN" altLang="en-US">
                <a:cs typeface="+mn-ea"/>
                <a:sym typeface="+mn-lt"/>
              </a:rPr>
              <a:t>业务板</a:t>
            </a:r>
          </a:p>
        </p:txBody>
      </p:sp>
      <p:pic>
        <p:nvPicPr>
          <p:cNvPr id="26" name="图片 25">
            <a:extLst>
              <a:ext uri="{FF2B5EF4-FFF2-40B4-BE49-F238E27FC236}">
                <a16:creationId xmlns:a16="http://schemas.microsoft.com/office/drawing/2014/main" id="{8F9A0160-4DEF-4711-B58C-8F954D4F6E22}"/>
              </a:ext>
            </a:extLst>
          </p:cNvPr>
          <p:cNvPicPr>
            <a:picLocks noChangeAspect="1"/>
          </p:cNvPicPr>
          <p:nvPr/>
        </p:nvPicPr>
        <p:blipFill rotWithShape="1">
          <a:blip r:embed="rId6"/>
          <a:srcRect t="7574"/>
          <a:stretch/>
        </p:blipFill>
        <p:spPr>
          <a:xfrm>
            <a:off x="5586617" y="3240436"/>
            <a:ext cx="2519016" cy="707309"/>
          </a:xfrm>
          <a:prstGeom prst="rect">
            <a:avLst/>
          </a:prstGeom>
        </p:spPr>
      </p:pic>
      <p:sp>
        <p:nvSpPr>
          <p:cNvPr id="27" name="矩形 26">
            <a:extLst>
              <a:ext uri="{FF2B5EF4-FFF2-40B4-BE49-F238E27FC236}">
                <a16:creationId xmlns:a16="http://schemas.microsoft.com/office/drawing/2014/main" id="{DABE9156-543B-45CF-9675-E47DF0CFF659}"/>
              </a:ext>
            </a:extLst>
          </p:cNvPr>
          <p:cNvSpPr/>
          <p:nvPr/>
        </p:nvSpPr>
        <p:spPr>
          <a:xfrm>
            <a:off x="4678118" y="3240436"/>
            <a:ext cx="1107996" cy="396134"/>
          </a:xfrm>
          <a:prstGeom prst="rect">
            <a:avLst/>
          </a:prstGeom>
        </p:spPr>
        <p:txBody>
          <a:bodyPr wrap="none">
            <a:spAutoFit/>
          </a:bodyPr>
          <a:lstStyle/>
          <a:p>
            <a:pPr algn="r">
              <a:lnSpc>
                <a:spcPct val="120000"/>
              </a:lnSpc>
            </a:pPr>
            <a:r>
              <a:rPr lang="zh-CN" altLang="en-US" dirty="0">
                <a:cs typeface="+mn-ea"/>
                <a:sym typeface="+mn-lt"/>
              </a:rPr>
              <a:t>交换网板</a:t>
            </a:r>
          </a:p>
        </p:txBody>
      </p:sp>
      <p:cxnSp>
        <p:nvCxnSpPr>
          <p:cNvPr id="28" name="直接箭头连接符 27">
            <a:extLst>
              <a:ext uri="{FF2B5EF4-FFF2-40B4-BE49-F238E27FC236}">
                <a16:creationId xmlns:a16="http://schemas.microsoft.com/office/drawing/2014/main" id="{2D5371AD-7D10-4630-9D98-2A647EC4BC8D}"/>
              </a:ext>
            </a:extLst>
          </p:cNvPr>
          <p:cNvCxnSpPr>
            <a:cxnSpLocks/>
          </p:cNvCxnSpPr>
          <p:nvPr/>
        </p:nvCxnSpPr>
        <p:spPr>
          <a:xfrm>
            <a:off x="7879281" y="3358087"/>
            <a:ext cx="1658115"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6FB878B8-7B41-47B2-A674-A7B951857A0A}"/>
              </a:ext>
            </a:extLst>
          </p:cNvPr>
          <p:cNvCxnSpPr>
            <a:cxnSpLocks/>
          </p:cNvCxnSpPr>
          <p:nvPr/>
        </p:nvCxnSpPr>
        <p:spPr>
          <a:xfrm>
            <a:off x="8105634" y="4184019"/>
            <a:ext cx="143176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9F3C6736-D01A-4830-95C3-481B449AF8AD}"/>
              </a:ext>
            </a:extLst>
          </p:cNvPr>
          <p:cNvSpPr/>
          <p:nvPr/>
        </p:nvSpPr>
        <p:spPr>
          <a:xfrm>
            <a:off x="5987558" y="4263534"/>
            <a:ext cx="1107996" cy="396134"/>
          </a:xfrm>
          <a:prstGeom prst="rect">
            <a:avLst/>
          </a:prstGeom>
        </p:spPr>
        <p:txBody>
          <a:bodyPr wrap="none">
            <a:spAutoFit/>
          </a:bodyPr>
          <a:lstStyle/>
          <a:p>
            <a:pPr algn="r">
              <a:lnSpc>
                <a:spcPct val="120000"/>
              </a:lnSpc>
            </a:pPr>
            <a:r>
              <a:rPr lang="zh-CN" altLang="en-US">
                <a:cs typeface="+mn-ea"/>
                <a:sym typeface="+mn-lt"/>
              </a:rPr>
              <a:t>电源模块</a:t>
            </a:r>
          </a:p>
        </p:txBody>
      </p:sp>
      <p:pic>
        <p:nvPicPr>
          <p:cNvPr id="32" name="图片 31">
            <a:extLst>
              <a:ext uri="{FF2B5EF4-FFF2-40B4-BE49-F238E27FC236}">
                <a16:creationId xmlns:a16="http://schemas.microsoft.com/office/drawing/2014/main" id="{DDFE6C91-8313-433D-B3C6-7F3BB2908E80}"/>
              </a:ext>
            </a:extLst>
          </p:cNvPr>
          <p:cNvPicPr>
            <a:picLocks noChangeAspect="1"/>
          </p:cNvPicPr>
          <p:nvPr/>
        </p:nvPicPr>
        <p:blipFill>
          <a:blip r:embed="rId7"/>
          <a:stretch>
            <a:fillRect/>
          </a:stretch>
        </p:blipFill>
        <p:spPr>
          <a:xfrm>
            <a:off x="7138079" y="4015680"/>
            <a:ext cx="967554" cy="655883"/>
          </a:xfrm>
          <a:prstGeom prst="rect">
            <a:avLst/>
          </a:prstGeom>
        </p:spPr>
      </p:pic>
      <p:pic>
        <p:nvPicPr>
          <p:cNvPr id="33" name="图片 32">
            <a:extLst>
              <a:ext uri="{FF2B5EF4-FFF2-40B4-BE49-F238E27FC236}">
                <a16:creationId xmlns:a16="http://schemas.microsoft.com/office/drawing/2014/main" id="{EA1511E1-D217-482C-ACAA-C34BAFB67495}"/>
              </a:ext>
            </a:extLst>
          </p:cNvPr>
          <p:cNvPicPr>
            <a:picLocks noChangeAspect="1"/>
          </p:cNvPicPr>
          <p:nvPr/>
        </p:nvPicPr>
        <p:blipFill>
          <a:blip r:embed="rId8"/>
          <a:stretch>
            <a:fillRect/>
          </a:stretch>
        </p:blipFill>
        <p:spPr>
          <a:xfrm>
            <a:off x="7323885" y="4781542"/>
            <a:ext cx="781750" cy="570772"/>
          </a:xfrm>
          <a:prstGeom prst="rect">
            <a:avLst/>
          </a:prstGeom>
        </p:spPr>
      </p:pic>
      <p:sp>
        <p:nvSpPr>
          <p:cNvPr id="34" name="矩形 33">
            <a:extLst>
              <a:ext uri="{FF2B5EF4-FFF2-40B4-BE49-F238E27FC236}">
                <a16:creationId xmlns:a16="http://schemas.microsoft.com/office/drawing/2014/main" id="{CCE64B94-D3D5-4EB2-93CF-3C48FAAF043E}"/>
              </a:ext>
            </a:extLst>
          </p:cNvPr>
          <p:cNvSpPr/>
          <p:nvPr/>
        </p:nvSpPr>
        <p:spPr>
          <a:xfrm>
            <a:off x="6446721" y="4977965"/>
            <a:ext cx="877163" cy="396134"/>
          </a:xfrm>
          <a:prstGeom prst="rect">
            <a:avLst/>
          </a:prstGeom>
        </p:spPr>
        <p:txBody>
          <a:bodyPr wrap="none">
            <a:spAutoFit/>
          </a:bodyPr>
          <a:lstStyle/>
          <a:p>
            <a:pPr algn="r">
              <a:lnSpc>
                <a:spcPct val="120000"/>
              </a:lnSpc>
            </a:pPr>
            <a:r>
              <a:rPr lang="zh-CN" altLang="en-US" dirty="0">
                <a:cs typeface="+mn-ea"/>
                <a:sym typeface="+mn-lt"/>
              </a:rPr>
              <a:t>监控板</a:t>
            </a:r>
          </a:p>
        </p:txBody>
      </p:sp>
      <p:sp>
        <p:nvSpPr>
          <p:cNvPr id="39" name="任意多边形: 形状 38">
            <a:extLst>
              <a:ext uri="{FF2B5EF4-FFF2-40B4-BE49-F238E27FC236}">
                <a16:creationId xmlns:a16="http://schemas.microsoft.com/office/drawing/2014/main" id="{77F0CA74-E364-4C68-8225-0520EA5026D0}"/>
              </a:ext>
            </a:extLst>
          </p:cNvPr>
          <p:cNvSpPr/>
          <p:nvPr/>
        </p:nvSpPr>
        <p:spPr>
          <a:xfrm>
            <a:off x="8157077" y="4419213"/>
            <a:ext cx="1854969" cy="510788"/>
          </a:xfrm>
          <a:custGeom>
            <a:avLst/>
            <a:gdLst>
              <a:gd name="connsiteX0" fmla="*/ 0 w 1855694"/>
              <a:gd name="connsiteY0" fmla="*/ 510988 h 510988"/>
              <a:gd name="connsiteX1" fmla="*/ 1326777 w 1855694"/>
              <a:gd name="connsiteY1" fmla="*/ 510988 h 510988"/>
              <a:gd name="connsiteX2" fmla="*/ 1855694 w 1855694"/>
              <a:gd name="connsiteY2" fmla="*/ 0 h 510988"/>
            </a:gdLst>
            <a:ahLst/>
            <a:cxnLst>
              <a:cxn ang="0">
                <a:pos x="connsiteX0" y="connsiteY0"/>
              </a:cxn>
              <a:cxn ang="0">
                <a:pos x="connsiteX1" y="connsiteY1"/>
              </a:cxn>
              <a:cxn ang="0">
                <a:pos x="connsiteX2" y="connsiteY2"/>
              </a:cxn>
            </a:cxnLst>
            <a:rect l="l" t="t" r="r" b="b"/>
            <a:pathLst>
              <a:path w="1855694" h="510988">
                <a:moveTo>
                  <a:pt x="0" y="510988"/>
                </a:moveTo>
                <a:lnTo>
                  <a:pt x="1326777" y="510988"/>
                </a:lnTo>
                <a:lnTo>
                  <a:pt x="1855694" y="0"/>
                </a:lnTo>
              </a:path>
            </a:pathLst>
          </a:cu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sz="2400">
              <a:cs typeface="+mn-ea"/>
              <a:sym typeface="+mn-lt"/>
            </a:endParaRPr>
          </a:p>
        </p:txBody>
      </p:sp>
      <p:sp>
        <p:nvSpPr>
          <p:cNvPr id="29" name="标题 1">
            <a:extLst>
              <a:ext uri="{FF2B5EF4-FFF2-40B4-BE49-F238E27FC236}">
                <a16:creationId xmlns:a16="http://schemas.microsoft.com/office/drawing/2014/main" id="{5E398B32-015F-4EA8-9AA6-1E0456F88331}"/>
              </a:ext>
            </a:extLst>
          </p:cNvPr>
          <p:cNvSpPr>
            <a:spLocks noGrp="1"/>
          </p:cNvSpPr>
          <p:nvPr>
            <p:ph type="title"/>
          </p:nvPr>
        </p:nvSpPr>
        <p:spPr>
          <a:xfrm>
            <a:off x="660400" y="413856"/>
            <a:ext cx="10858500" cy="536249"/>
          </a:xfrm>
        </p:spPr>
        <p:txBody>
          <a:bodyPr>
            <a:normAutofit fontScale="90000"/>
          </a:bodyPr>
          <a:lstStyle/>
          <a:p>
            <a:pPr>
              <a:lnSpc>
                <a:spcPct val="120000"/>
              </a:lnSpc>
            </a:pPr>
            <a:r>
              <a:rPr lang="zh-CN" altLang="en-US" sz="3600" dirty="0">
                <a:latin typeface="+mn-lt"/>
                <a:ea typeface="+mn-ea"/>
                <a:cs typeface="+mn-ea"/>
                <a:sym typeface="+mn-lt"/>
              </a:rPr>
              <a:t>以太交换机设备形态</a:t>
            </a:r>
          </a:p>
        </p:txBody>
      </p:sp>
    </p:spTree>
    <p:extLst>
      <p:ext uri="{BB962C8B-B14F-4D97-AF65-F5344CB8AC3E}">
        <p14:creationId xmlns:p14="http://schemas.microsoft.com/office/powerpoint/2010/main" val="192617568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圆角 28">
            <a:extLst>
              <a:ext uri="{FF2B5EF4-FFF2-40B4-BE49-F238E27FC236}">
                <a16:creationId xmlns:a16="http://schemas.microsoft.com/office/drawing/2014/main" id="{FE91F605-249A-773C-7B68-3E31690A0DD8}"/>
              </a:ext>
            </a:extLst>
          </p:cNvPr>
          <p:cNvSpPr/>
          <p:nvPr/>
        </p:nvSpPr>
        <p:spPr>
          <a:xfrm>
            <a:off x="1139001" y="1436699"/>
            <a:ext cx="10033281" cy="3860909"/>
          </a:xfrm>
          <a:prstGeom prst="roundRect">
            <a:avLst/>
          </a:prstGeom>
          <a:solidFill>
            <a:schemeClr val="tx2">
              <a:lumMod val="20000"/>
              <a:lumOff val="80000"/>
            </a:schemeClr>
          </a:solidFill>
        </p:spPr>
        <p:txBody>
          <a:bodyPr wrap="square" rtlCol="0" anchor="ctr">
            <a:spAutoFit/>
          </a:bodyPr>
          <a:lstStyle/>
          <a:p>
            <a:pPr marL="342626" indent="-342626" algn="l">
              <a:lnSpc>
                <a:spcPct val="120000"/>
              </a:lnSpc>
              <a:buFont typeface="Wingdings" panose="05000000000000000000" pitchFamily="2" charset="2"/>
              <a:buChar char="Ø"/>
            </a:pPr>
            <a:endParaRPr lang="zh-CN" altLang="en-US" dirty="0">
              <a:solidFill>
                <a:schemeClr val="accent1"/>
              </a:solidFill>
              <a:latin typeface="+mn-ea"/>
            </a:endParaRPr>
          </a:p>
        </p:txBody>
      </p:sp>
      <p:sp>
        <p:nvSpPr>
          <p:cNvPr id="58" name="灯片编号占位符 5"/>
          <p:cNvSpPr>
            <a:spLocks noGrp="1"/>
          </p:cNvSpPr>
          <p:nvPr>
            <p:ph type="sldNum" sz="quarter" idx="12"/>
          </p:nvPr>
        </p:nvSpPr>
        <p:spPr/>
        <p:txBody>
          <a:bodyPr/>
          <a:lstStyle/>
          <a:p>
            <a:fld id="{24001D3C-297D-4472-9647-6EC3DD454CC9}" type="slidenum">
              <a:rPr lang="en-US" altLang="zh-CN"/>
              <a:pPr/>
              <a:t>232</a:t>
            </a:fld>
            <a:endParaRPr lang="en-US" altLang="zh-CN"/>
          </a:p>
        </p:txBody>
      </p:sp>
      <p:sp>
        <p:nvSpPr>
          <p:cNvPr id="592898" name="Rectangle 2"/>
          <p:cNvSpPr>
            <a:spLocks noGrp="1" noChangeArrowheads="1"/>
          </p:cNvSpPr>
          <p:nvPr>
            <p:ph type="title"/>
          </p:nvPr>
        </p:nvSpPr>
        <p:spPr/>
        <p:txBody>
          <a:bodyPr/>
          <a:lstStyle/>
          <a:p>
            <a:r>
              <a:rPr lang="zh-CN" altLang="en-US" dirty="0"/>
              <a:t>用以太网交换机扩展局域网 </a:t>
            </a:r>
          </a:p>
        </p:txBody>
      </p:sp>
      <p:sp>
        <p:nvSpPr>
          <p:cNvPr id="592900" name="Freeform 4"/>
          <p:cNvSpPr>
            <a:spLocks noChangeArrowheads="1"/>
          </p:cNvSpPr>
          <p:nvPr/>
        </p:nvSpPr>
        <p:spPr bwMode="auto">
          <a:xfrm>
            <a:off x="6358215" y="2757287"/>
            <a:ext cx="1989487" cy="45719"/>
          </a:xfrm>
          <a:custGeom>
            <a:avLst/>
            <a:gdLst>
              <a:gd name="T0" fmla="*/ 689 w 689"/>
              <a:gd name="T1" fmla="*/ 178 h 178"/>
              <a:gd name="T2" fmla="*/ 0 w 689"/>
              <a:gd name="T3" fmla="*/ 0 h 178"/>
            </a:gdLst>
            <a:ahLst/>
            <a:cxnLst>
              <a:cxn ang="0">
                <a:pos x="T0" y="T1"/>
              </a:cxn>
              <a:cxn ang="0">
                <a:pos x="T2" y="T3"/>
              </a:cxn>
            </a:cxnLst>
            <a:rect l="0" t="0" r="r" b="b"/>
            <a:pathLst>
              <a:path w="689" h="178">
                <a:moveTo>
                  <a:pt x="689" y="178"/>
                </a:moveTo>
                <a:lnTo>
                  <a:pt x="0" y="0"/>
                </a:lnTo>
              </a:path>
            </a:pathLst>
          </a:custGeom>
          <a:noFill/>
          <a:ln w="38100"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01" name="Freeform 5"/>
          <p:cNvSpPr>
            <a:spLocks noChangeArrowheads="1"/>
          </p:cNvSpPr>
          <p:nvPr/>
        </p:nvSpPr>
        <p:spPr bwMode="auto">
          <a:xfrm rot="9955067">
            <a:off x="9046924" y="2613798"/>
            <a:ext cx="1161226" cy="147511"/>
          </a:xfrm>
          <a:custGeom>
            <a:avLst/>
            <a:gdLst>
              <a:gd name="T0" fmla="*/ 956 w 956"/>
              <a:gd name="T1" fmla="*/ 122 h 122"/>
              <a:gd name="T2" fmla="*/ 467 w 956"/>
              <a:gd name="T3" fmla="*/ 11 h 122"/>
              <a:gd name="T4" fmla="*/ 511 w 956"/>
              <a:gd name="T5" fmla="*/ 111 h 122"/>
              <a:gd name="T6" fmla="*/ 0 w 956"/>
              <a:gd name="T7" fmla="*/ 0 h 122"/>
            </a:gdLst>
            <a:ahLst/>
            <a:cxnLst>
              <a:cxn ang="0">
                <a:pos x="T0" y="T1"/>
              </a:cxn>
              <a:cxn ang="0">
                <a:pos x="T2" y="T3"/>
              </a:cxn>
              <a:cxn ang="0">
                <a:pos x="T4" y="T5"/>
              </a:cxn>
              <a:cxn ang="0">
                <a:pos x="T6" y="T7"/>
              </a:cxn>
            </a:cxnLst>
            <a:rect l="0" t="0" r="r" b="b"/>
            <a:pathLst>
              <a:path w="956" h="122">
                <a:moveTo>
                  <a:pt x="956" y="122"/>
                </a:moveTo>
                <a:lnTo>
                  <a:pt x="467" y="11"/>
                </a:lnTo>
                <a:lnTo>
                  <a:pt x="511" y="111"/>
                </a:lnTo>
                <a:lnTo>
                  <a:pt x="0" y="0"/>
                </a:lnTo>
              </a:path>
            </a:pathLst>
          </a:custGeom>
          <a:noFill/>
          <a:ln w="38100"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02" name="Line 6"/>
          <p:cNvSpPr>
            <a:spLocks noChangeShapeType="1"/>
          </p:cNvSpPr>
          <p:nvPr/>
        </p:nvSpPr>
        <p:spPr bwMode="auto">
          <a:xfrm flipH="1" flipV="1">
            <a:off x="3426100" y="2287069"/>
            <a:ext cx="2373202" cy="330754"/>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03" name="Line 7"/>
          <p:cNvSpPr>
            <a:spLocks noChangeShapeType="1"/>
          </p:cNvSpPr>
          <p:nvPr/>
        </p:nvSpPr>
        <p:spPr bwMode="auto">
          <a:xfrm flipH="1">
            <a:off x="3499124" y="2778162"/>
            <a:ext cx="2300177" cy="516969"/>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04" name="Line 8"/>
          <p:cNvSpPr>
            <a:spLocks noChangeShapeType="1"/>
          </p:cNvSpPr>
          <p:nvPr/>
        </p:nvSpPr>
        <p:spPr bwMode="auto">
          <a:xfrm flipH="1">
            <a:off x="4578625" y="2911434"/>
            <a:ext cx="1255726" cy="1031397"/>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05" name="Line 9"/>
          <p:cNvSpPr>
            <a:spLocks noChangeShapeType="1"/>
          </p:cNvSpPr>
          <p:nvPr/>
        </p:nvSpPr>
        <p:spPr bwMode="auto">
          <a:xfrm>
            <a:off x="6512572" y="2955694"/>
            <a:ext cx="1160367" cy="957552"/>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06" name="Line 10"/>
          <p:cNvSpPr>
            <a:spLocks noChangeShapeType="1"/>
          </p:cNvSpPr>
          <p:nvPr/>
        </p:nvSpPr>
        <p:spPr bwMode="auto">
          <a:xfrm flipH="1">
            <a:off x="6045727" y="2944754"/>
            <a:ext cx="109915" cy="998077"/>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10" name="Text Box 14"/>
          <p:cNvSpPr txBox="1">
            <a:spLocks noChangeArrowheads="1"/>
          </p:cNvSpPr>
          <p:nvPr/>
        </p:nvSpPr>
        <p:spPr bwMode="auto">
          <a:xfrm>
            <a:off x="2769853" y="3863756"/>
            <a:ext cx="14269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t>10BASE-T</a:t>
            </a:r>
          </a:p>
        </p:txBody>
      </p:sp>
      <p:sp>
        <p:nvSpPr>
          <p:cNvPr id="592914" name="Text Box 18"/>
          <p:cNvSpPr txBox="1">
            <a:spLocks noChangeArrowheads="1"/>
          </p:cNvSpPr>
          <p:nvPr/>
        </p:nvSpPr>
        <p:spPr bwMode="auto">
          <a:xfrm>
            <a:off x="9053741" y="2088631"/>
            <a:ext cx="1201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t>至因特网</a:t>
            </a:r>
          </a:p>
        </p:txBody>
      </p:sp>
      <p:sp>
        <p:nvSpPr>
          <p:cNvPr id="592915" name="Text Box 19"/>
          <p:cNvSpPr txBox="1">
            <a:spLocks noChangeArrowheads="1"/>
          </p:cNvSpPr>
          <p:nvPr/>
        </p:nvSpPr>
        <p:spPr bwMode="auto">
          <a:xfrm>
            <a:off x="6810866" y="2344625"/>
            <a:ext cx="13099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dirty="0">
                <a:solidFill>
                  <a:srgbClr val="333399"/>
                </a:solidFill>
              </a:rPr>
              <a:t>100 Mbps</a:t>
            </a:r>
          </a:p>
        </p:txBody>
      </p:sp>
      <p:sp>
        <p:nvSpPr>
          <p:cNvPr id="592916" name="Text Box 20"/>
          <p:cNvSpPr txBox="1">
            <a:spLocks noChangeArrowheads="1"/>
          </p:cNvSpPr>
          <p:nvPr/>
        </p:nvSpPr>
        <p:spPr bwMode="auto">
          <a:xfrm>
            <a:off x="3757441" y="2622370"/>
            <a:ext cx="13099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dirty="0">
                <a:solidFill>
                  <a:srgbClr val="333399"/>
                </a:solidFill>
              </a:rPr>
              <a:t>100 Mbps</a:t>
            </a:r>
          </a:p>
        </p:txBody>
      </p:sp>
      <p:sp>
        <p:nvSpPr>
          <p:cNvPr id="592917" name="Text Box 21"/>
          <p:cNvSpPr txBox="1">
            <a:spLocks noChangeArrowheads="1"/>
          </p:cNvSpPr>
          <p:nvPr/>
        </p:nvSpPr>
        <p:spPr bwMode="auto">
          <a:xfrm>
            <a:off x="3999189" y="2033070"/>
            <a:ext cx="13099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dirty="0">
                <a:solidFill>
                  <a:srgbClr val="333399"/>
                </a:solidFill>
              </a:rPr>
              <a:t>100 Mbps</a:t>
            </a:r>
          </a:p>
        </p:txBody>
      </p:sp>
      <p:sp>
        <p:nvSpPr>
          <p:cNvPr id="592918" name="Text Box 22"/>
          <p:cNvSpPr txBox="1">
            <a:spLocks noChangeArrowheads="1"/>
          </p:cNvSpPr>
          <p:nvPr/>
        </p:nvSpPr>
        <p:spPr bwMode="auto">
          <a:xfrm>
            <a:off x="1361276" y="2052336"/>
            <a:ext cx="16848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000" b="1" dirty="0"/>
              <a:t>WEB</a:t>
            </a:r>
            <a:r>
              <a:rPr kumimoji="1" lang="zh-CN" altLang="en-US" sz="2000" b="1" dirty="0"/>
              <a:t>服务器</a:t>
            </a:r>
          </a:p>
        </p:txBody>
      </p:sp>
      <p:sp>
        <p:nvSpPr>
          <p:cNvPr id="592919" name="Text Box 23"/>
          <p:cNvSpPr txBox="1">
            <a:spLocks noChangeArrowheads="1"/>
          </p:cNvSpPr>
          <p:nvPr/>
        </p:nvSpPr>
        <p:spPr bwMode="auto">
          <a:xfrm>
            <a:off x="1316935" y="3058989"/>
            <a:ext cx="17554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000" b="1" dirty="0"/>
              <a:t>Email</a:t>
            </a:r>
            <a:r>
              <a:rPr kumimoji="1" lang="zh-CN" altLang="en-US" sz="2000" b="1" dirty="0"/>
              <a:t> 服务器</a:t>
            </a:r>
          </a:p>
        </p:txBody>
      </p:sp>
      <p:sp>
        <p:nvSpPr>
          <p:cNvPr id="592921" name="Text Box 25"/>
          <p:cNvSpPr txBox="1">
            <a:spLocks noChangeArrowheads="1"/>
          </p:cNvSpPr>
          <p:nvPr/>
        </p:nvSpPr>
        <p:spPr bwMode="auto">
          <a:xfrm>
            <a:off x="5637825" y="1624187"/>
            <a:ext cx="95410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t>以太网</a:t>
            </a:r>
          </a:p>
          <a:p>
            <a:r>
              <a:rPr kumimoji="1" lang="zh-CN" altLang="en-US" sz="2000" b="1" dirty="0"/>
              <a:t>交换机</a:t>
            </a:r>
          </a:p>
        </p:txBody>
      </p:sp>
      <p:sp>
        <p:nvSpPr>
          <p:cNvPr id="592922" name="Text Box 26"/>
          <p:cNvSpPr txBox="1">
            <a:spLocks noChangeArrowheads="1"/>
          </p:cNvSpPr>
          <p:nvPr/>
        </p:nvSpPr>
        <p:spPr bwMode="auto">
          <a:xfrm>
            <a:off x="8236622" y="3137438"/>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t>路由器</a:t>
            </a:r>
          </a:p>
        </p:txBody>
      </p:sp>
      <p:grpSp>
        <p:nvGrpSpPr>
          <p:cNvPr id="592923" name="Group 27"/>
          <p:cNvGrpSpPr>
            <a:grpSpLocks/>
          </p:cNvGrpSpPr>
          <p:nvPr/>
        </p:nvGrpSpPr>
        <p:grpSpPr bwMode="auto">
          <a:xfrm>
            <a:off x="4114041" y="4161912"/>
            <a:ext cx="943615" cy="399034"/>
            <a:chOff x="1835" y="2867"/>
            <a:chExt cx="577" cy="269"/>
          </a:xfrm>
        </p:grpSpPr>
        <p:sp>
          <p:nvSpPr>
            <p:cNvPr id="592924" name="Line 28"/>
            <p:cNvSpPr>
              <a:spLocks noChangeShapeType="1"/>
            </p:cNvSpPr>
            <p:nvPr/>
          </p:nvSpPr>
          <p:spPr bwMode="auto">
            <a:xfrm flipH="1">
              <a:off x="1835" y="2871"/>
              <a:ext cx="217" cy="26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27" name="Line 31"/>
            <p:cNvSpPr>
              <a:spLocks noChangeShapeType="1"/>
            </p:cNvSpPr>
            <p:nvPr/>
          </p:nvSpPr>
          <p:spPr bwMode="auto">
            <a:xfrm>
              <a:off x="2222" y="2867"/>
              <a:ext cx="190" cy="25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28" name="Line 32"/>
            <p:cNvSpPr>
              <a:spLocks noChangeShapeType="1"/>
            </p:cNvSpPr>
            <p:nvPr/>
          </p:nvSpPr>
          <p:spPr bwMode="auto">
            <a:xfrm>
              <a:off x="2155" y="2878"/>
              <a:ext cx="13" cy="25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92933" name="Group 37"/>
          <p:cNvGrpSpPr>
            <a:grpSpLocks/>
          </p:cNvGrpSpPr>
          <p:nvPr/>
        </p:nvGrpSpPr>
        <p:grpSpPr bwMode="auto">
          <a:xfrm>
            <a:off x="5559253" y="4184142"/>
            <a:ext cx="926726" cy="362849"/>
            <a:chOff x="1835" y="2871"/>
            <a:chExt cx="585" cy="271"/>
          </a:xfrm>
        </p:grpSpPr>
        <p:sp>
          <p:nvSpPr>
            <p:cNvPr id="592934" name="Line 38"/>
            <p:cNvSpPr>
              <a:spLocks noChangeShapeType="1"/>
            </p:cNvSpPr>
            <p:nvPr/>
          </p:nvSpPr>
          <p:spPr bwMode="auto">
            <a:xfrm flipH="1">
              <a:off x="1835" y="2871"/>
              <a:ext cx="217" cy="26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37" name="Line 41"/>
            <p:cNvSpPr>
              <a:spLocks noChangeShapeType="1"/>
            </p:cNvSpPr>
            <p:nvPr/>
          </p:nvSpPr>
          <p:spPr bwMode="auto">
            <a:xfrm>
              <a:off x="2231" y="2871"/>
              <a:ext cx="189" cy="27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38" name="Line 42"/>
            <p:cNvSpPr>
              <a:spLocks noChangeShapeType="1"/>
            </p:cNvSpPr>
            <p:nvPr/>
          </p:nvSpPr>
          <p:spPr bwMode="auto">
            <a:xfrm>
              <a:off x="2145" y="2871"/>
              <a:ext cx="1" cy="25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92943" name="Group 47"/>
          <p:cNvGrpSpPr>
            <a:grpSpLocks/>
          </p:cNvGrpSpPr>
          <p:nvPr/>
        </p:nvGrpSpPr>
        <p:grpSpPr bwMode="auto">
          <a:xfrm>
            <a:off x="7193514" y="4131571"/>
            <a:ext cx="915988" cy="420688"/>
            <a:chOff x="1835" y="2871"/>
            <a:chExt cx="577" cy="265"/>
          </a:xfrm>
        </p:grpSpPr>
        <p:sp>
          <p:nvSpPr>
            <p:cNvPr id="592944" name="Line 48"/>
            <p:cNvSpPr>
              <a:spLocks noChangeShapeType="1"/>
            </p:cNvSpPr>
            <p:nvPr/>
          </p:nvSpPr>
          <p:spPr bwMode="auto">
            <a:xfrm flipH="1">
              <a:off x="1835" y="2871"/>
              <a:ext cx="217" cy="26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46" name="Line 50"/>
            <p:cNvSpPr>
              <a:spLocks noChangeShapeType="1"/>
            </p:cNvSpPr>
            <p:nvPr/>
          </p:nvSpPr>
          <p:spPr bwMode="auto">
            <a:xfrm flipH="1">
              <a:off x="2137" y="2875"/>
              <a:ext cx="26" cy="26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47" name="Line 51"/>
            <p:cNvSpPr>
              <a:spLocks noChangeShapeType="1"/>
            </p:cNvSpPr>
            <p:nvPr/>
          </p:nvSpPr>
          <p:spPr bwMode="auto">
            <a:xfrm>
              <a:off x="2286" y="2875"/>
              <a:ext cx="126" cy="24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7" name="图片 6">
            <a:extLst>
              <a:ext uri="{FF2B5EF4-FFF2-40B4-BE49-F238E27FC236}">
                <a16:creationId xmlns:a16="http://schemas.microsoft.com/office/drawing/2014/main" id="{1A6B0D76-57D4-04C0-B8DF-0C44607FC9B2}"/>
              </a:ext>
            </a:extLst>
          </p:cNvPr>
          <p:cNvPicPr>
            <a:picLocks noChangeAspect="1"/>
          </p:cNvPicPr>
          <p:nvPr/>
        </p:nvPicPr>
        <p:blipFill>
          <a:blip r:embed="rId3"/>
          <a:stretch>
            <a:fillRect/>
          </a:stretch>
        </p:blipFill>
        <p:spPr>
          <a:xfrm>
            <a:off x="4204474" y="3913246"/>
            <a:ext cx="789579" cy="304317"/>
          </a:xfrm>
          <a:prstGeom prst="rect">
            <a:avLst/>
          </a:prstGeom>
        </p:spPr>
      </p:pic>
      <p:pic>
        <p:nvPicPr>
          <p:cNvPr id="8" name="图片 7">
            <a:extLst>
              <a:ext uri="{FF2B5EF4-FFF2-40B4-BE49-F238E27FC236}">
                <a16:creationId xmlns:a16="http://schemas.microsoft.com/office/drawing/2014/main" id="{6DA2F132-320D-10DD-CA7C-8E0FF71E71A8}"/>
              </a:ext>
            </a:extLst>
          </p:cNvPr>
          <p:cNvPicPr>
            <a:picLocks noChangeAspect="1"/>
          </p:cNvPicPr>
          <p:nvPr/>
        </p:nvPicPr>
        <p:blipFill>
          <a:blip r:embed="rId3"/>
          <a:stretch>
            <a:fillRect/>
          </a:stretch>
        </p:blipFill>
        <p:spPr>
          <a:xfrm>
            <a:off x="5620525" y="3913246"/>
            <a:ext cx="789579" cy="304317"/>
          </a:xfrm>
          <a:prstGeom prst="rect">
            <a:avLst/>
          </a:prstGeom>
        </p:spPr>
      </p:pic>
      <p:pic>
        <p:nvPicPr>
          <p:cNvPr id="9" name="图片 8">
            <a:extLst>
              <a:ext uri="{FF2B5EF4-FFF2-40B4-BE49-F238E27FC236}">
                <a16:creationId xmlns:a16="http://schemas.microsoft.com/office/drawing/2014/main" id="{D240834A-5544-4A98-FB98-FA0BCB80D020}"/>
              </a:ext>
            </a:extLst>
          </p:cNvPr>
          <p:cNvPicPr>
            <a:picLocks noChangeAspect="1"/>
          </p:cNvPicPr>
          <p:nvPr/>
        </p:nvPicPr>
        <p:blipFill>
          <a:blip r:embed="rId3"/>
          <a:stretch>
            <a:fillRect/>
          </a:stretch>
        </p:blipFill>
        <p:spPr>
          <a:xfrm>
            <a:off x="7298510" y="3866342"/>
            <a:ext cx="789579" cy="304317"/>
          </a:xfrm>
          <a:prstGeom prst="rect">
            <a:avLst/>
          </a:prstGeom>
        </p:spPr>
      </p:pic>
      <p:pic>
        <p:nvPicPr>
          <p:cNvPr id="30" name="图形 29">
            <a:extLst>
              <a:ext uri="{FF2B5EF4-FFF2-40B4-BE49-F238E27FC236}">
                <a16:creationId xmlns:a16="http://schemas.microsoft.com/office/drawing/2014/main" id="{9342D25A-7D0C-B391-D24B-8296699BFAA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849453" y="4546991"/>
            <a:ext cx="401828" cy="304317"/>
          </a:xfrm>
          <a:prstGeom prst="rect">
            <a:avLst/>
          </a:prstGeom>
        </p:spPr>
      </p:pic>
      <p:pic>
        <p:nvPicPr>
          <p:cNvPr id="31" name="图形 30">
            <a:extLst>
              <a:ext uri="{FF2B5EF4-FFF2-40B4-BE49-F238E27FC236}">
                <a16:creationId xmlns:a16="http://schemas.microsoft.com/office/drawing/2014/main" id="{E2491FD2-7DA9-C8BC-677E-F636BAAD6F8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359292" y="4546991"/>
            <a:ext cx="401828" cy="304317"/>
          </a:xfrm>
          <a:prstGeom prst="rect">
            <a:avLst/>
          </a:prstGeom>
        </p:spPr>
      </p:pic>
      <p:pic>
        <p:nvPicPr>
          <p:cNvPr id="32" name="图形 31">
            <a:extLst>
              <a:ext uri="{FF2B5EF4-FFF2-40B4-BE49-F238E27FC236}">
                <a16:creationId xmlns:a16="http://schemas.microsoft.com/office/drawing/2014/main" id="{234840BD-6CE8-CBBF-CB9E-A9E89D20221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833681" y="4539352"/>
            <a:ext cx="422001" cy="319594"/>
          </a:xfrm>
          <a:prstGeom prst="rect">
            <a:avLst/>
          </a:prstGeom>
        </p:spPr>
      </p:pic>
      <p:pic>
        <p:nvPicPr>
          <p:cNvPr id="33" name="图形 32">
            <a:extLst>
              <a:ext uri="{FF2B5EF4-FFF2-40B4-BE49-F238E27FC236}">
                <a16:creationId xmlns:a16="http://schemas.microsoft.com/office/drawing/2014/main" id="{66676DCE-2E11-255E-B5A1-7AD2D8FC7649}"/>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387942" y="4539281"/>
            <a:ext cx="401828" cy="304317"/>
          </a:xfrm>
          <a:prstGeom prst="rect">
            <a:avLst/>
          </a:prstGeom>
        </p:spPr>
      </p:pic>
      <p:pic>
        <p:nvPicPr>
          <p:cNvPr id="34" name="图形 33">
            <a:extLst>
              <a:ext uri="{FF2B5EF4-FFF2-40B4-BE49-F238E27FC236}">
                <a16:creationId xmlns:a16="http://schemas.microsoft.com/office/drawing/2014/main" id="{0ADD9B8A-46CE-9B1F-9DE7-F364167A7EC9}"/>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897781" y="4539281"/>
            <a:ext cx="401828" cy="304317"/>
          </a:xfrm>
          <a:prstGeom prst="rect">
            <a:avLst/>
          </a:prstGeom>
        </p:spPr>
      </p:pic>
      <p:pic>
        <p:nvPicPr>
          <p:cNvPr id="35" name="图形 34">
            <a:extLst>
              <a:ext uri="{FF2B5EF4-FFF2-40B4-BE49-F238E27FC236}">
                <a16:creationId xmlns:a16="http://schemas.microsoft.com/office/drawing/2014/main" id="{EDD9D536-6F35-CE0A-7B2D-2D586E4F3DD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372170" y="4531642"/>
            <a:ext cx="422001" cy="319594"/>
          </a:xfrm>
          <a:prstGeom prst="rect">
            <a:avLst/>
          </a:prstGeom>
        </p:spPr>
      </p:pic>
      <p:pic>
        <p:nvPicPr>
          <p:cNvPr id="36" name="图形 35">
            <a:extLst>
              <a:ext uri="{FF2B5EF4-FFF2-40B4-BE49-F238E27FC236}">
                <a16:creationId xmlns:a16="http://schemas.microsoft.com/office/drawing/2014/main" id="{F4642F48-495F-9A19-5442-A1836CF315C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046710" y="4544526"/>
            <a:ext cx="401828" cy="304317"/>
          </a:xfrm>
          <a:prstGeom prst="rect">
            <a:avLst/>
          </a:prstGeom>
        </p:spPr>
      </p:pic>
      <p:pic>
        <p:nvPicPr>
          <p:cNvPr id="37" name="图形 36">
            <a:extLst>
              <a:ext uri="{FF2B5EF4-FFF2-40B4-BE49-F238E27FC236}">
                <a16:creationId xmlns:a16="http://schemas.microsoft.com/office/drawing/2014/main" id="{EBDDFD64-8E64-8D77-3A2F-8575AC465C7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556549" y="4544526"/>
            <a:ext cx="401828" cy="304317"/>
          </a:xfrm>
          <a:prstGeom prst="rect">
            <a:avLst/>
          </a:prstGeom>
        </p:spPr>
      </p:pic>
      <p:pic>
        <p:nvPicPr>
          <p:cNvPr id="38" name="图形 37">
            <a:extLst>
              <a:ext uri="{FF2B5EF4-FFF2-40B4-BE49-F238E27FC236}">
                <a16:creationId xmlns:a16="http://schemas.microsoft.com/office/drawing/2014/main" id="{EC9104DE-A539-0A05-BE80-A32D574E3105}"/>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030938" y="4536887"/>
            <a:ext cx="422001" cy="319594"/>
          </a:xfrm>
          <a:prstGeom prst="rect">
            <a:avLst/>
          </a:prstGeom>
        </p:spPr>
      </p:pic>
      <p:pic>
        <p:nvPicPr>
          <p:cNvPr id="39" name="图形 38">
            <a:extLst>
              <a:ext uri="{FF2B5EF4-FFF2-40B4-BE49-F238E27FC236}">
                <a16:creationId xmlns:a16="http://schemas.microsoft.com/office/drawing/2014/main" id="{8AA3FEF7-BA92-1E78-6760-B00D3CB398F4}"/>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806535" y="2436724"/>
            <a:ext cx="716811" cy="548522"/>
          </a:xfrm>
          <a:prstGeom prst="rect">
            <a:avLst/>
          </a:prstGeom>
        </p:spPr>
      </p:pic>
      <p:pic>
        <p:nvPicPr>
          <p:cNvPr id="40" name="图形 39">
            <a:extLst>
              <a:ext uri="{FF2B5EF4-FFF2-40B4-BE49-F238E27FC236}">
                <a16:creationId xmlns:a16="http://schemas.microsoft.com/office/drawing/2014/main" id="{63975F9D-1D22-799F-52B0-1A556166EDAD}"/>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0201045" y="2248612"/>
            <a:ext cx="762776" cy="762776"/>
          </a:xfrm>
          <a:prstGeom prst="rect">
            <a:avLst/>
          </a:prstGeom>
        </p:spPr>
      </p:pic>
      <p:pic>
        <p:nvPicPr>
          <p:cNvPr id="41" name="图形 40">
            <a:extLst>
              <a:ext uri="{FF2B5EF4-FFF2-40B4-BE49-F238E27FC236}">
                <a16:creationId xmlns:a16="http://schemas.microsoft.com/office/drawing/2014/main" id="{EE4B038C-917B-72AF-A8D0-E254A171563A}"/>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347702" y="2429945"/>
            <a:ext cx="698726" cy="698726"/>
          </a:xfrm>
          <a:prstGeom prst="rect">
            <a:avLst/>
          </a:prstGeom>
        </p:spPr>
      </p:pic>
      <p:pic>
        <p:nvPicPr>
          <p:cNvPr id="43" name="图形 42">
            <a:extLst>
              <a:ext uri="{FF2B5EF4-FFF2-40B4-BE49-F238E27FC236}">
                <a16:creationId xmlns:a16="http://schemas.microsoft.com/office/drawing/2014/main" id="{0FE1CB51-D2F4-E98F-4A37-E3AE6E5B2420}"/>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873175" y="1980851"/>
            <a:ext cx="548706" cy="480685"/>
          </a:xfrm>
          <a:prstGeom prst="rect">
            <a:avLst/>
          </a:prstGeom>
        </p:spPr>
      </p:pic>
      <p:pic>
        <p:nvPicPr>
          <p:cNvPr id="45" name="图形 44">
            <a:extLst>
              <a:ext uri="{FF2B5EF4-FFF2-40B4-BE49-F238E27FC236}">
                <a16:creationId xmlns:a16="http://schemas.microsoft.com/office/drawing/2014/main" id="{38BED2D9-164F-EFB2-0E4D-BC255F6D1838}"/>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958041" y="2995338"/>
            <a:ext cx="548706" cy="480685"/>
          </a:xfrm>
          <a:prstGeom prst="rect">
            <a:avLst/>
          </a:prstGeom>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圆角矩形 75">
            <a:extLst>
              <a:ext uri="{FF2B5EF4-FFF2-40B4-BE49-F238E27FC236}">
                <a16:creationId xmlns:a16="http://schemas.microsoft.com/office/drawing/2014/main" id="{36B8606C-212D-47C7-B2E4-3DB53A7D1840}"/>
              </a:ext>
            </a:extLst>
          </p:cNvPr>
          <p:cNvSpPr/>
          <p:nvPr/>
        </p:nvSpPr>
        <p:spPr>
          <a:xfrm>
            <a:off x="660400" y="2580079"/>
            <a:ext cx="3704401" cy="3549260"/>
          </a:xfrm>
          <a:prstGeom prst="roundRect">
            <a:avLst>
              <a:gd name="adj" fmla="val 874"/>
            </a:avLst>
          </a:prstGeom>
          <a:solidFill>
            <a:schemeClr val="bg2">
              <a:lumMod val="90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490" indent="-182490" algn="ctr">
              <a:lnSpc>
                <a:spcPct val="120000"/>
              </a:lnSpc>
              <a:buFont typeface="+mj-lt"/>
              <a:buAutoNum type="arabicPeriod"/>
            </a:pPr>
            <a:endParaRPr lang="en-US" altLang="zh-CN" sz="1200" dirty="0">
              <a:solidFill>
                <a:schemeClr val="tx1">
                  <a:lumMod val="65000"/>
                  <a:lumOff val="35000"/>
                </a:schemeClr>
              </a:solidFill>
              <a:cs typeface="+mn-ea"/>
              <a:sym typeface="+mn-lt"/>
            </a:endParaRPr>
          </a:p>
        </p:txBody>
      </p:sp>
      <p:sp>
        <p:nvSpPr>
          <p:cNvPr id="2" name="标题 1">
            <a:extLst>
              <a:ext uri="{FF2B5EF4-FFF2-40B4-BE49-F238E27FC236}">
                <a16:creationId xmlns:a16="http://schemas.microsoft.com/office/drawing/2014/main" id="{E82015E8-A5D0-48B1-B49F-D0F8A810A565}"/>
              </a:ext>
            </a:extLst>
          </p:cNvPr>
          <p:cNvSpPr>
            <a:spLocks noGrp="1"/>
          </p:cNvSpPr>
          <p:nvPr>
            <p:ph type="title"/>
          </p:nvPr>
        </p:nvSpPr>
        <p:spPr>
          <a:xfrm>
            <a:off x="660400" y="97866"/>
            <a:ext cx="10858500" cy="900112"/>
          </a:xfrm>
        </p:spPr>
        <p:txBody>
          <a:bodyPr>
            <a:normAutofit/>
          </a:bodyPr>
          <a:lstStyle/>
          <a:p>
            <a:pPr>
              <a:lnSpc>
                <a:spcPct val="120000"/>
              </a:lnSpc>
            </a:pPr>
            <a:r>
              <a:rPr lang="zh-CN" altLang="en-US" sz="3200" dirty="0">
                <a:latin typeface="+mn-lt"/>
                <a:ea typeface="+mn-ea"/>
                <a:cs typeface="+mn-ea"/>
                <a:sym typeface="+mn-lt"/>
              </a:rPr>
              <a:t>以太网交换机的用途</a:t>
            </a:r>
          </a:p>
        </p:txBody>
      </p:sp>
      <p:cxnSp>
        <p:nvCxnSpPr>
          <p:cNvPr id="40" name="直接连接符 39">
            <a:extLst>
              <a:ext uri="{FF2B5EF4-FFF2-40B4-BE49-F238E27FC236}">
                <a16:creationId xmlns:a16="http://schemas.microsoft.com/office/drawing/2014/main" id="{10807187-C6A9-45A8-B4DD-ABCDD2E5A681}"/>
              </a:ext>
            </a:extLst>
          </p:cNvPr>
          <p:cNvCxnSpPr/>
          <p:nvPr/>
        </p:nvCxnSpPr>
        <p:spPr>
          <a:xfrm>
            <a:off x="1209438" y="4439596"/>
            <a:ext cx="1017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C3539D4-89E1-43B9-B9CA-8084B0322FE3}"/>
              </a:ext>
            </a:extLst>
          </p:cNvPr>
          <p:cNvCxnSpPr/>
          <p:nvPr/>
        </p:nvCxnSpPr>
        <p:spPr>
          <a:xfrm>
            <a:off x="2338778" y="4435603"/>
            <a:ext cx="1017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02112E6-F0B7-4526-9597-FC1C4F99DA5B}"/>
              </a:ext>
            </a:extLst>
          </p:cNvPr>
          <p:cNvCxnSpPr/>
          <p:nvPr/>
        </p:nvCxnSpPr>
        <p:spPr>
          <a:xfrm>
            <a:off x="1209438" y="4439596"/>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915219E0-AF3D-4CA8-9265-FC31326F0F17}"/>
              </a:ext>
            </a:extLst>
          </p:cNvPr>
          <p:cNvCxnSpPr/>
          <p:nvPr/>
        </p:nvCxnSpPr>
        <p:spPr>
          <a:xfrm>
            <a:off x="3349916" y="4426896"/>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F249307-90DD-44D8-A31B-E9E41B9FA168}"/>
              </a:ext>
            </a:extLst>
          </p:cNvPr>
          <p:cNvCxnSpPr>
            <a:cxnSpLocks/>
          </p:cNvCxnSpPr>
          <p:nvPr/>
        </p:nvCxnSpPr>
        <p:spPr>
          <a:xfrm>
            <a:off x="2209188" y="4135010"/>
            <a:ext cx="473" cy="300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FAE3B2C7-CAC7-4835-B119-CC3BBB5DFDE5}"/>
              </a:ext>
            </a:extLst>
          </p:cNvPr>
          <p:cNvCxnSpPr>
            <a:cxnSpLocks/>
          </p:cNvCxnSpPr>
          <p:nvPr/>
        </p:nvCxnSpPr>
        <p:spPr>
          <a:xfrm>
            <a:off x="2351888" y="4110802"/>
            <a:ext cx="1" cy="3477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E4BBCA05-91A6-4203-8776-4F7C607F7C25}"/>
              </a:ext>
            </a:extLst>
          </p:cNvPr>
          <p:cNvCxnSpPr>
            <a:cxnSpLocks/>
          </p:cNvCxnSpPr>
          <p:nvPr/>
        </p:nvCxnSpPr>
        <p:spPr>
          <a:xfrm>
            <a:off x="2325715" y="3071596"/>
            <a:ext cx="0" cy="583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664AA388-AC76-4C30-B3A8-37B391745C47}"/>
              </a:ext>
            </a:extLst>
          </p:cNvPr>
          <p:cNvSpPr/>
          <p:nvPr/>
        </p:nvSpPr>
        <p:spPr>
          <a:xfrm>
            <a:off x="925964" y="3623413"/>
            <a:ext cx="1120820" cy="587084"/>
          </a:xfrm>
          <a:prstGeom prst="rect">
            <a:avLst/>
          </a:prstGeom>
        </p:spPr>
        <p:txBody>
          <a:bodyPr wrap="none">
            <a:spAutoFit/>
          </a:bodyPr>
          <a:lstStyle/>
          <a:p>
            <a:pPr algn="ctr" defTabSz="814388">
              <a:lnSpc>
                <a:spcPct val="120000"/>
              </a:lnSpc>
              <a:spcBef>
                <a:spcPct val="0"/>
              </a:spcBef>
              <a:buClr>
                <a:schemeClr val="accent1"/>
              </a:buClr>
              <a:buSzPct val="100000"/>
            </a:pPr>
            <a:r>
              <a:rPr lang="zh-CN" altLang="en-US" sz="1400" b="1" kern="0" dirty="0">
                <a:cs typeface="+mn-ea"/>
                <a:sym typeface="+mn-lt"/>
              </a:rPr>
              <a:t>交换机</a:t>
            </a:r>
            <a:endParaRPr lang="en-US" altLang="zh-CN" sz="1400" b="1" kern="0" dirty="0">
              <a:cs typeface="+mn-ea"/>
              <a:sym typeface="+mn-lt"/>
            </a:endParaRPr>
          </a:p>
          <a:p>
            <a:pPr algn="ctr" defTabSz="814388">
              <a:lnSpc>
                <a:spcPct val="120000"/>
              </a:lnSpc>
              <a:spcBef>
                <a:spcPct val="0"/>
              </a:spcBef>
              <a:buClr>
                <a:schemeClr val="accent1"/>
              </a:buClr>
              <a:buSzPct val="100000"/>
            </a:pPr>
            <a:r>
              <a:rPr lang="zh-CN" altLang="en-US" sz="1400" b="1" kern="0" dirty="0">
                <a:cs typeface="+mn-ea"/>
                <a:sym typeface="+mn-lt"/>
              </a:rPr>
              <a:t>（</a:t>
            </a:r>
            <a:r>
              <a:rPr lang="en-US" altLang="zh-CN" sz="1400" b="1" kern="0" dirty="0">
                <a:cs typeface="+mn-ea"/>
                <a:sym typeface="+mn-lt"/>
              </a:rPr>
              <a:t>Switch</a:t>
            </a:r>
            <a:r>
              <a:rPr lang="zh-CN" altLang="en-US" sz="1400" b="1" kern="0" dirty="0">
                <a:cs typeface="+mn-ea"/>
                <a:sym typeface="+mn-lt"/>
              </a:rPr>
              <a:t>）</a:t>
            </a:r>
          </a:p>
        </p:txBody>
      </p:sp>
      <p:cxnSp>
        <p:nvCxnSpPr>
          <p:cNvPr id="62" name="直接连接符 61">
            <a:extLst>
              <a:ext uri="{FF2B5EF4-FFF2-40B4-BE49-F238E27FC236}">
                <a16:creationId xmlns:a16="http://schemas.microsoft.com/office/drawing/2014/main" id="{0163E34D-234C-48B8-8712-80EB1CF05CE9}"/>
              </a:ext>
            </a:extLst>
          </p:cNvPr>
          <p:cNvCxnSpPr>
            <a:cxnSpLocks/>
          </p:cNvCxnSpPr>
          <p:nvPr/>
        </p:nvCxnSpPr>
        <p:spPr>
          <a:xfrm>
            <a:off x="2566440" y="3899428"/>
            <a:ext cx="10437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4">
            <a:extLst>
              <a:ext uri="{FF2B5EF4-FFF2-40B4-BE49-F238E27FC236}">
                <a16:creationId xmlns:a16="http://schemas.microsoft.com/office/drawing/2014/main" id="{EC16A080-C767-4E34-B7C4-764211385885}"/>
              </a:ext>
            </a:extLst>
          </p:cNvPr>
          <p:cNvSpPr>
            <a:spLocks noChangeArrowheads="1"/>
          </p:cNvSpPr>
          <p:nvPr/>
        </p:nvSpPr>
        <p:spPr bwMode="auto">
          <a:xfrm>
            <a:off x="4770194" y="2566528"/>
            <a:ext cx="4268703" cy="3568458"/>
          </a:xfrm>
          <a:prstGeom prst="rect">
            <a:avLst/>
          </a:prstGeom>
          <a:solidFill>
            <a:srgbClr val="FFFFFF"/>
          </a:solidFill>
          <a:ln w="9525">
            <a:solidFill>
              <a:srgbClr val="000000"/>
            </a:solidFill>
            <a:miter lim="800000"/>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dirty="0">
              <a:latin typeface="+mn-lt"/>
              <a:ea typeface="+mn-ea"/>
              <a:cs typeface="+mn-ea"/>
              <a:sym typeface="+mn-lt"/>
            </a:endParaRPr>
          </a:p>
        </p:txBody>
      </p:sp>
      <p:sp>
        <p:nvSpPr>
          <p:cNvPr id="77" name="Rectangle 5">
            <a:extLst>
              <a:ext uri="{FF2B5EF4-FFF2-40B4-BE49-F238E27FC236}">
                <a16:creationId xmlns:a16="http://schemas.microsoft.com/office/drawing/2014/main" id="{F9EB3E65-A5C9-45ED-AA45-0145552B2F63}"/>
              </a:ext>
            </a:extLst>
          </p:cNvPr>
          <p:cNvSpPr>
            <a:spLocks noChangeArrowheads="1"/>
          </p:cNvSpPr>
          <p:nvPr/>
        </p:nvSpPr>
        <p:spPr bwMode="auto">
          <a:xfrm>
            <a:off x="5498666" y="2811850"/>
            <a:ext cx="2609850" cy="522418"/>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4000">
              <a:latin typeface="+mn-lt"/>
              <a:ea typeface="+mn-ea"/>
              <a:cs typeface="+mn-ea"/>
              <a:sym typeface="+mn-lt"/>
            </a:endParaRPr>
          </a:p>
        </p:txBody>
      </p:sp>
      <p:sp>
        <p:nvSpPr>
          <p:cNvPr id="78" name="Rectangle 6">
            <a:extLst>
              <a:ext uri="{FF2B5EF4-FFF2-40B4-BE49-F238E27FC236}">
                <a16:creationId xmlns:a16="http://schemas.microsoft.com/office/drawing/2014/main" id="{1C57C28C-2049-4DBA-AF63-FACC44C6B23C}"/>
              </a:ext>
            </a:extLst>
          </p:cNvPr>
          <p:cNvSpPr>
            <a:spLocks noChangeArrowheads="1"/>
          </p:cNvSpPr>
          <p:nvPr/>
        </p:nvSpPr>
        <p:spPr bwMode="auto">
          <a:xfrm>
            <a:off x="5901892" y="2835663"/>
            <a:ext cx="1915589" cy="40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400" dirty="0">
                <a:solidFill>
                  <a:srgbClr val="000000"/>
                </a:solidFill>
                <a:latin typeface="+mn-lt"/>
                <a:ea typeface="+mn-ea"/>
                <a:cs typeface="+mn-ea"/>
                <a:sym typeface="+mn-lt"/>
              </a:rPr>
              <a:t>MAC</a:t>
            </a:r>
            <a:r>
              <a:rPr lang="zh-CN" altLang="en-US" sz="2400" dirty="0">
                <a:solidFill>
                  <a:srgbClr val="000000"/>
                </a:solidFill>
                <a:latin typeface="+mn-lt"/>
                <a:ea typeface="+mn-ea"/>
                <a:cs typeface="+mn-ea"/>
                <a:sym typeface="+mn-lt"/>
              </a:rPr>
              <a:t>地址学习</a:t>
            </a:r>
            <a:endParaRPr lang="zh-CN" altLang="en-US" sz="2400" dirty="0">
              <a:latin typeface="+mn-lt"/>
              <a:ea typeface="+mn-ea"/>
              <a:cs typeface="+mn-ea"/>
              <a:sym typeface="+mn-lt"/>
            </a:endParaRPr>
          </a:p>
        </p:txBody>
      </p:sp>
      <p:sp>
        <p:nvSpPr>
          <p:cNvPr id="79" name="Rectangle 7">
            <a:extLst>
              <a:ext uri="{FF2B5EF4-FFF2-40B4-BE49-F238E27FC236}">
                <a16:creationId xmlns:a16="http://schemas.microsoft.com/office/drawing/2014/main" id="{31363FDF-560D-4BAF-B354-E43BFB3D4E1B}"/>
              </a:ext>
            </a:extLst>
          </p:cNvPr>
          <p:cNvSpPr>
            <a:spLocks noChangeArrowheads="1"/>
          </p:cNvSpPr>
          <p:nvPr/>
        </p:nvSpPr>
        <p:spPr bwMode="auto">
          <a:xfrm>
            <a:off x="6026237" y="3724663"/>
            <a:ext cx="1688772" cy="522418"/>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4000">
              <a:latin typeface="+mn-lt"/>
              <a:ea typeface="+mn-ea"/>
              <a:cs typeface="+mn-ea"/>
              <a:sym typeface="+mn-lt"/>
            </a:endParaRPr>
          </a:p>
        </p:txBody>
      </p:sp>
      <p:sp>
        <p:nvSpPr>
          <p:cNvPr id="80" name="Rectangle 8">
            <a:extLst>
              <a:ext uri="{FF2B5EF4-FFF2-40B4-BE49-F238E27FC236}">
                <a16:creationId xmlns:a16="http://schemas.microsoft.com/office/drawing/2014/main" id="{E22CD519-F73C-4956-BF43-1920BB86B9EC}"/>
              </a:ext>
            </a:extLst>
          </p:cNvPr>
          <p:cNvSpPr>
            <a:spLocks noChangeArrowheads="1"/>
          </p:cNvSpPr>
          <p:nvPr/>
        </p:nvSpPr>
        <p:spPr bwMode="auto">
          <a:xfrm>
            <a:off x="6360481" y="3831918"/>
            <a:ext cx="1025922" cy="33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000" dirty="0">
                <a:solidFill>
                  <a:srgbClr val="000000"/>
                </a:solidFill>
                <a:latin typeface="+mn-lt"/>
                <a:ea typeface="+mn-ea"/>
                <a:cs typeface="+mn-ea"/>
                <a:sym typeface="+mn-lt"/>
              </a:rPr>
              <a:t>交换引擎</a:t>
            </a:r>
            <a:endParaRPr lang="en-US" altLang="zh-CN" sz="2000" dirty="0">
              <a:latin typeface="+mn-lt"/>
              <a:ea typeface="+mn-ea"/>
              <a:cs typeface="+mn-ea"/>
              <a:sym typeface="+mn-lt"/>
            </a:endParaRPr>
          </a:p>
        </p:txBody>
      </p:sp>
      <p:sp>
        <p:nvSpPr>
          <p:cNvPr id="81" name="Rectangle 9">
            <a:extLst>
              <a:ext uri="{FF2B5EF4-FFF2-40B4-BE49-F238E27FC236}">
                <a16:creationId xmlns:a16="http://schemas.microsoft.com/office/drawing/2014/main" id="{6EE7DDD0-D774-4583-97E9-E6DC86D22E92}"/>
              </a:ext>
            </a:extLst>
          </p:cNvPr>
          <p:cNvSpPr>
            <a:spLocks noChangeArrowheads="1"/>
          </p:cNvSpPr>
          <p:nvPr/>
        </p:nvSpPr>
        <p:spPr bwMode="auto">
          <a:xfrm>
            <a:off x="4987651" y="4643473"/>
            <a:ext cx="789271" cy="391574"/>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200">
              <a:latin typeface="+mn-lt"/>
              <a:ea typeface="+mn-ea"/>
              <a:cs typeface="+mn-ea"/>
              <a:sym typeface="+mn-lt"/>
            </a:endParaRPr>
          </a:p>
        </p:txBody>
      </p:sp>
      <p:sp>
        <p:nvSpPr>
          <p:cNvPr id="82" name="Rectangle 10">
            <a:extLst>
              <a:ext uri="{FF2B5EF4-FFF2-40B4-BE49-F238E27FC236}">
                <a16:creationId xmlns:a16="http://schemas.microsoft.com/office/drawing/2014/main" id="{7E78C604-BA4F-4253-A4FE-D0080D82515C}"/>
              </a:ext>
            </a:extLst>
          </p:cNvPr>
          <p:cNvSpPr>
            <a:spLocks noChangeArrowheads="1"/>
          </p:cNvSpPr>
          <p:nvPr/>
        </p:nvSpPr>
        <p:spPr bwMode="auto">
          <a:xfrm>
            <a:off x="5018768" y="4707134"/>
            <a:ext cx="73674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PORT-1</a:t>
            </a:r>
            <a:endParaRPr lang="en-US" altLang="zh-CN" sz="1600" dirty="0">
              <a:latin typeface="+mn-lt"/>
              <a:ea typeface="+mn-ea"/>
              <a:cs typeface="+mn-ea"/>
              <a:sym typeface="+mn-lt"/>
            </a:endParaRPr>
          </a:p>
        </p:txBody>
      </p:sp>
      <p:sp>
        <p:nvSpPr>
          <p:cNvPr id="85" name="Line 13">
            <a:extLst>
              <a:ext uri="{FF2B5EF4-FFF2-40B4-BE49-F238E27FC236}">
                <a16:creationId xmlns:a16="http://schemas.microsoft.com/office/drawing/2014/main" id="{3F6C696E-0DDF-4490-A209-550FA51FD121}"/>
              </a:ext>
            </a:extLst>
          </p:cNvPr>
          <p:cNvSpPr>
            <a:spLocks noChangeShapeType="1"/>
          </p:cNvSpPr>
          <p:nvPr/>
        </p:nvSpPr>
        <p:spPr bwMode="auto">
          <a:xfrm flipH="1">
            <a:off x="6832166" y="3353189"/>
            <a:ext cx="0" cy="358864"/>
          </a:xfrm>
          <a:prstGeom prst="line">
            <a:avLst/>
          </a:prstGeom>
          <a:noFill/>
          <a:ln w="15875" cap="rnd">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86" name="Freeform 14">
            <a:extLst>
              <a:ext uri="{FF2B5EF4-FFF2-40B4-BE49-F238E27FC236}">
                <a16:creationId xmlns:a16="http://schemas.microsoft.com/office/drawing/2014/main" id="{5832209A-8C78-46A2-8734-0BE1732E52D0}"/>
              </a:ext>
            </a:extLst>
          </p:cNvPr>
          <p:cNvSpPr>
            <a:spLocks/>
          </p:cNvSpPr>
          <p:nvPr/>
        </p:nvSpPr>
        <p:spPr bwMode="auto">
          <a:xfrm>
            <a:off x="5381614" y="3985806"/>
            <a:ext cx="587375" cy="643097"/>
          </a:xfrm>
          <a:custGeom>
            <a:avLst/>
            <a:gdLst>
              <a:gd name="T0" fmla="*/ 0 w 370"/>
              <a:gd name="T1" fmla="*/ 2147483646 h 281"/>
              <a:gd name="T2" fmla="*/ 0 w 370"/>
              <a:gd name="T3" fmla="*/ 0 h 281"/>
              <a:gd name="T4" fmla="*/ 2147483646 w 370"/>
              <a:gd name="T5" fmla="*/ 0 h 281"/>
              <a:gd name="T6" fmla="*/ 0 60000 65536"/>
              <a:gd name="T7" fmla="*/ 0 60000 65536"/>
              <a:gd name="T8" fmla="*/ 0 60000 65536"/>
            </a:gdLst>
            <a:ahLst/>
            <a:cxnLst>
              <a:cxn ang="T6">
                <a:pos x="T0" y="T1"/>
              </a:cxn>
              <a:cxn ang="T7">
                <a:pos x="T2" y="T3"/>
              </a:cxn>
              <a:cxn ang="T8">
                <a:pos x="T4" y="T5"/>
              </a:cxn>
            </a:cxnLst>
            <a:rect l="0" t="0" r="r" b="b"/>
            <a:pathLst>
              <a:path w="370" h="281">
                <a:moveTo>
                  <a:pt x="0" y="281"/>
                </a:moveTo>
                <a:lnTo>
                  <a:pt x="0" y="0"/>
                </a:lnTo>
                <a:lnTo>
                  <a:pt x="370" y="0"/>
                </a:lnTo>
              </a:path>
            </a:pathLst>
          </a:custGeom>
          <a:noFill/>
          <a:ln w="15875" cap="rnd">
            <a:solidFill>
              <a:srgbClr val="000000"/>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a:cs typeface="+mn-ea"/>
              <a:sym typeface="+mn-lt"/>
            </a:endParaRPr>
          </a:p>
        </p:txBody>
      </p:sp>
      <p:sp>
        <p:nvSpPr>
          <p:cNvPr id="87" name="Freeform 15">
            <a:extLst>
              <a:ext uri="{FF2B5EF4-FFF2-40B4-BE49-F238E27FC236}">
                <a16:creationId xmlns:a16="http://schemas.microsoft.com/office/drawing/2014/main" id="{F83CDE2A-9CDD-44AE-AD38-47024E65C011}"/>
              </a:ext>
            </a:extLst>
          </p:cNvPr>
          <p:cNvSpPr>
            <a:spLocks/>
          </p:cNvSpPr>
          <p:nvPr/>
        </p:nvSpPr>
        <p:spPr bwMode="auto">
          <a:xfrm>
            <a:off x="7742051" y="3990383"/>
            <a:ext cx="617609" cy="661710"/>
          </a:xfrm>
          <a:custGeom>
            <a:avLst/>
            <a:gdLst>
              <a:gd name="T0" fmla="*/ 0 w 411"/>
              <a:gd name="T1" fmla="*/ 0 h 281"/>
              <a:gd name="T2" fmla="*/ 2147483646 w 411"/>
              <a:gd name="T3" fmla="*/ 0 h 281"/>
              <a:gd name="T4" fmla="*/ 2147483646 w 411"/>
              <a:gd name="T5" fmla="*/ 2147483646 h 281"/>
              <a:gd name="T6" fmla="*/ 0 60000 65536"/>
              <a:gd name="T7" fmla="*/ 0 60000 65536"/>
              <a:gd name="T8" fmla="*/ 0 60000 65536"/>
            </a:gdLst>
            <a:ahLst/>
            <a:cxnLst>
              <a:cxn ang="T6">
                <a:pos x="T0" y="T1"/>
              </a:cxn>
              <a:cxn ang="T7">
                <a:pos x="T2" y="T3"/>
              </a:cxn>
              <a:cxn ang="T8">
                <a:pos x="T4" y="T5"/>
              </a:cxn>
            </a:cxnLst>
            <a:rect l="0" t="0" r="r" b="b"/>
            <a:pathLst>
              <a:path w="411" h="281">
                <a:moveTo>
                  <a:pt x="0" y="0"/>
                </a:moveTo>
                <a:lnTo>
                  <a:pt x="411" y="0"/>
                </a:lnTo>
                <a:lnTo>
                  <a:pt x="411" y="281"/>
                </a:lnTo>
              </a:path>
            </a:pathLst>
          </a:custGeom>
          <a:noFill/>
          <a:ln w="15875" cap="rnd">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a:cs typeface="+mn-ea"/>
              <a:sym typeface="+mn-lt"/>
            </a:endParaRPr>
          </a:p>
        </p:txBody>
      </p:sp>
      <p:sp>
        <p:nvSpPr>
          <p:cNvPr id="88" name="Rectangle 75">
            <a:extLst>
              <a:ext uri="{FF2B5EF4-FFF2-40B4-BE49-F238E27FC236}">
                <a16:creationId xmlns:a16="http://schemas.microsoft.com/office/drawing/2014/main" id="{7A166966-C204-4CD8-BE9C-B5F082306F98}"/>
              </a:ext>
            </a:extLst>
          </p:cNvPr>
          <p:cNvSpPr>
            <a:spLocks noChangeArrowheads="1"/>
          </p:cNvSpPr>
          <p:nvPr/>
        </p:nvSpPr>
        <p:spPr bwMode="auto">
          <a:xfrm>
            <a:off x="5043711" y="5744996"/>
            <a:ext cx="63799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MAC-1</a:t>
            </a:r>
            <a:endParaRPr lang="en-US" altLang="zh-CN" sz="1600" dirty="0">
              <a:latin typeface="+mn-lt"/>
              <a:ea typeface="+mn-ea"/>
              <a:cs typeface="+mn-ea"/>
              <a:sym typeface="+mn-lt"/>
            </a:endParaRPr>
          </a:p>
        </p:txBody>
      </p:sp>
      <p:sp>
        <p:nvSpPr>
          <p:cNvPr id="92" name="Rectangle 79">
            <a:extLst>
              <a:ext uri="{FF2B5EF4-FFF2-40B4-BE49-F238E27FC236}">
                <a16:creationId xmlns:a16="http://schemas.microsoft.com/office/drawing/2014/main" id="{55CE23ED-07C4-4FB3-A12B-3F69D0A5B1BC}"/>
              </a:ext>
            </a:extLst>
          </p:cNvPr>
          <p:cNvSpPr>
            <a:spLocks noChangeArrowheads="1"/>
          </p:cNvSpPr>
          <p:nvPr/>
        </p:nvSpPr>
        <p:spPr bwMode="auto">
          <a:xfrm>
            <a:off x="9382915" y="2541957"/>
            <a:ext cx="1303337"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93" name="Rectangle 80">
            <a:extLst>
              <a:ext uri="{FF2B5EF4-FFF2-40B4-BE49-F238E27FC236}">
                <a16:creationId xmlns:a16="http://schemas.microsoft.com/office/drawing/2014/main" id="{88457308-C983-4B4E-AFE7-EF9EF05517B3}"/>
              </a:ext>
            </a:extLst>
          </p:cNvPr>
          <p:cNvSpPr>
            <a:spLocks noChangeArrowheads="1"/>
          </p:cNvSpPr>
          <p:nvPr/>
        </p:nvSpPr>
        <p:spPr bwMode="auto">
          <a:xfrm>
            <a:off x="9760740" y="2697532"/>
            <a:ext cx="512961" cy="33752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000" dirty="0">
                <a:solidFill>
                  <a:srgbClr val="000000"/>
                </a:solidFill>
                <a:latin typeface="+mn-lt"/>
                <a:ea typeface="+mn-ea"/>
                <a:cs typeface="+mn-ea"/>
                <a:sym typeface="+mn-lt"/>
              </a:rPr>
              <a:t>地址</a:t>
            </a:r>
            <a:endParaRPr lang="zh-CN" altLang="en-US" sz="2000" dirty="0">
              <a:latin typeface="+mn-lt"/>
              <a:ea typeface="+mn-ea"/>
              <a:cs typeface="+mn-ea"/>
              <a:sym typeface="+mn-lt"/>
            </a:endParaRPr>
          </a:p>
        </p:txBody>
      </p:sp>
      <p:sp>
        <p:nvSpPr>
          <p:cNvPr id="94" name="Rectangle 81">
            <a:extLst>
              <a:ext uri="{FF2B5EF4-FFF2-40B4-BE49-F238E27FC236}">
                <a16:creationId xmlns:a16="http://schemas.microsoft.com/office/drawing/2014/main" id="{DE5323E2-7759-4208-82D2-E5BD8B1072EB}"/>
              </a:ext>
            </a:extLst>
          </p:cNvPr>
          <p:cNvSpPr>
            <a:spLocks noChangeArrowheads="1"/>
          </p:cNvSpPr>
          <p:nvPr/>
        </p:nvSpPr>
        <p:spPr bwMode="auto">
          <a:xfrm>
            <a:off x="10686253" y="2541957"/>
            <a:ext cx="810422"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95" name="Rectangle 82">
            <a:extLst>
              <a:ext uri="{FF2B5EF4-FFF2-40B4-BE49-F238E27FC236}">
                <a16:creationId xmlns:a16="http://schemas.microsoft.com/office/drawing/2014/main" id="{2BE12384-8453-4E4A-BF8B-35593C968958}"/>
              </a:ext>
            </a:extLst>
          </p:cNvPr>
          <p:cNvSpPr>
            <a:spLocks noChangeArrowheads="1"/>
          </p:cNvSpPr>
          <p:nvPr/>
        </p:nvSpPr>
        <p:spPr bwMode="auto">
          <a:xfrm>
            <a:off x="10834983" y="2705084"/>
            <a:ext cx="512961" cy="33752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000" dirty="0">
                <a:solidFill>
                  <a:srgbClr val="000000"/>
                </a:solidFill>
                <a:latin typeface="+mn-lt"/>
                <a:ea typeface="+mn-ea"/>
                <a:cs typeface="+mn-ea"/>
                <a:sym typeface="+mn-lt"/>
              </a:rPr>
              <a:t>端口</a:t>
            </a:r>
            <a:endParaRPr lang="zh-CN" altLang="en-US" sz="2000" dirty="0">
              <a:latin typeface="+mn-lt"/>
              <a:ea typeface="+mn-ea"/>
              <a:cs typeface="+mn-ea"/>
              <a:sym typeface="+mn-lt"/>
            </a:endParaRPr>
          </a:p>
        </p:txBody>
      </p:sp>
      <p:sp>
        <p:nvSpPr>
          <p:cNvPr id="96" name="Rectangle 83">
            <a:extLst>
              <a:ext uri="{FF2B5EF4-FFF2-40B4-BE49-F238E27FC236}">
                <a16:creationId xmlns:a16="http://schemas.microsoft.com/office/drawing/2014/main" id="{ED00DC40-EAE2-4282-8224-B573750F598A}"/>
              </a:ext>
            </a:extLst>
          </p:cNvPr>
          <p:cNvSpPr>
            <a:spLocks noChangeArrowheads="1"/>
          </p:cNvSpPr>
          <p:nvPr/>
        </p:nvSpPr>
        <p:spPr bwMode="auto">
          <a:xfrm>
            <a:off x="9382915" y="3194420"/>
            <a:ext cx="1303337"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97" name="Rectangle 84">
            <a:extLst>
              <a:ext uri="{FF2B5EF4-FFF2-40B4-BE49-F238E27FC236}">
                <a16:creationId xmlns:a16="http://schemas.microsoft.com/office/drawing/2014/main" id="{94742EA9-DE3A-4548-9687-69A09CEBA931}"/>
              </a:ext>
            </a:extLst>
          </p:cNvPr>
          <p:cNvSpPr>
            <a:spLocks noChangeArrowheads="1"/>
          </p:cNvSpPr>
          <p:nvPr/>
        </p:nvSpPr>
        <p:spPr bwMode="auto">
          <a:xfrm>
            <a:off x="9740102" y="3349994"/>
            <a:ext cx="798295"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dirty="0">
                <a:solidFill>
                  <a:srgbClr val="000000"/>
                </a:solidFill>
                <a:latin typeface="+mn-lt"/>
                <a:ea typeface="+mn-ea"/>
                <a:cs typeface="+mn-ea"/>
                <a:sym typeface="+mn-lt"/>
              </a:rPr>
              <a:t>MAC-1</a:t>
            </a:r>
            <a:endParaRPr lang="en-US" altLang="zh-CN" sz="2000" dirty="0">
              <a:latin typeface="+mn-lt"/>
              <a:ea typeface="+mn-ea"/>
              <a:cs typeface="+mn-ea"/>
              <a:sym typeface="+mn-lt"/>
            </a:endParaRPr>
          </a:p>
        </p:txBody>
      </p:sp>
      <p:sp>
        <p:nvSpPr>
          <p:cNvPr id="98" name="Rectangle 85">
            <a:extLst>
              <a:ext uri="{FF2B5EF4-FFF2-40B4-BE49-F238E27FC236}">
                <a16:creationId xmlns:a16="http://schemas.microsoft.com/office/drawing/2014/main" id="{53B6AF76-D75C-425D-97C7-4E387F5BA96E}"/>
              </a:ext>
            </a:extLst>
          </p:cNvPr>
          <p:cNvSpPr>
            <a:spLocks noChangeArrowheads="1"/>
          </p:cNvSpPr>
          <p:nvPr/>
        </p:nvSpPr>
        <p:spPr bwMode="auto">
          <a:xfrm>
            <a:off x="10686253" y="3194420"/>
            <a:ext cx="810422"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99" name="Rectangle 86">
            <a:extLst>
              <a:ext uri="{FF2B5EF4-FFF2-40B4-BE49-F238E27FC236}">
                <a16:creationId xmlns:a16="http://schemas.microsoft.com/office/drawing/2014/main" id="{0495C8B6-0766-4B5B-B527-739227E995A6}"/>
              </a:ext>
            </a:extLst>
          </p:cNvPr>
          <p:cNvSpPr>
            <a:spLocks noChangeArrowheads="1"/>
          </p:cNvSpPr>
          <p:nvPr/>
        </p:nvSpPr>
        <p:spPr bwMode="auto">
          <a:xfrm>
            <a:off x="11039364" y="3340022"/>
            <a:ext cx="142668"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dirty="0">
                <a:solidFill>
                  <a:srgbClr val="000000"/>
                </a:solidFill>
                <a:latin typeface="+mn-lt"/>
                <a:ea typeface="+mn-ea"/>
                <a:cs typeface="+mn-ea"/>
                <a:sym typeface="+mn-lt"/>
              </a:rPr>
              <a:t>1</a:t>
            </a:r>
            <a:endParaRPr lang="en-US" altLang="zh-CN" sz="2000" dirty="0">
              <a:latin typeface="+mn-lt"/>
              <a:ea typeface="+mn-ea"/>
              <a:cs typeface="+mn-ea"/>
              <a:sym typeface="+mn-lt"/>
            </a:endParaRPr>
          </a:p>
        </p:txBody>
      </p:sp>
      <p:sp>
        <p:nvSpPr>
          <p:cNvPr id="100" name="Rectangle 87">
            <a:extLst>
              <a:ext uri="{FF2B5EF4-FFF2-40B4-BE49-F238E27FC236}">
                <a16:creationId xmlns:a16="http://schemas.microsoft.com/office/drawing/2014/main" id="{8476DC51-5BE7-4E10-888E-E596847BA255}"/>
              </a:ext>
            </a:extLst>
          </p:cNvPr>
          <p:cNvSpPr>
            <a:spLocks noChangeArrowheads="1"/>
          </p:cNvSpPr>
          <p:nvPr/>
        </p:nvSpPr>
        <p:spPr bwMode="auto">
          <a:xfrm>
            <a:off x="9382915" y="3846882"/>
            <a:ext cx="1303337"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01" name="Rectangle 88">
            <a:extLst>
              <a:ext uri="{FF2B5EF4-FFF2-40B4-BE49-F238E27FC236}">
                <a16:creationId xmlns:a16="http://schemas.microsoft.com/office/drawing/2014/main" id="{57098681-C5FF-4E0D-BF18-BF3F580531F3}"/>
              </a:ext>
            </a:extLst>
          </p:cNvPr>
          <p:cNvSpPr>
            <a:spLocks noChangeArrowheads="1"/>
          </p:cNvSpPr>
          <p:nvPr/>
        </p:nvSpPr>
        <p:spPr bwMode="auto">
          <a:xfrm>
            <a:off x="9740102" y="4000869"/>
            <a:ext cx="798295"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solidFill>
                  <a:srgbClr val="000000"/>
                </a:solidFill>
                <a:latin typeface="+mn-lt"/>
                <a:ea typeface="+mn-ea"/>
                <a:cs typeface="+mn-ea"/>
                <a:sym typeface="+mn-lt"/>
              </a:rPr>
              <a:t>MAC-2</a:t>
            </a:r>
            <a:endParaRPr lang="en-US" altLang="zh-CN" sz="2000">
              <a:latin typeface="+mn-lt"/>
              <a:ea typeface="+mn-ea"/>
              <a:cs typeface="+mn-ea"/>
              <a:sym typeface="+mn-lt"/>
            </a:endParaRPr>
          </a:p>
        </p:txBody>
      </p:sp>
      <p:sp>
        <p:nvSpPr>
          <p:cNvPr id="102" name="Rectangle 89">
            <a:extLst>
              <a:ext uri="{FF2B5EF4-FFF2-40B4-BE49-F238E27FC236}">
                <a16:creationId xmlns:a16="http://schemas.microsoft.com/office/drawing/2014/main" id="{0EEF8DF6-A123-4958-A072-1B00932BEF37}"/>
              </a:ext>
            </a:extLst>
          </p:cNvPr>
          <p:cNvSpPr>
            <a:spLocks noChangeArrowheads="1"/>
          </p:cNvSpPr>
          <p:nvPr/>
        </p:nvSpPr>
        <p:spPr bwMode="auto">
          <a:xfrm>
            <a:off x="10686252" y="3846882"/>
            <a:ext cx="810423"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03" name="Rectangle 90">
            <a:extLst>
              <a:ext uri="{FF2B5EF4-FFF2-40B4-BE49-F238E27FC236}">
                <a16:creationId xmlns:a16="http://schemas.microsoft.com/office/drawing/2014/main" id="{6D5F1F95-217A-4BBC-B86A-5B6BF1F04155}"/>
              </a:ext>
            </a:extLst>
          </p:cNvPr>
          <p:cNvSpPr>
            <a:spLocks noChangeArrowheads="1"/>
          </p:cNvSpPr>
          <p:nvPr/>
        </p:nvSpPr>
        <p:spPr bwMode="auto">
          <a:xfrm>
            <a:off x="11039364" y="3990897"/>
            <a:ext cx="142668"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dirty="0">
                <a:solidFill>
                  <a:srgbClr val="000000"/>
                </a:solidFill>
                <a:latin typeface="+mn-lt"/>
                <a:ea typeface="+mn-ea"/>
                <a:cs typeface="+mn-ea"/>
                <a:sym typeface="+mn-lt"/>
              </a:rPr>
              <a:t>2</a:t>
            </a:r>
            <a:endParaRPr lang="en-US" altLang="zh-CN" sz="2000" dirty="0">
              <a:latin typeface="+mn-lt"/>
              <a:ea typeface="+mn-ea"/>
              <a:cs typeface="+mn-ea"/>
              <a:sym typeface="+mn-lt"/>
            </a:endParaRPr>
          </a:p>
        </p:txBody>
      </p:sp>
      <p:sp>
        <p:nvSpPr>
          <p:cNvPr id="104" name="Rectangle 91">
            <a:extLst>
              <a:ext uri="{FF2B5EF4-FFF2-40B4-BE49-F238E27FC236}">
                <a16:creationId xmlns:a16="http://schemas.microsoft.com/office/drawing/2014/main" id="{3B6E68EE-B3B0-4869-9ED8-C5DA067C5288}"/>
              </a:ext>
            </a:extLst>
          </p:cNvPr>
          <p:cNvSpPr>
            <a:spLocks noChangeArrowheads="1"/>
          </p:cNvSpPr>
          <p:nvPr/>
        </p:nvSpPr>
        <p:spPr bwMode="auto">
          <a:xfrm>
            <a:off x="9382915" y="4499345"/>
            <a:ext cx="1303337"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05" name="Rectangle 92">
            <a:extLst>
              <a:ext uri="{FF2B5EF4-FFF2-40B4-BE49-F238E27FC236}">
                <a16:creationId xmlns:a16="http://schemas.microsoft.com/office/drawing/2014/main" id="{A7E57EA9-DD2E-41EB-8F89-5727899281A5}"/>
              </a:ext>
            </a:extLst>
          </p:cNvPr>
          <p:cNvSpPr>
            <a:spLocks noChangeArrowheads="1"/>
          </p:cNvSpPr>
          <p:nvPr/>
        </p:nvSpPr>
        <p:spPr bwMode="auto">
          <a:xfrm>
            <a:off x="9740102" y="4653332"/>
            <a:ext cx="798295"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solidFill>
                  <a:srgbClr val="000000"/>
                </a:solidFill>
                <a:latin typeface="+mn-lt"/>
                <a:ea typeface="+mn-ea"/>
                <a:cs typeface="+mn-ea"/>
                <a:sym typeface="+mn-lt"/>
              </a:rPr>
              <a:t>MAC-3</a:t>
            </a:r>
            <a:endParaRPr lang="en-US" altLang="zh-CN" sz="2000">
              <a:latin typeface="+mn-lt"/>
              <a:ea typeface="+mn-ea"/>
              <a:cs typeface="+mn-ea"/>
              <a:sym typeface="+mn-lt"/>
            </a:endParaRPr>
          </a:p>
        </p:txBody>
      </p:sp>
      <p:sp>
        <p:nvSpPr>
          <p:cNvPr id="106" name="Rectangle 93">
            <a:extLst>
              <a:ext uri="{FF2B5EF4-FFF2-40B4-BE49-F238E27FC236}">
                <a16:creationId xmlns:a16="http://schemas.microsoft.com/office/drawing/2014/main" id="{72244A30-E4A1-4C8D-BEDA-9B70B0788CDC}"/>
              </a:ext>
            </a:extLst>
          </p:cNvPr>
          <p:cNvSpPr>
            <a:spLocks noChangeArrowheads="1"/>
          </p:cNvSpPr>
          <p:nvPr/>
        </p:nvSpPr>
        <p:spPr bwMode="auto">
          <a:xfrm>
            <a:off x="10686252" y="4499345"/>
            <a:ext cx="810423" cy="652463"/>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07" name="Rectangle 94">
            <a:extLst>
              <a:ext uri="{FF2B5EF4-FFF2-40B4-BE49-F238E27FC236}">
                <a16:creationId xmlns:a16="http://schemas.microsoft.com/office/drawing/2014/main" id="{1EFEB26E-86C3-4C4E-A2F9-03C0CA66804A}"/>
              </a:ext>
            </a:extLst>
          </p:cNvPr>
          <p:cNvSpPr>
            <a:spLocks noChangeArrowheads="1"/>
          </p:cNvSpPr>
          <p:nvPr/>
        </p:nvSpPr>
        <p:spPr bwMode="auto">
          <a:xfrm>
            <a:off x="11039364" y="4643360"/>
            <a:ext cx="142668"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dirty="0">
                <a:solidFill>
                  <a:srgbClr val="000000"/>
                </a:solidFill>
                <a:latin typeface="+mn-lt"/>
                <a:ea typeface="+mn-ea"/>
                <a:cs typeface="+mn-ea"/>
                <a:sym typeface="+mn-lt"/>
              </a:rPr>
              <a:t>3</a:t>
            </a:r>
            <a:endParaRPr lang="en-US" altLang="zh-CN" sz="2000" dirty="0">
              <a:latin typeface="+mn-lt"/>
              <a:ea typeface="+mn-ea"/>
              <a:cs typeface="+mn-ea"/>
              <a:sym typeface="+mn-lt"/>
            </a:endParaRPr>
          </a:p>
        </p:txBody>
      </p:sp>
      <p:sp>
        <p:nvSpPr>
          <p:cNvPr id="108" name="Rectangle 95">
            <a:extLst>
              <a:ext uri="{FF2B5EF4-FFF2-40B4-BE49-F238E27FC236}">
                <a16:creationId xmlns:a16="http://schemas.microsoft.com/office/drawing/2014/main" id="{5B4A5DE3-529D-4DBA-8D1B-1C97B0236C77}"/>
              </a:ext>
            </a:extLst>
          </p:cNvPr>
          <p:cNvSpPr>
            <a:spLocks noChangeArrowheads="1"/>
          </p:cNvSpPr>
          <p:nvPr/>
        </p:nvSpPr>
        <p:spPr bwMode="auto">
          <a:xfrm>
            <a:off x="9382915" y="5151807"/>
            <a:ext cx="1303337"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09" name="Rectangle 96">
            <a:extLst>
              <a:ext uri="{FF2B5EF4-FFF2-40B4-BE49-F238E27FC236}">
                <a16:creationId xmlns:a16="http://schemas.microsoft.com/office/drawing/2014/main" id="{EFC1B240-299B-45D7-9525-DE4EEB40FBA9}"/>
              </a:ext>
            </a:extLst>
          </p:cNvPr>
          <p:cNvSpPr>
            <a:spLocks noChangeArrowheads="1"/>
          </p:cNvSpPr>
          <p:nvPr/>
        </p:nvSpPr>
        <p:spPr bwMode="auto">
          <a:xfrm>
            <a:off x="9740102" y="5305794"/>
            <a:ext cx="798295"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solidFill>
                  <a:srgbClr val="000000"/>
                </a:solidFill>
                <a:latin typeface="+mn-lt"/>
                <a:ea typeface="+mn-ea"/>
                <a:cs typeface="+mn-ea"/>
                <a:sym typeface="+mn-lt"/>
              </a:rPr>
              <a:t>MAC-4</a:t>
            </a:r>
            <a:endParaRPr lang="en-US" altLang="zh-CN" sz="2000">
              <a:latin typeface="+mn-lt"/>
              <a:ea typeface="+mn-ea"/>
              <a:cs typeface="+mn-ea"/>
              <a:sym typeface="+mn-lt"/>
            </a:endParaRPr>
          </a:p>
        </p:txBody>
      </p:sp>
      <p:sp>
        <p:nvSpPr>
          <p:cNvPr id="110" name="Rectangle 97">
            <a:extLst>
              <a:ext uri="{FF2B5EF4-FFF2-40B4-BE49-F238E27FC236}">
                <a16:creationId xmlns:a16="http://schemas.microsoft.com/office/drawing/2014/main" id="{11C95229-554A-4FC0-9B35-7EDF17729247}"/>
              </a:ext>
            </a:extLst>
          </p:cNvPr>
          <p:cNvSpPr>
            <a:spLocks noChangeArrowheads="1"/>
          </p:cNvSpPr>
          <p:nvPr/>
        </p:nvSpPr>
        <p:spPr bwMode="auto">
          <a:xfrm>
            <a:off x="10686252" y="5151807"/>
            <a:ext cx="810423" cy="652462"/>
          </a:xfrm>
          <a:prstGeom prst="rect">
            <a:avLst/>
          </a:prstGeom>
          <a:solidFill>
            <a:schemeClr val="bg1"/>
          </a:solidFill>
          <a:ln w="4763" cap="rnd">
            <a:solidFill>
              <a:srgbClr val="000000"/>
            </a:solidFill>
            <a:round/>
            <a:headEnd/>
            <a:tailE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11" name="Rectangle 98">
            <a:extLst>
              <a:ext uri="{FF2B5EF4-FFF2-40B4-BE49-F238E27FC236}">
                <a16:creationId xmlns:a16="http://schemas.microsoft.com/office/drawing/2014/main" id="{7B7808A3-AC3C-466A-A855-212B8FE37791}"/>
              </a:ext>
            </a:extLst>
          </p:cNvPr>
          <p:cNvSpPr>
            <a:spLocks noChangeArrowheads="1"/>
          </p:cNvSpPr>
          <p:nvPr/>
        </p:nvSpPr>
        <p:spPr bwMode="auto">
          <a:xfrm>
            <a:off x="11039364" y="5295822"/>
            <a:ext cx="142668"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dirty="0">
                <a:solidFill>
                  <a:srgbClr val="000000"/>
                </a:solidFill>
                <a:latin typeface="+mn-lt"/>
                <a:ea typeface="+mn-ea"/>
                <a:cs typeface="+mn-ea"/>
                <a:sym typeface="+mn-lt"/>
              </a:rPr>
              <a:t>4</a:t>
            </a:r>
            <a:endParaRPr lang="en-US" altLang="zh-CN" sz="2000" dirty="0">
              <a:latin typeface="+mn-lt"/>
              <a:ea typeface="+mn-ea"/>
              <a:cs typeface="+mn-ea"/>
              <a:sym typeface="+mn-lt"/>
            </a:endParaRPr>
          </a:p>
        </p:txBody>
      </p:sp>
      <p:sp>
        <p:nvSpPr>
          <p:cNvPr id="112" name="Line 99">
            <a:extLst>
              <a:ext uri="{FF2B5EF4-FFF2-40B4-BE49-F238E27FC236}">
                <a16:creationId xmlns:a16="http://schemas.microsoft.com/office/drawing/2014/main" id="{E8D33F20-4A78-4B22-86BF-C4765ED1D451}"/>
              </a:ext>
            </a:extLst>
          </p:cNvPr>
          <p:cNvSpPr>
            <a:spLocks noChangeShapeType="1"/>
          </p:cNvSpPr>
          <p:nvPr/>
        </p:nvSpPr>
        <p:spPr bwMode="auto">
          <a:xfrm flipV="1">
            <a:off x="8189024" y="3071596"/>
            <a:ext cx="1152525" cy="0"/>
          </a:xfrm>
          <a:prstGeom prst="line">
            <a:avLst/>
          </a:prstGeom>
          <a:noFill/>
          <a:ln w="71438" cap="rnd">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13" name="Rectangle 100">
            <a:extLst>
              <a:ext uri="{FF2B5EF4-FFF2-40B4-BE49-F238E27FC236}">
                <a16:creationId xmlns:a16="http://schemas.microsoft.com/office/drawing/2014/main" id="{16295874-B3C6-4713-834C-3439C078E560}"/>
              </a:ext>
            </a:extLst>
          </p:cNvPr>
          <p:cNvSpPr>
            <a:spLocks noChangeArrowheads="1"/>
          </p:cNvSpPr>
          <p:nvPr/>
        </p:nvSpPr>
        <p:spPr bwMode="auto">
          <a:xfrm>
            <a:off x="9915352" y="5926007"/>
            <a:ext cx="1253548"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1800" dirty="0">
                <a:solidFill>
                  <a:srgbClr val="000000"/>
                </a:solidFill>
                <a:latin typeface="+mn-ea"/>
                <a:ea typeface="+mn-ea"/>
                <a:cs typeface="+mn-ea"/>
                <a:sym typeface="+mn-lt"/>
              </a:rPr>
              <a:t>地址</a:t>
            </a:r>
            <a:r>
              <a:rPr lang="en-US" altLang="zh-CN" sz="1800" dirty="0">
                <a:solidFill>
                  <a:srgbClr val="000000"/>
                </a:solidFill>
                <a:latin typeface="+mn-ea"/>
                <a:ea typeface="+mn-ea"/>
                <a:cs typeface="+mn-ea"/>
                <a:sym typeface="+mn-lt"/>
              </a:rPr>
              <a:t>-</a:t>
            </a:r>
            <a:r>
              <a:rPr lang="zh-CN" altLang="en-US" sz="1800" dirty="0">
                <a:solidFill>
                  <a:srgbClr val="000000"/>
                </a:solidFill>
                <a:latin typeface="+mn-ea"/>
                <a:ea typeface="+mn-ea"/>
                <a:cs typeface="+mn-ea"/>
                <a:sym typeface="+mn-lt"/>
              </a:rPr>
              <a:t>端口表</a:t>
            </a:r>
            <a:endParaRPr lang="zh-CN" altLang="en-US" sz="1800" dirty="0">
              <a:latin typeface="+mn-ea"/>
              <a:ea typeface="+mn-ea"/>
              <a:cs typeface="+mn-ea"/>
              <a:sym typeface="+mn-lt"/>
            </a:endParaRPr>
          </a:p>
        </p:txBody>
      </p:sp>
      <p:sp>
        <p:nvSpPr>
          <p:cNvPr id="118" name="Rectangle 9">
            <a:extLst>
              <a:ext uri="{FF2B5EF4-FFF2-40B4-BE49-F238E27FC236}">
                <a16:creationId xmlns:a16="http://schemas.microsoft.com/office/drawing/2014/main" id="{2819A26A-61D5-4769-9087-B355AD310FCF}"/>
              </a:ext>
            </a:extLst>
          </p:cNvPr>
          <p:cNvSpPr>
            <a:spLocks noChangeArrowheads="1"/>
          </p:cNvSpPr>
          <p:nvPr/>
        </p:nvSpPr>
        <p:spPr bwMode="auto">
          <a:xfrm>
            <a:off x="5936217" y="4651929"/>
            <a:ext cx="789271" cy="391574"/>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200">
              <a:latin typeface="+mn-lt"/>
              <a:ea typeface="+mn-ea"/>
              <a:cs typeface="+mn-ea"/>
              <a:sym typeface="+mn-lt"/>
            </a:endParaRPr>
          </a:p>
        </p:txBody>
      </p:sp>
      <p:sp>
        <p:nvSpPr>
          <p:cNvPr id="119" name="Rectangle 9">
            <a:extLst>
              <a:ext uri="{FF2B5EF4-FFF2-40B4-BE49-F238E27FC236}">
                <a16:creationId xmlns:a16="http://schemas.microsoft.com/office/drawing/2014/main" id="{1E67EF49-1DD9-47CF-A07A-F25009F7971B}"/>
              </a:ext>
            </a:extLst>
          </p:cNvPr>
          <p:cNvSpPr>
            <a:spLocks noChangeArrowheads="1"/>
          </p:cNvSpPr>
          <p:nvPr/>
        </p:nvSpPr>
        <p:spPr bwMode="auto">
          <a:xfrm>
            <a:off x="6983133" y="4658008"/>
            <a:ext cx="789271" cy="391574"/>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200">
              <a:latin typeface="+mn-lt"/>
              <a:ea typeface="+mn-ea"/>
              <a:cs typeface="+mn-ea"/>
              <a:sym typeface="+mn-lt"/>
            </a:endParaRPr>
          </a:p>
        </p:txBody>
      </p:sp>
      <p:sp>
        <p:nvSpPr>
          <p:cNvPr id="120" name="Rectangle 9">
            <a:extLst>
              <a:ext uri="{FF2B5EF4-FFF2-40B4-BE49-F238E27FC236}">
                <a16:creationId xmlns:a16="http://schemas.microsoft.com/office/drawing/2014/main" id="{72958C88-271A-4197-98DA-5DF92A72C81D}"/>
              </a:ext>
            </a:extLst>
          </p:cNvPr>
          <p:cNvSpPr>
            <a:spLocks noChangeArrowheads="1"/>
          </p:cNvSpPr>
          <p:nvPr/>
        </p:nvSpPr>
        <p:spPr bwMode="auto">
          <a:xfrm>
            <a:off x="8044353" y="4660385"/>
            <a:ext cx="789271" cy="391574"/>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200">
              <a:latin typeface="+mn-lt"/>
              <a:ea typeface="+mn-ea"/>
              <a:cs typeface="+mn-ea"/>
              <a:sym typeface="+mn-lt"/>
            </a:endParaRPr>
          </a:p>
        </p:txBody>
      </p:sp>
      <p:sp>
        <p:nvSpPr>
          <p:cNvPr id="121" name="Rectangle 10">
            <a:extLst>
              <a:ext uri="{FF2B5EF4-FFF2-40B4-BE49-F238E27FC236}">
                <a16:creationId xmlns:a16="http://schemas.microsoft.com/office/drawing/2014/main" id="{76A7B01B-118E-48E7-B6E1-F9A779044300}"/>
              </a:ext>
            </a:extLst>
          </p:cNvPr>
          <p:cNvSpPr>
            <a:spLocks noChangeArrowheads="1"/>
          </p:cNvSpPr>
          <p:nvPr/>
        </p:nvSpPr>
        <p:spPr bwMode="auto">
          <a:xfrm>
            <a:off x="6010646" y="4716119"/>
            <a:ext cx="73674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PORT-2</a:t>
            </a:r>
            <a:endParaRPr lang="en-US" altLang="zh-CN" sz="1600" dirty="0">
              <a:latin typeface="+mn-lt"/>
              <a:ea typeface="+mn-ea"/>
              <a:cs typeface="+mn-ea"/>
              <a:sym typeface="+mn-lt"/>
            </a:endParaRPr>
          </a:p>
        </p:txBody>
      </p:sp>
      <p:sp>
        <p:nvSpPr>
          <p:cNvPr id="122" name="Rectangle 10">
            <a:extLst>
              <a:ext uri="{FF2B5EF4-FFF2-40B4-BE49-F238E27FC236}">
                <a16:creationId xmlns:a16="http://schemas.microsoft.com/office/drawing/2014/main" id="{ADBAB605-1A0C-4D2C-8D4C-2D96B41D30DF}"/>
              </a:ext>
            </a:extLst>
          </p:cNvPr>
          <p:cNvSpPr>
            <a:spLocks noChangeArrowheads="1"/>
          </p:cNvSpPr>
          <p:nvPr/>
        </p:nvSpPr>
        <p:spPr bwMode="auto">
          <a:xfrm>
            <a:off x="7028465" y="4716475"/>
            <a:ext cx="73674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PORT-3</a:t>
            </a:r>
            <a:endParaRPr lang="en-US" altLang="zh-CN" sz="1600" dirty="0">
              <a:latin typeface="+mn-lt"/>
              <a:ea typeface="+mn-ea"/>
              <a:cs typeface="+mn-ea"/>
              <a:sym typeface="+mn-lt"/>
            </a:endParaRPr>
          </a:p>
        </p:txBody>
      </p:sp>
      <p:sp>
        <p:nvSpPr>
          <p:cNvPr id="123" name="Rectangle 10">
            <a:extLst>
              <a:ext uri="{FF2B5EF4-FFF2-40B4-BE49-F238E27FC236}">
                <a16:creationId xmlns:a16="http://schemas.microsoft.com/office/drawing/2014/main" id="{D4F0708C-33C4-4915-83C4-30488C2D1893}"/>
              </a:ext>
            </a:extLst>
          </p:cNvPr>
          <p:cNvSpPr>
            <a:spLocks noChangeArrowheads="1"/>
          </p:cNvSpPr>
          <p:nvPr/>
        </p:nvSpPr>
        <p:spPr bwMode="auto">
          <a:xfrm>
            <a:off x="8127288" y="4715079"/>
            <a:ext cx="73674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PORT-4</a:t>
            </a:r>
            <a:endParaRPr lang="en-US" altLang="zh-CN" sz="1600" dirty="0">
              <a:latin typeface="+mn-lt"/>
              <a:ea typeface="+mn-ea"/>
              <a:cs typeface="+mn-ea"/>
              <a:sym typeface="+mn-lt"/>
            </a:endParaRPr>
          </a:p>
        </p:txBody>
      </p:sp>
      <p:cxnSp>
        <p:nvCxnSpPr>
          <p:cNvPr id="17" name="直接箭头连接符 16">
            <a:extLst>
              <a:ext uri="{FF2B5EF4-FFF2-40B4-BE49-F238E27FC236}">
                <a16:creationId xmlns:a16="http://schemas.microsoft.com/office/drawing/2014/main" id="{B15B86CC-E39A-429D-9661-341FB330DA77}"/>
              </a:ext>
            </a:extLst>
          </p:cNvPr>
          <p:cNvCxnSpPr>
            <a:cxnSpLocks/>
          </p:cNvCxnSpPr>
          <p:nvPr/>
        </p:nvCxnSpPr>
        <p:spPr>
          <a:xfrm flipH="1">
            <a:off x="6406447" y="4246951"/>
            <a:ext cx="16026" cy="3770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58ECC560-CAD9-418E-8E6D-9AE64DD17F18}"/>
              </a:ext>
            </a:extLst>
          </p:cNvPr>
          <p:cNvCxnSpPr>
            <a:cxnSpLocks/>
          </p:cNvCxnSpPr>
          <p:nvPr/>
        </p:nvCxnSpPr>
        <p:spPr>
          <a:xfrm>
            <a:off x="7377016" y="4246797"/>
            <a:ext cx="0" cy="3967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8" name="Rectangle 75">
            <a:extLst>
              <a:ext uri="{FF2B5EF4-FFF2-40B4-BE49-F238E27FC236}">
                <a16:creationId xmlns:a16="http://schemas.microsoft.com/office/drawing/2014/main" id="{3A85BE54-F085-407A-ADC1-888A21557B9D}"/>
              </a:ext>
            </a:extLst>
          </p:cNvPr>
          <p:cNvSpPr>
            <a:spLocks noChangeArrowheads="1"/>
          </p:cNvSpPr>
          <p:nvPr/>
        </p:nvSpPr>
        <p:spPr bwMode="auto">
          <a:xfrm>
            <a:off x="6083732" y="5726278"/>
            <a:ext cx="63799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MAC-2</a:t>
            </a:r>
            <a:endParaRPr lang="en-US" altLang="zh-CN" sz="1600" dirty="0">
              <a:latin typeface="+mn-lt"/>
              <a:ea typeface="+mn-ea"/>
              <a:cs typeface="+mn-ea"/>
              <a:sym typeface="+mn-lt"/>
            </a:endParaRPr>
          </a:p>
        </p:txBody>
      </p:sp>
      <p:sp>
        <p:nvSpPr>
          <p:cNvPr id="129" name="Rectangle 75">
            <a:extLst>
              <a:ext uri="{FF2B5EF4-FFF2-40B4-BE49-F238E27FC236}">
                <a16:creationId xmlns:a16="http://schemas.microsoft.com/office/drawing/2014/main" id="{1438D765-FE25-46FA-B1D5-65E5CE910042}"/>
              </a:ext>
            </a:extLst>
          </p:cNvPr>
          <p:cNvSpPr>
            <a:spLocks noChangeArrowheads="1"/>
          </p:cNvSpPr>
          <p:nvPr/>
        </p:nvSpPr>
        <p:spPr bwMode="auto">
          <a:xfrm>
            <a:off x="7143877" y="5763321"/>
            <a:ext cx="63799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MAC-3</a:t>
            </a:r>
            <a:endParaRPr lang="en-US" altLang="zh-CN" sz="1600" dirty="0">
              <a:latin typeface="+mn-lt"/>
              <a:ea typeface="+mn-ea"/>
              <a:cs typeface="+mn-ea"/>
              <a:sym typeface="+mn-lt"/>
            </a:endParaRPr>
          </a:p>
        </p:txBody>
      </p:sp>
      <p:sp>
        <p:nvSpPr>
          <p:cNvPr id="130" name="Rectangle 75">
            <a:extLst>
              <a:ext uri="{FF2B5EF4-FFF2-40B4-BE49-F238E27FC236}">
                <a16:creationId xmlns:a16="http://schemas.microsoft.com/office/drawing/2014/main" id="{DDF2A1A7-0B8E-4B4B-86A3-580552C5B033}"/>
              </a:ext>
            </a:extLst>
          </p:cNvPr>
          <p:cNvSpPr>
            <a:spLocks noChangeArrowheads="1"/>
          </p:cNvSpPr>
          <p:nvPr/>
        </p:nvSpPr>
        <p:spPr bwMode="auto">
          <a:xfrm>
            <a:off x="8156416" y="5749555"/>
            <a:ext cx="63799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MAC-4</a:t>
            </a:r>
            <a:endParaRPr lang="en-US" altLang="zh-CN" sz="1600" dirty="0">
              <a:latin typeface="+mn-lt"/>
              <a:ea typeface="+mn-ea"/>
              <a:cs typeface="+mn-ea"/>
              <a:sym typeface="+mn-lt"/>
            </a:endParaRPr>
          </a:p>
        </p:txBody>
      </p:sp>
      <p:cxnSp>
        <p:nvCxnSpPr>
          <p:cNvPr id="131" name="直接箭头连接符 130">
            <a:extLst>
              <a:ext uri="{FF2B5EF4-FFF2-40B4-BE49-F238E27FC236}">
                <a16:creationId xmlns:a16="http://schemas.microsoft.com/office/drawing/2014/main" id="{9FAB2002-0E7F-4AE2-A228-556475443E9F}"/>
              </a:ext>
            </a:extLst>
          </p:cNvPr>
          <p:cNvCxnSpPr>
            <a:cxnSpLocks/>
          </p:cNvCxnSpPr>
          <p:nvPr/>
        </p:nvCxnSpPr>
        <p:spPr>
          <a:xfrm>
            <a:off x="5340482" y="5060958"/>
            <a:ext cx="0" cy="297799"/>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34192C25-3337-4B18-BA6D-D2BFF9D3B436}"/>
              </a:ext>
            </a:extLst>
          </p:cNvPr>
          <p:cNvCxnSpPr>
            <a:cxnSpLocks/>
          </p:cNvCxnSpPr>
          <p:nvPr/>
        </p:nvCxnSpPr>
        <p:spPr>
          <a:xfrm>
            <a:off x="6342115" y="5057550"/>
            <a:ext cx="0" cy="297799"/>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22FA3AB8-676E-4BDE-97C1-BAFE3BB971A4}"/>
              </a:ext>
            </a:extLst>
          </p:cNvPr>
          <p:cNvCxnSpPr>
            <a:cxnSpLocks/>
          </p:cNvCxnSpPr>
          <p:nvPr/>
        </p:nvCxnSpPr>
        <p:spPr>
          <a:xfrm>
            <a:off x="7364799" y="5065158"/>
            <a:ext cx="0" cy="297799"/>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34" name="直接箭头连接符 133">
            <a:extLst>
              <a:ext uri="{FF2B5EF4-FFF2-40B4-BE49-F238E27FC236}">
                <a16:creationId xmlns:a16="http://schemas.microsoft.com/office/drawing/2014/main" id="{39FBA082-2F52-4FCC-9D89-CC7DB60A97AF}"/>
              </a:ext>
            </a:extLst>
          </p:cNvPr>
          <p:cNvCxnSpPr>
            <a:cxnSpLocks/>
          </p:cNvCxnSpPr>
          <p:nvPr/>
        </p:nvCxnSpPr>
        <p:spPr>
          <a:xfrm>
            <a:off x="8429696" y="5057549"/>
            <a:ext cx="0" cy="297799"/>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135" name="Rectangle 75">
            <a:extLst>
              <a:ext uri="{FF2B5EF4-FFF2-40B4-BE49-F238E27FC236}">
                <a16:creationId xmlns:a16="http://schemas.microsoft.com/office/drawing/2014/main" id="{3DFA7E07-8415-4D0A-8E74-5AAB05880786}"/>
              </a:ext>
            </a:extLst>
          </p:cNvPr>
          <p:cNvSpPr>
            <a:spLocks noChangeArrowheads="1"/>
          </p:cNvSpPr>
          <p:nvPr/>
        </p:nvSpPr>
        <p:spPr bwMode="auto">
          <a:xfrm>
            <a:off x="2578168" y="2731683"/>
            <a:ext cx="557845"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MAC-1</a:t>
            </a:r>
            <a:endParaRPr lang="en-US" altLang="zh-CN" sz="1400" dirty="0">
              <a:latin typeface="+mn-lt"/>
              <a:ea typeface="+mn-ea"/>
              <a:cs typeface="+mn-ea"/>
              <a:sym typeface="+mn-lt"/>
            </a:endParaRPr>
          </a:p>
        </p:txBody>
      </p:sp>
      <p:sp>
        <p:nvSpPr>
          <p:cNvPr id="136" name="Rectangle 75">
            <a:extLst>
              <a:ext uri="{FF2B5EF4-FFF2-40B4-BE49-F238E27FC236}">
                <a16:creationId xmlns:a16="http://schemas.microsoft.com/office/drawing/2014/main" id="{87B859FC-3839-43D4-8549-2BDFC47F1770}"/>
              </a:ext>
            </a:extLst>
          </p:cNvPr>
          <p:cNvSpPr>
            <a:spLocks noChangeArrowheads="1"/>
          </p:cNvSpPr>
          <p:nvPr/>
        </p:nvSpPr>
        <p:spPr bwMode="auto">
          <a:xfrm>
            <a:off x="3629738" y="3321997"/>
            <a:ext cx="557845"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MAC-2</a:t>
            </a:r>
            <a:endParaRPr lang="en-US" altLang="zh-CN" sz="1400" dirty="0">
              <a:latin typeface="+mn-lt"/>
              <a:ea typeface="+mn-ea"/>
              <a:cs typeface="+mn-ea"/>
              <a:sym typeface="+mn-lt"/>
            </a:endParaRPr>
          </a:p>
        </p:txBody>
      </p:sp>
      <p:sp>
        <p:nvSpPr>
          <p:cNvPr id="137" name="Rectangle 75">
            <a:extLst>
              <a:ext uri="{FF2B5EF4-FFF2-40B4-BE49-F238E27FC236}">
                <a16:creationId xmlns:a16="http://schemas.microsoft.com/office/drawing/2014/main" id="{FBA0D437-47D1-47E2-A2F1-F9FCE4BE601F}"/>
              </a:ext>
            </a:extLst>
          </p:cNvPr>
          <p:cNvSpPr>
            <a:spLocks noChangeArrowheads="1"/>
          </p:cNvSpPr>
          <p:nvPr/>
        </p:nvSpPr>
        <p:spPr bwMode="auto">
          <a:xfrm>
            <a:off x="890440" y="5499917"/>
            <a:ext cx="557845"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MAC-3</a:t>
            </a:r>
            <a:endParaRPr lang="en-US" altLang="zh-CN" sz="1400" dirty="0">
              <a:latin typeface="+mn-lt"/>
              <a:ea typeface="+mn-ea"/>
              <a:cs typeface="+mn-ea"/>
              <a:sym typeface="+mn-lt"/>
            </a:endParaRPr>
          </a:p>
        </p:txBody>
      </p:sp>
      <p:sp>
        <p:nvSpPr>
          <p:cNvPr id="138" name="Rectangle 75">
            <a:extLst>
              <a:ext uri="{FF2B5EF4-FFF2-40B4-BE49-F238E27FC236}">
                <a16:creationId xmlns:a16="http://schemas.microsoft.com/office/drawing/2014/main" id="{DDCD223C-0AD8-4743-8CA0-564027ECEFB8}"/>
              </a:ext>
            </a:extLst>
          </p:cNvPr>
          <p:cNvSpPr>
            <a:spLocks noChangeArrowheads="1"/>
          </p:cNvSpPr>
          <p:nvPr/>
        </p:nvSpPr>
        <p:spPr bwMode="auto">
          <a:xfrm>
            <a:off x="3033171" y="5475347"/>
            <a:ext cx="557845"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MAC-4</a:t>
            </a:r>
            <a:endParaRPr lang="en-US" altLang="zh-CN" sz="1400" dirty="0">
              <a:latin typeface="+mn-lt"/>
              <a:ea typeface="+mn-ea"/>
              <a:cs typeface="+mn-ea"/>
              <a:sym typeface="+mn-lt"/>
            </a:endParaRPr>
          </a:p>
        </p:txBody>
      </p:sp>
      <p:sp>
        <p:nvSpPr>
          <p:cNvPr id="139" name="Rectangle 10">
            <a:extLst>
              <a:ext uri="{FF2B5EF4-FFF2-40B4-BE49-F238E27FC236}">
                <a16:creationId xmlns:a16="http://schemas.microsoft.com/office/drawing/2014/main" id="{1BE6EA7D-D5C3-4B17-9E63-E63E7FDB1386}"/>
              </a:ext>
            </a:extLst>
          </p:cNvPr>
          <p:cNvSpPr>
            <a:spLocks noChangeArrowheads="1"/>
          </p:cNvSpPr>
          <p:nvPr/>
        </p:nvSpPr>
        <p:spPr bwMode="auto">
          <a:xfrm>
            <a:off x="1582431" y="3353760"/>
            <a:ext cx="644087"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PORT-1</a:t>
            </a:r>
            <a:endParaRPr lang="en-US" altLang="zh-CN" sz="1400" dirty="0">
              <a:latin typeface="+mn-lt"/>
              <a:ea typeface="+mn-ea"/>
              <a:cs typeface="+mn-ea"/>
              <a:sym typeface="+mn-lt"/>
            </a:endParaRPr>
          </a:p>
        </p:txBody>
      </p:sp>
      <p:sp>
        <p:nvSpPr>
          <p:cNvPr id="140" name="Rectangle 10">
            <a:extLst>
              <a:ext uri="{FF2B5EF4-FFF2-40B4-BE49-F238E27FC236}">
                <a16:creationId xmlns:a16="http://schemas.microsoft.com/office/drawing/2014/main" id="{BF186A49-BC16-460B-ACB6-DE020A764664}"/>
              </a:ext>
            </a:extLst>
          </p:cNvPr>
          <p:cNvSpPr>
            <a:spLocks noChangeArrowheads="1"/>
          </p:cNvSpPr>
          <p:nvPr/>
        </p:nvSpPr>
        <p:spPr bwMode="auto">
          <a:xfrm>
            <a:off x="2583653" y="3659264"/>
            <a:ext cx="644087"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PORT-2</a:t>
            </a:r>
            <a:endParaRPr lang="en-US" altLang="zh-CN" sz="1400" dirty="0">
              <a:latin typeface="+mn-lt"/>
              <a:ea typeface="+mn-ea"/>
              <a:cs typeface="+mn-ea"/>
              <a:sym typeface="+mn-lt"/>
            </a:endParaRPr>
          </a:p>
        </p:txBody>
      </p:sp>
      <p:sp>
        <p:nvSpPr>
          <p:cNvPr id="141" name="Rectangle 10">
            <a:extLst>
              <a:ext uri="{FF2B5EF4-FFF2-40B4-BE49-F238E27FC236}">
                <a16:creationId xmlns:a16="http://schemas.microsoft.com/office/drawing/2014/main" id="{AB5C2C84-BE48-4EF6-AE14-71C7A64E76B8}"/>
              </a:ext>
            </a:extLst>
          </p:cNvPr>
          <p:cNvSpPr>
            <a:spLocks noChangeArrowheads="1"/>
          </p:cNvSpPr>
          <p:nvPr/>
        </p:nvSpPr>
        <p:spPr bwMode="auto">
          <a:xfrm>
            <a:off x="1542009" y="4151741"/>
            <a:ext cx="644087"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PORT-3</a:t>
            </a:r>
            <a:endParaRPr lang="en-US" altLang="zh-CN" sz="1400" dirty="0">
              <a:latin typeface="+mn-lt"/>
              <a:ea typeface="+mn-ea"/>
              <a:cs typeface="+mn-ea"/>
              <a:sym typeface="+mn-lt"/>
            </a:endParaRPr>
          </a:p>
        </p:txBody>
      </p:sp>
      <p:sp>
        <p:nvSpPr>
          <p:cNvPr id="142" name="Rectangle 10">
            <a:extLst>
              <a:ext uri="{FF2B5EF4-FFF2-40B4-BE49-F238E27FC236}">
                <a16:creationId xmlns:a16="http://schemas.microsoft.com/office/drawing/2014/main" id="{37F63697-7A35-4158-B484-289B04D4AD64}"/>
              </a:ext>
            </a:extLst>
          </p:cNvPr>
          <p:cNvSpPr>
            <a:spLocks noChangeArrowheads="1"/>
          </p:cNvSpPr>
          <p:nvPr/>
        </p:nvSpPr>
        <p:spPr bwMode="auto">
          <a:xfrm>
            <a:off x="2429216" y="4189382"/>
            <a:ext cx="644087"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PORT-4</a:t>
            </a:r>
            <a:endParaRPr lang="en-US" altLang="zh-CN" sz="1400" dirty="0">
              <a:latin typeface="+mn-lt"/>
              <a:ea typeface="+mn-ea"/>
              <a:cs typeface="+mn-ea"/>
              <a:sym typeface="+mn-lt"/>
            </a:endParaRPr>
          </a:p>
        </p:txBody>
      </p:sp>
      <p:pic>
        <p:nvPicPr>
          <p:cNvPr id="83" name="图形 82">
            <a:extLst>
              <a:ext uri="{FF2B5EF4-FFF2-40B4-BE49-F238E27FC236}">
                <a16:creationId xmlns:a16="http://schemas.microsoft.com/office/drawing/2014/main" id="{BF086DCA-8103-4797-A96A-AAC01C197E05}"/>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948110" y="3655663"/>
            <a:ext cx="625241" cy="478450"/>
          </a:xfrm>
          <a:prstGeom prst="rect">
            <a:avLst/>
          </a:prstGeom>
        </p:spPr>
      </p:pic>
      <p:sp>
        <p:nvSpPr>
          <p:cNvPr id="5" name="灯片编号占位符 4">
            <a:extLst>
              <a:ext uri="{FF2B5EF4-FFF2-40B4-BE49-F238E27FC236}">
                <a16:creationId xmlns:a16="http://schemas.microsoft.com/office/drawing/2014/main" id="{ED75A5D7-CF6C-9F57-3DB4-7EE98A03EE57}"/>
              </a:ext>
            </a:extLst>
          </p:cNvPr>
          <p:cNvSpPr>
            <a:spLocks noGrp="1"/>
          </p:cNvSpPr>
          <p:nvPr>
            <p:ph type="sldNum" sz="quarter" idx="12"/>
          </p:nvPr>
        </p:nvSpPr>
        <p:spPr/>
        <p:txBody>
          <a:bodyPr/>
          <a:lstStyle/>
          <a:p>
            <a:fld id="{C8BB1146-E542-4D4E-B8E9-6919A11DDD48}" type="slidenum">
              <a:rPr lang="en-US" smtClean="0"/>
              <a:t>233</a:t>
            </a:fld>
            <a:endParaRPr lang="en-US" dirty="0"/>
          </a:p>
        </p:txBody>
      </p:sp>
      <p:pic>
        <p:nvPicPr>
          <p:cNvPr id="4" name="图形 3">
            <a:extLst>
              <a:ext uri="{FF2B5EF4-FFF2-40B4-BE49-F238E27FC236}">
                <a16:creationId xmlns:a16="http://schemas.microsoft.com/office/drawing/2014/main" id="{ED7863DC-527E-070E-EA54-D1B5AAF3EFFC}"/>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90440" y="5023722"/>
            <a:ext cx="499927" cy="378516"/>
          </a:xfrm>
          <a:prstGeom prst="rect">
            <a:avLst/>
          </a:prstGeom>
        </p:spPr>
      </p:pic>
      <p:pic>
        <p:nvPicPr>
          <p:cNvPr id="6" name="图形 5">
            <a:extLst>
              <a:ext uri="{FF2B5EF4-FFF2-40B4-BE49-F238E27FC236}">
                <a16:creationId xmlns:a16="http://schemas.microsoft.com/office/drawing/2014/main" id="{F62BFF02-2D57-B0BA-39E9-825618D9568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3033063" y="5018395"/>
            <a:ext cx="499927" cy="378516"/>
          </a:xfrm>
          <a:prstGeom prst="rect">
            <a:avLst/>
          </a:prstGeom>
        </p:spPr>
      </p:pic>
      <p:pic>
        <p:nvPicPr>
          <p:cNvPr id="7" name="图形 6">
            <a:extLst>
              <a:ext uri="{FF2B5EF4-FFF2-40B4-BE49-F238E27FC236}">
                <a16:creationId xmlns:a16="http://schemas.microsoft.com/office/drawing/2014/main" id="{0F5E3682-357F-1CA1-1F33-45E9C7F44A7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2010766" y="2691084"/>
            <a:ext cx="499927" cy="378516"/>
          </a:xfrm>
          <a:prstGeom prst="rect">
            <a:avLst/>
          </a:prstGeom>
        </p:spPr>
      </p:pic>
      <p:sp>
        <p:nvSpPr>
          <p:cNvPr id="9" name="内容占位符 2">
            <a:extLst>
              <a:ext uri="{FF2B5EF4-FFF2-40B4-BE49-F238E27FC236}">
                <a16:creationId xmlns:a16="http://schemas.microsoft.com/office/drawing/2014/main" id="{E511FFD8-F8EC-F635-4EBE-9E36ACA86C6E}"/>
              </a:ext>
            </a:extLst>
          </p:cNvPr>
          <p:cNvSpPr>
            <a:spLocks noGrp="1"/>
          </p:cNvSpPr>
          <p:nvPr>
            <p:ph idx="1"/>
          </p:nvPr>
        </p:nvSpPr>
        <p:spPr>
          <a:xfrm>
            <a:off x="660400" y="1125539"/>
            <a:ext cx="10858500" cy="1288052"/>
          </a:xfrm>
        </p:spPr>
        <p:txBody>
          <a:bodyPr>
            <a:normAutofit/>
          </a:bodyPr>
          <a:lstStyle/>
          <a:p>
            <a:pPr>
              <a:buFont typeface="Wingdings" panose="05000000000000000000" pitchFamily="2" charset="2"/>
              <a:buChar char="n"/>
            </a:pPr>
            <a:r>
              <a:rPr lang="zh-CN" altLang="en-US" sz="2400" dirty="0">
                <a:cs typeface="+mn-ea"/>
                <a:sym typeface="+mn-lt"/>
              </a:rPr>
              <a:t>主机通过端口接入到交换机上，交换机具有地址学习功能，记忆各主机连接的端口号，通过交换引擎实现不同端口上两台主机之间的数据帧交换。</a:t>
            </a:r>
            <a:endParaRPr lang="en-US" altLang="zh-CN" sz="2400" dirty="0">
              <a:cs typeface="+mn-ea"/>
              <a:sym typeface="+mn-lt"/>
            </a:endParaRPr>
          </a:p>
        </p:txBody>
      </p:sp>
      <p:pic>
        <p:nvPicPr>
          <p:cNvPr id="10" name="图形 9">
            <a:extLst>
              <a:ext uri="{FF2B5EF4-FFF2-40B4-BE49-F238E27FC236}">
                <a16:creationId xmlns:a16="http://schemas.microsoft.com/office/drawing/2014/main" id="{92FFFCC1-24ED-2228-6272-43952E04488C}"/>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069468" y="5362702"/>
            <a:ext cx="499927" cy="378610"/>
          </a:xfrm>
          <a:prstGeom prst="rect">
            <a:avLst/>
          </a:prstGeom>
        </p:spPr>
      </p:pic>
      <p:pic>
        <p:nvPicPr>
          <p:cNvPr id="12" name="图形 11">
            <a:extLst>
              <a:ext uri="{FF2B5EF4-FFF2-40B4-BE49-F238E27FC236}">
                <a16:creationId xmlns:a16="http://schemas.microsoft.com/office/drawing/2014/main" id="{52D39A45-0705-CB37-32FA-CD20D565A19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092032" y="5360386"/>
            <a:ext cx="499927" cy="378610"/>
          </a:xfrm>
          <a:prstGeom prst="rect">
            <a:avLst/>
          </a:prstGeom>
        </p:spPr>
      </p:pic>
      <p:pic>
        <p:nvPicPr>
          <p:cNvPr id="13" name="图形 12">
            <a:extLst>
              <a:ext uri="{FF2B5EF4-FFF2-40B4-BE49-F238E27FC236}">
                <a16:creationId xmlns:a16="http://schemas.microsoft.com/office/drawing/2014/main" id="{668874CC-3665-0F09-36DF-18F7480AC5B3}"/>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189024" y="5369419"/>
            <a:ext cx="499927" cy="378610"/>
          </a:xfrm>
          <a:prstGeom prst="rect">
            <a:avLst/>
          </a:prstGeom>
        </p:spPr>
      </p:pic>
      <p:pic>
        <p:nvPicPr>
          <p:cNvPr id="23" name="图形 22">
            <a:extLst>
              <a:ext uri="{FF2B5EF4-FFF2-40B4-BE49-F238E27FC236}">
                <a16:creationId xmlns:a16="http://schemas.microsoft.com/office/drawing/2014/main" id="{2A506CA5-126E-235E-EA26-BD6F7EF635DA}"/>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3614789" y="3607569"/>
            <a:ext cx="448741" cy="393113"/>
          </a:xfrm>
          <a:prstGeom prst="rect">
            <a:avLst/>
          </a:prstGeom>
        </p:spPr>
      </p:pic>
      <p:pic>
        <p:nvPicPr>
          <p:cNvPr id="24" name="图形 23">
            <a:extLst>
              <a:ext uri="{FF2B5EF4-FFF2-40B4-BE49-F238E27FC236}">
                <a16:creationId xmlns:a16="http://schemas.microsoft.com/office/drawing/2014/main" id="{D922FD17-A8CC-0C06-77F8-0D369918FBB8}"/>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6109965" y="5369396"/>
            <a:ext cx="448741" cy="393113"/>
          </a:xfrm>
          <a:prstGeom prst="rect">
            <a:avLst/>
          </a:prstGeom>
        </p:spPr>
      </p:pic>
    </p:spTree>
    <p:extLst>
      <p:ext uri="{BB962C8B-B14F-4D97-AF65-F5344CB8AC3E}">
        <p14:creationId xmlns:p14="http://schemas.microsoft.com/office/powerpoint/2010/main" val="146568225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306B8B57-23CB-480B-859C-B43B41F4D749}" type="slidenum">
              <a:rPr lang="en-US" altLang="zh-CN"/>
              <a:pPr/>
              <a:t>234</a:t>
            </a:fld>
            <a:endParaRPr lang="en-US" altLang="zh-CN"/>
          </a:p>
        </p:txBody>
      </p:sp>
      <p:sp>
        <p:nvSpPr>
          <p:cNvPr id="459778" name="Rectangle 2"/>
          <p:cNvSpPr>
            <a:spLocks noGrp="1" noChangeArrowheads="1"/>
          </p:cNvSpPr>
          <p:nvPr>
            <p:ph type="title"/>
          </p:nvPr>
        </p:nvSpPr>
        <p:spPr/>
        <p:txBody>
          <a:bodyPr/>
          <a:lstStyle/>
          <a:p>
            <a:r>
              <a:rPr lang="zh-CN" altLang="en-US" dirty="0"/>
              <a:t>典型的转发模式（</a:t>
            </a:r>
            <a:r>
              <a:rPr lang="en-US" altLang="zh-CN" dirty="0"/>
              <a:t>1</a:t>
            </a:r>
            <a:r>
              <a:rPr lang="zh-CN" altLang="en-US" dirty="0"/>
              <a:t>）</a:t>
            </a:r>
          </a:p>
        </p:txBody>
      </p:sp>
      <p:sp>
        <p:nvSpPr>
          <p:cNvPr id="459780" name="Rectangle 4"/>
          <p:cNvSpPr>
            <a:spLocks noGrp="1" noChangeArrowheads="1"/>
          </p:cNvSpPr>
          <p:nvPr>
            <p:ph type="body" idx="1"/>
          </p:nvPr>
        </p:nvSpPr>
        <p:spPr/>
        <p:txBody>
          <a:bodyPr>
            <a:normAutofit/>
          </a:bodyPr>
          <a:lstStyle/>
          <a:p>
            <a:pPr>
              <a:spcBef>
                <a:spcPts val="600"/>
              </a:spcBef>
              <a:buFont typeface="Wingdings" panose="05000000000000000000" pitchFamily="2" charset="2"/>
              <a:buChar char="n"/>
            </a:pPr>
            <a:r>
              <a:rPr lang="zh-CN" altLang="en-US" sz="2400" dirty="0"/>
              <a:t>直通式（</a:t>
            </a:r>
            <a:r>
              <a:rPr lang="en-US" altLang="zh-CN" sz="2400" dirty="0"/>
              <a:t>Cut Through</a:t>
            </a:r>
            <a:r>
              <a:rPr lang="zh-CN" altLang="en-US" sz="2400" dirty="0"/>
              <a:t>）</a:t>
            </a:r>
          </a:p>
          <a:p>
            <a:pPr marL="536575" lvl="1" indent="-271463">
              <a:spcBef>
                <a:spcPts val="600"/>
              </a:spcBef>
              <a:buFont typeface="Wingdings" panose="05000000000000000000" pitchFamily="2" charset="2"/>
              <a:buChar char="Ø"/>
            </a:pPr>
            <a:r>
              <a:rPr lang="zh-CN" altLang="en-US" sz="2000" dirty="0">
                <a:latin typeface="+mn-ea"/>
              </a:rPr>
              <a:t>它在输入端口检测到一个数据包时，检查该包的包头，获取包的目的地址，启动内部的动态查找表转换成相应的输出端口，在输入与输出交叉处接通，把数据包直通到相应的端口，实现交换功能。</a:t>
            </a:r>
          </a:p>
          <a:p>
            <a:pPr marL="228600" lvl="1">
              <a:spcBef>
                <a:spcPts val="600"/>
              </a:spcBef>
              <a:buFont typeface="Wingdings" panose="05000000000000000000" pitchFamily="2" charset="2"/>
              <a:buChar char="n"/>
            </a:pPr>
            <a:r>
              <a:rPr lang="zh-CN" altLang="en-US" sz="2400" dirty="0">
                <a:latin typeface="+mn-ea"/>
              </a:rPr>
              <a:t>优点：</a:t>
            </a:r>
            <a:endParaRPr lang="en-US" altLang="zh-CN" sz="2400" dirty="0">
              <a:latin typeface="+mn-ea"/>
            </a:endParaRPr>
          </a:p>
          <a:p>
            <a:pPr marL="536575" lvl="1" indent="-271463">
              <a:spcBef>
                <a:spcPts val="600"/>
              </a:spcBef>
              <a:buFont typeface="Wingdings" panose="05000000000000000000" pitchFamily="2" charset="2"/>
              <a:buChar char="Ø"/>
            </a:pPr>
            <a:r>
              <a:rPr lang="zh-CN" altLang="en-US" sz="2000" dirty="0">
                <a:latin typeface="+mn-ea"/>
              </a:rPr>
              <a:t>由于不需要存储，延迟非常小、交换非常快。</a:t>
            </a:r>
          </a:p>
          <a:p>
            <a:pPr marL="228600" lvl="1">
              <a:spcBef>
                <a:spcPts val="600"/>
              </a:spcBef>
              <a:buFont typeface="Wingdings" panose="05000000000000000000" pitchFamily="2" charset="2"/>
              <a:buChar char="n"/>
            </a:pPr>
            <a:r>
              <a:rPr lang="zh-CN" altLang="en-US" sz="2400" dirty="0">
                <a:latin typeface="+mn-ea"/>
              </a:rPr>
              <a:t>缺点：</a:t>
            </a:r>
            <a:endParaRPr lang="en-US" altLang="zh-CN" sz="2400" dirty="0">
              <a:latin typeface="+mn-ea"/>
            </a:endParaRPr>
          </a:p>
          <a:p>
            <a:pPr marL="536575" lvl="1" indent="-271463">
              <a:spcBef>
                <a:spcPts val="600"/>
              </a:spcBef>
              <a:buFont typeface="Wingdings" panose="05000000000000000000" pitchFamily="2" charset="2"/>
              <a:buChar char="Ø"/>
            </a:pPr>
            <a:r>
              <a:rPr lang="zh-CN" altLang="en-US" sz="2000" dirty="0">
                <a:latin typeface="+mn-ea"/>
              </a:rPr>
              <a:t>数据包内容交换机不保存，不能提供错误检测能力。</a:t>
            </a:r>
            <a:endParaRPr lang="en-US" altLang="zh-CN" sz="2000" dirty="0">
              <a:latin typeface="+mn-ea"/>
            </a:endParaRPr>
          </a:p>
          <a:p>
            <a:pPr marL="536575" lvl="1" indent="-271463">
              <a:spcBef>
                <a:spcPts val="600"/>
              </a:spcBef>
              <a:buFont typeface="Wingdings" panose="05000000000000000000" pitchFamily="2" charset="2"/>
              <a:buChar char="Ø"/>
            </a:pPr>
            <a:r>
              <a:rPr lang="zh-CN" altLang="en-US" sz="2000" dirty="0">
                <a:latin typeface="+mn-ea"/>
              </a:rPr>
              <a:t>由于没有缓存，不能将具有不同速率的输入</a:t>
            </a:r>
            <a:r>
              <a:rPr lang="en-US" altLang="zh-CN" sz="2000" dirty="0">
                <a:latin typeface="+mn-ea"/>
              </a:rPr>
              <a:t>/</a:t>
            </a:r>
            <a:r>
              <a:rPr lang="zh-CN" altLang="en-US" sz="2000" dirty="0">
                <a:latin typeface="+mn-ea"/>
              </a:rPr>
              <a:t>输出端口直接接通，而且容易丢包。</a:t>
            </a:r>
          </a:p>
          <a:p>
            <a:pPr marL="608012" lvl="1" indent="-342900">
              <a:spcBef>
                <a:spcPts val="600"/>
              </a:spcBef>
              <a:buFont typeface="Wingdings" panose="05000000000000000000" pitchFamily="2" charset="2"/>
              <a:buChar char="Ø"/>
            </a:pPr>
            <a:endParaRPr lang="zh-CN" altLang="en-US" sz="2400" dirty="0">
              <a:latin typeface="+mn-ea"/>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306B8B57-23CB-480B-859C-B43B41F4D749}" type="slidenum">
              <a:rPr lang="en-US" altLang="zh-CN"/>
              <a:pPr/>
              <a:t>235</a:t>
            </a:fld>
            <a:endParaRPr lang="en-US" altLang="zh-CN"/>
          </a:p>
        </p:txBody>
      </p:sp>
      <p:sp>
        <p:nvSpPr>
          <p:cNvPr id="459778" name="Rectangle 2"/>
          <p:cNvSpPr>
            <a:spLocks noGrp="1" noChangeArrowheads="1"/>
          </p:cNvSpPr>
          <p:nvPr>
            <p:ph type="title"/>
          </p:nvPr>
        </p:nvSpPr>
        <p:spPr/>
        <p:txBody>
          <a:bodyPr/>
          <a:lstStyle/>
          <a:p>
            <a:r>
              <a:rPr lang="zh-CN" altLang="en-US" dirty="0"/>
              <a:t>典型的转发模式（</a:t>
            </a:r>
            <a:r>
              <a:rPr lang="en-US" altLang="zh-CN" dirty="0"/>
              <a:t>2</a:t>
            </a:r>
            <a:r>
              <a:rPr lang="zh-CN" altLang="en-US" dirty="0"/>
              <a:t>）</a:t>
            </a:r>
          </a:p>
        </p:txBody>
      </p:sp>
      <p:sp>
        <p:nvSpPr>
          <p:cNvPr id="459780" name="Rectangle 4"/>
          <p:cNvSpPr>
            <a:spLocks noGrp="1" noChangeArrowheads="1"/>
          </p:cNvSpPr>
          <p:nvPr>
            <p:ph type="body" idx="1"/>
          </p:nvPr>
        </p:nvSpPr>
        <p:spPr/>
        <p:txBody>
          <a:bodyPr>
            <a:normAutofit/>
          </a:bodyPr>
          <a:lstStyle/>
          <a:p>
            <a:pPr>
              <a:spcBef>
                <a:spcPts val="600"/>
              </a:spcBef>
              <a:buFont typeface="Wingdings" panose="05000000000000000000" pitchFamily="2" charset="2"/>
              <a:buChar char="n"/>
            </a:pPr>
            <a:r>
              <a:rPr lang="zh-CN" altLang="en-US" sz="2800" dirty="0"/>
              <a:t>存储转发（</a:t>
            </a:r>
            <a:r>
              <a:rPr lang="en-US" altLang="zh-CN" sz="2800" dirty="0"/>
              <a:t>Store &amp; Forward</a:t>
            </a:r>
            <a:r>
              <a:rPr lang="zh-CN" altLang="en-US" sz="2800" dirty="0"/>
              <a:t>）</a:t>
            </a:r>
          </a:p>
          <a:p>
            <a:pPr marL="608012" lvl="1" indent="-342900">
              <a:spcBef>
                <a:spcPts val="600"/>
              </a:spcBef>
              <a:buFont typeface="Wingdings" panose="05000000000000000000" pitchFamily="2" charset="2"/>
              <a:buChar char="Ø"/>
            </a:pPr>
            <a:r>
              <a:rPr lang="zh-CN" altLang="en-US" sz="2400" dirty="0">
                <a:latin typeface="+mn-ea"/>
              </a:rPr>
              <a:t>它把输入端口的数据包检查，在对错误包处理后才取出数据包的目的地址，通过查找表转换成输出端口送出包。</a:t>
            </a:r>
          </a:p>
          <a:p>
            <a:pPr marL="228600" lvl="1">
              <a:spcBef>
                <a:spcPts val="600"/>
              </a:spcBef>
              <a:buFont typeface="Wingdings" panose="05000000000000000000" pitchFamily="2" charset="2"/>
              <a:buChar char="n"/>
            </a:pPr>
            <a:r>
              <a:rPr lang="zh-CN" altLang="en-US" sz="2800" dirty="0">
                <a:latin typeface="+mn-ea"/>
              </a:rPr>
              <a:t>优点：</a:t>
            </a:r>
            <a:endParaRPr lang="en-US" altLang="zh-CN" sz="2800" dirty="0">
              <a:latin typeface="+mn-ea"/>
            </a:endParaRPr>
          </a:p>
          <a:p>
            <a:pPr marL="608012" lvl="1" indent="-342900">
              <a:spcBef>
                <a:spcPts val="600"/>
              </a:spcBef>
              <a:buFont typeface="Wingdings" panose="05000000000000000000" pitchFamily="2" charset="2"/>
              <a:buChar char="Ø"/>
            </a:pPr>
            <a:r>
              <a:rPr lang="zh-CN" altLang="en-US" sz="2400" dirty="0">
                <a:latin typeface="+mn-ea"/>
              </a:rPr>
              <a:t>它可以对进入交换机的数据包进行错误检测，有效地改善网络性能。可以支持不同速度的端口间的转换，保持高速端口与低速端口间的协同工作。</a:t>
            </a:r>
            <a:endParaRPr lang="en-US" altLang="zh-CN" sz="2400" dirty="0">
              <a:latin typeface="+mn-ea"/>
            </a:endParaRPr>
          </a:p>
          <a:p>
            <a:pPr marL="228600" lvl="1">
              <a:spcBef>
                <a:spcPts val="600"/>
              </a:spcBef>
              <a:buFont typeface="Wingdings" panose="05000000000000000000" pitchFamily="2" charset="2"/>
              <a:buChar char="n"/>
            </a:pPr>
            <a:r>
              <a:rPr lang="zh-CN" altLang="en-US" sz="2800" dirty="0">
                <a:latin typeface="+mn-ea"/>
              </a:rPr>
              <a:t>缺点：</a:t>
            </a:r>
            <a:endParaRPr lang="en-US" altLang="zh-CN" sz="2800" dirty="0">
              <a:latin typeface="+mn-ea"/>
            </a:endParaRPr>
          </a:p>
          <a:p>
            <a:pPr marL="608012" lvl="1" indent="-342900">
              <a:spcBef>
                <a:spcPts val="600"/>
              </a:spcBef>
              <a:buFont typeface="Wingdings" panose="05000000000000000000" pitchFamily="2" charset="2"/>
              <a:buChar char="Ø"/>
            </a:pPr>
            <a:r>
              <a:rPr lang="zh-CN" altLang="en-US" sz="2400" dirty="0">
                <a:latin typeface="+mn-ea"/>
              </a:rPr>
              <a:t>在数据处理时延时大。</a:t>
            </a:r>
          </a:p>
          <a:p>
            <a:pPr marL="608012" lvl="1" indent="-342900">
              <a:spcBef>
                <a:spcPts val="600"/>
              </a:spcBef>
              <a:buFont typeface="Wingdings" panose="05000000000000000000" pitchFamily="2" charset="2"/>
              <a:buChar char="Ø"/>
            </a:pPr>
            <a:endParaRPr lang="zh-CN" altLang="en-US" sz="2400" dirty="0">
              <a:latin typeface="+mn-ea"/>
            </a:endParaRPr>
          </a:p>
        </p:txBody>
      </p:sp>
    </p:spTree>
    <p:extLst>
      <p:ext uri="{BB962C8B-B14F-4D97-AF65-F5344CB8AC3E}">
        <p14:creationId xmlns:p14="http://schemas.microsoft.com/office/powerpoint/2010/main" val="69555403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306B8B57-23CB-480B-859C-B43B41F4D749}" type="slidenum">
              <a:rPr lang="en-US" altLang="zh-CN"/>
              <a:pPr/>
              <a:t>236</a:t>
            </a:fld>
            <a:endParaRPr lang="en-US" altLang="zh-CN"/>
          </a:p>
        </p:txBody>
      </p:sp>
      <p:sp>
        <p:nvSpPr>
          <p:cNvPr id="459778" name="Rectangle 2"/>
          <p:cNvSpPr>
            <a:spLocks noGrp="1" noChangeArrowheads="1"/>
          </p:cNvSpPr>
          <p:nvPr>
            <p:ph type="title"/>
          </p:nvPr>
        </p:nvSpPr>
        <p:spPr/>
        <p:txBody>
          <a:bodyPr/>
          <a:lstStyle/>
          <a:p>
            <a:r>
              <a:rPr lang="zh-CN" altLang="en-US" dirty="0"/>
              <a:t>典型的转发模式（</a:t>
            </a:r>
            <a:r>
              <a:rPr lang="en-US" altLang="zh-CN" dirty="0"/>
              <a:t>3</a:t>
            </a:r>
            <a:r>
              <a:rPr lang="zh-CN" altLang="en-US" dirty="0"/>
              <a:t>）</a:t>
            </a:r>
          </a:p>
        </p:txBody>
      </p:sp>
      <p:sp>
        <p:nvSpPr>
          <p:cNvPr id="459780" name="Rectangle 4"/>
          <p:cNvSpPr>
            <a:spLocks noGrp="1" noChangeArrowheads="1"/>
          </p:cNvSpPr>
          <p:nvPr>
            <p:ph type="body" idx="1"/>
          </p:nvPr>
        </p:nvSpPr>
        <p:spPr/>
        <p:txBody>
          <a:bodyPr>
            <a:normAutofit/>
          </a:bodyPr>
          <a:lstStyle/>
          <a:p>
            <a:pPr>
              <a:spcBef>
                <a:spcPts val="600"/>
              </a:spcBef>
              <a:buFont typeface="Wingdings" panose="05000000000000000000" pitchFamily="2" charset="2"/>
              <a:buChar char="n"/>
            </a:pPr>
            <a:r>
              <a:rPr lang="zh-CN" altLang="en-US" sz="2800" dirty="0">
                <a:solidFill>
                  <a:srgbClr val="000000"/>
                </a:solidFill>
              </a:rPr>
              <a:t>无碎片模式</a:t>
            </a:r>
            <a:r>
              <a:rPr lang="en-US" altLang="zh-CN" sz="2800" b="0" i="0" dirty="0">
                <a:solidFill>
                  <a:srgbClr val="000000"/>
                </a:solidFill>
                <a:effectLst/>
              </a:rPr>
              <a:t>(Fragment Free)</a:t>
            </a:r>
          </a:p>
          <a:p>
            <a:pPr marL="608012" lvl="1" indent="-342900">
              <a:spcBef>
                <a:spcPts val="600"/>
              </a:spcBef>
              <a:buFont typeface="Wingdings" panose="05000000000000000000" pitchFamily="2" charset="2"/>
              <a:buChar char="Ø"/>
            </a:pPr>
            <a:r>
              <a:rPr lang="zh-CN" altLang="zh-CN" sz="2400" dirty="0">
                <a:latin typeface="+mn-ea"/>
              </a:rPr>
              <a:t>交换机等待数据帧进入交换机达到</a:t>
            </a:r>
            <a:r>
              <a:rPr lang="en-US" altLang="zh-CN" sz="2400" dirty="0">
                <a:latin typeface="+mn-ea"/>
              </a:rPr>
              <a:t>64</a:t>
            </a:r>
            <a:r>
              <a:rPr lang="zh-CN" altLang="zh-CN" sz="2400" dirty="0">
                <a:latin typeface="+mn-ea"/>
              </a:rPr>
              <a:t>字节时读取数据帧首部中的目的</a:t>
            </a:r>
            <a:r>
              <a:rPr lang="en-US" altLang="zh-CN" sz="2400" dirty="0">
                <a:latin typeface="+mn-ea"/>
              </a:rPr>
              <a:t>MAC</a:t>
            </a:r>
            <a:r>
              <a:rPr lang="zh-CN" altLang="zh-CN" sz="2400" dirty="0">
                <a:latin typeface="+mn-ea"/>
              </a:rPr>
              <a:t>地址并转发该数据帧。</a:t>
            </a:r>
            <a:r>
              <a:rPr lang="zh-CN" altLang="en-US" sz="2400" dirty="0">
                <a:solidFill>
                  <a:srgbClr val="000000"/>
                </a:solidFill>
                <a:latin typeface="+mn-ea"/>
              </a:rPr>
              <a:t>是存储转发模式与直通模式的折中方案。</a:t>
            </a:r>
            <a:endParaRPr lang="zh-CN" altLang="en-US" sz="2400" dirty="0">
              <a:latin typeface="+mn-ea"/>
            </a:endParaRPr>
          </a:p>
          <a:p>
            <a:pPr marL="228600" lvl="1">
              <a:spcBef>
                <a:spcPts val="600"/>
              </a:spcBef>
              <a:buFont typeface="Wingdings" panose="05000000000000000000" pitchFamily="2" charset="2"/>
              <a:buChar char="n"/>
            </a:pPr>
            <a:r>
              <a:rPr lang="zh-CN" altLang="en-US" sz="2800" dirty="0">
                <a:solidFill>
                  <a:srgbClr val="000000"/>
                </a:solidFill>
                <a:latin typeface="+mn-ea"/>
              </a:rPr>
              <a:t>优点：</a:t>
            </a:r>
            <a:endParaRPr lang="en-US" altLang="zh-CN" sz="2800" dirty="0">
              <a:solidFill>
                <a:srgbClr val="000000"/>
              </a:solidFill>
              <a:latin typeface="+mn-ea"/>
            </a:endParaRPr>
          </a:p>
          <a:p>
            <a:pPr marL="608012" lvl="1" indent="-342900">
              <a:spcBef>
                <a:spcPts val="600"/>
              </a:spcBef>
              <a:buFont typeface="Wingdings" panose="05000000000000000000" pitchFamily="2" charset="2"/>
              <a:buChar char="Ø"/>
            </a:pPr>
            <a:r>
              <a:rPr lang="zh-CN" altLang="en-US" sz="2400" dirty="0">
                <a:solidFill>
                  <a:srgbClr val="000000"/>
                </a:solidFill>
                <a:latin typeface="+mn-ea"/>
              </a:rPr>
              <a:t>在转发数据帧之前过滤出冲突碎片，有效避免转发冲突碎片帧。</a:t>
            </a:r>
            <a:endParaRPr lang="en-US" altLang="zh-CN" sz="2400" dirty="0">
              <a:latin typeface="+mn-ea"/>
            </a:endParaRPr>
          </a:p>
          <a:p>
            <a:pPr marL="228600" lvl="1">
              <a:spcBef>
                <a:spcPts val="600"/>
              </a:spcBef>
              <a:buFont typeface="Wingdings" panose="05000000000000000000" pitchFamily="2" charset="2"/>
              <a:buChar char="n"/>
            </a:pPr>
            <a:r>
              <a:rPr lang="zh-CN" altLang="en-US" sz="2800" dirty="0">
                <a:solidFill>
                  <a:srgbClr val="000000"/>
                </a:solidFill>
                <a:latin typeface="+mn-ea"/>
              </a:rPr>
              <a:t>缺点：</a:t>
            </a:r>
            <a:endParaRPr lang="en-US" altLang="zh-CN" sz="2800" dirty="0">
              <a:solidFill>
                <a:srgbClr val="000000"/>
              </a:solidFill>
              <a:latin typeface="+mn-ea"/>
            </a:endParaRPr>
          </a:p>
          <a:p>
            <a:pPr marL="608012" lvl="1" indent="-342900">
              <a:spcBef>
                <a:spcPts val="600"/>
              </a:spcBef>
              <a:buFont typeface="Wingdings" panose="05000000000000000000" pitchFamily="2" charset="2"/>
              <a:buChar char="Ø"/>
            </a:pPr>
            <a:r>
              <a:rPr lang="zh-CN" altLang="en-US" sz="2400" b="0" i="0" u="none" strike="noStrike" dirty="0">
                <a:solidFill>
                  <a:srgbClr val="000000"/>
                </a:solidFill>
                <a:effectLst/>
                <a:latin typeface="+mn-ea"/>
              </a:rPr>
              <a:t>没有对数据帧进行循环冗余校验</a:t>
            </a:r>
            <a:r>
              <a:rPr lang="en-US" altLang="zh-CN" sz="2400" b="0" i="0" u="none" strike="noStrike" dirty="0">
                <a:solidFill>
                  <a:srgbClr val="000000"/>
                </a:solidFill>
                <a:effectLst/>
                <a:latin typeface="+mn-ea"/>
              </a:rPr>
              <a:t>,</a:t>
            </a:r>
            <a:r>
              <a:rPr lang="zh-CN" altLang="en-US" sz="2400" b="0" i="0" u="none" strike="noStrike" dirty="0">
                <a:solidFill>
                  <a:srgbClr val="000000"/>
                </a:solidFill>
                <a:effectLst/>
                <a:latin typeface="+mn-ea"/>
              </a:rPr>
              <a:t>不能完全避免错误帧的转发。</a:t>
            </a:r>
            <a:endParaRPr lang="en-US" altLang="zh-CN" sz="2400" dirty="0">
              <a:latin typeface="+mn-ea"/>
            </a:endParaRPr>
          </a:p>
        </p:txBody>
      </p:sp>
    </p:spTree>
    <p:extLst>
      <p:ext uri="{BB962C8B-B14F-4D97-AF65-F5344CB8AC3E}">
        <p14:creationId xmlns:p14="http://schemas.microsoft.com/office/powerpoint/2010/main" val="63275367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6238F9-74D6-AC62-E171-235E6A4D86E8}"/>
              </a:ext>
            </a:extLst>
          </p:cNvPr>
          <p:cNvSpPr>
            <a:spLocks noGrp="1"/>
          </p:cNvSpPr>
          <p:nvPr>
            <p:ph type="title"/>
          </p:nvPr>
        </p:nvSpPr>
        <p:spPr/>
        <p:txBody>
          <a:bodyPr>
            <a:normAutofit/>
          </a:bodyPr>
          <a:lstStyle/>
          <a:p>
            <a:r>
              <a:rPr lang="zh-CN" altLang="en-US" sz="3200" b="1" dirty="0">
                <a:cs typeface="+mn-ea"/>
                <a:sym typeface="+mn-lt"/>
              </a:rPr>
              <a:t>用以太网交换机实现链路层互连的优点</a:t>
            </a:r>
            <a:endParaRPr lang="zh-CN" altLang="en-US" dirty="0"/>
          </a:p>
        </p:txBody>
      </p:sp>
      <p:sp>
        <p:nvSpPr>
          <p:cNvPr id="3" name="内容占位符 2">
            <a:extLst>
              <a:ext uri="{FF2B5EF4-FFF2-40B4-BE49-F238E27FC236}">
                <a16:creationId xmlns:a16="http://schemas.microsoft.com/office/drawing/2014/main" id="{CDF4D632-8131-BE5C-55BF-7010D93A8FD8}"/>
              </a:ext>
            </a:extLst>
          </p:cNvPr>
          <p:cNvSpPr>
            <a:spLocks noGrp="1"/>
          </p:cNvSpPr>
          <p:nvPr>
            <p:ph idx="1"/>
          </p:nvPr>
        </p:nvSpPr>
        <p:spPr/>
        <p:txBody>
          <a:bodyPr/>
          <a:lstStyle/>
          <a:p>
            <a:pPr>
              <a:lnSpc>
                <a:spcPct val="120000"/>
              </a:lnSpc>
              <a:spcBef>
                <a:spcPts val="0"/>
              </a:spcBef>
              <a:buClr>
                <a:schemeClr val="tx1"/>
              </a:buClr>
            </a:pPr>
            <a:r>
              <a:rPr lang="zh-CN" altLang="en-US" sz="2400" dirty="0">
                <a:latin typeface="+mn-ea"/>
                <a:cs typeface="+mn-ea"/>
                <a:sym typeface="+mn-lt"/>
              </a:rPr>
              <a:t>以太网交换机是一种</a:t>
            </a:r>
            <a:r>
              <a:rPr lang="zh-CN" altLang="en-US" sz="2400" dirty="0">
                <a:solidFill>
                  <a:srgbClr val="C00000"/>
                </a:solidFill>
                <a:latin typeface="+mn-ea"/>
                <a:cs typeface="+mn-ea"/>
                <a:sym typeface="+mn-lt"/>
              </a:rPr>
              <a:t>即插即用</a:t>
            </a:r>
            <a:r>
              <a:rPr lang="zh-CN" altLang="en-US" sz="2400" dirty="0">
                <a:latin typeface="+mn-ea"/>
                <a:cs typeface="+mn-ea"/>
                <a:sym typeface="+mn-lt"/>
              </a:rPr>
              <a:t>设备，使用极其方便、简单。</a:t>
            </a:r>
            <a:endParaRPr lang="en-US" altLang="zh-CN" sz="2400" dirty="0">
              <a:latin typeface="+mn-ea"/>
              <a:cs typeface="+mn-ea"/>
              <a:sym typeface="+mn-lt"/>
            </a:endParaRPr>
          </a:p>
          <a:p>
            <a:pPr>
              <a:lnSpc>
                <a:spcPct val="120000"/>
              </a:lnSpc>
              <a:spcBef>
                <a:spcPts val="0"/>
              </a:spcBef>
              <a:buClr>
                <a:schemeClr val="tx1"/>
              </a:buClr>
            </a:pPr>
            <a:r>
              <a:rPr lang="zh-CN" altLang="en-US" sz="2400" dirty="0">
                <a:latin typeface="+mn-ea"/>
                <a:cs typeface="+mn-ea"/>
                <a:sym typeface="+mn-lt"/>
              </a:rPr>
              <a:t>相互通信的主机独占传输信道，</a:t>
            </a:r>
            <a:r>
              <a:rPr lang="zh-CN" altLang="en-US" sz="2400" dirty="0">
                <a:solidFill>
                  <a:srgbClr val="C00000"/>
                </a:solidFill>
                <a:latin typeface="+mn-ea"/>
                <a:cs typeface="+mn-ea"/>
                <a:sym typeface="+mn-lt"/>
              </a:rPr>
              <a:t>无</a:t>
            </a:r>
            <a:r>
              <a:rPr lang="zh-CN" altLang="en-US" dirty="0">
                <a:solidFill>
                  <a:srgbClr val="C00000"/>
                </a:solidFill>
                <a:latin typeface="+mn-ea"/>
                <a:cs typeface="+mn-ea"/>
                <a:sym typeface="+mn-lt"/>
              </a:rPr>
              <a:t>冲突</a:t>
            </a:r>
            <a:r>
              <a:rPr lang="zh-CN" altLang="en-US" sz="2400" dirty="0">
                <a:latin typeface="+mn-ea"/>
                <a:cs typeface="+mn-ea"/>
                <a:sym typeface="+mn-lt"/>
              </a:rPr>
              <a:t>地传输数据，独享线路带宽。</a:t>
            </a:r>
            <a:endParaRPr lang="en-US" altLang="zh-CN" sz="2400" dirty="0">
              <a:latin typeface="+mn-ea"/>
              <a:cs typeface="+mn-ea"/>
              <a:sym typeface="+mn-lt"/>
            </a:endParaRPr>
          </a:p>
          <a:p>
            <a:pPr>
              <a:lnSpc>
                <a:spcPct val="120000"/>
              </a:lnSpc>
              <a:spcBef>
                <a:spcPts val="0"/>
              </a:spcBef>
              <a:buClr>
                <a:schemeClr val="tx1"/>
              </a:buClr>
            </a:pPr>
            <a:r>
              <a:rPr lang="zh-CN" altLang="en-US" sz="2400" dirty="0">
                <a:latin typeface="+mn-ea"/>
                <a:cs typeface="+mn-ea"/>
                <a:sym typeface="+mn-lt"/>
              </a:rPr>
              <a:t>有</a:t>
            </a:r>
            <a:r>
              <a:rPr lang="zh-CN" altLang="en-US" sz="2400" dirty="0">
                <a:solidFill>
                  <a:srgbClr val="C00000"/>
                </a:solidFill>
                <a:latin typeface="+mn-ea"/>
                <a:cs typeface="+mn-ea"/>
                <a:sym typeface="+mn-lt"/>
              </a:rPr>
              <a:t>多种速率</a:t>
            </a:r>
            <a:r>
              <a:rPr lang="zh-CN" altLang="en-US" sz="2400" dirty="0">
                <a:latin typeface="+mn-ea"/>
                <a:cs typeface="+mn-ea"/>
                <a:sym typeface="+mn-lt"/>
              </a:rPr>
              <a:t>的交换机，方便用户根据应用场景需要选择。</a:t>
            </a:r>
            <a:endParaRPr lang="zh-CN" altLang="en-US" dirty="0"/>
          </a:p>
        </p:txBody>
      </p:sp>
      <p:sp>
        <p:nvSpPr>
          <p:cNvPr id="4" name="灯片编号占位符 3">
            <a:extLst>
              <a:ext uri="{FF2B5EF4-FFF2-40B4-BE49-F238E27FC236}">
                <a16:creationId xmlns:a16="http://schemas.microsoft.com/office/drawing/2014/main" id="{59288782-D85B-6110-EBA9-254C3625C996}"/>
              </a:ext>
            </a:extLst>
          </p:cNvPr>
          <p:cNvSpPr>
            <a:spLocks noGrp="1"/>
          </p:cNvSpPr>
          <p:nvPr>
            <p:ph type="sldNum" sz="quarter" idx="12"/>
          </p:nvPr>
        </p:nvSpPr>
        <p:spPr>
          <a:xfrm>
            <a:off x="10640689" y="6363893"/>
            <a:ext cx="806893" cy="274320"/>
          </a:xfrm>
        </p:spPr>
        <p:txBody>
          <a:bodyPr/>
          <a:lstStyle/>
          <a:p>
            <a:fld id="{C8BB1146-E542-4D4E-B8E9-6919A11DDD48}" type="slidenum">
              <a:rPr lang="en-US" smtClean="0"/>
              <a:t>237</a:t>
            </a:fld>
            <a:endParaRPr lang="en-US" dirty="0"/>
          </a:p>
        </p:txBody>
      </p:sp>
      <p:sp>
        <p:nvSpPr>
          <p:cNvPr id="5" name="AutoShape 42">
            <a:extLst>
              <a:ext uri="{FF2B5EF4-FFF2-40B4-BE49-F238E27FC236}">
                <a16:creationId xmlns:a16="http://schemas.microsoft.com/office/drawing/2014/main" id="{ABE0D113-1C64-BA0F-C378-B38C392A0456}"/>
              </a:ext>
            </a:extLst>
          </p:cNvPr>
          <p:cNvSpPr>
            <a:spLocks noChangeArrowheads="1"/>
          </p:cNvSpPr>
          <p:nvPr/>
        </p:nvSpPr>
        <p:spPr bwMode="auto">
          <a:xfrm>
            <a:off x="1058788" y="2652824"/>
            <a:ext cx="4421403" cy="2360517"/>
          </a:xfrm>
          <a:prstGeom prst="roundRect">
            <a:avLst>
              <a:gd name="adj" fmla="val 16667"/>
            </a:avLst>
          </a:prstGeom>
          <a:solidFill>
            <a:schemeClr val="accent1">
              <a:lumMod val="25000"/>
              <a:lumOff val="75000"/>
            </a:schemeClr>
          </a:solidFill>
          <a:ln w="12700">
            <a:solidFill>
              <a:srgbClr val="00B0F0"/>
            </a:solidFill>
            <a:prstDash val="dash"/>
            <a:round/>
            <a:headEnd/>
            <a:tailEnd/>
          </a:ln>
          <a:effectLst/>
        </p:spPr>
        <p:txBody>
          <a:bodyPr wrap="none" anchor="ctr"/>
          <a:lstStyle/>
          <a:p>
            <a:pPr>
              <a:lnSpc>
                <a:spcPct val="120000"/>
              </a:lnSpc>
            </a:pPr>
            <a:endParaRPr lang="zh-CN" altLang="en-US" sz="1867" b="1">
              <a:solidFill>
                <a:srgbClr val="0000CC"/>
              </a:solidFill>
              <a:cs typeface="+mn-ea"/>
              <a:sym typeface="+mn-lt"/>
            </a:endParaRPr>
          </a:p>
        </p:txBody>
      </p:sp>
      <p:sp>
        <p:nvSpPr>
          <p:cNvPr id="6" name="Text Box 49">
            <a:extLst>
              <a:ext uri="{FF2B5EF4-FFF2-40B4-BE49-F238E27FC236}">
                <a16:creationId xmlns:a16="http://schemas.microsoft.com/office/drawing/2014/main" id="{AEEF4111-2817-8C27-0C3A-5ED8BB5F9147}"/>
              </a:ext>
            </a:extLst>
          </p:cNvPr>
          <p:cNvSpPr txBox="1">
            <a:spLocks noChangeArrowheads="1"/>
          </p:cNvSpPr>
          <p:nvPr/>
        </p:nvSpPr>
        <p:spPr bwMode="auto">
          <a:xfrm>
            <a:off x="2786785" y="2686671"/>
            <a:ext cx="1463085"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pPr>
            <a:r>
              <a:rPr kumimoji="1" lang="zh-CN" altLang="en-US" sz="1600" b="1" dirty="0">
                <a:cs typeface="+mn-ea"/>
                <a:sym typeface="+mn-lt"/>
              </a:rPr>
              <a:t>集线器</a:t>
            </a:r>
          </a:p>
        </p:txBody>
      </p:sp>
      <p:sp>
        <p:nvSpPr>
          <p:cNvPr id="7" name="Line 60">
            <a:extLst>
              <a:ext uri="{FF2B5EF4-FFF2-40B4-BE49-F238E27FC236}">
                <a16:creationId xmlns:a16="http://schemas.microsoft.com/office/drawing/2014/main" id="{40C51BE8-5F56-163E-20AE-1FEC6C39BED3}"/>
              </a:ext>
            </a:extLst>
          </p:cNvPr>
          <p:cNvSpPr>
            <a:spLocks noChangeShapeType="1"/>
          </p:cNvSpPr>
          <p:nvPr/>
        </p:nvSpPr>
        <p:spPr bwMode="auto">
          <a:xfrm flipH="1">
            <a:off x="1506090" y="3297387"/>
            <a:ext cx="1581341" cy="9390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8" name="Line 62">
            <a:extLst>
              <a:ext uri="{FF2B5EF4-FFF2-40B4-BE49-F238E27FC236}">
                <a16:creationId xmlns:a16="http://schemas.microsoft.com/office/drawing/2014/main" id="{B8EC339D-7823-B0F8-C517-C965BF16ED52}"/>
              </a:ext>
            </a:extLst>
          </p:cNvPr>
          <p:cNvSpPr>
            <a:spLocks noChangeShapeType="1"/>
          </p:cNvSpPr>
          <p:nvPr/>
        </p:nvSpPr>
        <p:spPr bwMode="auto">
          <a:xfrm>
            <a:off x="3481380" y="3297386"/>
            <a:ext cx="389527" cy="95327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9" name="Line 63">
            <a:extLst>
              <a:ext uri="{FF2B5EF4-FFF2-40B4-BE49-F238E27FC236}">
                <a16:creationId xmlns:a16="http://schemas.microsoft.com/office/drawing/2014/main" id="{2B51BD20-5228-13F2-3622-1361F74168BD}"/>
              </a:ext>
            </a:extLst>
          </p:cNvPr>
          <p:cNvSpPr>
            <a:spLocks noChangeShapeType="1"/>
          </p:cNvSpPr>
          <p:nvPr/>
        </p:nvSpPr>
        <p:spPr bwMode="auto">
          <a:xfrm>
            <a:off x="3606197" y="3297386"/>
            <a:ext cx="1214750" cy="9532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10" name="Line 64">
            <a:extLst>
              <a:ext uri="{FF2B5EF4-FFF2-40B4-BE49-F238E27FC236}">
                <a16:creationId xmlns:a16="http://schemas.microsoft.com/office/drawing/2014/main" id="{AEF1D0E9-9BE9-0471-0172-930249F03FDA}"/>
              </a:ext>
            </a:extLst>
          </p:cNvPr>
          <p:cNvSpPr>
            <a:spLocks noChangeShapeType="1"/>
          </p:cNvSpPr>
          <p:nvPr/>
        </p:nvSpPr>
        <p:spPr bwMode="auto">
          <a:xfrm flipH="1">
            <a:off x="2601234" y="3297387"/>
            <a:ext cx="486195" cy="9390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pic>
        <p:nvPicPr>
          <p:cNvPr id="11" name="Picture 68">
            <a:extLst>
              <a:ext uri="{FF2B5EF4-FFF2-40B4-BE49-F238E27FC236}">
                <a16:creationId xmlns:a16="http://schemas.microsoft.com/office/drawing/2014/main" id="{284016E4-B9CA-8175-7FAF-D1A94529928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744748">
            <a:off x="2805894" y="2970070"/>
            <a:ext cx="1239317" cy="556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AutoShape 42">
            <a:extLst>
              <a:ext uri="{FF2B5EF4-FFF2-40B4-BE49-F238E27FC236}">
                <a16:creationId xmlns:a16="http://schemas.microsoft.com/office/drawing/2014/main" id="{75ED9591-44E4-ABB0-7AB9-D9FB27BCCFF8}"/>
              </a:ext>
            </a:extLst>
          </p:cNvPr>
          <p:cNvSpPr>
            <a:spLocks noChangeArrowheads="1"/>
          </p:cNvSpPr>
          <p:nvPr/>
        </p:nvSpPr>
        <p:spPr bwMode="auto">
          <a:xfrm>
            <a:off x="6439239" y="2633037"/>
            <a:ext cx="4421403" cy="2360518"/>
          </a:xfrm>
          <a:prstGeom prst="roundRect">
            <a:avLst>
              <a:gd name="adj" fmla="val 16667"/>
            </a:avLst>
          </a:prstGeom>
          <a:solidFill>
            <a:schemeClr val="accent1">
              <a:lumMod val="25000"/>
              <a:lumOff val="75000"/>
            </a:schemeClr>
          </a:solidFill>
          <a:ln w="12700">
            <a:solidFill>
              <a:srgbClr val="00B0F0"/>
            </a:solidFill>
            <a:prstDash val="dash"/>
            <a:round/>
            <a:headEnd/>
            <a:tailEnd/>
          </a:ln>
          <a:effectLst/>
        </p:spPr>
        <p:txBody>
          <a:bodyPr wrap="none" anchor="ctr"/>
          <a:lstStyle/>
          <a:p>
            <a:pPr>
              <a:lnSpc>
                <a:spcPct val="120000"/>
              </a:lnSpc>
            </a:pPr>
            <a:endParaRPr lang="zh-CN" altLang="en-US" sz="1867" b="1">
              <a:solidFill>
                <a:srgbClr val="0000CC"/>
              </a:solidFill>
              <a:cs typeface="+mn-ea"/>
              <a:sym typeface="+mn-lt"/>
            </a:endParaRPr>
          </a:p>
        </p:txBody>
      </p:sp>
      <p:sp>
        <p:nvSpPr>
          <p:cNvPr id="17" name="Text Box 49">
            <a:extLst>
              <a:ext uri="{FF2B5EF4-FFF2-40B4-BE49-F238E27FC236}">
                <a16:creationId xmlns:a16="http://schemas.microsoft.com/office/drawing/2014/main" id="{94A511FF-F5DB-B109-E240-7F005CE512B1}"/>
              </a:ext>
            </a:extLst>
          </p:cNvPr>
          <p:cNvSpPr txBox="1">
            <a:spLocks noChangeArrowheads="1"/>
          </p:cNvSpPr>
          <p:nvPr/>
        </p:nvSpPr>
        <p:spPr bwMode="auto">
          <a:xfrm>
            <a:off x="7939818" y="2676448"/>
            <a:ext cx="1463085"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pPr>
            <a:r>
              <a:rPr kumimoji="1" lang="zh-CN" altLang="en-US" sz="1600" b="1" dirty="0">
                <a:cs typeface="+mn-ea"/>
                <a:sym typeface="+mn-lt"/>
              </a:rPr>
              <a:t>交换机</a:t>
            </a:r>
          </a:p>
        </p:txBody>
      </p:sp>
      <p:sp>
        <p:nvSpPr>
          <p:cNvPr id="18" name="Line 60">
            <a:extLst>
              <a:ext uri="{FF2B5EF4-FFF2-40B4-BE49-F238E27FC236}">
                <a16:creationId xmlns:a16="http://schemas.microsoft.com/office/drawing/2014/main" id="{279BA6C0-8787-DB23-7984-0E246DE5A240}"/>
              </a:ext>
            </a:extLst>
          </p:cNvPr>
          <p:cNvSpPr>
            <a:spLocks noChangeShapeType="1"/>
          </p:cNvSpPr>
          <p:nvPr/>
        </p:nvSpPr>
        <p:spPr bwMode="auto">
          <a:xfrm flipH="1">
            <a:off x="7236623" y="3469534"/>
            <a:ext cx="1530886" cy="6801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19" name="Line 62">
            <a:extLst>
              <a:ext uri="{FF2B5EF4-FFF2-40B4-BE49-F238E27FC236}">
                <a16:creationId xmlns:a16="http://schemas.microsoft.com/office/drawing/2014/main" id="{234FB538-C90A-0A3E-522B-9EB68852F4EA}"/>
              </a:ext>
            </a:extLst>
          </p:cNvPr>
          <p:cNvSpPr>
            <a:spLocks noChangeShapeType="1"/>
          </p:cNvSpPr>
          <p:nvPr/>
        </p:nvSpPr>
        <p:spPr bwMode="auto">
          <a:xfrm flipH="1">
            <a:off x="9344335" y="3276188"/>
            <a:ext cx="145852" cy="8735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20" name="Line 63">
            <a:extLst>
              <a:ext uri="{FF2B5EF4-FFF2-40B4-BE49-F238E27FC236}">
                <a16:creationId xmlns:a16="http://schemas.microsoft.com/office/drawing/2014/main" id="{7294253A-DC9C-56F1-1D23-0E5FDB7721C7}"/>
              </a:ext>
            </a:extLst>
          </p:cNvPr>
          <p:cNvSpPr>
            <a:spLocks noChangeShapeType="1"/>
          </p:cNvSpPr>
          <p:nvPr/>
        </p:nvSpPr>
        <p:spPr bwMode="auto">
          <a:xfrm>
            <a:off x="9828917" y="3359387"/>
            <a:ext cx="487182" cy="8457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21" name="Line 64">
            <a:extLst>
              <a:ext uri="{FF2B5EF4-FFF2-40B4-BE49-F238E27FC236}">
                <a16:creationId xmlns:a16="http://schemas.microsoft.com/office/drawing/2014/main" id="{5D0BC1AB-9C56-35E2-ACB1-2B1F72990D77}"/>
              </a:ext>
            </a:extLst>
          </p:cNvPr>
          <p:cNvSpPr>
            <a:spLocks noChangeShapeType="1"/>
          </p:cNvSpPr>
          <p:nvPr/>
        </p:nvSpPr>
        <p:spPr bwMode="auto">
          <a:xfrm flipH="1">
            <a:off x="8391045" y="3348576"/>
            <a:ext cx="715154" cy="7928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26" name="矩形 25">
            <a:extLst>
              <a:ext uri="{FF2B5EF4-FFF2-40B4-BE49-F238E27FC236}">
                <a16:creationId xmlns:a16="http://schemas.microsoft.com/office/drawing/2014/main" id="{0CF13F8D-3200-706A-1DAC-4B3028853FFF}"/>
              </a:ext>
            </a:extLst>
          </p:cNvPr>
          <p:cNvSpPr/>
          <p:nvPr/>
        </p:nvSpPr>
        <p:spPr>
          <a:xfrm>
            <a:off x="952463" y="4996126"/>
            <a:ext cx="4423006" cy="1169038"/>
          </a:xfrm>
          <a:prstGeom prst="rect">
            <a:avLst/>
          </a:prstGeom>
        </p:spPr>
        <p:txBody>
          <a:bodyPr wrap="none">
            <a:spAutoFit/>
          </a:bodyPr>
          <a:lstStyle/>
          <a:p>
            <a:pPr marL="380990" indent="-380990">
              <a:lnSpc>
                <a:spcPct val="120000"/>
              </a:lnSpc>
              <a:buFont typeface="Wingdings" panose="05000000000000000000" pitchFamily="2" charset="2"/>
              <a:buChar char="Ø"/>
            </a:pPr>
            <a:r>
              <a:rPr lang="zh-CN" altLang="en-US" sz="2000" dirty="0">
                <a:latin typeface="+mn-ea"/>
                <a:cs typeface="+mn-ea"/>
                <a:sym typeface="+mn-lt"/>
              </a:rPr>
              <a:t>集线器的所有接口在同一个冲突域</a:t>
            </a:r>
            <a:endParaRPr lang="en-US" altLang="zh-CN" sz="2000" dirty="0">
              <a:latin typeface="+mn-ea"/>
              <a:cs typeface="+mn-ea"/>
              <a:sym typeface="+mn-lt"/>
            </a:endParaRPr>
          </a:p>
          <a:p>
            <a:pPr marL="380990" indent="-380990">
              <a:lnSpc>
                <a:spcPct val="120000"/>
              </a:lnSpc>
              <a:buFont typeface="Wingdings" panose="05000000000000000000" pitchFamily="2" charset="2"/>
              <a:buChar char="Ø"/>
            </a:pPr>
            <a:r>
              <a:rPr lang="en-US" altLang="zh-CN" sz="2000" dirty="0">
                <a:latin typeface="+mn-ea"/>
                <a:cs typeface="+mn-ea"/>
                <a:sym typeface="+mn-lt"/>
              </a:rPr>
              <a:t>N </a:t>
            </a:r>
            <a:r>
              <a:rPr lang="zh-CN" altLang="en-US" sz="2000" dirty="0">
                <a:latin typeface="+mn-ea"/>
                <a:cs typeface="+mn-ea"/>
                <a:sym typeface="+mn-lt"/>
              </a:rPr>
              <a:t>个用户共享集线器提供的带宽 </a:t>
            </a:r>
            <a:r>
              <a:rPr lang="en-US" altLang="zh-CN" sz="2000" dirty="0">
                <a:latin typeface="+mn-ea"/>
                <a:cs typeface="+mn-ea"/>
                <a:sym typeface="+mn-lt"/>
              </a:rPr>
              <a:t>B</a:t>
            </a:r>
          </a:p>
          <a:p>
            <a:pPr marL="380990" indent="-380990">
              <a:lnSpc>
                <a:spcPct val="120000"/>
              </a:lnSpc>
              <a:buFont typeface="Wingdings" panose="05000000000000000000" pitchFamily="2" charset="2"/>
              <a:buChar char="Ø"/>
            </a:pPr>
            <a:r>
              <a:rPr lang="zh-CN" altLang="en-US" sz="2000" dirty="0">
                <a:latin typeface="+mn-ea"/>
                <a:cs typeface="+mn-ea"/>
                <a:sym typeface="+mn-lt"/>
              </a:rPr>
              <a:t>平均每个用户仅占有 </a:t>
            </a:r>
            <a:r>
              <a:rPr lang="en-US" altLang="zh-CN" sz="2000" dirty="0">
                <a:latin typeface="+mn-ea"/>
                <a:cs typeface="+mn-ea"/>
                <a:sym typeface="+mn-lt"/>
              </a:rPr>
              <a:t>B/N </a:t>
            </a:r>
            <a:r>
              <a:rPr lang="zh-CN" altLang="en-US" sz="2000" dirty="0">
                <a:latin typeface="+mn-ea"/>
                <a:cs typeface="+mn-ea"/>
                <a:sym typeface="+mn-lt"/>
              </a:rPr>
              <a:t>的带宽</a:t>
            </a:r>
          </a:p>
        </p:txBody>
      </p:sp>
      <p:sp>
        <p:nvSpPr>
          <p:cNvPr id="27" name="椭圆 26">
            <a:extLst>
              <a:ext uri="{FF2B5EF4-FFF2-40B4-BE49-F238E27FC236}">
                <a16:creationId xmlns:a16="http://schemas.microsoft.com/office/drawing/2014/main" id="{AF12911D-D282-C7B1-740F-998A0530D616}"/>
              </a:ext>
            </a:extLst>
          </p:cNvPr>
          <p:cNvSpPr/>
          <p:nvPr/>
        </p:nvSpPr>
        <p:spPr>
          <a:xfrm>
            <a:off x="1506090" y="3469535"/>
            <a:ext cx="3634459" cy="671928"/>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pic>
        <p:nvPicPr>
          <p:cNvPr id="28" name="Picture 2" descr="https://info.support.huawei.com/network/imagelib/getImgByNames4web?package_name=S5731-H48T4XC_pic.zip&amp;picture_name=front_left_HD.png&amp;ipNum=local">
            <a:extLst>
              <a:ext uri="{FF2B5EF4-FFF2-40B4-BE49-F238E27FC236}">
                <a16:creationId xmlns:a16="http://schemas.microsoft.com/office/drawing/2014/main" id="{929E47B6-FF14-F61D-C25A-2319628DD3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3546" y="2986399"/>
            <a:ext cx="2455947" cy="597764"/>
          </a:xfrm>
          <a:prstGeom prst="rect">
            <a:avLst/>
          </a:prstGeom>
          <a:noFill/>
          <a:extLst>
            <a:ext uri="{909E8E84-426E-40DD-AFC4-6F175D3DCCD1}">
              <a14:hiddenFill xmlns:a14="http://schemas.microsoft.com/office/drawing/2010/main">
                <a:solidFill>
                  <a:srgbClr val="FFFFFF"/>
                </a:solidFill>
              </a14:hiddenFill>
            </a:ext>
          </a:extLst>
        </p:spPr>
      </p:pic>
      <p:sp>
        <p:nvSpPr>
          <p:cNvPr id="29" name="椭圆 28">
            <a:extLst>
              <a:ext uri="{FF2B5EF4-FFF2-40B4-BE49-F238E27FC236}">
                <a16:creationId xmlns:a16="http://schemas.microsoft.com/office/drawing/2014/main" id="{A7384EBC-B820-9AF5-CCB5-DBF987C803F3}"/>
              </a:ext>
            </a:extLst>
          </p:cNvPr>
          <p:cNvSpPr/>
          <p:nvPr/>
        </p:nvSpPr>
        <p:spPr>
          <a:xfrm rot="20000364">
            <a:off x="7101156" y="3737001"/>
            <a:ext cx="1566685" cy="291437"/>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0" name="椭圆 29">
            <a:extLst>
              <a:ext uri="{FF2B5EF4-FFF2-40B4-BE49-F238E27FC236}">
                <a16:creationId xmlns:a16="http://schemas.microsoft.com/office/drawing/2014/main" id="{17FE42D1-660F-8696-DB3F-198C9DFC716A}"/>
              </a:ext>
            </a:extLst>
          </p:cNvPr>
          <p:cNvSpPr/>
          <p:nvPr/>
        </p:nvSpPr>
        <p:spPr>
          <a:xfrm rot="18871097">
            <a:off x="8016825" y="3733610"/>
            <a:ext cx="1363672" cy="224109"/>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1" name="椭圆 30">
            <a:extLst>
              <a:ext uri="{FF2B5EF4-FFF2-40B4-BE49-F238E27FC236}">
                <a16:creationId xmlns:a16="http://schemas.microsoft.com/office/drawing/2014/main" id="{2D8D4883-D055-E2F0-4148-A1CCEDA6E0C3}"/>
              </a:ext>
            </a:extLst>
          </p:cNvPr>
          <p:cNvSpPr/>
          <p:nvPr/>
        </p:nvSpPr>
        <p:spPr>
          <a:xfrm rot="16817926">
            <a:off x="8895304" y="3673764"/>
            <a:ext cx="999929" cy="189207"/>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2" name="椭圆 31">
            <a:extLst>
              <a:ext uri="{FF2B5EF4-FFF2-40B4-BE49-F238E27FC236}">
                <a16:creationId xmlns:a16="http://schemas.microsoft.com/office/drawing/2014/main" id="{78A8AC69-B1C8-A38A-B951-17BA3DE0D799}"/>
              </a:ext>
            </a:extLst>
          </p:cNvPr>
          <p:cNvSpPr/>
          <p:nvPr/>
        </p:nvSpPr>
        <p:spPr>
          <a:xfrm rot="14369589">
            <a:off x="9499186" y="3597109"/>
            <a:ext cx="1069923" cy="225470"/>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3" name="Text Box 49">
            <a:extLst>
              <a:ext uri="{FF2B5EF4-FFF2-40B4-BE49-F238E27FC236}">
                <a16:creationId xmlns:a16="http://schemas.microsoft.com/office/drawing/2014/main" id="{0F234369-06FE-8EDD-2095-213AA1021275}"/>
              </a:ext>
            </a:extLst>
          </p:cNvPr>
          <p:cNvSpPr txBox="1">
            <a:spLocks noChangeArrowheads="1"/>
          </p:cNvSpPr>
          <p:nvPr/>
        </p:nvSpPr>
        <p:spPr bwMode="auto">
          <a:xfrm>
            <a:off x="2615519" y="3687877"/>
            <a:ext cx="1463085" cy="32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pPr>
            <a:r>
              <a:rPr kumimoji="1" lang="zh-CN" altLang="en-US" sz="1400" b="1" dirty="0">
                <a:cs typeface="+mn-ea"/>
                <a:sym typeface="+mn-lt"/>
              </a:rPr>
              <a:t>冲突域</a:t>
            </a:r>
          </a:p>
        </p:txBody>
      </p:sp>
      <p:sp>
        <p:nvSpPr>
          <p:cNvPr id="34" name="Text Box 49">
            <a:extLst>
              <a:ext uri="{FF2B5EF4-FFF2-40B4-BE49-F238E27FC236}">
                <a16:creationId xmlns:a16="http://schemas.microsoft.com/office/drawing/2014/main" id="{B5E121DB-D221-8046-5C3F-E5DD37812D9A}"/>
              </a:ext>
            </a:extLst>
          </p:cNvPr>
          <p:cNvSpPr txBox="1">
            <a:spLocks noChangeArrowheads="1"/>
          </p:cNvSpPr>
          <p:nvPr/>
        </p:nvSpPr>
        <p:spPr bwMode="auto">
          <a:xfrm rot="19750173">
            <a:off x="6783677" y="3527121"/>
            <a:ext cx="1463085" cy="32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pPr>
            <a:r>
              <a:rPr kumimoji="1" lang="zh-CN" altLang="en-US" sz="1400" b="1" dirty="0">
                <a:cs typeface="+mn-ea"/>
                <a:sym typeface="+mn-lt"/>
              </a:rPr>
              <a:t>冲突域</a:t>
            </a:r>
          </a:p>
        </p:txBody>
      </p:sp>
      <p:sp>
        <p:nvSpPr>
          <p:cNvPr id="35" name="矩形 34">
            <a:extLst>
              <a:ext uri="{FF2B5EF4-FFF2-40B4-BE49-F238E27FC236}">
                <a16:creationId xmlns:a16="http://schemas.microsoft.com/office/drawing/2014/main" id="{E3B72968-4A17-153D-BE88-A6943C28E449}"/>
              </a:ext>
            </a:extLst>
          </p:cNvPr>
          <p:cNvSpPr/>
          <p:nvPr/>
        </p:nvSpPr>
        <p:spPr>
          <a:xfrm>
            <a:off x="6439239" y="5061200"/>
            <a:ext cx="5259924" cy="1169038"/>
          </a:xfrm>
          <a:prstGeom prst="rect">
            <a:avLst/>
          </a:prstGeom>
        </p:spPr>
        <p:txBody>
          <a:bodyPr wrap="square">
            <a:spAutoFit/>
          </a:bodyPr>
          <a:lstStyle/>
          <a:p>
            <a:pPr marL="380990" indent="-380990">
              <a:lnSpc>
                <a:spcPct val="120000"/>
              </a:lnSpc>
              <a:buFont typeface="Wingdings" panose="05000000000000000000" pitchFamily="2" charset="2"/>
              <a:buChar char="Ø"/>
            </a:pPr>
            <a:r>
              <a:rPr lang="zh-CN" altLang="en-US" sz="2000" dirty="0">
                <a:latin typeface="+mn-ea"/>
                <a:cs typeface="+mn-ea"/>
                <a:sym typeface="+mn-lt"/>
              </a:rPr>
              <a:t>以太网交换机的每个接口是一个冲突域</a:t>
            </a:r>
            <a:endParaRPr lang="fr-FR" altLang="zh-CN" sz="2000" dirty="0">
              <a:latin typeface="+mn-ea"/>
              <a:cs typeface="+mn-ea"/>
              <a:sym typeface="+mn-lt"/>
            </a:endParaRPr>
          </a:p>
          <a:p>
            <a:pPr marL="380990" indent="-380990">
              <a:lnSpc>
                <a:spcPct val="120000"/>
              </a:lnSpc>
              <a:buFont typeface="Wingdings" panose="05000000000000000000" pitchFamily="2" charset="2"/>
              <a:buChar char="Ø"/>
            </a:pPr>
            <a:r>
              <a:rPr lang="zh-CN" altLang="en-US" sz="2000" dirty="0">
                <a:latin typeface="+mn-ea"/>
                <a:cs typeface="+mn-ea"/>
                <a:sym typeface="+mn-lt"/>
              </a:rPr>
              <a:t>交换机为每个端口提供带宽 </a:t>
            </a:r>
            <a:r>
              <a:rPr lang="en-US" altLang="zh-CN" sz="2000" dirty="0">
                <a:latin typeface="+mn-ea"/>
                <a:cs typeface="+mn-ea"/>
                <a:sym typeface="+mn-lt"/>
              </a:rPr>
              <a:t>B</a:t>
            </a:r>
          </a:p>
          <a:p>
            <a:pPr marL="380990" indent="-380990">
              <a:lnSpc>
                <a:spcPct val="120000"/>
              </a:lnSpc>
              <a:buFont typeface="Wingdings" panose="05000000000000000000" pitchFamily="2" charset="2"/>
              <a:buChar char="Ø"/>
            </a:pPr>
            <a:r>
              <a:rPr lang="en-US" altLang="zh-CN" sz="2000" dirty="0">
                <a:latin typeface="+mn-ea"/>
                <a:cs typeface="+mn-ea"/>
                <a:sym typeface="+mn-lt"/>
              </a:rPr>
              <a:t>N</a:t>
            </a:r>
            <a:r>
              <a:rPr lang="zh-CN" altLang="en-US" sz="2000" dirty="0">
                <a:latin typeface="+mn-ea"/>
                <a:cs typeface="+mn-ea"/>
                <a:sym typeface="+mn-lt"/>
              </a:rPr>
              <a:t>个用户，每个用户独占带宽 </a:t>
            </a:r>
            <a:r>
              <a:rPr lang="en-US" altLang="zh-CN" sz="2000" dirty="0">
                <a:latin typeface="+mn-ea"/>
                <a:cs typeface="+mn-ea"/>
                <a:sym typeface="+mn-lt"/>
              </a:rPr>
              <a:t>B</a:t>
            </a:r>
          </a:p>
        </p:txBody>
      </p:sp>
      <p:pic>
        <p:nvPicPr>
          <p:cNvPr id="37" name="图片 36">
            <a:extLst>
              <a:ext uri="{FF2B5EF4-FFF2-40B4-BE49-F238E27FC236}">
                <a16:creationId xmlns:a16="http://schemas.microsoft.com/office/drawing/2014/main" id="{43C3022B-AC40-C36D-D2CF-98B93D47BA5C}"/>
              </a:ext>
            </a:extLst>
          </p:cNvPr>
          <p:cNvPicPr>
            <a:picLocks noChangeAspect="1"/>
          </p:cNvPicPr>
          <p:nvPr/>
        </p:nvPicPr>
        <p:blipFill>
          <a:blip r:embed="rId4"/>
          <a:stretch>
            <a:fillRect/>
          </a:stretch>
        </p:blipFill>
        <p:spPr>
          <a:xfrm>
            <a:off x="4210549" y="3753766"/>
            <a:ext cx="789579" cy="304317"/>
          </a:xfrm>
          <a:prstGeom prst="rect">
            <a:avLst/>
          </a:prstGeom>
        </p:spPr>
      </p:pic>
      <p:pic>
        <p:nvPicPr>
          <p:cNvPr id="38" name="图片 37">
            <a:extLst>
              <a:ext uri="{FF2B5EF4-FFF2-40B4-BE49-F238E27FC236}">
                <a16:creationId xmlns:a16="http://schemas.microsoft.com/office/drawing/2014/main" id="{00D44072-263B-4793-3217-56094703800A}"/>
              </a:ext>
            </a:extLst>
          </p:cNvPr>
          <p:cNvPicPr>
            <a:picLocks noChangeAspect="1"/>
          </p:cNvPicPr>
          <p:nvPr/>
        </p:nvPicPr>
        <p:blipFill>
          <a:blip r:embed="rId5"/>
          <a:stretch>
            <a:fillRect/>
          </a:stretch>
        </p:blipFill>
        <p:spPr>
          <a:xfrm>
            <a:off x="1157423" y="4211249"/>
            <a:ext cx="631731" cy="487117"/>
          </a:xfrm>
          <a:prstGeom prst="rect">
            <a:avLst/>
          </a:prstGeom>
        </p:spPr>
      </p:pic>
      <p:pic>
        <p:nvPicPr>
          <p:cNvPr id="39" name="图片 38">
            <a:extLst>
              <a:ext uri="{FF2B5EF4-FFF2-40B4-BE49-F238E27FC236}">
                <a16:creationId xmlns:a16="http://schemas.microsoft.com/office/drawing/2014/main" id="{140106C6-9D76-3B88-7036-0632789C76E1}"/>
              </a:ext>
            </a:extLst>
          </p:cNvPr>
          <p:cNvPicPr>
            <a:picLocks noChangeAspect="1"/>
          </p:cNvPicPr>
          <p:nvPr/>
        </p:nvPicPr>
        <p:blipFill>
          <a:blip r:embed="rId5"/>
          <a:stretch>
            <a:fillRect/>
          </a:stretch>
        </p:blipFill>
        <p:spPr>
          <a:xfrm>
            <a:off x="2244707" y="4205175"/>
            <a:ext cx="631731" cy="487117"/>
          </a:xfrm>
          <a:prstGeom prst="rect">
            <a:avLst/>
          </a:prstGeom>
        </p:spPr>
      </p:pic>
      <p:pic>
        <p:nvPicPr>
          <p:cNvPr id="40" name="图片 39">
            <a:extLst>
              <a:ext uri="{FF2B5EF4-FFF2-40B4-BE49-F238E27FC236}">
                <a16:creationId xmlns:a16="http://schemas.microsoft.com/office/drawing/2014/main" id="{85C18A08-2D37-8843-39DA-1BFBB4B92C22}"/>
              </a:ext>
            </a:extLst>
          </p:cNvPr>
          <p:cNvPicPr>
            <a:picLocks noChangeAspect="1"/>
          </p:cNvPicPr>
          <p:nvPr/>
        </p:nvPicPr>
        <p:blipFill>
          <a:blip r:embed="rId5"/>
          <a:stretch>
            <a:fillRect/>
          </a:stretch>
        </p:blipFill>
        <p:spPr>
          <a:xfrm>
            <a:off x="3481380" y="4226011"/>
            <a:ext cx="631731" cy="487117"/>
          </a:xfrm>
          <a:prstGeom prst="rect">
            <a:avLst/>
          </a:prstGeom>
        </p:spPr>
      </p:pic>
      <p:pic>
        <p:nvPicPr>
          <p:cNvPr id="41" name="图片 40">
            <a:extLst>
              <a:ext uri="{FF2B5EF4-FFF2-40B4-BE49-F238E27FC236}">
                <a16:creationId xmlns:a16="http://schemas.microsoft.com/office/drawing/2014/main" id="{77083230-C8FC-2683-7FFB-29A8DBDACF9C}"/>
              </a:ext>
            </a:extLst>
          </p:cNvPr>
          <p:cNvPicPr>
            <a:picLocks noChangeAspect="1"/>
          </p:cNvPicPr>
          <p:nvPr/>
        </p:nvPicPr>
        <p:blipFill>
          <a:blip r:embed="rId5"/>
          <a:stretch>
            <a:fillRect/>
          </a:stretch>
        </p:blipFill>
        <p:spPr>
          <a:xfrm>
            <a:off x="4487362" y="4229287"/>
            <a:ext cx="631731" cy="487117"/>
          </a:xfrm>
          <a:prstGeom prst="rect">
            <a:avLst/>
          </a:prstGeom>
        </p:spPr>
      </p:pic>
      <p:pic>
        <p:nvPicPr>
          <p:cNvPr id="42" name="图片 41">
            <a:extLst>
              <a:ext uri="{FF2B5EF4-FFF2-40B4-BE49-F238E27FC236}">
                <a16:creationId xmlns:a16="http://schemas.microsoft.com/office/drawing/2014/main" id="{65C3899F-9A9D-8C66-0044-B3BFE37BECD4}"/>
              </a:ext>
            </a:extLst>
          </p:cNvPr>
          <p:cNvPicPr>
            <a:picLocks noChangeAspect="1"/>
          </p:cNvPicPr>
          <p:nvPr/>
        </p:nvPicPr>
        <p:blipFill>
          <a:blip r:embed="rId5"/>
          <a:stretch>
            <a:fillRect/>
          </a:stretch>
        </p:blipFill>
        <p:spPr>
          <a:xfrm>
            <a:off x="6853197" y="4130303"/>
            <a:ext cx="631731" cy="487117"/>
          </a:xfrm>
          <a:prstGeom prst="rect">
            <a:avLst/>
          </a:prstGeom>
        </p:spPr>
      </p:pic>
      <p:pic>
        <p:nvPicPr>
          <p:cNvPr id="43" name="图片 42">
            <a:extLst>
              <a:ext uri="{FF2B5EF4-FFF2-40B4-BE49-F238E27FC236}">
                <a16:creationId xmlns:a16="http://schemas.microsoft.com/office/drawing/2014/main" id="{9421AC20-84C2-DB29-0B0C-ADC36921F7D9}"/>
              </a:ext>
            </a:extLst>
          </p:cNvPr>
          <p:cNvPicPr>
            <a:picLocks noChangeAspect="1"/>
          </p:cNvPicPr>
          <p:nvPr/>
        </p:nvPicPr>
        <p:blipFill>
          <a:blip r:embed="rId5"/>
          <a:stretch>
            <a:fillRect/>
          </a:stretch>
        </p:blipFill>
        <p:spPr>
          <a:xfrm>
            <a:off x="7844325" y="4096764"/>
            <a:ext cx="631731" cy="487117"/>
          </a:xfrm>
          <a:prstGeom prst="rect">
            <a:avLst/>
          </a:prstGeom>
        </p:spPr>
      </p:pic>
      <p:pic>
        <p:nvPicPr>
          <p:cNvPr id="44" name="图片 43">
            <a:extLst>
              <a:ext uri="{FF2B5EF4-FFF2-40B4-BE49-F238E27FC236}">
                <a16:creationId xmlns:a16="http://schemas.microsoft.com/office/drawing/2014/main" id="{AF00CED3-7042-D19B-13F7-9C879FBCBABF}"/>
              </a:ext>
            </a:extLst>
          </p:cNvPr>
          <p:cNvPicPr>
            <a:picLocks noChangeAspect="1"/>
          </p:cNvPicPr>
          <p:nvPr/>
        </p:nvPicPr>
        <p:blipFill>
          <a:blip r:embed="rId5"/>
          <a:stretch>
            <a:fillRect/>
          </a:stretch>
        </p:blipFill>
        <p:spPr>
          <a:xfrm>
            <a:off x="8985303" y="4130472"/>
            <a:ext cx="631731" cy="487117"/>
          </a:xfrm>
          <a:prstGeom prst="rect">
            <a:avLst/>
          </a:prstGeom>
        </p:spPr>
      </p:pic>
      <p:pic>
        <p:nvPicPr>
          <p:cNvPr id="45" name="图片 44">
            <a:extLst>
              <a:ext uri="{FF2B5EF4-FFF2-40B4-BE49-F238E27FC236}">
                <a16:creationId xmlns:a16="http://schemas.microsoft.com/office/drawing/2014/main" id="{BFC1B9FE-9DEF-7A2E-D3E7-5276F52B9DA8}"/>
              </a:ext>
            </a:extLst>
          </p:cNvPr>
          <p:cNvPicPr>
            <a:picLocks noChangeAspect="1"/>
          </p:cNvPicPr>
          <p:nvPr/>
        </p:nvPicPr>
        <p:blipFill>
          <a:blip r:embed="rId5"/>
          <a:stretch>
            <a:fillRect/>
          </a:stretch>
        </p:blipFill>
        <p:spPr>
          <a:xfrm>
            <a:off x="9982997" y="4158117"/>
            <a:ext cx="631731" cy="487117"/>
          </a:xfrm>
          <a:prstGeom prst="rect">
            <a:avLst/>
          </a:prstGeom>
        </p:spPr>
      </p:pic>
    </p:spTree>
    <p:extLst>
      <p:ext uri="{BB962C8B-B14F-4D97-AF65-F5344CB8AC3E}">
        <p14:creationId xmlns:p14="http://schemas.microsoft.com/office/powerpoint/2010/main" val="224520584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238</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endParaRPr lang="en-US" altLang="zh-CN" sz="2400" dirty="0">
              <a:latin typeface="+mj-ea"/>
              <a:ea typeface="+mj-ea"/>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5.</a:t>
            </a:r>
            <a:r>
              <a:rPr lang="zh-CN" altLang="en-US" sz="2400" dirty="0">
                <a:solidFill>
                  <a:srgbClr val="3333FF"/>
                </a:solidFill>
                <a:latin typeface="+mj-ea"/>
                <a:ea typeface="+mj-ea"/>
                <a:cs typeface="+mn-ea"/>
                <a:sym typeface="+mn-lt"/>
              </a:rPr>
              <a:t>数据链路层网络互连</a:t>
            </a:r>
            <a:endParaRPr lang="en-US" altLang="zh-CN" sz="2400" dirty="0">
              <a:solidFill>
                <a:srgbClr val="3333FF"/>
              </a:solidFill>
              <a:latin typeface="+mj-ea"/>
              <a:ea typeface="+mj-ea"/>
              <a:cs typeface="+mn-ea"/>
              <a:sym typeface="+mn-lt"/>
            </a:endParaRPr>
          </a:p>
          <a:p>
            <a:pPr marL="0" indent="0">
              <a:lnSpc>
                <a:spcPct val="120000"/>
              </a:lnSpc>
              <a:buNone/>
            </a:pPr>
            <a:r>
              <a:rPr lang="zh-CN" altLang="en-US" dirty="0">
                <a:solidFill>
                  <a:srgbClr val="3333FF"/>
                </a:solidFill>
                <a:cs typeface="+mn-ea"/>
                <a:sym typeface="+mn-lt"/>
              </a:rPr>
              <a:t>   虚拟局域网</a:t>
            </a:r>
            <a:endParaRPr lang="en-US" altLang="zh-CN" dirty="0">
              <a:solidFill>
                <a:srgbClr val="3333FF"/>
              </a:solidFill>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178251417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C1D9C-AB06-B91F-0F63-B0F75D2A0A9B}"/>
              </a:ext>
            </a:extLst>
          </p:cNvPr>
          <p:cNvSpPr>
            <a:spLocks noGrp="1"/>
          </p:cNvSpPr>
          <p:nvPr>
            <p:ph type="title"/>
          </p:nvPr>
        </p:nvSpPr>
        <p:spPr/>
        <p:txBody>
          <a:bodyPr>
            <a:normAutofit/>
          </a:bodyPr>
          <a:lstStyle/>
          <a:p>
            <a:r>
              <a:rPr lang="zh-CN" altLang="en-US" sz="3200" b="1" dirty="0">
                <a:cs typeface="+mn-ea"/>
                <a:sym typeface="+mn-lt"/>
              </a:rPr>
              <a:t>用以太网交换机互连的网络是一个广播网络</a:t>
            </a:r>
            <a:endParaRPr lang="zh-CN" altLang="en-US" dirty="0"/>
          </a:p>
        </p:txBody>
      </p:sp>
      <p:sp>
        <p:nvSpPr>
          <p:cNvPr id="4" name="灯片编号占位符 3">
            <a:extLst>
              <a:ext uri="{FF2B5EF4-FFF2-40B4-BE49-F238E27FC236}">
                <a16:creationId xmlns:a16="http://schemas.microsoft.com/office/drawing/2014/main" id="{4DB4F9EE-9FE7-0958-EACE-BDFECE9EF1FA}"/>
              </a:ext>
            </a:extLst>
          </p:cNvPr>
          <p:cNvSpPr>
            <a:spLocks noGrp="1"/>
          </p:cNvSpPr>
          <p:nvPr>
            <p:ph type="sldNum" sz="quarter" idx="12"/>
          </p:nvPr>
        </p:nvSpPr>
        <p:spPr/>
        <p:txBody>
          <a:bodyPr/>
          <a:lstStyle/>
          <a:p>
            <a:fld id="{C8BB1146-E542-4D4E-B8E9-6919A11DDD48}" type="slidenum">
              <a:rPr lang="en-US" smtClean="0"/>
              <a:t>239</a:t>
            </a:fld>
            <a:endParaRPr lang="en-US"/>
          </a:p>
        </p:txBody>
      </p:sp>
      <p:sp>
        <p:nvSpPr>
          <p:cNvPr id="5" name="Rectangle 6">
            <a:extLst>
              <a:ext uri="{FF2B5EF4-FFF2-40B4-BE49-F238E27FC236}">
                <a16:creationId xmlns:a16="http://schemas.microsoft.com/office/drawing/2014/main" id="{B9EAC8EA-85F6-8EB0-2CDC-E4F0908AEB9C}"/>
              </a:ext>
            </a:extLst>
          </p:cNvPr>
          <p:cNvSpPr>
            <a:spLocks noChangeArrowheads="1"/>
          </p:cNvSpPr>
          <p:nvPr/>
        </p:nvSpPr>
        <p:spPr bwMode="auto">
          <a:xfrm>
            <a:off x="5623761" y="1573037"/>
            <a:ext cx="867545" cy="542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zh-CN" altLang="en-US" sz="2667" b="1" dirty="0">
                <a:solidFill>
                  <a:schemeClr val="bg1"/>
                </a:solidFill>
                <a:cs typeface="+mn-ea"/>
                <a:sym typeface="+mn-lt"/>
              </a:rPr>
              <a:t>采用</a:t>
            </a:r>
            <a:endParaRPr lang="fr-FR" altLang="zh-CN" sz="2667" b="1" dirty="0">
              <a:solidFill>
                <a:schemeClr val="bg1"/>
              </a:solidFill>
              <a:cs typeface="+mn-ea"/>
              <a:sym typeface="+mn-lt"/>
            </a:endParaRPr>
          </a:p>
        </p:txBody>
      </p:sp>
      <p:sp>
        <p:nvSpPr>
          <p:cNvPr id="6" name="AutoShape 42">
            <a:extLst>
              <a:ext uri="{FF2B5EF4-FFF2-40B4-BE49-F238E27FC236}">
                <a16:creationId xmlns:a16="http://schemas.microsoft.com/office/drawing/2014/main" id="{3A704C3E-5DEC-DFB9-F6BB-B4EBBC2BE917}"/>
              </a:ext>
            </a:extLst>
          </p:cNvPr>
          <p:cNvSpPr>
            <a:spLocks noChangeArrowheads="1"/>
          </p:cNvSpPr>
          <p:nvPr/>
        </p:nvSpPr>
        <p:spPr bwMode="auto">
          <a:xfrm>
            <a:off x="1685214" y="1824420"/>
            <a:ext cx="8138983" cy="3209159"/>
          </a:xfrm>
          <a:prstGeom prst="roundRect">
            <a:avLst>
              <a:gd name="adj" fmla="val 16667"/>
            </a:avLst>
          </a:prstGeom>
          <a:solidFill>
            <a:schemeClr val="bg2">
              <a:lumMod val="90000"/>
            </a:schemeClr>
          </a:solidFill>
          <a:ln w="12700">
            <a:solidFill>
              <a:schemeClr val="tx1"/>
            </a:solidFill>
            <a:prstDash val="dash"/>
            <a:round/>
            <a:headEnd/>
            <a:tailEnd/>
          </a:ln>
          <a:effectLst/>
        </p:spPr>
        <p:txBody>
          <a:bodyPr wrap="none" anchor="ctr"/>
          <a:lstStyle/>
          <a:p>
            <a:pPr>
              <a:lnSpc>
                <a:spcPct val="120000"/>
              </a:lnSpc>
            </a:pPr>
            <a:endParaRPr lang="zh-CN" altLang="en-US" sz="1867" b="1" dirty="0">
              <a:solidFill>
                <a:srgbClr val="0000CC"/>
              </a:solidFill>
              <a:cs typeface="+mn-ea"/>
              <a:sym typeface="+mn-lt"/>
            </a:endParaRPr>
          </a:p>
        </p:txBody>
      </p:sp>
      <p:sp>
        <p:nvSpPr>
          <p:cNvPr id="7" name="Line 51">
            <a:extLst>
              <a:ext uri="{FF2B5EF4-FFF2-40B4-BE49-F238E27FC236}">
                <a16:creationId xmlns:a16="http://schemas.microsoft.com/office/drawing/2014/main" id="{1AD1B946-21EE-26F6-0A8D-53852720B8DD}"/>
              </a:ext>
            </a:extLst>
          </p:cNvPr>
          <p:cNvSpPr>
            <a:spLocks noChangeShapeType="1"/>
          </p:cNvSpPr>
          <p:nvPr/>
        </p:nvSpPr>
        <p:spPr bwMode="auto">
          <a:xfrm>
            <a:off x="7378297" y="3538352"/>
            <a:ext cx="905034" cy="80641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8" name="Line 53">
            <a:extLst>
              <a:ext uri="{FF2B5EF4-FFF2-40B4-BE49-F238E27FC236}">
                <a16:creationId xmlns:a16="http://schemas.microsoft.com/office/drawing/2014/main" id="{BCDC929A-4F99-083B-8936-B3631F9D6AF4}"/>
              </a:ext>
            </a:extLst>
          </p:cNvPr>
          <p:cNvSpPr>
            <a:spLocks noChangeShapeType="1"/>
          </p:cNvSpPr>
          <p:nvPr/>
        </p:nvSpPr>
        <p:spPr bwMode="auto">
          <a:xfrm flipV="1">
            <a:off x="7378297" y="3409371"/>
            <a:ext cx="1030212" cy="944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9" name="Line 54">
            <a:extLst>
              <a:ext uri="{FF2B5EF4-FFF2-40B4-BE49-F238E27FC236}">
                <a16:creationId xmlns:a16="http://schemas.microsoft.com/office/drawing/2014/main" id="{0F2C1115-3302-1796-F6DD-76989F8A538C}"/>
              </a:ext>
            </a:extLst>
          </p:cNvPr>
          <p:cNvSpPr>
            <a:spLocks noChangeShapeType="1"/>
          </p:cNvSpPr>
          <p:nvPr/>
        </p:nvSpPr>
        <p:spPr bwMode="auto">
          <a:xfrm flipV="1">
            <a:off x="7387794" y="2418208"/>
            <a:ext cx="895537" cy="80275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pic>
        <p:nvPicPr>
          <p:cNvPr id="10" name="Picture 239" descr="jisuanji">
            <a:extLst>
              <a:ext uri="{FF2B5EF4-FFF2-40B4-BE49-F238E27FC236}">
                <a16:creationId xmlns:a16="http://schemas.microsoft.com/office/drawing/2014/main" id="{3C48C5C2-93DD-A943-5FFC-D4C339784EE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2688" y="4181056"/>
            <a:ext cx="551640" cy="5516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39" descr="jisuanji">
            <a:extLst>
              <a:ext uri="{FF2B5EF4-FFF2-40B4-BE49-F238E27FC236}">
                <a16:creationId xmlns:a16="http://schemas.microsoft.com/office/drawing/2014/main" id="{3F2EC62E-559A-EF16-311E-06943997AE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2688" y="3164488"/>
            <a:ext cx="551640" cy="551640"/>
          </a:xfrm>
          <a:prstGeom prst="rect">
            <a:avLst/>
          </a:prstGeom>
          <a:noFill/>
          <a:extLst>
            <a:ext uri="{909E8E84-426E-40DD-AFC4-6F175D3DCCD1}">
              <a14:hiddenFill xmlns:a14="http://schemas.microsoft.com/office/drawing/2010/main">
                <a:solidFill>
                  <a:srgbClr val="FFFFFF"/>
                </a:solidFill>
              </a14:hiddenFill>
            </a:ext>
          </a:extLst>
        </p:spPr>
      </p:pic>
      <p:sp>
        <p:nvSpPr>
          <p:cNvPr id="12" name="Line 51">
            <a:extLst>
              <a:ext uri="{FF2B5EF4-FFF2-40B4-BE49-F238E27FC236}">
                <a16:creationId xmlns:a16="http://schemas.microsoft.com/office/drawing/2014/main" id="{245D4640-E8C6-38C2-9421-1B86E4B29DC5}"/>
              </a:ext>
            </a:extLst>
          </p:cNvPr>
          <p:cNvSpPr>
            <a:spLocks noChangeShapeType="1"/>
          </p:cNvSpPr>
          <p:nvPr/>
        </p:nvSpPr>
        <p:spPr bwMode="auto">
          <a:xfrm flipH="1">
            <a:off x="3132758" y="3553471"/>
            <a:ext cx="932104" cy="7913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13" name="Line 53">
            <a:extLst>
              <a:ext uri="{FF2B5EF4-FFF2-40B4-BE49-F238E27FC236}">
                <a16:creationId xmlns:a16="http://schemas.microsoft.com/office/drawing/2014/main" id="{4928F47E-F4C4-0914-AC9E-E6A126FEFA70}"/>
              </a:ext>
            </a:extLst>
          </p:cNvPr>
          <p:cNvSpPr>
            <a:spLocks noChangeShapeType="1"/>
          </p:cNvSpPr>
          <p:nvPr/>
        </p:nvSpPr>
        <p:spPr bwMode="auto">
          <a:xfrm flipH="1">
            <a:off x="3083552" y="3418813"/>
            <a:ext cx="981309" cy="442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sp>
        <p:nvSpPr>
          <p:cNvPr id="14" name="Line 54">
            <a:extLst>
              <a:ext uri="{FF2B5EF4-FFF2-40B4-BE49-F238E27FC236}">
                <a16:creationId xmlns:a16="http://schemas.microsoft.com/office/drawing/2014/main" id="{FB6D34D9-96ED-B844-1E1D-1D87364325B8}"/>
              </a:ext>
            </a:extLst>
          </p:cNvPr>
          <p:cNvSpPr>
            <a:spLocks noChangeShapeType="1"/>
          </p:cNvSpPr>
          <p:nvPr/>
        </p:nvSpPr>
        <p:spPr bwMode="auto">
          <a:xfrm flipH="1" flipV="1">
            <a:off x="3132758" y="2418208"/>
            <a:ext cx="934220" cy="80275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7" b="1">
              <a:cs typeface="+mn-ea"/>
              <a:sym typeface="+mn-lt"/>
            </a:endParaRPr>
          </a:p>
        </p:txBody>
      </p:sp>
      <p:pic>
        <p:nvPicPr>
          <p:cNvPr id="15" name="Picture 239" descr="jisuanji">
            <a:extLst>
              <a:ext uri="{FF2B5EF4-FFF2-40B4-BE49-F238E27FC236}">
                <a16:creationId xmlns:a16="http://schemas.microsoft.com/office/drawing/2014/main" id="{D6C29469-1D6F-2D3F-58E2-6ED24E7A8C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7733" y="3197440"/>
            <a:ext cx="551640" cy="5516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39" descr="jisuanji">
            <a:extLst>
              <a:ext uri="{FF2B5EF4-FFF2-40B4-BE49-F238E27FC236}">
                <a16:creationId xmlns:a16="http://schemas.microsoft.com/office/drawing/2014/main" id="{09E7FD83-1D80-006F-1104-C8E451D1CC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7733" y="2142391"/>
            <a:ext cx="551640" cy="551640"/>
          </a:xfrm>
          <a:prstGeom prst="rect">
            <a:avLst/>
          </a:prstGeom>
          <a:noFill/>
          <a:extLst>
            <a:ext uri="{909E8E84-426E-40DD-AFC4-6F175D3DCCD1}">
              <a14:hiddenFill xmlns:a14="http://schemas.microsoft.com/office/drawing/2010/main">
                <a:solidFill>
                  <a:srgbClr val="FFFFFF"/>
                </a:solidFill>
              </a14:hiddenFill>
            </a:ext>
          </a:extLst>
        </p:spPr>
      </p:pic>
      <p:sp>
        <p:nvSpPr>
          <p:cNvPr id="17" name="Line 48">
            <a:extLst>
              <a:ext uri="{FF2B5EF4-FFF2-40B4-BE49-F238E27FC236}">
                <a16:creationId xmlns:a16="http://schemas.microsoft.com/office/drawing/2014/main" id="{4FAEE21B-283E-9F7D-BE45-5E8432A13A58}"/>
              </a:ext>
            </a:extLst>
          </p:cNvPr>
          <p:cNvSpPr>
            <a:spLocks noChangeShapeType="1"/>
          </p:cNvSpPr>
          <p:nvPr/>
        </p:nvSpPr>
        <p:spPr bwMode="auto">
          <a:xfrm>
            <a:off x="4863959" y="3371232"/>
            <a:ext cx="1727863"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18" name="矩形 17">
            <a:extLst>
              <a:ext uri="{FF2B5EF4-FFF2-40B4-BE49-F238E27FC236}">
                <a16:creationId xmlns:a16="http://schemas.microsoft.com/office/drawing/2014/main" id="{4C5B952C-CB6C-3ABC-D283-8EBA75F4A67C}"/>
              </a:ext>
            </a:extLst>
          </p:cNvPr>
          <p:cNvSpPr/>
          <p:nvPr/>
        </p:nvSpPr>
        <p:spPr>
          <a:xfrm>
            <a:off x="4060848" y="2352602"/>
            <a:ext cx="800219" cy="657809"/>
          </a:xfrm>
          <a:prstGeom prst="rect">
            <a:avLst/>
          </a:prstGeom>
        </p:spPr>
        <p:txBody>
          <a:bodyPr wrap="none">
            <a:spAutoFit/>
          </a:bodyPr>
          <a:lstStyle/>
          <a:p>
            <a:pPr>
              <a:lnSpc>
                <a:spcPct val="120000"/>
              </a:lnSpc>
            </a:pPr>
            <a:r>
              <a:rPr lang="zh-CN" altLang="en-US" sz="1600" b="1" dirty="0">
                <a:cs typeface="+mn-ea"/>
                <a:sym typeface="+mn-lt"/>
              </a:rPr>
              <a:t>以太网</a:t>
            </a:r>
          </a:p>
          <a:p>
            <a:pPr>
              <a:lnSpc>
                <a:spcPct val="120000"/>
              </a:lnSpc>
            </a:pPr>
            <a:r>
              <a:rPr lang="zh-CN" altLang="en-US" sz="1600" b="1" dirty="0">
                <a:cs typeface="+mn-ea"/>
                <a:sym typeface="+mn-lt"/>
              </a:rPr>
              <a:t>交换机</a:t>
            </a:r>
          </a:p>
        </p:txBody>
      </p:sp>
      <p:sp>
        <p:nvSpPr>
          <p:cNvPr id="19" name="矩形 18">
            <a:extLst>
              <a:ext uri="{FF2B5EF4-FFF2-40B4-BE49-F238E27FC236}">
                <a16:creationId xmlns:a16="http://schemas.microsoft.com/office/drawing/2014/main" id="{55ACC972-C7ED-F608-CA7C-95ACEF2B0477}"/>
              </a:ext>
            </a:extLst>
          </p:cNvPr>
          <p:cNvSpPr/>
          <p:nvPr/>
        </p:nvSpPr>
        <p:spPr>
          <a:xfrm>
            <a:off x="6578078" y="2355409"/>
            <a:ext cx="800219" cy="657809"/>
          </a:xfrm>
          <a:prstGeom prst="rect">
            <a:avLst/>
          </a:prstGeom>
        </p:spPr>
        <p:txBody>
          <a:bodyPr wrap="none">
            <a:spAutoFit/>
          </a:bodyPr>
          <a:lstStyle/>
          <a:p>
            <a:pPr>
              <a:lnSpc>
                <a:spcPct val="120000"/>
              </a:lnSpc>
            </a:pPr>
            <a:r>
              <a:rPr lang="zh-CN" altLang="en-US" sz="1600" b="1" dirty="0">
                <a:cs typeface="+mn-ea"/>
                <a:sym typeface="+mn-lt"/>
              </a:rPr>
              <a:t>以太网</a:t>
            </a:r>
          </a:p>
          <a:p>
            <a:pPr>
              <a:lnSpc>
                <a:spcPct val="120000"/>
              </a:lnSpc>
            </a:pPr>
            <a:r>
              <a:rPr lang="zh-CN" altLang="en-US" sz="1600" b="1" dirty="0">
                <a:cs typeface="+mn-ea"/>
                <a:sym typeface="+mn-lt"/>
              </a:rPr>
              <a:t>交换机</a:t>
            </a:r>
          </a:p>
        </p:txBody>
      </p:sp>
      <p:grpSp>
        <p:nvGrpSpPr>
          <p:cNvPr id="32" name="Group 202">
            <a:extLst>
              <a:ext uri="{FF2B5EF4-FFF2-40B4-BE49-F238E27FC236}">
                <a16:creationId xmlns:a16="http://schemas.microsoft.com/office/drawing/2014/main" id="{EE1392B0-F380-A07D-AE69-20F3D705B5EA}"/>
              </a:ext>
            </a:extLst>
          </p:cNvPr>
          <p:cNvGrpSpPr>
            <a:grpSpLocks/>
          </p:cNvGrpSpPr>
          <p:nvPr/>
        </p:nvGrpSpPr>
        <p:grpSpPr bwMode="auto">
          <a:xfrm>
            <a:off x="2791258" y="4045639"/>
            <a:ext cx="595437" cy="589691"/>
            <a:chOff x="630" y="3200"/>
            <a:chExt cx="627" cy="604"/>
          </a:xfrm>
        </p:grpSpPr>
        <p:sp>
          <p:nvSpPr>
            <p:cNvPr id="33" name="Freeform 203">
              <a:extLst>
                <a:ext uri="{FF2B5EF4-FFF2-40B4-BE49-F238E27FC236}">
                  <a16:creationId xmlns:a16="http://schemas.microsoft.com/office/drawing/2014/main" id="{4B8DBE0B-6867-3AE4-0600-DAB0ED8A740B}"/>
                </a:ext>
              </a:extLst>
            </p:cNvPr>
            <p:cNvSpPr>
              <a:spLocks/>
            </p:cNvSpPr>
            <p:nvPr/>
          </p:nvSpPr>
          <p:spPr bwMode="auto">
            <a:xfrm>
              <a:off x="666" y="3200"/>
              <a:ext cx="560" cy="456"/>
            </a:xfrm>
            <a:custGeom>
              <a:avLst/>
              <a:gdLst>
                <a:gd name="T0" fmla="*/ 529 w 10643"/>
                <a:gd name="T1" fmla="*/ 0 h 8672"/>
                <a:gd name="T2" fmla="*/ 534 w 10643"/>
                <a:gd name="T3" fmla="*/ 1 h 8672"/>
                <a:gd name="T4" fmla="*/ 539 w 10643"/>
                <a:gd name="T5" fmla="*/ 2 h 8672"/>
                <a:gd name="T6" fmla="*/ 543 w 10643"/>
                <a:gd name="T7" fmla="*/ 4 h 8672"/>
                <a:gd name="T8" fmla="*/ 547 w 10643"/>
                <a:gd name="T9" fmla="*/ 7 h 8672"/>
                <a:gd name="T10" fmla="*/ 551 w 10643"/>
                <a:gd name="T11" fmla="*/ 10 h 8672"/>
                <a:gd name="T12" fmla="*/ 554 w 10643"/>
                <a:gd name="T13" fmla="*/ 13 h 8672"/>
                <a:gd name="T14" fmla="*/ 556 w 10643"/>
                <a:gd name="T15" fmla="*/ 17 h 8672"/>
                <a:gd name="T16" fmla="*/ 558 w 10643"/>
                <a:gd name="T17" fmla="*/ 21 h 8672"/>
                <a:gd name="T18" fmla="*/ 559 w 10643"/>
                <a:gd name="T19" fmla="*/ 26 h 8672"/>
                <a:gd name="T20" fmla="*/ 560 w 10643"/>
                <a:gd name="T21" fmla="*/ 31 h 8672"/>
                <a:gd name="T22" fmla="*/ 560 w 10643"/>
                <a:gd name="T23" fmla="*/ 425 h 8672"/>
                <a:gd name="T24" fmla="*/ 559 w 10643"/>
                <a:gd name="T25" fmla="*/ 430 h 8672"/>
                <a:gd name="T26" fmla="*/ 558 w 10643"/>
                <a:gd name="T27" fmla="*/ 435 h 8672"/>
                <a:gd name="T28" fmla="*/ 556 w 10643"/>
                <a:gd name="T29" fmla="*/ 439 h 8672"/>
                <a:gd name="T30" fmla="*/ 554 w 10643"/>
                <a:gd name="T31" fmla="*/ 443 h 8672"/>
                <a:gd name="T32" fmla="*/ 551 w 10643"/>
                <a:gd name="T33" fmla="*/ 446 h 8672"/>
                <a:gd name="T34" fmla="*/ 547 w 10643"/>
                <a:gd name="T35" fmla="*/ 449 h 8672"/>
                <a:gd name="T36" fmla="*/ 543 w 10643"/>
                <a:gd name="T37" fmla="*/ 452 h 8672"/>
                <a:gd name="T38" fmla="*/ 539 w 10643"/>
                <a:gd name="T39" fmla="*/ 454 h 8672"/>
                <a:gd name="T40" fmla="*/ 534 w 10643"/>
                <a:gd name="T41" fmla="*/ 455 h 8672"/>
                <a:gd name="T42" fmla="*/ 529 w 10643"/>
                <a:gd name="T43" fmla="*/ 456 h 8672"/>
                <a:gd name="T44" fmla="*/ 31 w 10643"/>
                <a:gd name="T45" fmla="*/ 456 h 8672"/>
                <a:gd name="T46" fmla="*/ 26 w 10643"/>
                <a:gd name="T47" fmla="*/ 455 h 8672"/>
                <a:gd name="T48" fmla="*/ 21 w 10643"/>
                <a:gd name="T49" fmla="*/ 454 h 8672"/>
                <a:gd name="T50" fmla="*/ 17 w 10643"/>
                <a:gd name="T51" fmla="*/ 452 h 8672"/>
                <a:gd name="T52" fmla="*/ 13 w 10643"/>
                <a:gd name="T53" fmla="*/ 449 h 8672"/>
                <a:gd name="T54" fmla="*/ 10 w 10643"/>
                <a:gd name="T55" fmla="*/ 446 h 8672"/>
                <a:gd name="T56" fmla="*/ 6 w 10643"/>
                <a:gd name="T57" fmla="*/ 443 h 8672"/>
                <a:gd name="T58" fmla="*/ 4 w 10643"/>
                <a:gd name="T59" fmla="*/ 439 h 8672"/>
                <a:gd name="T60" fmla="*/ 2 w 10643"/>
                <a:gd name="T61" fmla="*/ 435 h 8672"/>
                <a:gd name="T62" fmla="*/ 1 w 10643"/>
                <a:gd name="T63" fmla="*/ 430 h 8672"/>
                <a:gd name="T64" fmla="*/ 0 w 10643"/>
                <a:gd name="T65" fmla="*/ 425 h 8672"/>
                <a:gd name="T66" fmla="*/ 0 w 10643"/>
                <a:gd name="T67" fmla="*/ 31 h 8672"/>
                <a:gd name="T68" fmla="*/ 1 w 10643"/>
                <a:gd name="T69" fmla="*/ 26 h 8672"/>
                <a:gd name="T70" fmla="*/ 2 w 10643"/>
                <a:gd name="T71" fmla="*/ 21 h 8672"/>
                <a:gd name="T72" fmla="*/ 4 w 10643"/>
                <a:gd name="T73" fmla="*/ 17 h 8672"/>
                <a:gd name="T74" fmla="*/ 6 w 10643"/>
                <a:gd name="T75" fmla="*/ 13 h 8672"/>
                <a:gd name="T76" fmla="*/ 10 w 10643"/>
                <a:gd name="T77" fmla="*/ 10 h 8672"/>
                <a:gd name="T78" fmla="*/ 13 w 10643"/>
                <a:gd name="T79" fmla="*/ 7 h 8672"/>
                <a:gd name="T80" fmla="*/ 17 w 10643"/>
                <a:gd name="T81" fmla="*/ 4 h 8672"/>
                <a:gd name="T82" fmla="*/ 21 w 10643"/>
                <a:gd name="T83" fmla="*/ 2 h 8672"/>
                <a:gd name="T84" fmla="*/ 26 w 10643"/>
                <a:gd name="T85" fmla="*/ 1 h 8672"/>
                <a:gd name="T86" fmla="*/ 31 w 10643"/>
                <a:gd name="T87" fmla="*/ 0 h 8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43" h="8672">
                  <a:moveTo>
                    <a:pt x="617" y="0"/>
                  </a:moveTo>
                  <a:lnTo>
                    <a:pt x="10027" y="0"/>
                  </a:lnTo>
                  <a:lnTo>
                    <a:pt x="10058" y="1"/>
                  </a:lnTo>
                  <a:lnTo>
                    <a:pt x="10089" y="3"/>
                  </a:lnTo>
                  <a:lnTo>
                    <a:pt x="10120" y="8"/>
                  </a:lnTo>
                  <a:lnTo>
                    <a:pt x="10150" y="13"/>
                  </a:lnTo>
                  <a:lnTo>
                    <a:pt x="10180" y="20"/>
                  </a:lnTo>
                  <a:lnTo>
                    <a:pt x="10210" y="28"/>
                  </a:lnTo>
                  <a:lnTo>
                    <a:pt x="10238" y="38"/>
                  </a:lnTo>
                  <a:lnTo>
                    <a:pt x="10266" y="49"/>
                  </a:lnTo>
                  <a:lnTo>
                    <a:pt x="10294" y="62"/>
                  </a:lnTo>
                  <a:lnTo>
                    <a:pt x="10320" y="75"/>
                  </a:lnTo>
                  <a:lnTo>
                    <a:pt x="10345" y="91"/>
                  </a:lnTo>
                  <a:lnTo>
                    <a:pt x="10370" y="106"/>
                  </a:lnTo>
                  <a:lnTo>
                    <a:pt x="10395" y="124"/>
                  </a:lnTo>
                  <a:lnTo>
                    <a:pt x="10418" y="141"/>
                  </a:lnTo>
                  <a:lnTo>
                    <a:pt x="10441" y="161"/>
                  </a:lnTo>
                  <a:lnTo>
                    <a:pt x="10463" y="182"/>
                  </a:lnTo>
                  <a:lnTo>
                    <a:pt x="10482" y="203"/>
                  </a:lnTo>
                  <a:lnTo>
                    <a:pt x="10502" y="225"/>
                  </a:lnTo>
                  <a:lnTo>
                    <a:pt x="10521" y="249"/>
                  </a:lnTo>
                  <a:lnTo>
                    <a:pt x="10537" y="273"/>
                  </a:lnTo>
                  <a:lnTo>
                    <a:pt x="10554" y="298"/>
                  </a:lnTo>
                  <a:lnTo>
                    <a:pt x="10569" y="324"/>
                  </a:lnTo>
                  <a:lnTo>
                    <a:pt x="10582" y="351"/>
                  </a:lnTo>
                  <a:lnTo>
                    <a:pt x="10595" y="378"/>
                  </a:lnTo>
                  <a:lnTo>
                    <a:pt x="10606" y="406"/>
                  </a:lnTo>
                  <a:lnTo>
                    <a:pt x="10615" y="434"/>
                  </a:lnTo>
                  <a:lnTo>
                    <a:pt x="10624" y="464"/>
                  </a:lnTo>
                  <a:lnTo>
                    <a:pt x="10631" y="493"/>
                  </a:lnTo>
                  <a:lnTo>
                    <a:pt x="10636" y="523"/>
                  </a:lnTo>
                  <a:lnTo>
                    <a:pt x="10640" y="554"/>
                  </a:lnTo>
                  <a:lnTo>
                    <a:pt x="10642" y="585"/>
                  </a:lnTo>
                  <a:lnTo>
                    <a:pt x="10643" y="618"/>
                  </a:lnTo>
                  <a:lnTo>
                    <a:pt x="10643" y="8054"/>
                  </a:lnTo>
                  <a:lnTo>
                    <a:pt x="10642" y="8087"/>
                  </a:lnTo>
                  <a:lnTo>
                    <a:pt x="10640" y="8118"/>
                  </a:lnTo>
                  <a:lnTo>
                    <a:pt x="10636" y="8149"/>
                  </a:lnTo>
                  <a:lnTo>
                    <a:pt x="10631" y="8179"/>
                  </a:lnTo>
                  <a:lnTo>
                    <a:pt x="10624" y="8208"/>
                  </a:lnTo>
                  <a:lnTo>
                    <a:pt x="10615" y="8238"/>
                  </a:lnTo>
                  <a:lnTo>
                    <a:pt x="10606" y="8266"/>
                  </a:lnTo>
                  <a:lnTo>
                    <a:pt x="10595" y="8294"/>
                  </a:lnTo>
                  <a:lnTo>
                    <a:pt x="10582" y="8322"/>
                  </a:lnTo>
                  <a:lnTo>
                    <a:pt x="10569" y="8348"/>
                  </a:lnTo>
                  <a:lnTo>
                    <a:pt x="10554" y="8374"/>
                  </a:lnTo>
                  <a:lnTo>
                    <a:pt x="10537" y="8399"/>
                  </a:lnTo>
                  <a:lnTo>
                    <a:pt x="10521" y="8423"/>
                  </a:lnTo>
                  <a:lnTo>
                    <a:pt x="10502" y="8446"/>
                  </a:lnTo>
                  <a:lnTo>
                    <a:pt x="10482" y="8469"/>
                  </a:lnTo>
                  <a:lnTo>
                    <a:pt x="10463" y="8490"/>
                  </a:lnTo>
                  <a:lnTo>
                    <a:pt x="10441" y="8511"/>
                  </a:lnTo>
                  <a:lnTo>
                    <a:pt x="10418" y="8530"/>
                  </a:lnTo>
                  <a:lnTo>
                    <a:pt x="10395" y="8548"/>
                  </a:lnTo>
                  <a:lnTo>
                    <a:pt x="10370" y="8566"/>
                  </a:lnTo>
                  <a:lnTo>
                    <a:pt x="10345" y="8582"/>
                  </a:lnTo>
                  <a:lnTo>
                    <a:pt x="10320" y="8597"/>
                  </a:lnTo>
                  <a:lnTo>
                    <a:pt x="10294" y="8610"/>
                  </a:lnTo>
                  <a:lnTo>
                    <a:pt x="10266" y="8623"/>
                  </a:lnTo>
                  <a:lnTo>
                    <a:pt x="10238" y="8634"/>
                  </a:lnTo>
                  <a:lnTo>
                    <a:pt x="10210" y="8644"/>
                  </a:lnTo>
                  <a:lnTo>
                    <a:pt x="10180" y="8652"/>
                  </a:lnTo>
                  <a:lnTo>
                    <a:pt x="10150" y="8659"/>
                  </a:lnTo>
                  <a:lnTo>
                    <a:pt x="10120" y="8664"/>
                  </a:lnTo>
                  <a:lnTo>
                    <a:pt x="10089" y="8668"/>
                  </a:lnTo>
                  <a:lnTo>
                    <a:pt x="10058" y="8671"/>
                  </a:lnTo>
                  <a:lnTo>
                    <a:pt x="10027" y="8672"/>
                  </a:lnTo>
                  <a:lnTo>
                    <a:pt x="617" y="8672"/>
                  </a:lnTo>
                  <a:lnTo>
                    <a:pt x="585" y="8671"/>
                  </a:lnTo>
                  <a:lnTo>
                    <a:pt x="554" y="8668"/>
                  </a:lnTo>
                  <a:lnTo>
                    <a:pt x="524" y="8664"/>
                  </a:lnTo>
                  <a:lnTo>
                    <a:pt x="493" y="8659"/>
                  </a:lnTo>
                  <a:lnTo>
                    <a:pt x="464" y="8652"/>
                  </a:lnTo>
                  <a:lnTo>
                    <a:pt x="435" y="8644"/>
                  </a:lnTo>
                  <a:lnTo>
                    <a:pt x="406" y="8634"/>
                  </a:lnTo>
                  <a:lnTo>
                    <a:pt x="378" y="8623"/>
                  </a:lnTo>
                  <a:lnTo>
                    <a:pt x="351" y="8610"/>
                  </a:lnTo>
                  <a:lnTo>
                    <a:pt x="324" y="8597"/>
                  </a:lnTo>
                  <a:lnTo>
                    <a:pt x="298" y="8582"/>
                  </a:lnTo>
                  <a:lnTo>
                    <a:pt x="273" y="8566"/>
                  </a:lnTo>
                  <a:lnTo>
                    <a:pt x="249" y="8548"/>
                  </a:lnTo>
                  <a:lnTo>
                    <a:pt x="225" y="8530"/>
                  </a:lnTo>
                  <a:lnTo>
                    <a:pt x="203" y="8511"/>
                  </a:lnTo>
                  <a:lnTo>
                    <a:pt x="182" y="8490"/>
                  </a:lnTo>
                  <a:lnTo>
                    <a:pt x="161" y="8469"/>
                  </a:lnTo>
                  <a:lnTo>
                    <a:pt x="141" y="8446"/>
                  </a:lnTo>
                  <a:lnTo>
                    <a:pt x="123" y="8423"/>
                  </a:lnTo>
                  <a:lnTo>
                    <a:pt x="106" y="8399"/>
                  </a:lnTo>
                  <a:lnTo>
                    <a:pt x="90" y="8374"/>
                  </a:lnTo>
                  <a:lnTo>
                    <a:pt x="75" y="8348"/>
                  </a:lnTo>
                  <a:lnTo>
                    <a:pt x="61" y="8322"/>
                  </a:lnTo>
                  <a:lnTo>
                    <a:pt x="49" y="8294"/>
                  </a:lnTo>
                  <a:lnTo>
                    <a:pt x="37" y="8266"/>
                  </a:lnTo>
                  <a:lnTo>
                    <a:pt x="28" y="8238"/>
                  </a:lnTo>
                  <a:lnTo>
                    <a:pt x="20" y="8208"/>
                  </a:lnTo>
                  <a:lnTo>
                    <a:pt x="12" y="8179"/>
                  </a:lnTo>
                  <a:lnTo>
                    <a:pt x="7" y="8149"/>
                  </a:lnTo>
                  <a:lnTo>
                    <a:pt x="3" y="8118"/>
                  </a:lnTo>
                  <a:lnTo>
                    <a:pt x="1" y="8087"/>
                  </a:lnTo>
                  <a:lnTo>
                    <a:pt x="0" y="8054"/>
                  </a:lnTo>
                  <a:lnTo>
                    <a:pt x="0" y="618"/>
                  </a:lnTo>
                  <a:lnTo>
                    <a:pt x="1" y="585"/>
                  </a:lnTo>
                  <a:lnTo>
                    <a:pt x="3" y="554"/>
                  </a:lnTo>
                  <a:lnTo>
                    <a:pt x="7" y="523"/>
                  </a:lnTo>
                  <a:lnTo>
                    <a:pt x="12" y="493"/>
                  </a:lnTo>
                  <a:lnTo>
                    <a:pt x="20" y="464"/>
                  </a:lnTo>
                  <a:lnTo>
                    <a:pt x="28" y="434"/>
                  </a:lnTo>
                  <a:lnTo>
                    <a:pt x="37" y="406"/>
                  </a:lnTo>
                  <a:lnTo>
                    <a:pt x="49" y="378"/>
                  </a:lnTo>
                  <a:lnTo>
                    <a:pt x="61" y="351"/>
                  </a:lnTo>
                  <a:lnTo>
                    <a:pt x="75" y="324"/>
                  </a:lnTo>
                  <a:lnTo>
                    <a:pt x="90" y="298"/>
                  </a:lnTo>
                  <a:lnTo>
                    <a:pt x="106" y="273"/>
                  </a:lnTo>
                  <a:lnTo>
                    <a:pt x="123" y="249"/>
                  </a:lnTo>
                  <a:lnTo>
                    <a:pt x="141" y="225"/>
                  </a:lnTo>
                  <a:lnTo>
                    <a:pt x="161" y="203"/>
                  </a:lnTo>
                  <a:lnTo>
                    <a:pt x="182" y="182"/>
                  </a:lnTo>
                  <a:lnTo>
                    <a:pt x="203" y="161"/>
                  </a:lnTo>
                  <a:lnTo>
                    <a:pt x="225" y="141"/>
                  </a:lnTo>
                  <a:lnTo>
                    <a:pt x="249" y="124"/>
                  </a:lnTo>
                  <a:lnTo>
                    <a:pt x="273" y="106"/>
                  </a:lnTo>
                  <a:lnTo>
                    <a:pt x="298" y="91"/>
                  </a:lnTo>
                  <a:lnTo>
                    <a:pt x="324" y="75"/>
                  </a:lnTo>
                  <a:lnTo>
                    <a:pt x="351" y="62"/>
                  </a:lnTo>
                  <a:lnTo>
                    <a:pt x="378" y="49"/>
                  </a:lnTo>
                  <a:lnTo>
                    <a:pt x="406" y="38"/>
                  </a:lnTo>
                  <a:lnTo>
                    <a:pt x="435" y="28"/>
                  </a:lnTo>
                  <a:lnTo>
                    <a:pt x="464" y="20"/>
                  </a:lnTo>
                  <a:lnTo>
                    <a:pt x="493" y="13"/>
                  </a:lnTo>
                  <a:lnTo>
                    <a:pt x="524" y="8"/>
                  </a:lnTo>
                  <a:lnTo>
                    <a:pt x="554" y="3"/>
                  </a:lnTo>
                  <a:lnTo>
                    <a:pt x="585" y="1"/>
                  </a:lnTo>
                  <a:lnTo>
                    <a:pt x="61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nSpc>
                  <a:spcPct val="120000"/>
                </a:lnSpc>
              </a:pPr>
              <a:endParaRPr lang="zh-CN" altLang="en-US" sz="3200">
                <a:latin typeface="+mn-lt"/>
                <a:ea typeface="+mn-ea"/>
                <a:cs typeface="+mn-ea"/>
                <a:sym typeface="+mn-lt"/>
              </a:endParaRPr>
            </a:p>
          </p:txBody>
        </p:sp>
        <p:sp>
          <p:nvSpPr>
            <p:cNvPr id="34" name="Rectangle 204">
              <a:extLst>
                <a:ext uri="{FF2B5EF4-FFF2-40B4-BE49-F238E27FC236}">
                  <a16:creationId xmlns:a16="http://schemas.microsoft.com/office/drawing/2014/main" id="{9F281280-B43C-356D-2B1C-B66A95989783}"/>
                </a:ext>
              </a:extLst>
            </p:cNvPr>
            <p:cNvSpPr>
              <a:spLocks noChangeArrowheads="1"/>
            </p:cNvSpPr>
            <p:nvPr/>
          </p:nvSpPr>
          <p:spPr bwMode="auto">
            <a:xfrm>
              <a:off x="693" y="3240"/>
              <a:ext cx="503" cy="377"/>
            </a:xfrm>
            <a:prstGeom prst="rect">
              <a:avLst/>
            </a:prstGeom>
            <a:solidFill>
              <a:srgbClr val="1A10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lnSpc>
                  <a:spcPct val="120000"/>
                </a:lnSpc>
              </a:pPr>
              <a:endParaRPr lang="zh-CN" altLang="en-US" sz="3200">
                <a:latin typeface="+mn-lt"/>
                <a:ea typeface="+mn-ea"/>
                <a:cs typeface="+mn-ea"/>
                <a:sym typeface="+mn-lt"/>
              </a:endParaRPr>
            </a:p>
          </p:txBody>
        </p:sp>
        <p:sp>
          <p:nvSpPr>
            <p:cNvPr id="35" name="Rectangle 205">
              <a:extLst>
                <a:ext uri="{FF2B5EF4-FFF2-40B4-BE49-F238E27FC236}">
                  <a16:creationId xmlns:a16="http://schemas.microsoft.com/office/drawing/2014/main" id="{F0092325-865E-ADFE-E1BD-6FD7670D80C1}"/>
                </a:ext>
              </a:extLst>
            </p:cNvPr>
            <p:cNvSpPr>
              <a:spLocks noChangeArrowheads="1"/>
            </p:cNvSpPr>
            <p:nvPr/>
          </p:nvSpPr>
          <p:spPr bwMode="auto">
            <a:xfrm>
              <a:off x="716" y="3660"/>
              <a:ext cx="480" cy="12"/>
            </a:xfrm>
            <a:prstGeom prst="rect">
              <a:avLst/>
            </a:prstGeom>
            <a:solidFill>
              <a:srgbClr val="325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lnSpc>
                  <a:spcPct val="120000"/>
                </a:lnSpc>
              </a:pPr>
              <a:endParaRPr lang="zh-CN" altLang="en-US" sz="3200">
                <a:latin typeface="+mn-lt"/>
                <a:ea typeface="+mn-ea"/>
                <a:cs typeface="+mn-ea"/>
                <a:sym typeface="+mn-lt"/>
              </a:endParaRPr>
            </a:p>
          </p:txBody>
        </p:sp>
        <p:sp>
          <p:nvSpPr>
            <p:cNvPr id="36" name="Rectangle 206">
              <a:extLst>
                <a:ext uri="{FF2B5EF4-FFF2-40B4-BE49-F238E27FC236}">
                  <a16:creationId xmlns:a16="http://schemas.microsoft.com/office/drawing/2014/main" id="{DE771334-8F15-3498-3239-754BBF8AE9C8}"/>
                </a:ext>
              </a:extLst>
            </p:cNvPr>
            <p:cNvSpPr>
              <a:spLocks noChangeArrowheads="1"/>
            </p:cNvSpPr>
            <p:nvPr/>
          </p:nvSpPr>
          <p:spPr bwMode="auto">
            <a:xfrm>
              <a:off x="630" y="3788"/>
              <a:ext cx="627" cy="16"/>
            </a:xfrm>
            <a:prstGeom prst="rect">
              <a:avLst/>
            </a:prstGeom>
            <a:solidFill>
              <a:srgbClr val="5781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lnSpc>
                  <a:spcPct val="120000"/>
                </a:lnSpc>
              </a:pPr>
              <a:endParaRPr lang="zh-CN" altLang="en-US" sz="3200">
                <a:latin typeface="+mn-lt"/>
                <a:ea typeface="+mn-ea"/>
                <a:cs typeface="+mn-ea"/>
                <a:sym typeface="+mn-lt"/>
              </a:endParaRPr>
            </a:p>
          </p:txBody>
        </p:sp>
        <p:sp>
          <p:nvSpPr>
            <p:cNvPr id="37" name="Freeform 207">
              <a:extLst>
                <a:ext uri="{FF2B5EF4-FFF2-40B4-BE49-F238E27FC236}">
                  <a16:creationId xmlns:a16="http://schemas.microsoft.com/office/drawing/2014/main" id="{41B6F8DB-1405-BFD3-F72D-85AA9B43A3F4}"/>
                </a:ext>
              </a:extLst>
            </p:cNvPr>
            <p:cNvSpPr>
              <a:spLocks/>
            </p:cNvSpPr>
            <p:nvPr/>
          </p:nvSpPr>
          <p:spPr bwMode="auto">
            <a:xfrm>
              <a:off x="105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30" y="376"/>
                  </a:lnTo>
                  <a:lnTo>
                    <a:pt x="247" y="372"/>
                  </a:lnTo>
                  <a:lnTo>
                    <a:pt x="265" y="366"/>
                  </a:lnTo>
                  <a:lnTo>
                    <a:pt x="282" y="357"/>
                  </a:lnTo>
                  <a:lnTo>
                    <a:pt x="297" y="348"/>
                  </a:lnTo>
                  <a:lnTo>
                    <a:pt x="312" y="337"/>
                  </a:lnTo>
                  <a:lnTo>
                    <a:pt x="325" y="324"/>
                  </a:lnTo>
                  <a:lnTo>
                    <a:pt x="338" y="311"/>
                  </a:lnTo>
                  <a:lnTo>
                    <a:pt x="349" y="296"/>
                  </a:lnTo>
                  <a:lnTo>
                    <a:pt x="358" y="281"/>
                  </a:lnTo>
                  <a:lnTo>
                    <a:pt x="367" y="264"/>
                  </a:lnTo>
                  <a:lnTo>
                    <a:pt x="373" y="246"/>
                  </a:lnTo>
                  <a:lnTo>
                    <a:pt x="377" y="229"/>
                  </a:lnTo>
                  <a:lnTo>
                    <a:pt x="380" y="209"/>
                  </a:lnTo>
                  <a:lnTo>
                    <a:pt x="381" y="190"/>
                  </a:lnTo>
                  <a:lnTo>
                    <a:pt x="380" y="171"/>
                  </a:lnTo>
                  <a:lnTo>
                    <a:pt x="377" y="152"/>
                  </a:lnTo>
                  <a:lnTo>
                    <a:pt x="373" y="133"/>
                  </a:lnTo>
                  <a:lnTo>
                    <a:pt x="367" y="116"/>
                  </a:lnTo>
                  <a:lnTo>
                    <a:pt x="358" y="99"/>
                  </a:lnTo>
                  <a:lnTo>
                    <a:pt x="349" y="84"/>
                  </a:lnTo>
                  <a:lnTo>
                    <a:pt x="338" y="69"/>
                  </a:lnTo>
                  <a:lnTo>
                    <a:pt x="325" y="56"/>
                  </a:lnTo>
                  <a:lnTo>
                    <a:pt x="312" y="43"/>
                  </a:lnTo>
                  <a:lnTo>
                    <a:pt x="297" y="33"/>
                  </a:lnTo>
                  <a:lnTo>
                    <a:pt x="282" y="22"/>
                  </a:lnTo>
                  <a:lnTo>
                    <a:pt x="265" y="15"/>
                  </a:lnTo>
                  <a:lnTo>
                    <a:pt x="247" y="8"/>
                  </a:lnTo>
                  <a:lnTo>
                    <a:pt x="230" y="4"/>
                  </a:lnTo>
                  <a:lnTo>
                    <a:pt x="210" y="1"/>
                  </a:lnTo>
                  <a:lnTo>
                    <a:pt x="191" y="0"/>
                  </a:lnTo>
                  <a:lnTo>
                    <a:pt x="172" y="1"/>
                  </a:lnTo>
                  <a:lnTo>
                    <a:pt x="153" y="4"/>
                  </a:lnTo>
                  <a:lnTo>
                    <a:pt x="134" y="8"/>
                  </a:lnTo>
                  <a:lnTo>
                    <a:pt x="117" y="15"/>
                  </a:lnTo>
                  <a:lnTo>
                    <a:pt x="100" y="22"/>
                  </a:lnTo>
                  <a:lnTo>
                    <a:pt x="84" y="33"/>
                  </a:lnTo>
                  <a:lnTo>
                    <a:pt x="70" y="43"/>
                  </a:lnTo>
                  <a:lnTo>
                    <a:pt x="56" y="56"/>
                  </a:lnTo>
                  <a:lnTo>
                    <a:pt x="44" y="69"/>
                  </a:lnTo>
                  <a:lnTo>
                    <a:pt x="33" y="84"/>
                  </a:lnTo>
                  <a:lnTo>
                    <a:pt x="23" y="99"/>
                  </a:lnTo>
                  <a:lnTo>
                    <a:pt x="16" y="116"/>
                  </a:lnTo>
                  <a:lnTo>
                    <a:pt x="9" y="133"/>
                  </a:lnTo>
                  <a:lnTo>
                    <a:pt x="4" y="152"/>
                  </a:lnTo>
                  <a:lnTo>
                    <a:pt x="1" y="171"/>
                  </a:lnTo>
                  <a:lnTo>
                    <a:pt x="0" y="190"/>
                  </a:lnTo>
                  <a:lnTo>
                    <a:pt x="1" y="209"/>
                  </a:lnTo>
                  <a:lnTo>
                    <a:pt x="4" y="229"/>
                  </a:lnTo>
                  <a:lnTo>
                    <a:pt x="9" y="246"/>
                  </a:lnTo>
                  <a:lnTo>
                    <a:pt x="16" y="264"/>
                  </a:lnTo>
                  <a:lnTo>
                    <a:pt x="23" y="281"/>
                  </a:lnTo>
                  <a:lnTo>
                    <a:pt x="33" y="296"/>
                  </a:lnTo>
                  <a:lnTo>
                    <a:pt x="44" y="311"/>
                  </a:lnTo>
                  <a:lnTo>
                    <a:pt x="56" y="324"/>
                  </a:lnTo>
                  <a:lnTo>
                    <a:pt x="70" y="337"/>
                  </a:lnTo>
                  <a:lnTo>
                    <a:pt x="84" y="348"/>
                  </a:lnTo>
                  <a:lnTo>
                    <a:pt x="100" y="357"/>
                  </a:lnTo>
                  <a:lnTo>
                    <a:pt x="117" y="366"/>
                  </a:lnTo>
                  <a:lnTo>
                    <a:pt x="134" y="372"/>
                  </a:lnTo>
                  <a:lnTo>
                    <a:pt x="153" y="376"/>
                  </a:lnTo>
                  <a:lnTo>
                    <a:pt x="172"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nSpc>
                  <a:spcPct val="120000"/>
                </a:lnSpc>
              </a:pPr>
              <a:endParaRPr lang="zh-CN" altLang="en-US" sz="3200">
                <a:latin typeface="+mn-lt"/>
                <a:ea typeface="+mn-ea"/>
                <a:cs typeface="+mn-ea"/>
                <a:sym typeface="+mn-lt"/>
              </a:endParaRPr>
            </a:p>
          </p:txBody>
        </p:sp>
        <p:sp>
          <p:nvSpPr>
            <p:cNvPr id="38" name="Freeform 208">
              <a:extLst>
                <a:ext uri="{FF2B5EF4-FFF2-40B4-BE49-F238E27FC236}">
                  <a16:creationId xmlns:a16="http://schemas.microsoft.com/office/drawing/2014/main" id="{FED65AAD-A3D2-57ED-EB11-F6EF8C72AD2E}"/>
                </a:ext>
              </a:extLst>
            </p:cNvPr>
            <p:cNvSpPr>
              <a:spLocks/>
            </p:cNvSpPr>
            <p:nvPr/>
          </p:nvSpPr>
          <p:spPr bwMode="auto">
            <a:xfrm>
              <a:off x="108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0" y="380"/>
                  </a:moveTo>
                  <a:lnTo>
                    <a:pt x="209" y="379"/>
                  </a:lnTo>
                  <a:lnTo>
                    <a:pt x="228" y="376"/>
                  </a:lnTo>
                  <a:lnTo>
                    <a:pt x="247" y="372"/>
                  </a:lnTo>
                  <a:lnTo>
                    <a:pt x="264" y="366"/>
                  </a:lnTo>
                  <a:lnTo>
                    <a:pt x="281" y="357"/>
                  </a:lnTo>
                  <a:lnTo>
                    <a:pt x="297" y="348"/>
                  </a:lnTo>
                  <a:lnTo>
                    <a:pt x="311" y="337"/>
                  </a:lnTo>
                  <a:lnTo>
                    <a:pt x="325" y="324"/>
                  </a:lnTo>
                  <a:lnTo>
                    <a:pt x="337" y="311"/>
                  </a:lnTo>
                  <a:lnTo>
                    <a:pt x="348" y="296"/>
                  </a:lnTo>
                  <a:lnTo>
                    <a:pt x="358" y="281"/>
                  </a:lnTo>
                  <a:lnTo>
                    <a:pt x="365" y="264"/>
                  </a:lnTo>
                  <a:lnTo>
                    <a:pt x="372" y="246"/>
                  </a:lnTo>
                  <a:lnTo>
                    <a:pt x="376" y="229"/>
                  </a:lnTo>
                  <a:lnTo>
                    <a:pt x="380" y="209"/>
                  </a:lnTo>
                  <a:lnTo>
                    <a:pt x="381" y="190"/>
                  </a:lnTo>
                  <a:lnTo>
                    <a:pt x="380" y="171"/>
                  </a:lnTo>
                  <a:lnTo>
                    <a:pt x="376" y="152"/>
                  </a:lnTo>
                  <a:lnTo>
                    <a:pt x="372" y="133"/>
                  </a:lnTo>
                  <a:lnTo>
                    <a:pt x="365" y="116"/>
                  </a:lnTo>
                  <a:lnTo>
                    <a:pt x="358" y="99"/>
                  </a:lnTo>
                  <a:lnTo>
                    <a:pt x="348" y="84"/>
                  </a:lnTo>
                  <a:lnTo>
                    <a:pt x="337" y="69"/>
                  </a:lnTo>
                  <a:lnTo>
                    <a:pt x="325" y="56"/>
                  </a:lnTo>
                  <a:lnTo>
                    <a:pt x="311" y="43"/>
                  </a:lnTo>
                  <a:lnTo>
                    <a:pt x="297" y="33"/>
                  </a:lnTo>
                  <a:lnTo>
                    <a:pt x="281" y="22"/>
                  </a:lnTo>
                  <a:lnTo>
                    <a:pt x="264" y="15"/>
                  </a:lnTo>
                  <a:lnTo>
                    <a:pt x="247" y="8"/>
                  </a:lnTo>
                  <a:lnTo>
                    <a:pt x="228" y="4"/>
                  </a:lnTo>
                  <a:lnTo>
                    <a:pt x="209" y="1"/>
                  </a:lnTo>
                  <a:lnTo>
                    <a:pt x="190" y="0"/>
                  </a:lnTo>
                  <a:lnTo>
                    <a:pt x="171" y="1"/>
                  </a:lnTo>
                  <a:lnTo>
                    <a:pt x="151" y="4"/>
                  </a:lnTo>
                  <a:lnTo>
                    <a:pt x="134" y="8"/>
                  </a:lnTo>
                  <a:lnTo>
                    <a:pt x="116" y="15"/>
                  </a:lnTo>
                  <a:lnTo>
                    <a:pt x="99" y="22"/>
                  </a:lnTo>
                  <a:lnTo>
                    <a:pt x="84" y="33"/>
                  </a:lnTo>
                  <a:lnTo>
                    <a:pt x="69" y="43"/>
                  </a:lnTo>
                  <a:lnTo>
                    <a:pt x="56" y="56"/>
                  </a:lnTo>
                  <a:lnTo>
                    <a:pt x="43" y="69"/>
                  </a:lnTo>
                  <a:lnTo>
                    <a:pt x="32" y="84"/>
                  </a:lnTo>
                  <a:lnTo>
                    <a:pt x="23" y="99"/>
                  </a:lnTo>
                  <a:lnTo>
                    <a:pt x="14" y="116"/>
                  </a:lnTo>
                  <a:lnTo>
                    <a:pt x="8" y="133"/>
                  </a:lnTo>
                  <a:lnTo>
                    <a:pt x="4" y="152"/>
                  </a:lnTo>
                  <a:lnTo>
                    <a:pt x="1" y="171"/>
                  </a:lnTo>
                  <a:lnTo>
                    <a:pt x="0" y="190"/>
                  </a:lnTo>
                  <a:lnTo>
                    <a:pt x="1" y="209"/>
                  </a:lnTo>
                  <a:lnTo>
                    <a:pt x="4" y="229"/>
                  </a:lnTo>
                  <a:lnTo>
                    <a:pt x="8" y="246"/>
                  </a:lnTo>
                  <a:lnTo>
                    <a:pt x="14" y="264"/>
                  </a:lnTo>
                  <a:lnTo>
                    <a:pt x="23" y="281"/>
                  </a:lnTo>
                  <a:lnTo>
                    <a:pt x="32" y="296"/>
                  </a:lnTo>
                  <a:lnTo>
                    <a:pt x="43" y="311"/>
                  </a:lnTo>
                  <a:lnTo>
                    <a:pt x="56" y="324"/>
                  </a:lnTo>
                  <a:lnTo>
                    <a:pt x="69" y="337"/>
                  </a:lnTo>
                  <a:lnTo>
                    <a:pt x="84" y="348"/>
                  </a:lnTo>
                  <a:lnTo>
                    <a:pt x="99" y="357"/>
                  </a:lnTo>
                  <a:lnTo>
                    <a:pt x="116" y="366"/>
                  </a:lnTo>
                  <a:lnTo>
                    <a:pt x="134" y="372"/>
                  </a:lnTo>
                  <a:lnTo>
                    <a:pt x="151" y="376"/>
                  </a:lnTo>
                  <a:lnTo>
                    <a:pt x="171" y="379"/>
                  </a:lnTo>
                  <a:lnTo>
                    <a:pt x="190"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nSpc>
                  <a:spcPct val="120000"/>
                </a:lnSpc>
              </a:pPr>
              <a:endParaRPr lang="zh-CN" altLang="en-US" sz="3200">
                <a:latin typeface="+mn-lt"/>
                <a:ea typeface="+mn-ea"/>
                <a:cs typeface="+mn-ea"/>
                <a:sym typeface="+mn-lt"/>
              </a:endParaRPr>
            </a:p>
          </p:txBody>
        </p:sp>
        <p:sp>
          <p:nvSpPr>
            <p:cNvPr id="39" name="Freeform 209">
              <a:extLst>
                <a:ext uri="{FF2B5EF4-FFF2-40B4-BE49-F238E27FC236}">
                  <a16:creationId xmlns:a16="http://schemas.microsoft.com/office/drawing/2014/main" id="{02D3012B-78A3-6D81-2CAE-A8E5750630A1}"/>
                </a:ext>
              </a:extLst>
            </p:cNvPr>
            <p:cNvSpPr>
              <a:spLocks/>
            </p:cNvSpPr>
            <p:nvPr/>
          </p:nvSpPr>
          <p:spPr bwMode="auto">
            <a:xfrm>
              <a:off x="1115" y="3623"/>
              <a:ext cx="21" cy="20"/>
            </a:xfrm>
            <a:custGeom>
              <a:avLst/>
              <a:gdLst>
                <a:gd name="T0" fmla="*/ 12 w 381"/>
                <a:gd name="T1" fmla="*/ 20 h 380"/>
                <a:gd name="T2" fmla="*/ 14 w 381"/>
                <a:gd name="T3" fmla="*/ 20 h 380"/>
                <a:gd name="T4" fmla="*/ 15 w 381"/>
                <a:gd name="T5" fmla="*/ 19 h 380"/>
                <a:gd name="T6" fmla="*/ 17 w 381"/>
                <a:gd name="T7" fmla="*/ 18 h 380"/>
                <a:gd name="T8" fmla="*/ 19 w 381"/>
                <a:gd name="T9" fmla="*/ 16 h 380"/>
                <a:gd name="T10" fmla="*/ 20 w 381"/>
                <a:gd name="T11" fmla="*/ 15 h 380"/>
                <a:gd name="T12" fmla="*/ 21 w 381"/>
                <a:gd name="T13" fmla="*/ 13 h 380"/>
                <a:gd name="T14" fmla="*/ 21 w 381"/>
                <a:gd name="T15" fmla="*/ 11 h 380"/>
                <a:gd name="T16" fmla="*/ 21 w 381"/>
                <a:gd name="T17" fmla="*/ 9 h 380"/>
                <a:gd name="T18" fmla="*/ 21 w 381"/>
                <a:gd name="T19" fmla="*/ 7 h 380"/>
                <a:gd name="T20" fmla="*/ 20 w 381"/>
                <a:gd name="T21" fmla="*/ 5 h 380"/>
                <a:gd name="T22" fmla="*/ 19 w 381"/>
                <a:gd name="T23" fmla="*/ 4 h 380"/>
                <a:gd name="T24" fmla="*/ 17 w 381"/>
                <a:gd name="T25" fmla="*/ 2 h 380"/>
                <a:gd name="T26" fmla="*/ 15 w 381"/>
                <a:gd name="T27" fmla="*/ 1 h 380"/>
                <a:gd name="T28" fmla="*/ 14 w 381"/>
                <a:gd name="T29" fmla="*/ 0 h 380"/>
                <a:gd name="T30" fmla="*/ 12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29" y="376"/>
                  </a:lnTo>
                  <a:lnTo>
                    <a:pt x="247" y="372"/>
                  </a:lnTo>
                  <a:lnTo>
                    <a:pt x="264" y="366"/>
                  </a:lnTo>
                  <a:lnTo>
                    <a:pt x="281" y="357"/>
                  </a:lnTo>
                  <a:lnTo>
                    <a:pt x="296" y="348"/>
                  </a:lnTo>
                  <a:lnTo>
                    <a:pt x="311" y="337"/>
                  </a:lnTo>
                  <a:lnTo>
                    <a:pt x="326" y="324"/>
                  </a:lnTo>
                  <a:lnTo>
                    <a:pt x="337" y="311"/>
                  </a:lnTo>
                  <a:lnTo>
                    <a:pt x="348" y="296"/>
                  </a:lnTo>
                  <a:lnTo>
                    <a:pt x="358" y="281"/>
                  </a:lnTo>
                  <a:lnTo>
                    <a:pt x="366" y="264"/>
                  </a:lnTo>
                  <a:lnTo>
                    <a:pt x="372" y="246"/>
                  </a:lnTo>
                  <a:lnTo>
                    <a:pt x="377" y="229"/>
                  </a:lnTo>
                  <a:lnTo>
                    <a:pt x="379" y="209"/>
                  </a:lnTo>
                  <a:lnTo>
                    <a:pt x="381" y="190"/>
                  </a:lnTo>
                  <a:lnTo>
                    <a:pt x="379" y="171"/>
                  </a:lnTo>
                  <a:lnTo>
                    <a:pt x="377" y="152"/>
                  </a:lnTo>
                  <a:lnTo>
                    <a:pt x="372" y="133"/>
                  </a:lnTo>
                  <a:lnTo>
                    <a:pt x="366" y="116"/>
                  </a:lnTo>
                  <a:lnTo>
                    <a:pt x="358" y="99"/>
                  </a:lnTo>
                  <a:lnTo>
                    <a:pt x="348" y="84"/>
                  </a:lnTo>
                  <a:lnTo>
                    <a:pt x="337" y="69"/>
                  </a:lnTo>
                  <a:lnTo>
                    <a:pt x="326" y="56"/>
                  </a:lnTo>
                  <a:lnTo>
                    <a:pt x="311" y="43"/>
                  </a:lnTo>
                  <a:lnTo>
                    <a:pt x="296" y="33"/>
                  </a:lnTo>
                  <a:lnTo>
                    <a:pt x="281" y="22"/>
                  </a:lnTo>
                  <a:lnTo>
                    <a:pt x="264" y="15"/>
                  </a:lnTo>
                  <a:lnTo>
                    <a:pt x="247" y="8"/>
                  </a:lnTo>
                  <a:lnTo>
                    <a:pt x="229" y="4"/>
                  </a:lnTo>
                  <a:lnTo>
                    <a:pt x="210" y="1"/>
                  </a:lnTo>
                  <a:lnTo>
                    <a:pt x="191" y="0"/>
                  </a:lnTo>
                  <a:lnTo>
                    <a:pt x="171" y="1"/>
                  </a:lnTo>
                  <a:lnTo>
                    <a:pt x="152" y="4"/>
                  </a:lnTo>
                  <a:lnTo>
                    <a:pt x="133" y="8"/>
                  </a:lnTo>
                  <a:lnTo>
                    <a:pt x="116" y="15"/>
                  </a:lnTo>
                  <a:lnTo>
                    <a:pt x="99" y="22"/>
                  </a:lnTo>
                  <a:lnTo>
                    <a:pt x="84" y="33"/>
                  </a:lnTo>
                  <a:lnTo>
                    <a:pt x="69" y="43"/>
                  </a:lnTo>
                  <a:lnTo>
                    <a:pt x="56" y="56"/>
                  </a:lnTo>
                  <a:lnTo>
                    <a:pt x="43" y="69"/>
                  </a:lnTo>
                  <a:lnTo>
                    <a:pt x="33" y="84"/>
                  </a:lnTo>
                  <a:lnTo>
                    <a:pt x="22" y="99"/>
                  </a:lnTo>
                  <a:lnTo>
                    <a:pt x="15" y="116"/>
                  </a:lnTo>
                  <a:lnTo>
                    <a:pt x="9" y="133"/>
                  </a:lnTo>
                  <a:lnTo>
                    <a:pt x="4" y="152"/>
                  </a:lnTo>
                  <a:lnTo>
                    <a:pt x="1" y="171"/>
                  </a:lnTo>
                  <a:lnTo>
                    <a:pt x="0" y="190"/>
                  </a:lnTo>
                  <a:lnTo>
                    <a:pt x="1" y="209"/>
                  </a:lnTo>
                  <a:lnTo>
                    <a:pt x="4" y="229"/>
                  </a:lnTo>
                  <a:lnTo>
                    <a:pt x="9" y="246"/>
                  </a:lnTo>
                  <a:lnTo>
                    <a:pt x="15" y="264"/>
                  </a:lnTo>
                  <a:lnTo>
                    <a:pt x="22" y="281"/>
                  </a:lnTo>
                  <a:lnTo>
                    <a:pt x="33" y="296"/>
                  </a:lnTo>
                  <a:lnTo>
                    <a:pt x="43" y="311"/>
                  </a:lnTo>
                  <a:lnTo>
                    <a:pt x="56" y="324"/>
                  </a:lnTo>
                  <a:lnTo>
                    <a:pt x="69" y="337"/>
                  </a:lnTo>
                  <a:lnTo>
                    <a:pt x="84" y="348"/>
                  </a:lnTo>
                  <a:lnTo>
                    <a:pt x="99" y="357"/>
                  </a:lnTo>
                  <a:lnTo>
                    <a:pt x="116" y="366"/>
                  </a:lnTo>
                  <a:lnTo>
                    <a:pt x="133" y="372"/>
                  </a:lnTo>
                  <a:lnTo>
                    <a:pt x="152" y="376"/>
                  </a:lnTo>
                  <a:lnTo>
                    <a:pt x="171"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nSpc>
                  <a:spcPct val="120000"/>
                </a:lnSpc>
              </a:pPr>
              <a:endParaRPr lang="zh-CN" altLang="en-US" sz="3200">
                <a:latin typeface="+mn-lt"/>
                <a:ea typeface="+mn-ea"/>
                <a:cs typeface="+mn-ea"/>
                <a:sym typeface="+mn-lt"/>
              </a:endParaRPr>
            </a:p>
          </p:txBody>
        </p:sp>
        <p:sp>
          <p:nvSpPr>
            <p:cNvPr id="40" name="Freeform 210">
              <a:extLst>
                <a:ext uri="{FF2B5EF4-FFF2-40B4-BE49-F238E27FC236}">
                  <a16:creationId xmlns:a16="http://schemas.microsoft.com/office/drawing/2014/main" id="{DBD0E518-6313-6DB5-E9A2-4E8F040F5DBC}"/>
                </a:ext>
              </a:extLst>
            </p:cNvPr>
            <p:cNvSpPr>
              <a:spLocks/>
            </p:cNvSpPr>
            <p:nvPr/>
          </p:nvSpPr>
          <p:spPr bwMode="auto">
            <a:xfrm>
              <a:off x="630" y="3678"/>
              <a:ext cx="627" cy="110"/>
            </a:xfrm>
            <a:custGeom>
              <a:avLst/>
              <a:gdLst>
                <a:gd name="T0" fmla="*/ 58 w 11914"/>
                <a:gd name="T1" fmla="*/ 0 h 2078"/>
                <a:gd name="T2" fmla="*/ 0 w 11914"/>
                <a:gd name="T3" fmla="*/ 110 h 2078"/>
                <a:gd name="T4" fmla="*/ 627 w 11914"/>
                <a:gd name="T5" fmla="*/ 110 h 2078"/>
                <a:gd name="T6" fmla="*/ 600 w 11914"/>
                <a:gd name="T7" fmla="*/ 0 h 2078"/>
                <a:gd name="T8" fmla="*/ 58 w 11914"/>
                <a:gd name="T9" fmla="*/ 0 h 20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14" h="2078">
                  <a:moveTo>
                    <a:pt x="1096" y="0"/>
                  </a:moveTo>
                  <a:lnTo>
                    <a:pt x="0" y="2078"/>
                  </a:lnTo>
                  <a:lnTo>
                    <a:pt x="11914" y="2078"/>
                  </a:lnTo>
                  <a:lnTo>
                    <a:pt x="11395" y="0"/>
                  </a:lnTo>
                  <a:lnTo>
                    <a:pt x="1096" y="0"/>
                  </a:lnTo>
                  <a:close/>
                </a:path>
              </a:pathLst>
            </a:custGeom>
            <a:gradFill flip="none" rotWithShape="1">
              <a:gsLst>
                <a:gs pos="0">
                  <a:schemeClr val="tx1">
                    <a:tint val="66000"/>
                    <a:satMod val="160000"/>
                  </a:schemeClr>
                </a:gs>
                <a:gs pos="61000">
                  <a:schemeClr val="tx1">
                    <a:tint val="44500"/>
                    <a:satMod val="160000"/>
                  </a:schemeClr>
                </a:gs>
                <a:gs pos="100000">
                  <a:schemeClr val="tx1">
                    <a:tint val="23500"/>
                    <a:satMod val="16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nSpc>
                  <a:spcPct val="120000"/>
                </a:lnSpc>
              </a:pPr>
              <a:endParaRPr lang="zh-CN" altLang="en-US" sz="3200">
                <a:latin typeface="+mn-lt"/>
                <a:ea typeface="+mn-ea"/>
                <a:cs typeface="+mn-ea"/>
                <a:sym typeface="+mn-lt"/>
              </a:endParaRPr>
            </a:p>
          </p:txBody>
        </p:sp>
      </p:grpSp>
      <p:grpSp>
        <p:nvGrpSpPr>
          <p:cNvPr id="41" name="Group 202">
            <a:extLst>
              <a:ext uri="{FF2B5EF4-FFF2-40B4-BE49-F238E27FC236}">
                <a16:creationId xmlns:a16="http://schemas.microsoft.com/office/drawing/2014/main" id="{08BC3487-2D3E-1790-0BF4-7B7431A0764B}"/>
              </a:ext>
            </a:extLst>
          </p:cNvPr>
          <p:cNvGrpSpPr>
            <a:grpSpLocks/>
          </p:cNvGrpSpPr>
          <p:nvPr/>
        </p:nvGrpSpPr>
        <p:grpSpPr bwMode="auto">
          <a:xfrm>
            <a:off x="8116212" y="2049663"/>
            <a:ext cx="595437" cy="589691"/>
            <a:chOff x="630" y="3200"/>
            <a:chExt cx="627" cy="604"/>
          </a:xfrm>
        </p:grpSpPr>
        <p:sp>
          <p:nvSpPr>
            <p:cNvPr id="42" name="Freeform 203">
              <a:extLst>
                <a:ext uri="{FF2B5EF4-FFF2-40B4-BE49-F238E27FC236}">
                  <a16:creationId xmlns:a16="http://schemas.microsoft.com/office/drawing/2014/main" id="{7971330B-D5C7-FFBD-8E37-BC3A24121C04}"/>
                </a:ext>
              </a:extLst>
            </p:cNvPr>
            <p:cNvSpPr>
              <a:spLocks/>
            </p:cNvSpPr>
            <p:nvPr/>
          </p:nvSpPr>
          <p:spPr bwMode="auto">
            <a:xfrm>
              <a:off x="666" y="3200"/>
              <a:ext cx="560" cy="456"/>
            </a:xfrm>
            <a:custGeom>
              <a:avLst/>
              <a:gdLst>
                <a:gd name="T0" fmla="*/ 529 w 10643"/>
                <a:gd name="T1" fmla="*/ 0 h 8672"/>
                <a:gd name="T2" fmla="*/ 534 w 10643"/>
                <a:gd name="T3" fmla="*/ 1 h 8672"/>
                <a:gd name="T4" fmla="*/ 539 w 10643"/>
                <a:gd name="T5" fmla="*/ 2 h 8672"/>
                <a:gd name="T6" fmla="*/ 543 w 10643"/>
                <a:gd name="T7" fmla="*/ 4 h 8672"/>
                <a:gd name="T8" fmla="*/ 547 w 10643"/>
                <a:gd name="T9" fmla="*/ 7 h 8672"/>
                <a:gd name="T10" fmla="*/ 551 w 10643"/>
                <a:gd name="T11" fmla="*/ 10 h 8672"/>
                <a:gd name="T12" fmla="*/ 554 w 10643"/>
                <a:gd name="T13" fmla="*/ 13 h 8672"/>
                <a:gd name="T14" fmla="*/ 556 w 10643"/>
                <a:gd name="T15" fmla="*/ 17 h 8672"/>
                <a:gd name="T16" fmla="*/ 558 w 10643"/>
                <a:gd name="T17" fmla="*/ 21 h 8672"/>
                <a:gd name="T18" fmla="*/ 559 w 10643"/>
                <a:gd name="T19" fmla="*/ 26 h 8672"/>
                <a:gd name="T20" fmla="*/ 560 w 10643"/>
                <a:gd name="T21" fmla="*/ 31 h 8672"/>
                <a:gd name="T22" fmla="*/ 560 w 10643"/>
                <a:gd name="T23" fmla="*/ 425 h 8672"/>
                <a:gd name="T24" fmla="*/ 559 w 10643"/>
                <a:gd name="T25" fmla="*/ 430 h 8672"/>
                <a:gd name="T26" fmla="*/ 558 w 10643"/>
                <a:gd name="T27" fmla="*/ 435 h 8672"/>
                <a:gd name="T28" fmla="*/ 556 w 10643"/>
                <a:gd name="T29" fmla="*/ 439 h 8672"/>
                <a:gd name="T30" fmla="*/ 554 w 10643"/>
                <a:gd name="T31" fmla="*/ 443 h 8672"/>
                <a:gd name="T32" fmla="*/ 551 w 10643"/>
                <a:gd name="T33" fmla="*/ 446 h 8672"/>
                <a:gd name="T34" fmla="*/ 547 w 10643"/>
                <a:gd name="T35" fmla="*/ 449 h 8672"/>
                <a:gd name="T36" fmla="*/ 543 w 10643"/>
                <a:gd name="T37" fmla="*/ 452 h 8672"/>
                <a:gd name="T38" fmla="*/ 539 w 10643"/>
                <a:gd name="T39" fmla="*/ 454 h 8672"/>
                <a:gd name="T40" fmla="*/ 534 w 10643"/>
                <a:gd name="T41" fmla="*/ 455 h 8672"/>
                <a:gd name="T42" fmla="*/ 529 w 10643"/>
                <a:gd name="T43" fmla="*/ 456 h 8672"/>
                <a:gd name="T44" fmla="*/ 31 w 10643"/>
                <a:gd name="T45" fmla="*/ 456 h 8672"/>
                <a:gd name="T46" fmla="*/ 26 w 10643"/>
                <a:gd name="T47" fmla="*/ 455 h 8672"/>
                <a:gd name="T48" fmla="*/ 21 w 10643"/>
                <a:gd name="T49" fmla="*/ 454 h 8672"/>
                <a:gd name="T50" fmla="*/ 17 w 10643"/>
                <a:gd name="T51" fmla="*/ 452 h 8672"/>
                <a:gd name="T52" fmla="*/ 13 w 10643"/>
                <a:gd name="T53" fmla="*/ 449 h 8672"/>
                <a:gd name="T54" fmla="*/ 10 w 10643"/>
                <a:gd name="T55" fmla="*/ 446 h 8672"/>
                <a:gd name="T56" fmla="*/ 6 w 10643"/>
                <a:gd name="T57" fmla="*/ 443 h 8672"/>
                <a:gd name="T58" fmla="*/ 4 w 10643"/>
                <a:gd name="T59" fmla="*/ 439 h 8672"/>
                <a:gd name="T60" fmla="*/ 2 w 10643"/>
                <a:gd name="T61" fmla="*/ 435 h 8672"/>
                <a:gd name="T62" fmla="*/ 1 w 10643"/>
                <a:gd name="T63" fmla="*/ 430 h 8672"/>
                <a:gd name="T64" fmla="*/ 0 w 10643"/>
                <a:gd name="T65" fmla="*/ 425 h 8672"/>
                <a:gd name="T66" fmla="*/ 0 w 10643"/>
                <a:gd name="T67" fmla="*/ 31 h 8672"/>
                <a:gd name="T68" fmla="*/ 1 w 10643"/>
                <a:gd name="T69" fmla="*/ 26 h 8672"/>
                <a:gd name="T70" fmla="*/ 2 w 10643"/>
                <a:gd name="T71" fmla="*/ 21 h 8672"/>
                <a:gd name="T72" fmla="*/ 4 w 10643"/>
                <a:gd name="T73" fmla="*/ 17 h 8672"/>
                <a:gd name="T74" fmla="*/ 6 w 10643"/>
                <a:gd name="T75" fmla="*/ 13 h 8672"/>
                <a:gd name="T76" fmla="*/ 10 w 10643"/>
                <a:gd name="T77" fmla="*/ 10 h 8672"/>
                <a:gd name="T78" fmla="*/ 13 w 10643"/>
                <a:gd name="T79" fmla="*/ 7 h 8672"/>
                <a:gd name="T80" fmla="*/ 17 w 10643"/>
                <a:gd name="T81" fmla="*/ 4 h 8672"/>
                <a:gd name="T82" fmla="*/ 21 w 10643"/>
                <a:gd name="T83" fmla="*/ 2 h 8672"/>
                <a:gd name="T84" fmla="*/ 26 w 10643"/>
                <a:gd name="T85" fmla="*/ 1 h 8672"/>
                <a:gd name="T86" fmla="*/ 31 w 10643"/>
                <a:gd name="T87" fmla="*/ 0 h 8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43" h="8672">
                  <a:moveTo>
                    <a:pt x="617" y="0"/>
                  </a:moveTo>
                  <a:lnTo>
                    <a:pt x="10027" y="0"/>
                  </a:lnTo>
                  <a:lnTo>
                    <a:pt x="10058" y="1"/>
                  </a:lnTo>
                  <a:lnTo>
                    <a:pt x="10089" y="3"/>
                  </a:lnTo>
                  <a:lnTo>
                    <a:pt x="10120" y="8"/>
                  </a:lnTo>
                  <a:lnTo>
                    <a:pt x="10150" y="13"/>
                  </a:lnTo>
                  <a:lnTo>
                    <a:pt x="10180" y="20"/>
                  </a:lnTo>
                  <a:lnTo>
                    <a:pt x="10210" y="28"/>
                  </a:lnTo>
                  <a:lnTo>
                    <a:pt x="10238" y="38"/>
                  </a:lnTo>
                  <a:lnTo>
                    <a:pt x="10266" y="49"/>
                  </a:lnTo>
                  <a:lnTo>
                    <a:pt x="10294" y="62"/>
                  </a:lnTo>
                  <a:lnTo>
                    <a:pt x="10320" y="75"/>
                  </a:lnTo>
                  <a:lnTo>
                    <a:pt x="10345" y="91"/>
                  </a:lnTo>
                  <a:lnTo>
                    <a:pt x="10370" y="106"/>
                  </a:lnTo>
                  <a:lnTo>
                    <a:pt x="10395" y="124"/>
                  </a:lnTo>
                  <a:lnTo>
                    <a:pt x="10418" y="141"/>
                  </a:lnTo>
                  <a:lnTo>
                    <a:pt x="10441" y="161"/>
                  </a:lnTo>
                  <a:lnTo>
                    <a:pt x="10463" y="182"/>
                  </a:lnTo>
                  <a:lnTo>
                    <a:pt x="10482" y="203"/>
                  </a:lnTo>
                  <a:lnTo>
                    <a:pt x="10502" y="225"/>
                  </a:lnTo>
                  <a:lnTo>
                    <a:pt x="10521" y="249"/>
                  </a:lnTo>
                  <a:lnTo>
                    <a:pt x="10537" y="273"/>
                  </a:lnTo>
                  <a:lnTo>
                    <a:pt x="10554" y="298"/>
                  </a:lnTo>
                  <a:lnTo>
                    <a:pt x="10569" y="324"/>
                  </a:lnTo>
                  <a:lnTo>
                    <a:pt x="10582" y="351"/>
                  </a:lnTo>
                  <a:lnTo>
                    <a:pt x="10595" y="378"/>
                  </a:lnTo>
                  <a:lnTo>
                    <a:pt x="10606" y="406"/>
                  </a:lnTo>
                  <a:lnTo>
                    <a:pt x="10615" y="434"/>
                  </a:lnTo>
                  <a:lnTo>
                    <a:pt x="10624" y="464"/>
                  </a:lnTo>
                  <a:lnTo>
                    <a:pt x="10631" y="493"/>
                  </a:lnTo>
                  <a:lnTo>
                    <a:pt x="10636" y="523"/>
                  </a:lnTo>
                  <a:lnTo>
                    <a:pt x="10640" y="554"/>
                  </a:lnTo>
                  <a:lnTo>
                    <a:pt x="10642" y="585"/>
                  </a:lnTo>
                  <a:lnTo>
                    <a:pt x="10643" y="618"/>
                  </a:lnTo>
                  <a:lnTo>
                    <a:pt x="10643" y="8054"/>
                  </a:lnTo>
                  <a:lnTo>
                    <a:pt x="10642" y="8087"/>
                  </a:lnTo>
                  <a:lnTo>
                    <a:pt x="10640" y="8118"/>
                  </a:lnTo>
                  <a:lnTo>
                    <a:pt x="10636" y="8149"/>
                  </a:lnTo>
                  <a:lnTo>
                    <a:pt x="10631" y="8179"/>
                  </a:lnTo>
                  <a:lnTo>
                    <a:pt x="10624" y="8208"/>
                  </a:lnTo>
                  <a:lnTo>
                    <a:pt x="10615" y="8238"/>
                  </a:lnTo>
                  <a:lnTo>
                    <a:pt x="10606" y="8266"/>
                  </a:lnTo>
                  <a:lnTo>
                    <a:pt x="10595" y="8294"/>
                  </a:lnTo>
                  <a:lnTo>
                    <a:pt x="10582" y="8322"/>
                  </a:lnTo>
                  <a:lnTo>
                    <a:pt x="10569" y="8348"/>
                  </a:lnTo>
                  <a:lnTo>
                    <a:pt x="10554" y="8374"/>
                  </a:lnTo>
                  <a:lnTo>
                    <a:pt x="10537" y="8399"/>
                  </a:lnTo>
                  <a:lnTo>
                    <a:pt x="10521" y="8423"/>
                  </a:lnTo>
                  <a:lnTo>
                    <a:pt x="10502" y="8446"/>
                  </a:lnTo>
                  <a:lnTo>
                    <a:pt x="10482" y="8469"/>
                  </a:lnTo>
                  <a:lnTo>
                    <a:pt x="10463" y="8490"/>
                  </a:lnTo>
                  <a:lnTo>
                    <a:pt x="10441" y="8511"/>
                  </a:lnTo>
                  <a:lnTo>
                    <a:pt x="10418" y="8530"/>
                  </a:lnTo>
                  <a:lnTo>
                    <a:pt x="10395" y="8548"/>
                  </a:lnTo>
                  <a:lnTo>
                    <a:pt x="10370" y="8566"/>
                  </a:lnTo>
                  <a:lnTo>
                    <a:pt x="10345" y="8582"/>
                  </a:lnTo>
                  <a:lnTo>
                    <a:pt x="10320" y="8597"/>
                  </a:lnTo>
                  <a:lnTo>
                    <a:pt x="10294" y="8610"/>
                  </a:lnTo>
                  <a:lnTo>
                    <a:pt x="10266" y="8623"/>
                  </a:lnTo>
                  <a:lnTo>
                    <a:pt x="10238" y="8634"/>
                  </a:lnTo>
                  <a:lnTo>
                    <a:pt x="10210" y="8644"/>
                  </a:lnTo>
                  <a:lnTo>
                    <a:pt x="10180" y="8652"/>
                  </a:lnTo>
                  <a:lnTo>
                    <a:pt x="10150" y="8659"/>
                  </a:lnTo>
                  <a:lnTo>
                    <a:pt x="10120" y="8664"/>
                  </a:lnTo>
                  <a:lnTo>
                    <a:pt x="10089" y="8668"/>
                  </a:lnTo>
                  <a:lnTo>
                    <a:pt x="10058" y="8671"/>
                  </a:lnTo>
                  <a:lnTo>
                    <a:pt x="10027" y="8672"/>
                  </a:lnTo>
                  <a:lnTo>
                    <a:pt x="617" y="8672"/>
                  </a:lnTo>
                  <a:lnTo>
                    <a:pt x="585" y="8671"/>
                  </a:lnTo>
                  <a:lnTo>
                    <a:pt x="554" y="8668"/>
                  </a:lnTo>
                  <a:lnTo>
                    <a:pt x="524" y="8664"/>
                  </a:lnTo>
                  <a:lnTo>
                    <a:pt x="493" y="8659"/>
                  </a:lnTo>
                  <a:lnTo>
                    <a:pt x="464" y="8652"/>
                  </a:lnTo>
                  <a:lnTo>
                    <a:pt x="435" y="8644"/>
                  </a:lnTo>
                  <a:lnTo>
                    <a:pt x="406" y="8634"/>
                  </a:lnTo>
                  <a:lnTo>
                    <a:pt x="378" y="8623"/>
                  </a:lnTo>
                  <a:lnTo>
                    <a:pt x="351" y="8610"/>
                  </a:lnTo>
                  <a:lnTo>
                    <a:pt x="324" y="8597"/>
                  </a:lnTo>
                  <a:lnTo>
                    <a:pt x="298" y="8582"/>
                  </a:lnTo>
                  <a:lnTo>
                    <a:pt x="273" y="8566"/>
                  </a:lnTo>
                  <a:lnTo>
                    <a:pt x="249" y="8548"/>
                  </a:lnTo>
                  <a:lnTo>
                    <a:pt x="225" y="8530"/>
                  </a:lnTo>
                  <a:lnTo>
                    <a:pt x="203" y="8511"/>
                  </a:lnTo>
                  <a:lnTo>
                    <a:pt x="182" y="8490"/>
                  </a:lnTo>
                  <a:lnTo>
                    <a:pt x="161" y="8469"/>
                  </a:lnTo>
                  <a:lnTo>
                    <a:pt x="141" y="8446"/>
                  </a:lnTo>
                  <a:lnTo>
                    <a:pt x="123" y="8423"/>
                  </a:lnTo>
                  <a:lnTo>
                    <a:pt x="106" y="8399"/>
                  </a:lnTo>
                  <a:lnTo>
                    <a:pt x="90" y="8374"/>
                  </a:lnTo>
                  <a:lnTo>
                    <a:pt x="75" y="8348"/>
                  </a:lnTo>
                  <a:lnTo>
                    <a:pt x="61" y="8322"/>
                  </a:lnTo>
                  <a:lnTo>
                    <a:pt x="49" y="8294"/>
                  </a:lnTo>
                  <a:lnTo>
                    <a:pt x="37" y="8266"/>
                  </a:lnTo>
                  <a:lnTo>
                    <a:pt x="28" y="8238"/>
                  </a:lnTo>
                  <a:lnTo>
                    <a:pt x="20" y="8208"/>
                  </a:lnTo>
                  <a:lnTo>
                    <a:pt x="12" y="8179"/>
                  </a:lnTo>
                  <a:lnTo>
                    <a:pt x="7" y="8149"/>
                  </a:lnTo>
                  <a:lnTo>
                    <a:pt x="3" y="8118"/>
                  </a:lnTo>
                  <a:lnTo>
                    <a:pt x="1" y="8087"/>
                  </a:lnTo>
                  <a:lnTo>
                    <a:pt x="0" y="8054"/>
                  </a:lnTo>
                  <a:lnTo>
                    <a:pt x="0" y="618"/>
                  </a:lnTo>
                  <a:lnTo>
                    <a:pt x="1" y="585"/>
                  </a:lnTo>
                  <a:lnTo>
                    <a:pt x="3" y="554"/>
                  </a:lnTo>
                  <a:lnTo>
                    <a:pt x="7" y="523"/>
                  </a:lnTo>
                  <a:lnTo>
                    <a:pt x="12" y="493"/>
                  </a:lnTo>
                  <a:lnTo>
                    <a:pt x="20" y="464"/>
                  </a:lnTo>
                  <a:lnTo>
                    <a:pt x="28" y="434"/>
                  </a:lnTo>
                  <a:lnTo>
                    <a:pt x="37" y="406"/>
                  </a:lnTo>
                  <a:lnTo>
                    <a:pt x="49" y="378"/>
                  </a:lnTo>
                  <a:lnTo>
                    <a:pt x="61" y="351"/>
                  </a:lnTo>
                  <a:lnTo>
                    <a:pt x="75" y="324"/>
                  </a:lnTo>
                  <a:lnTo>
                    <a:pt x="90" y="298"/>
                  </a:lnTo>
                  <a:lnTo>
                    <a:pt x="106" y="273"/>
                  </a:lnTo>
                  <a:lnTo>
                    <a:pt x="123" y="249"/>
                  </a:lnTo>
                  <a:lnTo>
                    <a:pt x="141" y="225"/>
                  </a:lnTo>
                  <a:lnTo>
                    <a:pt x="161" y="203"/>
                  </a:lnTo>
                  <a:lnTo>
                    <a:pt x="182" y="182"/>
                  </a:lnTo>
                  <a:lnTo>
                    <a:pt x="203" y="161"/>
                  </a:lnTo>
                  <a:lnTo>
                    <a:pt x="225" y="141"/>
                  </a:lnTo>
                  <a:lnTo>
                    <a:pt x="249" y="124"/>
                  </a:lnTo>
                  <a:lnTo>
                    <a:pt x="273" y="106"/>
                  </a:lnTo>
                  <a:lnTo>
                    <a:pt x="298" y="91"/>
                  </a:lnTo>
                  <a:lnTo>
                    <a:pt x="324" y="75"/>
                  </a:lnTo>
                  <a:lnTo>
                    <a:pt x="351" y="62"/>
                  </a:lnTo>
                  <a:lnTo>
                    <a:pt x="378" y="49"/>
                  </a:lnTo>
                  <a:lnTo>
                    <a:pt x="406" y="38"/>
                  </a:lnTo>
                  <a:lnTo>
                    <a:pt x="435" y="28"/>
                  </a:lnTo>
                  <a:lnTo>
                    <a:pt x="464" y="20"/>
                  </a:lnTo>
                  <a:lnTo>
                    <a:pt x="493" y="13"/>
                  </a:lnTo>
                  <a:lnTo>
                    <a:pt x="524" y="8"/>
                  </a:lnTo>
                  <a:lnTo>
                    <a:pt x="554" y="3"/>
                  </a:lnTo>
                  <a:lnTo>
                    <a:pt x="585" y="1"/>
                  </a:lnTo>
                  <a:lnTo>
                    <a:pt x="61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nSpc>
                  <a:spcPct val="120000"/>
                </a:lnSpc>
              </a:pPr>
              <a:endParaRPr lang="zh-CN" altLang="en-US" sz="3200">
                <a:latin typeface="+mn-lt"/>
                <a:ea typeface="+mn-ea"/>
                <a:cs typeface="+mn-ea"/>
                <a:sym typeface="+mn-lt"/>
              </a:endParaRPr>
            </a:p>
          </p:txBody>
        </p:sp>
        <p:sp>
          <p:nvSpPr>
            <p:cNvPr id="43" name="Rectangle 204">
              <a:extLst>
                <a:ext uri="{FF2B5EF4-FFF2-40B4-BE49-F238E27FC236}">
                  <a16:creationId xmlns:a16="http://schemas.microsoft.com/office/drawing/2014/main" id="{E217609B-B461-CDEE-C6AF-F8940B955186}"/>
                </a:ext>
              </a:extLst>
            </p:cNvPr>
            <p:cNvSpPr>
              <a:spLocks noChangeArrowheads="1"/>
            </p:cNvSpPr>
            <p:nvPr/>
          </p:nvSpPr>
          <p:spPr bwMode="auto">
            <a:xfrm>
              <a:off x="693" y="3240"/>
              <a:ext cx="503" cy="377"/>
            </a:xfrm>
            <a:prstGeom prst="rect">
              <a:avLst/>
            </a:prstGeom>
            <a:solidFill>
              <a:srgbClr val="1A10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lnSpc>
                  <a:spcPct val="120000"/>
                </a:lnSpc>
              </a:pPr>
              <a:endParaRPr lang="zh-CN" altLang="en-US" sz="3200">
                <a:latin typeface="+mn-lt"/>
                <a:ea typeface="+mn-ea"/>
                <a:cs typeface="+mn-ea"/>
                <a:sym typeface="+mn-lt"/>
              </a:endParaRPr>
            </a:p>
          </p:txBody>
        </p:sp>
        <p:sp>
          <p:nvSpPr>
            <p:cNvPr id="44" name="Rectangle 205">
              <a:extLst>
                <a:ext uri="{FF2B5EF4-FFF2-40B4-BE49-F238E27FC236}">
                  <a16:creationId xmlns:a16="http://schemas.microsoft.com/office/drawing/2014/main" id="{8812C660-7278-DC3C-E269-F98DC7EBBF12}"/>
                </a:ext>
              </a:extLst>
            </p:cNvPr>
            <p:cNvSpPr>
              <a:spLocks noChangeArrowheads="1"/>
            </p:cNvSpPr>
            <p:nvPr/>
          </p:nvSpPr>
          <p:spPr bwMode="auto">
            <a:xfrm>
              <a:off x="716" y="3660"/>
              <a:ext cx="480" cy="12"/>
            </a:xfrm>
            <a:prstGeom prst="rect">
              <a:avLst/>
            </a:prstGeom>
            <a:solidFill>
              <a:srgbClr val="325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lnSpc>
                  <a:spcPct val="120000"/>
                </a:lnSpc>
              </a:pPr>
              <a:endParaRPr lang="zh-CN" altLang="en-US" sz="3200">
                <a:latin typeface="+mn-lt"/>
                <a:ea typeface="+mn-ea"/>
                <a:cs typeface="+mn-ea"/>
                <a:sym typeface="+mn-lt"/>
              </a:endParaRPr>
            </a:p>
          </p:txBody>
        </p:sp>
        <p:sp>
          <p:nvSpPr>
            <p:cNvPr id="45" name="Rectangle 206">
              <a:extLst>
                <a:ext uri="{FF2B5EF4-FFF2-40B4-BE49-F238E27FC236}">
                  <a16:creationId xmlns:a16="http://schemas.microsoft.com/office/drawing/2014/main" id="{01FA9B81-2CAC-FE20-264E-52CFB6E4B9B9}"/>
                </a:ext>
              </a:extLst>
            </p:cNvPr>
            <p:cNvSpPr>
              <a:spLocks noChangeArrowheads="1"/>
            </p:cNvSpPr>
            <p:nvPr/>
          </p:nvSpPr>
          <p:spPr bwMode="auto">
            <a:xfrm>
              <a:off x="630" y="3788"/>
              <a:ext cx="627" cy="16"/>
            </a:xfrm>
            <a:prstGeom prst="rect">
              <a:avLst/>
            </a:prstGeom>
            <a:solidFill>
              <a:srgbClr val="5781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lnSpc>
                  <a:spcPct val="120000"/>
                </a:lnSpc>
              </a:pPr>
              <a:endParaRPr lang="zh-CN" altLang="en-US" sz="3200">
                <a:latin typeface="+mn-lt"/>
                <a:ea typeface="+mn-ea"/>
                <a:cs typeface="+mn-ea"/>
                <a:sym typeface="+mn-lt"/>
              </a:endParaRPr>
            </a:p>
          </p:txBody>
        </p:sp>
        <p:sp>
          <p:nvSpPr>
            <p:cNvPr id="46" name="Freeform 207">
              <a:extLst>
                <a:ext uri="{FF2B5EF4-FFF2-40B4-BE49-F238E27FC236}">
                  <a16:creationId xmlns:a16="http://schemas.microsoft.com/office/drawing/2014/main" id="{78DA1661-4215-1E25-F2B1-2B12FF00385A}"/>
                </a:ext>
              </a:extLst>
            </p:cNvPr>
            <p:cNvSpPr>
              <a:spLocks/>
            </p:cNvSpPr>
            <p:nvPr/>
          </p:nvSpPr>
          <p:spPr bwMode="auto">
            <a:xfrm>
              <a:off x="105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30" y="376"/>
                  </a:lnTo>
                  <a:lnTo>
                    <a:pt x="247" y="372"/>
                  </a:lnTo>
                  <a:lnTo>
                    <a:pt x="265" y="366"/>
                  </a:lnTo>
                  <a:lnTo>
                    <a:pt x="282" y="357"/>
                  </a:lnTo>
                  <a:lnTo>
                    <a:pt x="297" y="348"/>
                  </a:lnTo>
                  <a:lnTo>
                    <a:pt x="312" y="337"/>
                  </a:lnTo>
                  <a:lnTo>
                    <a:pt x="325" y="324"/>
                  </a:lnTo>
                  <a:lnTo>
                    <a:pt x="338" y="311"/>
                  </a:lnTo>
                  <a:lnTo>
                    <a:pt x="349" y="296"/>
                  </a:lnTo>
                  <a:lnTo>
                    <a:pt x="358" y="281"/>
                  </a:lnTo>
                  <a:lnTo>
                    <a:pt x="367" y="264"/>
                  </a:lnTo>
                  <a:lnTo>
                    <a:pt x="373" y="246"/>
                  </a:lnTo>
                  <a:lnTo>
                    <a:pt x="377" y="229"/>
                  </a:lnTo>
                  <a:lnTo>
                    <a:pt x="380" y="209"/>
                  </a:lnTo>
                  <a:lnTo>
                    <a:pt x="381" y="190"/>
                  </a:lnTo>
                  <a:lnTo>
                    <a:pt x="380" y="171"/>
                  </a:lnTo>
                  <a:lnTo>
                    <a:pt x="377" y="152"/>
                  </a:lnTo>
                  <a:lnTo>
                    <a:pt x="373" y="133"/>
                  </a:lnTo>
                  <a:lnTo>
                    <a:pt x="367" y="116"/>
                  </a:lnTo>
                  <a:lnTo>
                    <a:pt x="358" y="99"/>
                  </a:lnTo>
                  <a:lnTo>
                    <a:pt x="349" y="84"/>
                  </a:lnTo>
                  <a:lnTo>
                    <a:pt x="338" y="69"/>
                  </a:lnTo>
                  <a:lnTo>
                    <a:pt x="325" y="56"/>
                  </a:lnTo>
                  <a:lnTo>
                    <a:pt x="312" y="43"/>
                  </a:lnTo>
                  <a:lnTo>
                    <a:pt x="297" y="33"/>
                  </a:lnTo>
                  <a:lnTo>
                    <a:pt x="282" y="22"/>
                  </a:lnTo>
                  <a:lnTo>
                    <a:pt x="265" y="15"/>
                  </a:lnTo>
                  <a:lnTo>
                    <a:pt x="247" y="8"/>
                  </a:lnTo>
                  <a:lnTo>
                    <a:pt x="230" y="4"/>
                  </a:lnTo>
                  <a:lnTo>
                    <a:pt x="210" y="1"/>
                  </a:lnTo>
                  <a:lnTo>
                    <a:pt x="191" y="0"/>
                  </a:lnTo>
                  <a:lnTo>
                    <a:pt x="172" y="1"/>
                  </a:lnTo>
                  <a:lnTo>
                    <a:pt x="153" y="4"/>
                  </a:lnTo>
                  <a:lnTo>
                    <a:pt x="134" y="8"/>
                  </a:lnTo>
                  <a:lnTo>
                    <a:pt x="117" y="15"/>
                  </a:lnTo>
                  <a:lnTo>
                    <a:pt x="100" y="22"/>
                  </a:lnTo>
                  <a:lnTo>
                    <a:pt x="84" y="33"/>
                  </a:lnTo>
                  <a:lnTo>
                    <a:pt x="70" y="43"/>
                  </a:lnTo>
                  <a:lnTo>
                    <a:pt x="56" y="56"/>
                  </a:lnTo>
                  <a:lnTo>
                    <a:pt x="44" y="69"/>
                  </a:lnTo>
                  <a:lnTo>
                    <a:pt x="33" y="84"/>
                  </a:lnTo>
                  <a:lnTo>
                    <a:pt x="23" y="99"/>
                  </a:lnTo>
                  <a:lnTo>
                    <a:pt x="16" y="116"/>
                  </a:lnTo>
                  <a:lnTo>
                    <a:pt x="9" y="133"/>
                  </a:lnTo>
                  <a:lnTo>
                    <a:pt x="4" y="152"/>
                  </a:lnTo>
                  <a:lnTo>
                    <a:pt x="1" y="171"/>
                  </a:lnTo>
                  <a:lnTo>
                    <a:pt x="0" y="190"/>
                  </a:lnTo>
                  <a:lnTo>
                    <a:pt x="1" y="209"/>
                  </a:lnTo>
                  <a:lnTo>
                    <a:pt x="4" y="229"/>
                  </a:lnTo>
                  <a:lnTo>
                    <a:pt x="9" y="246"/>
                  </a:lnTo>
                  <a:lnTo>
                    <a:pt x="16" y="264"/>
                  </a:lnTo>
                  <a:lnTo>
                    <a:pt x="23" y="281"/>
                  </a:lnTo>
                  <a:lnTo>
                    <a:pt x="33" y="296"/>
                  </a:lnTo>
                  <a:lnTo>
                    <a:pt x="44" y="311"/>
                  </a:lnTo>
                  <a:lnTo>
                    <a:pt x="56" y="324"/>
                  </a:lnTo>
                  <a:lnTo>
                    <a:pt x="70" y="337"/>
                  </a:lnTo>
                  <a:lnTo>
                    <a:pt x="84" y="348"/>
                  </a:lnTo>
                  <a:lnTo>
                    <a:pt x="100" y="357"/>
                  </a:lnTo>
                  <a:lnTo>
                    <a:pt x="117" y="366"/>
                  </a:lnTo>
                  <a:lnTo>
                    <a:pt x="134" y="372"/>
                  </a:lnTo>
                  <a:lnTo>
                    <a:pt x="153" y="376"/>
                  </a:lnTo>
                  <a:lnTo>
                    <a:pt x="172"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nSpc>
                  <a:spcPct val="120000"/>
                </a:lnSpc>
              </a:pPr>
              <a:endParaRPr lang="zh-CN" altLang="en-US" sz="3200">
                <a:latin typeface="+mn-lt"/>
                <a:ea typeface="+mn-ea"/>
                <a:cs typeface="+mn-ea"/>
                <a:sym typeface="+mn-lt"/>
              </a:endParaRPr>
            </a:p>
          </p:txBody>
        </p:sp>
        <p:sp>
          <p:nvSpPr>
            <p:cNvPr id="47" name="Freeform 208">
              <a:extLst>
                <a:ext uri="{FF2B5EF4-FFF2-40B4-BE49-F238E27FC236}">
                  <a16:creationId xmlns:a16="http://schemas.microsoft.com/office/drawing/2014/main" id="{9B361ACB-2E1E-FFE4-FD53-FEF68F410F65}"/>
                </a:ext>
              </a:extLst>
            </p:cNvPr>
            <p:cNvSpPr>
              <a:spLocks/>
            </p:cNvSpPr>
            <p:nvPr/>
          </p:nvSpPr>
          <p:spPr bwMode="auto">
            <a:xfrm>
              <a:off x="108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0" y="380"/>
                  </a:moveTo>
                  <a:lnTo>
                    <a:pt x="209" y="379"/>
                  </a:lnTo>
                  <a:lnTo>
                    <a:pt x="228" y="376"/>
                  </a:lnTo>
                  <a:lnTo>
                    <a:pt x="247" y="372"/>
                  </a:lnTo>
                  <a:lnTo>
                    <a:pt x="264" y="366"/>
                  </a:lnTo>
                  <a:lnTo>
                    <a:pt x="281" y="357"/>
                  </a:lnTo>
                  <a:lnTo>
                    <a:pt x="297" y="348"/>
                  </a:lnTo>
                  <a:lnTo>
                    <a:pt x="311" y="337"/>
                  </a:lnTo>
                  <a:lnTo>
                    <a:pt x="325" y="324"/>
                  </a:lnTo>
                  <a:lnTo>
                    <a:pt x="337" y="311"/>
                  </a:lnTo>
                  <a:lnTo>
                    <a:pt x="348" y="296"/>
                  </a:lnTo>
                  <a:lnTo>
                    <a:pt x="358" y="281"/>
                  </a:lnTo>
                  <a:lnTo>
                    <a:pt x="365" y="264"/>
                  </a:lnTo>
                  <a:lnTo>
                    <a:pt x="372" y="246"/>
                  </a:lnTo>
                  <a:lnTo>
                    <a:pt x="376" y="229"/>
                  </a:lnTo>
                  <a:lnTo>
                    <a:pt x="380" y="209"/>
                  </a:lnTo>
                  <a:lnTo>
                    <a:pt x="381" y="190"/>
                  </a:lnTo>
                  <a:lnTo>
                    <a:pt x="380" y="171"/>
                  </a:lnTo>
                  <a:lnTo>
                    <a:pt x="376" y="152"/>
                  </a:lnTo>
                  <a:lnTo>
                    <a:pt x="372" y="133"/>
                  </a:lnTo>
                  <a:lnTo>
                    <a:pt x="365" y="116"/>
                  </a:lnTo>
                  <a:lnTo>
                    <a:pt x="358" y="99"/>
                  </a:lnTo>
                  <a:lnTo>
                    <a:pt x="348" y="84"/>
                  </a:lnTo>
                  <a:lnTo>
                    <a:pt x="337" y="69"/>
                  </a:lnTo>
                  <a:lnTo>
                    <a:pt x="325" y="56"/>
                  </a:lnTo>
                  <a:lnTo>
                    <a:pt x="311" y="43"/>
                  </a:lnTo>
                  <a:lnTo>
                    <a:pt x="297" y="33"/>
                  </a:lnTo>
                  <a:lnTo>
                    <a:pt x="281" y="22"/>
                  </a:lnTo>
                  <a:lnTo>
                    <a:pt x="264" y="15"/>
                  </a:lnTo>
                  <a:lnTo>
                    <a:pt x="247" y="8"/>
                  </a:lnTo>
                  <a:lnTo>
                    <a:pt x="228" y="4"/>
                  </a:lnTo>
                  <a:lnTo>
                    <a:pt x="209" y="1"/>
                  </a:lnTo>
                  <a:lnTo>
                    <a:pt x="190" y="0"/>
                  </a:lnTo>
                  <a:lnTo>
                    <a:pt x="171" y="1"/>
                  </a:lnTo>
                  <a:lnTo>
                    <a:pt x="151" y="4"/>
                  </a:lnTo>
                  <a:lnTo>
                    <a:pt x="134" y="8"/>
                  </a:lnTo>
                  <a:lnTo>
                    <a:pt x="116" y="15"/>
                  </a:lnTo>
                  <a:lnTo>
                    <a:pt x="99" y="22"/>
                  </a:lnTo>
                  <a:lnTo>
                    <a:pt x="84" y="33"/>
                  </a:lnTo>
                  <a:lnTo>
                    <a:pt x="69" y="43"/>
                  </a:lnTo>
                  <a:lnTo>
                    <a:pt x="56" y="56"/>
                  </a:lnTo>
                  <a:lnTo>
                    <a:pt x="43" y="69"/>
                  </a:lnTo>
                  <a:lnTo>
                    <a:pt x="32" y="84"/>
                  </a:lnTo>
                  <a:lnTo>
                    <a:pt x="23" y="99"/>
                  </a:lnTo>
                  <a:lnTo>
                    <a:pt x="14" y="116"/>
                  </a:lnTo>
                  <a:lnTo>
                    <a:pt x="8" y="133"/>
                  </a:lnTo>
                  <a:lnTo>
                    <a:pt x="4" y="152"/>
                  </a:lnTo>
                  <a:lnTo>
                    <a:pt x="1" y="171"/>
                  </a:lnTo>
                  <a:lnTo>
                    <a:pt x="0" y="190"/>
                  </a:lnTo>
                  <a:lnTo>
                    <a:pt x="1" y="209"/>
                  </a:lnTo>
                  <a:lnTo>
                    <a:pt x="4" y="229"/>
                  </a:lnTo>
                  <a:lnTo>
                    <a:pt x="8" y="246"/>
                  </a:lnTo>
                  <a:lnTo>
                    <a:pt x="14" y="264"/>
                  </a:lnTo>
                  <a:lnTo>
                    <a:pt x="23" y="281"/>
                  </a:lnTo>
                  <a:lnTo>
                    <a:pt x="32" y="296"/>
                  </a:lnTo>
                  <a:lnTo>
                    <a:pt x="43" y="311"/>
                  </a:lnTo>
                  <a:lnTo>
                    <a:pt x="56" y="324"/>
                  </a:lnTo>
                  <a:lnTo>
                    <a:pt x="69" y="337"/>
                  </a:lnTo>
                  <a:lnTo>
                    <a:pt x="84" y="348"/>
                  </a:lnTo>
                  <a:lnTo>
                    <a:pt x="99" y="357"/>
                  </a:lnTo>
                  <a:lnTo>
                    <a:pt x="116" y="366"/>
                  </a:lnTo>
                  <a:lnTo>
                    <a:pt x="134" y="372"/>
                  </a:lnTo>
                  <a:lnTo>
                    <a:pt x="151" y="376"/>
                  </a:lnTo>
                  <a:lnTo>
                    <a:pt x="171" y="379"/>
                  </a:lnTo>
                  <a:lnTo>
                    <a:pt x="190"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nSpc>
                  <a:spcPct val="120000"/>
                </a:lnSpc>
              </a:pPr>
              <a:endParaRPr lang="zh-CN" altLang="en-US" sz="3200">
                <a:latin typeface="+mn-lt"/>
                <a:ea typeface="+mn-ea"/>
                <a:cs typeface="+mn-ea"/>
                <a:sym typeface="+mn-lt"/>
              </a:endParaRPr>
            </a:p>
          </p:txBody>
        </p:sp>
        <p:sp>
          <p:nvSpPr>
            <p:cNvPr id="48" name="Freeform 209">
              <a:extLst>
                <a:ext uri="{FF2B5EF4-FFF2-40B4-BE49-F238E27FC236}">
                  <a16:creationId xmlns:a16="http://schemas.microsoft.com/office/drawing/2014/main" id="{B4939F96-0F0F-C46E-DDC5-DAEF4A7CB012}"/>
                </a:ext>
              </a:extLst>
            </p:cNvPr>
            <p:cNvSpPr>
              <a:spLocks/>
            </p:cNvSpPr>
            <p:nvPr/>
          </p:nvSpPr>
          <p:spPr bwMode="auto">
            <a:xfrm>
              <a:off x="1115" y="3623"/>
              <a:ext cx="21" cy="20"/>
            </a:xfrm>
            <a:custGeom>
              <a:avLst/>
              <a:gdLst>
                <a:gd name="T0" fmla="*/ 12 w 381"/>
                <a:gd name="T1" fmla="*/ 20 h 380"/>
                <a:gd name="T2" fmla="*/ 14 w 381"/>
                <a:gd name="T3" fmla="*/ 20 h 380"/>
                <a:gd name="T4" fmla="*/ 15 w 381"/>
                <a:gd name="T5" fmla="*/ 19 h 380"/>
                <a:gd name="T6" fmla="*/ 17 w 381"/>
                <a:gd name="T7" fmla="*/ 18 h 380"/>
                <a:gd name="T8" fmla="*/ 19 w 381"/>
                <a:gd name="T9" fmla="*/ 16 h 380"/>
                <a:gd name="T10" fmla="*/ 20 w 381"/>
                <a:gd name="T11" fmla="*/ 15 h 380"/>
                <a:gd name="T12" fmla="*/ 21 w 381"/>
                <a:gd name="T13" fmla="*/ 13 h 380"/>
                <a:gd name="T14" fmla="*/ 21 w 381"/>
                <a:gd name="T15" fmla="*/ 11 h 380"/>
                <a:gd name="T16" fmla="*/ 21 w 381"/>
                <a:gd name="T17" fmla="*/ 9 h 380"/>
                <a:gd name="T18" fmla="*/ 21 w 381"/>
                <a:gd name="T19" fmla="*/ 7 h 380"/>
                <a:gd name="T20" fmla="*/ 20 w 381"/>
                <a:gd name="T21" fmla="*/ 5 h 380"/>
                <a:gd name="T22" fmla="*/ 19 w 381"/>
                <a:gd name="T23" fmla="*/ 4 h 380"/>
                <a:gd name="T24" fmla="*/ 17 w 381"/>
                <a:gd name="T25" fmla="*/ 2 h 380"/>
                <a:gd name="T26" fmla="*/ 15 w 381"/>
                <a:gd name="T27" fmla="*/ 1 h 380"/>
                <a:gd name="T28" fmla="*/ 14 w 381"/>
                <a:gd name="T29" fmla="*/ 0 h 380"/>
                <a:gd name="T30" fmla="*/ 12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29" y="376"/>
                  </a:lnTo>
                  <a:lnTo>
                    <a:pt x="247" y="372"/>
                  </a:lnTo>
                  <a:lnTo>
                    <a:pt x="264" y="366"/>
                  </a:lnTo>
                  <a:lnTo>
                    <a:pt x="281" y="357"/>
                  </a:lnTo>
                  <a:lnTo>
                    <a:pt x="296" y="348"/>
                  </a:lnTo>
                  <a:lnTo>
                    <a:pt x="311" y="337"/>
                  </a:lnTo>
                  <a:lnTo>
                    <a:pt x="326" y="324"/>
                  </a:lnTo>
                  <a:lnTo>
                    <a:pt x="337" y="311"/>
                  </a:lnTo>
                  <a:lnTo>
                    <a:pt x="348" y="296"/>
                  </a:lnTo>
                  <a:lnTo>
                    <a:pt x="358" y="281"/>
                  </a:lnTo>
                  <a:lnTo>
                    <a:pt x="366" y="264"/>
                  </a:lnTo>
                  <a:lnTo>
                    <a:pt x="372" y="246"/>
                  </a:lnTo>
                  <a:lnTo>
                    <a:pt x="377" y="229"/>
                  </a:lnTo>
                  <a:lnTo>
                    <a:pt x="379" y="209"/>
                  </a:lnTo>
                  <a:lnTo>
                    <a:pt x="381" y="190"/>
                  </a:lnTo>
                  <a:lnTo>
                    <a:pt x="379" y="171"/>
                  </a:lnTo>
                  <a:lnTo>
                    <a:pt x="377" y="152"/>
                  </a:lnTo>
                  <a:lnTo>
                    <a:pt x="372" y="133"/>
                  </a:lnTo>
                  <a:lnTo>
                    <a:pt x="366" y="116"/>
                  </a:lnTo>
                  <a:lnTo>
                    <a:pt x="358" y="99"/>
                  </a:lnTo>
                  <a:lnTo>
                    <a:pt x="348" y="84"/>
                  </a:lnTo>
                  <a:lnTo>
                    <a:pt x="337" y="69"/>
                  </a:lnTo>
                  <a:lnTo>
                    <a:pt x="326" y="56"/>
                  </a:lnTo>
                  <a:lnTo>
                    <a:pt x="311" y="43"/>
                  </a:lnTo>
                  <a:lnTo>
                    <a:pt x="296" y="33"/>
                  </a:lnTo>
                  <a:lnTo>
                    <a:pt x="281" y="22"/>
                  </a:lnTo>
                  <a:lnTo>
                    <a:pt x="264" y="15"/>
                  </a:lnTo>
                  <a:lnTo>
                    <a:pt x="247" y="8"/>
                  </a:lnTo>
                  <a:lnTo>
                    <a:pt x="229" y="4"/>
                  </a:lnTo>
                  <a:lnTo>
                    <a:pt x="210" y="1"/>
                  </a:lnTo>
                  <a:lnTo>
                    <a:pt x="191" y="0"/>
                  </a:lnTo>
                  <a:lnTo>
                    <a:pt x="171" y="1"/>
                  </a:lnTo>
                  <a:lnTo>
                    <a:pt x="152" y="4"/>
                  </a:lnTo>
                  <a:lnTo>
                    <a:pt x="133" y="8"/>
                  </a:lnTo>
                  <a:lnTo>
                    <a:pt x="116" y="15"/>
                  </a:lnTo>
                  <a:lnTo>
                    <a:pt x="99" y="22"/>
                  </a:lnTo>
                  <a:lnTo>
                    <a:pt x="84" y="33"/>
                  </a:lnTo>
                  <a:lnTo>
                    <a:pt x="69" y="43"/>
                  </a:lnTo>
                  <a:lnTo>
                    <a:pt x="56" y="56"/>
                  </a:lnTo>
                  <a:lnTo>
                    <a:pt x="43" y="69"/>
                  </a:lnTo>
                  <a:lnTo>
                    <a:pt x="33" y="84"/>
                  </a:lnTo>
                  <a:lnTo>
                    <a:pt x="22" y="99"/>
                  </a:lnTo>
                  <a:lnTo>
                    <a:pt x="15" y="116"/>
                  </a:lnTo>
                  <a:lnTo>
                    <a:pt x="9" y="133"/>
                  </a:lnTo>
                  <a:lnTo>
                    <a:pt x="4" y="152"/>
                  </a:lnTo>
                  <a:lnTo>
                    <a:pt x="1" y="171"/>
                  </a:lnTo>
                  <a:lnTo>
                    <a:pt x="0" y="190"/>
                  </a:lnTo>
                  <a:lnTo>
                    <a:pt x="1" y="209"/>
                  </a:lnTo>
                  <a:lnTo>
                    <a:pt x="4" y="229"/>
                  </a:lnTo>
                  <a:lnTo>
                    <a:pt x="9" y="246"/>
                  </a:lnTo>
                  <a:lnTo>
                    <a:pt x="15" y="264"/>
                  </a:lnTo>
                  <a:lnTo>
                    <a:pt x="22" y="281"/>
                  </a:lnTo>
                  <a:lnTo>
                    <a:pt x="33" y="296"/>
                  </a:lnTo>
                  <a:lnTo>
                    <a:pt x="43" y="311"/>
                  </a:lnTo>
                  <a:lnTo>
                    <a:pt x="56" y="324"/>
                  </a:lnTo>
                  <a:lnTo>
                    <a:pt x="69" y="337"/>
                  </a:lnTo>
                  <a:lnTo>
                    <a:pt x="84" y="348"/>
                  </a:lnTo>
                  <a:lnTo>
                    <a:pt x="99" y="357"/>
                  </a:lnTo>
                  <a:lnTo>
                    <a:pt x="116" y="366"/>
                  </a:lnTo>
                  <a:lnTo>
                    <a:pt x="133" y="372"/>
                  </a:lnTo>
                  <a:lnTo>
                    <a:pt x="152" y="376"/>
                  </a:lnTo>
                  <a:lnTo>
                    <a:pt x="171"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nSpc>
                  <a:spcPct val="120000"/>
                </a:lnSpc>
              </a:pPr>
              <a:endParaRPr lang="zh-CN" altLang="en-US" sz="3200">
                <a:latin typeface="+mn-lt"/>
                <a:ea typeface="+mn-ea"/>
                <a:cs typeface="+mn-ea"/>
                <a:sym typeface="+mn-lt"/>
              </a:endParaRPr>
            </a:p>
          </p:txBody>
        </p:sp>
        <p:sp>
          <p:nvSpPr>
            <p:cNvPr id="49" name="Freeform 210">
              <a:extLst>
                <a:ext uri="{FF2B5EF4-FFF2-40B4-BE49-F238E27FC236}">
                  <a16:creationId xmlns:a16="http://schemas.microsoft.com/office/drawing/2014/main" id="{0DBE1767-659B-5688-0FFF-0B203EE107CA}"/>
                </a:ext>
              </a:extLst>
            </p:cNvPr>
            <p:cNvSpPr>
              <a:spLocks/>
            </p:cNvSpPr>
            <p:nvPr/>
          </p:nvSpPr>
          <p:spPr bwMode="auto">
            <a:xfrm>
              <a:off x="630" y="3678"/>
              <a:ext cx="627" cy="110"/>
            </a:xfrm>
            <a:custGeom>
              <a:avLst/>
              <a:gdLst>
                <a:gd name="T0" fmla="*/ 58 w 11914"/>
                <a:gd name="T1" fmla="*/ 0 h 2078"/>
                <a:gd name="T2" fmla="*/ 0 w 11914"/>
                <a:gd name="T3" fmla="*/ 110 h 2078"/>
                <a:gd name="T4" fmla="*/ 627 w 11914"/>
                <a:gd name="T5" fmla="*/ 110 h 2078"/>
                <a:gd name="T6" fmla="*/ 600 w 11914"/>
                <a:gd name="T7" fmla="*/ 0 h 2078"/>
                <a:gd name="T8" fmla="*/ 58 w 11914"/>
                <a:gd name="T9" fmla="*/ 0 h 20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14" h="2078">
                  <a:moveTo>
                    <a:pt x="1096" y="0"/>
                  </a:moveTo>
                  <a:lnTo>
                    <a:pt x="0" y="2078"/>
                  </a:lnTo>
                  <a:lnTo>
                    <a:pt x="11914" y="2078"/>
                  </a:lnTo>
                  <a:lnTo>
                    <a:pt x="11395" y="0"/>
                  </a:lnTo>
                  <a:lnTo>
                    <a:pt x="1096" y="0"/>
                  </a:lnTo>
                  <a:close/>
                </a:path>
              </a:pathLst>
            </a:custGeom>
            <a:gradFill flip="none" rotWithShape="1">
              <a:gsLst>
                <a:gs pos="0">
                  <a:schemeClr val="tx1">
                    <a:tint val="66000"/>
                    <a:satMod val="160000"/>
                  </a:schemeClr>
                </a:gs>
                <a:gs pos="61000">
                  <a:schemeClr val="tx1">
                    <a:tint val="44500"/>
                    <a:satMod val="160000"/>
                  </a:schemeClr>
                </a:gs>
                <a:gs pos="100000">
                  <a:schemeClr val="tx1">
                    <a:tint val="23500"/>
                    <a:satMod val="16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nSpc>
                  <a:spcPct val="120000"/>
                </a:lnSpc>
              </a:pPr>
              <a:endParaRPr lang="zh-CN" altLang="en-US" sz="3200">
                <a:latin typeface="+mn-lt"/>
                <a:ea typeface="+mn-ea"/>
                <a:cs typeface="+mn-ea"/>
                <a:sym typeface="+mn-lt"/>
              </a:endParaRPr>
            </a:p>
          </p:txBody>
        </p:sp>
      </p:grpSp>
      <p:sp>
        <p:nvSpPr>
          <p:cNvPr id="50" name="Text Box 50">
            <a:extLst>
              <a:ext uri="{FF2B5EF4-FFF2-40B4-BE49-F238E27FC236}">
                <a16:creationId xmlns:a16="http://schemas.microsoft.com/office/drawing/2014/main" id="{54D4F440-3D02-BE9C-07AF-E081645BB419}"/>
              </a:ext>
            </a:extLst>
          </p:cNvPr>
          <p:cNvSpPr txBox="1">
            <a:spLocks noChangeArrowheads="1"/>
          </p:cNvSpPr>
          <p:nvPr/>
        </p:nvSpPr>
        <p:spPr bwMode="auto">
          <a:xfrm>
            <a:off x="5219919" y="4344771"/>
            <a:ext cx="901209"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867" b="1" dirty="0">
                <a:solidFill>
                  <a:srgbClr val="C00000"/>
                </a:solidFill>
                <a:cs typeface="+mn-ea"/>
                <a:sym typeface="+mn-lt"/>
              </a:rPr>
              <a:t>广播域</a:t>
            </a:r>
          </a:p>
        </p:txBody>
      </p:sp>
      <p:sp>
        <p:nvSpPr>
          <p:cNvPr id="51" name="任意多边形 137">
            <a:extLst>
              <a:ext uri="{FF2B5EF4-FFF2-40B4-BE49-F238E27FC236}">
                <a16:creationId xmlns:a16="http://schemas.microsoft.com/office/drawing/2014/main" id="{26470BC3-F8EB-580E-503F-B1577675C20C}"/>
              </a:ext>
            </a:extLst>
          </p:cNvPr>
          <p:cNvSpPr/>
          <p:nvPr/>
        </p:nvSpPr>
        <p:spPr>
          <a:xfrm>
            <a:off x="3403171" y="2811758"/>
            <a:ext cx="472548" cy="502196"/>
          </a:xfrm>
          <a:custGeom>
            <a:avLst/>
            <a:gdLst>
              <a:gd name="connsiteX0" fmla="*/ 0 w 322343"/>
              <a:gd name="connsiteY0" fmla="*/ 370703 h 376647"/>
              <a:gd name="connsiteX1" fmla="*/ 284205 w 322343"/>
              <a:gd name="connsiteY1" fmla="*/ 370703 h 376647"/>
              <a:gd name="connsiteX2" fmla="*/ 308919 w 322343"/>
              <a:gd name="connsiteY2" fmla="*/ 308919 h 376647"/>
              <a:gd name="connsiteX3" fmla="*/ 185351 w 322343"/>
              <a:gd name="connsiteY3" fmla="*/ 160638 h 376647"/>
              <a:gd name="connsiteX4" fmla="*/ 24713 w 322343"/>
              <a:gd name="connsiteY4" fmla="*/ 0 h 376647"/>
              <a:gd name="connsiteX5" fmla="*/ 24713 w 322343"/>
              <a:gd name="connsiteY5" fmla="*/ 0 h 37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343" h="376647">
                <a:moveTo>
                  <a:pt x="0" y="370703"/>
                </a:moveTo>
                <a:cubicBezTo>
                  <a:pt x="116359" y="375851"/>
                  <a:pt x="232719" y="381000"/>
                  <a:pt x="284205" y="370703"/>
                </a:cubicBezTo>
                <a:cubicBezTo>
                  <a:pt x="335692" y="360406"/>
                  <a:pt x="325395" y="343930"/>
                  <a:pt x="308919" y="308919"/>
                </a:cubicBezTo>
                <a:cubicBezTo>
                  <a:pt x="292443" y="273908"/>
                  <a:pt x="232719" y="212124"/>
                  <a:pt x="185351" y="160638"/>
                </a:cubicBezTo>
                <a:cubicBezTo>
                  <a:pt x="137983" y="109151"/>
                  <a:pt x="24713" y="0"/>
                  <a:pt x="24713" y="0"/>
                </a:cubicBezTo>
                <a:lnTo>
                  <a:pt x="24713" y="0"/>
                </a:lnTo>
              </a:path>
            </a:pathLst>
          </a:custGeom>
          <a:noFill/>
          <a:ln w="38100">
            <a:solidFill>
              <a:srgbClr val="0000FF"/>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52" name="任意多边形 138">
            <a:extLst>
              <a:ext uri="{FF2B5EF4-FFF2-40B4-BE49-F238E27FC236}">
                <a16:creationId xmlns:a16="http://schemas.microsoft.com/office/drawing/2014/main" id="{F310A3F7-FC34-0ECB-B87C-A53F7D5B615A}"/>
              </a:ext>
            </a:extLst>
          </p:cNvPr>
          <p:cNvSpPr/>
          <p:nvPr/>
        </p:nvSpPr>
        <p:spPr>
          <a:xfrm flipH="1" flipV="1">
            <a:off x="7571337" y="3507405"/>
            <a:ext cx="472548" cy="502196"/>
          </a:xfrm>
          <a:custGeom>
            <a:avLst/>
            <a:gdLst>
              <a:gd name="connsiteX0" fmla="*/ 0 w 322343"/>
              <a:gd name="connsiteY0" fmla="*/ 370703 h 376647"/>
              <a:gd name="connsiteX1" fmla="*/ 284205 w 322343"/>
              <a:gd name="connsiteY1" fmla="*/ 370703 h 376647"/>
              <a:gd name="connsiteX2" fmla="*/ 308919 w 322343"/>
              <a:gd name="connsiteY2" fmla="*/ 308919 h 376647"/>
              <a:gd name="connsiteX3" fmla="*/ 185351 w 322343"/>
              <a:gd name="connsiteY3" fmla="*/ 160638 h 376647"/>
              <a:gd name="connsiteX4" fmla="*/ 24713 w 322343"/>
              <a:gd name="connsiteY4" fmla="*/ 0 h 376647"/>
              <a:gd name="connsiteX5" fmla="*/ 24713 w 322343"/>
              <a:gd name="connsiteY5" fmla="*/ 0 h 37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343" h="376647">
                <a:moveTo>
                  <a:pt x="0" y="370703"/>
                </a:moveTo>
                <a:cubicBezTo>
                  <a:pt x="116359" y="375851"/>
                  <a:pt x="232719" y="381000"/>
                  <a:pt x="284205" y="370703"/>
                </a:cubicBezTo>
                <a:cubicBezTo>
                  <a:pt x="335692" y="360406"/>
                  <a:pt x="325395" y="343930"/>
                  <a:pt x="308919" y="308919"/>
                </a:cubicBezTo>
                <a:cubicBezTo>
                  <a:pt x="292443" y="273908"/>
                  <a:pt x="232719" y="212124"/>
                  <a:pt x="185351" y="160638"/>
                </a:cubicBezTo>
                <a:cubicBezTo>
                  <a:pt x="137983" y="109151"/>
                  <a:pt x="24713" y="0"/>
                  <a:pt x="24713" y="0"/>
                </a:cubicBezTo>
                <a:lnTo>
                  <a:pt x="24713" y="0"/>
                </a:ln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grpSp>
        <p:nvGrpSpPr>
          <p:cNvPr id="53" name="组合 52">
            <a:extLst>
              <a:ext uri="{FF2B5EF4-FFF2-40B4-BE49-F238E27FC236}">
                <a16:creationId xmlns:a16="http://schemas.microsoft.com/office/drawing/2014/main" id="{EB03DFC2-2D3F-8A50-546C-EFEC956554D1}"/>
              </a:ext>
            </a:extLst>
          </p:cNvPr>
          <p:cNvGrpSpPr/>
          <p:nvPr/>
        </p:nvGrpSpPr>
        <p:grpSpPr>
          <a:xfrm>
            <a:off x="3396617" y="2418208"/>
            <a:ext cx="4647267" cy="1860659"/>
            <a:chOff x="2778721" y="2595031"/>
            <a:chExt cx="3485450" cy="1395494"/>
          </a:xfrm>
        </p:grpSpPr>
        <p:cxnSp>
          <p:nvCxnSpPr>
            <p:cNvPr id="54" name="直接连接符 53">
              <a:extLst>
                <a:ext uri="{FF2B5EF4-FFF2-40B4-BE49-F238E27FC236}">
                  <a16:creationId xmlns:a16="http://schemas.microsoft.com/office/drawing/2014/main" id="{90D64580-0A05-36AB-D446-E1392E0FB8DB}"/>
                </a:ext>
              </a:extLst>
            </p:cNvPr>
            <p:cNvCxnSpPr/>
            <p:nvPr/>
          </p:nvCxnSpPr>
          <p:spPr>
            <a:xfrm flipH="1">
              <a:off x="5819227" y="2595031"/>
              <a:ext cx="444944" cy="370241"/>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DEDA270-921B-512C-CFE5-3361B39C740B}"/>
                </a:ext>
              </a:extLst>
            </p:cNvPr>
            <p:cNvCxnSpPr/>
            <p:nvPr/>
          </p:nvCxnSpPr>
          <p:spPr>
            <a:xfrm>
              <a:off x="3966519" y="3215942"/>
              <a:ext cx="1081131" cy="1"/>
            </a:xfrm>
            <a:prstGeom prst="line">
              <a:avLst/>
            </a:prstGeom>
            <a:ln w="38100">
              <a:solidFill>
                <a:srgbClr val="CC33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C50B54F0-C3C2-D1BB-AC60-5A8D93D3D396}"/>
                </a:ext>
              </a:extLst>
            </p:cNvPr>
            <p:cNvCxnSpPr/>
            <p:nvPr/>
          </p:nvCxnSpPr>
          <p:spPr>
            <a:xfrm flipH="1">
              <a:off x="2778721" y="3658532"/>
              <a:ext cx="384040" cy="331993"/>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C86E6A06-EF18-54FD-1787-3B69F8D03C02}"/>
                </a:ext>
              </a:extLst>
            </p:cNvPr>
            <p:cNvCxnSpPr/>
            <p:nvPr/>
          </p:nvCxnSpPr>
          <p:spPr>
            <a:xfrm>
              <a:off x="3971726" y="3498335"/>
              <a:ext cx="1081131" cy="1"/>
            </a:xfrm>
            <a:prstGeom prst="line">
              <a:avLst/>
            </a:prstGeom>
            <a:ln w="38100">
              <a:solidFill>
                <a:srgbClr val="3333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Text Box 50">
            <a:extLst>
              <a:ext uri="{FF2B5EF4-FFF2-40B4-BE49-F238E27FC236}">
                <a16:creationId xmlns:a16="http://schemas.microsoft.com/office/drawing/2014/main" id="{355F7CB0-99C3-30BF-DDBD-C6A537F1C71A}"/>
              </a:ext>
            </a:extLst>
          </p:cNvPr>
          <p:cNvSpPr txBox="1">
            <a:spLocks noChangeArrowheads="1"/>
          </p:cNvSpPr>
          <p:nvPr/>
        </p:nvSpPr>
        <p:spPr bwMode="auto">
          <a:xfrm>
            <a:off x="8743229" y="3165670"/>
            <a:ext cx="901209"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867" b="1" dirty="0">
                <a:solidFill>
                  <a:srgbClr val="0000FF"/>
                </a:solidFill>
                <a:cs typeface="+mn-ea"/>
                <a:sym typeface="+mn-lt"/>
              </a:rPr>
              <a:t>研发部</a:t>
            </a:r>
          </a:p>
        </p:txBody>
      </p:sp>
      <p:sp>
        <p:nvSpPr>
          <p:cNvPr id="59" name="Text Box 50">
            <a:extLst>
              <a:ext uri="{FF2B5EF4-FFF2-40B4-BE49-F238E27FC236}">
                <a16:creationId xmlns:a16="http://schemas.microsoft.com/office/drawing/2014/main" id="{E2432DAE-DDED-914A-512D-6CA8251495FE}"/>
              </a:ext>
            </a:extLst>
          </p:cNvPr>
          <p:cNvSpPr txBox="1">
            <a:spLocks noChangeArrowheads="1"/>
          </p:cNvSpPr>
          <p:nvPr/>
        </p:nvSpPr>
        <p:spPr bwMode="auto">
          <a:xfrm>
            <a:off x="8743231" y="2075679"/>
            <a:ext cx="901209"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867" b="1" dirty="0">
                <a:solidFill>
                  <a:srgbClr val="C00000"/>
                </a:solidFill>
                <a:cs typeface="+mn-ea"/>
                <a:sym typeface="+mn-lt"/>
              </a:rPr>
              <a:t>市场部</a:t>
            </a:r>
          </a:p>
        </p:txBody>
      </p:sp>
      <p:sp>
        <p:nvSpPr>
          <p:cNvPr id="60" name="Text Box 50">
            <a:extLst>
              <a:ext uri="{FF2B5EF4-FFF2-40B4-BE49-F238E27FC236}">
                <a16:creationId xmlns:a16="http://schemas.microsoft.com/office/drawing/2014/main" id="{E2CFED88-57C4-07AE-F6A5-162A9C93E570}"/>
              </a:ext>
            </a:extLst>
          </p:cNvPr>
          <p:cNvSpPr txBox="1">
            <a:spLocks noChangeArrowheads="1"/>
          </p:cNvSpPr>
          <p:nvPr/>
        </p:nvSpPr>
        <p:spPr bwMode="auto">
          <a:xfrm>
            <a:off x="8743229" y="4187288"/>
            <a:ext cx="901209"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867" b="1" dirty="0">
                <a:solidFill>
                  <a:srgbClr val="0000FF"/>
                </a:solidFill>
                <a:cs typeface="+mn-ea"/>
                <a:sym typeface="+mn-lt"/>
              </a:rPr>
              <a:t>研发部</a:t>
            </a:r>
          </a:p>
        </p:txBody>
      </p:sp>
      <p:sp>
        <p:nvSpPr>
          <p:cNvPr id="61" name="Text Box 50">
            <a:extLst>
              <a:ext uri="{FF2B5EF4-FFF2-40B4-BE49-F238E27FC236}">
                <a16:creationId xmlns:a16="http://schemas.microsoft.com/office/drawing/2014/main" id="{7A648E08-533D-6B5A-095F-C0733DAE3AD2}"/>
              </a:ext>
            </a:extLst>
          </p:cNvPr>
          <p:cNvSpPr txBox="1">
            <a:spLocks noChangeArrowheads="1"/>
          </p:cNvSpPr>
          <p:nvPr/>
        </p:nvSpPr>
        <p:spPr bwMode="auto">
          <a:xfrm>
            <a:off x="1893640" y="4069863"/>
            <a:ext cx="901209"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867" b="1" dirty="0">
                <a:solidFill>
                  <a:srgbClr val="C00000"/>
                </a:solidFill>
                <a:cs typeface="+mn-ea"/>
                <a:sym typeface="+mn-lt"/>
              </a:rPr>
              <a:t>市场部</a:t>
            </a:r>
          </a:p>
        </p:txBody>
      </p:sp>
      <p:sp>
        <p:nvSpPr>
          <p:cNvPr id="62" name="Text Box 50">
            <a:extLst>
              <a:ext uri="{FF2B5EF4-FFF2-40B4-BE49-F238E27FC236}">
                <a16:creationId xmlns:a16="http://schemas.microsoft.com/office/drawing/2014/main" id="{FE94319A-2258-A13E-2284-5DE01664A84C}"/>
              </a:ext>
            </a:extLst>
          </p:cNvPr>
          <p:cNvSpPr txBox="1">
            <a:spLocks noChangeArrowheads="1"/>
          </p:cNvSpPr>
          <p:nvPr/>
        </p:nvSpPr>
        <p:spPr bwMode="auto">
          <a:xfrm>
            <a:off x="1893640" y="2160527"/>
            <a:ext cx="901209"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867" b="1" dirty="0">
                <a:solidFill>
                  <a:srgbClr val="0000FF"/>
                </a:solidFill>
                <a:cs typeface="+mn-ea"/>
                <a:sym typeface="+mn-lt"/>
              </a:rPr>
              <a:t>研发部</a:t>
            </a:r>
          </a:p>
        </p:txBody>
      </p:sp>
      <p:sp>
        <p:nvSpPr>
          <p:cNvPr id="63" name="Text Box 50">
            <a:extLst>
              <a:ext uri="{FF2B5EF4-FFF2-40B4-BE49-F238E27FC236}">
                <a16:creationId xmlns:a16="http://schemas.microsoft.com/office/drawing/2014/main" id="{52830211-D285-A82B-9228-5D63922913FA}"/>
              </a:ext>
            </a:extLst>
          </p:cNvPr>
          <p:cNvSpPr txBox="1">
            <a:spLocks noChangeArrowheads="1"/>
          </p:cNvSpPr>
          <p:nvPr/>
        </p:nvSpPr>
        <p:spPr bwMode="auto">
          <a:xfrm>
            <a:off x="1893640" y="3182146"/>
            <a:ext cx="901209"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867" b="1" dirty="0">
                <a:solidFill>
                  <a:srgbClr val="0000FF"/>
                </a:solidFill>
                <a:cs typeface="+mn-ea"/>
                <a:sym typeface="+mn-lt"/>
              </a:rPr>
              <a:t>研发部</a:t>
            </a:r>
          </a:p>
        </p:txBody>
      </p:sp>
      <p:sp>
        <p:nvSpPr>
          <p:cNvPr id="64" name="矩形 63">
            <a:extLst>
              <a:ext uri="{FF2B5EF4-FFF2-40B4-BE49-F238E27FC236}">
                <a16:creationId xmlns:a16="http://schemas.microsoft.com/office/drawing/2014/main" id="{DBF8B4E4-1C2D-5E78-A3AC-B1C68A632566}"/>
              </a:ext>
            </a:extLst>
          </p:cNvPr>
          <p:cNvSpPr/>
          <p:nvPr/>
        </p:nvSpPr>
        <p:spPr>
          <a:xfrm>
            <a:off x="2763209" y="1222245"/>
            <a:ext cx="6032421" cy="497316"/>
          </a:xfrm>
          <a:prstGeom prst="rect">
            <a:avLst/>
          </a:prstGeom>
        </p:spPr>
        <p:txBody>
          <a:bodyPr wrap="none">
            <a:spAutoFit/>
          </a:bodyPr>
          <a:lstStyle/>
          <a:p>
            <a:pPr eaLnBrk="0" hangingPunct="0">
              <a:lnSpc>
                <a:spcPct val="120000"/>
              </a:lnSpc>
              <a:buClr>
                <a:srgbClr val="0070C0"/>
              </a:buClr>
            </a:pPr>
            <a:r>
              <a:rPr lang="zh-CN" altLang="en-US" sz="2400" dirty="0">
                <a:solidFill>
                  <a:srgbClr val="FF0000"/>
                </a:solidFill>
                <a:cs typeface="+mn-ea"/>
                <a:sym typeface="+mn-lt"/>
              </a:rPr>
              <a:t>问题：研发部和市场部的计算机如何隔离？</a:t>
            </a:r>
          </a:p>
        </p:txBody>
      </p:sp>
      <p:pic>
        <p:nvPicPr>
          <p:cNvPr id="65" name="图形 64">
            <a:extLst>
              <a:ext uri="{FF2B5EF4-FFF2-40B4-BE49-F238E27FC236}">
                <a16:creationId xmlns:a16="http://schemas.microsoft.com/office/drawing/2014/main" id="{54058E28-C43B-0936-8AF4-E0A58C06F33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066979" y="3064493"/>
            <a:ext cx="796980" cy="609869"/>
          </a:xfrm>
          <a:prstGeom prst="rect">
            <a:avLst/>
          </a:prstGeom>
        </p:spPr>
      </p:pic>
      <p:pic>
        <p:nvPicPr>
          <p:cNvPr id="67" name="图形 66">
            <a:extLst>
              <a:ext uri="{FF2B5EF4-FFF2-40B4-BE49-F238E27FC236}">
                <a16:creationId xmlns:a16="http://schemas.microsoft.com/office/drawing/2014/main" id="{0382D921-7235-8785-5DD2-C63328054EEA}"/>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591822" y="3062856"/>
            <a:ext cx="796980" cy="609869"/>
          </a:xfrm>
          <a:prstGeom prst="rect">
            <a:avLst/>
          </a:prstGeom>
        </p:spPr>
      </p:pic>
      <p:sp>
        <p:nvSpPr>
          <p:cNvPr id="68" name="Rectangle 46">
            <a:extLst>
              <a:ext uri="{FF2B5EF4-FFF2-40B4-BE49-F238E27FC236}">
                <a16:creationId xmlns:a16="http://schemas.microsoft.com/office/drawing/2014/main" id="{CBB4F4E4-8151-A46C-49D6-9935C86FA7D7}"/>
              </a:ext>
            </a:extLst>
          </p:cNvPr>
          <p:cNvSpPr>
            <a:spLocks noChangeArrowheads="1"/>
          </p:cNvSpPr>
          <p:nvPr/>
        </p:nvSpPr>
        <p:spPr bwMode="auto">
          <a:xfrm>
            <a:off x="660400" y="5184213"/>
            <a:ext cx="10836275" cy="1169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ct val="120000"/>
              </a:lnSpc>
              <a:buFont typeface="Wingdings" panose="05000000000000000000" pitchFamily="2" charset="2"/>
              <a:buChar char="n"/>
            </a:pPr>
            <a:r>
              <a:rPr lang="zh-CN" altLang="en-US" sz="2000" dirty="0">
                <a:latin typeface="+mn-ea"/>
                <a:cs typeface="+mn-ea"/>
                <a:sym typeface="+mn-lt"/>
              </a:rPr>
              <a:t>每个接口都处于一个</a:t>
            </a:r>
            <a:r>
              <a:rPr lang="zh-CN" altLang="en-US" sz="2000" dirty="0">
                <a:solidFill>
                  <a:srgbClr val="C00000"/>
                </a:solidFill>
                <a:latin typeface="+mn-ea"/>
                <a:cs typeface="+mn-ea"/>
                <a:sym typeface="+mn-lt"/>
              </a:rPr>
              <a:t>独立的冲突域</a:t>
            </a:r>
            <a:r>
              <a:rPr lang="zh-CN" altLang="en-US" sz="2000" dirty="0">
                <a:latin typeface="+mn-ea"/>
                <a:cs typeface="+mn-ea"/>
                <a:sym typeface="+mn-lt"/>
              </a:rPr>
              <a:t>中，但所有计算机都处于</a:t>
            </a:r>
            <a:r>
              <a:rPr lang="zh-CN" altLang="en-US" sz="2000" dirty="0">
                <a:solidFill>
                  <a:srgbClr val="C00000"/>
                </a:solidFill>
                <a:latin typeface="+mn-ea"/>
                <a:cs typeface="+mn-ea"/>
                <a:sym typeface="+mn-lt"/>
              </a:rPr>
              <a:t>同一个广播域中</a:t>
            </a:r>
            <a:r>
              <a:rPr lang="zh-CN" altLang="en-US" sz="2000" dirty="0">
                <a:latin typeface="+mn-ea"/>
                <a:cs typeface="+mn-ea"/>
                <a:sym typeface="+mn-lt"/>
              </a:rPr>
              <a:t>。</a:t>
            </a:r>
            <a:endParaRPr lang="en-US" altLang="zh-CN" sz="2000" dirty="0">
              <a:latin typeface="+mn-ea"/>
              <a:cs typeface="+mn-ea"/>
              <a:sym typeface="+mn-lt"/>
            </a:endParaRPr>
          </a:p>
          <a:p>
            <a:pPr marL="457189" indent="-457189" eaLnBrk="0" hangingPunct="0">
              <a:lnSpc>
                <a:spcPct val="120000"/>
              </a:lnSpc>
              <a:buFont typeface="Wingdings" panose="05000000000000000000" pitchFamily="2" charset="2"/>
              <a:buChar char="n"/>
            </a:pPr>
            <a:r>
              <a:rPr lang="zh-CN" altLang="en-US" sz="2000" dirty="0">
                <a:solidFill>
                  <a:srgbClr val="C00000"/>
                </a:solidFill>
                <a:latin typeface="+mn-ea"/>
                <a:cs typeface="+mn-ea"/>
                <a:sym typeface="+mn-lt"/>
              </a:rPr>
              <a:t>广播域</a:t>
            </a:r>
            <a:r>
              <a:rPr lang="zh-CN" altLang="en-US" sz="2000" dirty="0">
                <a:latin typeface="+mn-ea"/>
                <a:cs typeface="+mn-ea"/>
                <a:sym typeface="+mn-lt"/>
              </a:rPr>
              <a:t>：指这样一部分网络，其中任何一台设备发出的报文由于交换机不知道目的</a:t>
            </a:r>
            <a:r>
              <a:rPr lang="en-US" altLang="zh-CN" sz="2000" dirty="0">
                <a:latin typeface="+mn-ea"/>
                <a:cs typeface="+mn-ea"/>
                <a:sym typeface="+mn-lt"/>
              </a:rPr>
              <a:t>MAC</a:t>
            </a:r>
            <a:r>
              <a:rPr lang="zh-CN" altLang="en-US" sz="2000" dirty="0">
                <a:latin typeface="+mn-ea"/>
                <a:cs typeface="+mn-ea"/>
                <a:sym typeface="+mn-lt"/>
              </a:rPr>
              <a:t>在哪个路径上而被广播后，网络中的所有其他设备都能接收到这个报文。</a:t>
            </a:r>
          </a:p>
        </p:txBody>
      </p:sp>
    </p:spTree>
    <p:extLst>
      <p:ext uri="{BB962C8B-B14F-4D97-AF65-F5344CB8AC3E}">
        <p14:creationId xmlns:p14="http://schemas.microsoft.com/office/powerpoint/2010/main" val="12605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1000"/>
                                  </p:stCondLst>
                                  <p:childTnLst>
                                    <p:anim calcmode="discrete" valueType="str">
                                      <p:cBhvr>
                                        <p:cTn id="6" dur="1000" fill="hold"/>
                                        <p:tgtEl>
                                          <p:spTgt spid="51"/>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52"/>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nodeType="withEffect">
                                  <p:stCondLst>
                                    <p:cond delay="0"/>
                                  </p:stCondLst>
                                  <p:endCondLst>
                                    <p:cond evt="onNext" delay="0">
                                      <p:tgtEl>
                                        <p:sldTgt/>
                                      </p:tgtEl>
                                    </p:cond>
                                  </p:endCondLst>
                                  <p:childTnLst>
                                    <p:anim calcmode="discrete" valueType="str">
                                      <p:cBhvr>
                                        <p:cTn id="10" dur="1000" fill="hold"/>
                                        <p:tgtEl>
                                          <p:spTgt spid="5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24</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rgbClr val="3333FF"/>
                </a:solidFill>
                <a:cs typeface="+mn-ea"/>
                <a:sym typeface="+mn-lt"/>
              </a:rPr>
              <a:t>2.</a:t>
            </a:r>
            <a:r>
              <a:rPr lang="zh-CN" altLang="en-US" dirty="0">
                <a:solidFill>
                  <a:srgbClr val="3333FF"/>
                </a:solidFill>
                <a:cs typeface="+mn-ea"/>
                <a:sym typeface="+mn-lt"/>
              </a:rPr>
              <a:t>数据链路层基本原理</a:t>
            </a:r>
            <a:endParaRPr lang="en-US" altLang="zh-CN" dirty="0">
              <a:solidFill>
                <a:srgbClr val="3333FF"/>
              </a:solidFill>
              <a:cs typeface="+mn-ea"/>
              <a:sym typeface="+mn-lt"/>
            </a:endParaRPr>
          </a:p>
          <a:p>
            <a:pPr marL="0" indent="0">
              <a:lnSpc>
                <a:spcPct val="120000"/>
              </a:lnSpc>
              <a:buNone/>
            </a:pPr>
            <a:r>
              <a:rPr lang="zh-CN" altLang="en-US" dirty="0">
                <a:solidFill>
                  <a:srgbClr val="3333FF"/>
                </a:solidFill>
                <a:cs typeface="+mn-ea"/>
                <a:sym typeface="+mn-lt"/>
              </a:rPr>
              <a:t>   成帧</a:t>
            </a:r>
            <a:endParaRPr lang="en-US" altLang="zh-CN" dirty="0">
              <a:solidFill>
                <a:srgbClr val="3333FF"/>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r>
              <a:rPr lang="zh-CN" altLang="en-US" sz="2400" dirty="0">
                <a:solidFill>
                  <a:schemeClr val="bg1"/>
                </a:solidFill>
                <a:latin typeface="+mj-ea"/>
                <a:ea typeface="+mj-ea"/>
                <a:cs typeface="+mn-ea"/>
                <a:sym typeface="+mn-lt"/>
              </a:rPr>
              <a:t>层</a:t>
            </a:r>
            <a:endParaRPr lang="zh-CN" altLang="en-US"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40273238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A4F95C-3B4F-4BDB-55F0-91A5ECE8DD4D}"/>
              </a:ext>
            </a:extLst>
          </p:cNvPr>
          <p:cNvSpPr>
            <a:spLocks noGrp="1"/>
          </p:cNvSpPr>
          <p:nvPr>
            <p:ph type="title"/>
          </p:nvPr>
        </p:nvSpPr>
        <p:spPr/>
        <p:txBody>
          <a:bodyPr/>
          <a:lstStyle/>
          <a:p>
            <a:r>
              <a:rPr lang="zh-CN" altLang="en-US" sz="3200" dirty="0">
                <a:latin typeface="+mn-lt"/>
                <a:ea typeface="+mn-ea"/>
                <a:cs typeface="+mn-ea"/>
                <a:sym typeface="+mn-lt"/>
              </a:rPr>
              <a:t>整个网络在同个广播域带来的问题</a:t>
            </a:r>
            <a:endParaRPr lang="zh-CN" altLang="en-US" dirty="0"/>
          </a:p>
        </p:txBody>
      </p:sp>
      <p:sp>
        <p:nvSpPr>
          <p:cNvPr id="4" name="灯片编号占位符 3">
            <a:extLst>
              <a:ext uri="{FF2B5EF4-FFF2-40B4-BE49-F238E27FC236}">
                <a16:creationId xmlns:a16="http://schemas.microsoft.com/office/drawing/2014/main" id="{61B63FBA-217F-C9F2-4680-CA4CCD96091A}"/>
              </a:ext>
            </a:extLst>
          </p:cNvPr>
          <p:cNvSpPr>
            <a:spLocks noGrp="1"/>
          </p:cNvSpPr>
          <p:nvPr>
            <p:ph type="sldNum" sz="quarter" idx="12"/>
          </p:nvPr>
        </p:nvSpPr>
        <p:spPr/>
        <p:txBody>
          <a:bodyPr/>
          <a:lstStyle/>
          <a:p>
            <a:fld id="{C8BB1146-E542-4D4E-B8E9-6919A11DDD48}" type="slidenum">
              <a:rPr lang="en-US" smtClean="0"/>
              <a:t>240</a:t>
            </a:fld>
            <a:endParaRPr lang="en-US"/>
          </a:p>
        </p:txBody>
      </p:sp>
      <p:sp>
        <p:nvSpPr>
          <p:cNvPr id="5" name="Text Box 4">
            <a:extLst>
              <a:ext uri="{FF2B5EF4-FFF2-40B4-BE49-F238E27FC236}">
                <a16:creationId xmlns:a16="http://schemas.microsoft.com/office/drawing/2014/main" id="{9A52A92E-CD80-6684-7ADF-C0A785A34D44}"/>
              </a:ext>
            </a:extLst>
          </p:cNvPr>
          <p:cNvSpPr txBox="1">
            <a:spLocks noChangeArrowheads="1"/>
          </p:cNvSpPr>
          <p:nvPr/>
        </p:nvSpPr>
        <p:spPr bwMode="auto">
          <a:xfrm>
            <a:off x="7659246" y="3205454"/>
            <a:ext cx="1277914"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784225">
              <a:defRPr sz="2100">
                <a:solidFill>
                  <a:schemeClr val="tx1"/>
                </a:solidFill>
                <a:latin typeface="Arial" panose="020B0604020202020204" pitchFamily="34" charset="0"/>
                <a:ea typeface="MS PGothic" panose="020B0600070205080204" pitchFamily="34" charset="-128"/>
              </a:defRPr>
            </a:lvl1pPr>
            <a:lvl2pPr marL="742950" indent="-285750" defTabSz="784225">
              <a:defRPr sz="2100">
                <a:solidFill>
                  <a:schemeClr val="tx1"/>
                </a:solidFill>
                <a:latin typeface="Arial" panose="020B0604020202020204" pitchFamily="34" charset="0"/>
                <a:ea typeface="MS PGothic" panose="020B0600070205080204" pitchFamily="34" charset="-128"/>
              </a:defRPr>
            </a:lvl2pPr>
            <a:lvl3pPr marL="1143000" indent="-228600" defTabSz="784225">
              <a:defRPr sz="2100">
                <a:solidFill>
                  <a:schemeClr val="tx1"/>
                </a:solidFill>
                <a:latin typeface="Arial" panose="020B0604020202020204" pitchFamily="34" charset="0"/>
                <a:ea typeface="MS PGothic" panose="020B0600070205080204" pitchFamily="34" charset="-128"/>
              </a:defRPr>
            </a:lvl3pPr>
            <a:lvl4pPr marL="1600200" indent="-228600" defTabSz="784225">
              <a:defRPr sz="2100">
                <a:solidFill>
                  <a:schemeClr val="tx1"/>
                </a:solidFill>
                <a:latin typeface="Arial" panose="020B0604020202020204" pitchFamily="34" charset="0"/>
                <a:ea typeface="MS PGothic" panose="020B0600070205080204" pitchFamily="34" charset="-128"/>
              </a:defRPr>
            </a:lvl4pPr>
            <a:lvl5pPr marL="2057400" indent="-228600" defTabSz="784225">
              <a:defRPr sz="2100">
                <a:solidFill>
                  <a:schemeClr val="tx1"/>
                </a:solidFill>
                <a:latin typeface="Arial" panose="020B0604020202020204" pitchFamily="34" charset="0"/>
                <a:ea typeface="MS PGothic" panose="020B0600070205080204" pitchFamily="34" charset="-128"/>
              </a:defRPr>
            </a:lvl5pPr>
            <a:lvl6pPr marL="2514600" indent="-228600" algn="ctr" defTabSz="784225"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algn="ctr" defTabSz="784225"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algn="ctr" defTabSz="784225"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algn="ctr" defTabSz="784225"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pPr>
              <a:lnSpc>
                <a:spcPct val="120000"/>
              </a:lnSpc>
            </a:pPr>
            <a:r>
              <a:rPr lang="zh-CN" altLang="en-US" sz="2400" b="1">
                <a:solidFill>
                  <a:srgbClr val="990000"/>
                </a:solidFill>
                <a:latin typeface="+mn-lt"/>
                <a:ea typeface="+mn-ea"/>
                <a:cs typeface="+mn-ea"/>
                <a:sym typeface="+mn-lt"/>
              </a:rPr>
              <a:t>广 播 域</a:t>
            </a:r>
          </a:p>
        </p:txBody>
      </p:sp>
      <p:sp>
        <p:nvSpPr>
          <p:cNvPr id="6" name="Line 5">
            <a:extLst>
              <a:ext uri="{FF2B5EF4-FFF2-40B4-BE49-F238E27FC236}">
                <a16:creationId xmlns:a16="http://schemas.microsoft.com/office/drawing/2014/main" id="{A1E3B316-A721-1D47-0C2A-F52A74E1C61A}"/>
              </a:ext>
            </a:extLst>
          </p:cNvPr>
          <p:cNvSpPr>
            <a:spLocks noChangeShapeType="1"/>
          </p:cNvSpPr>
          <p:nvPr/>
        </p:nvSpPr>
        <p:spPr bwMode="auto">
          <a:xfrm flipV="1">
            <a:off x="6293996" y="4437354"/>
            <a:ext cx="492125" cy="10795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7" name="Line 6">
            <a:extLst>
              <a:ext uri="{FF2B5EF4-FFF2-40B4-BE49-F238E27FC236}">
                <a16:creationId xmlns:a16="http://schemas.microsoft.com/office/drawing/2014/main" id="{E0676C13-2F36-3039-E856-20A7E945C99D}"/>
              </a:ext>
            </a:extLst>
          </p:cNvPr>
          <p:cNvSpPr>
            <a:spLocks noChangeShapeType="1"/>
          </p:cNvSpPr>
          <p:nvPr/>
        </p:nvSpPr>
        <p:spPr bwMode="auto">
          <a:xfrm flipV="1">
            <a:off x="8729221" y="4437354"/>
            <a:ext cx="492125" cy="10795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8" name="Line 7">
            <a:extLst>
              <a:ext uri="{FF2B5EF4-FFF2-40B4-BE49-F238E27FC236}">
                <a16:creationId xmlns:a16="http://schemas.microsoft.com/office/drawing/2014/main" id="{25436BD4-61E8-C994-94CC-B35C739C716F}"/>
              </a:ext>
            </a:extLst>
          </p:cNvPr>
          <p:cNvSpPr>
            <a:spLocks noChangeShapeType="1"/>
          </p:cNvSpPr>
          <p:nvPr/>
        </p:nvSpPr>
        <p:spPr bwMode="auto">
          <a:xfrm flipH="1" flipV="1">
            <a:off x="9437245" y="4437355"/>
            <a:ext cx="215900" cy="9366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9" name="Line 8">
            <a:extLst>
              <a:ext uri="{FF2B5EF4-FFF2-40B4-BE49-F238E27FC236}">
                <a16:creationId xmlns:a16="http://schemas.microsoft.com/office/drawing/2014/main" id="{D25C91A4-0565-DCDC-CED7-08C10B51BDDD}"/>
              </a:ext>
            </a:extLst>
          </p:cNvPr>
          <p:cNvSpPr>
            <a:spLocks noChangeShapeType="1"/>
          </p:cNvSpPr>
          <p:nvPr/>
        </p:nvSpPr>
        <p:spPr bwMode="auto">
          <a:xfrm flipH="1" flipV="1">
            <a:off x="6989320" y="4437355"/>
            <a:ext cx="215900" cy="9366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0" name="Line 9">
            <a:extLst>
              <a:ext uri="{FF2B5EF4-FFF2-40B4-BE49-F238E27FC236}">
                <a16:creationId xmlns:a16="http://schemas.microsoft.com/office/drawing/2014/main" id="{6B1E03F2-4E1E-DD07-CE19-E649F29ED529}"/>
              </a:ext>
            </a:extLst>
          </p:cNvPr>
          <p:cNvSpPr>
            <a:spLocks noChangeShapeType="1"/>
          </p:cNvSpPr>
          <p:nvPr/>
        </p:nvSpPr>
        <p:spPr bwMode="auto">
          <a:xfrm flipV="1">
            <a:off x="5044632" y="4454658"/>
            <a:ext cx="402148" cy="99075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1" name="Line 10">
            <a:extLst>
              <a:ext uri="{FF2B5EF4-FFF2-40B4-BE49-F238E27FC236}">
                <a16:creationId xmlns:a16="http://schemas.microsoft.com/office/drawing/2014/main" id="{B5A77E70-1CD7-41B8-F731-184AE81161E9}"/>
              </a:ext>
            </a:extLst>
          </p:cNvPr>
          <p:cNvSpPr>
            <a:spLocks noChangeShapeType="1"/>
          </p:cNvSpPr>
          <p:nvPr/>
        </p:nvSpPr>
        <p:spPr bwMode="auto">
          <a:xfrm>
            <a:off x="8860984" y="1989429"/>
            <a:ext cx="949324" cy="60986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2" name="Line 11">
            <a:extLst>
              <a:ext uri="{FF2B5EF4-FFF2-40B4-BE49-F238E27FC236}">
                <a16:creationId xmlns:a16="http://schemas.microsoft.com/office/drawing/2014/main" id="{9FF5F7C5-A050-C2AD-CF19-FB26D4F737C6}"/>
              </a:ext>
            </a:extLst>
          </p:cNvPr>
          <p:cNvSpPr>
            <a:spLocks noChangeShapeType="1"/>
          </p:cNvSpPr>
          <p:nvPr/>
        </p:nvSpPr>
        <p:spPr bwMode="auto">
          <a:xfrm flipV="1">
            <a:off x="7060758" y="1917992"/>
            <a:ext cx="1223963" cy="7921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3" name="Line 12">
            <a:extLst>
              <a:ext uri="{FF2B5EF4-FFF2-40B4-BE49-F238E27FC236}">
                <a16:creationId xmlns:a16="http://schemas.microsoft.com/office/drawing/2014/main" id="{58151999-CCEB-04ED-9D49-3C78D6B07DDD}"/>
              </a:ext>
            </a:extLst>
          </p:cNvPr>
          <p:cNvSpPr>
            <a:spLocks noChangeShapeType="1"/>
          </p:cNvSpPr>
          <p:nvPr/>
        </p:nvSpPr>
        <p:spPr bwMode="auto">
          <a:xfrm flipH="1" flipV="1">
            <a:off x="6795735" y="3111146"/>
            <a:ext cx="301561" cy="74994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4" name="Line 13">
            <a:extLst>
              <a:ext uri="{FF2B5EF4-FFF2-40B4-BE49-F238E27FC236}">
                <a16:creationId xmlns:a16="http://schemas.microsoft.com/office/drawing/2014/main" id="{1BF288F5-252B-1453-FFF4-F5BFF04764E0}"/>
              </a:ext>
            </a:extLst>
          </p:cNvPr>
          <p:cNvSpPr>
            <a:spLocks noChangeShapeType="1"/>
          </p:cNvSpPr>
          <p:nvPr/>
        </p:nvSpPr>
        <p:spPr bwMode="auto">
          <a:xfrm flipV="1">
            <a:off x="5800232" y="3111146"/>
            <a:ext cx="641433" cy="8494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5" name="Text Box 14">
            <a:extLst>
              <a:ext uri="{FF2B5EF4-FFF2-40B4-BE49-F238E27FC236}">
                <a16:creationId xmlns:a16="http://schemas.microsoft.com/office/drawing/2014/main" id="{9954669B-B4F6-C9C4-9416-45A046C29B1E}"/>
              </a:ext>
            </a:extLst>
          </p:cNvPr>
          <p:cNvSpPr txBox="1">
            <a:spLocks noChangeArrowheads="1"/>
          </p:cNvSpPr>
          <p:nvPr/>
        </p:nvSpPr>
        <p:spPr bwMode="auto">
          <a:xfrm>
            <a:off x="7660832" y="4510380"/>
            <a:ext cx="1005403" cy="628955"/>
          </a:xfrm>
          <a:prstGeom prst="rect">
            <a:avLst/>
          </a:prstGeom>
          <a:noFill/>
          <a:ln w="9525" algn="ctr">
            <a:noFill/>
            <a:miter lim="800000"/>
            <a:headEnd/>
            <a:tailEnd/>
          </a:ln>
          <a:effectLst/>
        </p:spPr>
        <p:txBody>
          <a:bodyPr wrap="none">
            <a:spAutoFit/>
          </a:bodyPr>
          <a:lstStyle/>
          <a:p>
            <a:pPr eaLnBrk="1" hangingPunct="1">
              <a:lnSpc>
                <a:spcPct val="120000"/>
              </a:lnSpc>
              <a:defRPr/>
            </a:pPr>
            <a:r>
              <a:rPr kumimoji="1" lang="en-US" altLang="zh-CN" sz="3200">
                <a:effectLst>
                  <a:outerShdw blurRad="38100" dist="38100" dir="2700000" algn="tl">
                    <a:srgbClr val="C0C0C0"/>
                  </a:outerShdw>
                </a:effectLst>
                <a:cs typeface="+mn-ea"/>
                <a:sym typeface="+mn-lt"/>
              </a:rPr>
              <a:t>……</a:t>
            </a:r>
          </a:p>
        </p:txBody>
      </p:sp>
      <p:sp>
        <p:nvSpPr>
          <p:cNvPr id="16" name="Line 15">
            <a:extLst>
              <a:ext uri="{FF2B5EF4-FFF2-40B4-BE49-F238E27FC236}">
                <a16:creationId xmlns:a16="http://schemas.microsoft.com/office/drawing/2014/main" id="{57A1B124-A8CA-1547-8F36-B38687872A77}"/>
              </a:ext>
            </a:extLst>
          </p:cNvPr>
          <p:cNvSpPr>
            <a:spLocks noChangeShapeType="1"/>
          </p:cNvSpPr>
          <p:nvPr/>
        </p:nvSpPr>
        <p:spPr bwMode="auto">
          <a:xfrm flipH="1" flipV="1">
            <a:off x="11233389" y="4407174"/>
            <a:ext cx="219981" cy="96680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7" name="Line 16">
            <a:extLst>
              <a:ext uri="{FF2B5EF4-FFF2-40B4-BE49-F238E27FC236}">
                <a16:creationId xmlns:a16="http://schemas.microsoft.com/office/drawing/2014/main" id="{A26A0B8E-A78B-C410-A409-DB91A424AFB0}"/>
              </a:ext>
            </a:extLst>
          </p:cNvPr>
          <p:cNvSpPr>
            <a:spLocks noChangeShapeType="1"/>
          </p:cNvSpPr>
          <p:nvPr/>
        </p:nvSpPr>
        <p:spPr bwMode="auto">
          <a:xfrm flipV="1">
            <a:off x="10542146" y="4407175"/>
            <a:ext cx="492125" cy="110967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8" name="Line 17">
            <a:extLst>
              <a:ext uri="{FF2B5EF4-FFF2-40B4-BE49-F238E27FC236}">
                <a16:creationId xmlns:a16="http://schemas.microsoft.com/office/drawing/2014/main" id="{B45F4932-49E5-F006-C75F-44AA4ABF8E1D}"/>
              </a:ext>
            </a:extLst>
          </p:cNvPr>
          <p:cNvSpPr>
            <a:spLocks noChangeShapeType="1"/>
          </p:cNvSpPr>
          <p:nvPr/>
        </p:nvSpPr>
        <p:spPr bwMode="auto">
          <a:xfrm flipH="1" flipV="1">
            <a:off x="10443755" y="3111146"/>
            <a:ext cx="430041" cy="70566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9" name="Line 18">
            <a:extLst>
              <a:ext uri="{FF2B5EF4-FFF2-40B4-BE49-F238E27FC236}">
                <a16:creationId xmlns:a16="http://schemas.microsoft.com/office/drawing/2014/main" id="{D41DEE46-E0C3-F1CD-F6BD-5075821274B2}"/>
              </a:ext>
            </a:extLst>
          </p:cNvPr>
          <p:cNvSpPr>
            <a:spLocks noChangeShapeType="1"/>
          </p:cNvSpPr>
          <p:nvPr/>
        </p:nvSpPr>
        <p:spPr bwMode="auto">
          <a:xfrm flipV="1">
            <a:off x="9581709" y="3139126"/>
            <a:ext cx="499928" cy="7056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20" name="Line 19">
            <a:extLst>
              <a:ext uri="{FF2B5EF4-FFF2-40B4-BE49-F238E27FC236}">
                <a16:creationId xmlns:a16="http://schemas.microsoft.com/office/drawing/2014/main" id="{8B392027-A1DB-A902-D227-5F3FD4BB6E7E}"/>
              </a:ext>
            </a:extLst>
          </p:cNvPr>
          <p:cNvSpPr>
            <a:spLocks noChangeShapeType="1"/>
          </p:cNvSpPr>
          <p:nvPr/>
        </p:nvSpPr>
        <p:spPr bwMode="auto">
          <a:xfrm flipV="1">
            <a:off x="5030346" y="4581816"/>
            <a:ext cx="287337" cy="647700"/>
          </a:xfrm>
          <a:prstGeom prst="line">
            <a:avLst/>
          </a:prstGeom>
          <a:noFill/>
          <a:ln w="25400">
            <a:solidFill>
              <a:srgbClr val="006699"/>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1" name="Line 20">
            <a:extLst>
              <a:ext uri="{FF2B5EF4-FFF2-40B4-BE49-F238E27FC236}">
                <a16:creationId xmlns:a16="http://schemas.microsoft.com/office/drawing/2014/main" id="{40E350A8-CBBD-8833-F43C-7DFDC19A6F8D}"/>
              </a:ext>
            </a:extLst>
          </p:cNvPr>
          <p:cNvSpPr>
            <a:spLocks noChangeShapeType="1"/>
          </p:cNvSpPr>
          <p:nvPr/>
        </p:nvSpPr>
        <p:spPr bwMode="auto">
          <a:xfrm flipV="1">
            <a:off x="5693921" y="3141955"/>
            <a:ext cx="574675" cy="720725"/>
          </a:xfrm>
          <a:prstGeom prst="line">
            <a:avLst/>
          </a:prstGeom>
          <a:noFill/>
          <a:ln w="25400">
            <a:solidFill>
              <a:srgbClr val="006699"/>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2" name="Line 21">
            <a:extLst>
              <a:ext uri="{FF2B5EF4-FFF2-40B4-BE49-F238E27FC236}">
                <a16:creationId xmlns:a16="http://schemas.microsoft.com/office/drawing/2014/main" id="{ECE160E9-4438-B82D-9A2B-38BBDE03FEEC}"/>
              </a:ext>
            </a:extLst>
          </p:cNvPr>
          <p:cNvSpPr>
            <a:spLocks noChangeShapeType="1"/>
          </p:cNvSpPr>
          <p:nvPr/>
        </p:nvSpPr>
        <p:spPr bwMode="auto">
          <a:xfrm flipV="1">
            <a:off x="7132196" y="2060866"/>
            <a:ext cx="720725" cy="433388"/>
          </a:xfrm>
          <a:prstGeom prst="line">
            <a:avLst/>
          </a:prstGeom>
          <a:noFill/>
          <a:ln w="25400">
            <a:solidFill>
              <a:srgbClr val="006699"/>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3" name="Line 22">
            <a:extLst>
              <a:ext uri="{FF2B5EF4-FFF2-40B4-BE49-F238E27FC236}">
                <a16:creationId xmlns:a16="http://schemas.microsoft.com/office/drawing/2014/main" id="{A1A65CAD-079F-F291-33C2-880DB6264DA4}"/>
              </a:ext>
            </a:extLst>
          </p:cNvPr>
          <p:cNvSpPr>
            <a:spLocks noChangeShapeType="1"/>
          </p:cNvSpPr>
          <p:nvPr/>
        </p:nvSpPr>
        <p:spPr bwMode="auto">
          <a:xfrm>
            <a:off x="6916296" y="3141955"/>
            <a:ext cx="288925" cy="719137"/>
          </a:xfrm>
          <a:prstGeom prst="line">
            <a:avLst/>
          </a:prstGeom>
          <a:noFill/>
          <a:ln w="25400">
            <a:solidFill>
              <a:srgbClr val="006699"/>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4" name="Line 23">
            <a:extLst>
              <a:ext uri="{FF2B5EF4-FFF2-40B4-BE49-F238E27FC236}">
                <a16:creationId xmlns:a16="http://schemas.microsoft.com/office/drawing/2014/main" id="{E7462764-D809-78BE-B2BA-6663E65BF31A}"/>
              </a:ext>
            </a:extLst>
          </p:cNvPr>
          <p:cNvSpPr>
            <a:spLocks noChangeShapeType="1"/>
          </p:cNvSpPr>
          <p:nvPr/>
        </p:nvSpPr>
        <p:spPr bwMode="auto">
          <a:xfrm>
            <a:off x="7132196" y="4510380"/>
            <a:ext cx="217487" cy="719137"/>
          </a:xfrm>
          <a:prstGeom prst="line">
            <a:avLst/>
          </a:prstGeom>
          <a:noFill/>
          <a:ln w="25400">
            <a:solidFill>
              <a:srgbClr val="006699"/>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5" name="Line 24">
            <a:extLst>
              <a:ext uri="{FF2B5EF4-FFF2-40B4-BE49-F238E27FC236}">
                <a16:creationId xmlns:a16="http://schemas.microsoft.com/office/drawing/2014/main" id="{1EDED98E-D936-9D9D-CD87-0B21549B169D}"/>
              </a:ext>
            </a:extLst>
          </p:cNvPr>
          <p:cNvSpPr>
            <a:spLocks noChangeShapeType="1"/>
          </p:cNvSpPr>
          <p:nvPr/>
        </p:nvSpPr>
        <p:spPr bwMode="auto">
          <a:xfrm>
            <a:off x="9018145" y="1989430"/>
            <a:ext cx="792162" cy="503237"/>
          </a:xfrm>
          <a:prstGeom prst="line">
            <a:avLst/>
          </a:prstGeom>
          <a:noFill/>
          <a:ln w="25400">
            <a:solidFill>
              <a:srgbClr val="006699"/>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6" name="Line 25">
            <a:extLst>
              <a:ext uri="{FF2B5EF4-FFF2-40B4-BE49-F238E27FC236}">
                <a16:creationId xmlns:a16="http://schemas.microsoft.com/office/drawing/2014/main" id="{FF503E93-D47D-3577-2D96-F39ED2824A1E}"/>
              </a:ext>
            </a:extLst>
          </p:cNvPr>
          <p:cNvSpPr>
            <a:spLocks noChangeShapeType="1"/>
          </p:cNvSpPr>
          <p:nvPr/>
        </p:nvSpPr>
        <p:spPr bwMode="auto">
          <a:xfrm flipH="1">
            <a:off x="9437246" y="3141955"/>
            <a:ext cx="503237" cy="719137"/>
          </a:xfrm>
          <a:prstGeom prst="line">
            <a:avLst/>
          </a:prstGeom>
          <a:noFill/>
          <a:ln w="25400">
            <a:solidFill>
              <a:srgbClr val="006699"/>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7" name="Line 26">
            <a:extLst>
              <a:ext uri="{FF2B5EF4-FFF2-40B4-BE49-F238E27FC236}">
                <a16:creationId xmlns:a16="http://schemas.microsoft.com/office/drawing/2014/main" id="{F57CFCD8-CD49-EC29-BDE2-EA26DA323C5B}"/>
              </a:ext>
            </a:extLst>
          </p:cNvPr>
          <p:cNvSpPr>
            <a:spLocks noChangeShapeType="1"/>
          </p:cNvSpPr>
          <p:nvPr/>
        </p:nvSpPr>
        <p:spPr bwMode="auto">
          <a:xfrm>
            <a:off x="10542146" y="3139127"/>
            <a:ext cx="430041" cy="627999"/>
          </a:xfrm>
          <a:prstGeom prst="line">
            <a:avLst/>
          </a:prstGeom>
          <a:noFill/>
          <a:ln w="25400">
            <a:solidFill>
              <a:srgbClr val="006699"/>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8" name="Line 27">
            <a:extLst>
              <a:ext uri="{FF2B5EF4-FFF2-40B4-BE49-F238E27FC236}">
                <a16:creationId xmlns:a16="http://schemas.microsoft.com/office/drawing/2014/main" id="{E45FCAE7-7109-0132-986C-BD74CE387C70}"/>
              </a:ext>
            </a:extLst>
          </p:cNvPr>
          <p:cNvSpPr>
            <a:spLocks noChangeShapeType="1"/>
          </p:cNvSpPr>
          <p:nvPr/>
        </p:nvSpPr>
        <p:spPr bwMode="auto">
          <a:xfrm>
            <a:off x="9581708" y="4510380"/>
            <a:ext cx="142875" cy="719137"/>
          </a:xfrm>
          <a:prstGeom prst="line">
            <a:avLst/>
          </a:prstGeom>
          <a:noFill/>
          <a:ln w="25400">
            <a:solidFill>
              <a:srgbClr val="006699"/>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9" name="Line 28">
            <a:extLst>
              <a:ext uri="{FF2B5EF4-FFF2-40B4-BE49-F238E27FC236}">
                <a16:creationId xmlns:a16="http://schemas.microsoft.com/office/drawing/2014/main" id="{B42722DF-7E38-2C0E-CFD6-D8322AAF35AE}"/>
              </a:ext>
            </a:extLst>
          </p:cNvPr>
          <p:cNvSpPr>
            <a:spLocks noChangeShapeType="1"/>
          </p:cNvSpPr>
          <p:nvPr/>
        </p:nvSpPr>
        <p:spPr bwMode="auto">
          <a:xfrm flipH="1">
            <a:off x="10531032" y="4653254"/>
            <a:ext cx="287338" cy="647700"/>
          </a:xfrm>
          <a:prstGeom prst="line">
            <a:avLst/>
          </a:prstGeom>
          <a:noFill/>
          <a:ln w="25400">
            <a:solidFill>
              <a:srgbClr val="006699"/>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30" name="Line 29">
            <a:extLst>
              <a:ext uri="{FF2B5EF4-FFF2-40B4-BE49-F238E27FC236}">
                <a16:creationId xmlns:a16="http://schemas.microsoft.com/office/drawing/2014/main" id="{11E36F22-1BE4-AC80-34FF-CA93E7B1BA68}"/>
              </a:ext>
            </a:extLst>
          </p:cNvPr>
          <p:cNvSpPr>
            <a:spLocks noChangeShapeType="1"/>
          </p:cNvSpPr>
          <p:nvPr/>
        </p:nvSpPr>
        <p:spPr bwMode="auto">
          <a:xfrm>
            <a:off x="11380345" y="4510379"/>
            <a:ext cx="144462" cy="647700"/>
          </a:xfrm>
          <a:prstGeom prst="line">
            <a:avLst/>
          </a:prstGeom>
          <a:noFill/>
          <a:ln w="25400">
            <a:solidFill>
              <a:srgbClr val="006699"/>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31" name="Text Box 31">
            <a:extLst>
              <a:ext uri="{FF2B5EF4-FFF2-40B4-BE49-F238E27FC236}">
                <a16:creationId xmlns:a16="http://schemas.microsoft.com/office/drawing/2014/main" id="{2A1FB823-E830-58D3-F104-77618B60A36A}"/>
              </a:ext>
            </a:extLst>
          </p:cNvPr>
          <p:cNvSpPr txBox="1">
            <a:spLocks noChangeArrowheads="1"/>
          </p:cNvSpPr>
          <p:nvPr/>
        </p:nvSpPr>
        <p:spPr bwMode="auto">
          <a:xfrm rot="17696396">
            <a:off x="4527901" y="4693735"/>
            <a:ext cx="792162" cy="336550"/>
          </a:xfrm>
          <a:prstGeom prst="rect">
            <a:avLst/>
          </a:prstGeom>
          <a:noFill/>
          <a:ln w="25400" algn="ctr">
            <a:noFill/>
            <a:miter lim="800000"/>
            <a:headEnd/>
            <a:tailEnd/>
          </a:ln>
          <a:effectLst/>
        </p:spPr>
        <p:txBody>
          <a:bodyPr wrap="none" anchor="ctr"/>
          <a:lstStyle/>
          <a:p>
            <a:pPr eaLnBrk="1" hangingPunct="1">
              <a:lnSpc>
                <a:spcPct val="120000"/>
              </a:lnSpc>
              <a:defRPr/>
            </a:pPr>
            <a:r>
              <a:rPr kumimoji="1" lang="zh-CN" altLang="en-US" sz="1600" b="1">
                <a:solidFill>
                  <a:srgbClr val="990000"/>
                </a:solidFill>
                <a:effectLst>
                  <a:outerShdw blurRad="38100" dist="38100" dir="2700000" algn="tl">
                    <a:srgbClr val="C0C0C0"/>
                  </a:outerShdw>
                </a:effectLst>
                <a:cs typeface="+mn-ea"/>
                <a:sym typeface="+mn-lt"/>
              </a:rPr>
              <a:t>广播</a:t>
            </a:r>
          </a:p>
        </p:txBody>
      </p:sp>
      <p:sp>
        <p:nvSpPr>
          <p:cNvPr id="41" name="Line 41">
            <a:extLst>
              <a:ext uri="{FF2B5EF4-FFF2-40B4-BE49-F238E27FC236}">
                <a16:creationId xmlns:a16="http://schemas.microsoft.com/office/drawing/2014/main" id="{1C7D17CC-B668-FF6D-A826-C54D5549AD85}"/>
              </a:ext>
            </a:extLst>
          </p:cNvPr>
          <p:cNvSpPr>
            <a:spLocks noChangeShapeType="1"/>
          </p:cNvSpPr>
          <p:nvPr/>
        </p:nvSpPr>
        <p:spPr bwMode="auto">
          <a:xfrm flipH="1">
            <a:off x="8730807" y="4653254"/>
            <a:ext cx="287338" cy="647700"/>
          </a:xfrm>
          <a:prstGeom prst="line">
            <a:avLst/>
          </a:prstGeom>
          <a:noFill/>
          <a:ln w="25400">
            <a:solidFill>
              <a:srgbClr val="006699"/>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42" name="Line 42">
            <a:extLst>
              <a:ext uri="{FF2B5EF4-FFF2-40B4-BE49-F238E27FC236}">
                <a16:creationId xmlns:a16="http://schemas.microsoft.com/office/drawing/2014/main" id="{1100535F-1855-B30B-568C-1B2126C3CD03}"/>
              </a:ext>
            </a:extLst>
          </p:cNvPr>
          <p:cNvSpPr>
            <a:spLocks noChangeShapeType="1"/>
          </p:cNvSpPr>
          <p:nvPr/>
        </p:nvSpPr>
        <p:spPr bwMode="auto">
          <a:xfrm flipH="1">
            <a:off x="6295582" y="4653254"/>
            <a:ext cx="287338" cy="647700"/>
          </a:xfrm>
          <a:prstGeom prst="line">
            <a:avLst/>
          </a:prstGeom>
          <a:noFill/>
          <a:ln w="25400">
            <a:solidFill>
              <a:srgbClr val="006699"/>
            </a:solidFill>
            <a:round/>
            <a:headE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48" name="矩形 47">
            <a:extLst>
              <a:ext uri="{FF2B5EF4-FFF2-40B4-BE49-F238E27FC236}">
                <a16:creationId xmlns:a16="http://schemas.microsoft.com/office/drawing/2014/main" id="{0C2977EC-EC82-6CA3-D765-AE4DF41F4C21}"/>
              </a:ext>
            </a:extLst>
          </p:cNvPr>
          <p:cNvSpPr/>
          <p:nvPr/>
        </p:nvSpPr>
        <p:spPr>
          <a:xfrm>
            <a:off x="732651" y="1609461"/>
            <a:ext cx="3448124" cy="3901581"/>
          </a:xfrm>
          <a:prstGeom prst="rect">
            <a:avLst/>
          </a:prstGeom>
        </p:spPr>
        <p:txBody>
          <a:bodyPr wrap="square">
            <a:spAutoFit/>
          </a:bodyPr>
          <a:lstStyle/>
          <a:p>
            <a:pPr marL="342900" indent="-342900">
              <a:lnSpc>
                <a:spcPct val="120000"/>
              </a:lnSpc>
              <a:buFont typeface="Wingdings" panose="05000000000000000000" pitchFamily="2" charset="2"/>
              <a:buChar char="n"/>
            </a:pPr>
            <a:r>
              <a:rPr lang="zh-CN" altLang="en-US" sz="2400" dirty="0">
                <a:cs typeface="+mn-ea"/>
                <a:sym typeface="+mn-lt"/>
              </a:rPr>
              <a:t>网络性能受影响</a:t>
            </a:r>
            <a:endParaRPr lang="en-US" altLang="zh-CN" sz="2400" dirty="0">
              <a:cs typeface="+mn-ea"/>
              <a:sym typeface="+mn-lt"/>
            </a:endParaRPr>
          </a:p>
          <a:p>
            <a:pPr marL="342900" indent="-342900">
              <a:lnSpc>
                <a:spcPct val="120000"/>
              </a:lnSpc>
              <a:buFont typeface="Wingdings" panose="05000000000000000000" pitchFamily="2" charset="2"/>
              <a:buChar char="Ø"/>
            </a:pPr>
            <a:r>
              <a:rPr lang="zh-CN" altLang="en-US" sz="2000" dirty="0">
                <a:cs typeface="+mn-ea"/>
                <a:sym typeface="+mn-lt"/>
              </a:rPr>
              <a:t>网络充斥着大量的广播报文，无谓消耗线路带宽和设备资源。</a:t>
            </a:r>
            <a:endParaRPr lang="en-US" altLang="zh-CN" sz="2000" dirty="0">
              <a:cs typeface="+mn-ea"/>
              <a:sym typeface="+mn-lt"/>
            </a:endParaRPr>
          </a:p>
          <a:p>
            <a:pPr marL="342900" indent="-342900">
              <a:lnSpc>
                <a:spcPct val="120000"/>
              </a:lnSpc>
              <a:buFont typeface="Wingdings" panose="05000000000000000000" pitchFamily="2" charset="2"/>
              <a:buChar char="Ø"/>
            </a:pPr>
            <a:r>
              <a:rPr lang="zh-CN" altLang="en-US" sz="2000" dirty="0">
                <a:cs typeface="+mn-ea"/>
                <a:sym typeface="+mn-lt"/>
              </a:rPr>
              <a:t>网络规模越大，问题越严重。</a:t>
            </a:r>
            <a:endParaRPr lang="en-US" altLang="zh-CN" sz="2000" dirty="0">
              <a:cs typeface="+mn-ea"/>
              <a:sym typeface="+mn-lt"/>
            </a:endParaRPr>
          </a:p>
          <a:p>
            <a:pPr marL="342900" indent="-342900">
              <a:lnSpc>
                <a:spcPct val="120000"/>
              </a:lnSpc>
              <a:buFont typeface="Wingdings" panose="05000000000000000000" pitchFamily="2" charset="2"/>
              <a:buChar char="n"/>
            </a:pPr>
            <a:r>
              <a:rPr lang="zh-CN" altLang="en-US" sz="2400" dirty="0">
                <a:cs typeface="+mn-ea"/>
                <a:sym typeface="+mn-lt"/>
              </a:rPr>
              <a:t>信息安全问题</a:t>
            </a:r>
            <a:endParaRPr lang="en-US" altLang="zh-CN" sz="2400" dirty="0">
              <a:cs typeface="+mn-ea"/>
              <a:sym typeface="+mn-lt"/>
            </a:endParaRPr>
          </a:p>
          <a:p>
            <a:pPr marL="342900" indent="-342900">
              <a:lnSpc>
                <a:spcPct val="120000"/>
              </a:lnSpc>
              <a:buFont typeface="Wingdings" panose="05000000000000000000" pitchFamily="2" charset="2"/>
              <a:buChar char="Ø"/>
            </a:pPr>
            <a:r>
              <a:rPr lang="zh-CN" altLang="en-US" sz="2000" dirty="0">
                <a:cs typeface="+mn-ea"/>
                <a:sym typeface="+mn-lt"/>
              </a:rPr>
              <a:t>用户的数据报文被广播到大量的、无关的用户主机上，信息被无谓泄密。</a:t>
            </a:r>
            <a:endParaRPr lang="en-US" altLang="zh-CN" sz="2000" dirty="0">
              <a:cs typeface="+mn-ea"/>
              <a:sym typeface="+mn-lt"/>
            </a:endParaRPr>
          </a:p>
        </p:txBody>
      </p:sp>
      <p:pic>
        <p:nvPicPr>
          <p:cNvPr id="49" name="图形 48">
            <a:extLst>
              <a:ext uri="{FF2B5EF4-FFF2-40B4-BE49-F238E27FC236}">
                <a16:creationId xmlns:a16="http://schemas.microsoft.com/office/drawing/2014/main" id="{4FA34CB2-7E84-691D-D452-41B1C0F2452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766573" y="5441924"/>
            <a:ext cx="485912" cy="367905"/>
          </a:xfrm>
          <a:prstGeom prst="rect">
            <a:avLst/>
          </a:prstGeom>
        </p:spPr>
      </p:pic>
      <p:pic>
        <p:nvPicPr>
          <p:cNvPr id="50" name="图形 49">
            <a:extLst>
              <a:ext uri="{FF2B5EF4-FFF2-40B4-BE49-F238E27FC236}">
                <a16:creationId xmlns:a16="http://schemas.microsoft.com/office/drawing/2014/main" id="{B3335C51-33BC-36EC-D033-C091F6E232B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971149" y="5511042"/>
            <a:ext cx="499927" cy="378516"/>
          </a:xfrm>
          <a:prstGeom prst="rect">
            <a:avLst/>
          </a:prstGeom>
        </p:spPr>
      </p:pic>
      <p:pic>
        <p:nvPicPr>
          <p:cNvPr id="51" name="图形 50">
            <a:extLst>
              <a:ext uri="{FF2B5EF4-FFF2-40B4-BE49-F238E27FC236}">
                <a16:creationId xmlns:a16="http://schemas.microsoft.com/office/drawing/2014/main" id="{87BFB4C1-983B-9C96-3903-9745FDC654DF}"/>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915576" y="5386333"/>
            <a:ext cx="499927" cy="378516"/>
          </a:xfrm>
          <a:prstGeom prst="rect">
            <a:avLst/>
          </a:prstGeom>
        </p:spPr>
      </p:pic>
      <p:pic>
        <p:nvPicPr>
          <p:cNvPr id="52" name="图形 51">
            <a:extLst>
              <a:ext uri="{FF2B5EF4-FFF2-40B4-BE49-F238E27FC236}">
                <a16:creationId xmlns:a16="http://schemas.microsoft.com/office/drawing/2014/main" id="{ECA774F0-E520-830B-F5BF-D099A08B7A7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8412745" y="5524183"/>
            <a:ext cx="499927" cy="378516"/>
          </a:xfrm>
          <a:prstGeom prst="rect">
            <a:avLst/>
          </a:prstGeom>
        </p:spPr>
      </p:pic>
      <p:pic>
        <p:nvPicPr>
          <p:cNvPr id="53" name="图形 52">
            <a:extLst>
              <a:ext uri="{FF2B5EF4-FFF2-40B4-BE49-F238E27FC236}">
                <a16:creationId xmlns:a16="http://schemas.microsoft.com/office/drawing/2014/main" id="{0E220DB1-CA13-5E8F-01AB-2DD297417E9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9365807" y="5384748"/>
            <a:ext cx="499927" cy="378516"/>
          </a:xfrm>
          <a:prstGeom prst="rect">
            <a:avLst/>
          </a:prstGeom>
        </p:spPr>
      </p:pic>
      <p:pic>
        <p:nvPicPr>
          <p:cNvPr id="54" name="图形 53">
            <a:extLst>
              <a:ext uri="{FF2B5EF4-FFF2-40B4-BE49-F238E27FC236}">
                <a16:creationId xmlns:a16="http://schemas.microsoft.com/office/drawing/2014/main" id="{19F91F76-026A-282B-9BCF-3CFF582EE988}"/>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266129" y="5513261"/>
            <a:ext cx="499927" cy="378516"/>
          </a:xfrm>
          <a:prstGeom prst="rect">
            <a:avLst/>
          </a:prstGeom>
        </p:spPr>
      </p:pic>
      <p:pic>
        <p:nvPicPr>
          <p:cNvPr id="55" name="图形 54">
            <a:extLst>
              <a:ext uri="{FF2B5EF4-FFF2-40B4-BE49-F238E27FC236}">
                <a16:creationId xmlns:a16="http://schemas.microsoft.com/office/drawing/2014/main" id="{FA9F721A-E199-8196-1DDB-CC8B163B4E3F}"/>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1189890" y="5373980"/>
            <a:ext cx="499927" cy="378516"/>
          </a:xfrm>
          <a:prstGeom prst="rect">
            <a:avLst/>
          </a:prstGeom>
        </p:spPr>
      </p:pic>
      <p:pic>
        <p:nvPicPr>
          <p:cNvPr id="56" name="图形 55">
            <a:extLst>
              <a:ext uri="{FF2B5EF4-FFF2-40B4-BE49-F238E27FC236}">
                <a16:creationId xmlns:a16="http://schemas.microsoft.com/office/drawing/2014/main" id="{BD9C473D-66FA-BC4B-441E-A36A31399AC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221165" y="1365408"/>
            <a:ext cx="796980" cy="609869"/>
          </a:xfrm>
          <a:prstGeom prst="rect">
            <a:avLst/>
          </a:prstGeom>
        </p:spPr>
      </p:pic>
      <p:pic>
        <p:nvPicPr>
          <p:cNvPr id="57" name="图形 56">
            <a:extLst>
              <a:ext uri="{FF2B5EF4-FFF2-40B4-BE49-F238E27FC236}">
                <a16:creationId xmlns:a16="http://schemas.microsoft.com/office/drawing/2014/main" id="{088EC6C2-A57D-00AA-1F47-46F822E374B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300318" y="2529258"/>
            <a:ext cx="796980" cy="609869"/>
          </a:xfrm>
          <a:prstGeom prst="rect">
            <a:avLst/>
          </a:prstGeom>
        </p:spPr>
      </p:pic>
      <p:pic>
        <p:nvPicPr>
          <p:cNvPr id="58" name="图形 57">
            <a:extLst>
              <a:ext uri="{FF2B5EF4-FFF2-40B4-BE49-F238E27FC236}">
                <a16:creationId xmlns:a16="http://schemas.microsoft.com/office/drawing/2014/main" id="{2D1FC85C-97B7-1732-768B-8465F10AE4A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053640" y="3908383"/>
            <a:ext cx="796980" cy="609869"/>
          </a:xfrm>
          <a:prstGeom prst="rect">
            <a:avLst/>
          </a:prstGeom>
        </p:spPr>
      </p:pic>
      <p:pic>
        <p:nvPicPr>
          <p:cNvPr id="59" name="图形 58">
            <a:extLst>
              <a:ext uri="{FF2B5EF4-FFF2-40B4-BE49-F238E27FC236}">
                <a16:creationId xmlns:a16="http://schemas.microsoft.com/office/drawing/2014/main" id="{67CA918C-3AAF-EF0F-56EF-68EA666CCD2D}"/>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598763" y="3844790"/>
            <a:ext cx="796980" cy="609869"/>
          </a:xfrm>
          <a:prstGeom prst="rect">
            <a:avLst/>
          </a:prstGeom>
        </p:spPr>
      </p:pic>
      <p:pic>
        <p:nvPicPr>
          <p:cNvPr id="60" name="图形 59">
            <a:extLst>
              <a:ext uri="{FF2B5EF4-FFF2-40B4-BE49-F238E27FC236}">
                <a16:creationId xmlns:a16="http://schemas.microsoft.com/office/drawing/2014/main" id="{A534ABCC-2FD5-0204-3B32-9FA73B6C0AE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975283" y="3816812"/>
            <a:ext cx="796980" cy="609869"/>
          </a:xfrm>
          <a:prstGeom prst="rect">
            <a:avLst/>
          </a:prstGeom>
        </p:spPr>
      </p:pic>
      <p:pic>
        <p:nvPicPr>
          <p:cNvPr id="61" name="图形 60">
            <a:extLst>
              <a:ext uri="{FF2B5EF4-FFF2-40B4-BE49-F238E27FC236}">
                <a16:creationId xmlns:a16="http://schemas.microsoft.com/office/drawing/2014/main" id="{2850482E-E613-6627-E4EA-EB8E575F43B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642873" y="3797306"/>
            <a:ext cx="796980" cy="609869"/>
          </a:xfrm>
          <a:prstGeom prst="rect">
            <a:avLst/>
          </a:prstGeom>
        </p:spPr>
      </p:pic>
      <p:pic>
        <p:nvPicPr>
          <p:cNvPr id="64" name="图形 63">
            <a:extLst>
              <a:ext uri="{FF2B5EF4-FFF2-40B4-BE49-F238E27FC236}">
                <a16:creationId xmlns:a16="http://schemas.microsoft.com/office/drawing/2014/main" id="{BD711538-C154-1C08-18EA-5468CD978AF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791317" y="2541050"/>
            <a:ext cx="796980" cy="609869"/>
          </a:xfrm>
          <a:prstGeom prst="rect">
            <a:avLst/>
          </a:prstGeom>
        </p:spPr>
      </p:pic>
    </p:spTree>
    <p:extLst>
      <p:ext uri="{BB962C8B-B14F-4D97-AF65-F5344CB8AC3E}">
        <p14:creationId xmlns:p14="http://schemas.microsoft.com/office/powerpoint/2010/main" val="422377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22" presetClass="entr" presetSubtype="8" fill="hold" nodeType="withEffect">
                                  <p:stCondLst>
                                    <p:cond delay="100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500"/>
                                        <p:tgtEl>
                                          <p:spTgt spid="22"/>
                                        </p:tgtEl>
                                      </p:cBhvr>
                                    </p:animEffect>
                                  </p:childTnLst>
                                </p:cTn>
                              </p:par>
                              <p:par>
                                <p:cTn id="19" presetID="22" presetClass="entr" presetSubtype="1" fill="hold" nodeType="withEffect">
                                  <p:stCondLst>
                                    <p:cond delay="100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par>
                                <p:cTn id="22" presetID="22" presetClass="entr" presetSubtype="1" fill="hold" nodeType="withEffect">
                                  <p:stCondLst>
                                    <p:cond delay="1500"/>
                                  </p:stCondLst>
                                  <p:childTnLst>
                                    <p:set>
                                      <p:cBhvr>
                                        <p:cTn id="23" dur="1" fill="hold">
                                          <p:stCondLst>
                                            <p:cond delay="0"/>
                                          </p:stCondLst>
                                        </p:cTn>
                                        <p:tgtEl>
                                          <p:spTgt spid="24"/>
                                        </p:tgtEl>
                                        <p:attrNameLst>
                                          <p:attrName>style.visibility</p:attrName>
                                        </p:attrNameLst>
                                      </p:cBhvr>
                                      <p:to>
                                        <p:strVal val="visible"/>
                                      </p:to>
                                    </p:set>
                                    <p:animEffect transition="in" filter="wipe(up)">
                                      <p:cBhvr>
                                        <p:cTn id="24" dur="500"/>
                                        <p:tgtEl>
                                          <p:spTgt spid="24"/>
                                        </p:tgtEl>
                                      </p:cBhvr>
                                    </p:animEffect>
                                  </p:childTnLst>
                                </p:cTn>
                              </p:par>
                              <p:par>
                                <p:cTn id="25" presetID="22" presetClass="entr" presetSubtype="8" fill="hold" nodeType="withEffect">
                                  <p:stCondLst>
                                    <p:cond delay="150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par>
                                <p:cTn id="28" presetID="22" presetClass="entr" presetSubtype="1" fill="hold" nodeType="withEffect">
                                  <p:stCondLst>
                                    <p:cond delay="1500"/>
                                  </p:stCondLst>
                                  <p:childTnLst>
                                    <p:set>
                                      <p:cBhvr>
                                        <p:cTn id="29" dur="1" fill="hold">
                                          <p:stCondLst>
                                            <p:cond delay="0"/>
                                          </p:stCondLst>
                                        </p:cTn>
                                        <p:tgtEl>
                                          <p:spTgt spid="42"/>
                                        </p:tgtEl>
                                        <p:attrNameLst>
                                          <p:attrName>style.visibility</p:attrName>
                                        </p:attrNameLst>
                                      </p:cBhvr>
                                      <p:to>
                                        <p:strVal val="visible"/>
                                      </p:to>
                                    </p:set>
                                    <p:animEffect transition="in" filter="wipe(up)">
                                      <p:cBhvr>
                                        <p:cTn id="30" dur="500"/>
                                        <p:tgtEl>
                                          <p:spTgt spid="42"/>
                                        </p:tgtEl>
                                      </p:cBhvr>
                                    </p:animEffect>
                                  </p:childTnLst>
                                </p:cTn>
                              </p:par>
                              <p:par>
                                <p:cTn id="31" presetID="22" presetClass="entr" presetSubtype="1" fill="hold" nodeType="withEffect">
                                  <p:stCondLst>
                                    <p:cond delay="2000"/>
                                  </p:stCondLst>
                                  <p:childTnLst>
                                    <p:set>
                                      <p:cBhvr>
                                        <p:cTn id="32" dur="1" fill="hold">
                                          <p:stCondLst>
                                            <p:cond delay="0"/>
                                          </p:stCondLst>
                                        </p:cTn>
                                        <p:tgtEl>
                                          <p:spTgt spid="26"/>
                                        </p:tgtEl>
                                        <p:attrNameLst>
                                          <p:attrName>style.visibility</p:attrName>
                                        </p:attrNameLst>
                                      </p:cBhvr>
                                      <p:to>
                                        <p:strVal val="visible"/>
                                      </p:to>
                                    </p:set>
                                    <p:animEffect transition="in" filter="wipe(up)">
                                      <p:cBhvr>
                                        <p:cTn id="33" dur="500"/>
                                        <p:tgtEl>
                                          <p:spTgt spid="26"/>
                                        </p:tgtEl>
                                      </p:cBhvr>
                                    </p:animEffect>
                                  </p:childTnLst>
                                </p:cTn>
                              </p:par>
                              <p:par>
                                <p:cTn id="34" presetID="22" presetClass="entr" presetSubtype="1" fill="hold" nodeType="withEffect">
                                  <p:stCondLst>
                                    <p:cond delay="2000"/>
                                  </p:stCondLst>
                                  <p:childTnLst>
                                    <p:set>
                                      <p:cBhvr>
                                        <p:cTn id="35" dur="1" fill="hold">
                                          <p:stCondLst>
                                            <p:cond delay="0"/>
                                          </p:stCondLst>
                                        </p:cTn>
                                        <p:tgtEl>
                                          <p:spTgt spid="27"/>
                                        </p:tgtEl>
                                        <p:attrNameLst>
                                          <p:attrName>style.visibility</p:attrName>
                                        </p:attrNameLst>
                                      </p:cBhvr>
                                      <p:to>
                                        <p:strVal val="visible"/>
                                      </p:to>
                                    </p:set>
                                    <p:animEffect transition="in" filter="wipe(up)">
                                      <p:cBhvr>
                                        <p:cTn id="36" dur="500"/>
                                        <p:tgtEl>
                                          <p:spTgt spid="27"/>
                                        </p:tgtEl>
                                      </p:cBhvr>
                                    </p:animEffect>
                                  </p:childTnLst>
                                </p:cTn>
                              </p:par>
                              <p:par>
                                <p:cTn id="37" presetID="22" presetClass="entr" presetSubtype="1" fill="hold" nodeType="withEffect">
                                  <p:stCondLst>
                                    <p:cond delay="2500"/>
                                  </p:stCondLst>
                                  <p:childTnLst>
                                    <p:set>
                                      <p:cBhvr>
                                        <p:cTn id="38" dur="1" fill="hold">
                                          <p:stCondLst>
                                            <p:cond delay="0"/>
                                          </p:stCondLst>
                                        </p:cTn>
                                        <p:tgtEl>
                                          <p:spTgt spid="28"/>
                                        </p:tgtEl>
                                        <p:attrNameLst>
                                          <p:attrName>style.visibility</p:attrName>
                                        </p:attrNameLst>
                                      </p:cBhvr>
                                      <p:to>
                                        <p:strVal val="visible"/>
                                      </p:to>
                                    </p:set>
                                    <p:animEffect transition="in" filter="wipe(up)">
                                      <p:cBhvr>
                                        <p:cTn id="39" dur="500"/>
                                        <p:tgtEl>
                                          <p:spTgt spid="28"/>
                                        </p:tgtEl>
                                      </p:cBhvr>
                                    </p:animEffect>
                                  </p:childTnLst>
                                </p:cTn>
                              </p:par>
                              <p:par>
                                <p:cTn id="40" presetID="22" presetClass="entr" presetSubtype="1" fill="hold" nodeType="withEffect">
                                  <p:stCondLst>
                                    <p:cond delay="2500"/>
                                  </p:stCondLst>
                                  <p:childTnLst>
                                    <p:set>
                                      <p:cBhvr>
                                        <p:cTn id="41" dur="1" fill="hold">
                                          <p:stCondLst>
                                            <p:cond delay="0"/>
                                          </p:stCondLst>
                                        </p:cTn>
                                        <p:tgtEl>
                                          <p:spTgt spid="29"/>
                                        </p:tgtEl>
                                        <p:attrNameLst>
                                          <p:attrName>style.visibility</p:attrName>
                                        </p:attrNameLst>
                                      </p:cBhvr>
                                      <p:to>
                                        <p:strVal val="visible"/>
                                      </p:to>
                                    </p:set>
                                    <p:animEffect transition="in" filter="wipe(up)">
                                      <p:cBhvr>
                                        <p:cTn id="42" dur="500"/>
                                        <p:tgtEl>
                                          <p:spTgt spid="29"/>
                                        </p:tgtEl>
                                      </p:cBhvr>
                                    </p:animEffect>
                                  </p:childTnLst>
                                </p:cTn>
                              </p:par>
                              <p:par>
                                <p:cTn id="43" presetID="22" presetClass="entr" presetSubtype="1" fill="hold" nodeType="withEffect">
                                  <p:stCondLst>
                                    <p:cond delay="2500"/>
                                  </p:stCondLst>
                                  <p:childTnLst>
                                    <p:set>
                                      <p:cBhvr>
                                        <p:cTn id="44" dur="1" fill="hold">
                                          <p:stCondLst>
                                            <p:cond delay="0"/>
                                          </p:stCondLst>
                                        </p:cTn>
                                        <p:tgtEl>
                                          <p:spTgt spid="30"/>
                                        </p:tgtEl>
                                        <p:attrNameLst>
                                          <p:attrName>style.visibility</p:attrName>
                                        </p:attrNameLst>
                                      </p:cBhvr>
                                      <p:to>
                                        <p:strVal val="visible"/>
                                      </p:to>
                                    </p:set>
                                    <p:animEffect transition="in" filter="wipe(up)">
                                      <p:cBhvr>
                                        <p:cTn id="45" dur="500"/>
                                        <p:tgtEl>
                                          <p:spTgt spid="30"/>
                                        </p:tgtEl>
                                      </p:cBhvr>
                                    </p:animEffect>
                                  </p:childTnLst>
                                </p:cTn>
                              </p:par>
                              <p:par>
                                <p:cTn id="46" presetID="22" presetClass="entr" presetSubtype="1" fill="hold" nodeType="withEffect">
                                  <p:stCondLst>
                                    <p:cond delay="2500"/>
                                  </p:stCondLst>
                                  <p:childTnLst>
                                    <p:set>
                                      <p:cBhvr>
                                        <p:cTn id="47" dur="1" fill="hold">
                                          <p:stCondLst>
                                            <p:cond delay="0"/>
                                          </p:stCondLst>
                                        </p:cTn>
                                        <p:tgtEl>
                                          <p:spTgt spid="41"/>
                                        </p:tgtEl>
                                        <p:attrNameLst>
                                          <p:attrName>style.visibility</p:attrName>
                                        </p:attrNameLst>
                                      </p:cBhvr>
                                      <p:to>
                                        <p:strVal val="visible"/>
                                      </p:to>
                                    </p:set>
                                    <p:animEffect transition="in" filter="wipe(up)">
                                      <p:cBhvr>
                                        <p:cTn id="4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125FA5-241A-C25C-670D-C47552B47753}"/>
              </a:ext>
            </a:extLst>
          </p:cNvPr>
          <p:cNvSpPr>
            <a:spLocks noGrp="1"/>
          </p:cNvSpPr>
          <p:nvPr>
            <p:ph type="title"/>
          </p:nvPr>
        </p:nvSpPr>
        <p:spPr/>
        <p:txBody>
          <a:bodyPr>
            <a:normAutofit/>
          </a:bodyPr>
          <a:lstStyle/>
          <a:p>
            <a:r>
              <a:rPr lang="zh-CN" altLang="en-US" sz="3200" b="1" dirty="0">
                <a:cs typeface="+mn-ea"/>
                <a:sym typeface="+mn-lt"/>
              </a:rPr>
              <a:t>解决问题的方法：虚拟局域网</a:t>
            </a:r>
            <a:r>
              <a:rPr lang="en-US" altLang="zh-CN" sz="3200" b="1" dirty="0">
                <a:cs typeface="+mn-ea"/>
                <a:sym typeface="+mn-lt"/>
              </a:rPr>
              <a:t>(VLAN)</a:t>
            </a:r>
            <a:endParaRPr lang="zh-CN" altLang="en-US" dirty="0"/>
          </a:p>
        </p:txBody>
      </p:sp>
      <p:sp>
        <p:nvSpPr>
          <p:cNvPr id="3" name="内容占位符 2">
            <a:extLst>
              <a:ext uri="{FF2B5EF4-FFF2-40B4-BE49-F238E27FC236}">
                <a16:creationId xmlns:a16="http://schemas.microsoft.com/office/drawing/2014/main" id="{818E6280-CB00-9585-601F-575C65B75D36}"/>
              </a:ext>
            </a:extLst>
          </p:cNvPr>
          <p:cNvSpPr>
            <a:spLocks noGrp="1"/>
          </p:cNvSpPr>
          <p:nvPr>
            <p:ph idx="1"/>
          </p:nvPr>
        </p:nvSpPr>
        <p:spPr/>
        <p:txBody>
          <a:bodyPr/>
          <a:lstStyle/>
          <a:p>
            <a:pPr>
              <a:lnSpc>
                <a:spcPct val="120000"/>
              </a:lnSpc>
            </a:pPr>
            <a:r>
              <a:rPr lang="en-US" altLang="zh-CN" sz="2400" dirty="0">
                <a:latin typeface="+mn-ea"/>
                <a:cs typeface="+mn-ea"/>
                <a:sym typeface="+mn-lt"/>
              </a:rPr>
              <a:t>IEEE 802.1Q </a:t>
            </a:r>
            <a:r>
              <a:rPr lang="zh-CN" altLang="en-US" sz="2400" dirty="0">
                <a:latin typeface="+mn-ea"/>
                <a:cs typeface="+mn-ea"/>
                <a:sym typeface="+mn-lt"/>
              </a:rPr>
              <a:t>对虚拟局域网 </a:t>
            </a:r>
            <a:r>
              <a:rPr lang="en-US" altLang="zh-CN" sz="2400" dirty="0">
                <a:latin typeface="+mn-ea"/>
                <a:cs typeface="+mn-ea"/>
                <a:sym typeface="+mn-lt"/>
              </a:rPr>
              <a:t>VLAN </a:t>
            </a:r>
            <a:r>
              <a:rPr lang="zh-CN" altLang="en-US" sz="2400" dirty="0">
                <a:latin typeface="+mn-ea"/>
                <a:cs typeface="+mn-ea"/>
                <a:sym typeface="+mn-lt"/>
              </a:rPr>
              <a:t>的</a:t>
            </a:r>
            <a:r>
              <a:rPr lang="zh-CN" altLang="en-US" sz="2400" dirty="0">
                <a:solidFill>
                  <a:srgbClr val="C00000"/>
                </a:solidFill>
                <a:latin typeface="+mn-ea"/>
                <a:cs typeface="+mn-ea"/>
                <a:sym typeface="+mn-lt"/>
              </a:rPr>
              <a:t>定义</a:t>
            </a:r>
            <a:r>
              <a:rPr lang="zh-CN" altLang="en-US" sz="2400" dirty="0">
                <a:latin typeface="+mn-ea"/>
                <a:cs typeface="+mn-ea"/>
                <a:sym typeface="+mn-lt"/>
              </a:rPr>
              <a:t>：</a:t>
            </a:r>
            <a:endParaRPr lang="en-US" altLang="zh-CN" sz="2400" dirty="0">
              <a:latin typeface="+mn-ea"/>
              <a:cs typeface="+mn-ea"/>
              <a:sym typeface="+mn-lt"/>
            </a:endParaRPr>
          </a:p>
          <a:p>
            <a:pPr marL="536575" indent="-271463">
              <a:lnSpc>
                <a:spcPct val="120000"/>
              </a:lnSpc>
              <a:buFont typeface="Wingdings" panose="05000000000000000000" pitchFamily="2" charset="2"/>
              <a:buChar char="Ø"/>
            </a:pPr>
            <a:r>
              <a:rPr lang="zh-CN" altLang="en-US" sz="2000" dirty="0">
                <a:solidFill>
                  <a:schemeClr val="tx1"/>
                </a:solidFill>
                <a:latin typeface="+mn-ea"/>
                <a:cs typeface="+mn-ea"/>
                <a:sym typeface="+mn-lt"/>
              </a:rPr>
              <a:t>虚拟局域网 </a:t>
            </a:r>
            <a:r>
              <a:rPr lang="en-US" altLang="zh-CN" sz="2000" dirty="0">
                <a:solidFill>
                  <a:schemeClr val="tx1"/>
                </a:solidFill>
                <a:latin typeface="+mn-ea"/>
                <a:cs typeface="+mn-ea"/>
                <a:sym typeface="+mn-lt"/>
              </a:rPr>
              <a:t>VLAN </a:t>
            </a:r>
            <a:r>
              <a:rPr lang="zh-CN" altLang="en-US" sz="2000" dirty="0">
                <a:solidFill>
                  <a:schemeClr val="tx1"/>
                </a:solidFill>
                <a:latin typeface="+mn-ea"/>
                <a:cs typeface="+mn-ea"/>
                <a:sym typeface="+mn-lt"/>
              </a:rPr>
              <a:t>（</a:t>
            </a:r>
            <a:r>
              <a:rPr lang="en-US" altLang="zh-CN" sz="2000" dirty="0">
                <a:solidFill>
                  <a:schemeClr val="tx1"/>
                </a:solidFill>
                <a:latin typeface="+mn-ea"/>
                <a:cs typeface="+mn-ea"/>
                <a:sym typeface="+mn-lt"/>
              </a:rPr>
              <a:t>Virtual LAN</a:t>
            </a:r>
            <a:r>
              <a:rPr lang="zh-CN" altLang="en-US" sz="2000" dirty="0">
                <a:solidFill>
                  <a:schemeClr val="tx1"/>
                </a:solidFill>
                <a:latin typeface="+mn-ea"/>
                <a:cs typeface="+mn-ea"/>
                <a:sym typeface="+mn-lt"/>
              </a:rPr>
              <a:t>）是由一些局域网网段构成的与物理位置无关的逻辑组，而这些网段具有某些共同特征与共同需求。</a:t>
            </a:r>
            <a:endParaRPr lang="en-US" altLang="zh-CN" sz="2000" dirty="0">
              <a:solidFill>
                <a:schemeClr val="tx1"/>
              </a:solidFill>
              <a:latin typeface="+mn-ea"/>
              <a:cs typeface="+mn-ea"/>
              <a:sym typeface="+mn-lt"/>
            </a:endParaRPr>
          </a:p>
          <a:p>
            <a:pPr>
              <a:lnSpc>
                <a:spcPct val="120000"/>
              </a:lnSpc>
            </a:pPr>
            <a:r>
              <a:rPr lang="zh-CN" altLang="en-US" sz="2400" dirty="0">
                <a:latin typeface="+mn-ea"/>
                <a:cs typeface="+mn-ea"/>
                <a:sym typeface="+mn-lt"/>
              </a:rPr>
              <a:t>对虚拟局域网 </a:t>
            </a:r>
            <a:r>
              <a:rPr lang="en-US" altLang="zh-CN" sz="2400" dirty="0">
                <a:latin typeface="+mn-ea"/>
                <a:cs typeface="+mn-ea"/>
                <a:sym typeface="+mn-lt"/>
              </a:rPr>
              <a:t>VLAN </a:t>
            </a:r>
            <a:r>
              <a:rPr lang="zh-CN" altLang="en-US" sz="2400" dirty="0">
                <a:latin typeface="+mn-ea"/>
                <a:cs typeface="+mn-ea"/>
                <a:sym typeface="+mn-lt"/>
              </a:rPr>
              <a:t>定义的理解：</a:t>
            </a:r>
            <a:endParaRPr lang="en-US" altLang="zh-CN" sz="2400" dirty="0">
              <a:latin typeface="+mn-ea"/>
              <a:cs typeface="+mn-ea"/>
              <a:sym typeface="+mn-lt"/>
            </a:endParaRPr>
          </a:p>
          <a:p>
            <a:pPr marL="536575" indent="-271463">
              <a:buSzPct val="70000"/>
              <a:buFont typeface="Wingdings" panose="05000000000000000000" pitchFamily="2" charset="2"/>
              <a:buChar char="Ø"/>
            </a:pPr>
            <a:r>
              <a:rPr lang="zh-CN" altLang="en-US" sz="2000" dirty="0">
                <a:solidFill>
                  <a:schemeClr val="tx1"/>
                </a:solidFill>
                <a:latin typeface="+mn-ea"/>
                <a:cs typeface="+mn-ea"/>
                <a:sym typeface="+mn-lt"/>
              </a:rPr>
              <a:t>虚拟局域网是按照某种需要将用户主机和网络资源进行一种虚拟的逻辑组合，废物理组合</a:t>
            </a:r>
            <a:endParaRPr lang="en-US" altLang="zh-CN" sz="2000" dirty="0">
              <a:solidFill>
                <a:schemeClr val="tx1"/>
              </a:solidFill>
              <a:latin typeface="+mn-ea"/>
              <a:cs typeface="+mn-ea"/>
              <a:sym typeface="+mn-lt"/>
            </a:endParaRPr>
          </a:p>
          <a:p>
            <a:pPr marL="536575" indent="-271463">
              <a:buFont typeface="Wingdings" panose="05000000000000000000" pitchFamily="2" charset="2"/>
              <a:buChar char="Ø"/>
            </a:pPr>
            <a:r>
              <a:rPr lang="zh-CN" altLang="en-US" sz="2000" dirty="0">
                <a:solidFill>
                  <a:schemeClr val="tx1"/>
                </a:solidFill>
                <a:latin typeface="+mn-ea"/>
                <a:cs typeface="+mn-ea"/>
                <a:sym typeface="+mn-lt"/>
              </a:rPr>
              <a:t>在同个组合里的主机和设备处于同个广播域内，在链路层就能互连互通</a:t>
            </a:r>
            <a:endParaRPr lang="en-US" altLang="zh-CN" sz="2000" dirty="0">
              <a:solidFill>
                <a:schemeClr val="tx1"/>
              </a:solidFill>
              <a:latin typeface="+mn-ea"/>
              <a:cs typeface="+mn-ea"/>
              <a:sym typeface="+mn-lt"/>
            </a:endParaRPr>
          </a:p>
          <a:p>
            <a:pPr marL="536575" indent="-271463">
              <a:buFont typeface="Wingdings" panose="05000000000000000000" pitchFamily="2" charset="2"/>
              <a:buChar char="Ø"/>
            </a:pPr>
            <a:r>
              <a:rPr lang="zh-CN" altLang="en-US" sz="2000" dirty="0">
                <a:solidFill>
                  <a:schemeClr val="tx1"/>
                </a:solidFill>
                <a:latin typeface="+mn-ea"/>
                <a:cs typeface="+mn-ea"/>
                <a:sym typeface="+mn-lt"/>
              </a:rPr>
              <a:t>在不同组合里的主机和设备在链路层相互隔离，只有在网络层以上才能相互通信</a:t>
            </a:r>
            <a:endParaRPr lang="en-US" altLang="zh-CN" sz="2000" dirty="0">
              <a:solidFill>
                <a:schemeClr val="tx1"/>
              </a:solidFill>
              <a:latin typeface="+mn-ea"/>
              <a:cs typeface="+mn-ea"/>
              <a:sym typeface="+mn-lt"/>
            </a:endParaRPr>
          </a:p>
          <a:p>
            <a:pPr marL="536575" indent="-271463">
              <a:buSzPct val="70000"/>
              <a:buFont typeface="Wingdings" panose="05000000000000000000" pitchFamily="2" charset="2"/>
              <a:buChar char="Ø"/>
            </a:pPr>
            <a:r>
              <a:rPr lang="zh-CN" altLang="en-US" sz="2000" dirty="0">
                <a:solidFill>
                  <a:schemeClr val="tx1"/>
                </a:solidFill>
                <a:latin typeface="+mn-ea"/>
                <a:cs typeface="+mn-ea"/>
                <a:sym typeface="+mn-lt"/>
              </a:rPr>
              <a:t>每一个数据帧，都有一个明确的标识符，指明发送这个帧的主机属于哪一个 </a:t>
            </a:r>
            <a:r>
              <a:rPr lang="en-US" altLang="zh-CN" sz="2000" dirty="0">
                <a:solidFill>
                  <a:schemeClr val="tx1"/>
                </a:solidFill>
                <a:latin typeface="+mn-ea"/>
                <a:cs typeface="+mn-ea"/>
                <a:sym typeface="+mn-lt"/>
              </a:rPr>
              <a:t>VLAN</a:t>
            </a:r>
            <a:endParaRPr lang="zh-CN" altLang="en-US" dirty="0"/>
          </a:p>
        </p:txBody>
      </p:sp>
      <p:sp>
        <p:nvSpPr>
          <p:cNvPr id="4" name="灯片编号占位符 3">
            <a:extLst>
              <a:ext uri="{FF2B5EF4-FFF2-40B4-BE49-F238E27FC236}">
                <a16:creationId xmlns:a16="http://schemas.microsoft.com/office/drawing/2014/main" id="{EC1DA031-A1C5-10A5-6876-A5BEDB136561}"/>
              </a:ext>
            </a:extLst>
          </p:cNvPr>
          <p:cNvSpPr>
            <a:spLocks noGrp="1"/>
          </p:cNvSpPr>
          <p:nvPr>
            <p:ph type="sldNum" sz="quarter" idx="12"/>
          </p:nvPr>
        </p:nvSpPr>
        <p:spPr/>
        <p:txBody>
          <a:bodyPr/>
          <a:lstStyle/>
          <a:p>
            <a:fld id="{C8BB1146-E542-4D4E-B8E9-6919A11DDD48}" type="slidenum">
              <a:rPr lang="en-US" smtClean="0"/>
              <a:t>241</a:t>
            </a:fld>
            <a:endParaRPr lang="en-US"/>
          </a:p>
        </p:txBody>
      </p:sp>
    </p:spTree>
    <p:extLst>
      <p:ext uri="{BB962C8B-B14F-4D97-AF65-F5344CB8AC3E}">
        <p14:creationId xmlns:p14="http://schemas.microsoft.com/office/powerpoint/2010/main" val="10961355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73FFB2-5332-9C32-7DA8-DFBA3B90CA7D}"/>
              </a:ext>
            </a:extLst>
          </p:cNvPr>
          <p:cNvSpPr>
            <a:spLocks noGrp="1"/>
          </p:cNvSpPr>
          <p:nvPr>
            <p:ph type="title"/>
          </p:nvPr>
        </p:nvSpPr>
        <p:spPr/>
        <p:txBody>
          <a:bodyPr>
            <a:normAutofit/>
          </a:bodyPr>
          <a:lstStyle/>
          <a:p>
            <a:r>
              <a:rPr lang="zh-CN" altLang="en-US" sz="3200" dirty="0">
                <a:latin typeface="+mn-lt"/>
                <a:ea typeface="+mn-ea"/>
                <a:cs typeface="+mn-ea"/>
                <a:sym typeface="+mn-lt"/>
              </a:rPr>
              <a:t>交换机上如何实现虚拟局域网 </a:t>
            </a:r>
            <a:r>
              <a:rPr lang="en-US" altLang="zh-CN" sz="3200" dirty="0">
                <a:latin typeface="+mn-lt"/>
                <a:ea typeface="+mn-ea"/>
                <a:cs typeface="+mn-ea"/>
                <a:sym typeface="+mn-lt"/>
              </a:rPr>
              <a:t>VLAN </a:t>
            </a:r>
            <a:r>
              <a:rPr lang="zh-CN" altLang="en-US" sz="3200" dirty="0">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9AEF0482-9429-7857-E4CE-9586ED838030}"/>
              </a:ext>
            </a:extLst>
          </p:cNvPr>
          <p:cNvSpPr>
            <a:spLocks noGrp="1"/>
          </p:cNvSpPr>
          <p:nvPr>
            <p:ph idx="1"/>
          </p:nvPr>
        </p:nvSpPr>
        <p:spPr>
          <a:xfrm>
            <a:off x="666153" y="1724718"/>
            <a:ext cx="5573469" cy="4121628"/>
          </a:xfrm>
        </p:spPr>
        <p:txBody>
          <a:bodyPr>
            <a:normAutofit/>
          </a:bodyPr>
          <a:lstStyle/>
          <a:p>
            <a:pPr>
              <a:lnSpc>
                <a:spcPct val="120000"/>
              </a:lnSpc>
            </a:pPr>
            <a:r>
              <a:rPr lang="zh-CN" altLang="en-US" dirty="0">
                <a:latin typeface="+mn-ea"/>
                <a:cs typeface="+mn-ea"/>
                <a:sym typeface="+mn-lt"/>
              </a:rPr>
              <a:t>划分</a:t>
            </a:r>
            <a:r>
              <a:rPr lang="en-US" altLang="zh-CN" dirty="0">
                <a:latin typeface="+mn-ea"/>
                <a:cs typeface="+mn-ea"/>
                <a:sym typeface="+mn-lt"/>
              </a:rPr>
              <a:t>VLAN </a:t>
            </a:r>
            <a:r>
              <a:rPr lang="zh-CN" altLang="en-US" dirty="0">
                <a:latin typeface="+mn-ea"/>
                <a:cs typeface="+mn-ea"/>
                <a:sym typeface="+mn-lt"/>
              </a:rPr>
              <a:t>的方法有多种，可以基于：</a:t>
            </a:r>
            <a:endParaRPr lang="en-US" altLang="zh-CN" dirty="0">
              <a:latin typeface="+mn-ea"/>
              <a:cs typeface="+mn-ea"/>
              <a:sym typeface="+mn-lt"/>
            </a:endParaRPr>
          </a:p>
          <a:p>
            <a:pPr marL="536575" indent="-271463">
              <a:lnSpc>
                <a:spcPct val="120000"/>
              </a:lnSpc>
              <a:buFont typeface="Wingdings" panose="05000000000000000000" pitchFamily="2" charset="2"/>
              <a:buChar char="Ø"/>
            </a:pPr>
            <a:r>
              <a:rPr lang="zh-CN" altLang="en-US" dirty="0">
                <a:latin typeface="+mn-ea"/>
                <a:cs typeface="+mn-ea"/>
                <a:sym typeface="+mn-lt"/>
              </a:rPr>
              <a:t>交换机端口</a:t>
            </a:r>
            <a:endParaRPr lang="en-US" altLang="zh-CN" dirty="0">
              <a:latin typeface="+mn-ea"/>
              <a:cs typeface="+mn-ea"/>
              <a:sym typeface="+mn-lt"/>
            </a:endParaRPr>
          </a:p>
          <a:p>
            <a:pPr marL="536575" indent="-271463">
              <a:lnSpc>
                <a:spcPct val="120000"/>
              </a:lnSpc>
              <a:buFont typeface="Wingdings" panose="05000000000000000000" pitchFamily="2" charset="2"/>
              <a:buChar char="Ø"/>
            </a:pPr>
            <a:r>
              <a:rPr lang="zh-CN" altLang="en-US" dirty="0">
                <a:latin typeface="+mn-ea"/>
                <a:cs typeface="+mn-ea"/>
                <a:sym typeface="+mn-lt"/>
              </a:rPr>
              <a:t>计算机网卡的</a:t>
            </a:r>
            <a:r>
              <a:rPr lang="en-US" altLang="zh-CN" dirty="0">
                <a:latin typeface="+mn-ea"/>
                <a:cs typeface="+mn-ea"/>
                <a:sym typeface="+mn-lt"/>
              </a:rPr>
              <a:t>MAC</a:t>
            </a:r>
            <a:r>
              <a:rPr lang="zh-CN" altLang="en-US" dirty="0">
                <a:latin typeface="+mn-ea"/>
                <a:cs typeface="+mn-ea"/>
                <a:sym typeface="+mn-lt"/>
              </a:rPr>
              <a:t>地址</a:t>
            </a:r>
            <a:endParaRPr lang="en-US" altLang="zh-CN" dirty="0">
              <a:latin typeface="+mn-ea"/>
              <a:cs typeface="+mn-ea"/>
              <a:sym typeface="+mn-lt"/>
            </a:endParaRPr>
          </a:p>
          <a:p>
            <a:pPr marL="536575" indent="-271463">
              <a:lnSpc>
                <a:spcPct val="120000"/>
              </a:lnSpc>
              <a:buFont typeface="Wingdings" panose="05000000000000000000" pitchFamily="2" charset="2"/>
              <a:buChar char="Ø"/>
            </a:pPr>
            <a:r>
              <a:rPr lang="zh-CN" altLang="en-US" dirty="0">
                <a:latin typeface="+mn-ea"/>
                <a:cs typeface="+mn-ea"/>
                <a:sym typeface="+mn-lt"/>
              </a:rPr>
              <a:t>协议类型</a:t>
            </a:r>
            <a:endParaRPr lang="en-US" altLang="zh-CN" dirty="0">
              <a:latin typeface="+mn-ea"/>
              <a:cs typeface="+mn-ea"/>
              <a:sym typeface="+mn-lt"/>
            </a:endParaRPr>
          </a:p>
          <a:p>
            <a:pPr marL="536575" indent="-271463">
              <a:lnSpc>
                <a:spcPct val="120000"/>
              </a:lnSpc>
              <a:buFont typeface="Wingdings" panose="05000000000000000000" pitchFamily="2" charset="2"/>
              <a:buChar char="Ø"/>
            </a:pPr>
            <a:r>
              <a:rPr lang="en-US" altLang="zh-CN" dirty="0">
                <a:latin typeface="+mn-ea"/>
                <a:cs typeface="+mn-ea"/>
                <a:sym typeface="+mn-lt"/>
              </a:rPr>
              <a:t>IP</a:t>
            </a:r>
            <a:r>
              <a:rPr lang="zh-CN" altLang="en-US" dirty="0">
                <a:latin typeface="+mn-ea"/>
                <a:cs typeface="+mn-ea"/>
                <a:sym typeface="+mn-lt"/>
              </a:rPr>
              <a:t>子网地址</a:t>
            </a:r>
            <a:endParaRPr lang="en-US" altLang="zh-CN" dirty="0">
              <a:latin typeface="+mn-ea"/>
              <a:cs typeface="+mn-ea"/>
              <a:sym typeface="+mn-lt"/>
            </a:endParaRPr>
          </a:p>
          <a:p>
            <a:pPr marL="536575" indent="-271463">
              <a:lnSpc>
                <a:spcPct val="120000"/>
              </a:lnSpc>
              <a:buFont typeface="Wingdings" panose="05000000000000000000" pitchFamily="2" charset="2"/>
              <a:buChar char="Ø"/>
            </a:pPr>
            <a:r>
              <a:rPr lang="zh-CN" altLang="en-US" dirty="0">
                <a:latin typeface="+mn-ea"/>
                <a:cs typeface="+mn-ea"/>
                <a:sym typeface="+mn-lt"/>
              </a:rPr>
              <a:t>高层应用或服务</a:t>
            </a:r>
            <a:endParaRPr lang="en-US" altLang="zh-CN" dirty="0">
              <a:latin typeface="+mn-ea"/>
              <a:cs typeface="+mn-ea"/>
              <a:sym typeface="+mn-lt"/>
            </a:endParaRPr>
          </a:p>
          <a:p>
            <a:endParaRPr lang="zh-CN" altLang="en-US" dirty="0"/>
          </a:p>
        </p:txBody>
      </p:sp>
      <p:sp>
        <p:nvSpPr>
          <p:cNvPr id="5" name="灯片编号占位符 4">
            <a:extLst>
              <a:ext uri="{FF2B5EF4-FFF2-40B4-BE49-F238E27FC236}">
                <a16:creationId xmlns:a16="http://schemas.microsoft.com/office/drawing/2014/main" id="{54449574-66AA-DBC3-DAF7-939F11BC850E}"/>
              </a:ext>
            </a:extLst>
          </p:cNvPr>
          <p:cNvSpPr>
            <a:spLocks noGrp="1"/>
          </p:cNvSpPr>
          <p:nvPr>
            <p:ph type="sldNum" sz="quarter" idx="12"/>
          </p:nvPr>
        </p:nvSpPr>
        <p:spPr/>
        <p:txBody>
          <a:bodyPr/>
          <a:lstStyle/>
          <a:p>
            <a:fld id="{C8BB1146-E542-4D4E-B8E9-6919A11DDD48}" type="slidenum">
              <a:rPr lang="en-US" smtClean="0"/>
              <a:t>242</a:t>
            </a:fld>
            <a:endParaRPr lang="en-US"/>
          </a:p>
        </p:txBody>
      </p:sp>
      <p:sp>
        <p:nvSpPr>
          <p:cNvPr id="6" name="圆角矩形 162">
            <a:extLst>
              <a:ext uri="{FF2B5EF4-FFF2-40B4-BE49-F238E27FC236}">
                <a16:creationId xmlns:a16="http://schemas.microsoft.com/office/drawing/2014/main" id="{FE5AA238-4233-F9A7-5AF5-62319B97D1BB}"/>
              </a:ext>
            </a:extLst>
          </p:cNvPr>
          <p:cNvSpPr/>
          <p:nvPr/>
        </p:nvSpPr>
        <p:spPr>
          <a:xfrm>
            <a:off x="9014670" y="3803363"/>
            <a:ext cx="2134766" cy="1606406"/>
          </a:xfrm>
          <a:prstGeom prst="roundRect">
            <a:avLst>
              <a:gd name="adj" fmla="val 7014"/>
            </a:avLst>
          </a:prstGeom>
          <a:solidFill>
            <a:srgbClr val="CCFFCC"/>
          </a:solidFill>
          <a:ln w="19050">
            <a:solidFill>
              <a:srgbClr val="92D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zh-CN" altLang="en-US">
              <a:cs typeface="+mn-ea"/>
              <a:sym typeface="+mn-lt"/>
            </a:endParaRPr>
          </a:p>
        </p:txBody>
      </p:sp>
      <p:sp>
        <p:nvSpPr>
          <p:cNvPr id="7" name="矩形 6">
            <a:extLst>
              <a:ext uri="{FF2B5EF4-FFF2-40B4-BE49-F238E27FC236}">
                <a16:creationId xmlns:a16="http://schemas.microsoft.com/office/drawing/2014/main" id="{5E78585F-F84F-D2E8-3E36-66AB3F3B1AD9}"/>
              </a:ext>
            </a:extLst>
          </p:cNvPr>
          <p:cNvSpPr/>
          <p:nvPr/>
        </p:nvSpPr>
        <p:spPr>
          <a:xfrm>
            <a:off x="9532367" y="5015560"/>
            <a:ext cx="1043876" cy="394210"/>
          </a:xfrm>
          <a:prstGeom prst="rect">
            <a:avLst/>
          </a:prstGeom>
        </p:spPr>
        <p:txBody>
          <a:bodyPr wrap="none">
            <a:spAutoFit/>
          </a:bodyPr>
          <a:lstStyle/>
          <a:p>
            <a:pPr algn="ctr">
              <a:lnSpc>
                <a:spcPct val="120000"/>
              </a:lnSpc>
            </a:pPr>
            <a:r>
              <a:rPr lang="en-US" altLang="zh-CN" dirty="0">
                <a:cs typeface="+mn-ea"/>
                <a:sym typeface="+mn-lt"/>
              </a:rPr>
              <a:t>VLAN20</a:t>
            </a:r>
          </a:p>
        </p:txBody>
      </p:sp>
      <p:sp>
        <p:nvSpPr>
          <p:cNvPr id="8" name="圆角矩形 20">
            <a:extLst>
              <a:ext uri="{FF2B5EF4-FFF2-40B4-BE49-F238E27FC236}">
                <a16:creationId xmlns:a16="http://schemas.microsoft.com/office/drawing/2014/main" id="{1C62E5DF-9492-571B-DA4A-8D0ABD220E14}"/>
              </a:ext>
            </a:extLst>
          </p:cNvPr>
          <p:cNvSpPr/>
          <p:nvPr/>
        </p:nvSpPr>
        <p:spPr>
          <a:xfrm>
            <a:off x="6728025" y="3785532"/>
            <a:ext cx="2075856" cy="1624237"/>
          </a:xfrm>
          <a:prstGeom prst="roundRect">
            <a:avLst>
              <a:gd name="adj" fmla="val 7014"/>
            </a:avLst>
          </a:prstGeom>
          <a:solidFill>
            <a:srgbClr val="FFFFCC"/>
          </a:solidFill>
          <a:ln w="1905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zh-CN" altLang="en-US" sz="1600">
              <a:cs typeface="+mn-ea"/>
              <a:sym typeface="+mn-lt"/>
            </a:endParaRPr>
          </a:p>
        </p:txBody>
      </p:sp>
      <p:sp>
        <p:nvSpPr>
          <p:cNvPr id="9" name="矩形 8">
            <a:extLst>
              <a:ext uri="{FF2B5EF4-FFF2-40B4-BE49-F238E27FC236}">
                <a16:creationId xmlns:a16="http://schemas.microsoft.com/office/drawing/2014/main" id="{7DF911EC-2E38-FED1-725E-27EB64277F75}"/>
              </a:ext>
            </a:extLst>
          </p:cNvPr>
          <p:cNvSpPr/>
          <p:nvPr/>
        </p:nvSpPr>
        <p:spPr>
          <a:xfrm>
            <a:off x="7215076" y="4954252"/>
            <a:ext cx="1043876" cy="394210"/>
          </a:xfrm>
          <a:prstGeom prst="rect">
            <a:avLst/>
          </a:prstGeom>
        </p:spPr>
        <p:txBody>
          <a:bodyPr wrap="none">
            <a:spAutoFit/>
          </a:bodyPr>
          <a:lstStyle/>
          <a:p>
            <a:pPr>
              <a:lnSpc>
                <a:spcPct val="120000"/>
              </a:lnSpc>
            </a:pPr>
            <a:r>
              <a:rPr lang="en-US" altLang="zh-CN" dirty="0">
                <a:cs typeface="+mn-ea"/>
                <a:sym typeface="+mn-lt"/>
              </a:rPr>
              <a:t>VLAN10</a:t>
            </a:r>
          </a:p>
        </p:txBody>
      </p:sp>
      <p:sp>
        <p:nvSpPr>
          <p:cNvPr id="10" name="矩形 3">
            <a:extLst>
              <a:ext uri="{FF2B5EF4-FFF2-40B4-BE49-F238E27FC236}">
                <a16:creationId xmlns:a16="http://schemas.microsoft.com/office/drawing/2014/main" id="{AF63814E-7334-2EBC-9111-6799767B79F3}"/>
              </a:ext>
            </a:extLst>
          </p:cNvPr>
          <p:cNvSpPr>
            <a:spLocks noChangeArrowheads="1"/>
          </p:cNvSpPr>
          <p:nvPr/>
        </p:nvSpPr>
        <p:spPr bwMode="auto">
          <a:xfrm>
            <a:off x="6666043" y="4573417"/>
            <a:ext cx="1128834"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20000"/>
              </a:lnSpc>
            </a:pPr>
            <a:r>
              <a:rPr lang="en-US" altLang="zh-CN" sz="1400" dirty="0">
                <a:cs typeface="+mn-ea"/>
                <a:sym typeface="+mn-lt"/>
              </a:rPr>
              <a:t>192.168.1.1</a:t>
            </a:r>
            <a:endParaRPr lang="zh-CN" altLang="en-US" sz="1400" dirty="0">
              <a:cs typeface="+mn-ea"/>
              <a:sym typeface="+mn-lt"/>
            </a:endParaRPr>
          </a:p>
        </p:txBody>
      </p:sp>
      <p:sp>
        <p:nvSpPr>
          <p:cNvPr id="11" name="圆角矩形 37">
            <a:extLst>
              <a:ext uri="{FF2B5EF4-FFF2-40B4-BE49-F238E27FC236}">
                <a16:creationId xmlns:a16="http://schemas.microsoft.com/office/drawing/2014/main" id="{E7586DC7-C963-EFB0-19D3-4F73839E1B0D}"/>
              </a:ext>
            </a:extLst>
          </p:cNvPr>
          <p:cNvSpPr/>
          <p:nvPr/>
        </p:nvSpPr>
        <p:spPr bwMode="auto">
          <a:xfrm>
            <a:off x="6728025" y="2348880"/>
            <a:ext cx="4448711" cy="1080120"/>
          </a:xfrm>
          <a:prstGeom prst="roundRect">
            <a:avLst>
              <a:gd name="adj" fmla="val 5625"/>
            </a:avLst>
          </a:prstGeom>
          <a:solidFill>
            <a:schemeClr val="bg1">
              <a:lumMod val="95000"/>
            </a:schemeClr>
          </a:solidFill>
          <a:ln w="381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lnSpc>
                <a:spcPct val="120000"/>
              </a:lnSpc>
              <a:spcBef>
                <a:spcPct val="0"/>
              </a:spcBef>
              <a:spcAft>
                <a:spcPct val="0"/>
              </a:spcAft>
              <a:buClr>
                <a:srgbClr val="CC9900"/>
              </a:buClr>
              <a:buFont typeface="Wingdings" pitchFamily="2" charset="2"/>
              <a:buChar char="n"/>
            </a:pPr>
            <a:endParaRPr lang="zh-CN" altLang="en-US">
              <a:cs typeface="+mn-ea"/>
              <a:sym typeface="+mn-lt"/>
            </a:endParaRPr>
          </a:p>
        </p:txBody>
      </p:sp>
      <p:sp>
        <p:nvSpPr>
          <p:cNvPr id="12" name="TextBox 38">
            <a:extLst>
              <a:ext uri="{FF2B5EF4-FFF2-40B4-BE49-F238E27FC236}">
                <a16:creationId xmlns:a16="http://schemas.microsoft.com/office/drawing/2014/main" id="{54131F74-7E67-A028-905F-71CAC55405F3}"/>
              </a:ext>
            </a:extLst>
          </p:cNvPr>
          <p:cNvSpPr txBox="1"/>
          <p:nvPr/>
        </p:nvSpPr>
        <p:spPr>
          <a:xfrm>
            <a:off x="8617258" y="2357539"/>
            <a:ext cx="877163" cy="396134"/>
          </a:xfrm>
          <a:prstGeom prst="rect">
            <a:avLst/>
          </a:prstGeom>
          <a:noFill/>
        </p:spPr>
        <p:txBody>
          <a:bodyPr wrap="none" rtlCol="0">
            <a:spAutoFit/>
          </a:bodyPr>
          <a:lstStyle/>
          <a:p>
            <a:pPr algn="ctr">
              <a:lnSpc>
                <a:spcPct val="120000"/>
              </a:lnSpc>
            </a:pPr>
            <a:r>
              <a:rPr lang="zh-CN" altLang="en-US" b="1" dirty="0">
                <a:cs typeface="+mn-ea"/>
                <a:sym typeface="+mn-lt"/>
              </a:rPr>
              <a:t>交换机</a:t>
            </a:r>
          </a:p>
        </p:txBody>
      </p:sp>
      <p:sp>
        <p:nvSpPr>
          <p:cNvPr id="13" name="矩形 12">
            <a:extLst>
              <a:ext uri="{FF2B5EF4-FFF2-40B4-BE49-F238E27FC236}">
                <a16:creationId xmlns:a16="http://schemas.microsoft.com/office/drawing/2014/main" id="{BA716116-3039-FABC-1C90-1A309575CD43}"/>
              </a:ext>
            </a:extLst>
          </p:cNvPr>
          <p:cNvSpPr/>
          <p:nvPr/>
        </p:nvSpPr>
        <p:spPr bwMode="auto">
          <a:xfrm>
            <a:off x="6989213" y="2720208"/>
            <a:ext cx="504056" cy="504056"/>
          </a:xfrm>
          <a:prstGeom prst="rect">
            <a:avLst/>
          </a:prstGeom>
          <a:solidFill>
            <a:srgbClr val="FFCC66"/>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b="1">
                <a:cs typeface="+mn-ea"/>
                <a:sym typeface="+mn-lt"/>
              </a:rPr>
              <a:t>1</a:t>
            </a:r>
            <a:endParaRPr lang="zh-CN" altLang="en-US" b="1">
              <a:cs typeface="+mn-ea"/>
              <a:sym typeface="+mn-lt"/>
            </a:endParaRPr>
          </a:p>
        </p:txBody>
      </p:sp>
      <p:sp>
        <p:nvSpPr>
          <p:cNvPr id="14" name="矩形 13">
            <a:extLst>
              <a:ext uri="{FF2B5EF4-FFF2-40B4-BE49-F238E27FC236}">
                <a16:creationId xmlns:a16="http://schemas.microsoft.com/office/drawing/2014/main" id="{7D61A0A9-C32A-173A-490B-2F371FB4C84B}"/>
              </a:ext>
            </a:extLst>
          </p:cNvPr>
          <p:cNvSpPr/>
          <p:nvPr/>
        </p:nvSpPr>
        <p:spPr bwMode="auto">
          <a:xfrm>
            <a:off x="8032178" y="2706186"/>
            <a:ext cx="504056" cy="504056"/>
          </a:xfrm>
          <a:prstGeom prst="rect">
            <a:avLst/>
          </a:prstGeom>
          <a:solidFill>
            <a:srgbClr val="FFCC66"/>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b="1">
                <a:cs typeface="+mn-ea"/>
                <a:sym typeface="+mn-lt"/>
              </a:rPr>
              <a:t>2</a:t>
            </a:r>
          </a:p>
        </p:txBody>
      </p:sp>
      <p:sp>
        <p:nvSpPr>
          <p:cNvPr id="15" name="矩形 14">
            <a:extLst>
              <a:ext uri="{FF2B5EF4-FFF2-40B4-BE49-F238E27FC236}">
                <a16:creationId xmlns:a16="http://schemas.microsoft.com/office/drawing/2014/main" id="{66FFE69C-28B2-C144-0BB8-5602357C789A}"/>
              </a:ext>
            </a:extLst>
          </p:cNvPr>
          <p:cNvSpPr/>
          <p:nvPr/>
        </p:nvSpPr>
        <p:spPr bwMode="auto">
          <a:xfrm>
            <a:off x="10347262" y="2730326"/>
            <a:ext cx="504056" cy="504056"/>
          </a:xfrm>
          <a:prstGeom prst="rect">
            <a:avLst/>
          </a:prstGeom>
          <a:solidFill>
            <a:srgbClr val="CCFF99"/>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b="1">
                <a:cs typeface="+mn-ea"/>
                <a:sym typeface="+mn-lt"/>
              </a:rPr>
              <a:t>24</a:t>
            </a:r>
            <a:endParaRPr lang="zh-CN" altLang="en-US" b="1">
              <a:cs typeface="+mn-ea"/>
              <a:sym typeface="+mn-lt"/>
            </a:endParaRPr>
          </a:p>
        </p:txBody>
      </p:sp>
      <p:sp>
        <p:nvSpPr>
          <p:cNvPr id="16" name="矩形 15">
            <a:extLst>
              <a:ext uri="{FF2B5EF4-FFF2-40B4-BE49-F238E27FC236}">
                <a16:creationId xmlns:a16="http://schemas.microsoft.com/office/drawing/2014/main" id="{E05C3C5E-3B2F-A6D7-E146-B51E7EC09A4D}"/>
              </a:ext>
            </a:extLst>
          </p:cNvPr>
          <p:cNvSpPr/>
          <p:nvPr/>
        </p:nvSpPr>
        <p:spPr bwMode="auto">
          <a:xfrm>
            <a:off x="9301645" y="2743309"/>
            <a:ext cx="504056" cy="504056"/>
          </a:xfrm>
          <a:prstGeom prst="rect">
            <a:avLst/>
          </a:prstGeom>
          <a:solidFill>
            <a:srgbClr val="CCFF99"/>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fontAlgn="base">
              <a:lnSpc>
                <a:spcPct val="120000"/>
              </a:lnSpc>
              <a:spcBef>
                <a:spcPct val="0"/>
              </a:spcBef>
              <a:spcAft>
                <a:spcPct val="0"/>
              </a:spcAft>
              <a:buClr>
                <a:srgbClr val="CC9900"/>
              </a:buClr>
            </a:pPr>
            <a:r>
              <a:rPr lang="en-US" altLang="zh-CN" b="1">
                <a:cs typeface="+mn-ea"/>
                <a:sym typeface="+mn-lt"/>
              </a:rPr>
              <a:t>23</a:t>
            </a:r>
            <a:endParaRPr lang="zh-CN" altLang="en-US" b="1">
              <a:cs typeface="+mn-ea"/>
              <a:sym typeface="+mn-lt"/>
            </a:endParaRPr>
          </a:p>
        </p:txBody>
      </p:sp>
      <p:cxnSp>
        <p:nvCxnSpPr>
          <p:cNvPr id="17" name="直接连接符 16">
            <a:extLst>
              <a:ext uri="{FF2B5EF4-FFF2-40B4-BE49-F238E27FC236}">
                <a16:creationId xmlns:a16="http://schemas.microsoft.com/office/drawing/2014/main" id="{C15EC3B9-AF68-8C4F-7EA3-BABBB5BFCF78}"/>
              </a:ext>
            </a:extLst>
          </p:cNvPr>
          <p:cNvCxnSpPr/>
          <p:nvPr/>
        </p:nvCxnSpPr>
        <p:spPr>
          <a:xfrm>
            <a:off x="7249109" y="3205264"/>
            <a:ext cx="8272" cy="9148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Group 40">
            <a:extLst>
              <a:ext uri="{FF2B5EF4-FFF2-40B4-BE49-F238E27FC236}">
                <a16:creationId xmlns:a16="http://schemas.microsoft.com/office/drawing/2014/main" id="{29B31611-D025-2DA3-FB8E-0E27385CC3D9}"/>
              </a:ext>
            </a:extLst>
          </p:cNvPr>
          <p:cNvGrpSpPr>
            <a:grpSpLocks noChangeAspect="1"/>
          </p:cNvGrpSpPr>
          <p:nvPr/>
        </p:nvGrpSpPr>
        <p:grpSpPr bwMode="auto">
          <a:xfrm>
            <a:off x="6917205" y="3997352"/>
            <a:ext cx="635568" cy="537010"/>
            <a:chOff x="350" y="882"/>
            <a:chExt cx="871" cy="736"/>
          </a:xfrm>
        </p:grpSpPr>
        <p:sp>
          <p:nvSpPr>
            <p:cNvPr id="19" name="AutoShape 41">
              <a:extLst>
                <a:ext uri="{FF2B5EF4-FFF2-40B4-BE49-F238E27FC236}">
                  <a16:creationId xmlns:a16="http://schemas.microsoft.com/office/drawing/2014/main" id="{9CC8A547-DC00-0B4F-226C-7B95A55434BC}"/>
                </a:ext>
              </a:extLst>
            </p:cNvPr>
            <p:cNvSpPr>
              <a:spLocks noChangeAspect="1" noChangeArrowheads="1" noTextEdit="1"/>
            </p:cNvSpPr>
            <p:nvPr/>
          </p:nvSpPr>
          <p:spPr bwMode="auto">
            <a:xfrm>
              <a:off x="350" y="882"/>
              <a:ext cx="871" cy="736"/>
            </a:xfrm>
            <a:prstGeom prst="rect">
              <a:avLst/>
            </a:prstGeom>
            <a:noFill/>
            <a:ln w="9525">
              <a:noFill/>
              <a:miter lim="800000"/>
              <a:headEnd/>
              <a:tailEnd/>
            </a:ln>
          </p:spPr>
          <p:txBody>
            <a:bodyPr/>
            <a:lstStyle/>
            <a:p>
              <a:pPr>
                <a:lnSpc>
                  <a:spcPct val="120000"/>
                </a:lnSpc>
              </a:pPr>
              <a:endParaRPr lang="zh-CN" altLang="en-US">
                <a:cs typeface="+mn-ea"/>
                <a:sym typeface="+mn-lt"/>
              </a:endParaRPr>
            </a:p>
          </p:txBody>
        </p:sp>
        <p:sp>
          <p:nvSpPr>
            <p:cNvPr id="20" name="Freeform 42">
              <a:extLst>
                <a:ext uri="{FF2B5EF4-FFF2-40B4-BE49-F238E27FC236}">
                  <a16:creationId xmlns:a16="http://schemas.microsoft.com/office/drawing/2014/main" id="{1D810B9D-F912-8C14-7284-377AF868E6B9}"/>
                </a:ext>
              </a:extLst>
            </p:cNvPr>
            <p:cNvSpPr>
              <a:spLocks/>
            </p:cNvSpPr>
            <p:nvPr/>
          </p:nvSpPr>
          <p:spPr bwMode="auto">
            <a:xfrm>
              <a:off x="745" y="934"/>
              <a:ext cx="291" cy="562"/>
            </a:xfrm>
            <a:custGeom>
              <a:avLst/>
              <a:gdLst>
                <a:gd name="T0" fmla="*/ 5093 w 5531"/>
                <a:gd name="T1" fmla="*/ 0 h 10669"/>
                <a:gd name="T2" fmla="*/ 3164 w 5531"/>
                <a:gd name="T3" fmla="*/ 572 h 10669"/>
                <a:gd name="T4" fmla="*/ 0 w 5531"/>
                <a:gd name="T5" fmla="*/ 8408 h 10669"/>
                <a:gd name="T6" fmla="*/ 362 w 5531"/>
                <a:gd name="T7" fmla="*/ 9644 h 10669"/>
                <a:gd name="T8" fmla="*/ 635 w 5531"/>
                <a:gd name="T9" fmla="*/ 9708 h 10669"/>
                <a:gd name="T10" fmla="*/ 908 w 5531"/>
                <a:gd name="T11" fmla="*/ 9772 h 10669"/>
                <a:gd name="T12" fmla="*/ 1181 w 5531"/>
                <a:gd name="T13" fmla="*/ 9836 h 10669"/>
                <a:gd name="T14" fmla="*/ 1454 w 5531"/>
                <a:gd name="T15" fmla="*/ 9900 h 10669"/>
                <a:gd name="T16" fmla="*/ 1727 w 5531"/>
                <a:gd name="T17" fmla="*/ 9964 h 10669"/>
                <a:gd name="T18" fmla="*/ 2000 w 5531"/>
                <a:gd name="T19" fmla="*/ 10028 h 10669"/>
                <a:gd name="T20" fmla="*/ 2273 w 5531"/>
                <a:gd name="T21" fmla="*/ 10092 h 10669"/>
                <a:gd name="T22" fmla="*/ 2546 w 5531"/>
                <a:gd name="T23" fmla="*/ 10156 h 10669"/>
                <a:gd name="T24" fmla="*/ 2819 w 5531"/>
                <a:gd name="T25" fmla="*/ 10220 h 10669"/>
                <a:gd name="T26" fmla="*/ 3092 w 5531"/>
                <a:gd name="T27" fmla="*/ 10284 h 10669"/>
                <a:gd name="T28" fmla="*/ 3366 w 5531"/>
                <a:gd name="T29" fmla="*/ 10348 h 10669"/>
                <a:gd name="T30" fmla="*/ 3639 w 5531"/>
                <a:gd name="T31" fmla="*/ 10412 h 10669"/>
                <a:gd name="T32" fmla="*/ 3912 w 5531"/>
                <a:gd name="T33" fmla="*/ 10476 h 10669"/>
                <a:gd name="T34" fmla="*/ 4185 w 5531"/>
                <a:gd name="T35" fmla="*/ 10540 h 10669"/>
                <a:gd name="T36" fmla="*/ 4458 w 5531"/>
                <a:gd name="T37" fmla="*/ 10605 h 10669"/>
                <a:gd name="T38" fmla="*/ 4731 w 5531"/>
                <a:gd name="T39" fmla="*/ 10669 h 10669"/>
                <a:gd name="T40" fmla="*/ 4805 w 5531"/>
                <a:gd name="T41" fmla="*/ 10366 h 10669"/>
                <a:gd name="T42" fmla="*/ 4877 w 5531"/>
                <a:gd name="T43" fmla="*/ 10061 h 10669"/>
                <a:gd name="T44" fmla="*/ 4945 w 5531"/>
                <a:gd name="T45" fmla="*/ 9757 h 10669"/>
                <a:gd name="T46" fmla="*/ 5010 w 5531"/>
                <a:gd name="T47" fmla="*/ 9451 h 10669"/>
                <a:gd name="T48" fmla="*/ 5072 w 5531"/>
                <a:gd name="T49" fmla="*/ 9145 h 10669"/>
                <a:gd name="T50" fmla="*/ 5131 w 5531"/>
                <a:gd name="T51" fmla="*/ 8838 h 10669"/>
                <a:gd name="T52" fmla="*/ 5186 w 5531"/>
                <a:gd name="T53" fmla="*/ 8528 h 10669"/>
                <a:gd name="T54" fmla="*/ 5238 w 5531"/>
                <a:gd name="T55" fmla="*/ 8218 h 10669"/>
                <a:gd name="T56" fmla="*/ 5285 w 5531"/>
                <a:gd name="T57" fmla="*/ 7907 h 10669"/>
                <a:gd name="T58" fmla="*/ 5329 w 5531"/>
                <a:gd name="T59" fmla="*/ 7593 h 10669"/>
                <a:gd name="T60" fmla="*/ 5369 w 5531"/>
                <a:gd name="T61" fmla="*/ 7278 h 10669"/>
                <a:gd name="T62" fmla="*/ 5404 w 5531"/>
                <a:gd name="T63" fmla="*/ 6960 h 10669"/>
                <a:gd name="T64" fmla="*/ 5436 w 5531"/>
                <a:gd name="T65" fmla="*/ 6640 h 10669"/>
                <a:gd name="T66" fmla="*/ 5463 w 5531"/>
                <a:gd name="T67" fmla="*/ 6319 h 10669"/>
                <a:gd name="T68" fmla="*/ 5486 w 5531"/>
                <a:gd name="T69" fmla="*/ 5995 h 10669"/>
                <a:gd name="T70" fmla="*/ 5505 w 5531"/>
                <a:gd name="T71" fmla="*/ 5669 h 10669"/>
                <a:gd name="T72" fmla="*/ 5518 w 5531"/>
                <a:gd name="T73" fmla="*/ 5340 h 10669"/>
                <a:gd name="T74" fmla="*/ 5527 w 5531"/>
                <a:gd name="T75" fmla="*/ 5008 h 10669"/>
                <a:gd name="T76" fmla="*/ 5531 w 5531"/>
                <a:gd name="T77" fmla="*/ 4674 h 10669"/>
                <a:gd name="T78" fmla="*/ 5530 w 5531"/>
                <a:gd name="T79" fmla="*/ 4336 h 10669"/>
                <a:gd name="T80" fmla="*/ 5525 w 5531"/>
                <a:gd name="T81" fmla="*/ 3995 h 10669"/>
                <a:gd name="T82" fmla="*/ 5514 w 5531"/>
                <a:gd name="T83" fmla="*/ 3651 h 10669"/>
                <a:gd name="T84" fmla="*/ 5497 w 5531"/>
                <a:gd name="T85" fmla="*/ 3303 h 10669"/>
                <a:gd name="T86" fmla="*/ 5476 w 5531"/>
                <a:gd name="T87" fmla="*/ 2953 h 10669"/>
                <a:gd name="T88" fmla="*/ 5448 w 5531"/>
                <a:gd name="T89" fmla="*/ 2598 h 10669"/>
                <a:gd name="T90" fmla="*/ 5415 w 5531"/>
                <a:gd name="T91" fmla="*/ 2239 h 10669"/>
                <a:gd name="T92" fmla="*/ 5376 w 5531"/>
                <a:gd name="T93" fmla="*/ 1877 h 10669"/>
                <a:gd name="T94" fmla="*/ 5332 w 5531"/>
                <a:gd name="T95" fmla="*/ 1509 h 10669"/>
                <a:gd name="T96" fmla="*/ 5281 w 5531"/>
                <a:gd name="T97" fmla="*/ 1139 h 10669"/>
                <a:gd name="T98" fmla="*/ 5224 w 5531"/>
                <a:gd name="T99" fmla="*/ 764 h 10669"/>
                <a:gd name="T100" fmla="*/ 5161 w 5531"/>
                <a:gd name="T101" fmla="*/ 384 h 10669"/>
                <a:gd name="T102" fmla="*/ 5093 w 5531"/>
                <a:gd name="T103" fmla="*/ 0 h 1066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31"/>
                <a:gd name="T157" fmla="*/ 0 h 10669"/>
                <a:gd name="T158" fmla="*/ 5531 w 5531"/>
                <a:gd name="T159" fmla="*/ 10669 h 1066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31" h="10669">
                  <a:moveTo>
                    <a:pt x="5093" y="0"/>
                  </a:moveTo>
                  <a:lnTo>
                    <a:pt x="3164" y="572"/>
                  </a:lnTo>
                  <a:lnTo>
                    <a:pt x="0" y="8408"/>
                  </a:lnTo>
                  <a:lnTo>
                    <a:pt x="362" y="9644"/>
                  </a:lnTo>
                  <a:lnTo>
                    <a:pt x="635" y="9708"/>
                  </a:lnTo>
                  <a:lnTo>
                    <a:pt x="908" y="9772"/>
                  </a:lnTo>
                  <a:lnTo>
                    <a:pt x="1181" y="9836"/>
                  </a:lnTo>
                  <a:lnTo>
                    <a:pt x="1454" y="9900"/>
                  </a:lnTo>
                  <a:lnTo>
                    <a:pt x="1727" y="9964"/>
                  </a:lnTo>
                  <a:lnTo>
                    <a:pt x="2000" y="10028"/>
                  </a:lnTo>
                  <a:lnTo>
                    <a:pt x="2273" y="10092"/>
                  </a:lnTo>
                  <a:lnTo>
                    <a:pt x="2546" y="10156"/>
                  </a:lnTo>
                  <a:lnTo>
                    <a:pt x="2819" y="10220"/>
                  </a:lnTo>
                  <a:lnTo>
                    <a:pt x="3092" y="10284"/>
                  </a:lnTo>
                  <a:lnTo>
                    <a:pt x="3366" y="10348"/>
                  </a:lnTo>
                  <a:lnTo>
                    <a:pt x="3639" y="10412"/>
                  </a:lnTo>
                  <a:lnTo>
                    <a:pt x="3912" y="10476"/>
                  </a:lnTo>
                  <a:lnTo>
                    <a:pt x="4185" y="10540"/>
                  </a:lnTo>
                  <a:lnTo>
                    <a:pt x="4458" y="10605"/>
                  </a:lnTo>
                  <a:lnTo>
                    <a:pt x="4731" y="10669"/>
                  </a:lnTo>
                  <a:lnTo>
                    <a:pt x="4805" y="10366"/>
                  </a:lnTo>
                  <a:lnTo>
                    <a:pt x="4877" y="10061"/>
                  </a:lnTo>
                  <a:lnTo>
                    <a:pt x="4945" y="9757"/>
                  </a:lnTo>
                  <a:lnTo>
                    <a:pt x="5010" y="9451"/>
                  </a:lnTo>
                  <a:lnTo>
                    <a:pt x="5072" y="9145"/>
                  </a:lnTo>
                  <a:lnTo>
                    <a:pt x="5131" y="8838"/>
                  </a:lnTo>
                  <a:lnTo>
                    <a:pt x="5186" y="8528"/>
                  </a:lnTo>
                  <a:lnTo>
                    <a:pt x="5238" y="8218"/>
                  </a:lnTo>
                  <a:lnTo>
                    <a:pt x="5285" y="7907"/>
                  </a:lnTo>
                  <a:lnTo>
                    <a:pt x="5329" y="7593"/>
                  </a:lnTo>
                  <a:lnTo>
                    <a:pt x="5369" y="7278"/>
                  </a:lnTo>
                  <a:lnTo>
                    <a:pt x="5404" y="6960"/>
                  </a:lnTo>
                  <a:lnTo>
                    <a:pt x="5436" y="6640"/>
                  </a:lnTo>
                  <a:lnTo>
                    <a:pt x="5463" y="6319"/>
                  </a:lnTo>
                  <a:lnTo>
                    <a:pt x="5486" y="5995"/>
                  </a:lnTo>
                  <a:lnTo>
                    <a:pt x="5505" y="5669"/>
                  </a:lnTo>
                  <a:lnTo>
                    <a:pt x="5518" y="5340"/>
                  </a:lnTo>
                  <a:lnTo>
                    <a:pt x="5527" y="5008"/>
                  </a:lnTo>
                  <a:lnTo>
                    <a:pt x="5531" y="4674"/>
                  </a:lnTo>
                  <a:lnTo>
                    <a:pt x="5530" y="4336"/>
                  </a:lnTo>
                  <a:lnTo>
                    <a:pt x="5525" y="3995"/>
                  </a:lnTo>
                  <a:lnTo>
                    <a:pt x="5514" y="3651"/>
                  </a:lnTo>
                  <a:lnTo>
                    <a:pt x="5497" y="3303"/>
                  </a:lnTo>
                  <a:lnTo>
                    <a:pt x="5476" y="2953"/>
                  </a:lnTo>
                  <a:lnTo>
                    <a:pt x="5448" y="2598"/>
                  </a:lnTo>
                  <a:lnTo>
                    <a:pt x="5415" y="2239"/>
                  </a:lnTo>
                  <a:lnTo>
                    <a:pt x="5376" y="1877"/>
                  </a:lnTo>
                  <a:lnTo>
                    <a:pt x="5332" y="1509"/>
                  </a:lnTo>
                  <a:lnTo>
                    <a:pt x="5281" y="1139"/>
                  </a:lnTo>
                  <a:lnTo>
                    <a:pt x="5224" y="764"/>
                  </a:lnTo>
                  <a:lnTo>
                    <a:pt x="5161" y="384"/>
                  </a:lnTo>
                  <a:lnTo>
                    <a:pt x="5093"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21" name="Freeform 43">
              <a:extLst>
                <a:ext uri="{FF2B5EF4-FFF2-40B4-BE49-F238E27FC236}">
                  <a16:creationId xmlns:a16="http://schemas.microsoft.com/office/drawing/2014/main" id="{8CF69C29-45A0-6DC2-DB60-B9CE16BE3E25}"/>
                </a:ext>
              </a:extLst>
            </p:cNvPr>
            <p:cNvSpPr>
              <a:spLocks/>
            </p:cNvSpPr>
            <p:nvPr/>
          </p:nvSpPr>
          <p:spPr bwMode="auto">
            <a:xfrm>
              <a:off x="780" y="1464"/>
              <a:ext cx="98" cy="55"/>
            </a:xfrm>
            <a:custGeom>
              <a:avLst/>
              <a:gdLst>
                <a:gd name="T0" fmla="*/ 1874 w 1874"/>
                <a:gd name="T1" fmla="*/ 0 h 1039"/>
                <a:gd name="T2" fmla="*/ 0 w 1874"/>
                <a:gd name="T3" fmla="*/ 707 h 1039"/>
                <a:gd name="T4" fmla="*/ 0 w 1874"/>
                <a:gd name="T5" fmla="*/ 1039 h 1039"/>
                <a:gd name="T6" fmla="*/ 1874 w 1874"/>
                <a:gd name="T7" fmla="*/ 280 h 1039"/>
                <a:gd name="T8" fmla="*/ 1874 w 1874"/>
                <a:gd name="T9" fmla="*/ 0 h 1039"/>
                <a:gd name="T10" fmla="*/ 0 60000 65536"/>
                <a:gd name="T11" fmla="*/ 0 60000 65536"/>
                <a:gd name="T12" fmla="*/ 0 60000 65536"/>
                <a:gd name="T13" fmla="*/ 0 60000 65536"/>
                <a:gd name="T14" fmla="*/ 0 60000 65536"/>
                <a:gd name="T15" fmla="*/ 0 w 1874"/>
                <a:gd name="T16" fmla="*/ 0 h 1039"/>
                <a:gd name="T17" fmla="*/ 1874 w 1874"/>
                <a:gd name="T18" fmla="*/ 1039 h 1039"/>
              </a:gdLst>
              <a:ahLst/>
              <a:cxnLst>
                <a:cxn ang="T10">
                  <a:pos x="T0" y="T1"/>
                </a:cxn>
                <a:cxn ang="T11">
                  <a:pos x="T2" y="T3"/>
                </a:cxn>
                <a:cxn ang="T12">
                  <a:pos x="T4" y="T5"/>
                </a:cxn>
                <a:cxn ang="T13">
                  <a:pos x="T6" y="T7"/>
                </a:cxn>
                <a:cxn ang="T14">
                  <a:pos x="T8" y="T9"/>
                </a:cxn>
              </a:cxnLst>
              <a:rect l="T15" t="T16" r="T17" b="T18"/>
              <a:pathLst>
                <a:path w="1874" h="1039">
                  <a:moveTo>
                    <a:pt x="1874" y="0"/>
                  </a:moveTo>
                  <a:lnTo>
                    <a:pt x="0" y="707"/>
                  </a:lnTo>
                  <a:lnTo>
                    <a:pt x="0" y="1039"/>
                  </a:lnTo>
                  <a:lnTo>
                    <a:pt x="1874" y="280"/>
                  </a:lnTo>
                  <a:lnTo>
                    <a:pt x="1874" y="0"/>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22" name="Freeform 44">
              <a:extLst>
                <a:ext uri="{FF2B5EF4-FFF2-40B4-BE49-F238E27FC236}">
                  <a16:creationId xmlns:a16="http://schemas.microsoft.com/office/drawing/2014/main" id="{984FD6E8-77AC-4730-E95F-CEF914E1F174}"/>
                </a:ext>
              </a:extLst>
            </p:cNvPr>
            <p:cNvSpPr>
              <a:spLocks/>
            </p:cNvSpPr>
            <p:nvPr/>
          </p:nvSpPr>
          <p:spPr bwMode="auto">
            <a:xfrm>
              <a:off x="550" y="1420"/>
              <a:ext cx="328" cy="82"/>
            </a:xfrm>
            <a:custGeom>
              <a:avLst/>
              <a:gdLst>
                <a:gd name="T0" fmla="*/ 0 w 6246"/>
                <a:gd name="T1" fmla="*/ 0 h 1548"/>
                <a:gd name="T2" fmla="*/ 4003 w 6246"/>
                <a:gd name="T3" fmla="*/ 12 h 1548"/>
                <a:gd name="T4" fmla="*/ 6246 w 6246"/>
                <a:gd name="T5" fmla="*/ 841 h 1548"/>
                <a:gd name="T6" fmla="*/ 4372 w 6246"/>
                <a:gd name="T7" fmla="*/ 1548 h 1548"/>
                <a:gd name="T8" fmla="*/ 0 w 6246"/>
                <a:gd name="T9" fmla="*/ 0 h 1548"/>
                <a:gd name="T10" fmla="*/ 0 60000 65536"/>
                <a:gd name="T11" fmla="*/ 0 60000 65536"/>
                <a:gd name="T12" fmla="*/ 0 60000 65536"/>
                <a:gd name="T13" fmla="*/ 0 60000 65536"/>
                <a:gd name="T14" fmla="*/ 0 60000 65536"/>
                <a:gd name="T15" fmla="*/ 0 w 6246"/>
                <a:gd name="T16" fmla="*/ 0 h 1548"/>
                <a:gd name="T17" fmla="*/ 6246 w 6246"/>
                <a:gd name="T18" fmla="*/ 1548 h 1548"/>
              </a:gdLst>
              <a:ahLst/>
              <a:cxnLst>
                <a:cxn ang="T10">
                  <a:pos x="T0" y="T1"/>
                </a:cxn>
                <a:cxn ang="T11">
                  <a:pos x="T2" y="T3"/>
                </a:cxn>
                <a:cxn ang="T12">
                  <a:pos x="T4" y="T5"/>
                </a:cxn>
                <a:cxn ang="T13">
                  <a:pos x="T6" y="T7"/>
                </a:cxn>
                <a:cxn ang="T14">
                  <a:pos x="T8" y="T9"/>
                </a:cxn>
              </a:cxnLst>
              <a:rect l="T15" t="T16" r="T17" b="T18"/>
              <a:pathLst>
                <a:path w="6246" h="1548">
                  <a:moveTo>
                    <a:pt x="0" y="0"/>
                  </a:moveTo>
                  <a:lnTo>
                    <a:pt x="4003" y="12"/>
                  </a:lnTo>
                  <a:lnTo>
                    <a:pt x="6246" y="841"/>
                  </a:lnTo>
                  <a:lnTo>
                    <a:pt x="4372" y="1548"/>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23" name="Freeform 45">
              <a:extLst>
                <a:ext uri="{FF2B5EF4-FFF2-40B4-BE49-F238E27FC236}">
                  <a16:creationId xmlns:a16="http://schemas.microsoft.com/office/drawing/2014/main" id="{482D7C87-0BD4-54B1-14A8-407D6E2812F3}"/>
                </a:ext>
              </a:extLst>
            </p:cNvPr>
            <p:cNvSpPr>
              <a:spLocks/>
            </p:cNvSpPr>
            <p:nvPr/>
          </p:nvSpPr>
          <p:spPr bwMode="auto">
            <a:xfrm>
              <a:off x="550" y="1420"/>
              <a:ext cx="230" cy="99"/>
            </a:xfrm>
            <a:custGeom>
              <a:avLst/>
              <a:gdLst>
                <a:gd name="T0" fmla="*/ 0 w 4372"/>
                <a:gd name="T1" fmla="*/ 0 h 1880"/>
                <a:gd name="T2" fmla="*/ 4372 w 4372"/>
                <a:gd name="T3" fmla="*/ 1548 h 1880"/>
                <a:gd name="T4" fmla="*/ 4372 w 4372"/>
                <a:gd name="T5" fmla="*/ 1880 h 1880"/>
                <a:gd name="T6" fmla="*/ 0 w 4372"/>
                <a:gd name="T7" fmla="*/ 331 h 1880"/>
                <a:gd name="T8" fmla="*/ 0 w 4372"/>
                <a:gd name="T9" fmla="*/ 0 h 1880"/>
                <a:gd name="T10" fmla="*/ 0 60000 65536"/>
                <a:gd name="T11" fmla="*/ 0 60000 65536"/>
                <a:gd name="T12" fmla="*/ 0 60000 65536"/>
                <a:gd name="T13" fmla="*/ 0 60000 65536"/>
                <a:gd name="T14" fmla="*/ 0 60000 65536"/>
                <a:gd name="T15" fmla="*/ 0 w 4372"/>
                <a:gd name="T16" fmla="*/ 0 h 1880"/>
                <a:gd name="T17" fmla="*/ 4372 w 4372"/>
                <a:gd name="T18" fmla="*/ 1880 h 1880"/>
              </a:gdLst>
              <a:ahLst/>
              <a:cxnLst>
                <a:cxn ang="T10">
                  <a:pos x="T0" y="T1"/>
                </a:cxn>
                <a:cxn ang="T11">
                  <a:pos x="T2" y="T3"/>
                </a:cxn>
                <a:cxn ang="T12">
                  <a:pos x="T4" y="T5"/>
                </a:cxn>
                <a:cxn ang="T13">
                  <a:pos x="T6" y="T7"/>
                </a:cxn>
                <a:cxn ang="T14">
                  <a:pos x="T8" y="T9"/>
                </a:cxn>
              </a:cxnLst>
              <a:rect l="T15" t="T16" r="T17" b="T18"/>
              <a:pathLst>
                <a:path w="4372" h="1880">
                  <a:moveTo>
                    <a:pt x="0" y="0"/>
                  </a:moveTo>
                  <a:lnTo>
                    <a:pt x="4372" y="1548"/>
                  </a:lnTo>
                  <a:lnTo>
                    <a:pt x="4372" y="1880"/>
                  </a:lnTo>
                  <a:lnTo>
                    <a:pt x="0" y="331"/>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24" name="Freeform 46">
              <a:extLst>
                <a:ext uri="{FF2B5EF4-FFF2-40B4-BE49-F238E27FC236}">
                  <a16:creationId xmlns:a16="http://schemas.microsoft.com/office/drawing/2014/main" id="{B8BB076D-A41C-64D5-B087-46174AFF9385}"/>
                </a:ext>
              </a:extLst>
            </p:cNvPr>
            <p:cNvSpPr>
              <a:spLocks/>
            </p:cNvSpPr>
            <p:nvPr/>
          </p:nvSpPr>
          <p:spPr bwMode="auto">
            <a:xfrm>
              <a:off x="350" y="1505"/>
              <a:ext cx="332" cy="113"/>
            </a:xfrm>
            <a:custGeom>
              <a:avLst/>
              <a:gdLst>
                <a:gd name="T0" fmla="*/ 0 w 6301"/>
                <a:gd name="T1" fmla="*/ 0 h 2139"/>
                <a:gd name="T2" fmla="*/ 30 w 6301"/>
                <a:gd name="T3" fmla="*/ 204 h 2139"/>
                <a:gd name="T4" fmla="*/ 2622 w 6301"/>
                <a:gd name="T5" fmla="*/ 2139 h 2139"/>
                <a:gd name="T6" fmla="*/ 6301 w 6301"/>
                <a:gd name="T7" fmla="*/ 1526 h 2139"/>
                <a:gd name="T8" fmla="*/ 6297 w 6301"/>
                <a:gd name="T9" fmla="*/ 1024 h 2139"/>
                <a:gd name="T10" fmla="*/ 0 w 6301"/>
                <a:gd name="T11" fmla="*/ 0 h 2139"/>
                <a:gd name="T12" fmla="*/ 0 60000 65536"/>
                <a:gd name="T13" fmla="*/ 0 60000 65536"/>
                <a:gd name="T14" fmla="*/ 0 60000 65536"/>
                <a:gd name="T15" fmla="*/ 0 60000 65536"/>
                <a:gd name="T16" fmla="*/ 0 60000 65536"/>
                <a:gd name="T17" fmla="*/ 0 60000 65536"/>
                <a:gd name="T18" fmla="*/ 0 w 6301"/>
                <a:gd name="T19" fmla="*/ 0 h 2139"/>
                <a:gd name="T20" fmla="*/ 6301 w 6301"/>
                <a:gd name="T21" fmla="*/ 2139 h 2139"/>
              </a:gdLst>
              <a:ahLst/>
              <a:cxnLst>
                <a:cxn ang="T12">
                  <a:pos x="T0" y="T1"/>
                </a:cxn>
                <a:cxn ang="T13">
                  <a:pos x="T2" y="T3"/>
                </a:cxn>
                <a:cxn ang="T14">
                  <a:pos x="T4" y="T5"/>
                </a:cxn>
                <a:cxn ang="T15">
                  <a:pos x="T6" y="T7"/>
                </a:cxn>
                <a:cxn ang="T16">
                  <a:pos x="T8" y="T9"/>
                </a:cxn>
                <a:cxn ang="T17">
                  <a:pos x="T10" y="T11"/>
                </a:cxn>
              </a:cxnLst>
              <a:rect l="T18" t="T19" r="T20" b="T21"/>
              <a:pathLst>
                <a:path w="6301" h="2139">
                  <a:moveTo>
                    <a:pt x="0" y="0"/>
                  </a:moveTo>
                  <a:lnTo>
                    <a:pt x="30" y="204"/>
                  </a:lnTo>
                  <a:lnTo>
                    <a:pt x="2622" y="2139"/>
                  </a:lnTo>
                  <a:lnTo>
                    <a:pt x="6301" y="1526"/>
                  </a:lnTo>
                  <a:lnTo>
                    <a:pt x="6297" y="1024"/>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25" name="Freeform 47">
              <a:extLst>
                <a:ext uri="{FF2B5EF4-FFF2-40B4-BE49-F238E27FC236}">
                  <a16:creationId xmlns:a16="http://schemas.microsoft.com/office/drawing/2014/main" id="{916FAC29-C871-23C5-08C8-88F1C778EC4F}"/>
                </a:ext>
              </a:extLst>
            </p:cNvPr>
            <p:cNvSpPr>
              <a:spLocks/>
            </p:cNvSpPr>
            <p:nvPr/>
          </p:nvSpPr>
          <p:spPr bwMode="auto">
            <a:xfrm>
              <a:off x="628" y="1355"/>
              <a:ext cx="98" cy="118"/>
            </a:xfrm>
            <a:custGeom>
              <a:avLst/>
              <a:gdLst>
                <a:gd name="T0" fmla="*/ 0 w 1868"/>
                <a:gd name="T1" fmla="*/ 0 h 2244"/>
                <a:gd name="T2" fmla="*/ 1868 w 1868"/>
                <a:gd name="T3" fmla="*/ 0 h 2244"/>
                <a:gd name="T4" fmla="*/ 1861 w 1868"/>
                <a:gd name="T5" fmla="*/ 2244 h 2244"/>
                <a:gd name="T6" fmla="*/ 121 w 1868"/>
                <a:gd name="T7" fmla="*/ 1688 h 2244"/>
                <a:gd name="T8" fmla="*/ 0 w 1868"/>
                <a:gd name="T9" fmla="*/ 0 h 2244"/>
                <a:gd name="T10" fmla="*/ 0 60000 65536"/>
                <a:gd name="T11" fmla="*/ 0 60000 65536"/>
                <a:gd name="T12" fmla="*/ 0 60000 65536"/>
                <a:gd name="T13" fmla="*/ 0 60000 65536"/>
                <a:gd name="T14" fmla="*/ 0 60000 65536"/>
                <a:gd name="T15" fmla="*/ 0 w 1868"/>
                <a:gd name="T16" fmla="*/ 0 h 2244"/>
                <a:gd name="T17" fmla="*/ 1868 w 1868"/>
                <a:gd name="T18" fmla="*/ 2244 h 2244"/>
              </a:gdLst>
              <a:ahLst/>
              <a:cxnLst>
                <a:cxn ang="T10">
                  <a:pos x="T0" y="T1"/>
                </a:cxn>
                <a:cxn ang="T11">
                  <a:pos x="T2" y="T3"/>
                </a:cxn>
                <a:cxn ang="T12">
                  <a:pos x="T4" y="T5"/>
                </a:cxn>
                <a:cxn ang="T13">
                  <a:pos x="T6" y="T7"/>
                </a:cxn>
                <a:cxn ang="T14">
                  <a:pos x="T8" y="T9"/>
                </a:cxn>
              </a:cxnLst>
              <a:rect l="T15" t="T16" r="T17" b="T18"/>
              <a:pathLst>
                <a:path w="1868" h="2244">
                  <a:moveTo>
                    <a:pt x="0" y="0"/>
                  </a:moveTo>
                  <a:lnTo>
                    <a:pt x="1868" y="0"/>
                  </a:lnTo>
                  <a:lnTo>
                    <a:pt x="1861" y="2244"/>
                  </a:lnTo>
                  <a:lnTo>
                    <a:pt x="121" y="1688"/>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26" name="Freeform 48">
              <a:extLst>
                <a:ext uri="{FF2B5EF4-FFF2-40B4-BE49-F238E27FC236}">
                  <a16:creationId xmlns:a16="http://schemas.microsoft.com/office/drawing/2014/main" id="{A0A7BFD0-A6CA-74D9-196C-340AF4492292}"/>
                </a:ext>
              </a:extLst>
            </p:cNvPr>
            <p:cNvSpPr>
              <a:spLocks/>
            </p:cNvSpPr>
            <p:nvPr/>
          </p:nvSpPr>
          <p:spPr bwMode="auto">
            <a:xfrm>
              <a:off x="726" y="1355"/>
              <a:ext cx="51" cy="118"/>
            </a:xfrm>
            <a:custGeom>
              <a:avLst/>
              <a:gdLst>
                <a:gd name="T0" fmla="*/ 965 w 965"/>
                <a:gd name="T1" fmla="*/ 0 h 2244"/>
                <a:gd name="T2" fmla="*/ 0 w 965"/>
                <a:gd name="T3" fmla="*/ 0 h 2244"/>
                <a:gd name="T4" fmla="*/ 0 w 965"/>
                <a:gd name="T5" fmla="*/ 2244 h 2244"/>
                <a:gd name="T6" fmla="*/ 903 w 965"/>
                <a:gd name="T7" fmla="*/ 1739 h 2244"/>
                <a:gd name="T8" fmla="*/ 965 w 965"/>
                <a:gd name="T9" fmla="*/ 0 h 2244"/>
                <a:gd name="T10" fmla="*/ 0 60000 65536"/>
                <a:gd name="T11" fmla="*/ 0 60000 65536"/>
                <a:gd name="T12" fmla="*/ 0 60000 65536"/>
                <a:gd name="T13" fmla="*/ 0 60000 65536"/>
                <a:gd name="T14" fmla="*/ 0 60000 65536"/>
                <a:gd name="T15" fmla="*/ 0 w 965"/>
                <a:gd name="T16" fmla="*/ 0 h 2244"/>
                <a:gd name="T17" fmla="*/ 965 w 965"/>
                <a:gd name="T18" fmla="*/ 2244 h 2244"/>
              </a:gdLst>
              <a:ahLst/>
              <a:cxnLst>
                <a:cxn ang="T10">
                  <a:pos x="T0" y="T1"/>
                </a:cxn>
                <a:cxn ang="T11">
                  <a:pos x="T2" y="T3"/>
                </a:cxn>
                <a:cxn ang="T12">
                  <a:pos x="T4" y="T5"/>
                </a:cxn>
                <a:cxn ang="T13">
                  <a:pos x="T6" y="T7"/>
                </a:cxn>
                <a:cxn ang="T14">
                  <a:pos x="T8" y="T9"/>
                </a:cxn>
              </a:cxnLst>
              <a:rect l="T15" t="T16" r="T17" b="T18"/>
              <a:pathLst>
                <a:path w="965" h="2244">
                  <a:moveTo>
                    <a:pt x="965" y="0"/>
                  </a:moveTo>
                  <a:lnTo>
                    <a:pt x="0" y="0"/>
                  </a:lnTo>
                  <a:lnTo>
                    <a:pt x="0" y="2244"/>
                  </a:lnTo>
                  <a:lnTo>
                    <a:pt x="903" y="1739"/>
                  </a:lnTo>
                  <a:lnTo>
                    <a:pt x="965" y="0"/>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27" name="Freeform 49">
              <a:extLst>
                <a:ext uri="{FF2B5EF4-FFF2-40B4-BE49-F238E27FC236}">
                  <a16:creationId xmlns:a16="http://schemas.microsoft.com/office/drawing/2014/main" id="{9C6F154D-F27A-C217-8F7F-32432000B618}"/>
                </a:ext>
              </a:extLst>
            </p:cNvPr>
            <p:cNvSpPr>
              <a:spLocks/>
            </p:cNvSpPr>
            <p:nvPr/>
          </p:nvSpPr>
          <p:spPr bwMode="auto">
            <a:xfrm>
              <a:off x="350" y="1475"/>
              <a:ext cx="331" cy="130"/>
            </a:xfrm>
            <a:custGeom>
              <a:avLst/>
              <a:gdLst>
                <a:gd name="T0" fmla="*/ 6298 w 6298"/>
                <a:gd name="T1" fmla="*/ 1597 h 2471"/>
                <a:gd name="T2" fmla="*/ 2893 w 6298"/>
                <a:gd name="T3" fmla="*/ 0 h 2471"/>
                <a:gd name="T4" fmla="*/ 0 w 6298"/>
                <a:gd name="T5" fmla="*/ 573 h 2471"/>
                <a:gd name="T6" fmla="*/ 2772 w 6298"/>
                <a:gd name="T7" fmla="*/ 2471 h 2471"/>
                <a:gd name="T8" fmla="*/ 6298 w 6298"/>
                <a:gd name="T9" fmla="*/ 1597 h 2471"/>
                <a:gd name="T10" fmla="*/ 0 60000 65536"/>
                <a:gd name="T11" fmla="*/ 0 60000 65536"/>
                <a:gd name="T12" fmla="*/ 0 60000 65536"/>
                <a:gd name="T13" fmla="*/ 0 60000 65536"/>
                <a:gd name="T14" fmla="*/ 0 60000 65536"/>
                <a:gd name="T15" fmla="*/ 0 w 6298"/>
                <a:gd name="T16" fmla="*/ 0 h 2471"/>
                <a:gd name="T17" fmla="*/ 6298 w 6298"/>
                <a:gd name="T18" fmla="*/ 2471 h 2471"/>
              </a:gdLst>
              <a:ahLst/>
              <a:cxnLst>
                <a:cxn ang="T10">
                  <a:pos x="T0" y="T1"/>
                </a:cxn>
                <a:cxn ang="T11">
                  <a:pos x="T2" y="T3"/>
                </a:cxn>
                <a:cxn ang="T12">
                  <a:pos x="T4" y="T5"/>
                </a:cxn>
                <a:cxn ang="T13">
                  <a:pos x="T6" y="T7"/>
                </a:cxn>
                <a:cxn ang="T14">
                  <a:pos x="T8" y="T9"/>
                </a:cxn>
              </a:cxnLst>
              <a:rect l="T15" t="T16" r="T17" b="T18"/>
              <a:pathLst>
                <a:path w="6298" h="2471">
                  <a:moveTo>
                    <a:pt x="6298" y="1597"/>
                  </a:moveTo>
                  <a:lnTo>
                    <a:pt x="2893" y="0"/>
                  </a:lnTo>
                  <a:lnTo>
                    <a:pt x="0" y="573"/>
                  </a:lnTo>
                  <a:lnTo>
                    <a:pt x="2772" y="2471"/>
                  </a:lnTo>
                  <a:lnTo>
                    <a:pt x="6298" y="1597"/>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28" name="Freeform 50">
              <a:extLst>
                <a:ext uri="{FF2B5EF4-FFF2-40B4-BE49-F238E27FC236}">
                  <a16:creationId xmlns:a16="http://schemas.microsoft.com/office/drawing/2014/main" id="{D073A9C9-C734-962E-DE19-EED12EE3DB23}"/>
                </a:ext>
              </a:extLst>
            </p:cNvPr>
            <p:cNvSpPr>
              <a:spLocks/>
            </p:cNvSpPr>
            <p:nvPr/>
          </p:nvSpPr>
          <p:spPr bwMode="auto">
            <a:xfrm>
              <a:off x="483" y="882"/>
              <a:ext cx="427" cy="490"/>
            </a:xfrm>
            <a:custGeom>
              <a:avLst/>
              <a:gdLst>
                <a:gd name="T0" fmla="*/ 8106 w 8106"/>
                <a:gd name="T1" fmla="*/ 0 h 9312"/>
                <a:gd name="T2" fmla="*/ 1929 w 8106"/>
                <a:gd name="T3" fmla="*/ 1446 h 9312"/>
                <a:gd name="T4" fmla="*/ 1808 w 8106"/>
                <a:gd name="T5" fmla="*/ 1868 h 9312"/>
                <a:gd name="T6" fmla="*/ 1688 w 8106"/>
                <a:gd name="T7" fmla="*/ 2290 h 9312"/>
                <a:gd name="T8" fmla="*/ 1567 w 8106"/>
                <a:gd name="T9" fmla="*/ 2712 h 9312"/>
                <a:gd name="T10" fmla="*/ 1446 w 8106"/>
                <a:gd name="T11" fmla="*/ 3134 h 9312"/>
                <a:gd name="T12" fmla="*/ 1326 w 8106"/>
                <a:gd name="T13" fmla="*/ 3557 h 9312"/>
                <a:gd name="T14" fmla="*/ 1205 w 8106"/>
                <a:gd name="T15" fmla="*/ 3979 h 9312"/>
                <a:gd name="T16" fmla="*/ 1085 w 8106"/>
                <a:gd name="T17" fmla="*/ 4401 h 9312"/>
                <a:gd name="T18" fmla="*/ 964 w 8106"/>
                <a:gd name="T19" fmla="*/ 4822 h 9312"/>
                <a:gd name="T20" fmla="*/ 844 w 8106"/>
                <a:gd name="T21" fmla="*/ 5244 h 9312"/>
                <a:gd name="T22" fmla="*/ 723 w 8106"/>
                <a:gd name="T23" fmla="*/ 5666 h 9312"/>
                <a:gd name="T24" fmla="*/ 603 w 8106"/>
                <a:gd name="T25" fmla="*/ 6088 h 9312"/>
                <a:gd name="T26" fmla="*/ 482 w 8106"/>
                <a:gd name="T27" fmla="*/ 6510 h 9312"/>
                <a:gd name="T28" fmla="*/ 362 w 8106"/>
                <a:gd name="T29" fmla="*/ 6932 h 9312"/>
                <a:gd name="T30" fmla="*/ 241 w 8106"/>
                <a:gd name="T31" fmla="*/ 7354 h 9312"/>
                <a:gd name="T32" fmla="*/ 121 w 8106"/>
                <a:gd name="T33" fmla="*/ 7776 h 9312"/>
                <a:gd name="T34" fmla="*/ 0 w 8106"/>
                <a:gd name="T35" fmla="*/ 8197 h 9312"/>
                <a:gd name="T36" fmla="*/ 139 w 8106"/>
                <a:gd name="T37" fmla="*/ 8275 h 9312"/>
                <a:gd name="T38" fmla="*/ 280 w 8106"/>
                <a:gd name="T39" fmla="*/ 8347 h 9312"/>
                <a:gd name="T40" fmla="*/ 425 w 8106"/>
                <a:gd name="T41" fmla="*/ 8418 h 9312"/>
                <a:gd name="T42" fmla="*/ 574 w 8106"/>
                <a:gd name="T43" fmla="*/ 8484 h 9312"/>
                <a:gd name="T44" fmla="*/ 726 w 8106"/>
                <a:gd name="T45" fmla="*/ 8547 h 9312"/>
                <a:gd name="T46" fmla="*/ 881 w 8106"/>
                <a:gd name="T47" fmla="*/ 8607 h 9312"/>
                <a:gd name="T48" fmla="*/ 1039 w 8106"/>
                <a:gd name="T49" fmla="*/ 8664 h 9312"/>
                <a:gd name="T50" fmla="*/ 1202 w 8106"/>
                <a:gd name="T51" fmla="*/ 8718 h 9312"/>
                <a:gd name="T52" fmla="*/ 1366 w 8106"/>
                <a:gd name="T53" fmla="*/ 8768 h 9312"/>
                <a:gd name="T54" fmla="*/ 1534 w 8106"/>
                <a:gd name="T55" fmla="*/ 8816 h 9312"/>
                <a:gd name="T56" fmla="*/ 1705 w 8106"/>
                <a:gd name="T57" fmla="*/ 8861 h 9312"/>
                <a:gd name="T58" fmla="*/ 1878 w 8106"/>
                <a:gd name="T59" fmla="*/ 8903 h 9312"/>
                <a:gd name="T60" fmla="*/ 2055 w 8106"/>
                <a:gd name="T61" fmla="*/ 8943 h 9312"/>
                <a:gd name="T62" fmla="*/ 2234 w 8106"/>
                <a:gd name="T63" fmla="*/ 8980 h 9312"/>
                <a:gd name="T64" fmla="*/ 2416 w 8106"/>
                <a:gd name="T65" fmla="*/ 9014 h 9312"/>
                <a:gd name="T66" fmla="*/ 2600 w 8106"/>
                <a:gd name="T67" fmla="*/ 9047 h 9312"/>
                <a:gd name="T68" fmla="*/ 2787 w 8106"/>
                <a:gd name="T69" fmla="*/ 9077 h 9312"/>
                <a:gd name="T70" fmla="*/ 2977 w 8106"/>
                <a:gd name="T71" fmla="*/ 9105 h 9312"/>
                <a:gd name="T72" fmla="*/ 3168 w 8106"/>
                <a:gd name="T73" fmla="*/ 9131 h 9312"/>
                <a:gd name="T74" fmla="*/ 3363 w 8106"/>
                <a:gd name="T75" fmla="*/ 9155 h 9312"/>
                <a:gd name="T76" fmla="*/ 3559 w 8106"/>
                <a:gd name="T77" fmla="*/ 9177 h 9312"/>
                <a:gd name="T78" fmla="*/ 3758 w 8106"/>
                <a:gd name="T79" fmla="*/ 9196 h 9312"/>
                <a:gd name="T80" fmla="*/ 3958 w 8106"/>
                <a:gd name="T81" fmla="*/ 9215 h 9312"/>
                <a:gd name="T82" fmla="*/ 4161 w 8106"/>
                <a:gd name="T83" fmla="*/ 9232 h 9312"/>
                <a:gd name="T84" fmla="*/ 4365 w 8106"/>
                <a:gd name="T85" fmla="*/ 9246 h 9312"/>
                <a:gd name="T86" fmla="*/ 4572 w 8106"/>
                <a:gd name="T87" fmla="*/ 9260 h 9312"/>
                <a:gd name="T88" fmla="*/ 4780 w 8106"/>
                <a:gd name="T89" fmla="*/ 9272 h 9312"/>
                <a:gd name="T90" fmla="*/ 4989 w 8106"/>
                <a:gd name="T91" fmla="*/ 9282 h 9312"/>
                <a:gd name="T92" fmla="*/ 5202 w 8106"/>
                <a:gd name="T93" fmla="*/ 9292 h 9312"/>
                <a:gd name="T94" fmla="*/ 5415 w 8106"/>
                <a:gd name="T95" fmla="*/ 9300 h 9312"/>
                <a:gd name="T96" fmla="*/ 5630 w 8106"/>
                <a:gd name="T97" fmla="*/ 9307 h 9312"/>
                <a:gd name="T98" fmla="*/ 5846 w 8106"/>
                <a:gd name="T99" fmla="*/ 9312 h 9312"/>
                <a:gd name="T100" fmla="*/ 8106 w 8106"/>
                <a:gd name="T101" fmla="*/ 0 h 93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106"/>
                <a:gd name="T154" fmla="*/ 0 h 9312"/>
                <a:gd name="T155" fmla="*/ 8106 w 8106"/>
                <a:gd name="T156" fmla="*/ 9312 h 93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106" h="9312">
                  <a:moveTo>
                    <a:pt x="8106" y="0"/>
                  </a:moveTo>
                  <a:lnTo>
                    <a:pt x="1929" y="1446"/>
                  </a:lnTo>
                  <a:lnTo>
                    <a:pt x="1808" y="1868"/>
                  </a:lnTo>
                  <a:lnTo>
                    <a:pt x="1688" y="2290"/>
                  </a:lnTo>
                  <a:lnTo>
                    <a:pt x="1567" y="2712"/>
                  </a:lnTo>
                  <a:lnTo>
                    <a:pt x="1446" y="3134"/>
                  </a:lnTo>
                  <a:lnTo>
                    <a:pt x="1326" y="3557"/>
                  </a:lnTo>
                  <a:lnTo>
                    <a:pt x="1205" y="3979"/>
                  </a:lnTo>
                  <a:lnTo>
                    <a:pt x="1085" y="4401"/>
                  </a:lnTo>
                  <a:lnTo>
                    <a:pt x="964" y="4822"/>
                  </a:lnTo>
                  <a:lnTo>
                    <a:pt x="844" y="5244"/>
                  </a:lnTo>
                  <a:lnTo>
                    <a:pt x="723" y="5666"/>
                  </a:lnTo>
                  <a:lnTo>
                    <a:pt x="603" y="6088"/>
                  </a:lnTo>
                  <a:lnTo>
                    <a:pt x="482" y="6510"/>
                  </a:lnTo>
                  <a:lnTo>
                    <a:pt x="362" y="6932"/>
                  </a:lnTo>
                  <a:lnTo>
                    <a:pt x="241" y="7354"/>
                  </a:lnTo>
                  <a:lnTo>
                    <a:pt x="121" y="7776"/>
                  </a:lnTo>
                  <a:lnTo>
                    <a:pt x="0" y="8197"/>
                  </a:lnTo>
                  <a:lnTo>
                    <a:pt x="139" y="8275"/>
                  </a:lnTo>
                  <a:lnTo>
                    <a:pt x="280" y="8347"/>
                  </a:lnTo>
                  <a:lnTo>
                    <a:pt x="425" y="8418"/>
                  </a:lnTo>
                  <a:lnTo>
                    <a:pt x="574" y="8484"/>
                  </a:lnTo>
                  <a:lnTo>
                    <a:pt x="726" y="8547"/>
                  </a:lnTo>
                  <a:lnTo>
                    <a:pt x="881" y="8607"/>
                  </a:lnTo>
                  <a:lnTo>
                    <a:pt x="1039" y="8664"/>
                  </a:lnTo>
                  <a:lnTo>
                    <a:pt x="1202" y="8718"/>
                  </a:lnTo>
                  <a:lnTo>
                    <a:pt x="1366" y="8768"/>
                  </a:lnTo>
                  <a:lnTo>
                    <a:pt x="1534" y="8816"/>
                  </a:lnTo>
                  <a:lnTo>
                    <a:pt x="1705" y="8861"/>
                  </a:lnTo>
                  <a:lnTo>
                    <a:pt x="1878" y="8903"/>
                  </a:lnTo>
                  <a:lnTo>
                    <a:pt x="2055" y="8943"/>
                  </a:lnTo>
                  <a:lnTo>
                    <a:pt x="2234" y="8980"/>
                  </a:lnTo>
                  <a:lnTo>
                    <a:pt x="2416" y="9014"/>
                  </a:lnTo>
                  <a:lnTo>
                    <a:pt x="2600" y="9047"/>
                  </a:lnTo>
                  <a:lnTo>
                    <a:pt x="2787" y="9077"/>
                  </a:lnTo>
                  <a:lnTo>
                    <a:pt x="2977" y="9105"/>
                  </a:lnTo>
                  <a:lnTo>
                    <a:pt x="3168" y="9131"/>
                  </a:lnTo>
                  <a:lnTo>
                    <a:pt x="3363" y="9155"/>
                  </a:lnTo>
                  <a:lnTo>
                    <a:pt x="3559" y="9177"/>
                  </a:lnTo>
                  <a:lnTo>
                    <a:pt x="3758" y="9196"/>
                  </a:lnTo>
                  <a:lnTo>
                    <a:pt x="3958" y="9215"/>
                  </a:lnTo>
                  <a:lnTo>
                    <a:pt x="4161" y="9232"/>
                  </a:lnTo>
                  <a:lnTo>
                    <a:pt x="4365" y="9246"/>
                  </a:lnTo>
                  <a:lnTo>
                    <a:pt x="4572" y="9260"/>
                  </a:lnTo>
                  <a:lnTo>
                    <a:pt x="4780" y="9272"/>
                  </a:lnTo>
                  <a:lnTo>
                    <a:pt x="4989" y="9282"/>
                  </a:lnTo>
                  <a:lnTo>
                    <a:pt x="5202" y="9292"/>
                  </a:lnTo>
                  <a:lnTo>
                    <a:pt x="5415" y="9300"/>
                  </a:lnTo>
                  <a:lnTo>
                    <a:pt x="5630" y="9307"/>
                  </a:lnTo>
                  <a:lnTo>
                    <a:pt x="5846" y="9312"/>
                  </a:lnTo>
                  <a:lnTo>
                    <a:pt x="8106"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29" name="Freeform 51">
              <a:extLst>
                <a:ext uri="{FF2B5EF4-FFF2-40B4-BE49-F238E27FC236}">
                  <a16:creationId xmlns:a16="http://schemas.microsoft.com/office/drawing/2014/main" id="{AE99EC46-B2E2-9CB0-1F7D-8870F102E0ED}"/>
                </a:ext>
              </a:extLst>
            </p:cNvPr>
            <p:cNvSpPr>
              <a:spLocks/>
            </p:cNvSpPr>
            <p:nvPr/>
          </p:nvSpPr>
          <p:spPr bwMode="auto">
            <a:xfrm>
              <a:off x="527" y="928"/>
              <a:ext cx="330" cy="368"/>
            </a:xfrm>
            <a:custGeom>
              <a:avLst/>
              <a:gdLst>
                <a:gd name="T0" fmla="*/ 6270 w 6270"/>
                <a:gd name="T1" fmla="*/ 0 h 6992"/>
                <a:gd name="T2" fmla="*/ 1493 w 6270"/>
                <a:gd name="T3" fmla="*/ 1119 h 6992"/>
                <a:gd name="T4" fmla="*/ 1399 w 6270"/>
                <a:gd name="T5" fmla="*/ 1445 h 6992"/>
                <a:gd name="T6" fmla="*/ 1306 w 6270"/>
                <a:gd name="T7" fmla="*/ 1772 h 6992"/>
                <a:gd name="T8" fmla="*/ 1213 w 6270"/>
                <a:gd name="T9" fmla="*/ 2098 h 6992"/>
                <a:gd name="T10" fmla="*/ 1120 w 6270"/>
                <a:gd name="T11" fmla="*/ 2424 h 6992"/>
                <a:gd name="T12" fmla="*/ 1026 w 6270"/>
                <a:gd name="T13" fmla="*/ 2751 h 6992"/>
                <a:gd name="T14" fmla="*/ 933 w 6270"/>
                <a:gd name="T15" fmla="*/ 3077 h 6992"/>
                <a:gd name="T16" fmla="*/ 840 w 6270"/>
                <a:gd name="T17" fmla="*/ 3404 h 6992"/>
                <a:gd name="T18" fmla="*/ 746 w 6270"/>
                <a:gd name="T19" fmla="*/ 3729 h 6992"/>
                <a:gd name="T20" fmla="*/ 653 w 6270"/>
                <a:gd name="T21" fmla="*/ 4056 h 6992"/>
                <a:gd name="T22" fmla="*/ 560 w 6270"/>
                <a:gd name="T23" fmla="*/ 4382 h 6992"/>
                <a:gd name="T24" fmla="*/ 467 w 6270"/>
                <a:gd name="T25" fmla="*/ 4709 h 6992"/>
                <a:gd name="T26" fmla="*/ 374 w 6270"/>
                <a:gd name="T27" fmla="*/ 5035 h 6992"/>
                <a:gd name="T28" fmla="*/ 281 w 6270"/>
                <a:gd name="T29" fmla="*/ 5362 h 6992"/>
                <a:gd name="T30" fmla="*/ 188 w 6270"/>
                <a:gd name="T31" fmla="*/ 5688 h 6992"/>
                <a:gd name="T32" fmla="*/ 94 w 6270"/>
                <a:gd name="T33" fmla="*/ 6015 h 6992"/>
                <a:gd name="T34" fmla="*/ 0 w 6270"/>
                <a:gd name="T35" fmla="*/ 6340 h 6992"/>
                <a:gd name="T36" fmla="*/ 108 w 6270"/>
                <a:gd name="T37" fmla="*/ 6399 h 6992"/>
                <a:gd name="T38" fmla="*/ 218 w 6270"/>
                <a:gd name="T39" fmla="*/ 6454 h 6992"/>
                <a:gd name="T40" fmla="*/ 331 w 6270"/>
                <a:gd name="T41" fmla="*/ 6505 h 6992"/>
                <a:gd name="T42" fmla="*/ 447 w 6270"/>
                <a:gd name="T43" fmla="*/ 6552 h 6992"/>
                <a:gd name="T44" fmla="*/ 566 w 6270"/>
                <a:gd name="T45" fmla="*/ 6597 h 6992"/>
                <a:gd name="T46" fmla="*/ 688 w 6270"/>
                <a:gd name="T47" fmla="*/ 6637 h 6992"/>
                <a:gd name="T48" fmla="*/ 812 w 6270"/>
                <a:gd name="T49" fmla="*/ 6675 h 6992"/>
                <a:gd name="T50" fmla="*/ 940 w 6270"/>
                <a:gd name="T51" fmla="*/ 6710 h 6992"/>
                <a:gd name="T52" fmla="*/ 1069 w 6270"/>
                <a:gd name="T53" fmla="*/ 6741 h 6992"/>
                <a:gd name="T54" fmla="*/ 1201 w 6270"/>
                <a:gd name="T55" fmla="*/ 6770 h 6992"/>
                <a:gd name="T56" fmla="*/ 1336 w 6270"/>
                <a:gd name="T57" fmla="*/ 6796 h 6992"/>
                <a:gd name="T58" fmla="*/ 1473 w 6270"/>
                <a:gd name="T59" fmla="*/ 6819 h 6992"/>
                <a:gd name="T60" fmla="*/ 1612 w 6270"/>
                <a:gd name="T61" fmla="*/ 6841 h 6992"/>
                <a:gd name="T62" fmla="*/ 1754 w 6270"/>
                <a:gd name="T63" fmla="*/ 6860 h 6992"/>
                <a:gd name="T64" fmla="*/ 1896 w 6270"/>
                <a:gd name="T65" fmla="*/ 6877 h 6992"/>
                <a:gd name="T66" fmla="*/ 2042 w 6270"/>
                <a:gd name="T67" fmla="*/ 6892 h 6992"/>
                <a:gd name="T68" fmla="*/ 2190 w 6270"/>
                <a:gd name="T69" fmla="*/ 6905 h 6992"/>
                <a:gd name="T70" fmla="*/ 2339 w 6270"/>
                <a:gd name="T71" fmla="*/ 6918 h 6992"/>
                <a:gd name="T72" fmla="*/ 2490 w 6270"/>
                <a:gd name="T73" fmla="*/ 6928 h 6992"/>
                <a:gd name="T74" fmla="*/ 2643 w 6270"/>
                <a:gd name="T75" fmla="*/ 6936 h 6992"/>
                <a:gd name="T76" fmla="*/ 2797 w 6270"/>
                <a:gd name="T77" fmla="*/ 6945 h 6992"/>
                <a:gd name="T78" fmla="*/ 2953 w 6270"/>
                <a:gd name="T79" fmla="*/ 6951 h 6992"/>
                <a:gd name="T80" fmla="*/ 3111 w 6270"/>
                <a:gd name="T81" fmla="*/ 6957 h 6992"/>
                <a:gd name="T82" fmla="*/ 3270 w 6270"/>
                <a:gd name="T83" fmla="*/ 6962 h 6992"/>
                <a:gd name="T84" fmla="*/ 3592 w 6270"/>
                <a:gd name="T85" fmla="*/ 6970 h 6992"/>
                <a:gd name="T86" fmla="*/ 3917 w 6270"/>
                <a:gd name="T87" fmla="*/ 6978 h 6992"/>
                <a:gd name="T88" fmla="*/ 4248 w 6270"/>
                <a:gd name="T89" fmla="*/ 6984 h 6992"/>
                <a:gd name="T90" fmla="*/ 4582 w 6270"/>
                <a:gd name="T91" fmla="*/ 6992 h 6992"/>
                <a:gd name="T92" fmla="*/ 6270 w 6270"/>
                <a:gd name="T93" fmla="*/ 0 h 699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270"/>
                <a:gd name="T142" fmla="*/ 0 h 6992"/>
                <a:gd name="T143" fmla="*/ 6270 w 6270"/>
                <a:gd name="T144" fmla="*/ 6992 h 699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270" h="6992">
                  <a:moveTo>
                    <a:pt x="6270" y="0"/>
                  </a:moveTo>
                  <a:lnTo>
                    <a:pt x="1493" y="1119"/>
                  </a:lnTo>
                  <a:lnTo>
                    <a:pt x="1399" y="1445"/>
                  </a:lnTo>
                  <a:lnTo>
                    <a:pt x="1306" y="1772"/>
                  </a:lnTo>
                  <a:lnTo>
                    <a:pt x="1213" y="2098"/>
                  </a:lnTo>
                  <a:lnTo>
                    <a:pt x="1120" y="2424"/>
                  </a:lnTo>
                  <a:lnTo>
                    <a:pt x="1026" y="2751"/>
                  </a:lnTo>
                  <a:lnTo>
                    <a:pt x="933" y="3077"/>
                  </a:lnTo>
                  <a:lnTo>
                    <a:pt x="840" y="3404"/>
                  </a:lnTo>
                  <a:lnTo>
                    <a:pt x="746" y="3729"/>
                  </a:lnTo>
                  <a:lnTo>
                    <a:pt x="653" y="4056"/>
                  </a:lnTo>
                  <a:lnTo>
                    <a:pt x="560" y="4382"/>
                  </a:lnTo>
                  <a:lnTo>
                    <a:pt x="467" y="4709"/>
                  </a:lnTo>
                  <a:lnTo>
                    <a:pt x="374" y="5035"/>
                  </a:lnTo>
                  <a:lnTo>
                    <a:pt x="281" y="5362"/>
                  </a:lnTo>
                  <a:lnTo>
                    <a:pt x="188" y="5688"/>
                  </a:lnTo>
                  <a:lnTo>
                    <a:pt x="94" y="6015"/>
                  </a:lnTo>
                  <a:lnTo>
                    <a:pt x="0" y="6340"/>
                  </a:lnTo>
                  <a:lnTo>
                    <a:pt x="108" y="6399"/>
                  </a:lnTo>
                  <a:lnTo>
                    <a:pt x="218" y="6454"/>
                  </a:lnTo>
                  <a:lnTo>
                    <a:pt x="331" y="6505"/>
                  </a:lnTo>
                  <a:lnTo>
                    <a:pt x="447" y="6552"/>
                  </a:lnTo>
                  <a:lnTo>
                    <a:pt x="566" y="6597"/>
                  </a:lnTo>
                  <a:lnTo>
                    <a:pt x="688" y="6637"/>
                  </a:lnTo>
                  <a:lnTo>
                    <a:pt x="812" y="6675"/>
                  </a:lnTo>
                  <a:lnTo>
                    <a:pt x="940" y="6710"/>
                  </a:lnTo>
                  <a:lnTo>
                    <a:pt x="1069" y="6741"/>
                  </a:lnTo>
                  <a:lnTo>
                    <a:pt x="1201" y="6770"/>
                  </a:lnTo>
                  <a:lnTo>
                    <a:pt x="1336" y="6796"/>
                  </a:lnTo>
                  <a:lnTo>
                    <a:pt x="1473" y="6819"/>
                  </a:lnTo>
                  <a:lnTo>
                    <a:pt x="1612" y="6841"/>
                  </a:lnTo>
                  <a:lnTo>
                    <a:pt x="1754" y="6860"/>
                  </a:lnTo>
                  <a:lnTo>
                    <a:pt x="1896" y="6877"/>
                  </a:lnTo>
                  <a:lnTo>
                    <a:pt x="2042" y="6892"/>
                  </a:lnTo>
                  <a:lnTo>
                    <a:pt x="2190" y="6905"/>
                  </a:lnTo>
                  <a:lnTo>
                    <a:pt x="2339" y="6918"/>
                  </a:lnTo>
                  <a:lnTo>
                    <a:pt x="2490" y="6928"/>
                  </a:lnTo>
                  <a:lnTo>
                    <a:pt x="2643" y="6936"/>
                  </a:lnTo>
                  <a:lnTo>
                    <a:pt x="2797" y="6945"/>
                  </a:lnTo>
                  <a:lnTo>
                    <a:pt x="2953" y="6951"/>
                  </a:lnTo>
                  <a:lnTo>
                    <a:pt x="3111" y="6957"/>
                  </a:lnTo>
                  <a:lnTo>
                    <a:pt x="3270" y="6962"/>
                  </a:lnTo>
                  <a:lnTo>
                    <a:pt x="3592" y="6970"/>
                  </a:lnTo>
                  <a:lnTo>
                    <a:pt x="3917" y="6978"/>
                  </a:lnTo>
                  <a:lnTo>
                    <a:pt x="4248" y="6984"/>
                  </a:lnTo>
                  <a:lnTo>
                    <a:pt x="4582" y="6992"/>
                  </a:lnTo>
                  <a:lnTo>
                    <a:pt x="627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30" name="Freeform 52">
              <a:extLst>
                <a:ext uri="{FF2B5EF4-FFF2-40B4-BE49-F238E27FC236}">
                  <a16:creationId xmlns:a16="http://schemas.microsoft.com/office/drawing/2014/main" id="{98694E26-E501-BC37-A598-B4EB0E3F77FC}"/>
                </a:ext>
              </a:extLst>
            </p:cNvPr>
            <p:cNvSpPr>
              <a:spLocks/>
            </p:cNvSpPr>
            <p:nvPr/>
          </p:nvSpPr>
          <p:spPr bwMode="auto">
            <a:xfrm>
              <a:off x="789" y="882"/>
              <a:ext cx="141" cy="492"/>
            </a:xfrm>
            <a:custGeom>
              <a:avLst/>
              <a:gdLst>
                <a:gd name="T0" fmla="*/ 0 w 2682"/>
                <a:gd name="T1" fmla="*/ 9342 h 9342"/>
                <a:gd name="T2" fmla="*/ 452 w 2682"/>
                <a:gd name="T3" fmla="*/ 9312 h 9342"/>
                <a:gd name="T4" fmla="*/ 2682 w 2682"/>
                <a:gd name="T5" fmla="*/ 422 h 9342"/>
                <a:gd name="T6" fmla="*/ 2290 w 2682"/>
                <a:gd name="T7" fmla="*/ 0 h 9342"/>
                <a:gd name="T8" fmla="*/ 0 w 2682"/>
                <a:gd name="T9" fmla="*/ 9342 h 9342"/>
                <a:gd name="T10" fmla="*/ 0 60000 65536"/>
                <a:gd name="T11" fmla="*/ 0 60000 65536"/>
                <a:gd name="T12" fmla="*/ 0 60000 65536"/>
                <a:gd name="T13" fmla="*/ 0 60000 65536"/>
                <a:gd name="T14" fmla="*/ 0 60000 65536"/>
                <a:gd name="T15" fmla="*/ 0 w 2682"/>
                <a:gd name="T16" fmla="*/ 0 h 9342"/>
                <a:gd name="T17" fmla="*/ 2682 w 2682"/>
                <a:gd name="T18" fmla="*/ 9342 h 9342"/>
              </a:gdLst>
              <a:ahLst/>
              <a:cxnLst>
                <a:cxn ang="T10">
                  <a:pos x="T0" y="T1"/>
                </a:cxn>
                <a:cxn ang="T11">
                  <a:pos x="T2" y="T3"/>
                </a:cxn>
                <a:cxn ang="T12">
                  <a:pos x="T4" y="T5"/>
                </a:cxn>
                <a:cxn ang="T13">
                  <a:pos x="T6" y="T7"/>
                </a:cxn>
                <a:cxn ang="T14">
                  <a:pos x="T8" y="T9"/>
                </a:cxn>
              </a:cxnLst>
              <a:rect l="T15" t="T16" r="T17" b="T18"/>
              <a:pathLst>
                <a:path w="2682" h="9342">
                  <a:moveTo>
                    <a:pt x="0" y="9342"/>
                  </a:moveTo>
                  <a:lnTo>
                    <a:pt x="452" y="9312"/>
                  </a:lnTo>
                  <a:lnTo>
                    <a:pt x="2682" y="422"/>
                  </a:lnTo>
                  <a:lnTo>
                    <a:pt x="2290" y="0"/>
                  </a:lnTo>
                  <a:lnTo>
                    <a:pt x="0" y="9342"/>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31" name="Freeform 53">
              <a:extLst>
                <a:ext uri="{FF2B5EF4-FFF2-40B4-BE49-F238E27FC236}">
                  <a16:creationId xmlns:a16="http://schemas.microsoft.com/office/drawing/2014/main" id="{2E143910-9BE3-B9C1-60A1-64C08923F49A}"/>
                </a:ext>
              </a:extLst>
            </p:cNvPr>
            <p:cNvSpPr>
              <a:spLocks/>
            </p:cNvSpPr>
            <p:nvPr/>
          </p:nvSpPr>
          <p:spPr bwMode="auto">
            <a:xfrm>
              <a:off x="677" y="1321"/>
              <a:ext cx="27" cy="27"/>
            </a:xfrm>
            <a:custGeom>
              <a:avLst/>
              <a:gdLst>
                <a:gd name="T0" fmla="*/ 282 w 513"/>
                <a:gd name="T1" fmla="*/ 511 h 512"/>
                <a:gd name="T2" fmla="*/ 321 w 513"/>
                <a:gd name="T3" fmla="*/ 505 h 512"/>
                <a:gd name="T4" fmla="*/ 356 w 513"/>
                <a:gd name="T5" fmla="*/ 493 h 512"/>
                <a:gd name="T6" fmla="*/ 389 w 513"/>
                <a:gd name="T7" fmla="*/ 475 h 512"/>
                <a:gd name="T8" fmla="*/ 419 w 513"/>
                <a:gd name="T9" fmla="*/ 454 h 512"/>
                <a:gd name="T10" fmla="*/ 446 w 513"/>
                <a:gd name="T11" fmla="*/ 428 h 512"/>
                <a:gd name="T12" fmla="*/ 468 w 513"/>
                <a:gd name="T13" fmla="*/ 399 h 512"/>
                <a:gd name="T14" fmla="*/ 487 w 513"/>
                <a:gd name="T15" fmla="*/ 367 h 512"/>
                <a:gd name="T16" fmla="*/ 501 w 513"/>
                <a:gd name="T17" fmla="*/ 332 h 512"/>
                <a:gd name="T18" fmla="*/ 510 w 513"/>
                <a:gd name="T19" fmla="*/ 295 h 512"/>
                <a:gd name="T20" fmla="*/ 513 w 513"/>
                <a:gd name="T21" fmla="*/ 257 h 512"/>
                <a:gd name="T22" fmla="*/ 510 w 513"/>
                <a:gd name="T23" fmla="*/ 217 h 512"/>
                <a:gd name="T24" fmla="*/ 501 w 513"/>
                <a:gd name="T25" fmla="*/ 180 h 512"/>
                <a:gd name="T26" fmla="*/ 487 w 513"/>
                <a:gd name="T27" fmla="*/ 146 h 512"/>
                <a:gd name="T28" fmla="*/ 468 w 513"/>
                <a:gd name="T29" fmla="*/ 113 h 512"/>
                <a:gd name="T30" fmla="*/ 446 w 513"/>
                <a:gd name="T31" fmla="*/ 84 h 512"/>
                <a:gd name="T32" fmla="*/ 419 w 513"/>
                <a:gd name="T33" fmla="*/ 59 h 512"/>
                <a:gd name="T34" fmla="*/ 389 w 513"/>
                <a:gd name="T35" fmla="*/ 37 h 512"/>
                <a:gd name="T36" fmla="*/ 356 w 513"/>
                <a:gd name="T37" fmla="*/ 21 h 512"/>
                <a:gd name="T38" fmla="*/ 321 w 513"/>
                <a:gd name="T39" fmla="*/ 8 h 512"/>
                <a:gd name="T40" fmla="*/ 282 w 513"/>
                <a:gd name="T41" fmla="*/ 1 h 512"/>
                <a:gd name="T42" fmla="*/ 243 w 513"/>
                <a:gd name="T43" fmla="*/ 0 h 512"/>
                <a:gd name="T44" fmla="*/ 205 w 513"/>
                <a:gd name="T45" fmla="*/ 5 h 512"/>
                <a:gd name="T46" fmla="*/ 169 w 513"/>
                <a:gd name="T47" fmla="*/ 16 h 512"/>
                <a:gd name="T48" fmla="*/ 134 w 513"/>
                <a:gd name="T49" fmla="*/ 31 h 512"/>
                <a:gd name="T50" fmla="*/ 103 w 513"/>
                <a:gd name="T51" fmla="*/ 51 h 512"/>
                <a:gd name="T52" fmla="*/ 75 w 513"/>
                <a:gd name="T53" fmla="*/ 76 h 512"/>
                <a:gd name="T54" fmla="*/ 52 w 513"/>
                <a:gd name="T55" fmla="*/ 104 h 512"/>
                <a:gd name="T56" fmla="*/ 31 w 513"/>
                <a:gd name="T57" fmla="*/ 135 h 512"/>
                <a:gd name="T58" fmla="*/ 15 w 513"/>
                <a:gd name="T59" fmla="*/ 169 h 512"/>
                <a:gd name="T60" fmla="*/ 5 w 513"/>
                <a:gd name="T61" fmla="*/ 205 h 512"/>
                <a:gd name="T62" fmla="*/ 1 w 513"/>
                <a:gd name="T63" fmla="*/ 243 h 512"/>
                <a:gd name="T64" fmla="*/ 2 w 513"/>
                <a:gd name="T65" fmla="*/ 283 h 512"/>
                <a:gd name="T66" fmla="*/ 8 w 513"/>
                <a:gd name="T67" fmla="*/ 320 h 512"/>
                <a:gd name="T68" fmla="*/ 21 w 513"/>
                <a:gd name="T69" fmla="*/ 356 h 512"/>
                <a:gd name="T70" fmla="*/ 37 w 513"/>
                <a:gd name="T71" fmla="*/ 389 h 512"/>
                <a:gd name="T72" fmla="*/ 59 w 513"/>
                <a:gd name="T73" fmla="*/ 419 h 512"/>
                <a:gd name="T74" fmla="*/ 85 w 513"/>
                <a:gd name="T75" fmla="*/ 446 h 512"/>
                <a:gd name="T76" fmla="*/ 114 w 513"/>
                <a:gd name="T77" fmla="*/ 469 h 512"/>
                <a:gd name="T78" fmla="*/ 146 w 513"/>
                <a:gd name="T79" fmla="*/ 487 h 512"/>
                <a:gd name="T80" fmla="*/ 180 w 513"/>
                <a:gd name="T81" fmla="*/ 501 h 512"/>
                <a:gd name="T82" fmla="*/ 217 w 513"/>
                <a:gd name="T83" fmla="*/ 509 h 512"/>
                <a:gd name="T84" fmla="*/ 256 w 513"/>
                <a:gd name="T85" fmla="*/ 512 h 5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3"/>
                <a:gd name="T130" fmla="*/ 0 h 512"/>
                <a:gd name="T131" fmla="*/ 513 w 513"/>
                <a:gd name="T132" fmla="*/ 512 h 51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3" h="512">
                  <a:moveTo>
                    <a:pt x="256" y="512"/>
                  </a:moveTo>
                  <a:lnTo>
                    <a:pt x="270" y="512"/>
                  </a:lnTo>
                  <a:lnTo>
                    <a:pt x="282" y="511"/>
                  </a:lnTo>
                  <a:lnTo>
                    <a:pt x="296" y="509"/>
                  </a:lnTo>
                  <a:lnTo>
                    <a:pt x="308" y="507"/>
                  </a:lnTo>
                  <a:lnTo>
                    <a:pt x="321" y="505"/>
                  </a:lnTo>
                  <a:lnTo>
                    <a:pt x="332" y="501"/>
                  </a:lnTo>
                  <a:lnTo>
                    <a:pt x="344" y="497"/>
                  </a:lnTo>
                  <a:lnTo>
                    <a:pt x="356" y="493"/>
                  </a:lnTo>
                  <a:lnTo>
                    <a:pt x="367" y="487"/>
                  </a:lnTo>
                  <a:lnTo>
                    <a:pt x="378" y="481"/>
                  </a:lnTo>
                  <a:lnTo>
                    <a:pt x="389" y="475"/>
                  </a:lnTo>
                  <a:lnTo>
                    <a:pt x="399" y="469"/>
                  </a:lnTo>
                  <a:lnTo>
                    <a:pt x="409" y="462"/>
                  </a:lnTo>
                  <a:lnTo>
                    <a:pt x="419" y="454"/>
                  </a:lnTo>
                  <a:lnTo>
                    <a:pt x="428" y="446"/>
                  </a:lnTo>
                  <a:lnTo>
                    <a:pt x="437" y="438"/>
                  </a:lnTo>
                  <a:lnTo>
                    <a:pt x="446" y="428"/>
                  </a:lnTo>
                  <a:lnTo>
                    <a:pt x="454" y="419"/>
                  </a:lnTo>
                  <a:lnTo>
                    <a:pt x="461" y="410"/>
                  </a:lnTo>
                  <a:lnTo>
                    <a:pt x="468" y="399"/>
                  </a:lnTo>
                  <a:lnTo>
                    <a:pt x="476" y="389"/>
                  </a:lnTo>
                  <a:lnTo>
                    <a:pt x="482" y="379"/>
                  </a:lnTo>
                  <a:lnTo>
                    <a:pt x="487" y="367"/>
                  </a:lnTo>
                  <a:lnTo>
                    <a:pt x="492" y="356"/>
                  </a:lnTo>
                  <a:lnTo>
                    <a:pt x="496" y="345"/>
                  </a:lnTo>
                  <a:lnTo>
                    <a:pt x="501" y="332"/>
                  </a:lnTo>
                  <a:lnTo>
                    <a:pt x="505" y="320"/>
                  </a:lnTo>
                  <a:lnTo>
                    <a:pt x="508" y="307"/>
                  </a:lnTo>
                  <a:lnTo>
                    <a:pt x="510" y="295"/>
                  </a:lnTo>
                  <a:lnTo>
                    <a:pt x="511" y="283"/>
                  </a:lnTo>
                  <a:lnTo>
                    <a:pt x="512" y="269"/>
                  </a:lnTo>
                  <a:lnTo>
                    <a:pt x="513" y="257"/>
                  </a:lnTo>
                  <a:lnTo>
                    <a:pt x="512" y="243"/>
                  </a:lnTo>
                  <a:lnTo>
                    <a:pt x="511" y="230"/>
                  </a:lnTo>
                  <a:lnTo>
                    <a:pt x="510" y="217"/>
                  </a:lnTo>
                  <a:lnTo>
                    <a:pt x="508" y="205"/>
                  </a:lnTo>
                  <a:lnTo>
                    <a:pt x="505" y="193"/>
                  </a:lnTo>
                  <a:lnTo>
                    <a:pt x="501" y="180"/>
                  </a:lnTo>
                  <a:lnTo>
                    <a:pt x="496" y="169"/>
                  </a:lnTo>
                  <a:lnTo>
                    <a:pt x="492" y="156"/>
                  </a:lnTo>
                  <a:lnTo>
                    <a:pt x="487" y="146"/>
                  </a:lnTo>
                  <a:lnTo>
                    <a:pt x="482" y="135"/>
                  </a:lnTo>
                  <a:lnTo>
                    <a:pt x="476" y="123"/>
                  </a:lnTo>
                  <a:lnTo>
                    <a:pt x="468" y="113"/>
                  </a:lnTo>
                  <a:lnTo>
                    <a:pt x="461" y="104"/>
                  </a:lnTo>
                  <a:lnTo>
                    <a:pt x="454" y="93"/>
                  </a:lnTo>
                  <a:lnTo>
                    <a:pt x="446" y="84"/>
                  </a:lnTo>
                  <a:lnTo>
                    <a:pt x="437" y="76"/>
                  </a:lnTo>
                  <a:lnTo>
                    <a:pt x="428" y="67"/>
                  </a:lnTo>
                  <a:lnTo>
                    <a:pt x="419" y="59"/>
                  </a:lnTo>
                  <a:lnTo>
                    <a:pt x="409" y="51"/>
                  </a:lnTo>
                  <a:lnTo>
                    <a:pt x="399" y="44"/>
                  </a:lnTo>
                  <a:lnTo>
                    <a:pt x="389" y="37"/>
                  </a:lnTo>
                  <a:lnTo>
                    <a:pt x="378" y="31"/>
                  </a:lnTo>
                  <a:lnTo>
                    <a:pt x="367" y="26"/>
                  </a:lnTo>
                  <a:lnTo>
                    <a:pt x="356" y="21"/>
                  </a:lnTo>
                  <a:lnTo>
                    <a:pt x="344" y="16"/>
                  </a:lnTo>
                  <a:lnTo>
                    <a:pt x="332" y="12"/>
                  </a:lnTo>
                  <a:lnTo>
                    <a:pt x="321" y="8"/>
                  </a:lnTo>
                  <a:lnTo>
                    <a:pt x="308" y="5"/>
                  </a:lnTo>
                  <a:lnTo>
                    <a:pt x="296" y="3"/>
                  </a:lnTo>
                  <a:lnTo>
                    <a:pt x="282" y="1"/>
                  </a:lnTo>
                  <a:lnTo>
                    <a:pt x="270" y="0"/>
                  </a:lnTo>
                  <a:lnTo>
                    <a:pt x="256" y="0"/>
                  </a:lnTo>
                  <a:lnTo>
                    <a:pt x="243" y="0"/>
                  </a:lnTo>
                  <a:lnTo>
                    <a:pt x="231" y="1"/>
                  </a:lnTo>
                  <a:lnTo>
                    <a:pt x="217" y="3"/>
                  </a:lnTo>
                  <a:lnTo>
                    <a:pt x="205" y="5"/>
                  </a:lnTo>
                  <a:lnTo>
                    <a:pt x="192" y="8"/>
                  </a:lnTo>
                  <a:lnTo>
                    <a:pt x="180" y="12"/>
                  </a:lnTo>
                  <a:lnTo>
                    <a:pt x="169" y="16"/>
                  </a:lnTo>
                  <a:lnTo>
                    <a:pt x="157" y="21"/>
                  </a:lnTo>
                  <a:lnTo>
                    <a:pt x="146" y="26"/>
                  </a:lnTo>
                  <a:lnTo>
                    <a:pt x="134" y="31"/>
                  </a:lnTo>
                  <a:lnTo>
                    <a:pt x="124" y="37"/>
                  </a:lnTo>
                  <a:lnTo>
                    <a:pt x="114" y="44"/>
                  </a:lnTo>
                  <a:lnTo>
                    <a:pt x="103" y="51"/>
                  </a:lnTo>
                  <a:lnTo>
                    <a:pt x="94" y="59"/>
                  </a:lnTo>
                  <a:lnTo>
                    <a:pt x="85" y="67"/>
                  </a:lnTo>
                  <a:lnTo>
                    <a:pt x="75" y="76"/>
                  </a:lnTo>
                  <a:lnTo>
                    <a:pt x="67" y="84"/>
                  </a:lnTo>
                  <a:lnTo>
                    <a:pt x="59" y="93"/>
                  </a:lnTo>
                  <a:lnTo>
                    <a:pt x="52" y="104"/>
                  </a:lnTo>
                  <a:lnTo>
                    <a:pt x="44" y="113"/>
                  </a:lnTo>
                  <a:lnTo>
                    <a:pt x="37" y="123"/>
                  </a:lnTo>
                  <a:lnTo>
                    <a:pt x="31" y="135"/>
                  </a:lnTo>
                  <a:lnTo>
                    <a:pt x="26" y="146"/>
                  </a:lnTo>
                  <a:lnTo>
                    <a:pt x="21" y="156"/>
                  </a:lnTo>
                  <a:lnTo>
                    <a:pt x="15" y="169"/>
                  </a:lnTo>
                  <a:lnTo>
                    <a:pt x="11" y="180"/>
                  </a:lnTo>
                  <a:lnTo>
                    <a:pt x="8" y="193"/>
                  </a:lnTo>
                  <a:lnTo>
                    <a:pt x="5" y="205"/>
                  </a:lnTo>
                  <a:lnTo>
                    <a:pt x="3" y="217"/>
                  </a:lnTo>
                  <a:lnTo>
                    <a:pt x="2" y="230"/>
                  </a:lnTo>
                  <a:lnTo>
                    <a:pt x="1" y="243"/>
                  </a:lnTo>
                  <a:lnTo>
                    <a:pt x="0" y="257"/>
                  </a:lnTo>
                  <a:lnTo>
                    <a:pt x="1" y="269"/>
                  </a:lnTo>
                  <a:lnTo>
                    <a:pt x="2" y="283"/>
                  </a:lnTo>
                  <a:lnTo>
                    <a:pt x="3" y="295"/>
                  </a:lnTo>
                  <a:lnTo>
                    <a:pt x="5" y="307"/>
                  </a:lnTo>
                  <a:lnTo>
                    <a:pt x="8" y="320"/>
                  </a:lnTo>
                  <a:lnTo>
                    <a:pt x="11" y="332"/>
                  </a:lnTo>
                  <a:lnTo>
                    <a:pt x="15" y="345"/>
                  </a:lnTo>
                  <a:lnTo>
                    <a:pt x="21" y="356"/>
                  </a:lnTo>
                  <a:lnTo>
                    <a:pt x="26" y="367"/>
                  </a:lnTo>
                  <a:lnTo>
                    <a:pt x="31" y="379"/>
                  </a:lnTo>
                  <a:lnTo>
                    <a:pt x="37" y="389"/>
                  </a:lnTo>
                  <a:lnTo>
                    <a:pt x="44" y="399"/>
                  </a:lnTo>
                  <a:lnTo>
                    <a:pt x="52" y="410"/>
                  </a:lnTo>
                  <a:lnTo>
                    <a:pt x="59" y="419"/>
                  </a:lnTo>
                  <a:lnTo>
                    <a:pt x="67" y="428"/>
                  </a:lnTo>
                  <a:lnTo>
                    <a:pt x="75" y="438"/>
                  </a:lnTo>
                  <a:lnTo>
                    <a:pt x="85" y="446"/>
                  </a:lnTo>
                  <a:lnTo>
                    <a:pt x="94" y="454"/>
                  </a:lnTo>
                  <a:lnTo>
                    <a:pt x="103" y="462"/>
                  </a:lnTo>
                  <a:lnTo>
                    <a:pt x="114" y="469"/>
                  </a:lnTo>
                  <a:lnTo>
                    <a:pt x="124" y="475"/>
                  </a:lnTo>
                  <a:lnTo>
                    <a:pt x="134" y="481"/>
                  </a:lnTo>
                  <a:lnTo>
                    <a:pt x="146" y="487"/>
                  </a:lnTo>
                  <a:lnTo>
                    <a:pt x="157" y="493"/>
                  </a:lnTo>
                  <a:lnTo>
                    <a:pt x="169" y="497"/>
                  </a:lnTo>
                  <a:lnTo>
                    <a:pt x="180" y="501"/>
                  </a:lnTo>
                  <a:lnTo>
                    <a:pt x="192" y="505"/>
                  </a:lnTo>
                  <a:lnTo>
                    <a:pt x="205" y="507"/>
                  </a:lnTo>
                  <a:lnTo>
                    <a:pt x="217" y="509"/>
                  </a:lnTo>
                  <a:lnTo>
                    <a:pt x="231" y="511"/>
                  </a:lnTo>
                  <a:lnTo>
                    <a:pt x="243" y="512"/>
                  </a:lnTo>
                  <a:lnTo>
                    <a:pt x="256" y="512"/>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32" name="Freeform 54">
              <a:extLst>
                <a:ext uri="{FF2B5EF4-FFF2-40B4-BE49-F238E27FC236}">
                  <a16:creationId xmlns:a16="http://schemas.microsoft.com/office/drawing/2014/main" id="{6B5D4933-AE2D-D579-D407-717BE865C12C}"/>
                </a:ext>
              </a:extLst>
            </p:cNvPr>
            <p:cNvSpPr>
              <a:spLocks/>
            </p:cNvSpPr>
            <p:nvPr/>
          </p:nvSpPr>
          <p:spPr bwMode="auto">
            <a:xfrm>
              <a:off x="609" y="1314"/>
              <a:ext cx="15" cy="15"/>
            </a:xfrm>
            <a:custGeom>
              <a:avLst/>
              <a:gdLst>
                <a:gd name="T0" fmla="*/ 157 w 285"/>
                <a:gd name="T1" fmla="*/ 283 h 284"/>
                <a:gd name="T2" fmla="*/ 184 w 285"/>
                <a:gd name="T3" fmla="*/ 278 h 284"/>
                <a:gd name="T4" fmla="*/ 210 w 285"/>
                <a:gd name="T5" fmla="*/ 267 h 284"/>
                <a:gd name="T6" fmla="*/ 233 w 285"/>
                <a:gd name="T7" fmla="*/ 251 h 284"/>
                <a:gd name="T8" fmla="*/ 253 w 285"/>
                <a:gd name="T9" fmla="*/ 233 h 284"/>
                <a:gd name="T10" fmla="*/ 267 w 285"/>
                <a:gd name="T11" fmla="*/ 210 h 284"/>
                <a:gd name="T12" fmla="*/ 278 w 285"/>
                <a:gd name="T13" fmla="*/ 184 h 284"/>
                <a:gd name="T14" fmla="*/ 284 w 285"/>
                <a:gd name="T15" fmla="*/ 156 h 284"/>
                <a:gd name="T16" fmla="*/ 284 w 285"/>
                <a:gd name="T17" fmla="*/ 127 h 284"/>
                <a:gd name="T18" fmla="*/ 278 w 285"/>
                <a:gd name="T19" fmla="*/ 99 h 284"/>
                <a:gd name="T20" fmla="*/ 267 w 285"/>
                <a:gd name="T21" fmla="*/ 74 h 284"/>
                <a:gd name="T22" fmla="*/ 253 w 285"/>
                <a:gd name="T23" fmla="*/ 51 h 284"/>
                <a:gd name="T24" fmla="*/ 233 w 285"/>
                <a:gd name="T25" fmla="*/ 32 h 284"/>
                <a:gd name="T26" fmla="*/ 210 w 285"/>
                <a:gd name="T27" fmla="*/ 16 h 284"/>
                <a:gd name="T28" fmla="*/ 184 w 285"/>
                <a:gd name="T29" fmla="*/ 6 h 284"/>
                <a:gd name="T30" fmla="*/ 157 w 285"/>
                <a:gd name="T31" fmla="*/ 0 h 284"/>
                <a:gd name="T32" fmla="*/ 128 w 285"/>
                <a:gd name="T33" fmla="*/ 0 h 284"/>
                <a:gd name="T34" fmla="*/ 100 w 285"/>
                <a:gd name="T35" fmla="*/ 6 h 284"/>
                <a:gd name="T36" fmla="*/ 75 w 285"/>
                <a:gd name="T37" fmla="*/ 16 h 284"/>
                <a:gd name="T38" fmla="*/ 52 w 285"/>
                <a:gd name="T39" fmla="*/ 32 h 284"/>
                <a:gd name="T40" fmla="*/ 32 w 285"/>
                <a:gd name="T41" fmla="*/ 51 h 284"/>
                <a:gd name="T42" fmla="*/ 18 w 285"/>
                <a:gd name="T43" fmla="*/ 74 h 284"/>
                <a:gd name="T44" fmla="*/ 6 w 285"/>
                <a:gd name="T45" fmla="*/ 99 h 284"/>
                <a:gd name="T46" fmla="*/ 1 w 285"/>
                <a:gd name="T47" fmla="*/ 127 h 284"/>
                <a:gd name="T48" fmla="*/ 1 w 285"/>
                <a:gd name="T49" fmla="*/ 156 h 284"/>
                <a:gd name="T50" fmla="*/ 6 w 285"/>
                <a:gd name="T51" fmla="*/ 184 h 284"/>
                <a:gd name="T52" fmla="*/ 18 w 285"/>
                <a:gd name="T53" fmla="*/ 210 h 284"/>
                <a:gd name="T54" fmla="*/ 32 w 285"/>
                <a:gd name="T55" fmla="*/ 233 h 284"/>
                <a:gd name="T56" fmla="*/ 52 w 285"/>
                <a:gd name="T57" fmla="*/ 251 h 284"/>
                <a:gd name="T58" fmla="*/ 75 w 285"/>
                <a:gd name="T59" fmla="*/ 267 h 284"/>
                <a:gd name="T60" fmla="*/ 100 w 285"/>
                <a:gd name="T61" fmla="*/ 278 h 284"/>
                <a:gd name="T62" fmla="*/ 128 w 285"/>
                <a:gd name="T63" fmla="*/ 283 h 2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85"/>
                <a:gd name="T97" fmla="*/ 0 h 284"/>
                <a:gd name="T98" fmla="*/ 285 w 285"/>
                <a:gd name="T99" fmla="*/ 284 h 2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85" h="284">
                  <a:moveTo>
                    <a:pt x="143" y="284"/>
                  </a:moveTo>
                  <a:lnTo>
                    <a:pt x="157" y="283"/>
                  </a:lnTo>
                  <a:lnTo>
                    <a:pt x="171" y="281"/>
                  </a:lnTo>
                  <a:lnTo>
                    <a:pt x="184" y="278"/>
                  </a:lnTo>
                  <a:lnTo>
                    <a:pt x="198" y="273"/>
                  </a:lnTo>
                  <a:lnTo>
                    <a:pt x="210" y="267"/>
                  </a:lnTo>
                  <a:lnTo>
                    <a:pt x="221" y="259"/>
                  </a:lnTo>
                  <a:lnTo>
                    <a:pt x="233" y="251"/>
                  </a:lnTo>
                  <a:lnTo>
                    <a:pt x="243" y="242"/>
                  </a:lnTo>
                  <a:lnTo>
                    <a:pt x="253" y="233"/>
                  </a:lnTo>
                  <a:lnTo>
                    <a:pt x="261" y="221"/>
                  </a:lnTo>
                  <a:lnTo>
                    <a:pt x="267" y="210"/>
                  </a:lnTo>
                  <a:lnTo>
                    <a:pt x="273" y="197"/>
                  </a:lnTo>
                  <a:lnTo>
                    <a:pt x="278" y="184"/>
                  </a:lnTo>
                  <a:lnTo>
                    <a:pt x="281" y="170"/>
                  </a:lnTo>
                  <a:lnTo>
                    <a:pt x="284" y="156"/>
                  </a:lnTo>
                  <a:lnTo>
                    <a:pt x="285" y="141"/>
                  </a:lnTo>
                  <a:lnTo>
                    <a:pt x="284" y="127"/>
                  </a:lnTo>
                  <a:lnTo>
                    <a:pt x="281" y="114"/>
                  </a:lnTo>
                  <a:lnTo>
                    <a:pt x="278" y="99"/>
                  </a:lnTo>
                  <a:lnTo>
                    <a:pt x="273" y="87"/>
                  </a:lnTo>
                  <a:lnTo>
                    <a:pt x="267" y="74"/>
                  </a:lnTo>
                  <a:lnTo>
                    <a:pt x="261" y="62"/>
                  </a:lnTo>
                  <a:lnTo>
                    <a:pt x="253" y="51"/>
                  </a:lnTo>
                  <a:lnTo>
                    <a:pt x="243" y="41"/>
                  </a:lnTo>
                  <a:lnTo>
                    <a:pt x="233" y="32"/>
                  </a:lnTo>
                  <a:lnTo>
                    <a:pt x="221" y="24"/>
                  </a:lnTo>
                  <a:lnTo>
                    <a:pt x="210" y="16"/>
                  </a:lnTo>
                  <a:lnTo>
                    <a:pt x="198" y="10"/>
                  </a:lnTo>
                  <a:lnTo>
                    <a:pt x="184" y="6"/>
                  </a:lnTo>
                  <a:lnTo>
                    <a:pt x="171" y="2"/>
                  </a:lnTo>
                  <a:lnTo>
                    <a:pt x="157" y="0"/>
                  </a:lnTo>
                  <a:lnTo>
                    <a:pt x="143" y="0"/>
                  </a:lnTo>
                  <a:lnTo>
                    <a:pt x="128" y="0"/>
                  </a:lnTo>
                  <a:lnTo>
                    <a:pt x="114" y="2"/>
                  </a:lnTo>
                  <a:lnTo>
                    <a:pt x="100" y="6"/>
                  </a:lnTo>
                  <a:lnTo>
                    <a:pt x="87" y="10"/>
                  </a:lnTo>
                  <a:lnTo>
                    <a:pt x="75" y="16"/>
                  </a:lnTo>
                  <a:lnTo>
                    <a:pt x="63" y="24"/>
                  </a:lnTo>
                  <a:lnTo>
                    <a:pt x="52" y="32"/>
                  </a:lnTo>
                  <a:lnTo>
                    <a:pt x="42" y="41"/>
                  </a:lnTo>
                  <a:lnTo>
                    <a:pt x="32" y="51"/>
                  </a:lnTo>
                  <a:lnTo>
                    <a:pt x="25" y="62"/>
                  </a:lnTo>
                  <a:lnTo>
                    <a:pt x="18" y="74"/>
                  </a:lnTo>
                  <a:lnTo>
                    <a:pt x="12" y="87"/>
                  </a:lnTo>
                  <a:lnTo>
                    <a:pt x="6" y="99"/>
                  </a:lnTo>
                  <a:lnTo>
                    <a:pt x="3" y="114"/>
                  </a:lnTo>
                  <a:lnTo>
                    <a:pt x="1" y="127"/>
                  </a:lnTo>
                  <a:lnTo>
                    <a:pt x="0" y="141"/>
                  </a:lnTo>
                  <a:lnTo>
                    <a:pt x="1" y="156"/>
                  </a:lnTo>
                  <a:lnTo>
                    <a:pt x="3" y="170"/>
                  </a:lnTo>
                  <a:lnTo>
                    <a:pt x="6" y="184"/>
                  </a:lnTo>
                  <a:lnTo>
                    <a:pt x="12" y="197"/>
                  </a:lnTo>
                  <a:lnTo>
                    <a:pt x="18" y="210"/>
                  </a:lnTo>
                  <a:lnTo>
                    <a:pt x="25" y="221"/>
                  </a:lnTo>
                  <a:lnTo>
                    <a:pt x="32" y="233"/>
                  </a:lnTo>
                  <a:lnTo>
                    <a:pt x="42" y="242"/>
                  </a:lnTo>
                  <a:lnTo>
                    <a:pt x="52" y="251"/>
                  </a:lnTo>
                  <a:lnTo>
                    <a:pt x="63" y="259"/>
                  </a:lnTo>
                  <a:lnTo>
                    <a:pt x="75" y="267"/>
                  </a:lnTo>
                  <a:lnTo>
                    <a:pt x="87" y="273"/>
                  </a:lnTo>
                  <a:lnTo>
                    <a:pt x="100" y="278"/>
                  </a:lnTo>
                  <a:lnTo>
                    <a:pt x="114" y="281"/>
                  </a:lnTo>
                  <a:lnTo>
                    <a:pt x="128" y="283"/>
                  </a:lnTo>
                  <a:lnTo>
                    <a:pt x="143" y="284"/>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33" name="Freeform 55">
              <a:extLst>
                <a:ext uri="{FF2B5EF4-FFF2-40B4-BE49-F238E27FC236}">
                  <a16:creationId xmlns:a16="http://schemas.microsoft.com/office/drawing/2014/main" id="{64165857-9B98-9CC3-3E94-44A10EE4C803}"/>
                </a:ext>
              </a:extLst>
            </p:cNvPr>
            <p:cNvSpPr>
              <a:spLocks/>
            </p:cNvSpPr>
            <p:nvPr/>
          </p:nvSpPr>
          <p:spPr bwMode="auto">
            <a:xfrm>
              <a:off x="579" y="1306"/>
              <a:ext cx="15" cy="15"/>
            </a:xfrm>
            <a:custGeom>
              <a:avLst/>
              <a:gdLst>
                <a:gd name="T0" fmla="*/ 156 w 285"/>
                <a:gd name="T1" fmla="*/ 284 h 285"/>
                <a:gd name="T2" fmla="*/ 184 w 285"/>
                <a:gd name="T3" fmla="*/ 278 h 285"/>
                <a:gd name="T4" fmla="*/ 210 w 285"/>
                <a:gd name="T5" fmla="*/ 267 h 285"/>
                <a:gd name="T6" fmla="*/ 233 w 285"/>
                <a:gd name="T7" fmla="*/ 252 h 285"/>
                <a:gd name="T8" fmla="*/ 252 w 285"/>
                <a:gd name="T9" fmla="*/ 233 h 285"/>
                <a:gd name="T10" fmla="*/ 267 w 285"/>
                <a:gd name="T11" fmla="*/ 210 h 285"/>
                <a:gd name="T12" fmla="*/ 279 w 285"/>
                <a:gd name="T13" fmla="*/ 184 h 285"/>
                <a:gd name="T14" fmla="*/ 284 w 285"/>
                <a:gd name="T15" fmla="*/ 156 h 285"/>
                <a:gd name="T16" fmla="*/ 284 w 285"/>
                <a:gd name="T17" fmla="*/ 127 h 285"/>
                <a:gd name="T18" fmla="*/ 279 w 285"/>
                <a:gd name="T19" fmla="*/ 101 h 285"/>
                <a:gd name="T20" fmla="*/ 267 w 285"/>
                <a:gd name="T21" fmla="*/ 75 h 285"/>
                <a:gd name="T22" fmla="*/ 252 w 285"/>
                <a:gd name="T23" fmla="*/ 52 h 285"/>
                <a:gd name="T24" fmla="*/ 233 w 285"/>
                <a:gd name="T25" fmla="*/ 32 h 285"/>
                <a:gd name="T26" fmla="*/ 210 w 285"/>
                <a:gd name="T27" fmla="*/ 17 h 285"/>
                <a:gd name="T28" fmla="*/ 184 w 285"/>
                <a:gd name="T29" fmla="*/ 6 h 285"/>
                <a:gd name="T30" fmla="*/ 156 w 285"/>
                <a:gd name="T31" fmla="*/ 0 h 285"/>
                <a:gd name="T32" fmla="*/ 128 w 285"/>
                <a:gd name="T33" fmla="*/ 0 h 285"/>
                <a:gd name="T34" fmla="*/ 100 w 285"/>
                <a:gd name="T35" fmla="*/ 6 h 285"/>
                <a:gd name="T36" fmla="*/ 75 w 285"/>
                <a:gd name="T37" fmla="*/ 17 h 285"/>
                <a:gd name="T38" fmla="*/ 52 w 285"/>
                <a:gd name="T39" fmla="*/ 32 h 285"/>
                <a:gd name="T40" fmla="*/ 32 w 285"/>
                <a:gd name="T41" fmla="*/ 52 h 285"/>
                <a:gd name="T42" fmla="*/ 17 w 285"/>
                <a:gd name="T43" fmla="*/ 75 h 285"/>
                <a:gd name="T44" fmla="*/ 6 w 285"/>
                <a:gd name="T45" fmla="*/ 101 h 285"/>
                <a:gd name="T46" fmla="*/ 0 w 285"/>
                <a:gd name="T47" fmla="*/ 127 h 285"/>
                <a:gd name="T48" fmla="*/ 0 w 285"/>
                <a:gd name="T49" fmla="*/ 156 h 285"/>
                <a:gd name="T50" fmla="*/ 6 w 285"/>
                <a:gd name="T51" fmla="*/ 184 h 285"/>
                <a:gd name="T52" fmla="*/ 17 w 285"/>
                <a:gd name="T53" fmla="*/ 210 h 285"/>
                <a:gd name="T54" fmla="*/ 32 w 285"/>
                <a:gd name="T55" fmla="*/ 233 h 285"/>
                <a:gd name="T56" fmla="*/ 52 w 285"/>
                <a:gd name="T57" fmla="*/ 252 h 285"/>
                <a:gd name="T58" fmla="*/ 75 w 285"/>
                <a:gd name="T59" fmla="*/ 267 h 285"/>
                <a:gd name="T60" fmla="*/ 100 w 285"/>
                <a:gd name="T61" fmla="*/ 278 h 285"/>
                <a:gd name="T62" fmla="*/ 128 w 285"/>
                <a:gd name="T63" fmla="*/ 284 h 2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85"/>
                <a:gd name="T97" fmla="*/ 0 h 285"/>
                <a:gd name="T98" fmla="*/ 285 w 285"/>
                <a:gd name="T99" fmla="*/ 285 h 28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85" h="285">
                  <a:moveTo>
                    <a:pt x="142" y="285"/>
                  </a:moveTo>
                  <a:lnTo>
                    <a:pt x="156" y="284"/>
                  </a:lnTo>
                  <a:lnTo>
                    <a:pt x="171" y="282"/>
                  </a:lnTo>
                  <a:lnTo>
                    <a:pt x="184" y="278"/>
                  </a:lnTo>
                  <a:lnTo>
                    <a:pt x="198" y="273"/>
                  </a:lnTo>
                  <a:lnTo>
                    <a:pt x="210" y="267"/>
                  </a:lnTo>
                  <a:lnTo>
                    <a:pt x="222" y="260"/>
                  </a:lnTo>
                  <a:lnTo>
                    <a:pt x="233" y="252"/>
                  </a:lnTo>
                  <a:lnTo>
                    <a:pt x="243" y="242"/>
                  </a:lnTo>
                  <a:lnTo>
                    <a:pt x="252" y="233"/>
                  </a:lnTo>
                  <a:lnTo>
                    <a:pt x="260" y="222"/>
                  </a:lnTo>
                  <a:lnTo>
                    <a:pt x="267" y="210"/>
                  </a:lnTo>
                  <a:lnTo>
                    <a:pt x="273" y="198"/>
                  </a:lnTo>
                  <a:lnTo>
                    <a:pt x="279" y="184"/>
                  </a:lnTo>
                  <a:lnTo>
                    <a:pt x="282" y="171"/>
                  </a:lnTo>
                  <a:lnTo>
                    <a:pt x="284" y="156"/>
                  </a:lnTo>
                  <a:lnTo>
                    <a:pt x="285" y="142"/>
                  </a:lnTo>
                  <a:lnTo>
                    <a:pt x="284" y="127"/>
                  </a:lnTo>
                  <a:lnTo>
                    <a:pt x="282" y="114"/>
                  </a:lnTo>
                  <a:lnTo>
                    <a:pt x="279" y="101"/>
                  </a:lnTo>
                  <a:lnTo>
                    <a:pt x="273" y="87"/>
                  </a:lnTo>
                  <a:lnTo>
                    <a:pt x="267" y="75"/>
                  </a:lnTo>
                  <a:lnTo>
                    <a:pt x="260" y="62"/>
                  </a:lnTo>
                  <a:lnTo>
                    <a:pt x="252" y="52"/>
                  </a:lnTo>
                  <a:lnTo>
                    <a:pt x="243" y="42"/>
                  </a:lnTo>
                  <a:lnTo>
                    <a:pt x="233" y="32"/>
                  </a:lnTo>
                  <a:lnTo>
                    <a:pt x="222" y="24"/>
                  </a:lnTo>
                  <a:lnTo>
                    <a:pt x="210" y="17"/>
                  </a:lnTo>
                  <a:lnTo>
                    <a:pt x="198" y="12"/>
                  </a:lnTo>
                  <a:lnTo>
                    <a:pt x="184" y="6"/>
                  </a:lnTo>
                  <a:lnTo>
                    <a:pt x="171" y="2"/>
                  </a:lnTo>
                  <a:lnTo>
                    <a:pt x="156" y="0"/>
                  </a:lnTo>
                  <a:lnTo>
                    <a:pt x="142" y="0"/>
                  </a:lnTo>
                  <a:lnTo>
                    <a:pt x="128" y="0"/>
                  </a:lnTo>
                  <a:lnTo>
                    <a:pt x="114" y="2"/>
                  </a:lnTo>
                  <a:lnTo>
                    <a:pt x="100" y="6"/>
                  </a:lnTo>
                  <a:lnTo>
                    <a:pt x="87" y="12"/>
                  </a:lnTo>
                  <a:lnTo>
                    <a:pt x="75" y="17"/>
                  </a:lnTo>
                  <a:lnTo>
                    <a:pt x="62" y="24"/>
                  </a:lnTo>
                  <a:lnTo>
                    <a:pt x="52" y="32"/>
                  </a:lnTo>
                  <a:lnTo>
                    <a:pt x="42" y="42"/>
                  </a:lnTo>
                  <a:lnTo>
                    <a:pt x="32" y="52"/>
                  </a:lnTo>
                  <a:lnTo>
                    <a:pt x="24" y="62"/>
                  </a:lnTo>
                  <a:lnTo>
                    <a:pt x="17" y="75"/>
                  </a:lnTo>
                  <a:lnTo>
                    <a:pt x="12" y="87"/>
                  </a:lnTo>
                  <a:lnTo>
                    <a:pt x="6" y="101"/>
                  </a:lnTo>
                  <a:lnTo>
                    <a:pt x="3" y="114"/>
                  </a:lnTo>
                  <a:lnTo>
                    <a:pt x="0" y="127"/>
                  </a:lnTo>
                  <a:lnTo>
                    <a:pt x="0" y="142"/>
                  </a:lnTo>
                  <a:lnTo>
                    <a:pt x="0" y="156"/>
                  </a:lnTo>
                  <a:lnTo>
                    <a:pt x="3" y="171"/>
                  </a:lnTo>
                  <a:lnTo>
                    <a:pt x="6" y="184"/>
                  </a:lnTo>
                  <a:lnTo>
                    <a:pt x="12" y="198"/>
                  </a:lnTo>
                  <a:lnTo>
                    <a:pt x="17" y="210"/>
                  </a:lnTo>
                  <a:lnTo>
                    <a:pt x="24" y="222"/>
                  </a:lnTo>
                  <a:lnTo>
                    <a:pt x="32" y="233"/>
                  </a:lnTo>
                  <a:lnTo>
                    <a:pt x="42" y="242"/>
                  </a:lnTo>
                  <a:lnTo>
                    <a:pt x="52" y="252"/>
                  </a:lnTo>
                  <a:lnTo>
                    <a:pt x="62" y="260"/>
                  </a:lnTo>
                  <a:lnTo>
                    <a:pt x="75" y="267"/>
                  </a:lnTo>
                  <a:lnTo>
                    <a:pt x="87" y="273"/>
                  </a:lnTo>
                  <a:lnTo>
                    <a:pt x="100" y="278"/>
                  </a:lnTo>
                  <a:lnTo>
                    <a:pt x="114" y="282"/>
                  </a:lnTo>
                  <a:lnTo>
                    <a:pt x="128" y="284"/>
                  </a:lnTo>
                  <a:lnTo>
                    <a:pt x="142" y="285"/>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34" name="Freeform 56">
              <a:extLst>
                <a:ext uri="{FF2B5EF4-FFF2-40B4-BE49-F238E27FC236}">
                  <a16:creationId xmlns:a16="http://schemas.microsoft.com/office/drawing/2014/main" id="{55628C4C-53C9-0EBE-60A4-2047FC96C853}"/>
                </a:ext>
              </a:extLst>
            </p:cNvPr>
            <p:cNvSpPr>
              <a:spLocks/>
            </p:cNvSpPr>
            <p:nvPr/>
          </p:nvSpPr>
          <p:spPr bwMode="auto">
            <a:xfrm>
              <a:off x="992" y="934"/>
              <a:ext cx="161" cy="562"/>
            </a:xfrm>
            <a:custGeom>
              <a:avLst/>
              <a:gdLst>
                <a:gd name="T0" fmla="*/ 391 w 3045"/>
                <a:gd name="T1" fmla="*/ 0 h 10670"/>
                <a:gd name="T2" fmla="*/ 2953 w 3045"/>
                <a:gd name="T3" fmla="*/ 543 h 10670"/>
                <a:gd name="T4" fmla="*/ 2923 w 3045"/>
                <a:gd name="T5" fmla="*/ 3196 h 10670"/>
                <a:gd name="T6" fmla="*/ 3045 w 3045"/>
                <a:gd name="T7" fmla="*/ 3408 h 10670"/>
                <a:gd name="T8" fmla="*/ 2621 w 3045"/>
                <a:gd name="T9" fmla="*/ 9916 h 10670"/>
                <a:gd name="T10" fmla="*/ 0 w 3045"/>
                <a:gd name="T11" fmla="*/ 10670 h 10670"/>
                <a:gd name="T12" fmla="*/ 5 w 3045"/>
                <a:gd name="T13" fmla="*/ 10602 h 10670"/>
                <a:gd name="T14" fmla="*/ 22 w 3045"/>
                <a:gd name="T15" fmla="*/ 10410 h 10670"/>
                <a:gd name="T16" fmla="*/ 47 w 3045"/>
                <a:gd name="T17" fmla="*/ 10108 h 10670"/>
                <a:gd name="T18" fmla="*/ 81 w 3045"/>
                <a:gd name="T19" fmla="*/ 9713 h 10670"/>
                <a:gd name="T20" fmla="*/ 121 w 3045"/>
                <a:gd name="T21" fmla="*/ 9238 h 10670"/>
                <a:gd name="T22" fmla="*/ 165 w 3045"/>
                <a:gd name="T23" fmla="*/ 8699 h 10670"/>
                <a:gd name="T24" fmla="*/ 214 w 3045"/>
                <a:gd name="T25" fmla="*/ 8112 h 10670"/>
                <a:gd name="T26" fmla="*/ 265 w 3045"/>
                <a:gd name="T27" fmla="*/ 7494 h 10670"/>
                <a:gd name="T28" fmla="*/ 315 w 3045"/>
                <a:gd name="T29" fmla="*/ 6857 h 10670"/>
                <a:gd name="T30" fmla="*/ 366 w 3045"/>
                <a:gd name="T31" fmla="*/ 6217 h 10670"/>
                <a:gd name="T32" fmla="*/ 415 w 3045"/>
                <a:gd name="T33" fmla="*/ 5590 h 10670"/>
                <a:gd name="T34" fmla="*/ 459 w 3045"/>
                <a:gd name="T35" fmla="*/ 4992 h 10670"/>
                <a:gd name="T36" fmla="*/ 480 w 3045"/>
                <a:gd name="T37" fmla="*/ 4708 h 10670"/>
                <a:gd name="T38" fmla="*/ 499 w 3045"/>
                <a:gd name="T39" fmla="*/ 4437 h 10670"/>
                <a:gd name="T40" fmla="*/ 517 w 3045"/>
                <a:gd name="T41" fmla="*/ 4181 h 10670"/>
                <a:gd name="T42" fmla="*/ 533 w 3045"/>
                <a:gd name="T43" fmla="*/ 3941 h 10670"/>
                <a:gd name="T44" fmla="*/ 547 w 3045"/>
                <a:gd name="T45" fmla="*/ 3720 h 10670"/>
                <a:gd name="T46" fmla="*/ 558 w 3045"/>
                <a:gd name="T47" fmla="*/ 3519 h 10670"/>
                <a:gd name="T48" fmla="*/ 568 w 3045"/>
                <a:gd name="T49" fmla="*/ 3341 h 10670"/>
                <a:gd name="T50" fmla="*/ 575 w 3045"/>
                <a:gd name="T51" fmla="*/ 3187 h 10670"/>
                <a:gd name="T52" fmla="*/ 391 w 3045"/>
                <a:gd name="T53" fmla="*/ 0 h 106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045"/>
                <a:gd name="T82" fmla="*/ 0 h 10670"/>
                <a:gd name="T83" fmla="*/ 3045 w 3045"/>
                <a:gd name="T84" fmla="*/ 10670 h 106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045" h="10670">
                  <a:moveTo>
                    <a:pt x="391" y="0"/>
                  </a:moveTo>
                  <a:lnTo>
                    <a:pt x="2953" y="543"/>
                  </a:lnTo>
                  <a:lnTo>
                    <a:pt x="2923" y="3196"/>
                  </a:lnTo>
                  <a:lnTo>
                    <a:pt x="3045" y="3408"/>
                  </a:lnTo>
                  <a:lnTo>
                    <a:pt x="2621" y="9916"/>
                  </a:lnTo>
                  <a:lnTo>
                    <a:pt x="0" y="10670"/>
                  </a:lnTo>
                  <a:lnTo>
                    <a:pt x="5" y="10602"/>
                  </a:lnTo>
                  <a:lnTo>
                    <a:pt x="22" y="10410"/>
                  </a:lnTo>
                  <a:lnTo>
                    <a:pt x="47" y="10108"/>
                  </a:lnTo>
                  <a:lnTo>
                    <a:pt x="81" y="9713"/>
                  </a:lnTo>
                  <a:lnTo>
                    <a:pt x="121" y="9238"/>
                  </a:lnTo>
                  <a:lnTo>
                    <a:pt x="165" y="8699"/>
                  </a:lnTo>
                  <a:lnTo>
                    <a:pt x="214" y="8112"/>
                  </a:lnTo>
                  <a:lnTo>
                    <a:pt x="265" y="7494"/>
                  </a:lnTo>
                  <a:lnTo>
                    <a:pt x="315" y="6857"/>
                  </a:lnTo>
                  <a:lnTo>
                    <a:pt x="366" y="6217"/>
                  </a:lnTo>
                  <a:lnTo>
                    <a:pt x="415" y="5590"/>
                  </a:lnTo>
                  <a:lnTo>
                    <a:pt x="459" y="4992"/>
                  </a:lnTo>
                  <a:lnTo>
                    <a:pt x="480" y="4708"/>
                  </a:lnTo>
                  <a:lnTo>
                    <a:pt x="499" y="4437"/>
                  </a:lnTo>
                  <a:lnTo>
                    <a:pt x="517" y="4181"/>
                  </a:lnTo>
                  <a:lnTo>
                    <a:pt x="533" y="3941"/>
                  </a:lnTo>
                  <a:lnTo>
                    <a:pt x="547" y="3720"/>
                  </a:lnTo>
                  <a:lnTo>
                    <a:pt x="558" y="3519"/>
                  </a:lnTo>
                  <a:lnTo>
                    <a:pt x="568" y="3341"/>
                  </a:lnTo>
                  <a:lnTo>
                    <a:pt x="575" y="3187"/>
                  </a:lnTo>
                  <a:lnTo>
                    <a:pt x="391" y="0"/>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35" name="Freeform 57">
              <a:extLst>
                <a:ext uri="{FF2B5EF4-FFF2-40B4-BE49-F238E27FC236}">
                  <a16:creationId xmlns:a16="http://schemas.microsoft.com/office/drawing/2014/main" id="{C3B505C7-0686-7B7B-7744-D4CA25312086}"/>
                </a:ext>
              </a:extLst>
            </p:cNvPr>
            <p:cNvSpPr>
              <a:spLocks/>
            </p:cNvSpPr>
            <p:nvPr/>
          </p:nvSpPr>
          <p:spPr bwMode="auto">
            <a:xfrm>
              <a:off x="1022" y="1090"/>
              <a:ext cx="130" cy="23"/>
            </a:xfrm>
            <a:custGeom>
              <a:avLst/>
              <a:gdLst>
                <a:gd name="T0" fmla="*/ 0 w 2469"/>
                <a:gd name="T1" fmla="*/ 0 h 441"/>
                <a:gd name="T2" fmla="*/ 15 w 2469"/>
                <a:gd name="T3" fmla="*/ 235 h 441"/>
                <a:gd name="T4" fmla="*/ 2469 w 2469"/>
                <a:gd name="T5" fmla="*/ 441 h 441"/>
                <a:gd name="T6" fmla="*/ 2360 w 2469"/>
                <a:gd name="T7" fmla="*/ 242 h 441"/>
                <a:gd name="T8" fmla="*/ 0 w 2469"/>
                <a:gd name="T9" fmla="*/ 0 h 441"/>
                <a:gd name="T10" fmla="*/ 0 60000 65536"/>
                <a:gd name="T11" fmla="*/ 0 60000 65536"/>
                <a:gd name="T12" fmla="*/ 0 60000 65536"/>
                <a:gd name="T13" fmla="*/ 0 60000 65536"/>
                <a:gd name="T14" fmla="*/ 0 60000 65536"/>
                <a:gd name="T15" fmla="*/ 0 w 2469"/>
                <a:gd name="T16" fmla="*/ 0 h 441"/>
                <a:gd name="T17" fmla="*/ 2469 w 2469"/>
                <a:gd name="T18" fmla="*/ 441 h 441"/>
              </a:gdLst>
              <a:ahLst/>
              <a:cxnLst>
                <a:cxn ang="T10">
                  <a:pos x="T0" y="T1"/>
                </a:cxn>
                <a:cxn ang="T11">
                  <a:pos x="T2" y="T3"/>
                </a:cxn>
                <a:cxn ang="T12">
                  <a:pos x="T4" y="T5"/>
                </a:cxn>
                <a:cxn ang="T13">
                  <a:pos x="T6" y="T7"/>
                </a:cxn>
                <a:cxn ang="T14">
                  <a:pos x="T8" y="T9"/>
                </a:cxn>
              </a:cxnLst>
              <a:rect l="T15" t="T16" r="T17" b="T18"/>
              <a:pathLst>
                <a:path w="2469" h="441">
                  <a:moveTo>
                    <a:pt x="0" y="0"/>
                  </a:moveTo>
                  <a:lnTo>
                    <a:pt x="15" y="235"/>
                  </a:lnTo>
                  <a:lnTo>
                    <a:pt x="2469" y="441"/>
                  </a:lnTo>
                  <a:lnTo>
                    <a:pt x="2360" y="242"/>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36" name="Freeform 58">
              <a:extLst>
                <a:ext uri="{FF2B5EF4-FFF2-40B4-BE49-F238E27FC236}">
                  <a16:creationId xmlns:a16="http://schemas.microsoft.com/office/drawing/2014/main" id="{1F08FBCA-C719-A378-F146-20D4D59FF955}"/>
                </a:ext>
              </a:extLst>
            </p:cNvPr>
            <p:cNvSpPr>
              <a:spLocks/>
            </p:cNvSpPr>
            <p:nvPr/>
          </p:nvSpPr>
          <p:spPr bwMode="auto">
            <a:xfrm>
              <a:off x="1038" y="1155"/>
              <a:ext cx="91" cy="276"/>
            </a:xfrm>
            <a:custGeom>
              <a:avLst/>
              <a:gdLst>
                <a:gd name="T0" fmla="*/ 1499 w 1728"/>
                <a:gd name="T1" fmla="*/ 3936 h 5232"/>
                <a:gd name="T2" fmla="*/ 1488 w 1728"/>
                <a:gd name="T3" fmla="*/ 4073 h 5232"/>
                <a:gd name="T4" fmla="*/ 1468 w 1728"/>
                <a:gd name="T5" fmla="*/ 4205 h 5232"/>
                <a:gd name="T6" fmla="*/ 1441 w 1728"/>
                <a:gd name="T7" fmla="*/ 4332 h 5232"/>
                <a:gd name="T8" fmla="*/ 1409 w 1728"/>
                <a:gd name="T9" fmla="*/ 4453 h 5232"/>
                <a:gd name="T10" fmla="*/ 1370 w 1728"/>
                <a:gd name="T11" fmla="*/ 4568 h 5232"/>
                <a:gd name="T12" fmla="*/ 1327 w 1728"/>
                <a:gd name="T13" fmla="*/ 4677 h 5232"/>
                <a:gd name="T14" fmla="*/ 1277 w 1728"/>
                <a:gd name="T15" fmla="*/ 4777 h 5232"/>
                <a:gd name="T16" fmla="*/ 1223 w 1728"/>
                <a:gd name="T17" fmla="*/ 4870 h 5232"/>
                <a:gd name="T18" fmla="*/ 1164 w 1728"/>
                <a:gd name="T19" fmla="*/ 4953 h 5232"/>
                <a:gd name="T20" fmla="*/ 1102 w 1728"/>
                <a:gd name="T21" fmla="*/ 5028 h 5232"/>
                <a:gd name="T22" fmla="*/ 1036 w 1728"/>
                <a:gd name="T23" fmla="*/ 5091 h 5232"/>
                <a:gd name="T24" fmla="*/ 968 w 1728"/>
                <a:gd name="T25" fmla="*/ 5143 h 5232"/>
                <a:gd name="T26" fmla="*/ 896 w 1728"/>
                <a:gd name="T27" fmla="*/ 5185 h 5232"/>
                <a:gd name="T28" fmla="*/ 823 w 1728"/>
                <a:gd name="T29" fmla="*/ 5213 h 5232"/>
                <a:gd name="T30" fmla="*/ 747 w 1728"/>
                <a:gd name="T31" fmla="*/ 5229 h 5232"/>
                <a:gd name="T32" fmla="*/ 671 w 1728"/>
                <a:gd name="T33" fmla="*/ 5231 h 5232"/>
                <a:gd name="T34" fmla="*/ 595 w 1728"/>
                <a:gd name="T35" fmla="*/ 5220 h 5232"/>
                <a:gd name="T36" fmla="*/ 522 w 1728"/>
                <a:gd name="T37" fmla="*/ 5195 h 5232"/>
                <a:gd name="T38" fmla="*/ 453 w 1728"/>
                <a:gd name="T39" fmla="*/ 5158 h 5232"/>
                <a:gd name="T40" fmla="*/ 386 w 1728"/>
                <a:gd name="T41" fmla="*/ 5108 h 5232"/>
                <a:gd name="T42" fmla="*/ 325 w 1728"/>
                <a:gd name="T43" fmla="*/ 5047 h 5232"/>
                <a:gd name="T44" fmla="*/ 267 w 1728"/>
                <a:gd name="T45" fmla="*/ 4977 h 5232"/>
                <a:gd name="T46" fmla="*/ 215 w 1728"/>
                <a:gd name="T47" fmla="*/ 4896 h 5232"/>
                <a:gd name="T48" fmla="*/ 167 w 1728"/>
                <a:gd name="T49" fmla="*/ 4806 h 5232"/>
                <a:gd name="T50" fmla="*/ 124 w 1728"/>
                <a:gd name="T51" fmla="*/ 4708 h 5232"/>
                <a:gd name="T52" fmla="*/ 87 w 1728"/>
                <a:gd name="T53" fmla="*/ 4601 h 5232"/>
                <a:gd name="T54" fmla="*/ 56 w 1728"/>
                <a:gd name="T55" fmla="*/ 4489 h 5232"/>
                <a:gd name="T56" fmla="*/ 32 w 1728"/>
                <a:gd name="T57" fmla="*/ 4370 h 5232"/>
                <a:gd name="T58" fmla="*/ 14 w 1728"/>
                <a:gd name="T59" fmla="*/ 4245 h 5232"/>
                <a:gd name="T60" fmla="*/ 4 w 1728"/>
                <a:gd name="T61" fmla="*/ 4116 h 5232"/>
                <a:gd name="T62" fmla="*/ 0 w 1728"/>
                <a:gd name="T63" fmla="*/ 3983 h 5232"/>
                <a:gd name="T64" fmla="*/ 5 w 1728"/>
                <a:gd name="T65" fmla="*/ 3846 h 5232"/>
                <a:gd name="T66" fmla="*/ 1728 w 1728"/>
                <a:gd name="T67" fmla="*/ 171 h 523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28"/>
                <a:gd name="T103" fmla="*/ 0 h 5232"/>
                <a:gd name="T104" fmla="*/ 1728 w 1728"/>
                <a:gd name="T105" fmla="*/ 5232 h 523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28" h="5232">
                  <a:moveTo>
                    <a:pt x="1728" y="171"/>
                  </a:moveTo>
                  <a:lnTo>
                    <a:pt x="1499" y="3936"/>
                  </a:lnTo>
                  <a:lnTo>
                    <a:pt x="1494" y="4005"/>
                  </a:lnTo>
                  <a:lnTo>
                    <a:pt x="1488" y="4073"/>
                  </a:lnTo>
                  <a:lnTo>
                    <a:pt x="1479" y="4140"/>
                  </a:lnTo>
                  <a:lnTo>
                    <a:pt x="1468" y="4205"/>
                  </a:lnTo>
                  <a:lnTo>
                    <a:pt x="1456" y="4269"/>
                  </a:lnTo>
                  <a:lnTo>
                    <a:pt x="1441" y="4332"/>
                  </a:lnTo>
                  <a:lnTo>
                    <a:pt x="1426" y="4393"/>
                  </a:lnTo>
                  <a:lnTo>
                    <a:pt x="1409" y="4453"/>
                  </a:lnTo>
                  <a:lnTo>
                    <a:pt x="1391" y="4511"/>
                  </a:lnTo>
                  <a:lnTo>
                    <a:pt x="1370" y="4568"/>
                  </a:lnTo>
                  <a:lnTo>
                    <a:pt x="1349" y="4624"/>
                  </a:lnTo>
                  <a:lnTo>
                    <a:pt x="1327" y="4677"/>
                  </a:lnTo>
                  <a:lnTo>
                    <a:pt x="1302" y="4729"/>
                  </a:lnTo>
                  <a:lnTo>
                    <a:pt x="1277" y="4777"/>
                  </a:lnTo>
                  <a:lnTo>
                    <a:pt x="1250" y="4825"/>
                  </a:lnTo>
                  <a:lnTo>
                    <a:pt x="1223" y="4870"/>
                  </a:lnTo>
                  <a:lnTo>
                    <a:pt x="1194" y="4913"/>
                  </a:lnTo>
                  <a:lnTo>
                    <a:pt x="1164" y="4953"/>
                  </a:lnTo>
                  <a:lnTo>
                    <a:pt x="1133" y="4991"/>
                  </a:lnTo>
                  <a:lnTo>
                    <a:pt x="1102" y="5028"/>
                  </a:lnTo>
                  <a:lnTo>
                    <a:pt x="1069" y="5061"/>
                  </a:lnTo>
                  <a:lnTo>
                    <a:pt x="1036" y="5091"/>
                  </a:lnTo>
                  <a:lnTo>
                    <a:pt x="1002" y="5119"/>
                  </a:lnTo>
                  <a:lnTo>
                    <a:pt x="968" y="5143"/>
                  </a:lnTo>
                  <a:lnTo>
                    <a:pt x="933" y="5165"/>
                  </a:lnTo>
                  <a:lnTo>
                    <a:pt x="896" y="5185"/>
                  </a:lnTo>
                  <a:lnTo>
                    <a:pt x="860" y="5200"/>
                  </a:lnTo>
                  <a:lnTo>
                    <a:pt x="823" y="5213"/>
                  </a:lnTo>
                  <a:lnTo>
                    <a:pt x="786" y="5223"/>
                  </a:lnTo>
                  <a:lnTo>
                    <a:pt x="747" y="5229"/>
                  </a:lnTo>
                  <a:lnTo>
                    <a:pt x="709" y="5232"/>
                  </a:lnTo>
                  <a:lnTo>
                    <a:pt x="671" y="5231"/>
                  </a:lnTo>
                  <a:lnTo>
                    <a:pt x="633" y="5227"/>
                  </a:lnTo>
                  <a:lnTo>
                    <a:pt x="595" y="5220"/>
                  </a:lnTo>
                  <a:lnTo>
                    <a:pt x="558" y="5209"/>
                  </a:lnTo>
                  <a:lnTo>
                    <a:pt x="522" y="5195"/>
                  </a:lnTo>
                  <a:lnTo>
                    <a:pt x="487" y="5178"/>
                  </a:lnTo>
                  <a:lnTo>
                    <a:pt x="453" y="5158"/>
                  </a:lnTo>
                  <a:lnTo>
                    <a:pt x="420" y="5134"/>
                  </a:lnTo>
                  <a:lnTo>
                    <a:pt x="386" y="5108"/>
                  </a:lnTo>
                  <a:lnTo>
                    <a:pt x="355" y="5079"/>
                  </a:lnTo>
                  <a:lnTo>
                    <a:pt x="325" y="5047"/>
                  </a:lnTo>
                  <a:lnTo>
                    <a:pt x="295" y="5013"/>
                  </a:lnTo>
                  <a:lnTo>
                    <a:pt x="267" y="4977"/>
                  </a:lnTo>
                  <a:lnTo>
                    <a:pt x="241" y="4938"/>
                  </a:lnTo>
                  <a:lnTo>
                    <a:pt x="215" y="4896"/>
                  </a:lnTo>
                  <a:lnTo>
                    <a:pt x="190" y="4852"/>
                  </a:lnTo>
                  <a:lnTo>
                    <a:pt x="167" y="4806"/>
                  </a:lnTo>
                  <a:lnTo>
                    <a:pt x="144" y="4758"/>
                  </a:lnTo>
                  <a:lnTo>
                    <a:pt x="124" y="4708"/>
                  </a:lnTo>
                  <a:lnTo>
                    <a:pt x="105" y="4655"/>
                  </a:lnTo>
                  <a:lnTo>
                    <a:pt x="87" y="4601"/>
                  </a:lnTo>
                  <a:lnTo>
                    <a:pt x="71" y="4547"/>
                  </a:lnTo>
                  <a:lnTo>
                    <a:pt x="56" y="4489"/>
                  </a:lnTo>
                  <a:lnTo>
                    <a:pt x="43" y="4431"/>
                  </a:lnTo>
                  <a:lnTo>
                    <a:pt x="32" y="4370"/>
                  </a:lnTo>
                  <a:lnTo>
                    <a:pt x="22" y="4309"/>
                  </a:lnTo>
                  <a:lnTo>
                    <a:pt x="14" y="4245"/>
                  </a:lnTo>
                  <a:lnTo>
                    <a:pt x="8" y="4181"/>
                  </a:lnTo>
                  <a:lnTo>
                    <a:pt x="4" y="4116"/>
                  </a:lnTo>
                  <a:lnTo>
                    <a:pt x="1" y="4050"/>
                  </a:lnTo>
                  <a:lnTo>
                    <a:pt x="0" y="3983"/>
                  </a:lnTo>
                  <a:lnTo>
                    <a:pt x="2" y="3914"/>
                  </a:lnTo>
                  <a:lnTo>
                    <a:pt x="5" y="3846"/>
                  </a:lnTo>
                  <a:lnTo>
                    <a:pt x="232" y="0"/>
                  </a:lnTo>
                  <a:lnTo>
                    <a:pt x="1728" y="171"/>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37" name="Freeform 59">
              <a:extLst>
                <a:ext uri="{FF2B5EF4-FFF2-40B4-BE49-F238E27FC236}">
                  <a16:creationId xmlns:a16="http://schemas.microsoft.com/office/drawing/2014/main" id="{C382BD11-FB61-08BD-E363-66D14B05D641}"/>
                </a:ext>
              </a:extLst>
            </p:cNvPr>
            <p:cNvSpPr>
              <a:spLocks/>
            </p:cNvSpPr>
            <p:nvPr/>
          </p:nvSpPr>
          <p:spPr bwMode="auto">
            <a:xfrm>
              <a:off x="1046" y="1160"/>
              <a:ext cx="91" cy="271"/>
            </a:xfrm>
            <a:custGeom>
              <a:avLst/>
              <a:gdLst>
                <a:gd name="T0" fmla="*/ 1499 w 1728"/>
                <a:gd name="T1" fmla="*/ 3856 h 5153"/>
                <a:gd name="T2" fmla="*/ 1488 w 1728"/>
                <a:gd name="T3" fmla="*/ 3993 h 5153"/>
                <a:gd name="T4" fmla="*/ 1468 w 1728"/>
                <a:gd name="T5" fmla="*/ 4125 h 5153"/>
                <a:gd name="T6" fmla="*/ 1441 w 1728"/>
                <a:gd name="T7" fmla="*/ 4253 h 5153"/>
                <a:gd name="T8" fmla="*/ 1409 w 1728"/>
                <a:gd name="T9" fmla="*/ 4374 h 5153"/>
                <a:gd name="T10" fmla="*/ 1370 w 1728"/>
                <a:gd name="T11" fmla="*/ 4489 h 5153"/>
                <a:gd name="T12" fmla="*/ 1327 w 1728"/>
                <a:gd name="T13" fmla="*/ 4597 h 5153"/>
                <a:gd name="T14" fmla="*/ 1277 w 1728"/>
                <a:gd name="T15" fmla="*/ 4698 h 5153"/>
                <a:gd name="T16" fmla="*/ 1223 w 1728"/>
                <a:gd name="T17" fmla="*/ 4790 h 5153"/>
                <a:gd name="T18" fmla="*/ 1164 w 1728"/>
                <a:gd name="T19" fmla="*/ 4873 h 5153"/>
                <a:gd name="T20" fmla="*/ 1102 w 1728"/>
                <a:gd name="T21" fmla="*/ 4947 h 5153"/>
                <a:gd name="T22" fmla="*/ 1036 w 1728"/>
                <a:gd name="T23" fmla="*/ 5011 h 5153"/>
                <a:gd name="T24" fmla="*/ 968 w 1728"/>
                <a:gd name="T25" fmla="*/ 5064 h 5153"/>
                <a:gd name="T26" fmla="*/ 896 w 1728"/>
                <a:gd name="T27" fmla="*/ 5105 h 5153"/>
                <a:gd name="T28" fmla="*/ 823 w 1728"/>
                <a:gd name="T29" fmla="*/ 5133 h 5153"/>
                <a:gd name="T30" fmla="*/ 747 w 1728"/>
                <a:gd name="T31" fmla="*/ 5150 h 5153"/>
                <a:gd name="T32" fmla="*/ 671 w 1728"/>
                <a:gd name="T33" fmla="*/ 5152 h 5153"/>
                <a:gd name="T34" fmla="*/ 595 w 1728"/>
                <a:gd name="T35" fmla="*/ 5140 h 5153"/>
                <a:gd name="T36" fmla="*/ 522 w 1728"/>
                <a:gd name="T37" fmla="*/ 5115 h 5153"/>
                <a:gd name="T38" fmla="*/ 453 w 1728"/>
                <a:gd name="T39" fmla="*/ 5077 h 5153"/>
                <a:gd name="T40" fmla="*/ 386 w 1728"/>
                <a:gd name="T41" fmla="*/ 5029 h 5153"/>
                <a:gd name="T42" fmla="*/ 325 w 1728"/>
                <a:gd name="T43" fmla="*/ 4968 h 5153"/>
                <a:gd name="T44" fmla="*/ 267 w 1728"/>
                <a:gd name="T45" fmla="*/ 4896 h 5153"/>
                <a:gd name="T46" fmla="*/ 215 w 1728"/>
                <a:gd name="T47" fmla="*/ 4815 h 5153"/>
                <a:gd name="T48" fmla="*/ 166 w 1728"/>
                <a:gd name="T49" fmla="*/ 4725 h 5153"/>
                <a:gd name="T50" fmla="*/ 124 w 1728"/>
                <a:gd name="T51" fmla="*/ 4628 h 5153"/>
                <a:gd name="T52" fmla="*/ 87 w 1728"/>
                <a:gd name="T53" fmla="*/ 4522 h 5153"/>
                <a:gd name="T54" fmla="*/ 56 w 1728"/>
                <a:gd name="T55" fmla="*/ 4409 h 5153"/>
                <a:gd name="T56" fmla="*/ 32 w 1728"/>
                <a:gd name="T57" fmla="*/ 4290 h 5153"/>
                <a:gd name="T58" fmla="*/ 14 w 1728"/>
                <a:gd name="T59" fmla="*/ 4166 h 5153"/>
                <a:gd name="T60" fmla="*/ 4 w 1728"/>
                <a:gd name="T61" fmla="*/ 4036 h 5153"/>
                <a:gd name="T62" fmla="*/ 0 w 1728"/>
                <a:gd name="T63" fmla="*/ 3903 h 5153"/>
                <a:gd name="T64" fmla="*/ 5 w 1728"/>
                <a:gd name="T65" fmla="*/ 3766 h 5153"/>
                <a:gd name="T66" fmla="*/ 1728 w 1728"/>
                <a:gd name="T67" fmla="*/ 91 h 51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28"/>
                <a:gd name="T103" fmla="*/ 0 h 5153"/>
                <a:gd name="T104" fmla="*/ 1728 w 1728"/>
                <a:gd name="T105" fmla="*/ 5153 h 515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28" h="5153">
                  <a:moveTo>
                    <a:pt x="1728" y="91"/>
                  </a:moveTo>
                  <a:lnTo>
                    <a:pt x="1499" y="3856"/>
                  </a:lnTo>
                  <a:lnTo>
                    <a:pt x="1494" y="3926"/>
                  </a:lnTo>
                  <a:lnTo>
                    <a:pt x="1488" y="3993"/>
                  </a:lnTo>
                  <a:lnTo>
                    <a:pt x="1479" y="4059"/>
                  </a:lnTo>
                  <a:lnTo>
                    <a:pt x="1468" y="4125"/>
                  </a:lnTo>
                  <a:lnTo>
                    <a:pt x="1456" y="4190"/>
                  </a:lnTo>
                  <a:lnTo>
                    <a:pt x="1441" y="4253"/>
                  </a:lnTo>
                  <a:lnTo>
                    <a:pt x="1426" y="4314"/>
                  </a:lnTo>
                  <a:lnTo>
                    <a:pt x="1409" y="4374"/>
                  </a:lnTo>
                  <a:lnTo>
                    <a:pt x="1391" y="4432"/>
                  </a:lnTo>
                  <a:lnTo>
                    <a:pt x="1370" y="4489"/>
                  </a:lnTo>
                  <a:lnTo>
                    <a:pt x="1349" y="4543"/>
                  </a:lnTo>
                  <a:lnTo>
                    <a:pt x="1327" y="4597"/>
                  </a:lnTo>
                  <a:lnTo>
                    <a:pt x="1302" y="4649"/>
                  </a:lnTo>
                  <a:lnTo>
                    <a:pt x="1277" y="4698"/>
                  </a:lnTo>
                  <a:lnTo>
                    <a:pt x="1250" y="4745"/>
                  </a:lnTo>
                  <a:lnTo>
                    <a:pt x="1223" y="4790"/>
                  </a:lnTo>
                  <a:lnTo>
                    <a:pt x="1194" y="4833"/>
                  </a:lnTo>
                  <a:lnTo>
                    <a:pt x="1164" y="4873"/>
                  </a:lnTo>
                  <a:lnTo>
                    <a:pt x="1133" y="4912"/>
                  </a:lnTo>
                  <a:lnTo>
                    <a:pt x="1102" y="4947"/>
                  </a:lnTo>
                  <a:lnTo>
                    <a:pt x="1069" y="4980"/>
                  </a:lnTo>
                  <a:lnTo>
                    <a:pt x="1036" y="5011"/>
                  </a:lnTo>
                  <a:lnTo>
                    <a:pt x="1002" y="5039"/>
                  </a:lnTo>
                  <a:lnTo>
                    <a:pt x="968" y="5064"/>
                  </a:lnTo>
                  <a:lnTo>
                    <a:pt x="932" y="5085"/>
                  </a:lnTo>
                  <a:lnTo>
                    <a:pt x="896" y="5105"/>
                  </a:lnTo>
                  <a:lnTo>
                    <a:pt x="860" y="5121"/>
                  </a:lnTo>
                  <a:lnTo>
                    <a:pt x="823" y="5133"/>
                  </a:lnTo>
                  <a:lnTo>
                    <a:pt x="786" y="5143"/>
                  </a:lnTo>
                  <a:lnTo>
                    <a:pt x="747" y="5150"/>
                  </a:lnTo>
                  <a:lnTo>
                    <a:pt x="709" y="5153"/>
                  </a:lnTo>
                  <a:lnTo>
                    <a:pt x="671" y="5152"/>
                  </a:lnTo>
                  <a:lnTo>
                    <a:pt x="633" y="5148"/>
                  </a:lnTo>
                  <a:lnTo>
                    <a:pt x="595" y="5140"/>
                  </a:lnTo>
                  <a:lnTo>
                    <a:pt x="558" y="5129"/>
                  </a:lnTo>
                  <a:lnTo>
                    <a:pt x="522" y="5115"/>
                  </a:lnTo>
                  <a:lnTo>
                    <a:pt x="487" y="5098"/>
                  </a:lnTo>
                  <a:lnTo>
                    <a:pt x="453" y="5077"/>
                  </a:lnTo>
                  <a:lnTo>
                    <a:pt x="419" y="5054"/>
                  </a:lnTo>
                  <a:lnTo>
                    <a:pt x="386" y="5029"/>
                  </a:lnTo>
                  <a:lnTo>
                    <a:pt x="355" y="5000"/>
                  </a:lnTo>
                  <a:lnTo>
                    <a:pt x="325" y="4968"/>
                  </a:lnTo>
                  <a:lnTo>
                    <a:pt x="295" y="4933"/>
                  </a:lnTo>
                  <a:lnTo>
                    <a:pt x="267" y="4896"/>
                  </a:lnTo>
                  <a:lnTo>
                    <a:pt x="241" y="4858"/>
                  </a:lnTo>
                  <a:lnTo>
                    <a:pt x="215" y="4815"/>
                  </a:lnTo>
                  <a:lnTo>
                    <a:pt x="190" y="4772"/>
                  </a:lnTo>
                  <a:lnTo>
                    <a:pt x="166" y="4725"/>
                  </a:lnTo>
                  <a:lnTo>
                    <a:pt x="144" y="4678"/>
                  </a:lnTo>
                  <a:lnTo>
                    <a:pt x="124" y="4628"/>
                  </a:lnTo>
                  <a:lnTo>
                    <a:pt x="105" y="4575"/>
                  </a:lnTo>
                  <a:lnTo>
                    <a:pt x="87" y="4522"/>
                  </a:lnTo>
                  <a:lnTo>
                    <a:pt x="71" y="4467"/>
                  </a:lnTo>
                  <a:lnTo>
                    <a:pt x="56" y="4409"/>
                  </a:lnTo>
                  <a:lnTo>
                    <a:pt x="43" y="4350"/>
                  </a:lnTo>
                  <a:lnTo>
                    <a:pt x="32" y="4290"/>
                  </a:lnTo>
                  <a:lnTo>
                    <a:pt x="22" y="4229"/>
                  </a:lnTo>
                  <a:lnTo>
                    <a:pt x="14" y="4166"/>
                  </a:lnTo>
                  <a:lnTo>
                    <a:pt x="8" y="4102"/>
                  </a:lnTo>
                  <a:lnTo>
                    <a:pt x="4" y="4036"/>
                  </a:lnTo>
                  <a:lnTo>
                    <a:pt x="1" y="3970"/>
                  </a:lnTo>
                  <a:lnTo>
                    <a:pt x="0" y="3903"/>
                  </a:lnTo>
                  <a:lnTo>
                    <a:pt x="2" y="3835"/>
                  </a:lnTo>
                  <a:lnTo>
                    <a:pt x="5" y="3766"/>
                  </a:lnTo>
                  <a:lnTo>
                    <a:pt x="232" y="0"/>
                  </a:lnTo>
                  <a:lnTo>
                    <a:pt x="1728" y="91"/>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38" name="Freeform 60">
              <a:extLst>
                <a:ext uri="{FF2B5EF4-FFF2-40B4-BE49-F238E27FC236}">
                  <a16:creationId xmlns:a16="http://schemas.microsoft.com/office/drawing/2014/main" id="{E0C638BD-BC16-CE4F-286F-C1F7C5C80963}"/>
                </a:ext>
              </a:extLst>
            </p:cNvPr>
            <p:cNvSpPr>
              <a:spLocks/>
            </p:cNvSpPr>
            <p:nvPr/>
          </p:nvSpPr>
          <p:spPr bwMode="auto">
            <a:xfrm>
              <a:off x="1066" y="1183"/>
              <a:ext cx="49" cy="190"/>
            </a:xfrm>
            <a:custGeom>
              <a:avLst/>
              <a:gdLst>
                <a:gd name="T0" fmla="*/ 615 w 930"/>
                <a:gd name="T1" fmla="*/ 7 h 3611"/>
                <a:gd name="T2" fmla="*/ 673 w 930"/>
                <a:gd name="T3" fmla="*/ 29 h 3611"/>
                <a:gd name="T4" fmla="*/ 725 w 930"/>
                <a:gd name="T5" fmla="*/ 65 h 3611"/>
                <a:gd name="T6" fmla="*/ 774 w 930"/>
                <a:gd name="T7" fmla="*/ 116 h 3611"/>
                <a:gd name="T8" fmla="*/ 816 w 930"/>
                <a:gd name="T9" fmla="*/ 178 h 3611"/>
                <a:gd name="T10" fmla="*/ 854 w 930"/>
                <a:gd name="T11" fmla="*/ 252 h 3611"/>
                <a:gd name="T12" fmla="*/ 885 w 930"/>
                <a:gd name="T13" fmla="*/ 334 h 3611"/>
                <a:gd name="T14" fmla="*/ 907 w 930"/>
                <a:gd name="T15" fmla="*/ 424 h 3611"/>
                <a:gd name="T16" fmla="*/ 923 w 930"/>
                <a:gd name="T17" fmla="*/ 523 h 3611"/>
                <a:gd name="T18" fmla="*/ 930 w 930"/>
                <a:gd name="T19" fmla="*/ 626 h 3611"/>
                <a:gd name="T20" fmla="*/ 928 w 930"/>
                <a:gd name="T21" fmla="*/ 735 h 3611"/>
                <a:gd name="T22" fmla="*/ 788 w 930"/>
                <a:gd name="T23" fmla="*/ 2997 h 3611"/>
                <a:gd name="T24" fmla="*/ 772 w 930"/>
                <a:gd name="T25" fmla="*/ 3101 h 3611"/>
                <a:gd name="T26" fmla="*/ 747 w 930"/>
                <a:gd name="T27" fmla="*/ 3199 h 3611"/>
                <a:gd name="T28" fmla="*/ 715 w 930"/>
                <a:gd name="T29" fmla="*/ 3289 h 3611"/>
                <a:gd name="T30" fmla="*/ 677 w 930"/>
                <a:gd name="T31" fmla="*/ 3371 h 3611"/>
                <a:gd name="T32" fmla="*/ 633 w 930"/>
                <a:gd name="T33" fmla="*/ 3442 h 3611"/>
                <a:gd name="T34" fmla="*/ 585 w 930"/>
                <a:gd name="T35" fmla="*/ 3502 h 3611"/>
                <a:gd name="T36" fmla="*/ 532 w 930"/>
                <a:gd name="T37" fmla="*/ 3551 h 3611"/>
                <a:gd name="T38" fmla="*/ 475 w 930"/>
                <a:gd name="T39" fmla="*/ 3586 h 3611"/>
                <a:gd name="T40" fmla="*/ 417 w 930"/>
                <a:gd name="T41" fmla="*/ 3606 h 3611"/>
                <a:gd name="T42" fmla="*/ 356 w 930"/>
                <a:gd name="T43" fmla="*/ 3611 h 3611"/>
                <a:gd name="T44" fmla="*/ 296 w 930"/>
                <a:gd name="T45" fmla="*/ 3599 h 3611"/>
                <a:gd name="T46" fmla="*/ 240 w 930"/>
                <a:gd name="T47" fmla="*/ 3571 h 3611"/>
                <a:gd name="T48" fmla="*/ 190 w 930"/>
                <a:gd name="T49" fmla="*/ 3530 h 3611"/>
                <a:gd name="T50" fmla="*/ 142 w 930"/>
                <a:gd name="T51" fmla="*/ 3476 h 3611"/>
                <a:gd name="T52" fmla="*/ 102 w 930"/>
                <a:gd name="T53" fmla="*/ 3410 h 3611"/>
                <a:gd name="T54" fmla="*/ 66 w 930"/>
                <a:gd name="T55" fmla="*/ 3333 h 3611"/>
                <a:gd name="T56" fmla="*/ 39 w 930"/>
                <a:gd name="T57" fmla="*/ 3248 h 3611"/>
                <a:gd name="T58" fmla="*/ 18 w 930"/>
                <a:gd name="T59" fmla="*/ 3154 h 3611"/>
                <a:gd name="T60" fmla="*/ 4 w 930"/>
                <a:gd name="T61" fmla="*/ 3054 h 3611"/>
                <a:gd name="T62" fmla="*/ 0 w 930"/>
                <a:gd name="T63" fmla="*/ 2950 h 3611"/>
                <a:gd name="T64" fmla="*/ 136 w 930"/>
                <a:gd name="T65" fmla="*/ 686 h 3611"/>
                <a:gd name="T66" fmla="*/ 147 w 930"/>
                <a:gd name="T67" fmla="*/ 579 h 3611"/>
                <a:gd name="T68" fmla="*/ 167 w 930"/>
                <a:gd name="T69" fmla="*/ 477 h 3611"/>
                <a:gd name="T70" fmla="*/ 194 w 930"/>
                <a:gd name="T71" fmla="*/ 382 h 3611"/>
                <a:gd name="T72" fmla="*/ 228 w 930"/>
                <a:gd name="T73" fmla="*/ 294 h 3611"/>
                <a:gd name="T74" fmla="*/ 268 w 930"/>
                <a:gd name="T75" fmla="*/ 215 h 3611"/>
                <a:gd name="T76" fmla="*/ 314 w 930"/>
                <a:gd name="T77" fmla="*/ 148 h 3611"/>
                <a:gd name="T78" fmla="*/ 363 w 930"/>
                <a:gd name="T79" fmla="*/ 91 h 3611"/>
                <a:gd name="T80" fmla="*/ 418 w 930"/>
                <a:gd name="T81" fmla="*/ 47 h 3611"/>
                <a:gd name="T82" fmla="*/ 475 w 930"/>
                <a:gd name="T83" fmla="*/ 17 h 3611"/>
                <a:gd name="T84" fmla="*/ 534 w 930"/>
                <a:gd name="T85" fmla="*/ 1 h 36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30"/>
                <a:gd name="T130" fmla="*/ 0 h 3611"/>
                <a:gd name="T131" fmla="*/ 930 w 930"/>
                <a:gd name="T132" fmla="*/ 3611 h 361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30" h="3611">
                  <a:moveTo>
                    <a:pt x="575" y="0"/>
                  </a:moveTo>
                  <a:lnTo>
                    <a:pt x="595" y="2"/>
                  </a:lnTo>
                  <a:lnTo>
                    <a:pt x="615" y="7"/>
                  </a:lnTo>
                  <a:lnTo>
                    <a:pt x="634" y="13"/>
                  </a:lnTo>
                  <a:lnTo>
                    <a:pt x="654" y="20"/>
                  </a:lnTo>
                  <a:lnTo>
                    <a:pt x="673" y="29"/>
                  </a:lnTo>
                  <a:lnTo>
                    <a:pt x="690" y="40"/>
                  </a:lnTo>
                  <a:lnTo>
                    <a:pt x="708" y="52"/>
                  </a:lnTo>
                  <a:lnTo>
                    <a:pt x="725" y="65"/>
                  </a:lnTo>
                  <a:lnTo>
                    <a:pt x="742" y="81"/>
                  </a:lnTo>
                  <a:lnTo>
                    <a:pt x="758" y="98"/>
                  </a:lnTo>
                  <a:lnTo>
                    <a:pt x="774" y="116"/>
                  </a:lnTo>
                  <a:lnTo>
                    <a:pt x="788" y="136"/>
                  </a:lnTo>
                  <a:lnTo>
                    <a:pt x="803" y="157"/>
                  </a:lnTo>
                  <a:lnTo>
                    <a:pt x="816" y="178"/>
                  </a:lnTo>
                  <a:lnTo>
                    <a:pt x="830" y="202"/>
                  </a:lnTo>
                  <a:lnTo>
                    <a:pt x="842" y="226"/>
                  </a:lnTo>
                  <a:lnTo>
                    <a:pt x="854" y="252"/>
                  </a:lnTo>
                  <a:lnTo>
                    <a:pt x="865" y="278"/>
                  </a:lnTo>
                  <a:lnTo>
                    <a:pt x="874" y="305"/>
                  </a:lnTo>
                  <a:lnTo>
                    <a:pt x="885" y="334"/>
                  </a:lnTo>
                  <a:lnTo>
                    <a:pt x="893" y="363"/>
                  </a:lnTo>
                  <a:lnTo>
                    <a:pt x="900" y="393"/>
                  </a:lnTo>
                  <a:lnTo>
                    <a:pt x="907" y="424"/>
                  </a:lnTo>
                  <a:lnTo>
                    <a:pt x="914" y="457"/>
                  </a:lnTo>
                  <a:lnTo>
                    <a:pt x="919" y="490"/>
                  </a:lnTo>
                  <a:lnTo>
                    <a:pt x="923" y="523"/>
                  </a:lnTo>
                  <a:lnTo>
                    <a:pt x="926" y="557"/>
                  </a:lnTo>
                  <a:lnTo>
                    <a:pt x="929" y="591"/>
                  </a:lnTo>
                  <a:lnTo>
                    <a:pt x="930" y="626"/>
                  </a:lnTo>
                  <a:lnTo>
                    <a:pt x="930" y="662"/>
                  </a:lnTo>
                  <a:lnTo>
                    <a:pt x="930" y="698"/>
                  </a:lnTo>
                  <a:lnTo>
                    <a:pt x="928" y="735"/>
                  </a:lnTo>
                  <a:lnTo>
                    <a:pt x="796" y="2925"/>
                  </a:lnTo>
                  <a:lnTo>
                    <a:pt x="793" y="2961"/>
                  </a:lnTo>
                  <a:lnTo>
                    <a:pt x="788" y="2997"/>
                  </a:lnTo>
                  <a:lnTo>
                    <a:pt x="784" y="3032"/>
                  </a:lnTo>
                  <a:lnTo>
                    <a:pt x="778" y="3068"/>
                  </a:lnTo>
                  <a:lnTo>
                    <a:pt x="772" y="3101"/>
                  </a:lnTo>
                  <a:lnTo>
                    <a:pt x="765" y="3135"/>
                  </a:lnTo>
                  <a:lnTo>
                    <a:pt x="756" y="3167"/>
                  </a:lnTo>
                  <a:lnTo>
                    <a:pt x="747" y="3199"/>
                  </a:lnTo>
                  <a:lnTo>
                    <a:pt x="738" y="3230"/>
                  </a:lnTo>
                  <a:lnTo>
                    <a:pt x="726" y="3260"/>
                  </a:lnTo>
                  <a:lnTo>
                    <a:pt x="715" y="3289"/>
                  </a:lnTo>
                  <a:lnTo>
                    <a:pt x="704" y="3317"/>
                  </a:lnTo>
                  <a:lnTo>
                    <a:pt x="690" y="3344"/>
                  </a:lnTo>
                  <a:lnTo>
                    <a:pt x="677" y="3371"/>
                  </a:lnTo>
                  <a:lnTo>
                    <a:pt x="663" y="3395"/>
                  </a:lnTo>
                  <a:lnTo>
                    <a:pt x="649" y="3419"/>
                  </a:lnTo>
                  <a:lnTo>
                    <a:pt x="633" y="3442"/>
                  </a:lnTo>
                  <a:lnTo>
                    <a:pt x="618" y="3464"/>
                  </a:lnTo>
                  <a:lnTo>
                    <a:pt x="601" y="3483"/>
                  </a:lnTo>
                  <a:lnTo>
                    <a:pt x="585" y="3502"/>
                  </a:lnTo>
                  <a:lnTo>
                    <a:pt x="567" y="3520"/>
                  </a:lnTo>
                  <a:lnTo>
                    <a:pt x="549" y="3536"/>
                  </a:lnTo>
                  <a:lnTo>
                    <a:pt x="532" y="3551"/>
                  </a:lnTo>
                  <a:lnTo>
                    <a:pt x="513" y="3564"/>
                  </a:lnTo>
                  <a:lnTo>
                    <a:pt x="495" y="3575"/>
                  </a:lnTo>
                  <a:lnTo>
                    <a:pt x="475" y="3586"/>
                  </a:lnTo>
                  <a:lnTo>
                    <a:pt x="456" y="3594"/>
                  </a:lnTo>
                  <a:lnTo>
                    <a:pt x="437" y="3601"/>
                  </a:lnTo>
                  <a:lnTo>
                    <a:pt x="417" y="3606"/>
                  </a:lnTo>
                  <a:lnTo>
                    <a:pt x="396" y="3610"/>
                  </a:lnTo>
                  <a:lnTo>
                    <a:pt x="377" y="3611"/>
                  </a:lnTo>
                  <a:lnTo>
                    <a:pt x="356" y="3611"/>
                  </a:lnTo>
                  <a:lnTo>
                    <a:pt x="335" y="3609"/>
                  </a:lnTo>
                  <a:lnTo>
                    <a:pt x="316" y="3604"/>
                  </a:lnTo>
                  <a:lnTo>
                    <a:pt x="296" y="3599"/>
                  </a:lnTo>
                  <a:lnTo>
                    <a:pt x="277" y="3591"/>
                  </a:lnTo>
                  <a:lnTo>
                    <a:pt x="259" y="3583"/>
                  </a:lnTo>
                  <a:lnTo>
                    <a:pt x="240" y="3571"/>
                  </a:lnTo>
                  <a:lnTo>
                    <a:pt x="223" y="3559"/>
                  </a:lnTo>
                  <a:lnTo>
                    <a:pt x="206" y="3545"/>
                  </a:lnTo>
                  <a:lnTo>
                    <a:pt x="190" y="3530"/>
                  </a:lnTo>
                  <a:lnTo>
                    <a:pt x="173" y="3513"/>
                  </a:lnTo>
                  <a:lnTo>
                    <a:pt x="157" y="3495"/>
                  </a:lnTo>
                  <a:lnTo>
                    <a:pt x="142" y="3476"/>
                  </a:lnTo>
                  <a:lnTo>
                    <a:pt x="128" y="3455"/>
                  </a:lnTo>
                  <a:lnTo>
                    <a:pt x="114" y="3433"/>
                  </a:lnTo>
                  <a:lnTo>
                    <a:pt x="102" y="3410"/>
                  </a:lnTo>
                  <a:lnTo>
                    <a:pt x="89" y="3385"/>
                  </a:lnTo>
                  <a:lnTo>
                    <a:pt x="78" y="3360"/>
                  </a:lnTo>
                  <a:lnTo>
                    <a:pt x="66" y="3333"/>
                  </a:lnTo>
                  <a:lnTo>
                    <a:pt x="56" y="3305"/>
                  </a:lnTo>
                  <a:lnTo>
                    <a:pt x="47" y="3278"/>
                  </a:lnTo>
                  <a:lnTo>
                    <a:pt x="39" y="3248"/>
                  </a:lnTo>
                  <a:lnTo>
                    <a:pt x="30" y="3218"/>
                  </a:lnTo>
                  <a:lnTo>
                    <a:pt x="24" y="3186"/>
                  </a:lnTo>
                  <a:lnTo>
                    <a:pt x="18" y="3154"/>
                  </a:lnTo>
                  <a:lnTo>
                    <a:pt x="13" y="3121"/>
                  </a:lnTo>
                  <a:lnTo>
                    <a:pt x="9" y="3088"/>
                  </a:lnTo>
                  <a:lnTo>
                    <a:pt x="4" y="3054"/>
                  </a:lnTo>
                  <a:lnTo>
                    <a:pt x="2" y="3020"/>
                  </a:lnTo>
                  <a:lnTo>
                    <a:pt x="1" y="2985"/>
                  </a:lnTo>
                  <a:lnTo>
                    <a:pt x="0" y="2950"/>
                  </a:lnTo>
                  <a:lnTo>
                    <a:pt x="1" y="2913"/>
                  </a:lnTo>
                  <a:lnTo>
                    <a:pt x="3" y="2877"/>
                  </a:lnTo>
                  <a:lnTo>
                    <a:pt x="136" y="686"/>
                  </a:lnTo>
                  <a:lnTo>
                    <a:pt x="139" y="650"/>
                  </a:lnTo>
                  <a:lnTo>
                    <a:pt x="142" y="614"/>
                  </a:lnTo>
                  <a:lnTo>
                    <a:pt x="147" y="579"/>
                  </a:lnTo>
                  <a:lnTo>
                    <a:pt x="152" y="544"/>
                  </a:lnTo>
                  <a:lnTo>
                    <a:pt x="160" y="510"/>
                  </a:lnTo>
                  <a:lnTo>
                    <a:pt x="167" y="477"/>
                  </a:lnTo>
                  <a:lnTo>
                    <a:pt x="175" y="444"/>
                  </a:lnTo>
                  <a:lnTo>
                    <a:pt x="184" y="412"/>
                  </a:lnTo>
                  <a:lnTo>
                    <a:pt x="194" y="382"/>
                  </a:lnTo>
                  <a:lnTo>
                    <a:pt x="204" y="352"/>
                  </a:lnTo>
                  <a:lnTo>
                    <a:pt x="215" y="322"/>
                  </a:lnTo>
                  <a:lnTo>
                    <a:pt x="228" y="294"/>
                  </a:lnTo>
                  <a:lnTo>
                    <a:pt x="240" y="267"/>
                  </a:lnTo>
                  <a:lnTo>
                    <a:pt x="254" y="241"/>
                  </a:lnTo>
                  <a:lnTo>
                    <a:pt x="268" y="215"/>
                  </a:lnTo>
                  <a:lnTo>
                    <a:pt x="283" y="192"/>
                  </a:lnTo>
                  <a:lnTo>
                    <a:pt x="298" y="169"/>
                  </a:lnTo>
                  <a:lnTo>
                    <a:pt x="314" y="148"/>
                  </a:lnTo>
                  <a:lnTo>
                    <a:pt x="330" y="128"/>
                  </a:lnTo>
                  <a:lnTo>
                    <a:pt x="347" y="109"/>
                  </a:lnTo>
                  <a:lnTo>
                    <a:pt x="363" y="91"/>
                  </a:lnTo>
                  <a:lnTo>
                    <a:pt x="381" y="75"/>
                  </a:lnTo>
                  <a:lnTo>
                    <a:pt x="399" y="60"/>
                  </a:lnTo>
                  <a:lnTo>
                    <a:pt x="418" y="47"/>
                  </a:lnTo>
                  <a:lnTo>
                    <a:pt x="437" y="35"/>
                  </a:lnTo>
                  <a:lnTo>
                    <a:pt x="455" y="25"/>
                  </a:lnTo>
                  <a:lnTo>
                    <a:pt x="475" y="17"/>
                  </a:lnTo>
                  <a:lnTo>
                    <a:pt x="495" y="10"/>
                  </a:lnTo>
                  <a:lnTo>
                    <a:pt x="514" y="5"/>
                  </a:lnTo>
                  <a:lnTo>
                    <a:pt x="534" y="1"/>
                  </a:lnTo>
                  <a:lnTo>
                    <a:pt x="555" y="0"/>
                  </a:lnTo>
                  <a:lnTo>
                    <a:pt x="575"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39" name="Freeform 61">
              <a:extLst>
                <a:ext uri="{FF2B5EF4-FFF2-40B4-BE49-F238E27FC236}">
                  <a16:creationId xmlns:a16="http://schemas.microsoft.com/office/drawing/2014/main" id="{8BC9D0C8-1798-BD2B-E721-DD1815A7A35F}"/>
                </a:ext>
              </a:extLst>
            </p:cNvPr>
            <p:cNvSpPr>
              <a:spLocks/>
            </p:cNvSpPr>
            <p:nvPr/>
          </p:nvSpPr>
          <p:spPr bwMode="auto">
            <a:xfrm>
              <a:off x="1033" y="956"/>
              <a:ext cx="104" cy="30"/>
            </a:xfrm>
            <a:custGeom>
              <a:avLst/>
              <a:gdLst>
                <a:gd name="T0" fmla="*/ 0 w 1970"/>
                <a:gd name="T1" fmla="*/ 0 h 566"/>
                <a:gd name="T2" fmla="*/ 1970 w 1970"/>
                <a:gd name="T3" fmla="*/ 306 h 566"/>
                <a:gd name="T4" fmla="*/ 1970 w 1970"/>
                <a:gd name="T5" fmla="*/ 566 h 566"/>
                <a:gd name="T6" fmla="*/ 0 w 1970"/>
                <a:gd name="T7" fmla="*/ 259 h 566"/>
                <a:gd name="T8" fmla="*/ 0 w 1970"/>
                <a:gd name="T9" fmla="*/ 0 h 566"/>
                <a:gd name="T10" fmla="*/ 0 60000 65536"/>
                <a:gd name="T11" fmla="*/ 0 60000 65536"/>
                <a:gd name="T12" fmla="*/ 0 60000 65536"/>
                <a:gd name="T13" fmla="*/ 0 60000 65536"/>
                <a:gd name="T14" fmla="*/ 0 60000 65536"/>
                <a:gd name="T15" fmla="*/ 0 w 1970"/>
                <a:gd name="T16" fmla="*/ 0 h 566"/>
                <a:gd name="T17" fmla="*/ 1970 w 1970"/>
                <a:gd name="T18" fmla="*/ 566 h 566"/>
              </a:gdLst>
              <a:ahLst/>
              <a:cxnLst>
                <a:cxn ang="T10">
                  <a:pos x="T0" y="T1"/>
                </a:cxn>
                <a:cxn ang="T11">
                  <a:pos x="T2" y="T3"/>
                </a:cxn>
                <a:cxn ang="T12">
                  <a:pos x="T4" y="T5"/>
                </a:cxn>
                <a:cxn ang="T13">
                  <a:pos x="T6" y="T7"/>
                </a:cxn>
                <a:cxn ang="T14">
                  <a:pos x="T8" y="T9"/>
                </a:cxn>
              </a:cxnLst>
              <a:rect l="T15" t="T16" r="T17" b="T18"/>
              <a:pathLst>
                <a:path w="1970" h="566">
                  <a:moveTo>
                    <a:pt x="0" y="0"/>
                  </a:moveTo>
                  <a:lnTo>
                    <a:pt x="1970" y="306"/>
                  </a:lnTo>
                  <a:lnTo>
                    <a:pt x="1970" y="566"/>
                  </a:lnTo>
                  <a:lnTo>
                    <a:pt x="0" y="259"/>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40" name="Freeform 62">
              <a:extLst>
                <a:ext uri="{FF2B5EF4-FFF2-40B4-BE49-F238E27FC236}">
                  <a16:creationId xmlns:a16="http://schemas.microsoft.com/office/drawing/2014/main" id="{A2F6CDCD-7486-4F4A-36D1-3CAC691D718C}"/>
                </a:ext>
              </a:extLst>
            </p:cNvPr>
            <p:cNvSpPr>
              <a:spLocks/>
            </p:cNvSpPr>
            <p:nvPr/>
          </p:nvSpPr>
          <p:spPr bwMode="auto">
            <a:xfrm>
              <a:off x="1033" y="971"/>
              <a:ext cx="104" cy="30"/>
            </a:xfrm>
            <a:custGeom>
              <a:avLst/>
              <a:gdLst>
                <a:gd name="T0" fmla="*/ 0 w 1970"/>
                <a:gd name="T1" fmla="*/ 0 h 566"/>
                <a:gd name="T2" fmla="*/ 1970 w 1970"/>
                <a:gd name="T3" fmla="*/ 307 h 566"/>
                <a:gd name="T4" fmla="*/ 1970 w 1970"/>
                <a:gd name="T5" fmla="*/ 566 h 566"/>
                <a:gd name="T6" fmla="*/ 0 w 1970"/>
                <a:gd name="T7" fmla="*/ 260 h 566"/>
                <a:gd name="T8" fmla="*/ 0 w 1970"/>
                <a:gd name="T9" fmla="*/ 0 h 566"/>
                <a:gd name="T10" fmla="*/ 0 60000 65536"/>
                <a:gd name="T11" fmla="*/ 0 60000 65536"/>
                <a:gd name="T12" fmla="*/ 0 60000 65536"/>
                <a:gd name="T13" fmla="*/ 0 60000 65536"/>
                <a:gd name="T14" fmla="*/ 0 60000 65536"/>
                <a:gd name="T15" fmla="*/ 0 w 1970"/>
                <a:gd name="T16" fmla="*/ 0 h 566"/>
                <a:gd name="T17" fmla="*/ 1970 w 1970"/>
                <a:gd name="T18" fmla="*/ 566 h 566"/>
              </a:gdLst>
              <a:ahLst/>
              <a:cxnLst>
                <a:cxn ang="T10">
                  <a:pos x="T0" y="T1"/>
                </a:cxn>
                <a:cxn ang="T11">
                  <a:pos x="T2" y="T3"/>
                </a:cxn>
                <a:cxn ang="T12">
                  <a:pos x="T4" y="T5"/>
                </a:cxn>
                <a:cxn ang="T13">
                  <a:pos x="T6" y="T7"/>
                </a:cxn>
                <a:cxn ang="T14">
                  <a:pos x="T8" y="T9"/>
                </a:cxn>
              </a:cxnLst>
              <a:rect l="T15" t="T16" r="T17" b="T18"/>
              <a:pathLst>
                <a:path w="1970" h="566">
                  <a:moveTo>
                    <a:pt x="0" y="0"/>
                  </a:moveTo>
                  <a:lnTo>
                    <a:pt x="1970" y="307"/>
                  </a:lnTo>
                  <a:lnTo>
                    <a:pt x="1970" y="566"/>
                  </a:lnTo>
                  <a:lnTo>
                    <a:pt x="0" y="260"/>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41" name="Freeform 63">
              <a:extLst>
                <a:ext uri="{FF2B5EF4-FFF2-40B4-BE49-F238E27FC236}">
                  <a16:creationId xmlns:a16="http://schemas.microsoft.com/office/drawing/2014/main" id="{1A75C9C0-D649-7509-4D2C-F074853FD4F1}"/>
                </a:ext>
              </a:extLst>
            </p:cNvPr>
            <p:cNvSpPr>
              <a:spLocks/>
            </p:cNvSpPr>
            <p:nvPr/>
          </p:nvSpPr>
          <p:spPr bwMode="auto">
            <a:xfrm>
              <a:off x="1033" y="968"/>
              <a:ext cx="104" cy="30"/>
            </a:xfrm>
            <a:custGeom>
              <a:avLst/>
              <a:gdLst>
                <a:gd name="T0" fmla="*/ 0 w 1970"/>
                <a:gd name="T1" fmla="*/ 0 h 567"/>
                <a:gd name="T2" fmla="*/ 1970 w 1970"/>
                <a:gd name="T3" fmla="*/ 307 h 567"/>
                <a:gd name="T4" fmla="*/ 1970 w 1970"/>
                <a:gd name="T5" fmla="*/ 567 h 567"/>
                <a:gd name="T6" fmla="*/ 0 w 1970"/>
                <a:gd name="T7" fmla="*/ 260 h 567"/>
                <a:gd name="T8" fmla="*/ 0 w 1970"/>
                <a:gd name="T9" fmla="*/ 0 h 567"/>
                <a:gd name="T10" fmla="*/ 0 60000 65536"/>
                <a:gd name="T11" fmla="*/ 0 60000 65536"/>
                <a:gd name="T12" fmla="*/ 0 60000 65536"/>
                <a:gd name="T13" fmla="*/ 0 60000 65536"/>
                <a:gd name="T14" fmla="*/ 0 60000 65536"/>
                <a:gd name="T15" fmla="*/ 0 w 1970"/>
                <a:gd name="T16" fmla="*/ 0 h 567"/>
                <a:gd name="T17" fmla="*/ 1970 w 1970"/>
                <a:gd name="T18" fmla="*/ 567 h 567"/>
              </a:gdLst>
              <a:ahLst/>
              <a:cxnLst>
                <a:cxn ang="T10">
                  <a:pos x="T0" y="T1"/>
                </a:cxn>
                <a:cxn ang="T11">
                  <a:pos x="T2" y="T3"/>
                </a:cxn>
                <a:cxn ang="T12">
                  <a:pos x="T4" y="T5"/>
                </a:cxn>
                <a:cxn ang="T13">
                  <a:pos x="T6" y="T7"/>
                </a:cxn>
                <a:cxn ang="T14">
                  <a:pos x="T8" y="T9"/>
                </a:cxn>
              </a:cxnLst>
              <a:rect l="T15" t="T16" r="T17" b="T18"/>
              <a:pathLst>
                <a:path w="1970" h="567">
                  <a:moveTo>
                    <a:pt x="0" y="0"/>
                  </a:moveTo>
                  <a:lnTo>
                    <a:pt x="1970" y="307"/>
                  </a:lnTo>
                  <a:lnTo>
                    <a:pt x="1970" y="567"/>
                  </a:lnTo>
                  <a:lnTo>
                    <a:pt x="0" y="260"/>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42" name="Freeform 64">
              <a:extLst>
                <a:ext uri="{FF2B5EF4-FFF2-40B4-BE49-F238E27FC236}">
                  <a16:creationId xmlns:a16="http://schemas.microsoft.com/office/drawing/2014/main" id="{A2B2288F-C35C-D2C1-9218-FE3064A0EBE3}"/>
                </a:ext>
              </a:extLst>
            </p:cNvPr>
            <p:cNvSpPr>
              <a:spLocks/>
            </p:cNvSpPr>
            <p:nvPr/>
          </p:nvSpPr>
          <p:spPr bwMode="auto">
            <a:xfrm>
              <a:off x="1033" y="1003"/>
              <a:ext cx="104" cy="30"/>
            </a:xfrm>
            <a:custGeom>
              <a:avLst/>
              <a:gdLst>
                <a:gd name="T0" fmla="*/ 0 w 1970"/>
                <a:gd name="T1" fmla="*/ 0 h 566"/>
                <a:gd name="T2" fmla="*/ 1970 w 1970"/>
                <a:gd name="T3" fmla="*/ 307 h 566"/>
                <a:gd name="T4" fmla="*/ 1970 w 1970"/>
                <a:gd name="T5" fmla="*/ 566 h 566"/>
                <a:gd name="T6" fmla="*/ 0 w 1970"/>
                <a:gd name="T7" fmla="*/ 260 h 566"/>
                <a:gd name="T8" fmla="*/ 0 w 1970"/>
                <a:gd name="T9" fmla="*/ 0 h 566"/>
                <a:gd name="T10" fmla="*/ 0 60000 65536"/>
                <a:gd name="T11" fmla="*/ 0 60000 65536"/>
                <a:gd name="T12" fmla="*/ 0 60000 65536"/>
                <a:gd name="T13" fmla="*/ 0 60000 65536"/>
                <a:gd name="T14" fmla="*/ 0 60000 65536"/>
                <a:gd name="T15" fmla="*/ 0 w 1970"/>
                <a:gd name="T16" fmla="*/ 0 h 566"/>
                <a:gd name="T17" fmla="*/ 1970 w 1970"/>
                <a:gd name="T18" fmla="*/ 566 h 566"/>
              </a:gdLst>
              <a:ahLst/>
              <a:cxnLst>
                <a:cxn ang="T10">
                  <a:pos x="T0" y="T1"/>
                </a:cxn>
                <a:cxn ang="T11">
                  <a:pos x="T2" y="T3"/>
                </a:cxn>
                <a:cxn ang="T12">
                  <a:pos x="T4" y="T5"/>
                </a:cxn>
                <a:cxn ang="T13">
                  <a:pos x="T6" y="T7"/>
                </a:cxn>
                <a:cxn ang="T14">
                  <a:pos x="T8" y="T9"/>
                </a:cxn>
              </a:cxnLst>
              <a:rect l="T15" t="T16" r="T17" b="T18"/>
              <a:pathLst>
                <a:path w="1970" h="566">
                  <a:moveTo>
                    <a:pt x="0" y="0"/>
                  </a:moveTo>
                  <a:lnTo>
                    <a:pt x="1970" y="307"/>
                  </a:lnTo>
                  <a:lnTo>
                    <a:pt x="1970" y="566"/>
                  </a:lnTo>
                  <a:lnTo>
                    <a:pt x="0" y="260"/>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43" name="Freeform 65">
              <a:extLst>
                <a:ext uri="{FF2B5EF4-FFF2-40B4-BE49-F238E27FC236}">
                  <a16:creationId xmlns:a16="http://schemas.microsoft.com/office/drawing/2014/main" id="{102AB706-A75D-E9B0-CA35-1F3CE238E895}"/>
                </a:ext>
              </a:extLst>
            </p:cNvPr>
            <p:cNvSpPr>
              <a:spLocks/>
            </p:cNvSpPr>
            <p:nvPr/>
          </p:nvSpPr>
          <p:spPr bwMode="auto">
            <a:xfrm>
              <a:off x="1033" y="1000"/>
              <a:ext cx="104" cy="30"/>
            </a:xfrm>
            <a:custGeom>
              <a:avLst/>
              <a:gdLst>
                <a:gd name="T0" fmla="*/ 0 w 1970"/>
                <a:gd name="T1" fmla="*/ 0 h 567"/>
                <a:gd name="T2" fmla="*/ 1970 w 1970"/>
                <a:gd name="T3" fmla="*/ 306 h 567"/>
                <a:gd name="T4" fmla="*/ 1970 w 1970"/>
                <a:gd name="T5" fmla="*/ 567 h 567"/>
                <a:gd name="T6" fmla="*/ 0 w 1970"/>
                <a:gd name="T7" fmla="*/ 259 h 567"/>
                <a:gd name="T8" fmla="*/ 0 w 1970"/>
                <a:gd name="T9" fmla="*/ 0 h 567"/>
                <a:gd name="T10" fmla="*/ 0 60000 65536"/>
                <a:gd name="T11" fmla="*/ 0 60000 65536"/>
                <a:gd name="T12" fmla="*/ 0 60000 65536"/>
                <a:gd name="T13" fmla="*/ 0 60000 65536"/>
                <a:gd name="T14" fmla="*/ 0 60000 65536"/>
                <a:gd name="T15" fmla="*/ 0 w 1970"/>
                <a:gd name="T16" fmla="*/ 0 h 567"/>
                <a:gd name="T17" fmla="*/ 1970 w 1970"/>
                <a:gd name="T18" fmla="*/ 567 h 567"/>
              </a:gdLst>
              <a:ahLst/>
              <a:cxnLst>
                <a:cxn ang="T10">
                  <a:pos x="T0" y="T1"/>
                </a:cxn>
                <a:cxn ang="T11">
                  <a:pos x="T2" y="T3"/>
                </a:cxn>
                <a:cxn ang="T12">
                  <a:pos x="T4" y="T5"/>
                </a:cxn>
                <a:cxn ang="T13">
                  <a:pos x="T6" y="T7"/>
                </a:cxn>
                <a:cxn ang="T14">
                  <a:pos x="T8" y="T9"/>
                </a:cxn>
              </a:cxnLst>
              <a:rect l="T15" t="T16" r="T17" b="T18"/>
              <a:pathLst>
                <a:path w="1970" h="567">
                  <a:moveTo>
                    <a:pt x="0" y="0"/>
                  </a:moveTo>
                  <a:lnTo>
                    <a:pt x="1970" y="306"/>
                  </a:lnTo>
                  <a:lnTo>
                    <a:pt x="1970" y="567"/>
                  </a:lnTo>
                  <a:lnTo>
                    <a:pt x="0" y="259"/>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44" name="Freeform 66">
              <a:extLst>
                <a:ext uri="{FF2B5EF4-FFF2-40B4-BE49-F238E27FC236}">
                  <a16:creationId xmlns:a16="http://schemas.microsoft.com/office/drawing/2014/main" id="{7E9D6282-8C80-4DE8-5327-C5D387CCF3B6}"/>
                </a:ext>
              </a:extLst>
            </p:cNvPr>
            <p:cNvSpPr>
              <a:spLocks/>
            </p:cNvSpPr>
            <p:nvPr/>
          </p:nvSpPr>
          <p:spPr bwMode="auto">
            <a:xfrm>
              <a:off x="1024" y="1448"/>
              <a:ext cx="197" cy="69"/>
            </a:xfrm>
            <a:custGeom>
              <a:avLst/>
              <a:gdLst>
                <a:gd name="T0" fmla="*/ 9 w 3735"/>
                <a:gd name="T1" fmla="*/ 617 h 1318"/>
                <a:gd name="T2" fmla="*/ 61 w 3735"/>
                <a:gd name="T3" fmla="*/ 573 h 1318"/>
                <a:gd name="T4" fmla="*/ 119 w 3735"/>
                <a:gd name="T5" fmla="*/ 530 h 1318"/>
                <a:gd name="T6" fmla="*/ 196 w 3735"/>
                <a:gd name="T7" fmla="*/ 478 h 1318"/>
                <a:gd name="T8" fmla="*/ 289 w 3735"/>
                <a:gd name="T9" fmla="*/ 422 h 1318"/>
                <a:gd name="T10" fmla="*/ 370 w 3735"/>
                <a:gd name="T11" fmla="*/ 379 h 1318"/>
                <a:gd name="T12" fmla="*/ 430 w 3735"/>
                <a:gd name="T13" fmla="*/ 351 h 1318"/>
                <a:gd name="T14" fmla="*/ 493 w 3735"/>
                <a:gd name="T15" fmla="*/ 323 h 1318"/>
                <a:gd name="T16" fmla="*/ 561 w 3735"/>
                <a:gd name="T17" fmla="*/ 296 h 1318"/>
                <a:gd name="T18" fmla="*/ 686 w 3735"/>
                <a:gd name="T19" fmla="*/ 252 h 1318"/>
                <a:gd name="T20" fmla="*/ 877 w 3735"/>
                <a:gd name="T21" fmla="*/ 194 h 1318"/>
                <a:gd name="T22" fmla="*/ 1083 w 3735"/>
                <a:gd name="T23" fmla="*/ 138 h 1318"/>
                <a:gd name="T24" fmla="*/ 1299 w 3735"/>
                <a:gd name="T25" fmla="*/ 89 h 1318"/>
                <a:gd name="T26" fmla="*/ 1524 w 3735"/>
                <a:gd name="T27" fmla="*/ 49 h 1318"/>
                <a:gd name="T28" fmla="*/ 1753 w 3735"/>
                <a:gd name="T29" fmla="*/ 19 h 1318"/>
                <a:gd name="T30" fmla="*/ 1985 w 3735"/>
                <a:gd name="T31" fmla="*/ 2 h 1318"/>
                <a:gd name="T32" fmla="*/ 2216 w 3735"/>
                <a:gd name="T33" fmla="*/ 1 h 1318"/>
                <a:gd name="T34" fmla="*/ 2443 w 3735"/>
                <a:gd name="T35" fmla="*/ 18 h 1318"/>
                <a:gd name="T36" fmla="*/ 2663 w 3735"/>
                <a:gd name="T37" fmla="*/ 55 h 1318"/>
                <a:gd name="T38" fmla="*/ 2874 w 3735"/>
                <a:gd name="T39" fmla="*/ 113 h 1318"/>
                <a:gd name="T40" fmla="*/ 3073 w 3735"/>
                <a:gd name="T41" fmla="*/ 197 h 1318"/>
                <a:gd name="T42" fmla="*/ 3255 w 3735"/>
                <a:gd name="T43" fmla="*/ 306 h 1318"/>
                <a:gd name="T44" fmla="*/ 3420 w 3735"/>
                <a:gd name="T45" fmla="*/ 445 h 1318"/>
                <a:gd name="T46" fmla="*/ 3562 w 3735"/>
                <a:gd name="T47" fmla="*/ 615 h 1318"/>
                <a:gd name="T48" fmla="*/ 3681 w 3735"/>
                <a:gd name="T49" fmla="*/ 817 h 1318"/>
                <a:gd name="T50" fmla="*/ 3731 w 3735"/>
                <a:gd name="T51" fmla="*/ 939 h 1318"/>
                <a:gd name="T52" fmla="*/ 3735 w 3735"/>
                <a:gd name="T53" fmla="*/ 971 h 1318"/>
                <a:gd name="T54" fmla="*/ 3734 w 3735"/>
                <a:gd name="T55" fmla="*/ 1004 h 1318"/>
                <a:gd name="T56" fmla="*/ 3730 w 3735"/>
                <a:gd name="T57" fmla="*/ 1043 h 1318"/>
                <a:gd name="T58" fmla="*/ 3717 w 3735"/>
                <a:gd name="T59" fmla="*/ 1085 h 1318"/>
                <a:gd name="T60" fmla="*/ 3696 w 3735"/>
                <a:gd name="T61" fmla="*/ 1131 h 1318"/>
                <a:gd name="T62" fmla="*/ 3663 w 3735"/>
                <a:gd name="T63" fmla="*/ 1175 h 1318"/>
                <a:gd name="T64" fmla="*/ 3616 w 3735"/>
                <a:gd name="T65" fmla="*/ 1218 h 1318"/>
                <a:gd name="T66" fmla="*/ 3552 w 3735"/>
                <a:gd name="T67" fmla="*/ 1256 h 1318"/>
                <a:gd name="T68" fmla="*/ 3470 w 3735"/>
                <a:gd name="T69" fmla="*/ 1287 h 1318"/>
                <a:gd name="T70" fmla="*/ 3367 w 3735"/>
                <a:gd name="T71" fmla="*/ 1308 h 1318"/>
                <a:gd name="T72" fmla="*/ 3241 w 3735"/>
                <a:gd name="T73" fmla="*/ 1318 h 1318"/>
                <a:gd name="T74" fmla="*/ 3088 w 3735"/>
                <a:gd name="T75" fmla="*/ 1315 h 1318"/>
                <a:gd name="T76" fmla="*/ 2908 w 3735"/>
                <a:gd name="T77" fmla="*/ 1295 h 1318"/>
                <a:gd name="T78" fmla="*/ 2697 w 3735"/>
                <a:gd name="T79" fmla="*/ 1258 h 1318"/>
                <a:gd name="T80" fmla="*/ 2563 w 3735"/>
                <a:gd name="T81" fmla="*/ 1232 h 1318"/>
                <a:gd name="T82" fmla="*/ 2440 w 3735"/>
                <a:gd name="T83" fmla="*/ 1231 h 1318"/>
                <a:gd name="T84" fmla="*/ 2215 w 3735"/>
                <a:gd name="T85" fmla="*/ 1224 h 1318"/>
                <a:gd name="T86" fmla="*/ 1992 w 3735"/>
                <a:gd name="T87" fmla="*/ 1211 h 1318"/>
                <a:gd name="T88" fmla="*/ 1824 w 3735"/>
                <a:gd name="T89" fmla="*/ 1199 h 1318"/>
                <a:gd name="T90" fmla="*/ 1641 w 3735"/>
                <a:gd name="T91" fmla="*/ 1182 h 1318"/>
                <a:gd name="T92" fmla="*/ 1448 w 3735"/>
                <a:gd name="T93" fmla="*/ 1162 h 1318"/>
                <a:gd name="T94" fmla="*/ 1247 w 3735"/>
                <a:gd name="T95" fmla="*/ 1135 h 1318"/>
                <a:gd name="T96" fmla="*/ 1041 w 3735"/>
                <a:gd name="T97" fmla="*/ 1103 h 1318"/>
                <a:gd name="T98" fmla="*/ 833 w 3735"/>
                <a:gd name="T99" fmla="*/ 1065 h 1318"/>
                <a:gd name="T100" fmla="*/ 624 w 3735"/>
                <a:gd name="T101" fmla="*/ 1018 h 1318"/>
                <a:gd name="T102" fmla="*/ 419 w 3735"/>
                <a:gd name="T103" fmla="*/ 965 h 1318"/>
                <a:gd name="T104" fmla="*/ 219 w 3735"/>
                <a:gd name="T105" fmla="*/ 903 h 1318"/>
                <a:gd name="T106" fmla="*/ 0 w 3735"/>
                <a:gd name="T107" fmla="*/ 625 h 13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735"/>
                <a:gd name="T163" fmla="*/ 0 h 1318"/>
                <a:gd name="T164" fmla="*/ 3735 w 3735"/>
                <a:gd name="T165" fmla="*/ 1318 h 131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735" h="1318">
                  <a:moveTo>
                    <a:pt x="0" y="625"/>
                  </a:moveTo>
                  <a:lnTo>
                    <a:pt x="9" y="617"/>
                  </a:lnTo>
                  <a:lnTo>
                    <a:pt x="39" y="591"/>
                  </a:lnTo>
                  <a:lnTo>
                    <a:pt x="61" y="573"/>
                  </a:lnTo>
                  <a:lnTo>
                    <a:pt x="88" y="552"/>
                  </a:lnTo>
                  <a:lnTo>
                    <a:pt x="119" y="530"/>
                  </a:lnTo>
                  <a:lnTo>
                    <a:pt x="155" y="505"/>
                  </a:lnTo>
                  <a:lnTo>
                    <a:pt x="196" y="478"/>
                  </a:lnTo>
                  <a:lnTo>
                    <a:pt x="240" y="450"/>
                  </a:lnTo>
                  <a:lnTo>
                    <a:pt x="289" y="422"/>
                  </a:lnTo>
                  <a:lnTo>
                    <a:pt x="342" y="393"/>
                  </a:lnTo>
                  <a:lnTo>
                    <a:pt x="370" y="379"/>
                  </a:lnTo>
                  <a:lnTo>
                    <a:pt x="399" y="365"/>
                  </a:lnTo>
                  <a:lnTo>
                    <a:pt x="430" y="351"/>
                  </a:lnTo>
                  <a:lnTo>
                    <a:pt x="461" y="336"/>
                  </a:lnTo>
                  <a:lnTo>
                    <a:pt x="493" y="323"/>
                  </a:lnTo>
                  <a:lnTo>
                    <a:pt x="527" y="309"/>
                  </a:lnTo>
                  <a:lnTo>
                    <a:pt x="561" y="296"/>
                  </a:lnTo>
                  <a:lnTo>
                    <a:pt x="597" y="284"/>
                  </a:lnTo>
                  <a:lnTo>
                    <a:pt x="686" y="252"/>
                  </a:lnTo>
                  <a:lnTo>
                    <a:pt x="780" y="222"/>
                  </a:lnTo>
                  <a:lnTo>
                    <a:pt x="877" y="194"/>
                  </a:lnTo>
                  <a:lnTo>
                    <a:pt x="979" y="165"/>
                  </a:lnTo>
                  <a:lnTo>
                    <a:pt x="1083" y="138"/>
                  </a:lnTo>
                  <a:lnTo>
                    <a:pt x="1190" y="113"/>
                  </a:lnTo>
                  <a:lnTo>
                    <a:pt x="1299" y="89"/>
                  </a:lnTo>
                  <a:lnTo>
                    <a:pt x="1411" y="67"/>
                  </a:lnTo>
                  <a:lnTo>
                    <a:pt x="1524" y="49"/>
                  </a:lnTo>
                  <a:lnTo>
                    <a:pt x="1638" y="32"/>
                  </a:lnTo>
                  <a:lnTo>
                    <a:pt x="1753" y="19"/>
                  </a:lnTo>
                  <a:lnTo>
                    <a:pt x="1869" y="9"/>
                  </a:lnTo>
                  <a:lnTo>
                    <a:pt x="1985" y="2"/>
                  </a:lnTo>
                  <a:lnTo>
                    <a:pt x="2101" y="0"/>
                  </a:lnTo>
                  <a:lnTo>
                    <a:pt x="2216" y="1"/>
                  </a:lnTo>
                  <a:lnTo>
                    <a:pt x="2330" y="7"/>
                  </a:lnTo>
                  <a:lnTo>
                    <a:pt x="2443" y="18"/>
                  </a:lnTo>
                  <a:lnTo>
                    <a:pt x="2555" y="34"/>
                  </a:lnTo>
                  <a:lnTo>
                    <a:pt x="2663" y="55"/>
                  </a:lnTo>
                  <a:lnTo>
                    <a:pt x="2771" y="81"/>
                  </a:lnTo>
                  <a:lnTo>
                    <a:pt x="2874" y="113"/>
                  </a:lnTo>
                  <a:lnTo>
                    <a:pt x="2976" y="152"/>
                  </a:lnTo>
                  <a:lnTo>
                    <a:pt x="3073" y="197"/>
                  </a:lnTo>
                  <a:lnTo>
                    <a:pt x="3166" y="247"/>
                  </a:lnTo>
                  <a:lnTo>
                    <a:pt x="3255" y="306"/>
                  </a:lnTo>
                  <a:lnTo>
                    <a:pt x="3340" y="371"/>
                  </a:lnTo>
                  <a:lnTo>
                    <a:pt x="3420" y="445"/>
                  </a:lnTo>
                  <a:lnTo>
                    <a:pt x="3494" y="526"/>
                  </a:lnTo>
                  <a:lnTo>
                    <a:pt x="3562" y="615"/>
                  </a:lnTo>
                  <a:lnTo>
                    <a:pt x="3625" y="712"/>
                  </a:lnTo>
                  <a:lnTo>
                    <a:pt x="3681" y="817"/>
                  </a:lnTo>
                  <a:lnTo>
                    <a:pt x="3730" y="932"/>
                  </a:lnTo>
                  <a:lnTo>
                    <a:pt x="3731" y="939"/>
                  </a:lnTo>
                  <a:lnTo>
                    <a:pt x="3734" y="958"/>
                  </a:lnTo>
                  <a:lnTo>
                    <a:pt x="3735" y="971"/>
                  </a:lnTo>
                  <a:lnTo>
                    <a:pt x="3735" y="986"/>
                  </a:lnTo>
                  <a:lnTo>
                    <a:pt x="3734" y="1004"/>
                  </a:lnTo>
                  <a:lnTo>
                    <a:pt x="3733" y="1022"/>
                  </a:lnTo>
                  <a:lnTo>
                    <a:pt x="3730" y="1043"/>
                  </a:lnTo>
                  <a:lnTo>
                    <a:pt x="3725" y="1064"/>
                  </a:lnTo>
                  <a:lnTo>
                    <a:pt x="3717" y="1085"/>
                  </a:lnTo>
                  <a:lnTo>
                    <a:pt x="3708" y="1108"/>
                  </a:lnTo>
                  <a:lnTo>
                    <a:pt x="3696" y="1131"/>
                  </a:lnTo>
                  <a:lnTo>
                    <a:pt x="3681" y="1154"/>
                  </a:lnTo>
                  <a:lnTo>
                    <a:pt x="3663" y="1175"/>
                  </a:lnTo>
                  <a:lnTo>
                    <a:pt x="3642" y="1197"/>
                  </a:lnTo>
                  <a:lnTo>
                    <a:pt x="3616" y="1218"/>
                  </a:lnTo>
                  <a:lnTo>
                    <a:pt x="3586" y="1237"/>
                  </a:lnTo>
                  <a:lnTo>
                    <a:pt x="3552" y="1256"/>
                  </a:lnTo>
                  <a:lnTo>
                    <a:pt x="3514" y="1272"/>
                  </a:lnTo>
                  <a:lnTo>
                    <a:pt x="3470" y="1287"/>
                  </a:lnTo>
                  <a:lnTo>
                    <a:pt x="3422" y="1298"/>
                  </a:lnTo>
                  <a:lnTo>
                    <a:pt x="3367" y="1308"/>
                  </a:lnTo>
                  <a:lnTo>
                    <a:pt x="3307" y="1315"/>
                  </a:lnTo>
                  <a:lnTo>
                    <a:pt x="3241" y="1318"/>
                  </a:lnTo>
                  <a:lnTo>
                    <a:pt x="3167" y="1318"/>
                  </a:lnTo>
                  <a:lnTo>
                    <a:pt x="3088" y="1315"/>
                  </a:lnTo>
                  <a:lnTo>
                    <a:pt x="3002" y="1308"/>
                  </a:lnTo>
                  <a:lnTo>
                    <a:pt x="2908" y="1295"/>
                  </a:lnTo>
                  <a:lnTo>
                    <a:pt x="2806" y="1280"/>
                  </a:lnTo>
                  <a:lnTo>
                    <a:pt x="2697" y="1258"/>
                  </a:lnTo>
                  <a:lnTo>
                    <a:pt x="2579" y="1232"/>
                  </a:lnTo>
                  <a:lnTo>
                    <a:pt x="2563" y="1232"/>
                  </a:lnTo>
                  <a:lnTo>
                    <a:pt x="2516" y="1232"/>
                  </a:lnTo>
                  <a:lnTo>
                    <a:pt x="2440" y="1231"/>
                  </a:lnTo>
                  <a:lnTo>
                    <a:pt x="2339" y="1228"/>
                  </a:lnTo>
                  <a:lnTo>
                    <a:pt x="2215" y="1224"/>
                  </a:lnTo>
                  <a:lnTo>
                    <a:pt x="2071" y="1217"/>
                  </a:lnTo>
                  <a:lnTo>
                    <a:pt x="1992" y="1211"/>
                  </a:lnTo>
                  <a:lnTo>
                    <a:pt x="1909" y="1206"/>
                  </a:lnTo>
                  <a:lnTo>
                    <a:pt x="1824" y="1199"/>
                  </a:lnTo>
                  <a:lnTo>
                    <a:pt x="1734" y="1192"/>
                  </a:lnTo>
                  <a:lnTo>
                    <a:pt x="1641" y="1182"/>
                  </a:lnTo>
                  <a:lnTo>
                    <a:pt x="1545" y="1173"/>
                  </a:lnTo>
                  <a:lnTo>
                    <a:pt x="1448" y="1162"/>
                  </a:lnTo>
                  <a:lnTo>
                    <a:pt x="1349" y="1149"/>
                  </a:lnTo>
                  <a:lnTo>
                    <a:pt x="1247" y="1135"/>
                  </a:lnTo>
                  <a:lnTo>
                    <a:pt x="1145" y="1119"/>
                  </a:lnTo>
                  <a:lnTo>
                    <a:pt x="1041" y="1103"/>
                  </a:lnTo>
                  <a:lnTo>
                    <a:pt x="937" y="1084"/>
                  </a:lnTo>
                  <a:lnTo>
                    <a:pt x="833" y="1065"/>
                  </a:lnTo>
                  <a:lnTo>
                    <a:pt x="728" y="1042"/>
                  </a:lnTo>
                  <a:lnTo>
                    <a:pt x="624" y="1018"/>
                  </a:lnTo>
                  <a:lnTo>
                    <a:pt x="521" y="992"/>
                  </a:lnTo>
                  <a:lnTo>
                    <a:pt x="419" y="965"/>
                  </a:lnTo>
                  <a:lnTo>
                    <a:pt x="318" y="935"/>
                  </a:lnTo>
                  <a:lnTo>
                    <a:pt x="219" y="903"/>
                  </a:lnTo>
                  <a:lnTo>
                    <a:pt x="122" y="869"/>
                  </a:lnTo>
                  <a:lnTo>
                    <a:pt x="0" y="625"/>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45" name="Freeform 67">
              <a:extLst>
                <a:ext uri="{FF2B5EF4-FFF2-40B4-BE49-F238E27FC236}">
                  <a16:creationId xmlns:a16="http://schemas.microsoft.com/office/drawing/2014/main" id="{63900F2D-7B64-7D44-D77B-BB7A9F53518C}"/>
                </a:ext>
              </a:extLst>
            </p:cNvPr>
            <p:cNvSpPr>
              <a:spLocks/>
            </p:cNvSpPr>
            <p:nvPr/>
          </p:nvSpPr>
          <p:spPr bwMode="auto">
            <a:xfrm>
              <a:off x="1031" y="1448"/>
              <a:ext cx="148" cy="30"/>
            </a:xfrm>
            <a:custGeom>
              <a:avLst/>
              <a:gdLst>
                <a:gd name="T0" fmla="*/ 121 w 2817"/>
                <a:gd name="T1" fmla="*/ 453 h 573"/>
                <a:gd name="T2" fmla="*/ 240 w 2817"/>
                <a:gd name="T3" fmla="*/ 444 h 573"/>
                <a:gd name="T4" fmla="*/ 451 w 2817"/>
                <a:gd name="T5" fmla="*/ 424 h 573"/>
                <a:gd name="T6" fmla="*/ 650 w 2817"/>
                <a:gd name="T7" fmla="*/ 401 h 573"/>
                <a:gd name="T8" fmla="*/ 794 w 2817"/>
                <a:gd name="T9" fmla="*/ 379 h 573"/>
                <a:gd name="T10" fmla="*/ 946 w 2817"/>
                <a:gd name="T11" fmla="*/ 354 h 573"/>
                <a:gd name="T12" fmla="*/ 1099 w 2817"/>
                <a:gd name="T13" fmla="*/ 324 h 573"/>
                <a:gd name="T14" fmla="*/ 1249 w 2817"/>
                <a:gd name="T15" fmla="*/ 290 h 573"/>
                <a:gd name="T16" fmla="*/ 1393 w 2817"/>
                <a:gd name="T17" fmla="*/ 251 h 573"/>
                <a:gd name="T18" fmla="*/ 1529 w 2817"/>
                <a:gd name="T19" fmla="*/ 205 h 573"/>
                <a:gd name="T20" fmla="*/ 1651 w 2817"/>
                <a:gd name="T21" fmla="*/ 154 h 573"/>
                <a:gd name="T22" fmla="*/ 1755 w 2817"/>
                <a:gd name="T23" fmla="*/ 97 h 573"/>
                <a:gd name="T24" fmla="*/ 1839 w 2817"/>
                <a:gd name="T25" fmla="*/ 34 h 573"/>
                <a:gd name="T26" fmla="*/ 1934 w 2817"/>
                <a:gd name="T27" fmla="*/ 1 h 573"/>
                <a:gd name="T28" fmla="*/ 2055 w 2817"/>
                <a:gd name="T29" fmla="*/ 3 h 573"/>
                <a:gd name="T30" fmla="*/ 2174 w 2817"/>
                <a:gd name="T31" fmla="*/ 8 h 573"/>
                <a:gd name="T32" fmla="*/ 2291 w 2817"/>
                <a:gd name="T33" fmla="*/ 16 h 573"/>
                <a:gd name="T34" fmla="*/ 2406 w 2817"/>
                <a:gd name="T35" fmla="*/ 28 h 573"/>
                <a:gd name="T36" fmla="*/ 2519 w 2817"/>
                <a:gd name="T37" fmla="*/ 47 h 573"/>
                <a:gd name="T38" fmla="*/ 2629 w 2817"/>
                <a:gd name="T39" fmla="*/ 71 h 573"/>
                <a:gd name="T40" fmla="*/ 2739 w 2817"/>
                <a:gd name="T41" fmla="*/ 102 h 573"/>
                <a:gd name="T42" fmla="*/ 2812 w 2817"/>
                <a:gd name="T43" fmla="*/ 132 h 573"/>
                <a:gd name="T44" fmla="*/ 2806 w 2817"/>
                <a:gd name="T45" fmla="*/ 161 h 573"/>
                <a:gd name="T46" fmla="*/ 2746 w 2817"/>
                <a:gd name="T47" fmla="*/ 196 h 573"/>
                <a:gd name="T48" fmla="*/ 2639 w 2817"/>
                <a:gd name="T49" fmla="*/ 236 h 573"/>
                <a:gd name="T50" fmla="*/ 2490 w 2817"/>
                <a:gd name="T51" fmla="*/ 281 h 573"/>
                <a:gd name="T52" fmla="*/ 2308 w 2817"/>
                <a:gd name="T53" fmla="*/ 326 h 573"/>
                <a:gd name="T54" fmla="*/ 2098 w 2817"/>
                <a:gd name="T55" fmla="*/ 373 h 573"/>
                <a:gd name="T56" fmla="*/ 1867 w 2817"/>
                <a:gd name="T57" fmla="*/ 418 h 573"/>
                <a:gd name="T58" fmla="*/ 1622 w 2817"/>
                <a:gd name="T59" fmla="*/ 461 h 573"/>
                <a:gd name="T60" fmla="*/ 1370 w 2817"/>
                <a:gd name="T61" fmla="*/ 499 h 573"/>
                <a:gd name="T62" fmla="*/ 1116 w 2817"/>
                <a:gd name="T63" fmla="*/ 531 h 573"/>
                <a:gd name="T64" fmla="*/ 868 w 2817"/>
                <a:gd name="T65" fmla="*/ 555 h 573"/>
                <a:gd name="T66" fmla="*/ 632 w 2817"/>
                <a:gd name="T67" fmla="*/ 570 h 573"/>
                <a:gd name="T68" fmla="*/ 416 w 2817"/>
                <a:gd name="T69" fmla="*/ 573 h 573"/>
                <a:gd name="T70" fmla="*/ 225 w 2817"/>
                <a:gd name="T71" fmla="*/ 565 h 573"/>
                <a:gd name="T72" fmla="*/ 65 w 2817"/>
                <a:gd name="T73" fmla="*/ 541 h 573"/>
                <a:gd name="T74" fmla="*/ 25 w 2817"/>
                <a:gd name="T75" fmla="*/ 505 h 573"/>
                <a:gd name="T76" fmla="*/ 78 w 2817"/>
                <a:gd name="T77" fmla="*/ 471 h 57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17"/>
                <a:gd name="T118" fmla="*/ 0 h 573"/>
                <a:gd name="T119" fmla="*/ 2817 w 2817"/>
                <a:gd name="T120" fmla="*/ 573 h 57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17" h="573">
                  <a:moveTo>
                    <a:pt x="105" y="454"/>
                  </a:moveTo>
                  <a:lnTo>
                    <a:pt x="121" y="453"/>
                  </a:lnTo>
                  <a:lnTo>
                    <a:pt x="168" y="450"/>
                  </a:lnTo>
                  <a:lnTo>
                    <a:pt x="240" y="444"/>
                  </a:lnTo>
                  <a:lnTo>
                    <a:pt x="336" y="436"/>
                  </a:lnTo>
                  <a:lnTo>
                    <a:pt x="451" y="424"/>
                  </a:lnTo>
                  <a:lnTo>
                    <a:pt x="580" y="409"/>
                  </a:lnTo>
                  <a:lnTo>
                    <a:pt x="650" y="401"/>
                  </a:lnTo>
                  <a:lnTo>
                    <a:pt x="721" y="390"/>
                  </a:lnTo>
                  <a:lnTo>
                    <a:pt x="794" y="379"/>
                  </a:lnTo>
                  <a:lnTo>
                    <a:pt x="870" y="367"/>
                  </a:lnTo>
                  <a:lnTo>
                    <a:pt x="946" y="354"/>
                  </a:lnTo>
                  <a:lnTo>
                    <a:pt x="1022" y="340"/>
                  </a:lnTo>
                  <a:lnTo>
                    <a:pt x="1099" y="324"/>
                  </a:lnTo>
                  <a:lnTo>
                    <a:pt x="1174" y="307"/>
                  </a:lnTo>
                  <a:lnTo>
                    <a:pt x="1249" y="290"/>
                  </a:lnTo>
                  <a:lnTo>
                    <a:pt x="1322" y="271"/>
                  </a:lnTo>
                  <a:lnTo>
                    <a:pt x="1393" y="251"/>
                  </a:lnTo>
                  <a:lnTo>
                    <a:pt x="1463" y="229"/>
                  </a:lnTo>
                  <a:lnTo>
                    <a:pt x="1529" y="205"/>
                  </a:lnTo>
                  <a:lnTo>
                    <a:pt x="1592" y="181"/>
                  </a:lnTo>
                  <a:lnTo>
                    <a:pt x="1651" y="154"/>
                  </a:lnTo>
                  <a:lnTo>
                    <a:pt x="1706" y="127"/>
                  </a:lnTo>
                  <a:lnTo>
                    <a:pt x="1755" y="97"/>
                  </a:lnTo>
                  <a:lnTo>
                    <a:pt x="1801" y="67"/>
                  </a:lnTo>
                  <a:lnTo>
                    <a:pt x="1839" y="34"/>
                  </a:lnTo>
                  <a:lnTo>
                    <a:pt x="1872" y="0"/>
                  </a:lnTo>
                  <a:lnTo>
                    <a:pt x="1934" y="1"/>
                  </a:lnTo>
                  <a:lnTo>
                    <a:pt x="1994" y="2"/>
                  </a:lnTo>
                  <a:lnTo>
                    <a:pt x="2055" y="3"/>
                  </a:lnTo>
                  <a:lnTo>
                    <a:pt x="2114" y="5"/>
                  </a:lnTo>
                  <a:lnTo>
                    <a:pt x="2174" y="8"/>
                  </a:lnTo>
                  <a:lnTo>
                    <a:pt x="2232" y="12"/>
                  </a:lnTo>
                  <a:lnTo>
                    <a:pt x="2291" y="16"/>
                  </a:lnTo>
                  <a:lnTo>
                    <a:pt x="2348" y="22"/>
                  </a:lnTo>
                  <a:lnTo>
                    <a:pt x="2406" y="28"/>
                  </a:lnTo>
                  <a:lnTo>
                    <a:pt x="2462" y="36"/>
                  </a:lnTo>
                  <a:lnTo>
                    <a:pt x="2519" y="47"/>
                  </a:lnTo>
                  <a:lnTo>
                    <a:pt x="2575" y="58"/>
                  </a:lnTo>
                  <a:lnTo>
                    <a:pt x="2629" y="71"/>
                  </a:lnTo>
                  <a:lnTo>
                    <a:pt x="2684" y="85"/>
                  </a:lnTo>
                  <a:lnTo>
                    <a:pt x="2739" y="102"/>
                  </a:lnTo>
                  <a:lnTo>
                    <a:pt x="2794" y="121"/>
                  </a:lnTo>
                  <a:lnTo>
                    <a:pt x="2812" y="132"/>
                  </a:lnTo>
                  <a:lnTo>
                    <a:pt x="2817" y="145"/>
                  </a:lnTo>
                  <a:lnTo>
                    <a:pt x="2806" y="161"/>
                  </a:lnTo>
                  <a:lnTo>
                    <a:pt x="2782" y="177"/>
                  </a:lnTo>
                  <a:lnTo>
                    <a:pt x="2746" y="196"/>
                  </a:lnTo>
                  <a:lnTo>
                    <a:pt x="2698" y="215"/>
                  </a:lnTo>
                  <a:lnTo>
                    <a:pt x="2639" y="236"/>
                  </a:lnTo>
                  <a:lnTo>
                    <a:pt x="2569" y="258"/>
                  </a:lnTo>
                  <a:lnTo>
                    <a:pt x="2490" y="281"/>
                  </a:lnTo>
                  <a:lnTo>
                    <a:pt x="2403" y="303"/>
                  </a:lnTo>
                  <a:lnTo>
                    <a:pt x="2308" y="326"/>
                  </a:lnTo>
                  <a:lnTo>
                    <a:pt x="2205" y="350"/>
                  </a:lnTo>
                  <a:lnTo>
                    <a:pt x="2098" y="373"/>
                  </a:lnTo>
                  <a:lnTo>
                    <a:pt x="1985" y="396"/>
                  </a:lnTo>
                  <a:lnTo>
                    <a:pt x="1867" y="418"/>
                  </a:lnTo>
                  <a:lnTo>
                    <a:pt x="1746" y="440"/>
                  </a:lnTo>
                  <a:lnTo>
                    <a:pt x="1622" y="461"/>
                  </a:lnTo>
                  <a:lnTo>
                    <a:pt x="1497" y="480"/>
                  </a:lnTo>
                  <a:lnTo>
                    <a:pt x="1370" y="499"/>
                  </a:lnTo>
                  <a:lnTo>
                    <a:pt x="1242" y="515"/>
                  </a:lnTo>
                  <a:lnTo>
                    <a:pt x="1116" y="531"/>
                  </a:lnTo>
                  <a:lnTo>
                    <a:pt x="991" y="544"/>
                  </a:lnTo>
                  <a:lnTo>
                    <a:pt x="868" y="555"/>
                  </a:lnTo>
                  <a:lnTo>
                    <a:pt x="748" y="564"/>
                  </a:lnTo>
                  <a:lnTo>
                    <a:pt x="632" y="570"/>
                  </a:lnTo>
                  <a:lnTo>
                    <a:pt x="521" y="573"/>
                  </a:lnTo>
                  <a:lnTo>
                    <a:pt x="416" y="573"/>
                  </a:lnTo>
                  <a:lnTo>
                    <a:pt x="317" y="570"/>
                  </a:lnTo>
                  <a:lnTo>
                    <a:pt x="225" y="565"/>
                  </a:lnTo>
                  <a:lnTo>
                    <a:pt x="141" y="555"/>
                  </a:lnTo>
                  <a:lnTo>
                    <a:pt x="65" y="541"/>
                  </a:lnTo>
                  <a:lnTo>
                    <a:pt x="0" y="524"/>
                  </a:lnTo>
                  <a:lnTo>
                    <a:pt x="25" y="505"/>
                  </a:lnTo>
                  <a:lnTo>
                    <a:pt x="51" y="487"/>
                  </a:lnTo>
                  <a:lnTo>
                    <a:pt x="78" y="471"/>
                  </a:lnTo>
                  <a:lnTo>
                    <a:pt x="105" y="454"/>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grpSp>
      <p:sp>
        <p:nvSpPr>
          <p:cNvPr id="46" name="矩形 3">
            <a:extLst>
              <a:ext uri="{FF2B5EF4-FFF2-40B4-BE49-F238E27FC236}">
                <a16:creationId xmlns:a16="http://schemas.microsoft.com/office/drawing/2014/main" id="{5E5F73CF-3E84-6A73-687F-A1568ABC1E2F}"/>
              </a:ext>
            </a:extLst>
          </p:cNvPr>
          <p:cNvSpPr>
            <a:spLocks noChangeArrowheads="1"/>
          </p:cNvSpPr>
          <p:nvPr/>
        </p:nvSpPr>
        <p:spPr bwMode="auto">
          <a:xfrm>
            <a:off x="10047901" y="4583535"/>
            <a:ext cx="1128834"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20000"/>
              </a:lnSpc>
            </a:pPr>
            <a:r>
              <a:rPr lang="en-US" altLang="zh-CN" sz="1400" dirty="0">
                <a:cs typeface="+mn-ea"/>
                <a:sym typeface="+mn-lt"/>
              </a:rPr>
              <a:t>192.128.1.2</a:t>
            </a:r>
            <a:endParaRPr lang="zh-CN" altLang="en-US" sz="1400" dirty="0">
              <a:cs typeface="+mn-ea"/>
              <a:sym typeface="+mn-lt"/>
            </a:endParaRPr>
          </a:p>
        </p:txBody>
      </p:sp>
      <p:cxnSp>
        <p:nvCxnSpPr>
          <p:cNvPr id="47" name="直接连接符 46">
            <a:extLst>
              <a:ext uri="{FF2B5EF4-FFF2-40B4-BE49-F238E27FC236}">
                <a16:creationId xmlns:a16="http://schemas.microsoft.com/office/drawing/2014/main" id="{90EE1585-BBC1-0895-691E-AE551D77B58D}"/>
              </a:ext>
            </a:extLst>
          </p:cNvPr>
          <p:cNvCxnSpPr/>
          <p:nvPr/>
        </p:nvCxnSpPr>
        <p:spPr>
          <a:xfrm>
            <a:off x="10630968" y="3215382"/>
            <a:ext cx="8272" cy="9148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 name="Group 40">
            <a:extLst>
              <a:ext uri="{FF2B5EF4-FFF2-40B4-BE49-F238E27FC236}">
                <a16:creationId xmlns:a16="http://schemas.microsoft.com/office/drawing/2014/main" id="{F94783D5-A8BC-71F0-631F-BA94A36D227B}"/>
              </a:ext>
            </a:extLst>
          </p:cNvPr>
          <p:cNvGrpSpPr>
            <a:grpSpLocks noChangeAspect="1"/>
          </p:cNvGrpSpPr>
          <p:nvPr/>
        </p:nvGrpSpPr>
        <p:grpSpPr bwMode="auto">
          <a:xfrm>
            <a:off x="10299064" y="4007470"/>
            <a:ext cx="635568" cy="537010"/>
            <a:chOff x="350" y="882"/>
            <a:chExt cx="871" cy="736"/>
          </a:xfrm>
        </p:grpSpPr>
        <p:sp>
          <p:nvSpPr>
            <p:cNvPr id="49" name="AutoShape 41">
              <a:extLst>
                <a:ext uri="{FF2B5EF4-FFF2-40B4-BE49-F238E27FC236}">
                  <a16:creationId xmlns:a16="http://schemas.microsoft.com/office/drawing/2014/main" id="{E3CC303C-EF71-DBB5-3709-CAD0C612DA78}"/>
                </a:ext>
              </a:extLst>
            </p:cNvPr>
            <p:cNvSpPr>
              <a:spLocks noChangeAspect="1" noChangeArrowheads="1" noTextEdit="1"/>
            </p:cNvSpPr>
            <p:nvPr/>
          </p:nvSpPr>
          <p:spPr bwMode="auto">
            <a:xfrm>
              <a:off x="350" y="882"/>
              <a:ext cx="871" cy="736"/>
            </a:xfrm>
            <a:prstGeom prst="rect">
              <a:avLst/>
            </a:prstGeom>
            <a:noFill/>
            <a:ln w="9525">
              <a:noFill/>
              <a:miter lim="800000"/>
              <a:headEnd/>
              <a:tailEnd/>
            </a:ln>
          </p:spPr>
          <p:txBody>
            <a:bodyPr/>
            <a:lstStyle/>
            <a:p>
              <a:pPr>
                <a:lnSpc>
                  <a:spcPct val="120000"/>
                </a:lnSpc>
              </a:pPr>
              <a:endParaRPr lang="zh-CN" altLang="en-US">
                <a:cs typeface="+mn-ea"/>
                <a:sym typeface="+mn-lt"/>
              </a:endParaRPr>
            </a:p>
          </p:txBody>
        </p:sp>
        <p:sp>
          <p:nvSpPr>
            <p:cNvPr id="50" name="Freeform 42">
              <a:extLst>
                <a:ext uri="{FF2B5EF4-FFF2-40B4-BE49-F238E27FC236}">
                  <a16:creationId xmlns:a16="http://schemas.microsoft.com/office/drawing/2014/main" id="{8CF27251-A58D-C358-BCAE-70B93712CCA6}"/>
                </a:ext>
              </a:extLst>
            </p:cNvPr>
            <p:cNvSpPr>
              <a:spLocks/>
            </p:cNvSpPr>
            <p:nvPr/>
          </p:nvSpPr>
          <p:spPr bwMode="auto">
            <a:xfrm>
              <a:off x="745" y="934"/>
              <a:ext cx="291" cy="562"/>
            </a:xfrm>
            <a:custGeom>
              <a:avLst/>
              <a:gdLst>
                <a:gd name="T0" fmla="*/ 5093 w 5531"/>
                <a:gd name="T1" fmla="*/ 0 h 10669"/>
                <a:gd name="T2" fmla="*/ 3164 w 5531"/>
                <a:gd name="T3" fmla="*/ 572 h 10669"/>
                <a:gd name="T4" fmla="*/ 0 w 5531"/>
                <a:gd name="T5" fmla="*/ 8408 h 10669"/>
                <a:gd name="T6" fmla="*/ 362 w 5531"/>
                <a:gd name="T7" fmla="*/ 9644 h 10669"/>
                <a:gd name="T8" fmla="*/ 635 w 5531"/>
                <a:gd name="T9" fmla="*/ 9708 h 10669"/>
                <a:gd name="T10" fmla="*/ 908 w 5531"/>
                <a:gd name="T11" fmla="*/ 9772 h 10669"/>
                <a:gd name="T12" fmla="*/ 1181 w 5531"/>
                <a:gd name="T13" fmla="*/ 9836 h 10669"/>
                <a:gd name="T14" fmla="*/ 1454 w 5531"/>
                <a:gd name="T15" fmla="*/ 9900 h 10669"/>
                <a:gd name="T16" fmla="*/ 1727 w 5531"/>
                <a:gd name="T17" fmla="*/ 9964 h 10669"/>
                <a:gd name="T18" fmla="*/ 2000 w 5531"/>
                <a:gd name="T19" fmla="*/ 10028 h 10669"/>
                <a:gd name="T20" fmla="*/ 2273 w 5531"/>
                <a:gd name="T21" fmla="*/ 10092 h 10669"/>
                <a:gd name="T22" fmla="*/ 2546 w 5531"/>
                <a:gd name="T23" fmla="*/ 10156 h 10669"/>
                <a:gd name="T24" fmla="*/ 2819 w 5531"/>
                <a:gd name="T25" fmla="*/ 10220 h 10669"/>
                <a:gd name="T26" fmla="*/ 3092 w 5531"/>
                <a:gd name="T27" fmla="*/ 10284 h 10669"/>
                <a:gd name="T28" fmla="*/ 3366 w 5531"/>
                <a:gd name="T29" fmla="*/ 10348 h 10669"/>
                <a:gd name="T30" fmla="*/ 3639 w 5531"/>
                <a:gd name="T31" fmla="*/ 10412 h 10669"/>
                <a:gd name="T32" fmla="*/ 3912 w 5531"/>
                <a:gd name="T33" fmla="*/ 10476 h 10669"/>
                <a:gd name="T34" fmla="*/ 4185 w 5531"/>
                <a:gd name="T35" fmla="*/ 10540 h 10669"/>
                <a:gd name="T36" fmla="*/ 4458 w 5531"/>
                <a:gd name="T37" fmla="*/ 10605 h 10669"/>
                <a:gd name="T38" fmla="*/ 4731 w 5531"/>
                <a:gd name="T39" fmla="*/ 10669 h 10669"/>
                <a:gd name="T40" fmla="*/ 4805 w 5531"/>
                <a:gd name="T41" fmla="*/ 10366 h 10669"/>
                <a:gd name="T42" fmla="*/ 4877 w 5531"/>
                <a:gd name="T43" fmla="*/ 10061 h 10669"/>
                <a:gd name="T44" fmla="*/ 4945 w 5531"/>
                <a:gd name="T45" fmla="*/ 9757 h 10669"/>
                <a:gd name="T46" fmla="*/ 5010 w 5531"/>
                <a:gd name="T47" fmla="*/ 9451 h 10669"/>
                <a:gd name="T48" fmla="*/ 5072 w 5531"/>
                <a:gd name="T49" fmla="*/ 9145 h 10669"/>
                <a:gd name="T50" fmla="*/ 5131 w 5531"/>
                <a:gd name="T51" fmla="*/ 8838 h 10669"/>
                <a:gd name="T52" fmla="*/ 5186 w 5531"/>
                <a:gd name="T53" fmla="*/ 8528 h 10669"/>
                <a:gd name="T54" fmla="*/ 5238 w 5531"/>
                <a:gd name="T55" fmla="*/ 8218 h 10669"/>
                <a:gd name="T56" fmla="*/ 5285 w 5531"/>
                <a:gd name="T57" fmla="*/ 7907 h 10669"/>
                <a:gd name="T58" fmla="*/ 5329 w 5531"/>
                <a:gd name="T59" fmla="*/ 7593 h 10669"/>
                <a:gd name="T60" fmla="*/ 5369 w 5531"/>
                <a:gd name="T61" fmla="*/ 7278 h 10669"/>
                <a:gd name="T62" fmla="*/ 5404 w 5531"/>
                <a:gd name="T63" fmla="*/ 6960 h 10669"/>
                <a:gd name="T64" fmla="*/ 5436 w 5531"/>
                <a:gd name="T65" fmla="*/ 6640 h 10669"/>
                <a:gd name="T66" fmla="*/ 5463 w 5531"/>
                <a:gd name="T67" fmla="*/ 6319 h 10669"/>
                <a:gd name="T68" fmla="*/ 5486 w 5531"/>
                <a:gd name="T69" fmla="*/ 5995 h 10669"/>
                <a:gd name="T70" fmla="*/ 5505 w 5531"/>
                <a:gd name="T71" fmla="*/ 5669 h 10669"/>
                <a:gd name="T72" fmla="*/ 5518 w 5531"/>
                <a:gd name="T73" fmla="*/ 5340 h 10669"/>
                <a:gd name="T74" fmla="*/ 5527 w 5531"/>
                <a:gd name="T75" fmla="*/ 5008 h 10669"/>
                <a:gd name="T76" fmla="*/ 5531 w 5531"/>
                <a:gd name="T77" fmla="*/ 4674 h 10669"/>
                <a:gd name="T78" fmla="*/ 5530 w 5531"/>
                <a:gd name="T79" fmla="*/ 4336 h 10669"/>
                <a:gd name="T80" fmla="*/ 5525 w 5531"/>
                <a:gd name="T81" fmla="*/ 3995 h 10669"/>
                <a:gd name="T82" fmla="*/ 5514 w 5531"/>
                <a:gd name="T83" fmla="*/ 3651 h 10669"/>
                <a:gd name="T84" fmla="*/ 5497 w 5531"/>
                <a:gd name="T85" fmla="*/ 3303 h 10669"/>
                <a:gd name="T86" fmla="*/ 5476 w 5531"/>
                <a:gd name="T87" fmla="*/ 2953 h 10669"/>
                <a:gd name="T88" fmla="*/ 5448 w 5531"/>
                <a:gd name="T89" fmla="*/ 2598 h 10669"/>
                <a:gd name="T90" fmla="*/ 5415 w 5531"/>
                <a:gd name="T91" fmla="*/ 2239 h 10669"/>
                <a:gd name="T92" fmla="*/ 5376 w 5531"/>
                <a:gd name="T93" fmla="*/ 1877 h 10669"/>
                <a:gd name="T94" fmla="*/ 5332 w 5531"/>
                <a:gd name="T95" fmla="*/ 1509 h 10669"/>
                <a:gd name="T96" fmla="*/ 5281 w 5531"/>
                <a:gd name="T97" fmla="*/ 1139 h 10669"/>
                <a:gd name="T98" fmla="*/ 5224 w 5531"/>
                <a:gd name="T99" fmla="*/ 764 h 10669"/>
                <a:gd name="T100" fmla="*/ 5161 w 5531"/>
                <a:gd name="T101" fmla="*/ 384 h 10669"/>
                <a:gd name="T102" fmla="*/ 5093 w 5531"/>
                <a:gd name="T103" fmla="*/ 0 h 1066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31"/>
                <a:gd name="T157" fmla="*/ 0 h 10669"/>
                <a:gd name="T158" fmla="*/ 5531 w 5531"/>
                <a:gd name="T159" fmla="*/ 10669 h 1066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31" h="10669">
                  <a:moveTo>
                    <a:pt x="5093" y="0"/>
                  </a:moveTo>
                  <a:lnTo>
                    <a:pt x="3164" y="572"/>
                  </a:lnTo>
                  <a:lnTo>
                    <a:pt x="0" y="8408"/>
                  </a:lnTo>
                  <a:lnTo>
                    <a:pt x="362" y="9644"/>
                  </a:lnTo>
                  <a:lnTo>
                    <a:pt x="635" y="9708"/>
                  </a:lnTo>
                  <a:lnTo>
                    <a:pt x="908" y="9772"/>
                  </a:lnTo>
                  <a:lnTo>
                    <a:pt x="1181" y="9836"/>
                  </a:lnTo>
                  <a:lnTo>
                    <a:pt x="1454" y="9900"/>
                  </a:lnTo>
                  <a:lnTo>
                    <a:pt x="1727" y="9964"/>
                  </a:lnTo>
                  <a:lnTo>
                    <a:pt x="2000" y="10028"/>
                  </a:lnTo>
                  <a:lnTo>
                    <a:pt x="2273" y="10092"/>
                  </a:lnTo>
                  <a:lnTo>
                    <a:pt x="2546" y="10156"/>
                  </a:lnTo>
                  <a:lnTo>
                    <a:pt x="2819" y="10220"/>
                  </a:lnTo>
                  <a:lnTo>
                    <a:pt x="3092" y="10284"/>
                  </a:lnTo>
                  <a:lnTo>
                    <a:pt x="3366" y="10348"/>
                  </a:lnTo>
                  <a:lnTo>
                    <a:pt x="3639" y="10412"/>
                  </a:lnTo>
                  <a:lnTo>
                    <a:pt x="3912" y="10476"/>
                  </a:lnTo>
                  <a:lnTo>
                    <a:pt x="4185" y="10540"/>
                  </a:lnTo>
                  <a:lnTo>
                    <a:pt x="4458" y="10605"/>
                  </a:lnTo>
                  <a:lnTo>
                    <a:pt x="4731" y="10669"/>
                  </a:lnTo>
                  <a:lnTo>
                    <a:pt x="4805" y="10366"/>
                  </a:lnTo>
                  <a:lnTo>
                    <a:pt x="4877" y="10061"/>
                  </a:lnTo>
                  <a:lnTo>
                    <a:pt x="4945" y="9757"/>
                  </a:lnTo>
                  <a:lnTo>
                    <a:pt x="5010" y="9451"/>
                  </a:lnTo>
                  <a:lnTo>
                    <a:pt x="5072" y="9145"/>
                  </a:lnTo>
                  <a:lnTo>
                    <a:pt x="5131" y="8838"/>
                  </a:lnTo>
                  <a:lnTo>
                    <a:pt x="5186" y="8528"/>
                  </a:lnTo>
                  <a:lnTo>
                    <a:pt x="5238" y="8218"/>
                  </a:lnTo>
                  <a:lnTo>
                    <a:pt x="5285" y="7907"/>
                  </a:lnTo>
                  <a:lnTo>
                    <a:pt x="5329" y="7593"/>
                  </a:lnTo>
                  <a:lnTo>
                    <a:pt x="5369" y="7278"/>
                  </a:lnTo>
                  <a:lnTo>
                    <a:pt x="5404" y="6960"/>
                  </a:lnTo>
                  <a:lnTo>
                    <a:pt x="5436" y="6640"/>
                  </a:lnTo>
                  <a:lnTo>
                    <a:pt x="5463" y="6319"/>
                  </a:lnTo>
                  <a:lnTo>
                    <a:pt x="5486" y="5995"/>
                  </a:lnTo>
                  <a:lnTo>
                    <a:pt x="5505" y="5669"/>
                  </a:lnTo>
                  <a:lnTo>
                    <a:pt x="5518" y="5340"/>
                  </a:lnTo>
                  <a:lnTo>
                    <a:pt x="5527" y="5008"/>
                  </a:lnTo>
                  <a:lnTo>
                    <a:pt x="5531" y="4674"/>
                  </a:lnTo>
                  <a:lnTo>
                    <a:pt x="5530" y="4336"/>
                  </a:lnTo>
                  <a:lnTo>
                    <a:pt x="5525" y="3995"/>
                  </a:lnTo>
                  <a:lnTo>
                    <a:pt x="5514" y="3651"/>
                  </a:lnTo>
                  <a:lnTo>
                    <a:pt x="5497" y="3303"/>
                  </a:lnTo>
                  <a:lnTo>
                    <a:pt x="5476" y="2953"/>
                  </a:lnTo>
                  <a:lnTo>
                    <a:pt x="5448" y="2598"/>
                  </a:lnTo>
                  <a:lnTo>
                    <a:pt x="5415" y="2239"/>
                  </a:lnTo>
                  <a:lnTo>
                    <a:pt x="5376" y="1877"/>
                  </a:lnTo>
                  <a:lnTo>
                    <a:pt x="5332" y="1509"/>
                  </a:lnTo>
                  <a:lnTo>
                    <a:pt x="5281" y="1139"/>
                  </a:lnTo>
                  <a:lnTo>
                    <a:pt x="5224" y="764"/>
                  </a:lnTo>
                  <a:lnTo>
                    <a:pt x="5161" y="384"/>
                  </a:lnTo>
                  <a:lnTo>
                    <a:pt x="5093"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51" name="Freeform 43">
              <a:extLst>
                <a:ext uri="{FF2B5EF4-FFF2-40B4-BE49-F238E27FC236}">
                  <a16:creationId xmlns:a16="http://schemas.microsoft.com/office/drawing/2014/main" id="{C021B372-1052-FE3F-80AC-7AE0D886318E}"/>
                </a:ext>
              </a:extLst>
            </p:cNvPr>
            <p:cNvSpPr>
              <a:spLocks/>
            </p:cNvSpPr>
            <p:nvPr/>
          </p:nvSpPr>
          <p:spPr bwMode="auto">
            <a:xfrm>
              <a:off x="780" y="1464"/>
              <a:ext cx="98" cy="55"/>
            </a:xfrm>
            <a:custGeom>
              <a:avLst/>
              <a:gdLst>
                <a:gd name="T0" fmla="*/ 1874 w 1874"/>
                <a:gd name="T1" fmla="*/ 0 h 1039"/>
                <a:gd name="T2" fmla="*/ 0 w 1874"/>
                <a:gd name="T3" fmla="*/ 707 h 1039"/>
                <a:gd name="T4" fmla="*/ 0 w 1874"/>
                <a:gd name="T5" fmla="*/ 1039 h 1039"/>
                <a:gd name="T6" fmla="*/ 1874 w 1874"/>
                <a:gd name="T7" fmla="*/ 280 h 1039"/>
                <a:gd name="T8" fmla="*/ 1874 w 1874"/>
                <a:gd name="T9" fmla="*/ 0 h 1039"/>
                <a:gd name="T10" fmla="*/ 0 60000 65536"/>
                <a:gd name="T11" fmla="*/ 0 60000 65536"/>
                <a:gd name="T12" fmla="*/ 0 60000 65536"/>
                <a:gd name="T13" fmla="*/ 0 60000 65536"/>
                <a:gd name="T14" fmla="*/ 0 60000 65536"/>
                <a:gd name="T15" fmla="*/ 0 w 1874"/>
                <a:gd name="T16" fmla="*/ 0 h 1039"/>
                <a:gd name="T17" fmla="*/ 1874 w 1874"/>
                <a:gd name="T18" fmla="*/ 1039 h 1039"/>
              </a:gdLst>
              <a:ahLst/>
              <a:cxnLst>
                <a:cxn ang="T10">
                  <a:pos x="T0" y="T1"/>
                </a:cxn>
                <a:cxn ang="T11">
                  <a:pos x="T2" y="T3"/>
                </a:cxn>
                <a:cxn ang="T12">
                  <a:pos x="T4" y="T5"/>
                </a:cxn>
                <a:cxn ang="T13">
                  <a:pos x="T6" y="T7"/>
                </a:cxn>
                <a:cxn ang="T14">
                  <a:pos x="T8" y="T9"/>
                </a:cxn>
              </a:cxnLst>
              <a:rect l="T15" t="T16" r="T17" b="T18"/>
              <a:pathLst>
                <a:path w="1874" h="1039">
                  <a:moveTo>
                    <a:pt x="1874" y="0"/>
                  </a:moveTo>
                  <a:lnTo>
                    <a:pt x="0" y="707"/>
                  </a:lnTo>
                  <a:lnTo>
                    <a:pt x="0" y="1039"/>
                  </a:lnTo>
                  <a:lnTo>
                    <a:pt x="1874" y="280"/>
                  </a:lnTo>
                  <a:lnTo>
                    <a:pt x="1874" y="0"/>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52" name="Freeform 44">
              <a:extLst>
                <a:ext uri="{FF2B5EF4-FFF2-40B4-BE49-F238E27FC236}">
                  <a16:creationId xmlns:a16="http://schemas.microsoft.com/office/drawing/2014/main" id="{4D98FC75-720E-EE87-A5B4-67F55C857169}"/>
                </a:ext>
              </a:extLst>
            </p:cNvPr>
            <p:cNvSpPr>
              <a:spLocks/>
            </p:cNvSpPr>
            <p:nvPr/>
          </p:nvSpPr>
          <p:spPr bwMode="auto">
            <a:xfrm>
              <a:off x="550" y="1420"/>
              <a:ext cx="328" cy="82"/>
            </a:xfrm>
            <a:custGeom>
              <a:avLst/>
              <a:gdLst>
                <a:gd name="T0" fmla="*/ 0 w 6246"/>
                <a:gd name="T1" fmla="*/ 0 h 1548"/>
                <a:gd name="T2" fmla="*/ 4003 w 6246"/>
                <a:gd name="T3" fmla="*/ 12 h 1548"/>
                <a:gd name="T4" fmla="*/ 6246 w 6246"/>
                <a:gd name="T5" fmla="*/ 841 h 1548"/>
                <a:gd name="T6" fmla="*/ 4372 w 6246"/>
                <a:gd name="T7" fmla="*/ 1548 h 1548"/>
                <a:gd name="T8" fmla="*/ 0 w 6246"/>
                <a:gd name="T9" fmla="*/ 0 h 1548"/>
                <a:gd name="T10" fmla="*/ 0 60000 65536"/>
                <a:gd name="T11" fmla="*/ 0 60000 65536"/>
                <a:gd name="T12" fmla="*/ 0 60000 65536"/>
                <a:gd name="T13" fmla="*/ 0 60000 65536"/>
                <a:gd name="T14" fmla="*/ 0 60000 65536"/>
                <a:gd name="T15" fmla="*/ 0 w 6246"/>
                <a:gd name="T16" fmla="*/ 0 h 1548"/>
                <a:gd name="T17" fmla="*/ 6246 w 6246"/>
                <a:gd name="T18" fmla="*/ 1548 h 1548"/>
              </a:gdLst>
              <a:ahLst/>
              <a:cxnLst>
                <a:cxn ang="T10">
                  <a:pos x="T0" y="T1"/>
                </a:cxn>
                <a:cxn ang="T11">
                  <a:pos x="T2" y="T3"/>
                </a:cxn>
                <a:cxn ang="T12">
                  <a:pos x="T4" y="T5"/>
                </a:cxn>
                <a:cxn ang="T13">
                  <a:pos x="T6" y="T7"/>
                </a:cxn>
                <a:cxn ang="T14">
                  <a:pos x="T8" y="T9"/>
                </a:cxn>
              </a:cxnLst>
              <a:rect l="T15" t="T16" r="T17" b="T18"/>
              <a:pathLst>
                <a:path w="6246" h="1548">
                  <a:moveTo>
                    <a:pt x="0" y="0"/>
                  </a:moveTo>
                  <a:lnTo>
                    <a:pt x="4003" y="12"/>
                  </a:lnTo>
                  <a:lnTo>
                    <a:pt x="6246" y="841"/>
                  </a:lnTo>
                  <a:lnTo>
                    <a:pt x="4372" y="1548"/>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53" name="Freeform 45">
              <a:extLst>
                <a:ext uri="{FF2B5EF4-FFF2-40B4-BE49-F238E27FC236}">
                  <a16:creationId xmlns:a16="http://schemas.microsoft.com/office/drawing/2014/main" id="{D11DE623-ECBE-BE4E-184B-1C5E52C584BD}"/>
                </a:ext>
              </a:extLst>
            </p:cNvPr>
            <p:cNvSpPr>
              <a:spLocks/>
            </p:cNvSpPr>
            <p:nvPr/>
          </p:nvSpPr>
          <p:spPr bwMode="auto">
            <a:xfrm>
              <a:off x="550" y="1420"/>
              <a:ext cx="230" cy="99"/>
            </a:xfrm>
            <a:custGeom>
              <a:avLst/>
              <a:gdLst>
                <a:gd name="T0" fmla="*/ 0 w 4372"/>
                <a:gd name="T1" fmla="*/ 0 h 1880"/>
                <a:gd name="T2" fmla="*/ 4372 w 4372"/>
                <a:gd name="T3" fmla="*/ 1548 h 1880"/>
                <a:gd name="T4" fmla="*/ 4372 w 4372"/>
                <a:gd name="T5" fmla="*/ 1880 h 1880"/>
                <a:gd name="T6" fmla="*/ 0 w 4372"/>
                <a:gd name="T7" fmla="*/ 331 h 1880"/>
                <a:gd name="T8" fmla="*/ 0 w 4372"/>
                <a:gd name="T9" fmla="*/ 0 h 1880"/>
                <a:gd name="T10" fmla="*/ 0 60000 65536"/>
                <a:gd name="T11" fmla="*/ 0 60000 65536"/>
                <a:gd name="T12" fmla="*/ 0 60000 65536"/>
                <a:gd name="T13" fmla="*/ 0 60000 65536"/>
                <a:gd name="T14" fmla="*/ 0 60000 65536"/>
                <a:gd name="T15" fmla="*/ 0 w 4372"/>
                <a:gd name="T16" fmla="*/ 0 h 1880"/>
                <a:gd name="T17" fmla="*/ 4372 w 4372"/>
                <a:gd name="T18" fmla="*/ 1880 h 1880"/>
              </a:gdLst>
              <a:ahLst/>
              <a:cxnLst>
                <a:cxn ang="T10">
                  <a:pos x="T0" y="T1"/>
                </a:cxn>
                <a:cxn ang="T11">
                  <a:pos x="T2" y="T3"/>
                </a:cxn>
                <a:cxn ang="T12">
                  <a:pos x="T4" y="T5"/>
                </a:cxn>
                <a:cxn ang="T13">
                  <a:pos x="T6" y="T7"/>
                </a:cxn>
                <a:cxn ang="T14">
                  <a:pos x="T8" y="T9"/>
                </a:cxn>
              </a:cxnLst>
              <a:rect l="T15" t="T16" r="T17" b="T18"/>
              <a:pathLst>
                <a:path w="4372" h="1880">
                  <a:moveTo>
                    <a:pt x="0" y="0"/>
                  </a:moveTo>
                  <a:lnTo>
                    <a:pt x="4372" y="1548"/>
                  </a:lnTo>
                  <a:lnTo>
                    <a:pt x="4372" y="1880"/>
                  </a:lnTo>
                  <a:lnTo>
                    <a:pt x="0" y="331"/>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54" name="Freeform 46">
              <a:extLst>
                <a:ext uri="{FF2B5EF4-FFF2-40B4-BE49-F238E27FC236}">
                  <a16:creationId xmlns:a16="http://schemas.microsoft.com/office/drawing/2014/main" id="{11EC84AC-E280-454D-F0CA-B048D57FD81F}"/>
                </a:ext>
              </a:extLst>
            </p:cNvPr>
            <p:cNvSpPr>
              <a:spLocks/>
            </p:cNvSpPr>
            <p:nvPr/>
          </p:nvSpPr>
          <p:spPr bwMode="auto">
            <a:xfrm>
              <a:off x="350" y="1505"/>
              <a:ext cx="332" cy="113"/>
            </a:xfrm>
            <a:custGeom>
              <a:avLst/>
              <a:gdLst>
                <a:gd name="T0" fmla="*/ 0 w 6301"/>
                <a:gd name="T1" fmla="*/ 0 h 2139"/>
                <a:gd name="T2" fmla="*/ 30 w 6301"/>
                <a:gd name="T3" fmla="*/ 204 h 2139"/>
                <a:gd name="T4" fmla="*/ 2622 w 6301"/>
                <a:gd name="T5" fmla="*/ 2139 h 2139"/>
                <a:gd name="T6" fmla="*/ 6301 w 6301"/>
                <a:gd name="T7" fmla="*/ 1526 h 2139"/>
                <a:gd name="T8" fmla="*/ 6297 w 6301"/>
                <a:gd name="T9" fmla="*/ 1024 h 2139"/>
                <a:gd name="T10" fmla="*/ 0 w 6301"/>
                <a:gd name="T11" fmla="*/ 0 h 2139"/>
                <a:gd name="T12" fmla="*/ 0 60000 65536"/>
                <a:gd name="T13" fmla="*/ 0 60000 65536"/>
                <a:gd name="T14" fmla="*/ 0 60000 65536"/>
                <a:gd name="T15" fmla="*/ 0 60000 65536"/>
                <a:gd name="T16" fmla="*/ 0 60000 65536"/>
                <a:gd name="T17" fmla="*/ 0 60000 65536"/>
                <a:gd name="T18" fmla="*/ 0 w 6301"/>
                <a:gd name="T19" fmla="*/ 0 h 2139"/>
                <a:gd name="T20" fmla="*/ 6301 w 6301"/>
                <a:gd name="T21" fmla="*/ 2139 h 2139"/>
              </a:gdLst>
              <a:ahLst/>
              <a:cxnLst>
                <a:cxn ang="T12">
                  <a:pos x="T0" y="T1"/>
                </a:cxn>
                <a:cxn ang="T13">
                  <a:pos x="T2" y="T3"/>
                </a:cxn>
                <a:cxn ang="T14">
                  <a:pos x="T4" y="T5"/>
                </a:cxn>
                <a:cxn ang="T15">
                  <a:pos x="T6" y="T7"/>
                </a:cxn>
                <a:cxn ang="T16">
                  <a:pos x="T8" y="T9"/>
                </a:cxn>
                <a:cxn ang="T17">
                  <a:pos x="T10" y="T11"/>
                </a:cxn>
              </a:cxnLst>
              <a:rect l="T18" t="T19" r="T20" b="T21"/>
              <a:pathLst>
                <a:path w="6301" h="2139">
                  <a:moveTo>
                    <a:pt x="0" y="0"/>
                  </a:moveTo>
                  <a:lnTo>
                    <a:pt x="30" y="204"/>
                  </a:lnTo>
                  <a:lnTo>
                    <a:pt x="2622" y="2139"/>
                  </a:lnTo>
                  <a:lnTo>
                    <a:pt x="6301" y="1526"/>
                  </a:lnTo>
                  <a:lnTo>
                    <a:pt x="6297" y="1024"/>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55" name="Freeform 47">
              <a:extLst>
                <a:ext uri="{FF2B5EF4-FFF2-40B4-BE49-F238E27FC236}">
                  <a16:creationId xmlns:a16="http://schemas.microsoft.com/office/drawing/2014/main" id="{62F7F869-9B84-AD69-D8FF-2F63AFD3BC5E}"/>
                </a:ext>
              </a:extLst>
            </p:cNvPr>
            <p:cNvSpPr>
              <a:spLocks/>
            </p:cNvSpPr>
            <p:nvPr/>
          </p:nvSpPr>
          <p:spPr bwMode="auto">
            <a:xfrm>
              <a:off x="628" y="1355"/>
              <a:ext cx="98" cy="118"/>
            </a:xfrm>
            <a:custGeom>
              <a:avLst/>
              <a:gdLst>
                <a:gd name="T0" fmla="*/ 0 w 1868"/>
                <a:gd name="T1" fmla="*/ 0 h 2244"/>
                <a:gd name="T2" fmla="*/ 1868 w 1868"/>
                <a:gd name="T3" fmla="*/ 0 h 2244"/>
                <a:gd name="T4" fmla="*/ 1861 w 1868"/>
                <a:gd name="T5" fmla="*/ 2244 h 2244"/>
                <a:gd name="T6" fmla="*/ 121 w 1868"/>
                <a:gd name="T7" fmla="*/ 1688 h 2244"/>
                <a:gd name="T8" fmla="*/ 0 w 1868"/>
                <a:gd name="T9" fmla="*/ 0 h 2244"/>
                <a:gd name="T10" fmla="*/ 0 60000 65536"/>
                <a:gd name="T11" fmla="*/ 0 60000 65536"/>
                <a:gd name="T12" fmla="*/ 0 60000 65536"/>
                <a:gd name="T13" fmla="*/ 0 60000 65536"/>
                <a:gd name="T14" fmla="*/ 0 60000 65536"/>
                <a:gd name="T15" fmla="*/ 0 w 1868"/>
                <a:gd name="T16" fmla="*/ 0 h 2244"/>
                <a:gd name="T17" fmla="*/ 1868 w 1868"/>
                <a:gd name="T18" fmla="*/ 2244 h 2244"/>
              </a:gdLst>
              <a:ahLst/>
              <a:cxnLst>
                <a:cxn ang="T10">
                  <a:pos x="T0" y="T1"/>
                </a:cxn>
                <a:cxn ang="T11">
                  <a:pos x="T2" y="T3"/>
                </a:cxn>
                <a:cxn ang="T12">
                  <a:pos x="T4" y="T5"/>
                </a:cxn>
                <a:cxn ang="T13">
                  <a:pos x="T6" y="T7"/>
                </a:cxn>
                <a:cxn ang="T14">
                  <a:pos x="T8" y="T9"/>
                </a:cxn>
              </a:cxnLst>
              <a:rect l="T15" t="T16" r="T17" b="T18"/>
              <a:pathLst>
                <a:path w="1868" h="2244">
                  <a:moveTo>
                    <a:pt x="0" y="0"/>
                  </a:moveTo>
                  <a:lnTo>
                    <a:pt x="1868" y="0"/>
                  </a:lnTo>
                  <a:lnTo>
                    <a:pt x="1861" y="2244"/>
                  </a:lnTo>
                  <a:lnTo>
                    <a:pt x="121" y="1688"/>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56" name="Freeform 48">
              <a:extLst>
                <a:ext uri="{FF2B5EF4-FFF2-40B4-BE49-F238E27FC236}">
                  <a16:creationId xmlns:a16="http://schemas.microsoft.com/office/drawing/2014/main" id="{BC83302A-D5B5-B5CD-04F9-3D10274219CA}"/>
                </a:ext>
              </a:extLst>
            </p:cNvPr>
            <p:cNvSpPr>
              <a:spLocks/>
            </p:cNvSpPr>
            <p:nvPr/>
          </p:nvSpPr>
          <p:spPr bwMode="auto">
            <a:xfrm>
              <a:off x="726" y="1355"/>
              <a:ext cx="51" cy="118"/>
            </a:xfrm>
            <a:custGeom>
              <a:avLst/>
              <a:gdLst>
                <a:gd name="T0" fmla="*/ 965 w 965"/>
                <a:gd name="T1" fmla="*/ 0 h 2244"/>
                <a:gd name="T2" fmla="*/ 0 w 965"/>
                <a:gd name="T3" fmla="*/ 0 h 2244"/>
                <a:gd name="T4" fmla="*/ 0 w 965"/>
                <a:gd name="T5" fmla="*/ 2244 h 2244"/>
                <a:gd name="T6" fmla="*/ 903 w 965"/>
                <a:gd name="T7" fmla="*/ 1739 h 2244"/>
                <a:gd name="T8" fmla="*/ 965 w 965"/>
                <a:gd name="T9" fmla="*/ 0 h 2244"/>
                <a:gd name="T10" fmla="*/ 0 60000 65536"/>
                <a:gd name="T11" fmla="*/ 0 60000 65536"/>
                <a:gd name="T12" fmla="*/ 0 60000 65536"/>
                <a:gd name="T13" fmla="*/ 0 60000 65536"/>
                <a:gd name="T14" fmla="*/ 0 60000 65536"/>
                <a:gd name="T15" fmla="*/ 0 w 965"/>
                <a:gd name="T16" fmla="*/ 0 h 2244"/>
                <a:gd name="T17" fmla="*/ 965 w 965"/>
                <a:gd name="T18" fmla="*/ 2244 h 2244"/>
              </a:gdLst>
              <a:ahLst/>
              <a:cxnLst>
                <a:cxn ang="T10">
                  <a:pos x="T0" y="T1"/>
                </a:cxn>
                <a:cxn ang="T11">
                  <a:pos x="T2" y="T3"/>
                </a:cxn>
                <a:cxn ang="T12">
                  <a:pos x="T4" y="T5"/>
                </a:cxn>
                <a:cxn ang="T13">
                  <a:pos x="T6" y="T7"/>
                </a:cxn>
                <a:cxn ang="T14">
                  <a:pos x="T8" y="T9"/>
                </a:cxn>
              </a:cxnLst>
              <a:rect l="T15" t="T16" r="T17" b="T18"/>
              <a:pathLst>
                <a:path w="965" h="2244">
                  <a:moveTo>
                    <a:pt x="965" y="0"/>
                  </a:moveTo>
                  <a:lnTo>
                    <a:pt x="0" y="0"/>
                  </a:lnTo>
                  <a:lnTo>
                    <a:pt x="0" y="2244"/>
                  </a:lnTo>
                  <a:lnTo>
                    <a:pt x="903" y="1739"/>
                  </a:lnTo>
                  <a:lnTo>
                    <a:pt x="965" y="0"/>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57" name="Freeform 49">
              <a:extLst>
                <a:ext uri="{FF2B5EF4-FFF2-40B4-BE49-F238E27FC236}">
                  <a16:creationId xmlns:a16="http://schemas.microsoft.com/office/drawing/2014/main" id="{2575B071-DC91-CBFC-F1F0-7C4F729C0C1E}"/>
                </a:ext>
              </a:extLst>
            </p:cNvPr>
            <p:cNvSpPr>
              <a:spLocks/>
            </p:cNvSpPr>
            <p:nvPr/>
          </p:nvSpPr>
          <p:spPr bwMode="auto">
            <a:xfrm>
              <a:off x="350" y="1475"/>
              <a:ext cx="331" cy="130"/>
            </a:xfrm>
            <a:custGeom>
              <a:avLst/>
              <a:gdLst>
                <a:gd name="T0" fmla="*/ 6298 w 6298"/>
                <a:gd name="T1" fmla="*/ 1597 h 2471"/>
                <a:gd name="T2" fmla="*/ 2893 w 6298"/>
                <a:gd name="T3" fmla="*/ 0 h 2471"/>
                <a:gd name="T4" fmla="*/ 0 w 6298"/>
                <a:gd name="T5" fmla="*/ 573 h 2471"/>
                <a:gd name="T6" fmla="*/ 2772 w 6298"/>
                <a:gd name="T7" fmla="*/ 2471 h 2471"/>
                <a:gd name="T8" fmla="*/ 6298 w 6298"/>
                <a:gd name="T9" fmla="*/ 1597 h 2471"/>
                <a:gd name="T10" fmla="*/ 0 60000 65536"/>
                <a:gd name="T11" fmla="*/ 0 60000 65536"/>
                <a:gd name="T12" fmla="*/ 0 60000 65536"/>
                <a:gd name="T13" fmla="*/ 0 60000 65536"/>
                <a:gd name="T14" fmla="*/ 0 60000 65536"/>
                <a:gd name="T15" fmla="*/ 0 w 6298"/>
                <a:gd name="T16" fmla="*/ 0 h 2471"/>
                <a:gd name="T17" fmla="*/ 6298 w 6298"/>
                <a:gd name="T18" fmla="*/ 2471 h 2471"/>
              </a:gdLst>
              <a:ahLst/>
              <a:cxnLst>
                <a:cxn ang="T10">
                  <a:pos x="T0" y="T1"/>
                </a:cxn>
                <a:cxn ang="T11">
                  <a:pos x="T2" y="T3"/>
                </a:cxn>
                <a:cxn ang="T12">
                  <a:pos x="T4" y="T5"/>
                </a:cxn>
                <a:cxn ang="T13">
                  <a:pos x="T6" y="T7"/>
                </a:cxn>
                <a:cxn ang="T14">
                  <a:pos x="T8" y="T9"/>
                </a:cxn>
              </a:cxnLst>
              <a:rect l="T15" t="T16" r="T17" b="T18"/>
              <a:pathLst>
                <a:path w="6298" h="2471">
                  <a:moveTo>
                    <a:pt x="6298" y="1597"/>
                  </a:moveTo>
                  <a:lnTo>
                    <a:pt x="2893" y="0"/>
                  </a:lnTo>
                  <a:lnTo>
                    <a:pt x="0" y="573"/>
                  </a:lnTo>
                  <a:lnTo>
                    <a:pt x="2772" y="2471"/>
                  </a:lnTo>
                  <a:lnTo>
                    <a:pt x="6298" y="1597"/>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58" name="Freeform 50">
              <a:extLst>
                <a:ext uri="{FF2B5EF4-FFF2-40B4-BE49-F238E27FC236}">
                  <a16:creationId xmlns:a16="http://schemas.microsoft.com/office/drawing/2014/main" id="{ADE27C1A-5C95-FA1B-006D-98C944815007}"/>
                </a:ext>
              </a:extLst>
            </p:cNvPr>
            <p:cNvSpPr>
              <a:spLocks/>
            </p:cNvSpPr>
            <p:nvPr/>
          </p:nvSpPr>
          <p:spPr bwMode="auto">
            <a:xfrm>
              <a:off x="483" y="882"/>
              <a:ext cx="427" cy="490"/>
            </a:xfrm>
            <a:custGeom>
              <a:avLst/>
              <a:gdLst>
                <a:gd name="T0" fmla="*/ 8106 w 8106"/>
                <a:gd name="T1" fmla="*/ 0 h 9312"/>
                <a:gd name="T2" fmla="*/ 1929 w 8106"/>
                <a:gd name="T3" fmla="*/ 1446 h 9312"/>
                <a:gd name="T4" fmla="*/ 1808 w 8106"/>
                <a:gd name="T5" fmla="*/ 1868 h 9312"/>
                <a:gd name="T6" fmla="*/ 1688 w 8106"/>
                <a:gd name="T7" fmla="*/ 2290 h 9312"/>
                <a:gd name="T8" fmla="*/ 1567 w 8106"/>
                <a:gd name="T9" fmla="*/ 2712 h 9312"/>
                <a:gd name="T10" fmla="*/ 1446 w 8106"/>
                <a:gd name="T11" fmla="*/ 3134 h 9312"/>
                <a:gd name="T12" fmla="*/ 1326 w 8106"/>
                <a:gd name="T13" fmla="*/ 3557 h 9312"/>
                <a:gd name="T14" fmla="*/ 1205 w 8106"/>
                <a:gd name="T15" fmla="*/ 3979 h 9312"/>
                <a:gd name="T16" fmla="*/ 1085 w 8106"/>
                <a:gd name="T17" fmla="*/ 4401 h 9312"/>
                <a:gd name="T18" fmla="*/ 964 w 8106"/>
                <a:gd name="T19" fmla="*/ 4822 h 9312"/>
                <a:gd name="T20" fmla="*/ 844 w 8106"/>
                <a:gd name="T21" fmla="*/ 5244 h 9312"/>
                <a:gd name="T22" fmla="*/ 723 w 8106"/>
                <a:gd name="T23" fmla="*/ 5666 h 9312"/>
                <a:gd name="T24" fmla="*/ 603 w 8106"/>
                <a:gd name="T25" fmla="*/ 6088 h 9312"/>
                <a:gd name="T26" fmla="*/ 482 w 8106"/>
                <a:gd name="T27" fmla="*/ 6510 h 9312"/>
                <a:gd name="T28" fmla="*/ 362 w 8106"/>
                <a:gd name="T29" fmla="*/ 6932 h 9312"/>
                <a:gd name="T30" fmla="*/ 241 w 8106"/>
                <a:gd name="T31" fmla="*/ 7354 h 9312"/>
                <a:gd name="T32" fmla="*/ 121 w 8106"/>
                <a:gd name="T33" fmla="*/ 7776 h 9312"/>
                <a:gd name="T34" fmla="*/ 0 w 8106"/>
                <a:gd name="T35" fmla="*/ 8197 h 9312"/>
                <a:gd name="T36" fmla="*/ 139 w 8106"/>
                <a:gd name="T37" fmla="*/ 8275 h 9312"/>
                <a:gd name="T38" fmla="*/ 280 w 8106"/>
                <a:gd name="T39" fmla="*/ 8347 h 9312"/>
                <a:gd name="T40" fmla="*/ 425 w 8106"/>
                <a:gd name="T41" fmla="*/ 8418 h 9312"/>
                <a:gd name="T42" fmla="*/ 574 w 8106"/>
                <a:gd name="T43" fmla="*/ 8484 h 9312"/>
                <a:gd name="T44" fmla="*/ 726 w 8106"/>
                <a:gd name="T45" fmla="*/ 8547 h 9312"/>
                <a:gd name="T46" fmla="*/ 881 w 8106"/>
                <a:gd name="T47" fmla="*/ 8607 h 9312"/>
                <a:gd name="T48" fmla="*/ 1039 w 8106"/>
                <a:gd name="T49" fmla="*/ 8664 h 9312"/>
                <a:gd name="T50" fmla="*/ 1202 w 8106"/>
                <a:gd name="T51" fmla="*/ 8718 h 9312"/>
                <a:gd name="T52" fmla="*/ 1366 w 8106"/>
                <a:gd name="T53" fmla="*/ 8768 h 9312"/>
                <a:gd name="T54" fmla="*/ 1534 w 8106"/>
                <a:gd name="T55" fmla="*/ 8816 h 9312"/>
                <a:gd name="T56" fmla="*/ 1705 w 8106"/>
                <a:gd name="T57" fmla="*/ 8861 h 9312"/>
                <a:gd name="T58" fmla="*/ 1878 w 8106"/>
                <a:gd name="T59" fmla="*/ 8903 h 9312"/>
                <a:gd name="T60" fmla="*/ 2055 w 8106"/>
                <a:gd name="T61" fmla="*/ 8943 h 9312"/>
                <a:gd name="T62" fmla="*/ 2234 w 8106"/>
                <a:gd name="T63" fmla="*/ 8980 h 9312"/>
                <a:gd name="T64" fmla="*/ 2416 w 8106"/>
                <a:gd name="T65" fmla="*/ 9014 h 9312"/>
                <a:gd name="T66" fmla="*/ 2600 w 8106"/>
                <a:gd name="T67" fmla="*/ 9047 h 9312"/>
                <a:gd name="T68" fmla="*/ 2787 w 8106"/>
                <a:gd name="T69" fmla="*/ 9077 h 9312"/>
                <a:gd name="T70" fmla="*/ 2977 w 8106"/>
                <a:gd name="T71" fmla="*/ 9105 h 9312"/>
                <a:gd name="T72" fmla="*/ 3168 w 8106"/>
                <a:gd name="T73" fmla="*/ 9131 h 9312"/>
                <a:gd name="T74" fmla="*/ 3363 w 8106"/>
                <a:gd name="T75" fmla="*/ 9155 h 9312"/>
                <a:gd name="T76" fmla="*/ 3559 w 8106"/>
                <a:gd name="T77" fmla="*/ 9177 h 9312"/>
                <a:gd name="T78" fmla="*/ 3758 w 8106"/>
                <a:gd name="T79" fmla="*/ 9196 h 9312"/>
                <a:gd name="T80" fmla="*/ 3958 w 8106"/>
                <a:gd name="T81" fmla="*/ 9215 h 9312"/>
                <a:gd name="T82" fmla="*/ 4161 w 8106"/>
                <a:gd name="T83" fmla="*/ 9232 h 9312"/>
                <a:gd name="T84" fmla="*/ 4365 w 8106"/>
                <a:gd name="T85" fmla="*/ 9246 h 9312"/>
                <a:gd name="T86" fmla="*/ 4572 w 8106"/>
                <a:gd name="T87" fmla="*/ 9260 h 9312"/>
                <a:gd name="T88" fmla="*/ 4780 w 8106"/>
                <a:gd name="T89" fmla="*/ 9272 h 9312"/>
                <a:gd name="T90" fmla="*/ 4989 w 8106"/>
                <a:gd name="T91" fmla="*/ 9282 h 9312"/>
                <a:gd name="T92" fmla="*/ 5202 w 8106"/>
                <a:gd name="T93" fmla="*/ 9292 h 9312"/>
                <a:gd name="T94" fmla="*/ 5415 w 8106"/>
                <a:gd name="T95" fmla="*/ 9300 h 9312"/>
                <a:gd name="T96" fmla="*/ 5630 w 8106"/>
                <a:gd name="T97" fmla="*/ 9307 h 9312"/>
                <a:gd name="T98" fmla="*/ 5846 w 8106"/>
                <a:gd name="T99" fmla="*/ 9312 h 9312"/>
                <a:gd name="T100" fmla="*/ 8106 w 8106"/>
                <a:gd name="T101" fmla="*/ 0 h 93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106"/>
                <a:gd name="T154" fmla="*/ 0 h 9312"/>
                <a:gd name="T155" fmla="*/ 8106 w 8106"/>
                <a:gd name="T156" fmla="*/ 9312 h 93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106" h="9312">
                  <a:moveTo>
                    <a:pt x="8106" y="0"/>
                  </a:moveTo>
                  <a:lnTo>
                    <a:pt x="1929" y="1446"/>
                  </a:lnTo>
                  <a:lnTo>
                    <a:pt x="1808" y="1868"/>
                  </a:lnTo>
                  <a:lnTo>
                    <a:pt x="1688" y="2290"/>
                  </a:lnTo>
                  <a:lnTo>
                    <a:pt x="1567" y="2712"/>
                  </a:lnTo>
                  <a:lnTo>
                    <a:pt x="1446" y="3134"/>
                  </a:lnTo>
                  <a:lnTo>
                    <a:pt x="1326" y="3557"/>
                  </a:lnTo>
                  <a:lnTo>
                    <a:pt x="1205" y="3979"/>
                  </a:lnTo>
                  <a:lnTo>
                    <a:pt x="1085" y="4401"/>
                  </a:lnTo>
                  <a:lnTo>
                    <a:pt x="964" y="4822"/>
                  </a:lnTo>
                  <a:lnTo>
                    <a:pt x="844" y="5244"/>
                  </a:lnTo>
                  <a:lnTo>
                    <a:pt x="723" y="5666"/>
                  </a:lnTo>
                  <a:lnTo>
                    <a:pt x="603" y="6088"/>
                  </a:lnTo>
                  <a:lnTo>
                    <a:pt x="482" y="6510"/>
                  </a:lnTo>
                  <a:lnTo>
                    <a:pt x="362" y="6932"/>
                  </a:lnTo>
                  <a:lnTo>
                    <a:pt x="241" y="7354"/>
                  </a:lnTo>
                  <a:lnTo>
                    <a:pt x="121" y="7776"/>
                  </a:lnTo>
                  <a:lnTo>
                    <a:pt x="0" y="8197"/>
                  </a:lnTo>
                  <a:lnTo>
                    <a:pt x="139" y="8275"/>
                  </a:lnTo>
                  <a:lnTo>
                    <a:pt x="280" y="8347"/>
                  </a:lnTo>
                  <a:lnTo>
                    <a:pt x="425" y="8418"/>
                  </a:lnTo>
                  <a:lnTo>
                    <a:pt x="574" y="8484"/>
                  </a:lnTo>
                  <a:lnTo>
                    <a:pt x="726" y="8547"/>
                  </a:lnTo>
                  <a:lnTo>
                    <a:pt x="881" y="8607"/>
                  </a:lnTo>
                  <a:lnTo>
                    <a:pt x="1039" y="8664"/>
                  </a:lnTo>
                  <a:lnTo>
                    <a:pt x="1202" y="8718"/>
                  </a:lnTo>
                  <a:lnTo>
                    <a:pt x="1366" y="8768"/>
                  </a:lnTo>
                  <a:lnTo>
                    <a:pt x="1534" y="8816"/>
                  </a:lnTo>
                  <a:lnTo>
                    <a:pt x="1705" y="8861"/>
                  </a:lnTo>
                  <a:lnTo>
                    <a:pt x="1878" y="8903"/>
                  </a:lnTo>
                  <a:lnTo>
                    <a:pt x="2055" y="8943"/>
                  </a:lnTo>
                  <a:lnTo>
                    <a:pt x="2234" y="8980"/>
                  </a:lnTo>
                  <a:lnTo>
                    <a:pt x="2416" y="9014"/>
                  </a:lnTo>
                  <a:lnTo>
                    <a:pt x="2600" y="9047"/>
                  </a:lnTo>
                  <a:lnTo>
                    <a:pt x="2787" y="9077"/>
                  </a:lnTo>
                  <a:lnTo>
                    <a:pt x="2977" y="9105"/>
                  </a:lnTo>
                  <a:lnTo>
                    <a:pt x="3168" y="9131"/>
                  </a:lnTo>
                  <a:lnTo>
                    <a:pt x="3363" y="9155"/>
                  </a:lnTo>
                  <a:lnTo>
                    <a:pt x="3559" y="9177"/>
                  </a:lnTo>
                  <a:lnTo>
                    <a:pt x="3758" y="9196"/>
                  </a:lnTo>
                  <a:lnTo>
                    <a:pt x="3958" y="9215"/>
                  </a:lnTo>
                  <a:lnTo>
                    <a:pt x="4161" y="9232"/>
                  </a:lnTo>
                  <a:lnTo>
                    <a:pt x="4365" y="9246"/>
                  </a:lnTo>
                  <a:lnTo>
                    <a:pt x="4572" y="9260"/>
                  </a:lnTo>
                  <a:lnTo>
                    <a:pt x="4780" y="9272"/>
                  </a:lnTo>
                  <a:lnTo>
                    <a:pt x="4989" y="9282"/>
                  </a:lnTo>
                  <a:lnTo>
                    <a:pt x="5202" y="9292"/>
                  </a:lnTo>
                  <a:lnTo>
                    <a:pt x="5415" y="9300"/>
                  </a:lnTo>
                  <a:lnTo>
                    <a:pt x="5630" y="9307"/>
                  </a:lnTo>
                  <a:lnTo>
                    <a:pt x="5846" y="9312"/>
                  </a:lnTo>
                  <a:lnTo>
                    <a:pt x="8106"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59" name="Freeform 51">
              <a:extLst>
                <a:ext uri="{FF2B5EF4-FFF2-40B4-BE49-F238E27FC236}">
                  <a16:creationId xmlns:a16="http://schemas.microsoft.com/office/drawing/2014/main" id="{40CE3781-9EB7-032B-5DF9-A31F5B770650}"/>
                </a:ext>
              </a:extLst>
            </p:cNvPr>
            <p:cNvSpPr>
              <a:spLocks/>
            </p:cNvSpPr>
            <p:nvPr/>
          </p:nvSpPr>
          <p:spPr bwMode="auto">
            <a:xfrm>
              <a:off x="527" y="928"/>
              <a:ext cx="330" cy="368"/>
            </a:xfrm>
            <a:custGeom>
              <a:avLst/>
              <a:gdLst>
                <a:gd name="T0" fmla="*/ 6270 w 6270"/>
                <a:gd name="T1" fmla="*/ 0 h 6992"/>
                <a:gd name="T2" fmla="*/ 1493 w 6270"/>
                <a:gd name="T3" fmla="*/ 1119 h 6992"/>
                <a:gd name="T4" fmla="*/ 1399 w 6270"/>
                <a:gd name="T5" fmla="*/ 1445 h 6992"/>
                <a:gd name="T6" fmla="*/ 1306 w 6270"/>
                <a:gd name="T7" fmla="*/ 1772 h 6992"/>
                <a:gd name="T8" fmla="*/ 1213 w 6270"/>
                <a:gd name="T9" fmla="*/ 2098 h 6992"/>
                <a:gd name="T10" fmla="*/ 1120 w 6270"/>
                <a:gd name="T11" fmla="*/ 2424 h 6992"/>
                <a:gd name="T12" fmla="*/ 1026 w 6270"/>
                <a:gd name="T13" fmla="*/ 2751 h 6992"/>
                <a:gd name="T14" fmla="*/ 933 w 6270"/>
                <a:gd name="T15" fmla="*/ 3077 h 6992"/>
                <a:gd name="T16" fmla="*/ 840 w 6270"/>
                <a:gd name="T17" fmla="*/ 3404 h 6992"/>
                <a:gd name="T18" fmla="*/ 746 w 6270"/>
                <a:gd name="T19" fmla="*/ 3729 h 6992"/>
                <a:gd name="T20" fmla="*/ 653 w 6270"/>
                <a:gd name="T21" fmla="*/ 4056 h 6992"/>
                <a:gd name="T22" fmla="*/ 560 w 6270"/>
                <a:gd name="T23" fmla="*/ 4382 h 6992"/>
                <a:gd name="T24" fmla="*/ 467 w 6270"/>
                <a:gd name="T25" fmla="*/ 4709 h 6992"/>
                <a:gd name="T26" fmla="*/ 374 w 6270"/>
                <a:gd name="T27" fmla="*/ 5035 h 6992"/>
                <a:gd name="T28" fmla="*/ 281 w 6270"/>
                <a:gd name="T29" fmla="*/ 5362 h 6992"/>
                <a:gd name="T30" fmla="*/ 188 w 6270"/>
                <a:gd name="T31" fmla="*/ 5688 h 6992"/>
                <a:gd name="T32" fmla="*/ 94 w 6270"/>
                <a:gd name="T33" fmla="*/ 6015 h 6992"/>
                <a:gd name="T34" fmla="*/ 0 w 6270"/>
                <a:gd name="T35" fmla="*/ 6340 h 6992"/>
                <a:gd name="T36" fmla="*/ 108 w 6270"/>
                <a:gd name="T37" fmla="*/ 6399 h 6992"/>
                <a:gd name="T38" fmla="*/ 218 w 6270"/>
                <a:gd name="T39" fmla="*/ 6454 h 6992"/>
                <a:gd name="T40" fmla="*/ 331 w 6270"/>
                <a:gd name="T41" fmla="*/ 6505 h 6992"/>
                <a:gd name="T42" fmla="*/ 447 w 6270"/>
                <a:gd name="T43" fmla="*/ 6552 h 6992"/>
                <a:gd name="T44" fmla="*/ 566 w 6270"/>
                <a:gd name="T45" fmla="*/ 6597 h 6992"/>
                <a:gd name="T46" fmla="*/ 688 w 6270"/>
                <a:gd name="T47" fmla="*/ 6637 h 6992"/>
                <a:gd name="T48" fmla="*/ 812 w 6270"/>
                <a:gd name="T49" fmla="*/ 6675 h 6992"/>
                <a:gd name="T50" fmla="*/ 940 w 6270"/>
                <a:gd name="T51" fmla="*/ 6710 h 6992"/>
                <a:gd name="T52" fmla="*/ 1069 w 6270"/>
                <a:gd name="T53" fmla="*/ 6741 h 6992"/>
                <a:gd name="T54" fmla="*/ 1201 w 6270"/>
                <a:gd name="T55" fmla="*/ 6770 h 6992"/>
                <a:gd name="T56" fmla="*/ 1336 w 6270"/>
                <a:gd name="T57" fmla="*/ 6796 h 6992"/>
                <a:gd name="T58" fmla="*/ 1473 w 6270"/>
                <a:gd name="T59" fmla="*/ 6819 h 6992"/>
                <a:gd name="T60" fmla="*/ 1612 w 6270"/>
                <a:gd name="T61" fmla="*/ 6841 h 6992"/>
                <a:gd name="T62" fmla="*/ 1754 w 6270"/>
                <a:gd name="T63" fmla="*/ 6860 h 6992"/>
                <a:gd name="T64" fmla="*/ 1896 w 6270"/>
                <a:gd name="T65" fmla="*/ 6877 h 6992"/>
                <a:gd name="T66" fmla="*/ 2042 w 6270"/>
                <a:gd name="T67" fmla="*/ 6892 h 6992"/>
                <a:gd name="T68" fmla="*/ 2190 w 6270"/>
                <a:gd name="T69" fmla="*/ 6905 h 6992"/>
                <a:gd name="T70" fmla="*/ 2339 w 6270"/>
                <a:gd name="T71" fmla="*/ 6918 h 6992"/>
                <a:gd name="T72" fmla="*/ 2490 w 6270"/>
                <a:gd name="T73" fmla="*/ 6928 h 6992"/>
                <a:gd name="T74" fmla="*/ 2643 w 6270"/>
                <a:gd name="T75" fmla="*/ 6936 h 6992"/>
                <a:gd name="T76" fmla="*/ 2797 w 6270"/>
                <a:gd name="T77" fmla="*/ 6945 h 6992"/>
                <a:gd name="T78" fmla="*/ 2953 w 6270"/>
                <a:gd name="T79" fmla="*/ 6951 h 6992"/>
                <a:gd name="T80" fmla="*/ 3111 w 6270"/>
                <a:gd name="T81" fmla="*/ 6957 h 6992"/>
                <a:gd name="T82" fmla="*/ 3270 w 6270"/>
                <a:gd name="T83" fmla="*/ 6962 h 6992"/>
                <a:gd name="T84" fmla="*/ 3592 w 6270"/>
                <a:gd name="T85" fmla="*/ 6970 h 6992"/>
                <a:gd name="T86" fmla="*/ 3917 w 6270"/>
                <a:gd name="T87" fmla="*/ 6978 h 6992"/>
                <a:gd name="T88" fmla="*/ 4248 w 6270"/>
                <a:gd name="T89" fmla="*/ 6984 h 6992"/>
                <a:gd name="T90" fmla="*/ 4582 w 6270"/>
                <a:gd name="T91" fmla="*/ 6992 h 6992"/>
                <a:gd name="T92" fmla="*/ 6270 w 6270"/>
                <a:gd name="T93" fmla="*/ 0 h 699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270"/>
                <a:gd name="T142" fmla="*/ 0 h 6992"/>
                <a:gd name="T143" fmla="*/ 6270 w 6270"/>
                <a:gd name="T144" fmla="*/ 6992 h 699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270" h="6992">
                  <a:moveTo>
                    <a:pt x="6270" y="0"/>
                  </a:moveTo>
                  <a:lnTo>
                    <a:pt x="1493" y="1119"/>
                  </a:lnTo>
                  <a:lnTo>
                    <a:pt x="1399" y="1445"/>
                  </a:lnTo>
                  <a:lnTo>
                    <a:pt x="1306" y="1772"/>
                  </a:lnTo>
                  <a:lnTo>
                    <a:pt x="1213" y="2098"/>
                  </a:lnTo>
                  <a:lnTo>
                    <a:pt x="1120" y="2424"/>
                  </a:lnTo>
                  <a:lnTo>
                    <a:pt x="1026" y="2751"/>
                  </a:lnTo>
                  <a:lnTo>
                    <a:pt x="933" y="3077"/>
                  </a:lnTo>
                  <a:lnTo>
                    <a:pt x="840" y="3404"/>
                  </a:lnTo>
                  <a:lnTo>
                    <a:pt x="746" y="3729"/>
                  </a:lnTo>
                  <a:lnTo>
                    <a:pt x="653" y="4056"/>
                  </a:lnTo>
                  <a:lnTo>
                    <a:pt x="560" y="4382"/>
                  </a:lnTo>
                  <a:lnTo>
                    <a:pt x="467" y="4709"/>
                  </a:lnTo>
                  <a:lnTo>
                    <a:pt x="374" y="5035"/>
                  </a:lnTo>
                  <a:lnTo>
                    <a:pt x="281" y="5362"/>
                  </a:lnTo>
                  <a:lnTo>
                    <a:pt x="188" y="5688"/>
                  </a:lnTo>
                  <a:lnTo>
                    <a:pt x="94" y="6015"/>
                  </a:lnTo>
                  <a:lnTo>
                    <a:pt x="0" y="6340"/>
                  </a:lnTo>
                  <a:lnTo>
                    <a:pt x="108" y="6399"/>
                  </a:lnTo>
                  <a:lnTo>
                    <a:pt x="218" y="6454"/>
                  </a:lnTo>
                  <a:lnTo>
                    <a:pt x="331" y="6505"/>
                  </a:lnTo>
                  <a:lnTo>
                    <a:pt x="447" y="6552"/>
                  </a:lnTo>
                  <a:lnTo>
                    <a:pt x="566" y="6597"/>
                  </a:lnTo>
                  <a:lnTo>
                    <a:pt x="688" y="6637"/>
                  </a:lnTo>
                  <a:lnTo>
                    <a:pt x="812" y="6675"/>
                  </a:lnTo>
                  <a:lnTo>
                    <a:pt x="940" y="6710"/>
                  </a:lnTo>
                  <a:lnTo>
                    <a:pt x="1069" y="6741"/>
                  </a:lnTo>
                  <a:lnTo>
                    <a:pt x="1201" y="6770"/>
                  </a:lnTo>
                  <a:lnTo>
                    <a:pt x="1336" y="6796"/>
                  </a:lnTo>
                  <a:lnTo>
                    <a:pt x="1473" y="6819"/>
                  </a:lnTo>
                  <a:lnTo>
                    <a:pt x="1612" y="6841"/>
                  </a:lnTo>
                  <a:lnTo>
                    <a:pt x="1754" y="6860"/>
                  </a:lnTo>
                  <a:lnTo>
                    <a:pt x="1896" y="6877"/>
                  </a:lnTo>
                  <a:lnTo>
                    <a:pt x="2042" y="6892"/>
                  </a:lnTo>
                  <a:lnTo>
                    <a:pt x="2190" y="6905"/>
                  </a:lnTo>
                  <a:lnTo>
                    <a:pt x="2339" y="6918"/>
                  </a:lnTo>
                  <a:lnTo>
                    <a:pt x="2490" y="6928"/>
                  </a:lnTo>
                  <a:lnTo>
                    <a:pt x="2643" y="6936"/>
                  </a:lnTo>
                  <a:lnTo>
                    <a:pt x="2797" y="6945"/>
                  </a:lnTo>
                  <a:lnTo>
                    <a:pt x="2953" y="6951"/>
                  </a:lnTo>
                  <a:lnTo>
                    <a:pt x="3111" y="6957"/>
                  </a:lnTo>
                  <a:lnTo>
                    <a:pt x="3270" y="6962"/>
                  </a:lnTo>
                  <a:lnTo>
                    <a:pt x="3592" y="6970"/>
                  </a:lnTo>
                  <a:lnTo>
                    <a:pt x="3917" y="6978"/>
                  </a:lnTo>
                  <a:lnTo>
                    <a:pt x="4248" y="6984"/>
                  </a:lnTo>
                  <a:lnTo>
                    <a:pt x="4582" y="6992"/>
                  </a:lnTo>
                  <a:lnTo>
                    <a:pt x="627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60" name="Freeform 52">
              <a:extLst>
                <a:ext uri="{FF2B5EF4-FFF2-40B4-BE49-F238E27FC236}">
                  <a16:creationId xmlns:a16="http://schemas.microsoft.com/office/drawing/2014/main" id="{A4D91868-3CFC-66BB-EDDB-8D94B9D8A59D}"/>
                </a:ext>
              </a:extLst>
            </p:cNvPr>
            <p:cNvSpPr>
              <a:spLocks/>
            </p:cNvSpPr>
            <p:nvPr/>
          </p:nvSpPr>
          <p:spPr bwMode="auto">
            <a:xfrm>
              <a:off x="789" y="882"/>
              <a:ext cx="141" cy="492"/>
            </a:xfrm>
            <a:custGeom>
              <a:avLst/>
              <a:gdLst>
                <a:gd name="T0" fmla="*/ 0 w 2682"/>
                <a:gd name="T1" fmla="*/ 9342 h 9342"/>
                <a:gd name="T2" fmla="*/ 452 w 2682"/>
                <a:gd name="T3" fmla="*/ 9312 h 9342"/>
                <a:gd name="T4" fmla="*/ 2682 w 2682"/>
                <a:gd name="T5" fmla="*/ 422 h 9342"/>
                <a:gd name="T6" fmla="*/ 2290 w 2682"/>
                <a:gd name="T7" fmla="*/ 0 h 9342"/>
                <a:gd name="T8" fmla="*/ 0 w 2682"/>
                <a:gd name="T9" fmla="*/ 9342 h 9342"/>
                <a:gd name="T10" fmla="*/ 0 60000 65536"/>
                <a:gd name="T11" fmla="*/ 0 60000 65536"/>
                <a:gd name="T12" fmla="*/ 0 60000 65536"/>
                <a:gd name="T13" fmla="*/ 0 60000 65536"/>
                <a:gd name="T14" fmla="*/ 0 60000 65536"/>
                <a:gd name="T15" fmla="*/ 0 w 2682"/>
                <a:gd name="T16" fmla="*/ 0 h 9342"/>
                <a:gd name="T17" fmla="*/ 2682 w 2682"/>
                <a:gd name="T18" fmla="*/ 9342 h 9342"/>
              </a:gdLst>
              <a:ahLst/>
              <a:cxnLst>
                <a:cxn ang="T10">
                  <a:pos x="T0" y="T1"/>
                </a:cxn>
                <a:cxn ang="T11">
                  <a:pos x="T2" y="T3"/>
                </a:cxn>
                <a:cxn ang="T12">
                  <a:pos x="T4" y="T5"/>
                </a:cxn>
                <a:cxn ang="T13">
                  <a:pos x="T6" y="T7"/>
                </a:cxn>
                <a:cxn ang="T14">
                  <a:pos x="T8" y="T9"/>
                </a:cxn>
              </a:cxnLst>
              <a:rect l="T15" t="T16" r="T17" b="T18"/>
              <a:pathLst>
                <a:path w="2682" h="9342">
                  <a:moveTo>
                    <a:pt x="0" y="9342"/>
                  </a:moveTo>
                  <a:lnTo>
                    <a:pt x="452" y="9312"/>
                  </a:lnTo>
                  <a:lnTo>
                    <a:pt x="2682" y="422"/>
                  </a:lnTo>
                  <a:lnTo>
                    <a:pt x="2290" y="0"/>
                  </a:lnTo>
                  <a:lnTo>
                    <a:pt x="0" y="9342"/>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61" name="Freeform 53">
              <a:extLst>
                <a:ext uri="{FF2B5EF4-FFF2-40B4-BE49-F238E27FC236}">
                  <a16:creationId xmlns:a16="http://schemas.microsoft.com/office/drawing/2014/main" id="{6AC07412-D78E-0CEB-4ECF-DDD0A8BFAE87}"/>
                </a:ext>
              </a:extLst>
            </p:cNvPr>
            <p:cNvSpPr>
              <a:spLocks/>
            </p:cNvSpPr>
            <p:nvPr/>
          </p:nvSpPr>
          <p:spPr bwMode="auto">
            <a:xfrm>
              <a:off x="677" y="1321"/>
              <a:ext cx="27" cy="27"/>
            </a:xfrm>
            <a:custGeom>
              <a:avLst/>
              <a:gdLst>
                <a:gd name="T0" fmla="*/ 282 w 513"/>
                <a:gd name="T1" fmla="*/ 511 h 512"/>
                <a:gd name="T2" fmla="*/ 321 w 513"/>
                <a:gd name="T3" fmla="*/ 505 h 512"/>
                <a:gd name="T4" fmla="*/ 356 w 513"/>
                <a:gd name="T5" fmla="*/ 493 h 512"/>
                <a:gd name="T6" fmla="*/ 389 w 513"/>
                <a:gd name="T7" fmla="*/ 475 h 512"/>
                <a:gd name="T8" fmla="*/ 419 w 513"/>
                <a:gd name="T9" fmla="*/ 454 h 512"/>
                <a:gd name="T10" fmla="*/ 446 w 513"/>
                <a:gd name="T11" fmla="*/ 428 h 512"/>
                <a:gd name="T12" fmla="*/ 468 w 513"/>
                <a:gd name="T13" fmla="*/ 399 h 512"/>
                <a:gd name="T14" fmla="*/ 487 w 513"/>
                <a:gd name="T15" fmla="*/ 367 h 512"/>
                <a:gd name="T16" fmla="*/ 501 w 513"/>
                <a:gd name="T17" fmla="*/ 332 h 512"/>
                <a:gd name="T18" fmla="*/ 510 w 513"/>
                <a:gd name="T19" fmla="*/ 295 h 512"/>
                <a:gd name="T20" fmla="*/ 513 w 513"/>
                <a:gd name="T21" fmla="*/ 257 h 512"/>
                <a:gd name="T22" fmla="*/ 510 w 513"/>
                <a:gd name="T23" fmla="*/ 217 h 512"/>
                <a:gd name="T24" fmla="*/ 501 w 513"/>
                <a:gd name="T25" fmla="*/ 180 h 512"/>
                <a:gd name="T26" fmla="*/ 487 w 513"/>
                <a:gd name="T27" fmla="*/ 146 h 512"/>
                <a:gd name="T28" fmla="*/ 468 w 513"/>
                <a:gd name="T29" fmla="*/ 113 h 512"/>
                <a:gd name="T30" fmla="*/ 446 w 513"/>
                <a:gd name="T31" fmla="*/ 84 h 512"/>
                <a:gd name="T32" fmla="*/ 419 w 513"/>
                <a:gd name="T33" fmla="*/ 59 h 512"/>
                <a:gd name="T34" fmla="*/ 389 w 513"/>
                <a:gd name="T35" fmla="*/ 37 h 512"/>
                <a:gd name="T36" fmla="*/ 356 w 513"/>
                <a:gd name="T37" fmla="*/ 21 h 512"/>
                <a:gd name="T38" fmla="*/ 321 w 513"/>
                <a:gd name="T39" fmla="*/ 8 h 512"/>
                <a:gd name="T40" fmla="*/ 282 w 513"/>
                <a:gd name="T41" fmla="*/ 1 h 512"/>
                <a:gd name="T42" fmla="*/ 243 w 513"/>
                <a:gd name="T43" fmla="*/ 0 h 512"/>
                <a:gd name="T44" fmla="*/ 205 w 513"/>
                <a:gd name="T45" fmla="*/ 5 h 512"/>
                <a:gd name="T46" fmla="*/ 169 w 513"/>
                <a:gd name="T47" fmla="*/ 16 h 512"/>
                <a:gd name="T48" fmla="*/ 134 w 513"/>
                <a:gd name="T49" fmla="*/ 31 h 512"/>
                <a:gd name="T50" fmla="*/ 103 w 513"/>
                <a:gd name="T51" fmla="*/ 51 h 512"/>
                <a:gd name="T52" fmla="*/ 75 w 513"/>
                <a:gd name="T53" fmla="*/ 76 h 512"/>
                <a:gd name="T54" fmla="*/ 52 w 513"/>
                <a:gd name="T55" fmla="*/ 104 h 512"/>
                <a:gd name="T56" fmla="*/ 31 w 513"/>
                <a:gd name="T57" fmla="*/ 135 h 512"/>
                <a:gd name="T58" fmla="*/ 15 w 513"/>
                <a:gd name="T59" fmla="*/ 169 h 512"/>
                <a:gd name="T60" fmla="*/ 5 w 513"/>
                <a:gd name="T61" fmla="*/ 205 h 512"/>
                <a:gd name="T62" fmla="*/ 1 w 513"/>
                <a:gd name="T63" fmla="*/ 243 h 512"/>
                <a:gd name="T64" fmla="*/ 2 w 513"/>
                <a:gd name="T65" fmla="*/ 283 h 512"/>
                <a:gd name="T66" fmla="*/ 8 w 513"/>
                <a:gd name="T67" fmla="*/ 320 h 512"/>
                <a:gd name="T68" fmla="*/ 21 w 513"/>
                <a:gd name="T69" fmla="*/ 356 h 512"/>
                <a:gd name="T70" fmla="*/ 37 w 513"/>
                <a:gd name="T71" fmla="*/ 389 h 512"/>
                <a:gd name="T72" fmla="*/ 59 w 513"/>
                <a:gd name="T73" fmla="*/ 419 h 512"/>
                <a:gd name="T74" fmla="*/ 85 w 513"/>
                <a:gd name="T75" fmla="*/ 446 h 512"/>
                <a:gd name="T76" fmla="*/ 114 w 513"/>
                <a:gd name="T77" fmla="*/ 469 h 512"/>
                <a:gd name="T78" fmla="*/ 146 w 513"/>
                <a:gd name="T79" fmla="*/ 487 h 512"/>
                <a:gd name="T80" fmla="*/ 180 w 513"/>
                <a:gd name="T81" fmla="*/ 501 h 512"/>
                <a:gd name="T82" fmla="*/ 217 w 513"/>
                <a:gd name="T83" fmla="*/ 509 h 512"/>
                <a:gd name="T84" fmla="*/ 256 w 513"/>
                <a:gd name="T85" fmla="*/ 512 h 5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3"/>
                <a:gd name="T130" fmla="*/ 0 h 512"/>
                <a:gd name="T131" fmla="*/ 513 w 513"/>
                <a:gd name="T132" fmla="*/ 512 h 51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3" h="512">
                  <a:moveTo>
                    <a:pt x="256" y="512"/>
                  </a:moveTo>
                  <a:lnTo>
                    <a:pt x="270" y="512"/>
                  </a:lnTo>
                  <a:lnTo>
                    <a:pt x="282" y="511"/>
                  </a:lnTo>
                  <a:lnTo>
                    <a:pt x="296" y="509"/>
                  </a:lnTo>
                  <a:lnTo>
                    <a:pt x="308" y="507"/>
                  </a:lnTo>
                  <a:lnTo>
                    <a:pt x="321" y="505"/>
                  </a:lnTo>
                  <a:lnTo>
                    <a:pt x="332" y="501"/>
                  </a:lnTo>
                  <a:lnTo>
                    <a:pt x="344" y="497"/>
                  </a:lnTo>
                  <a:lnTo>
                    <a:pt x="356" y="493"/>
                  </a:lnTo>
                  <a:lnTo>
                    <a:pt x="367" y="487"/>
                  </a:lnTo>
                  <a:lnTo>
                    <a:pt x="378" y="481"/>
                  </a:lnTo>
                  <a:lnTo>
                    <a:pt x="389" y="475"/>
                  </a:lnTo>
                  <a:lnTo>
                    <a:pt x="399" y="469"/>
                  </a:lnTo>
                  <a:lnTo>
                    <a:pt x="409" y="462"/>
                  </a:lnTo>
                  <a:lnTo>
                    <a:pt x="419" y="454"/>
                  </a:lnTo>
                  <a:lnTo>
                    <a:pt x="428" y="446"/>
                  </a:lnTo>
                  <a:lnTo>
                    <a:pt x="437" y="438"/>
                  </a:lnTo>
                  <a:lnTo>
                    <a:pt x="446" y="428"/>
                  </a:lnTo>
                  <a:lnTo>
                    <a:pt x="454" y="419"/>
                  </a:lnTo>
                  <a:lnTo>
                    <a:pt x="461" y="410"/>
                  </a:lnTo>
                  <a:lnTo>
                    <a:pt x="468" y="399"/>
                  </a:lnTo>
                  <a:lnTo>
                    <a:pt x="476" y="389"/>
                  </a:lnTo>
                  <a:lnTo>
                    <a:pt x="482" y="379"/>
                  </a:lnTo>
                  <a:lnTo>
                    <a:pt x="487" y="367"/>
                  </a:lnTo>
                  <a:lnTo>
                    <a:pt x="492" y="356"/>
                  </a:lnTo>
                  <a:lnTo>
                    <a:pt x="496" y="345"/>
                  </a:lnTo>
                  <a:lnTo>
                    <a:pt x="501" y="332"/>
                  </a:lnTo>
                  <a:lnTo>
                    <a:pt x="505" y="320"/>
                  </a:lnTo>
                  <a:lnTo>
                    <a:pt x="508" y="307"/>
                  </a:lnTo>
                  <a:lnTo>
                    <a:pt x="510" y="295"/>
                  </a:lnTo>
                  <a:lnTo>
                    <a:pt x="511" y="283"/>
                  </a:lnTo>
                  <a:lnTo>
                    <a:pt x="512" y="269"/>
                  </a:lnTo>
                  <a:lnTo>
                    <a:pt x="513" y="257"/>
                  </a:lnTo>
                  <a:lnTo>
                    <a:pt x="512" y="243"/>
                  </a:lnTo>
                  <a:lnTo>
                    <a:pt x="511" y="230"/>
                  </a:lnTo>
                  <a:lnTo>
                    <a:pt x="510" y="217"/>
                  </a:lnTo>
                  <a:lnTo>
                    <a:pt x="508" y="205"/>
                  </a:lnTo>
                  <a:lnTo>
                    <a:pt x="505" y="193"/>
                  </a:lnTo>
                  <a:lnTo>
                    <a:pt x="501" y="180"/>
                  </a:lnTo>
                  <a:lnTo>
                    <a:pt x="496" y="169"/>
                  </a:lnTo>
                  <a:lnTo>
                    <a:pt x="492" y="156"/>
                  </a:lnTo>
                  <a:lnTo>
                    <a:pt x="487" y="146"/>
                  </a:lnTo>
                  <a:lnTo>
                    <a:pt x="482" y="135"/>
                  </a:lnTo>
                  <a:lnTo>
                    <a:pt x="476" y="123"/>
                  </a:lnTo>
                  <a:lnTo>
                    <a:pt x="468" y="113"/>
                  </a:lnTo>
                  <a:lnTo>
                    <a:pt x="461" y="104"/>
                  </a:lnTo>
                  <a:lnTo>
                    <a:pt x="454" y="93"/>
                  </a:lnTo>
                  <a:lnTo>
                    <a:pt x="446" y="84"/>
                  </a:lnTo>
                  <a:lnTo>
                    <a:pt x="437" y="76"/>
                  </a:lnTo>
                  <a:lnTo>
                    <a:pt x="428" y="67"/>
                  </a:lnTo>
                  <a:lnTo>
                    <a:pt x="419" y="59"/>
                  </a:lnTo>
                  <a:lnTo>
                    <a:pt x="409" y="51"/>
                  </a:lnTo>
                  <a:lnTo>
                    <a:pt x="399" y="44"/>
                  </a:lnTo>
                  <a:lnTo>
                    <a:pt x="389" y="37"/>
                  </a:lnTo>
                  <a:lnTo>
                    <a:pt x="378" y="31"/>
                  </a:lnTo>
                  <a:lnTo>
                    <a:pt x="367" y="26"/>
                  </a:lnTo>
                  <a:lnTo>
                    <a:pt x="356" y="21"/>
                  </a:lnTo>
                  <a:lnTo>
                    <a:pt x="344" y="16"/>
                  </a:lnTo>
                  <a:lnTo>
                    <a:pt x="332" y="12"/>
                  </a:lnTo>
                  <a:lnTo>
                    <a:pt x="321" y="8"/>
                  </a:lnTo>
                  <a:lnTo>
                    <a:pt x="308" y="5"/>
                  </a:lnTo>
                  <a:lnTo>
                    <a:pt x="296" y="3"/>
                  </a:lnTo>
                  <a:lnTo>
                    <a:pt x="282" y="1"/>
                  </a:lnTo>
                  <a:lnTo>
                    <a:pt x="270" y="0"/>
                  </a:lnTo>
                  <a:lnTo>
                    <a:pt x="256" y="0"/>
                  </a:lnTo>
                  <a:lnTo>
                    <a:pt x="243" y="0"/>
                  </a:lnTo>
                  <a:lnTo>
                    <a:pt x="231" y="1"/>
                  </a:lnTo>
                  <a:lnTo>
                    <a:pt x="217" y="3"/>
                  </a:lnTo>
                  <a:lnTo>
                    <a:pt x="205" y="5"/>
                  </a:lnTo>
                  <a:lnTo>
                    <a:pt x="192" y="8"/>
                  </a:lnTo>
                  <a:lnTo>
                    <a:pt x="180" y="12"/>
                  </a:lnTo>
                  <a:lnTo>
                    <a:pt x="169" y="16"/>
                  </a:lnTo>
                  <a:lnTo>
                    <a:pt x="157" y="21"/>
                  </a:lnTo>
                  <a:lnTo>
                    <a:pt x="146" y="26"/>
                  </a:lnTo>
                  <a:lnTo>
                    <a:pt x="134" y="31"/>
                  </a:lnTo>
                  <a:lnTo>
                    <a:pt x="124" y="37"/>
                  </a:lnTo>
                  <a:lnTo>
                    <a:pt x="114" y="44"/>
                  </a:lnTo>
                  <a:lnTo>
                    <a:pt x="103" y="51"/>
                  </a:lnTo>
                  <a:lnTo>
                    <a:pt x="94" y="59"/>
                  </a:lnTo>
                  <a:lnTo>
                    <a:pt x="85" y="67"/>
                  </a:lnTo>
                  <a:lnTo>
                    <a:pt x="75" y="76"/>
                  </a:lnTo>
                  <a:lnTo>
                    <a:pt x="67" y="84"/>
                  </a:lnTo>
                  <a:lnTo>
                    <a:pt x="59" y="93"/>
                  </a:lnTo>
                  <a:lnTo>
                    <a:pt x="52" y="104"/>
                  </a:lnTo>
                  <a:lnTo>
                    <a:pt x="44" y="113"/>
                  </a:lnTo>
                  <a:lnTo>
                    <a:pt x="37" y="123"/>
                  </a:lnTo>
                  <a:lnTo>
                    <a:pt x="31" y="135"/>
                  </a:lnTo>
                  <a:lnTo>
                    <a:pt x="26" y="146"/>
                  </a:lnTo>
                  <a:lnTo>
                    <a:pt x="21" y="156"/>
                  </a:lnTo>
                  <a:lnTo>
                    <a:pt x="15" y="169"/>
                  </a:lnTo>
                  <a:lnTo>
                    <a:pt x="11" y="180"/>
                  </a:lnTo>
                  <a:lnTo>
                    <a:pt x="8" y="193"/>
                  </a:lnTo>
                  <a:lnTo>
                    <a:pt x="5" y="205"/>
                  </a:lnTo>
                  <a:lnTo>
                    <a:pt x="3" y="217"/>
                  </a:lnTo>
                  <a:lnTo>
                    <a:pt x="2" y="230"/>
                  </a:lnTo>
                  <a:lnTo>
                    <a:pt x="1" y="243"/>
                  </a:lnTo>
                  <a:lnTo>
                    <a:pt x="0" y="257"/>
                  </a:lnTo>
                  <a:lnTo>
                    <a:pt x="1" y="269"/>
                  </a:lnTo>
                  <a:lnTo>
                    <a:pt x="2" y="283"/>
                  </a:lnTo>
                  <a:lnTo>
                    <a:pt x="3" y="295"/>
                  </a:lnTo>
                  <a:lnTo>
                    <a:pt x="5" y="307"/>
                  </a:lnTo>
                  <a:lnTo>
                    <a:pt x="8" y="320"/>
                  </a:lnTo>
                  <a:lnTo>
                    <a:pt x="11" y="332"/>
                  </a:lnTo>
                  <a:lnTo>
                    <a:pt x="15" y="345"/>
                  </a:lnTo>
                  <a:lnTo>
                    <a:pt x="21" y="356"/>
                  </a:lnTo>
                  <a:lnTo>
                    <a:pt x="26" y="367"/>
                  </a:lnTo>
                  <a:lnTo>
                    <a:pt x="31" y="379"/>
                  </a:lnTo>
                  <a:lnTo>
                    <a:pt x="37" y="389"/>
                  </a:lnTo>
                  <a:lnTo>
                    <a:pt x="44" y="399"/>
                  </a:lnTo>
                  <a:lnTo>
                    <a:pt x="52" y="410"/>
                  </a:lnTo>
                  <a:lnTo>
                    <a:pt x="59" y="419"/>
                  </a:lnTo>
                  <a:lnTo>
                    <a:pt x="67" y="428"/>
                  </a:lnTo>
                  <a:lnTo>
                    <a:pt x="75" y="438"/>
                  </a:lnTo>
                  <a:lnTo>
                    <a:pt x="85" y="446"/>
                  </a:lnTo>
                  <a:lnTo>
                    <a:pt x="94" y="454"/>
                  </a:lnTo>
                  <a:lnTo>
                    <a:pt x="103" y="462"/>
                  </a:lnTo>
                  <a:lnTo>
                    <a:pt x="114" y="469"/>
                  </a:lnTo>
                  <a:lnTo>
                    <a:pt x="124" y="475"/>
                  </a:lnTo>
                  <a:lnTo>
                    <a:pt x="134" y="481"/>
                  </a:lnTo>
                  <a:lnTo>
                    <a:pt x="146" y="487"/>
                  </a:lnTo>
                  <a:lnTo>
                    <a:pt x="157" y="493"/>
                  </a:lnTo>
                  <a:lnTo>
                    <a:pt x="169" y="497"/>
                  </a:lnTo>
                  <a:lnTo>
                    <a:pt x="180" y="501"/>
                  </a:lnTo>
                  <a:lnTo>
                    <a:pt x="192" y="505"/>
                  </a:lnTo>
                  <a:lnTo>
                    <a:pt x="205" y="507"/>
                  </a:lnTo>
                  <a:lnTo>
                    <a:pt x="217" y="509"/>
                  </a:lnTo>
                  <a:lnTo>
                    <a:pt x="231" y="511"/>
                  </a:lnTo>
                  <a:lnTo>
                    <a:pt x="243" y="512"/>
                  </a:lnTo>
                  <a:lnTo>
                    <a:pt x="256" y="512"/>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62" name="Freeform 54">
              <a:extLst>
                <a:ext uri="{FF2B5EF4-FFF2-40B4-BE49-F238E27FC236}">
                  <a16:creationId xmlns:a16="http://schemas.microsoft.com/office/drawing/2014/main" id="{92EDDE82-985D-EDEB-AA7A-AF01F853AD59}"/>
                </a:ext>
              </a:extLst>
            </p:cNvPr>
            <p:cNvSpPr>
              <a:spLocks/>
            </p:cNvSpPr>
            <p:nvPr/>
          </p:nvSpPr>
          <p:spPr bwMode="auto">
            <a:xfrm>
              <a:off x="609" y="1314"/>
              <a:ext cx="15" cy="15"/>
            </a:xfrm>
            <a:custGeom>
              <a:avLst/>
              <a:gdLst>
                <a:gd name="T0" fmla="*/ 157 w 285"/>
                <a:gd name="T1" fmla="*/ 283 h 284"/>
                <a:gd name="T2" fmla="*/ 184 w 285"/>
                <a:gd name="T3" fmla="*/ 278 h 284"/>
                <a:gd name="T4" fmla="*/ 210 w 285"/>
                <a:gd name="T5" fmla="*/ 267 h 284"/>
                <a:gd name="T6" fmla="*/ 233 w 285"/>
                <a:gd name="T7" fmla="*/ 251 h 284"/>
                <a:gd name="T8" fmla="*/ 253 w 285"/>
                <a:gd name="T9" fmla="*/ 233 h 284"/>
                <a:gd name="T10" fmla="*/ 267 w 285"/>
                <a:gd name="T11" fmla="*/ 210 h 284"/>
                <a:gd name="T12" fmla="*/ 278 w 285"/>
                <a:gd name="T13" fmla="*/ 184 h 284"/>
                <a:gd name="T14" fmla="*/ 284 w 285"/>
                <a:gd name="T15" fmla="*/ 156 h 284"/>
                <a:gd name="T16" fmla="*/ 284 w 285"/>
                <a:gd name="T17" fmla="*/ 127 h 284"/>
                <a:gd name="T18" fmla="*/ 278 w 285"/>
                <a:gd name="T19" fmla="*/ 99 h 284"/>
                <a:gd name="T20" fmla="*/ 267 w 285"/>
                <a:gd name="T21" fmla="*/ 74 h 284"/>
                <a:gd name="T22" fmla="*/ 253 w 285"/>
                <a:gd name="T23" fmla="*/ 51 h 284"/>
                <a:gd name="T24" fmla="*/ 233 w 285"/>
                <a:gd name="T25" fmla="*/ 32 h 284"/>
                <a:gd name="T26" fmla="*/ 210 w 285"/>
                <a:gd name="T27" fmla="*/ 16 h 284"/>
                <a:gd name="T28" fmla="*/ 184 w 285"/>
                <a:gd name="T29" fmla="*/ 6 h 284"/>
                <a:gd name="T30" fmla="*/ 157 w 285"/>
                <a:gd name="T31" fmla="*/ 0 h 284"/>
                <a:gd name="T32" fmla="*/ 128 w 285"/>
                <a:gd name="T33" fmla="*/ 0 h 284"/>
                <a:gd name="T34" fmla="*/ 100 w 285"/>
                <a:gd name="T35" fmla="*/ 6 h 284"/>
                <a:gd name="T36" fmla="*/ 75 w 285"/>
                <a:gd name="T37" fmla="*/ 16 h 284"/>
                <a:gd name="T38" fmla="*/ 52 w 285"/>
                <a:gd name="T39" fmla="*/ 32 h 284"/>
                <a:gd name="T40" fmla="*/ 32 w 285"/>
                <a:gd name="T41" fmla="*/ 51 h 284"/>
                <a:gd name="T42" fmla="*/ 18 w 285"/>
                <a:gd name="T43" fmla="*/ 74 h 284"/>
                <a:gd name="T44" fmla="*/ 6 w 285"/>
                <a:gd name="T45" fmla="*/ 99 h 284"/>
                <a:gd name="T46" fmla="*/ 1 w 285"/>
                <a:gd name="T47" fmla="*/ 127 h 284"/>
                <a:gd name="T48" fmla="*/ 1 w 285"/>
                <a:gd name="T49" fmla="*/ 156 h 284"/>
                <a:gd name="T50" fmla="*/ 6 w 285"/>
                <a:gd name="T51" fmla="*/ 184 h 284"/>
                <a:gd name="T52" fmla="*/ 18 w 285"/>
                <a:gd name="T53" fmla="*/ 210 h 284"/>
                <a:gd name="T54" fmla="*/ 32 w 285"/>
                <a:gd name="T55" fmla="*/ 233 h 284"/>
                <a:gd name="T56" fmla="*/ 52 w 285"/>
                <a:gd name="T57" fmla="*/ 251 h 284"/>
                <a:gd name="T58" fmla="*/ 75 w 285"/>
                <a:gd name="T59" fmla="*/ 267 h 284"/>
                <a:gd name="T60" fmla="*/ 100 w 285"/>
                <a:gd name="T61" fmla="*/ 278 h 284"/>
                <a:gd name="T62" fmla="*/ 128 w 285"/>
                <a:gd name="T63" fmla="*/ 283 h 2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85"/>
                <a:gd name="T97" fmla="*/ 0 h 284"/>
                <a:gd name="T98" fmla="*/ 285 w 285"/>
                <a:gd name="T99" fmla="*/ 284 h 2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85" h="284">
                  <a:moveTo>
                    <a:pt x="143" y="284"/>
                  </a:moveTo>
                  <a:lnTo>
                    <a:pt x="157" y="283"/>
                  </a:lnTo>
                  <a:lnTo>
                    <a:pt x="171" y="281"/>
                  </a:lnTo>
                  <a:lnTo>
                    <a:pt x="184" y="278"/>
                  </a:lnTo>
                  <a:lnTo>
                    <a:pt x="198" y="273"/>
                  </a:lnTo>
                  <a:lnTo>
                    <a:pt x="210" y="267"/>
                  </a:lnTo>
                  <a:lnTo>
                    <a:pt x="221" y="259"/>
                  </a:lnTo>
                  <a:lnTo>
                    <a:pt x="233" y="251"/>
                  </a:lnTo>
                  <a:lnTo>
                    <a:pt x="243" y="242"/>
                  </a:lnTo>
                  <a:lnTo>
                    <a:pt x="253" y="233"/>
                  </a:lnTo>
                  <a:lnTo>
                    <a:pt x="261" y="221"/>
                  </a:lnTo>
                  <a:lnTo>
                    <a:pt x="267" y="210"/>
                  </a:lnTo>
                  <a:lnTo>
                    <a:pt x="273" y="197"/>
                  </a:lnTo>
                  <a:lnTo>
                    <a:pt x="278" y="184"/>
                  </a:lnTo>
                  <a:lnTo>
                    <a:pt x="281" y="170"/>
                  </a:lnTo>
                  <a:lnTo>
                    <a:pt x="284" y="156"/>
                  </a:lnTo>
                  <a:lnTo>
                    <a:pt x="285" y="141"/>
                  </a:lnTo>
                  <a:lnTo>
                    <a:pt x="284" y="127"/>
                  </a:lnTo>
                  <a:lnTo>
                    <a:pt x="281" y="114"/>
                  </a:lnTo>
                  <a:lnTo>
                    <a:pt x="278" y="99"/>
                  </a:lnTo>
                  <a:lnTo>
                    <a:pt x="273" y="87"/>
                  </a:lnTo>
                  <a:lnTo>
                    <a:pt x="267" y="74"/>
                  </a:lnTo>
                  <a:lnTo>
                    <a:pt x="261" y="62"/>
                  </a:lnTo>
                  <a:lnTo>
                    <a:pt x="253" y="51"/>
                  </a:lnTo>
                  <a:lnTo>
                    <a:pt x="243" y="41"/>
                  </a:lnTo>
                  <a:lnTo>
                    <a:pt x="233" y="32"/>
                  </a:lnTo>
                  <a:lnTo>
                    <a:pt x="221" y="24"/>
                  </a:lnTo>
                  <a:lnTo>
                    <a:pt x="210" y="16"/>
                  </a:lnTo>
                  <a:lnTo>
                    <a:pt x="198" y="10"/>
                  </a:lnTo>
                  <a:lnTo>
                    <a:pt x="184" y="6"/>
                  </a:lnTo>
                  <a:lnTo>
                    <a:pt x="171" y="2"/>
                  </a:lnTo>
                  <a:lnTo>
                    <a:pt x="157" y="0"/>
                  </a:lnTo>
                  <a:lnTo>
                    <a:pt x="143" y="0"/>
                  </a:lnTo>
                  <a:lnTo>
                    <a:pt x="128" y="0"/>
                  </a:lnTo>
                  <a:lnTo>
                    <a:pt x="114" y="2"/>
                  </a:lnTo>
                  <a:lnTo>
                    <a:pt x="100" y="6"/>
                  </a:lnTo>
                  <a:lnTo>
                    <a:pt x="87" y="10"/>
                  </a:lnTo>
                  <a:lnTo>
                    <a:pt x="75" y="16"/>
                  </a:lnTo>
                  <a:lnTo>
                    <a:pt x="63" y="24"/>
                  </a:lnTo>
                  <a:lnTo>
                    <a:pt x="52" y="32"/>
                  </a:lnTo>
                  <a:lnTo>
                    <a:pt x="42" y="41"/>
                  </a:lnTo>
                  <a:lnTo>
                    <a:pt x="32" y="51"/>
                  </a:lnTo>
                  <a:lnTo>
                    <a:pt x="25" y="62"/>
                  </a:lnTo>
                  <a:lnTo>
                    <a:pt x="18" y="74"/>
                  </a:lnTo>
                  <a:lnTo>
                    <a:pt x="12" y="87"/>
                  </a:lnTo>
                  <a:lnTo>
                    <a:pt x="6" y="99"/>
                  </a:lnTo>
                  <a:lnTo>
                    <a:pt x="3" y="114"/>
                  </a:lnTo>
                  <a:lnTo>
                    <a:pt x="1" y="127"/>
                  </a:lnTo>
                  <a:lnTo>
                    <a:pt x="0" y="141"/>
                  </a:lnTo>
                  <a:lnTo>
                    <a:pt x="1" y="156"/>
                  </a:lnTo>
                  <a:lnTo>
                    <a:pt x="3" y="170"/>
                  </a:lnTo>
                  <a:lnTo>
                    <a:pt x="6" y="184"/>
                  </a:lnTo>
                  <a:lnTo>
                    <a:pt x="12" y="197"/>
                  </a:lnTo>
                  <a:lnTo>
                    <a:pt x="18" y="210"/>
                  </a:lnTo>
                  <a:lnTo>
                    <a:pt x="25" y="221"/>
                  </a:lnTo>
                  <a:lnTo>
                    <a:pt x="32" y="233"/>
                  </a:lnTo>
                  <a:lnTo>
                    <a:pt x="42" y="242"/>
                  </a:lnTo>
                  <a:lnTo>
                    <a:pt x="52" y="251"/>
                  </a:lnTo>
                  <a:lnTo>
                    <a:pt x="63" y="259"/>
                  </a:lnTo>
                  <a:lnTo>
                    <a:pt x="75" y="267"/>
                  </a:lnTo>
                  <a:lnTo>
                    <a:pt x="87" y="273"/>
                  </a:lnTo>
                  <a:lnTo>
                    <a:pt x="100" y="278"/>
                  </a:lnTo>
                  <a:lnTo>
                    <a:pt x="114" y="281"/>
                  </a:lnTo>
                  <a:lnTo>
                    <a:pt x="128" y="283"/>
                  </a:lnTo>
                  <a:lnTo>
                    <a:pt x="143" y="284"/>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63" name="Freeform 55">
              <a:extLst>
                <a:ext uri="{FF2B5EF4-FFF2-40B4-BE49-F238E27FC236}">
                  <a16:creationId xmlns:a16="http://schemas.microsoft.com/office/drawing/2014/main" id="{DA81179E-BFF2-E611-AD62-F32357CD1120}"/>
                </a:ext>
              </a:extLst>
            </p:cNvPr>
            <p:cNvSpPr>
              <a:spLocks/>
            </p:cNvSpPr>
            <p:nvPr/>
          </p:nvSpPr>
          <p:spPr bwMode="auto">
            <a:xfrm>
              <a:off x="579" y="1306"/>
              <a:ext cx="15" cy="15"/>
            </a:xfrm>
            <a:custGeom>
              <a:avLst/>
              <a:gdLst>
                <a:gd name="T0" fmla="*/ 156 w 285"/>
                <a:gd name="T1" fmla="*/ 284 h 285"/>
                <a:gd name="T2" fmla="*/ 184 w 285"/>
                <a:gd name="T3" fmla="*/ 278 h 285"/>
                <a:gd name="T4" fmla="*/ 210 w 285"/>
                <a:gd name="T5" fmla="*/ 267 h 285"/>
                <a:gd name="T6" fmla="*/ 233 w 285"/>
                <a:gd name="T7" fmla="*/ 252 h 285"/>
                <a:gd name="T8" fmla="*/ 252 w 285"/>
                <a:gd name="T9" fmla="*/ 233 h 285"/>
                <a:gd name="T10" fmla="*/ 267 w 285"/>
                <a:gd name="T11" fmla="*/ 210 h 285"/>
                <a:gd name="T12" fmla="*/ 279 w 285"/>
                <a:gd name="T13" fmla="*/ 184 h 285"/>
                <a:gd name="T14" fmla="*/ 284 w 285"/>
                <a:gd name="T15" fmla="*/ 156 h 285"/>
                <a:gd name="T16" fmla="*/ 284 w 285"/>
                <a:gd name="T17" fmla="*/ 127 h 285"/>
                <a:gd name="T18" fmla="*/ 279 w 285"/>
                <a:gd name="T19" fmla="*/ 101 h 285"/>
                <a:gd name="T20" fmla="*/ 267 w 285"/>
                <a:gd name="T21" fmla="*/ 75 h 285"/>
                <a:gd name="T22" fmla="*/ 252 w 285"/>
                <a:gd name="T23" fmla="*/ 52 h 285"/>
                <a:gd name="T24" fmla="*/ 233 w 285"/>
                <a:gd name="T25" fmla="*/ 32 h 285"/>
                <a:gd name="T26" fmla="*/ 210 w 285"/>
                <a:gd name="T27" fmla="*/ 17 h 285"/>
                <a:gd name="T28" fmla="*/ 184 w 285"/>
                <a:gd name="T29" fmla="*/ 6 h 285"/>
                <a:gd name="T30" fmla="*/ 156 w 285"/>
                <a:gd name="T31" fmla="*/ 0 h 285"/>
                <a:gd name="T32" fmla="*/ 128 w 285"/>
                <a:gd name="T33" fmla="*/ 0 h 285"/>
                <a:gd name="T34" fmla="*/ 100 w 285"/>
                <a:gd name="T35" fmla="*/ 6 h 285"/>
                <a:gd name="T36" fmla="*/ 75 w 285"/>
                <a:gd name="T37" fmla="*/ 17 h 285"/>
                <a:gd name="T38" fmla="*/ 52 w 285"/>
                <a:gd name="T39" fmla="*/ 32 h 285"/>
                <a:gd name="T40" fmla="*/ 32 w 285"/>
                <a:gd name="T41" fmla="*/ 52 h 285"/>
                <a:gd name="T42" fmla="*/ 17 w 285"/>
                <a:gd name="T43" fmla="*/ 75 h 285"/>
                <a:gd name="T44" fmla="*/ 6 w 285"/>
                <a:gd name="T45" fmla="*/ 101 h 285"/>
                <a:gd name="T46" fmla="*/ 0 w 285"/>
                <a:gd name="T47" fmla="*/ 127 h 285"/>
                <a:gd name="T48" fmla="*/ 0 w 285"/>
                <a:gd name="T49" fmla="*/ 156 h 285"/>
                <a:gd name="T50" fmla="*/ 6 w 285"/>
                <a:gd name="T51" fmla="*/ 184 h 285"/>
                <a:gd name="T52" fmla="*/ 17 w 285"/>
                <a:gd name="T53" fmla="*/ 210 h 285"/>
                <a:gd name="T54" fmla="*/ 32 w 285"/>
                <a:gd name="T55" fmla="*/ 233 h 285"/>
                <a:gd name="T56" fmla="*/ 52 w 285"/>
                <a:gd name="T57" fmla="*/ 252 h 285"/>
                <a:gd name="T58" fmla="*/ 75 w 285"/>
                <a:gd name="T59" fmla="*/ 267 h 285"/>
                <a:gd name="T60" fmla="*/ 100 w 285"/>
                <a:gd name="T61" fmla="*/ 278 h 285"/>
                <a:gd name="T62" fmla="*/ 128 w 285"/>
                <a:gd name="T63" fmla="*/ 284 h 2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85"/>
                <a:gd name="T97" fmla="*/ 0 h 285"/>
                <a:gd name="T98" fmla="*/ 285 w 285"/>
                <a:gd name="T99" fmla="*/ 285 h 28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85" h="285">
                  <a:moveTo>
                    <a:pt x="142" y="285"/>
                  </a:moveTo>
                  <a:lnTo>
                    <a:pt x="156" y="284"/>
                  </a:lnTo>
                  <a:lnTo>
                    <a:pt x="171" y="282"/>
                  </a:lnTo>
                  <a:lnTo>
                    <a:pt x="184" y="278"/>
                  </a:lnTo>
                  <a:lnTo>
                    <a:pt x="198" y="273"/>
                  </a:lnTo>
                  <a:lnTo>
                    <a:pt x="210" y="267"/>
                  </a:lnTo>
                  <a:lnTo>
                    <a:pt x="222" y="260"/>
                  </a:lnTo>
                  <a:lnTo>
                    <a:pt x="233" y="252"/>
                  </a:lnTo>
                  <a:lnTo>
                    <a:pt x="243" y="242"/>
                  </a:lnTo>
                  <a:lnTo>
                    <a:pt x="252" y="233"/>
                  </a:lnTo>
                  <a:lnTo>
                    <a:pt x="260" y="222"/>
                  </a:lnTo>
                  <a:lnTo>
                    <a:pt x="267" y="210"/>
                  </a:lnTo>
                  <a:lnTo>
                    <a:pt x="273" y="198"/>
                  </a:lnTo>
                  <a:lnTo>
                    <a:pt x="279" y="184"/>
                  </a:lnTo>
                  <a:lnTo>
                    <a:pt x="282" y="171"/>
                  </a:lnTo>
                  <a:lnTo>
                    <a:pt x="284" y="156"/>
                  </a:lnTo>
                  <a:lnTo>
                    <a:pt x="285" y="142"/>
                  </a:lnTo>
                  <a:lnTo>
                    <a:pt x="284" y="127"/>
                  </a:lnTo>
                  <a:lnTo>
                    <a:pt x="282" y="114"/>
                  </a:lnTo>
                  <a:lnTo>
                    <a:pt x="279" y="101"/>
                  </a:lnTo>
                  <a:lnTo>
                    <a:pt x="273" y="87"/>
                  </a:lnTo>
                  <a:lnTo>
                    <a:pt x="267" y="75"/>
                  </a:lnTo>
                  <a:lnTo>
                    <a:pt x="260" y="62"/>
                  </a:lnTo>
                  <a:lnTo>
                    <a:pt x="252" y="52"/>
                  </a:lnTo>
                  <a:lnTo>
                    <a:pt x="243" y="42"/>
                  </a:lnTo>
                  <a:lnTo>
                    <a:pt x="233" y="32"/>
                  </a:lnTo>
                  <a:lnTo>
                    <a:pt x="222" y="24"/>
                  </a:lnTo>
                  <a:lnTo>
                    <a:pt x="210" y="17"/>
                  </a:lnTo>
                  <a:lnTo>
                    <a:pt x="198" y="12"/>
                  </a:lnTo>
                  <a:lnTo>
                    <a:pt x="184" y="6"/>
                  </a:lnTo>
                  <a:lnTo>
                    <a:pt x="171" y="2"/>
                  </a:lnTo>
                  <a:lnTo>
                    <a:pt x="156" y="0"/>
                  </a:lnTo>
                  <a:lnTo>
                    <a:pt x="142" y="0"/>
                  </a:lnTo>
                  <a:lnTo>
                    <a:pt x="128" y="0"/>
                  </a:lnTo>
                  <a:lnTo>
                    <a:pt x="114" y="2"/>
                  </a:lnTo>
                  <a:lnTo>
                    <a:pt x="100" y="6"/>
                  </a:lnTo>
                  <a:lnTo>
                    <a:pt x="87" y="12"/>
                  </a:lnTo>
                  <a:lnTo>
                    <a:pt x="75" y="17"/>
                  </a:lnTo>
                  <a:lnTo>
                    <a:pt x="62" y="24"/>
                  </a:lnTo>
                  <a:lnTo>
                    <a:pt x="52" y="32"/>
                  </a:lnTo>
                  <a:lnTo>
                    <a:pt x="42" y="42"/>
                  </a:lnTo>
                  <a:lnTo>
                    <a:pt x="32" y="52"/>
                  </a:lnTo>
                  <a:lnTo>
                    <a:pt x="24" y="62"/>
                  </a:lnTo>
                  <a:lnTo>
                    <a:pt x="17" y="75"/>
                  </a:lnTo>
                  <a:lnTo>
                    <a:pt x="12" y="87"/>
                  </a:lnTo>
                  <a:lnTo>
                    <a:pt x="6" y="101"/>
                  </a:lnTo>
                  <a:lnTo>
                    <a:pt x="3" y="114"/>
                  </a:lnTo>
                  <a:lnTo>
                    <a:pt x="0" y="127"/>
                  </a:lnTo>
                  <a:lnTo>
                    <a:pt x="0" y="142"/>
                  </a:lnTo>
                  <a:lnTo>
                    <a:pt x="0" y="156"/>
                  </a:lnTo>
                  <a:lnTo>
                    <a:pt x="3" y="171"/>
                  </a:lnTo>
                  <a:lnTo>
                    <a:pt x="6" y="184"/>
                  </a:lnTo>
                  <a:lnTo>
                    <a:pt x="12" y="198"/>
                  </a:lnTo>
                  <a:lnTo>
                    <a:pt x="17" y="210"/>
                  </a:lnTo>
                  <a:lnTo>
                    <a:pt x="24" y="222"/>
                  </a:lnTo>
                  <a:lnTo>
                    <a:pt x="32" y="233"/>
                  </a:lnTo>
                  <a:lnTo>
                    <a:pt x="42" y="242"/>
                  </a:lnTo>
                  <a:lnTo>
                    <a:pt x="52" y="252"/>
                  </a:lnTo>
                  <a:lnTo>
                    <a:pt x="62" y="260"/>
                  </a:lnTo>
                  <a:lnTo>
                    <a:pt x="75" y="267"/>
                  </a:lnTo>
                  <a:lnTo>
                    <a:pt x="87" y="273"/>
                  </a:lnTo>
                  <a:lnTo>
                    <a:pt x="100" y="278"/>
                  </a:lnTo>
                  <a:lnTo>
                    <a:pt x="114" y="282"/>
                  </a:lnTo>
                  <a:lnTo>
                    <a:pt x="128" y="284"/>
                  </a:lnTo>
                  <a:lnTo>
                    <a:pt x="142" y="285"/>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64" name="Freeform 56">
              <a:extLst>
                <a:ext uri="{FF2B5EF4-FFF2-40B4-BE49-F238E27FC236}">
                  <a16:creationId xmlns:a16="http://schemas.microsoft.com/office/drawing/2014/main" id="{D5C489B1-DCBA-EA12-ACB8-6953EB330553}"/>
                </a:ext>
              </a:extLst>
            </p:cNvPr>
            <p:cNvSpPr>
              <a:spLocks/>
            </p:cNvSpPr>
            <p:nvPr/>
          </p:nvSpPr>
          <p:spPr bwMode="auto">
            <a:xfrm>
              <a:off x="992" y="934"/>
              <a:ext cx="161" cy="562"/>
            </a:xfrm>
            <a:custGeom>
              <a:avLst/>
              <a:gdLst>
                <a:gd name="T0" fmla="*/ 391 w 3045"/>
                <a:gd name="T1" fmla="*/ 0 h 10670"/>
                <a:gd name="T2" fmla="*/ 2953 w 3045"/>
                <a:gd name="T3" fmla="*/ 543 h 10670"/>
                <a:gd name="T4" fmla="*/ 2923 w 3045"/>
                <a:gd name="T5" fmla="*/ 3196 h 10670"/>
                <a:gd name="T6" fmla="*/ 3045 w 3045"/>
                <a:gd name="T7" fmla="*/ 3408 h 10670"/>
                <a:gd name="T8" fmla="*/ 2621 w 3045"/>
                <a:gd name="T9" fmla="*/ 9916 h 10670"/>
                <a:gd name="T10" fmla="*/ 0 w 3045"/>
                <a:gd name="T11" fmla="*/ 10670 h 10670"/>
                <a:gd name="T12" fmla="*/ 5 w 3045"/>
                <a:gd name="T13" fmla="*/ 10602 h 10670"/>
                <a:gd name="T14" fmla="*/ 22 w 3045"/>
                <a:gd name="T15" fmla="*/ 10410 h 10670"/>
                <a:gd name="T16" fmla="*/ 47 w 3045"/>
                <a:gd name="T17" fmla="*/ 10108 h 10670"/>
                <a:gd name="T18" fmla="*/ 81 w 3045"/>
                <a:gd name="T19" fmla="*/ 9713 h 10670"/>
                <a:gd name="T20" fmla="*/ 121 w 3045"/>
                <a:gd name="T21" fmla="*/ 9238 h 10670"/>
                <a:gd name="T22" fmla="*/ 165 w 3045"/>
                <a:gd name="T23" fmla="*/ 8699 h 10670"/>
                <a:gd name="T24" fmla="*/ 214 w 3045"/>
                <a:gd name="T25" fmla="*/ 8112 h 10670"/>
                <a:gd name="T26" fmla="*/ 265 w 3045"/>
                <a:gd name="T27" fmla="*/ 7494 h 10670"/>
                <a:gd name="T28" fmla="*/ 315 w 3045"/>
                <a:gd name="T29" fmla="*/ 6857 h 10670"/>
                <a:gd name="T30" fmla="*/ 366 w 3045"/>
                <a:gd name="T31" fmla="*/ 6217 h 10670"/>
                <a:gd name="T32" fmla="*/ 415 w 3045"/>
                <a:gd name="T33" fmla="*/ 5590 h 10670"/>
                <a:gd name="T34" fmla="*/ 459 w 3045"/>
                <a:gd name="T35" fmla="*/ 4992 h 10670"/>
                <a:gd name="T36" fmla="*/ 480 w 3045"/>
                <a:gd name="T37" fmla="*/ 4708 h 10670"/>
                <a:gd name="T38" fmla="*/ 499 w 3045"/>
                <a:gd name="T39" fmla="*/ 4437 h 10670"/>
                <a:gd name="T40" fmla="*/ 517 w 3045"/>
                <a:gd name="T41" fmla="*/ 4181 h 10670"/>
                <a:gd name="T42" fmla="*/ 533 w 3045"/>
                <a:gd name="T43" fmla="*/ 3941 h 10670"/>
                <a:gd name="T44" fmla="*/ 547 w 3045"/>
                <a:gd name="T45" fmla="*/ 3720 h 10670"/>
                <a:gd name="T46" fmla="*/ 558 w 3045"/>
                <a:gd name="T47" fmla="*/ 3519 h 10670"/>
                <a:gd name="T48" fmla="*/ 568 w 3045"/>
                <a:gd name="T49" fmla="*/ 3341 h 10670"/>
                <a:gd name="T50" fmla="*/ 575 w 3045"/>
                <a:gd name="T51" fmla="*/ 3187 h 10670"/>
                <a:gd name="T52" fmla="*/ 391 w 3045"/>
                <a:gd name="T53" fmla="*/ 0 h 106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045"/>
                <a:gd name="T82" fmla="*/ 0 h 10670"/>
                <a:gd name="T83" fmla="*/ 3045 w 3045"/>
                <a:gd name="T84" fmla="*/ 10670 h 106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045" h="10670">
                  <a:moveTo>
                    <a:pt x="391" y="0"/>
                  </a:moveTo>
                  <a:lnTo>
                    <a:pt x="2953" y="543"/>
                  </a:lnTo>
                  <a:lnTo>
                    <a:pt x="2923" y="3196"/>
                  </a:lnTo>
                  <a:lnTo>
                    <a:pt x="3045" y="3408"/>
                  </a:lnTo>
                  <a:lnTo>
                    <a:pt x="2621" y="9916"/>
                  </a:lnTo>
                  <a:lnTo>
                    <a:pt x="0" y="10670"/>
                  </a:lnTo>
                  <a:lnTo>
                    <a:pt x="5" y="10602"/>
                  </a:lnTo>
                  <a:lnTo>
                    <a:pt x="22" y="10410"/>
                  </a:lnTo>
                  <a:lnTo>
                    <a:pt x="47" y="10108"/>
                  </a:lnTo>
                  <a:lnTo>
                    <a:pt x="81" y="9713"/>
                  </a:lnTo>
                  <a:lnTo>
                    <a:pt x="121" y="9238"/>
                  </a:lnTo>
                  <a:lnTo>
                    <a:pt x="165" y="8699"/>
                  </a:lnTo>
                  <a:lnTo>
                    <a:pt x="214" y="8112"/>
                  </a:lnTo>
                  <a:lnTo>
                    <a:pt x="265" y="7494"/>
                  </a:lnTo>
                  <a:lnTo>
                    <a:pt x="315" y="6857"/>
                  </a:lnTo>
                  <a:lnTo>
                    <a:pt x="366" y="6217"/>
                  </a:lnTo>
                  <a:lnTo>
                    <a:pt x="415" y="5590"/>
                  </a:lnTo>
                  <a:lnTo>
                    <a:pt x="459" y="4992"/>
                  </a:lnTo>
                  <a:lnTo>
                    <a:pt x="480" y="4708"/>
                  </a:lnTo>
                  <a:lnTo>
                    <a:pt x="499" y="4437"/>
                  </a:lnTo>
                  <a:lnTo>
                    <a:pt x="517" y="4181"/>
                  </a:lnTo>
                  <a:lnTo>
                    <a:pt x="533" y="3941"/>
                  </a:lnTo>
                  <a:lnTo>
                    <a:pt x="547" y="3720"/>
                  </a:lnTo>
                  <a:lnTo>
                    <a:pt x="558" y="3519"/>
                  </a:lnTo>
                  <a:lnTo>
                    <a:pt x="568" y="3341"/>
                  </a:lnTo>
                  <a:lnTo>
                    <a:pt x="575" y="3187"/>
                  </a:lnTo>
                  <a:lnTo>
                    <a:pt x="391" y="0"/>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65" name="Freeform 57">
              <a:extLst>
                <a:ext uri="{FF2B5EF4-FFF2-40B4-BE49-F238E27FC236}">
                  <a16:creationId xmlns:a16="http://schemas.microsoft.com/office/drawing/2014/main" id="{B3EC474C-173A-F3F7-0E64-7CFEEAD07048}"/>
                </a:ext>
              </a:extLst>
            </p:cNvPr>
            <p:cNvSpPr>
              <a:spLocks/>
            </p:cNvSpPr>
            <p:nvPr/>
          </p:nvSpPr>
          <p:spPr bwMode="auto">
            <a:xfrm>
              <a:off x="1022" y="1090"/>
              <a:ext cx="130" cy="23"/>
            </a:xfrm>
            <a:custGeom>
              <a:avLst/>
              <a:gdLst>
                <a:gd name="T0" fmla="*/ 0 w 2469"/>
                <a:gd name="T1" fmla="*/ 0 h 441"/>
                <a:gd name="T2" fmla="*/ 15 w 2469"/>
                <a:gd name="T3" fmla="*/ 235 h 441"/>
                <a:gd name="T4" fmla="*/ 2469 w 2469"/>
                <a:gd name="T5" fmla="*/ 441 h 441"/>
                <a:gd name="T6" fmla="*/ 2360 w 2469"/>
                <a:gd name="T7" fmla="*/ 242 h 441"/>
                <a:gd name="T8" fmla="*/ 0 w 2469"/>
                <a:gd name="T9" fmla="*/ 0 h 441"/>
                <a:gd name="T10" fmla="*/ 0 60000 65536"/>
                <a:gd name="T11" fmla="*/ 0 60000 65536"/>
                <a:gd name="T12" fmla="*/ 0 60000 65536"/>
                <a:gd name="T13" fmla="*/ 0 60000 65536"/>
                <a:gd name="T14" fmla="*/ 0 60000 65536"/>
                <a:gd name="T15" fmla="*/ 0 w 2469"/>
                <a:gd name="T16" fmla="*/ 0 h 441"/>
                <a:gd name="T17" fmla="*/ 2469 w 2469"/>
                <a:gd name="T18" fmla="*/ 441 h 441"/>
              </a:gdLst>
              <a:ahLst/>
              <a:cxnLst>
                <a:cxn ang="T10">
                  <a:pos x="T0" y="T1"/>
                </a:cxn>
                <a:cxn ang="T11">
                  <a:pos x="T2" y="T3"/>
                </a:cxn>
                <a:cxn ang="T12">
                  <a:pos x="T4" y="T5"/>
                </a:cxn>
                <a:cxn ang="T13">
                  <a:pos x="T6" y="T7"/>
                </a:cxn>
                <a:cxn ang="T14">
                  <a:pos x="T8" y="T9"/>
                </a:cxn>
              </a:cxnLst>
              <a:rect l="T15" t="T16" r="T17" b="T18"/>
              <a:pathLst>
                <a:path w="2469" h="441">
                  <a:moveTo>
                    <a:pt x="0" y="0"/>
                  </a:moveTo>
                  <a:lnTo>
                    <a:pt x="15" y="235"/>
                  </a:lnTo>
                  <a:lnTo>
                    <a:pt x="2469" y="441"/>
                  </a:lnTo>
                  <a:lnTo>
                    <a:pt x="2360" y="242"/>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66" name="Freeform 58">
              <a:extLst>
                <a:ext uri="{FF2B5EF4-FFF2-40B4-BE49-F238E27FC236}">
                  <a16:creationId xmlns:a16="http://schemas.microsoft.com/office/drawing/2014/main" id="{EA8E16DB-D3BE-1B1D-121F-DC46E2977465}"/>
                </a:ext>
              </a:extLst>
            </p:cNvPr>
            <p:cNvSpPr>
              <a:spLocks/>
            </p:cNvSpPr>
            <p:nvPr/>
          </p:nvSpPr>
          <p:spPr bwMode="auto">
            <a:xfrm>
              <a:off x="1038" y="1155"/>
              <a:ext cx="91" cy="276"/>
            </a:xfrm>
            <a:custGeom>
              <a:avLst/>
              <a:gdLst>
                <a:gd name="T0" fmla="*/ 1499 w 1728"/>
                <a:gd name="T1" fmla="*/ 3936 h 5232"/>
                <a:gd name="T2" fmla="*/ 1488 w 1728"/>
                <a:gd name="T3" fmla="*/ 4073 h 5232"/>
                <a:gd name="T4" fmla="*/ 1468 w 1728"/>
                <a:gd name="T5" fmla="*/ 4205 h 5232"/>
                <a:gd name="T6" fmla="*/ 1441 w 1728"/>
                <a:gd name="T7" fmla="*/ 4332 h 5232"/>
                <a:gd name="T8" fmla="*/ 1409 w 1728"/>
                <a:gd name="T9" fmla="*/ 4453 h 5232"/>
                <a:gd name="T10" fmla="*/ 1370 w 1728"/>
                <a:gd name="T11" fmla="*/ 4568 h 5232"/>
                <a:gd name="T12" fmla="*/ 1327 w 1728"/>
                <a:gd name="T13" fmla="*/ 4677 h 5232"/>
                <a:gd name="T14" fmla="*/ 1277 w 1728"/>
                <a:gd name="T15" fmla="*/ 4777 h 5232"/>
                <a:gd name="T16" fmla="*/ 1223 w 1728"/>
                <a:gd name="T17" fmla="*/ 4870 h 5232"/>
                <a:gd name="T18" fmla="*/ 1164 w 1728"/>
                <a:gd name="T19" fmla="*/ 4953 h 5232"/>
                <a:gd name="T20" fmla="*/ 1102 w 1728"/>
                <a:gd name="T21" fmla="*/ 5028 h 5232"/>
                <a:gd name="T22" fmla="*/ 1036 w 1728"/>
                <a:gd name="T23" fmla="*/ 5091 h 5232"/>
                <a:gd name="T24" fmla="*/ 968 w 1728"/>
                <a:gd name="T25" fmla="*/ 5143 h 5232"/>
                <a:gd name="T26" fmla="*/ 896 w 1728"/>
                <a:gd name="T27" fmla="*/ 5185 h 5232"/>
                <a:gd name="T28" fmla="*/ 823 w 1728"/>
                <a:gd name="T29" fmla="*/ 5213 h 5232"/>
                <a:gd name="T30" fmla="*/ 747 w 1728"/>
                <a:gd name="T31" fmla="*/ 5229 h 5232"/>
                <a:gd name="T32" fmla="*/ 671 w 1728"/>
                <a:gd name="T33" fmla="*/ 5231 h 5232"/>
                <a:gd name="T34" fmla="*/ 595 w 1728"/>
                <a:gd name="T35" fmla="*/ 5220 h 5232"/>
                <a:gd name="T36" fmla="*/ 522 w 1728"/>
                <a:gd name="T37" fmla="*/ 5195 h 5232"/>
                <a:gd name="T38" fmla="*/ 453 w 1728"/>
                <a:gd name="T39" fmla="*/ 5158 h 5232"/>
                <a:gd name="T40" fmla="*/ 386 w 1728"/>
                <a:gd name="T41" fmla="*/ 5108 h 5232"/>
                <a:gd name="T42" fmla="*/ 325 w 1728"/>
                <a:gd name="T43" fmla="*/ 5047 h 5232"/>
                <a:gd name="T44" fmla="*/ 267 w 1728"/>
                <a:gd name="T45" fmla="*/ 4977 h 5232"/>
                <a:gd name="T46" fmla="*/ 215 w 1728"/>
                <a:gd name="T47" fmla="*/ 4896 h 5232"/>
                <a:gd name="T48" fmla="*/ 167 w 1728"/>
                <a:gd name="T49" fmla="*/ 4806 h 5232"/>
                <a:gd name="T50" fmla="*/ 124 w 1728"/>
                <a:gd name="T51" fmla="*/ 4708 h 5232"/>
                <a:gd name="T52" fmla="*/ 87 w 1728"/>
                <a:gd name="T53" fmla="*/ 4601 h 5232"/>
                <a:gd name="T54" fmla="*/ 56 w 1728"/>
                <a:gd name="T55" fmla="*/ 4489 h 5232"/>
                <a:gd name="T56" fmla="*/ 32 w 1728"/>
                <a:gd name="T57" fmla="*/ 4370 h 5232"/>
                <a:gd name="T58" fmla="*/ 14 w 1728"/>
                <a:gd name="T59" fmla="*/ 4245 h 5232"/>
                <a:gd name="T60" fmla="*/ 4 w 1728"/>
                <a:gd name="T61" fmla="*/ 4116 h 5232"/>
                <a:gd name="T62" fmla="*/ 0 w 1728"/>
                <a:gd name="T63" fmla="*/ 3983 h 5232"/>
                <a:gd name="T64" fmla="*/ 5 w 1728"/>
                <a:gd name="T65" fmla="*/ 3846 h 5232"/>
                <a:gd name="T66" fmla="*/ 1728 w 1728"/>
                <a:gd name="T67" fmla="*/ 171 h 523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28"/>
                <a:gd name="T103" fmla="*/ 0 h 5232"/>
                <a:gd name="T104" fmla="*/ 1728 w 1728"/>
                <a:gd name="T105" fmla="*/ 5232 h 523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28" h="5232">
                  <a:moveTo>
                    <a:pt x="1728" y="171"/>
                  </a:moveTo>
                  <a:lnTo>
                    <a:pt x="1499" y="3936"/>
                  </a:lnTo>
                  <a:lnTo>
                    <a:pt x="1494" y="4005"/>
                  </a:lnTo>
                  <a:lnTo>
                    <a:pt x="1488" y="4073"/>
                  </a:lnTo>
                  <a:lnTo>
                    <a:pt x="1479" y="4140"/>
                  </a:lnTo>
                  <a:lnTo>
                    <a:pt x="1468" y="4205"/>
                  </a:lnTo>
                  <a:lnTo>
                    <a:pt x="1456" y="4269"/>
                  </a:lnTo>
                  <a:lnTo>
                    <a:pt x="1441" y="4332"/>
                  </a:lnTo>
                  <a:lnTo>
                    <a:pt x="1426" y="4393"/>
                  </a:lnTo>
                  <a:lnTo>
                    <a:pt x="1409" y="4453"/>
                  </a:lnTo>
                  <a:lnTo>
                    <a:pt x="1391" y="4511"/>
                  </a:lnTo>
                  <a:lnTo>
                    <a:pt x="1370" y="4568"/>
                  </a:lnTo>
                  <a:lnTo>
                    <a:pt x="1349" y="4624"/>
                  </a:lnTo>
                  <a:lnTo>
                    <a:pt x="1327" y="4677"/>
                  </a:lnTo>
                  <a:lnTo>
                    <a:pt x="1302" y="4729"/>
                  </a:lnTo>
                  <a:lnTo>
                    <a:pt x="1277" y="4777"/>
                  </a:lnTo>
                  <a:lnTo>
                    <a:pt x="1250" y="4825"/>
                  </a:lnTo>
                  <a:lnTo>
                    <a:pt x="1223" y="4870"/>
                  </a:lnTo>
                  <a:lnTo>
                    <a:pt x="1194" y="4913"/>
                  </a:lnTo>
                  <a:lnTo>
                    <a:pt x="1164" y="4953"/>
                  </a:lnTo>
                  <a:lnTo>
                    <a:pt x="1133" y="4991"/>
                  </a:lnTo>
                  <a:lnTo>
                    <a:pt x="1102" y="5028"/>
                  </a:lnTo>
                  <a:lnTo>
                    <a:pt x="1069" y="5061"/>
                  </a:lnTo>
                  <a:lnTo>
                    <a:pt x="1036" y="5091"/>
                  </a:lnTo>
                  <a:lnTo>
                    <a:pt x="1002" y="5119"/>
                  </a:lnTo>
                  <a:lnTo>
                    <a:pt x="968" y="5143"/>
                  </a:lnTo>
                  <a:lnTo>
                    <a:pt x="933" y="5165"/>
                  </a:lnTo>
                  <a:lnTo>
                    <a:pt x="896" y="5185"/>
                  </a:lnTo>
                  <a:lnTo>
                    <a:pt x="860" y="5200"/>
                  </a:lnTo>
                  <a:lnTo>
                    <a:pt x="823" y="5213"/>
                  </a:lnTo>
                  <a:lnTo>
                    <a:pt x="786" y="5223"/>
                  </a:lnTo>
                  <a:lnTo>
                    <a:pt x="747" y="5229"/>
                  </a:lnTo>
                  <a:lnTo>
                    <a:pt x="709" y="5232"/>
                  </a:lnTo>
                  <a:lnTo>
                    <a:pt x="671" y="5231"/>
                  </a:lnTo>
                  <a:lnTo>
                    <a:pt x="633" y="5227"/>
                  </a:lnTo>
                  <a:lnTo>
                    <a:pt x="595" y="5220"/>
                  </a:lnTo>
                  <a:lnTo>
                    <a:pt x="558" y="5209"/>
                  </a:lnTo>
                  <a:lnTo>
                    <a:pt x="522" y="5195"/>
                  </a:lnTo>
                  <a:lnTo>
                    <a:pt x="487" y="5178"/>
                  </a:lnTo>
                  <a:lnTo>
                    <a:pt x="453" y="5158"/>
                  </a:lnTo>
                  <a:lnTo>
                    <a:pt x="420" y="5134"/>
                  </a:lnTo>
                  <a:lnTo>
                    <a:pt x="386" y="5108"/>
                  </a:lnTo>
                  <a:lnTo>
                    <a:pt x="355" y="5079"/>
                  </a:lnTo>
                  <a:lnTo>
                    <a:pt x="325" y="5047"/>
                  </a:lnTo>
                  <a:lnTo>
                    <a:pt x="295" y="5013"/>
                  </a:lnTo>
                  <a:lnTo>
                    <a:pt x="267" y="4977"/>
                  </a:lnTo>
                  <a:lnTo>
                    <a:pt x="241" y="4938"/>
                  </a:lnTo>
                  <a:lnTo>
                    <a:pt x="215" y="4896"/>
                  </a:lnTo>
                  <a:lnTo>
                    <a:pt x="190" y="4852"/>
                  </a:lnTo>
                  <a:lnTo>
                    <a:pt x="167" y="4806"/>
                  </a:lnTo>
                  <a:lnTo>
                    <a:pt x="144" y="4758"/>
                  </a:lnTo>
                  <a:lnTo>
                    <a:pt x="124" y="4708"/>
                  </a:lnTo>
                  <a:lnTo>
                    <a:pt x="105" y="4655"/>
                  </a:lnTo>
                  <a:lnTo>
                    <a:pt x="87" y="4601"/>
                  </a:lnTo>
                  <a:lnTo>
                    <a:pt x="71" y="4547"/>
                  </a:lnTo>
                  <a:lnTo>
                    <a:pt x="56" y="4489"/>
                  </a:lnTo>
                  <a:lnTo>
                    <a:pt x="43" y="4431"/>
                  </a:lnTo>
                  <a:lnTo>
                    <a:pt x="32" y="4370"/>
                  </a:lnTo>
                  <a:lnTo>
                    <a:pt x="22" y="4309"/>
                  </a:lnTo>
                  <a:lnTo>
                    <a:pt x="14" y="4245"/>
                  </a:lnTo>
                  <a:lnTo>
                    <a:pt x="8" y="4181"/>
                  </a:lnTo>
                  <a:lnTo>
                    <a:pt x="4" y="4116"/>
                  </a:lnTo>
                  <a:lnTo>
                    <a:pt x="1" y="4050"/>
                  </a:lnTo>
                  <a:lnTo>
                    <a:pt x="0" y="3983"/>
                  </a:lnTo>
                  <a:lnTo>
                    <a:pt x="2" y="3914"/>
                  </a:lnTo>
                  <a:lnTo>
                    <a:pt x="5" y="3846"/>
                  </a:lnTo>
                  <a:lnTo>
                    <a:pt x="232" y="0"/>
                  </a:lnTo>
                  <a:lnTo>
                    <a:pt x="1728" y="171"/>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67" name="Freeform 59">
              <a:extLst>
                <a:ext uri="{FF2B5EF4-FFF2-40B4-BE49-F238E27FC236}">
                  <a16:creationId xmlns:a16="http://schemas.microsoft.com/office/drawing/2014/main" id="{56964C61-B666-9819-3F08-16E3150C6559}"/>
                </a:ext>
              </a:extLst>
            </p:cNvPr>
            <p:cNvSpPr>
              <a:spLocks/>
            </p:cNvSpPr>
            <p:nvPr/>
          </p:nvSpPr>
          <p:spPr bwMode="auto">
            <a:xfrm>
              <a:off x="1046" y="1160"/>
              <a:ext cx="91" cy="271"/>
            </a:xfrm>
            <a:custGeom>
              <a:avLst/>
              <a:gdLst>
                <a:gd name="T0" fmla="*/ 1499 w 1728"/>
                <a:gd name="T1" fmla="*/ 3856 h 5153"/>
                <a:gd name="T2" fmla="*/ 1488 w 1728"/>
                <a:gd name="T3" fmla="*/ 3993 h 5153"/>
                <a:gd name="T4" fmla="*/ 1468 w 1728"/>
                <a:gd name="T5" fmla="*/ 4125 h 5153"/>
                <a:gd name="T6" fmla="*/ 1441 w 1728"/>
                <a:gd name="T7" fmla="*/ 4253 h 5153"/>
                <a:gd name="T8" fmla="*/ 1409 w 1728"/>
                <a:gd name="T9" fmla="*/ 4374 h 5153"/>
                <a:gd name="T10" fmla="*/ 1370 w 1728"/>
                <a:gd name="T11" fmla="*/ 4489 h 5153"/>
                <a:gd name="T12" fmla="*/ 1327 w 1728"/>
                <a:gd name="T13" fmla="*/ 4597 h 5153"/>
                <a:gd name="T14" fmla="*/ 1277 w 1728"/>
                <a:gd name="T15" fmla="*/ 4698 h 5153"/>
                <a:gd name="T16" fmla="*/ 1223 w 1728"/>
                <a:gd name="T17" fmla="*/ 4790 h 5153"/>
                <a:gd name="T18" fmla="*/ 1164 w 1728"/>
                <a:gd name="T19" fmla="*/ 4873 h 5153"/>
                <a:gd name="T20" fmla="*/ 1102 w 1728"/>
                <a:gd name="T21" fmla="*/ 4947 h 5153"/>
                <a:gd name="T22" fmla="*/ 1036 w 1728"/>
                <a:gd name="T23" fmla="*/ 5011 h 5153"/>
                <a:gd name="T24" fmla="*/ 968 w 1728"/>
                <a:gd name="T25" fmla="*/ 5064 h 5153"/>
                <a:gd name="T26" fmla="*/ 896 w 1728"/>
                <a:gd name="T27" fmla="*/ 5105 h 5153"/>
                <a:gd name="T28" fmla="*/ 823 w 1728"/>
                <a:gd name="T29" fmla="*/ 5133 h 5153"/>
                <a:gd name="T30" fmla="*/ 747 w 1728"/>
                <a:gd name="T31" fmla="*/ 5150 h 5153"/>
                <a:gd name="T32" fmla="*/ 671 w 1728"/>
                <a:gd name="T33" fmla="*/ 5152 h 5153"/>
                <a:gd name="T34" fmla="*/ 595 w 1728"/>
                <a:gd name="T35" fmla="*/ 5140 h 5153"/>
                <a:gd name="T36" fmla="*/ 522 w 1728"/>
                <a:gd name="T37" fmla="*/ 5115 h 5153"/>
                <a:gd name="T38" fmla="*/ 453 w 1728"/>
                <a:gd name="T39" fmla="*/ 5077 h 5153"/>
                <a:gd name="T40" fmla="*/ 386 w 1728"/>
                <a:gd name="T41" fmla="*/ 5029 h 5153"/>
                <a:gd name="T42" fmla="*/ 325 w 1728"/>
                <a:gd name="T43" fmla="*/ 4968 h 5153"/>
                <a:gd name="T44" fmla="*/ 267 w 1728"/>
                <a:gd name="T45" fmla="*/ 4896 h 5153"/>
                <a:gd name="T46" fmla="*/ 215 w 1728"/>
                <a:gd name="T47" fmla="*/ 4815 h 5153"/>
                <a:gd name="T48" fmla="*/ 166 w 1728"/>
                <a:gd name="T49" fmla="*/ 4725 h 5153"/>
                <a:gd name="T50" fmla="*/ 124 w 1728"/>
                <a:gd name="T51" fmla="*/ 4628 h 5153"/>
                <a:gd name="T52" fmla="*/ 87 w 1728"/>
                <a:gd name="T53" fmla="*/ 4522 h 5153"/>
                <a:gd name="T54" fmla="*/ 56 w 1728"/>
                <a:gd name="T55" fmla="*/ 4409 h 5153"/>
                <a:gd name="T56" fmla="*/ 32 w 1728"/>
                <a:gd name="T57" fmla="*/ 4290 h 5153"/>
                <a:gd name="T58" fmla="*/ 14 w 1728"/>
                <a:gd name="T59" fmla="*/ 4166 h 5153"/>
                <a:gd name="T60" fmla="*/ 4 w 1728"/>
                <a:gd name="T61" fmla="*/ 4036 h 5153"/>
                <a:gd name="T62" fmla="*/ 0 w 1728"/>
                <a:gd name="T63" fmla="*/ 3903 h 5153"/>
                <a:gd name="T64" fmla="*/ 5 w 1728"/>
                <a:gd name="T65" fmla="*/ 3766 h 5153"/>
                <a:gd name="T66" fmla="*/ 1728 w 1728"/>
                <a:gd name="T67" fmla="*/ 91 h 51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28"/>
                <a:gd name="T103" fmla="*/ 0 h 5153"/>
                <a:gd name="T104" fmla="*/ 1728 w 1728"/>
                <a:gd name="T105" fmla="*/ 5153 h 515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28" h="5153">
                  <a:moveTo>
                    <a:pt x="1728" y="91"/>
                  </a:moveTo>
                  <a:lnTo>
                    <a:pt x="1499" y="3856"/>
                  </a:lnTo>
                  <a:lnTo>
                    <a:pt x="1494" y="3926"/>
                  </a:lnTo>
                  <a:lnTo>
                    <a:pt x="1488" y="3993"/>
                  </a:lnTo>
                  <a:lnTo>
                    <a:pt x="1479" y="4059"/>
                  </a:lnTo>
                  <a:lnTo>
                    <a:pt x="1468" y="4125"/>
                  </a:lnTo>
                  <a:lnTo>
                    <a:pt x="1456" y="4190"/>
                  </a:lnTo>
                  <a:lnTo>
                    <a:pt x="1441" y="4253"/>
                  </a:lnTo>
                  <a:lnTo>
                    <a:pt x="1426" y="4314"/>
                  </a:lnTo>
                  <a:lnTo>
                    <a:pt x="1409" y="4374"/>
                  </a:lnTo>
                  <a:lnTo>
                    <a:pt x="1391" y="4432"/>
                  </a:lnTo>
                  <a:lnTo>
                    <a:pt x="1370" y="4489"/>
                  </a:lnTo>
                  <a:lnTo>
                    <a:pt x="1349" y="4543"/>
                  </a:lnTo>
                  <a:lnTo>
                    <a:pt x="1327" y="4597"/>
                  </a:lnTo>
                  <a:lnTo>
                    <a:pt x="1302" y="4649"/>
                  </a:lnTo>
                  <a:lnTo>
                    <a:pt x="1277" y="4698"/>
                  </a:lnTo>
                  <a:lnTo>
                    <a:pt x="1250" y="4745"/>
                  </a:lnTo>
                  <a:lnTo>
                    <a:pt x="1223" y="4790"/>
                  </a:lnTo>
                  <a:lnTo>
                    <a:pt x="1194" y="4833"/>
                  </a:lnTo>
                  <a:lnTo>
                    <a:pt x="1164" y="4873"/>
                  </a:lnTo>
                  <a:lnTo>
                    <a:pt x="1133" y="4912"/>
                  </a:lnTo>
                  <a:lnTo>
                    <a:pt x="1102" y="4947"/>
                  </a:lnTo>
                  <a:lnTo>
                    <a:pt x="1069" y="4980"/>
                  </a:lnTo>
                  <a:lnTo>
                    <a:pt x="1036" y="5011"/>
                  </a:lnTo>
                  <a:lnTo>
                    <a:pt x="1002" y="5039"/>
                  </a:lnTo>
                  <a:lnTo>
                    <a:pt x="968" y="5064"/>
                  </a:lnTo>
                  <a:lnTo>
                    <a:pt x="932" y="5085"/>
                  </a:lnTo>
                  <a:lnTo>
                    <a:pt x="896" y="5105"/>
                  </a:lnTo>
                  <a:lnTo>
                    <a:pt x="860" y="5121"/>
                  </a:lnTo>
                  <a:lnTo>
                    <a:pt x="823" y="5133"/>
                  </a:lnTo>
                  <a:lnTo>
                    <a:pt x="786" y="5143"/>
                  </a:lnTo>
                  <a:lnTo>
                    <a:pt x="747" y="5150"/>
                  </a:lnTo>
                  <a:lnTo>
                    <a:pt x="709" y="5153"/>
                  </a:lnTo>
                  <a:lnTo>
                    <a:pt x="671" y="5152"/>
                  </a:lnTo>
                  <a:lnTo>
                    <a:pt x="633" y="5148"/>
                  </a:lnTo>
                  <a:lnTo>
                    <a:pt x="595" y="5140"/>
                  </a:lnTo>
                  <a:lnTo>
                    <a:pt x="558" y="5129"/>
                  </a:lnTo>
                  <a:lnTo>
                    <a:pt x="522" y="5115"/>
                  </a:lnTo>
                  <a:lnTo>
                    <a:pt x="487" y="5098"/>
                  </a:lnTo>
                  <a:lnTo>
                    <a:pt x="453" y="5077"/>
                  </a:lnTo>
                  <a:lnTo>
                    <a:pt x="419" y="5054"/>
                  </a:lnTo>
                  <a:lnTo>
                    <a:pt x="386" y="5029"/>
                  </a:lnTo>
                  <a:lnTo>
                    <a:pt x="355" y="5000"/>
                  </a:lnTo>
                  <a:lnTo>
                    <a:pt x="325" y="4968"/>
                  </a:lnTo>
                  <a:lnTo>
                    <a:pt x="295" y="4933"/>
                  </a:lnTo>
                  <a:lnTo>
                    <a:pt x="267" y="4896"/>
                  </a:lnTo>
                  <a:lnTo>
                    <a:pt x="241" y="4858"/>
                  </a:lnTo>
                  <a:lnTo>
                    <a:pt x="215" y="4815"/>
                  </a:lnTo>
                  <a:lnTo>
                    <a:pt x="190" y="4772"/>
                  </a:lnTo>
                  <a:lnTo>
                    <a:pt x="166" y="4725"/>
                  </a:lnTo>
                  <a:lnTo>
                    <a:pt x="144" y="4678"/>
                  </a:lnTo>
                  <a:lnTo>
                    <a:pt x="124" y="4628"/>
                  </a:lnTo>
                  <a:lnTo>
                    <a:pt x="105" y="4575"/>
                  </a:lnTo>
                  <a:lnTo>
                    <a:pt x="87" y="4522"/>
                  </a:lnTo>
                  <a:lnTo>
                    <a:pt x="71" y="4467"/>
                  </a:lnTo>
                  <a:lnTo>
                    <a:pt x="56" y="4409"/>
                  </a:lnTo>
                  <a:lnTo>
                    <a:pt x="43" y="4350"/>
                  </a:lnTo>
                  <a:lnTo>
                    <a:pt x="32" y="4290"/>
                  </a:lnTo>
                  <a:lnTo>
                    <a:pt x="22" y="4229"/>
                  </a:lnTo>
                  <a:lnTo>
                    <a:pt x="14" y="4166"/>
                  </a:lnTo>
                  <a:lnTo>
                    <a:pt x="8" y="4102"/>
                  </a:lnTo>
                  <a:lnTo>
                    <a:pt x="4" y="4036"/>
                  </a:lnTo>
                  <a:lnTo>
                    <a:pt x="1" y="3970"/>
                  </a:lnTo>
                  <a:lnTo>
                    <a:pt x="0" y="3903"/>
                  </a:lnTo>
                  <a:lnTo>
                    <a:pt x="2" y="3835"/>
                  </a:lnTo>
                  <a:lnTo>
                    <a:pt x="5" y="3766"/>
                  </a:lnTo>
                  <a:lnTo>
                    <a:pt x="232" y="0"/>
                  </a:lnTo>
                  <a:lnTo>
                    <a:pt x="1728" y="91"/>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68" name="Freeform 60">
              <a:extLst>
                <a:ext uri="{FF2B5EF4-FFF2-40B4-BE49-F238E27FC236}">
                  <a16:creationId xmlns:a16="http://schemas.microsoft.com/office/drawing/2014/main" id="{61F14E07-E4B7-A264-8CD5-7DBD38612FA9}"/>
                </a:ext>
              </a:extLst>
            </p:cNvPr>
            <p:cNvSpPr>
              <a:spLocks/>
            </p:cNvSpPr>
            <p:nvPr/>
          </p:nvSpPr>
          <p:spPr bwMode="auto">
            <a:xfrm>
              <a:off x="1066" y="1183"/>
              <a:ext cx="49" cy="190"/>
            </a:xfrm>
            <a:custGeom>
              <a:avLst/>
              <a:gdLst>
                <a:gd name="T0" fmla="*/ 615 w 930"/>
                <a:gd name="T1" fmla="*/ 7 h 3611"/>
                <a:gd name="T2" fmla="*/ 673 w 930"/>
                <a:gd name="T3" fmla="*/ 29 h 3611"/>
                <a:gd name="T4" fmla="*/ 725 w 930"/>
                <a:gd name="T5" fmla="*/ 65 h 3611"/>
                <a:gd name="T6" fmla="*/ 774 w 930"/>
                <a:gd name="T7" fmla="*/ 116 h 3611"/>
                <a:gd name="T8" fmla="*/ 816 w 930"/>
                <a:gd name="T9" fmla="*/ 178 h 3611"/>
                <a:gd name="T10" fmla="*/ 854 w 930"/>
                <a:gd name="T11" fmla="*/ 252 h 3611"/>
                <a:gd name="T12" fmla="*/ 885 w 930"/>
                <a:gd name="T13" fmla="*/ 334 h 3611"/>
                <a:gd name="T14" fmla="*/ 907 w 930"/>
                <a:gd name="T15" fmla="*/ 424 h 3611"/>
                <a:gd name="T16" fmla="*/ 923 w 930"/>
                <a:gd name="T17" fmla="*/ 523 h 3611"/>
                <a:gd name="T18" fmla="*/ 930 w 930"/>
                <a:gd name="T19" fmla="*/ 626 h 3611"/>
                <a:gd name="T20" fmla="*/ 928 w 930"/>
                <a:gd name="T21" fmla="*/ 735 h 3611"/>
                <a:gd name="T22" fmla="*/ 788 w 930"/>
                <a:gd name="T23" fmla="*/ 2997 h 3611"/>
                <a:gd name="T24" fmla="*/ 772 w 930"/>
                <a:gd name="T25" fmla="*/ 3101 h 3611"/>
                <a:gd name="T26" fmla="*/ 747 w 930"/>
                <a:gd name="T27" fmla="*/ 3199 h 3611"/>
                <a:gd name="T28" fmla="*/ 715 w 930"/>
                <a:gd name="T29" fmla="*/ 3289 h 3611"/>
                <a:gd name="T30" fmla="*/ 677 w 930"/>
                <a:gd name="T31" fmla="*/ 3371 h 3611"/>
                <a:gd name="T32" fmla="*/ 633 w 930"/>
                <a:gd name="T33" fmla="*/ 3442 h 3611"/>
                <a:gd name="T34" fmla="*/ 585 w 930"/>
                <a:gd name="T35" fmla="*/ 3502 h 3611"/>
                <a:gd name="T36" fmla="*/ 532 w 930"/>
                <a:gd name="T37" fmla="*/ 3551 h 3611"/>
                <a:gd name="T38" fmla="*/ 475 w 930"/>
                <a:gd name="T39" fmla="*/ 3586 h 3611"/>
                <a:gd name="T40" fmla="*/ 417 w 930"/>
                <a:gd name="T41" fmla="*/ 3606 h 3611"/>
                <a:gd name="T42" fmla="*/ 356 w 930"/>
                <a:gd name="T43" fmla="*/ 3611 h 3611"/>
                <a:gd name="T44" fmla="*/ 296 w 930"/>
                <a:gd name="T45" fmla="*/ 3599 h 3611"/>
                <a:gd name="T46" fmla="*/ 240 w 930"/>
                <a:gd name="T47" fmla="*/ 3571 h 3611"/>
                <a:gd name="T48" fmla="*/ 190 w 930"/>
                <a:gd name="T49" fmla="*/ 3530 h 3611"/>
                <a:gd name="T50" fmla="*/ 142 w 930"/>
                <a:gd name="T51" fmla="*/ 3476 h 3611"/>
                <a:gd name="T52" fmla="*/ 102 w 930"/>
                <a:gd name="T53" fmla="*/ 3410 h 3611"/>
                <a:gd name="T54" fmla="*/ 66 w 930"/>
                <a:gd name="T55" fmla="*/ 3333 h 3611"/>
                <a:gd name="T56" fmla="*/ 39 w 930"/>
                <a:gd name="T57" fmla="*/ 3248 h 3611"/>
                <a:gd name="T58" fmla="*/ 18 w 930"/>
                <a:gd name="T59" fmla="*/ 3154 h 3611"/>
                <a:gd name="T60" fmla="*/ 4 w 930"/>
                <a:gd name="T61" fmla="*/ 3054 h 3611"/>
                <a:gd name="T62" fmla="*/ 0 w 930"/>
                <a:gd name="T63" fmla="*/ 2950 h 3611"/>
                <a:gd name="T64" fmla="*/ 136 w 930"/>
                <a:gd name="T65" fmla="*/ 686 h 3611"/>
                <a:gd name="T66" fmla="*/ 147 w 930"/>
                <a:gd name="T67" fmla="*/ 579 h 3611"/>
                <a:gd name="T68" fmla="*/ 167 w 930"/>
                <a:gd name="T69" fmla="*/ 477 h 3611"/>
                <a:gd name="T70" fmla="*/ 194 w 930"/>
                <a:gd name="T71" fmla="*/ 382 h 3611"/>
                <a:gd name="T72" fmla="*/ 228 w 930"/>
                <a:gd name="T73" fmla="*/ 294 h 3611"/>
                <a:gd name="T74" fmla="*/ 268 w 930"/>
                <a:gd name="T75" fmla="*/ 215 h 3611"/>
                <a:gd name="T76" fmla="*/ 314 w 930"/>
                <a:gd name="T77" fmla="*/ 148 h 3611"/>
                <a:gd name="T78" fmla="*/ 363 w 930"/>
                <a:gd name="T79" fmla="*/ 91 h 3611"/>
                <a:gd name="T80" fmla="*/ 418 w 930"/>
                <a:gd name="T81" fmla="*/ 47 h 3611"/>
                <a:gd name="T82" fmla="*/ 475 w 930"/>
                <a:gd name="T83" fmla="*/ 17 h 3611"/>
                <a:gd name="T84" fmla="*/ 534 w 930"/>
                <a:gd name="T85" fmla="*/ 1 h 36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30"/>
                <a:gd name="T130" fmla="*/ 0 h 3611"/>
                <a:gd name="T131" fmla="*/ 930 w 930"/>
                <a:gd name="T132" fmla="*/ 3611 h 361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30" h="3611">
                  <a:moveTo>
                    <a:pt x="575" y="0"/>
                  </a:moveTo>
                  <a:lnTo>
                    <a:pt x="595" y="2"/>
                  </a:lnTo>
                  <a:lnTo>
                    <a:pt x="615" y="7"/>
                  </a:lnTo>
                  <a:lnTo>
                    <a:pt x="634" y="13"/>
                  </a:lnTo>
                  <a:lnTo>
                    <a:pt x="654" y="20"/>
                  </a:lnTo>
                  <a:lnTo>
                    <a:pt x="673" y="29"/>
                  </a:lnTo>
                  <a:lnTo>
                    <a:pt x="690" y="40"/>
                  </a:lnTo>
                  <a:lnTo>
                    <a:pt x="708" y="52"/>
                  </a:lnTo>
                  <a:lnTo>
                    <a:pt x="725" y="65"/>
                  </a:lnTo>
                  <a:lnTo>
                    <a:pt x="742" y="81"/>
                  </a:lnTo>
                  <a:lnTo>
                    <a:pt x="758" y="98"/>
                  </a:lnTo>
                  <a:lnTo>
                    <a:pt x="774" y="116"/>
                  </a:lnTo>
                  <a:lnTo>
                    <a:pt x="788" y="136"/>
                  </a:lnTo>
                  <a:lnTo>
                    <a:pt x="803" y="157"/>
                  </a:lnTo>
                  <a:lnTo>
                    <a:pt x="816" y="178"/>
                  </a:lnTo>
                  <a:lnTo>
                    <a:pt x="830" y="202"/>
                  </a:lnTo>
                  <a:lnTo>
                    <a:pt x="842" y="226"/>
                  </a:lnTo>
                  <a:lnTo>
                    <a:pt x="854" y="252"/>
                  </a:lnTo>
                  <a:lnTo>
                    <a:pt x="865" y="278"/>
                  </a:lnTo>
                  <a:lnTo>
                    <a:pt x="874" y="305"/>
                  </a:lnTo>
                  <a:lnTo>
                    <a:pt x="885" y="334"/>
                  </a:lnTo>
                  <a:lnTo>
                    <a:pt x="893" y="363"/>
                  </a:lnTo>
                  <a:lnTo>
                    <a:pt x="900" y="393"/>
                  </a:lnTo>
                  <a:lnTo>
                    <a:pt x="907" y="424"/>
                  </a:lnTo>
                  <a:lnTo>
                    <a:pt x="914" y="457"/>
                  </a:lnTo>
                  <a:lnTo>
                    <a:pt x="919" y="490"/>
                  </a:lnTo>
                  <a:lnTo>
                    <a:pt x="923" y="523"/>
                  </a:lnTo>
                  <a:lnTo>
                    <a:pt x="926" y="557"/>
                  </a:lnTo>
                  <a:lnTo>
                    <a:pt x="929" y="591"/>
                  </a:lnTo>
                  <a:lnTo>
                    <a:pt x="930" y="626"/>
                  </a:lnTo>
                  <a:lnTo>
                    <a:pt x="930" y="662"/>
                  </a:lnTo>
                  <a:lnTo>
                    <a:pt x="930" y="698"/>
                  </a:lnTo>
                  <a:lnTo>
                    <a:pt x="928" y="735"/>
                  </a:lnTo>
                  <a:lnTo>
                    <a:pt x="796" y="2925"/>
                  </a:lnTo>
                  <a:lnTo>
                    <a:pt x="793" y="2961"/>
                  </a:lnTo>
                  <a:lnTo>
                    <a:pt x="788" y="2997"/>
                  </a:lnTo>
                  <a:lnTo>
                    <a:pt x="784" y="3032"/>
                  </a:lnTo>
                  <a:lnTo>
                    <a:pt x="778" y="3068"/>
                  </a:lnTo>
                  <a:lnTo>
                    <a:pt x="772" y="3101"/>
                  </a:lnTo>
                  <a:lnTo>
                    <a:pt x="765" y="3135"/>
                  </a:lnTo>
                  <a:lnTo>
                    <a:pt x="756" y="3167"/>
                  </a:lnTo>
                  <a:lnTo>
                    <a:pt x="747" y="3199"/>
                  </a:lnTo>
                  <a:lnTo>
                    <a:pt x="738" y="3230"/>
                  </a:lnTo>
                  <a:lnTo>
                    <a:pt x="726" y="3260"/>
                  </a:lnTo>
                  <a:lnTo>
                    <a:pt x="715" y="3289"/>
                  </a:lnTo>
                  <a:lnTo>
                    <a:pt x="704" y="3317"/>
                  </a:lnTo>
                  <a:lnTo>
                    <a:pt x="690" y="3344"/>
                  </a:lnTo>
                  <a:lnTo>
                    <a:pt x="677" y="3371"/>
                  </a:lnTo>
                  <a:lnTo>
                    <a:pt x="663" y="3395"/>
                  </a:lnTo>
                  <a:lnTo>
                    <a:pt x="649" y="3419"/>
                  </a:lnTo>
                  <a:lnTo>
                    <a:pt x="633" y="3442"/>
                  </a:lnTo>
                  <a:lnTo>
                    <a:pt x="618" y="3464"/>
                  </a:lnTo>
                  <a:lnTo>
                    <a:pt x="601" y="3483"/>
                  </a:lnTo>
                  <a:lnTo>
                    <a:pt x="585" y="3502"/>
                  </a:lnTo>
                  <a:lnTo>
                    <a:pt x="567" y="3520"/>
                  </a:lnTo>
                  <a:lnTo>
                    <a:pt x="549" y="3536"/>
                  </a:lnTo>
                  <a:lnTo>
                    <a:pt x="532" y="3551"/>
                  </a:lnTo>
                  <a:lnTo>
                    <a:pt x="513" y="3564"/>
                  </a:lnTo>
                  <a:lnTo>
                    <a:pt x="495" y="3575"/>
                  </a:lnTo>
                  <a:lnTo>
                    <a:pt x="475" y="3586"/>
                  </a:lnTo>
                  <a:lnTo>
                    <a:pt x="456" y="3594"/>
                  </a:lnTo>
                  <a:lnTo>
                    <a:pt x="437" y="3601"/>
                  </a:lnTo>
                  <a:lnTo>
                    <a:pt x="417" y="3606"/>
                  </a:lnTo>
                  <a:lnTo>
                    <a:pt x="396" y="3610"/>
                  </a:lnTo>
                  <a:lnTo>
                    <a:pt x="377" y="3611"/>
                  </a:lnTo>
                  <a:lnTo>
                    <a:pt x="356" y="3611"/>
                  </a:lnTo>
                  <a:lnTo>
                    <a:pt x="335" y="3609"/>
                  </a:lnTo>
                  <a:lnTo>
                    <a:pt x="316" y="3604"/>
                  </a:lnTo>
                  <a:lnTo>
                    <a:pt x="296" y="3599"/>
                  </a:lnTo>
                  <a:lnTo>
                    <a:pt x="277" y="3591"/>
                  </a:lnTo>
                  <a:lnTo>
                    <a:pt x="259" y="3583"/>
                  </a:lnTo>
                  <a:lnTo>
                    <a:pt x="240" y="3571"/>
                  </a:lnTo>
                  <a:lnTo>
                    <a:pt x="223" y="3559"/>
                  </a:lnTo>
                  <a:lnTo>
                    <a:pt x="206" y="3545"/>
                  </a:lnTo>
                  <a:lnTo>
                    <a:pt x="190" y="3530"/>
                  </a:lnTo>
                  <a:lnTo>
                    <a:pt x="173" y="3513"/>
                  </a:lnTo>
                  <a:lnTo>
                    <a:pt x="157" y="3495"/>
                  </a:lnTo>
                  <a:lnTo>
                    <a:pt x="142" y="3476"/>
                  </a:lnTo>
                  <a:lnTo>
                    <a:pt x="128" y="3455"/>
                  </a:lnTo>
                  <a:lnTo>
                    <a:pt x="114" y="3433"/>
                  </a:lnTo>
                  <a:lnTo>
                    <a:pt x="102" y="3410"/>
                  </a:lnTo>
                  <a:lnTo>
                    <a:pt x="89" y="3385"/>
                  </a:lnTo>
                  <a:lnTo>
                    <a:pt x="78" y="3360"/>
                  </a:lnTo>
                  <a:lnTo>
                    <a:pt x="66" y="3333"/>
                  </a:lnTo>
                  <a:lnTo>
                    <a:pt x="56" y="3305"/>
                  </a:lnTo>
                  <a:lnTo>
                    <a:pt x="47" y="3278"/>
                  </a:lnTo>
                  <a:lnTo>
                    <a:pt x="39" y="3248"/>
                  </a:lnTo>
                  <a:lnTo>
                    <a:pt x="30" y="3218"/>
                  </a:lnTo>
                  <a:lnTo>
                    <a:pt x="24" y="3186"/>
                  </a:lnTo>
                  <a:lnTo>
                    <a:pt x="18" y="3154"/>
                  </a:lnTo>
                  <a:lnTo>
                    <a:pt x="13" y="3121"/>
                  </a:lnTo>
                  <a:lnTo>
                    <a:pt x="9" y="3088"/>
                  </a:lnTo>
                  <a:lnTo>
                    <a:pt x="4" y="3054"/>
                  </a:lnTo>
                  <a:lnTo>
                    <a:pt x="2" y="3020"/>
                  </a:lnTo>
                  <a:lnTo>
                    <a:pt x="1" y="2985"/>
                  </a:lnTo>
                  <a:lnTo>
                    <a:pt x="0" y="2950"/>
                  </a:lnTo>
                  <a:lnTo>
                    <a:pt x="1" y="2913"/>
                  </a:lnTo>
                  <a:lnTo>
                    <a:pt x="3" y="2877"/>
                  </a:lnTo>
                  <a:lnTo>
                    <a:pt x="136" y="686"/>
                  </a:lnTo>
                  <a:lnTo>
                    <a:pt x="139" y="650"/>
                  </a:lnTo>
                  <a:lnTo>
                    <a:pt x="142" y="614"/>
                  </a:lnTo>
                  <a:lnTo>
                    <a:pt x="147" y="579"/>
                  </a:lnTo>
                  <a:lnTo>
                    <a:pt x="152" y="544"/>
                  </a:lnTo>
                  <a:lnTo>
                    <a:pt x="160" y="510"/>
                  </a:lnTo>
                  <a:lnTo>
                    <a:pt x="167" y="477"/>
                  </a:lnTo>
                  <a:lnTo>
                    <a:pt x="175" y="444"/>
                  </a:lnTo>
                  <a:lnTo>
                    <a:pt x="184" y="412"/>
                  </a:lnTo>
                  <a:lnTo>
                    <a:pt x="194" y="382"/>
                  </a:lnTo>
                  <a:lnTo>
                    <a:pt x="204" y="352"/>
                  </a:lnTo>
                  <a:lnTo>
                    <a:pt x="215" y="322"/>
                  </a:lnTo>
                  <a:lnTo>
                    <a:pt x="228" y="294"/>
                  </a:lnTo>
                  <a:lnTo>
                    <a:pt x="240" y="267"/>
                  </a:lnTo>
                  <a:lnTo>
                    <a:pt x="254" y="241"/>
                  </a:lnTo>
                  <a:lnTo>
                    <a:pt x="268" y="215"/>
                  </a:lnTo>
                  <a:lnTo>
                    <a:pt x="283" y="192"/>
                  </a:lnTo>
                  <a:lnTo>
                    <a:pt x="298" y="169"/>
                  </a:lnTo>
                  <a:lnTo>
                    <a:pt x="314" y="148"/>
                  </a:lnTo>
                  <a:lnTo>
                    <a:pt x="330" y="128"/>
                  </a:lnTo>
                  <a:lnTo>
                    <a:pt x="347" y="109"/>
                  </a:lnTo>
                  <a:lnTo>
                    <a:pt x="363" y="91"/>
                  </a:lnTo>
                  <a:lnTo>
                    <a:pt x="381" y="75"/>
                  </a:lnTo>
                  <a:lnTo>
                    <a:pt x="399" y="60"/>
                  </a:lnTo>
                  <a:lnTo>
                    <a:pt x="418" y="47"/>
                  </a:lnTo>
                  <a:lnTo>
                    <a:pt x="437" y="35"/>
                  </a:lnTo>
                  <a:lnTo>
                    <a:pt x="455" y="25"/>
                  </a:lnTo>
                  <a:lnTo>
                    <a:pt x="475" y="17"/>
                  </a:lnTo>
                  <a:lnTo>
                    <a:pt x="495" y="10"/>
                  </a:lnTo>
                  <a:lnTo>
                    <a:pt x="514" y="5"/>
                  </a:lnTo>
                  <a:lnTo>
                    <a:pt x="534" y="1"/>
                  </a:lnTo>
                  <a:lnTo>
                    <a:pt x="555" y="0"/>
                  </a:lnTo>
                  <a:lnTo>
                    <a:pt x="575"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69" name="Freeform 61">
              <a:extLst>
                <a:ext uri="{FF2B5EF4-FFF2-40B4-BE49-F238E27FC236}">
                  <a16:creationId xmlns:a16="http://schemas.microsoft.com/office/drawing/2014/main" id="{BEBE7C99-25ED-FFDD-6FE0-47C77B1A375A}"/>
                </a:ext>
              </a:extLst>
            </p:cNvPr>
            <p:cNvSpPr>
              <a:spLocks/>
            </p:cNvSpPr>
            <p:nvPr/>
          </p:nvSpPr>
          <p:spPr bwMode="auto">
            <a:xfrm>
              <a:off x="1033" y="956"/>
              <a:ext cx="104" cy="30"/>
            </a:xfrm>
            <a:custGeom>
              <a:avLst/>
              <a:gdLst>
                <a:gd name="T0" fmla="*/ 0 w 1970"/>
                <a:gd name="T1" fmla="*/ 0 h 566"/>
                <a:gd name="T2" fmla="*/ 1970 w 1970"/>
                <a:gd name="T3" fmla="*/ 306 h 566"/>
                <a:gd name="T4" fmla="*/ 1970 w 1970"/>
                <a:gd name="T5" fmla="*/ 566 h 566"/>
                <a:gd name="T6" fmla="*/ 0 w 1970"/>
                <a:gd name="T7" fmla="*/ 259 h 566"/>
                <a:gd name="T8" fmla="*/ 0 w 1970"/>
                <a:gd name="T9" fmla="*/ 0 h 566"/>
                <a:gd name="T10" fmla="*/ 0 60000 65536"/>
                <a:gd name="T11" fmla="*/ 0 60000 65536"/>
                <a:gd name="T12" fmla="*/ 0 60000 65536"/>
                <a:gd name="T13" fmla="*/ 0 60000 65536"/>
                <a:gd name="T14" fmla="*/ 0 60000 65536"/>
                <a:gd name="T15" fmla="*/ 0 w 1970"/>
                <a:gd name="T16" fmla="*/ 0 h 566"/>
                <a:gd name="T17" fmla="*/ 1970 w 1970"/>
                <a:gd name="T18" fmla="*/ 566 h 566"/>
              </a:gdLst>
              <a:ahLst/>
              <a:cxnLst>
                <a:cxn ang="T10">
                  <a:pos x="T0" y="T1"/>
                </a:cxn>
                <a:cxn ang="T11">
                  <a:pos x="T2" y="T3"/>
                </a:cxn>
                <a:cxn ang="T12">
                  <a:pos x="T4" y="T5"/>
                </a:cxn>
                <a:cxn ang="T13">
                  <a:pos x="T6" y="T7"/>
                </a:cxn>
                <a:cxn ang="T14">
                  <a:pos x="T8" y="T9"/>
                </a:cxn>
              </a:cxnLst>
              <a:rect l="T15" t="T16" r="T17" b="T18"/>
              <a:pathLst>
                <a:path w="1970" h="566">
                  <a:moveTo>
                    <a:pt x="0" y="0"/>
                  </a:moveTo>
                  <a:lnTo>
                    <a:pt x="1970" y="306"/>
                  </a:lnTo>
                  <a:lnTo>
                    <a:pt x="1970" y="566"/>
                  </a:lnTo>
                  <a:lnTo>
                    <a:pt x="0" y="259"/>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70" name="Freeform 62">
              <a:extLst>
                <a:ext uri="{FF2B5EF4-FFF2-40B4-BE49-F238E27FC236}">
                  <a16:creationId xmlns:a16="http://schemas.microsoft.com/office/drawing/2014/main" id="{85048A97-C2D5-9338-A2CA-AD134552A408}"/>
                </a:ext>
              </a:extLst>
            </p:cNvPr>
            <p:cNvSpPr>
              <a:spLocks/>
            </p:cNvSpPr>
            <p:nvPr/>
          </p:nvSpPr>
          <p:spPr bwMode="auto">
            <a:xfrm>
              <a:off x="1033" y="971"/>
              <a:ext cx="104" cy="30"/>
            </a:xfrm>
            <a:custGeom>
              <a:avLst/>
              <a:gdLst>
                <a:gd name="T0" fmla="*/ 0 w 1970"/>
                <a:gd name="T1" fmla="*/ 0 h 566"/>
                <a:gd name="T2" fmla="*/ 1970 w 1970"/>
                <a:gd name="T3" fmla="*/ 307 h 566"/>
                <a:gd name="T4" fmla="*/ 1970 w 1970"/>
                <a:gd name="T5" fmla="*/ 566 h 566"/>
                <a:gd name="T6" fmla="*/ 0 w 1970"/>
                <a:gd name="T7" fmla="*/ 260 h 566"/>
                <a:gd name="T8" fmla="*/ 0 w 1970"/>
                <a:gd name="T9" fmla="*/ 0 h 566"/>
                <a:gd name="T10" fmla="*/ 0 60000 65536"/>
                <a:gd name="T11" fmla="*/ 0 60000 65536"/>
                <a:gd name="T12" fmla="*/ 0 60000 65536"/>
                <a:gd name="T13" fmla="*/ 0 60000 65536"/>
                <a:gd name="T14" fmla="*/ 0 60000 65536"/>
                <a:gd name="T15" fmla="*/ 0 w 1970"/>
                <a:gd name="T16" fmla="*/ 0 h 566"/>
                <a:gd name="T17" fmla="*/ 1970 w 1970"/>
                <a:gd name="T18" fmla="*/ 566 h 566"/>
              </a:gdLst>
              <a:ahLst/>
              <a:cxnLst>
                <a:cxn ang="T10">
                  <a:pos x="T0" y="T1"/>
                </a:cxn>
                <a:cxn ang="T11">
                  <a:pos x="T2" y="T3"/>
                </a:cxn>
                <a:cxn ang="T12">
                  <a:pos x="T4" y="T5"/>
                </a:cxn>
                <a:cxn ang="T13">
                  <a:pos x="T6" y="T7"/>
                </a:cxn>
                <a:cxn ang="T14">
                  <a:pos x="T8" y="T9"/>
                </a:cxn>
              </a:cxnLst>
              <a:rect l="T15" t="T16" r="T17" b="T18"/>
              <a:pathLst>
                <a:path w="1970" h="566">
                  <a:moveTo>
                    <a:pt x="0" y="0"/>
                  </a:moveTo>
                  <a:lnTo>
                    <a:pt x="1970" y="307"/>
                  </a:lnTo>
                  <a:lnTo>
                    <a:pt x="1970" y="566"/>
                  </a:lnTo>
                  <a:lnTo>
                    <a:pt x="0" y="260"/>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71" name="Freeform 63">
              <a:extLst>
                <a:ext uri="{FF2B5EF4-FFF2-40B4-BE49-F238E27FC236}">
                  <a16:creationId xmlns:a16="http://schemas.microsoft.com/office/drawing/2014/main" id="{1280C7F0-4564-886B-9720-B80AA6FAEC22}"/>
                </a:ext>
              </a:extLst>
            </p:cNvPr>
            <p:cNvSpPr>
              <a:spLocks/>
            </p:cNvSpPr>
            <p:nvPr/>
          </p:nvSpPr>
          <p:spPr bwMode="auto">
            <a:xfrm>
              <a:off x="1033" y="968"/>
              <a:ext cx="104" cy="30"/>
            </a:xfrm>
            <a:custGeom>
              <a:avLst/>
              <a:gdLst>
                <a:gd name="T0" fmla="*/ 0 w 1970"/>
                <a:gd name="T1" fmla="*/ 0 h 567"/>
                <a:gd name="T2" fmla="*/ 1970 w 1970"/>
                <a:gd name="T3" fmla="*/ 307 h 567"/>
                <a:gd name="T4" fmla="*/ 1970 w 1970"/>
                <a:gd name="T5" fmla="*/ 567 h 567"/>
                <a:gd name="T6" fmla="*/ 0 w 1970"/>
                <a:gd name="T7" fmla="*/ 260 h 567"/>
                <a:gd name="T8" fmla="*/ 0 w 1970"/>
                <a:gd name="T9" fmla="*/ 0 h 567"/>
                <a:gd name="T10" fmla="*/ 0 60000 65536"/>
                <a:gd name="T11" fmla="*/ 0 60000 65536"/>
                <a:gd name="T12" fmla="*/ 0 60000 65536"/>
                <a:gd name="T13" fmla="*/ 0 60000 65536"/>
                <a:gd name="T14" fmla="*/ 0 60000 65536"/>
                <a:gd name="T15" fmla="*/ 0 w 1970"/>
                <a:gd name="T16" fmla="*/ 0 h 567"/>
                <a:gd name="T17" fmla="*/ 1970 w 1970"/>
                <a:gd name="T18" fmla="*/ 567 h 567"/>
              </a:gdLst>
              <a:ahLst/>
              <a:cxnLst>
                <a:cxn ang="T10">
                  <a:pos x="T0" y="T1"/>
                </a:cxn>
                <a:cxn ang="T11">
                  <a:pos x="T2" y="T3"/>
                </a:cxn>
                <a:cxn ang="T12">
                  <a:pos x="T4" y="T5"/>
                </a:cxn>
                <a:cxn ang="T13">
                  <a:pos x="T6" y="T7"/>
                </a:cxn>
                <a:cxn ang="T14">
                  <a:pos x="T8" y="T9"/>
                </a:cxn>
              </a:cxnLst>
              <a:rect l="T15" t="T16" r="T17" b="T18"/>
              <a:pathLst>
                <a:path w="1970" h="567">
                  <a:moveTo>
                    <a:pt x="0" y="0"/>
                  </a:moveTo>
                  <a:lnTo>
                    <a:pt x="1970" y="307"/>
                  </a:lnTo>
                  <a:lnTo>
                    <a:pt x="1970" y="567"/>
                  </a:lnTo>
                  <a:lnTo>
                    <a:pt x="0" y="260"/>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72" name="Freeform 64">
              <a:extLst>
                <a:ext uri="{FF2B5EF4-FFF2-40B4-BE49-F238E27FC236}">
                  <a16:creationId xmlns:a16="http://schemas.microsoft.com/office/drawing/2014/main" id="{2A038EA5-C0D7-C5CC-059F-EDF661568072}"/>
                </a:ext>
              </a:extLst>
            </p:cNvPr>
            <p:cNvSpPr>
              <a:spLocks/>
            </p:cNvSpPr>
            <p:nvPr/>
          </p:nvSpPr>
          <p:spPr bwMode="auto">
            <a:xfrm>
              <a:off x="1033" y="1003"/>
              <a:ext cx="104" cy="30"/>
            </a:xfrm>
            <a:custGeom>
              <a:avLst/>
              <a:gdLst>
                <a:gd name="T0" fmla="*/ 0 w 1970"/>
                <a:gd name="T1" fmla="*/ 0 h 566"/>
                <a:gd name="T2" fmla="*/ 1970 w 1970"/>
                <a:gd name="T3" fmla="*/ 307 h 566"/>
                <a:gd name="T4" fmla="*/ 1970 w 1970"/>
                <a:gd name="T5" fmla="*/ 566 h 566"/>
                <a:gd name="T6" fmla="*/ 0 w 1970"/>
                <a:gd name="T7" fmla="*/ 260 h 566"/>
                <a:gd name="T8" fmla="*/ 0 w 1970"/>
                <a:gd name="T9" fmla="*/ 0 h 566"/>
                <a:gd name="T10" fmla="*/ 0 60000 65536"/>
                <a:gd name="T11" fmla="*/ 0 60000 65536"/>
                <a:gd name="T12" fmla="*/ 0 60000 65536"/>
                <a:gd name="T13" fmla="*/ 0 60000 65536"/>
                <a:gd name="T14" fmla="*/ 0 60000 65536"/>
                <a:gd name="T15" fmla="*/ 0 w 1970"/>
                <a:gd name="T16" fmla="*/ 0 h 566"/>
                <a:gd name="T17" fmla="*/ 1970 w 1970"/>
                <a:gd name="T18" fmla="*/ 566 h 566"/>
              </a:gdLst>
              <a:ahLst/>
              <a:cxnLst>
                <a:cxn ang="T10">
                  <a:pos x="T0" y="T1"/>
                </a:cxn>
                <a:cxn ang="T11">
                  <a:pos x="T2" y="T3"/>
                </a:cxn>
                <a:cxn ang="T12">
                  <a:pos x="T4" y="T5"/>
                </a:cxn>
                <a:cxn ang="T13">
                  <a:pos x="T6" y="T7"/>
                </a:cxn>
                <a:cxn ang="T14">
                  <a:pos x="T8" y="T9"/>
                </a:cxn>
              </a:cxnLst>
              <a:rect l="T15" t="T16" r="T17" b="T18"/>
              <a:pathLst>
                <a:path w="1970" h="566">
                  <a:moveTo>
                    <a:pt x="0" y="0"/>
                  </a:moveTo>
                  <a:lnTo>
                    <a:pt x="1970" y="307"/>
                  </a:lnTo>
                  <a:lnTo>
                    <a:pt x="1970" y="566"/>
                  </a:lnTo>
                  <a:lnTo>
                    <a:pt x="0" y="260"/>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73" name="Freeform 65">
              <a:extLst>
                <a:ext uri="{FF2B5EF4-FFF2-40B4-BE49-F238E27FC236}">
                  <a16:creationId xmlns:a16="http://schemas.microsoft.com/office/drawing/2014/main" id="{5119FFE1-2235-C502-AA82-CEF56C32C89C}"/>
                </a:ext>
              </a:extLst>
            </p:cNvPr>
            <p:cNvSpPr>
              <a:spLocks/>
            </p:cNvSpPr>
            <p:nvPr/>
          </p:nvSpPr>
          <p:spPr bwMode="auto">
            <a:xfrm>
              <a:off x="1033" y="1000"/>
              <a:ext cx="104" cy="30"/>
            </a:xfrm>
            <a:custGeom>
              <a:avLst/>
              <a:gdLst>
                <a:gd name="T0" fmla="*/ 0 w 1970"/>
                <a:gd name="T1" fmla="*/ 0 h 567"/>
                <a:gd name="T2" fmla="*/ 1970 w 1970"/>
                <a:gd name="T3" fmla="*/ 306 h 567"/>
                <a:gd name="T4" fmla="*/ 1970 w 1970"/>
                <a:gd name="T5" fmla="*/ 567 h 567"/>
                <a:gd name="T6" fmla="*/ 0 w 1970"/>
                <a:gd name="T7" fmla="*/ 259 h 567"/>
                <a:gd name="T8" fmla="*/ 0 w 1970"/>
                <a:gd name="T9" fmla="*/ 0 h 567"/>
                <a:gd name="T10" fmla="*/ 0 60000 65536"/>
                <a:gd name="T11" fmla="*/ 0 60000 65536"/>
                <a:gd name="T12" fmla="*/ 0 60000 65536"/>
                <a:gd name="T13" fmla="*/ 0 60000 65536"/>
                <a:gd name="T14" fmla="*/ 0 60000 65536"/>
                <a:gd name="T15" fmla="*/ 0 w 1970"/>
                <a:gd name="T16" fmla="*/ 0 h 567"/>
                <a:gd name="T17" fmla="*/ 1970 w 1970"/>
                <a:gd name="T18" fmla="*/ 567 h 567"/>
              </a:gdLst>
              <a:ahLst/>
              <a:cxnLst>
                <a:cxn ang="T10">
                  <a:pos x="T0" y="T1"/>
                </a:cxn>
                <a:cxn ang="T11">
                  <a:pos x="T2" y="T3"/>
                </a:cxn>
                <a:cxn ang="T12">
                  <a:pos x="T4" y="T5"/>
                </a:cxn>
                <a:cxn ang="T13">
                  <a:pos x="T6" y="T7"/>
                </a:cxn>
                <a:cxn ang="T14">
                  <a:pos x="T8" y="T9"/>
                </a:cxn>
              </a:cxnLst>
              <a:rect l="T15" t="T16" r="T17" b="T18"/>
              <a:pathLst>
                <a:path w="1970" h="567">
                  <a:moveTo>
                    <a:pt x="0" y="0"/>
                  </a:moveTo>
                  <a:lnTo>
                    <a:pt x="1970" y="306"/>
                  </a:lnTo>
                  <a:lnTo>
                    <a:pt x="1970" y="567"/>
                  </a:lnTo>
                  <a:lnTo>
                    <a:pt x="0" y="259"/>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74" name="Freeform 66">
              <a:extLst>
                <a:ext uri="{FF2B5EF4-FFF2-40B4-BE49-F238E27FC236}">
                  <a16:creationId xmlns:a16="http://schemas.microsoft.com/office/drawing/2014/main" id="{C9CF072F-71E4-E948-31ED-28037EDF1A50}"/>
                </a:ext>
              </a:extLst>
            </p:cNvPr>
            <p:cNvSpPr>
              <a:spLocks/>
            </p:cNvSpPr>
            <p:nvPr/>
          </p:nvSpPr>
          <p:spPr bwMode="auto">
            <a:xfrm>
              <a:off x="1024" y="1448"/>
              <a:ext cx="197" cy="69"/>
            </a:xfrm>
            <a:custGeom>
              <a:avLst/>
              <a:gdLst>
                <a:gd name="T0" fmla="*/ 9 w 3735"/>
                <a:gd name="T1" fmla="*/ 617 h 1318"/>
                <a:gd name="T2" fmla="*/ 61 w 3735"/>
                <a:gd name="T3" fmla="*/ 573 h 1318"/>
                <a:gd name="T4" fmla="*/ 119 w 3735"/>
                <a:gd name="T5" fmla="*/ 530 h 1318"/>
                <a:gd name="T6" fmla="*/ 196 w 3735"/>
                <a:gd name="T7" fmla="*/ 478 h 1318"/>
                <a:gd name="T8" fmla="*/ 289 w 3735"/>
                <a:gd name="T9" fmla="*/ 422 h 1318"/>
                <a:gd name="T10" fmla="*/ 370 w 3735"/>
                <a:gd name="T11" fmla="*/ 379 h 1318"/>
                <a:gd name="T12" fmla="*/ 430 w 3735"/>
                <a:gd name="T13" fmla="*/ 351 h 1318"/>
                <a:gd name="T14" fmla="*/ 493 w 3735"/>
                <a:gd name="T15" fmla="*/ 323 h 1318"/>
                <a:gd name="T16" fmla="*/ 561 w 3735"/>
                <a:gd name="T17" fmla="*/ 296 h 1318"/>
                <a:gd name="T18" fmla="*/ 686 w 3735"/>
                <a:gd name="T19" fmla="*/ 252 h 1318"/>
                <a:gd name="T20" fmla="*/ 877 w 3735"/>
                <a:gd name="T21" fmla="*/ 194 h 1318"/>
                <a:gd name="T22" fmla="*/ 1083 w 3735"/>
                <a:gd name="T23" fmla="*/ 138 h 1318"/>
                <a:gd name="T24" fmla="*/ 1299 w 3735"/>
                <a:gd name="T25" fmla="*/ 89 h 1318"/>
                <a:gd name="T26" fmla="*/ 1524 w 3735"/>
                <a:gd name="T27" fmla="*/ 49 h 1318"/>
                <a:gd name="T28" fmla="*/ 1753 w 3735"/>
                <a:gd name="T29" fmla="*/ 19 h 1318"/>
                <a:gd name="T30" fmla="*/ 1985 w 3735"/>
                <a:gd name="T31" fmla="*/ 2 h 1318"/>
                <a:gd name="T32" fmla="*/ 2216 w 3735"/>
                <a:gd name="T33" fmla="*/ 1 h 1318"/>
                <a:gd name="T34" fmla="*/ 2443 w 3735"/>
                <a:gd name="T35" fmla="*/ 18 h 1318"/>
                <a:gd name="T36" fmla="*/ 2663 w 3735"/>
                <a:gd name="T37" fmla="*/ 55 h 1318"/>
                <a:gd name="T38" fmla="*/ 2874 w 3735"/>
                <a:gd name="T39" fmla="*/ 113 h 1318"/>
                <a:gd name="T40" fmla="*/ 3073 w 3735"/>
                <a:gd name="T41" fmla="*/ 197 h 1318"/>
                <a:gd name="T42" fmla="*/ 3255 w 3735"/>
                <a:gd name="T43" fmla="*/ 306 h 1318"/>
                <a:gd name="T44" fmla="*/ 3420 w 3735"/>
                <a:gd name="T45" fmla="*/ 445 h 1318"/>
                <a:gd name="T46" fmla="*/ 3562 w 3735"/>
                <a:gd name="T47" fmla="*/ 615 h 1318"/>
                <a:gd name="T48" fmla="*/ 3681 w 3735"/>
                <a:gd name="T49" fmla="*/ 817 h 1318"/>
                <a:gd name="T50" fmla="*/ 3731 w 3735"/>
                <a:gd name="T51" fmla="*/ 939 h 1318"/>
                <a:gd name="T52" fmla="*/ 3735 w 3735"/>
                <a:gd name="T53" fmla="*/ 971 h 1318"/>
                <a:gd name="T54" fmla="*/ 3734 w 3735"/>
                <a:gd name="T55" fmla="*/ 1004 h 1318"/>
                <a:gd name="T56" fmla="*/ 3730 w 3735"/>
                <a:gd name="T57" fmla="*/ 1043 h 1318"/>
                <a:gd name="T58" fmla="*/ 3717 w 3735"/>
                <a:gd name="T59" fmla="*/ 1085 h 1318"/>
                <a:gd name="T60" fmla="*/ 3696 w 3735"/>
                <a:gd name="T61" fmla="*/ 1131 h 1318"/>
                <a:gd name="T62" fmla="*/ 3663 w 3735"/>
                <a:gd name="T63" fmla="*/ 1175 h 1318"/>
                <a:gd name="T64" fmla="*/ 3616 w 3735"/>
                <a:gd name="T65" fmla="*/ 1218 h 1318"/>
                <a:gd name="T66" fmla="*/ 3552 w 3735"/>
                <a:gd name="T67" fmla="*/ 1256 h 1318"/>
                <a:gd name="T68" fmla="*/ 3470 w 3735"/>
                <a:gd name="T69" fmla="*/ 1287 h 1318"/>
                <a:gd name="T70" fmla="*/ 3367 w 3735"/>
                <a:gd name="T71" fmla="*/ 1308 h 1318"/>
                <a:gd name="T72" fmla="*/ 3241 w 3735"/>
                <a:gd name="T73" fmla="*/ 1318 h 1318"/>
                <a:gd name="T74" fmla="*/ 3088 w 3735"/>
                <a:gd name="T75" fmla="*/ 1315 h 1318"/>
                <a:gd name="T76" fmla="*/ 2908 w 3735"/>
                <a:gd name="T77" fmla="*/ 1295 h 1318"/>
                <a:gd name="T78" fmla="*/ 2697 w 3735"/>
                <a:gd name="T79" fmla="*/ 1258 h 1318"/>
                <a:gd name="T80" fmla="*/ 2563 w 3735"/>
                <a:gd name="T81" fmla="*/ 1232 h 1318"/>
                <a:gd name="T82" fmla="*/ 2440 w 3735"/>
                <a:gd name="T83" fmla="*/ 1231 h 1318"/>
                <a:gd name="T84" fmla="*/ 2215 w 3735"/>
                <a:gd name="T85" fmla="*/ 1224 h 1318"/>
                <a:gd name="T86" fmla="*/ 1992 w 3735"/>
                <a:gd name="T87" fmla="*/ 1211 h 1318"/>
                <a:gd name="T88" fmla="*/ 1824 w 3735"/>
                <a:gd name="T89" fmla="*/ 1199 h 1318"/>
                <a:gd name="T90" fmla="*/ 1641 w 3735"/>
                <a:gd name="T91" fmla="*/ 1182 h 1318"/>
                <a:gd name="T92" fmla="*/ 1448 w 3735"/>
                <a:gd name="T93" fmla="*/ 1162 h 1318"/>
                <a:gd name="T94" fmla="*/ 1247 w 3735"/>
                <a:gd name="T95" fmla="*/ 1135 h 1318"/>
                <a:gd name="T96" fmla="*/ 1041 w 3735"/>
                <a:gd name="T97" fmla="*/ 1103 h 1318"/>
                <a:gd name="T98" fmla="*/ 833 w 3735"/>
                <a:gd name="T99" fmla="*/ 1065 h 1318"/>
                <a:gd name="T100" fmla="*/ 624 w 3735"/>
                <a:gd name="T101" fmla="*/ 1018 h 1318"/>
                <a:gd name="T102" fmla="*/ 419 w 3735"/>
                <a:gd name="T103" fmla="*/ 965 h 1318"/>
                <a:gd name="T104" fmla="*/ 219 w 3735"/>
                <a:gd name="T105" fmla="*/ 903 h 1318"/>
                <a:gd name="T106" fmla="*/ 0 w 3735"/>
                <a:gd name="T107" fmla="*/ 625 h 13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735"/>
                <a:gd name="T163" fmla="*/ 0 h 1318"/>
                <a:gd name="T164" fmla="*/ 3735 w 3735"/>
                <a:gd name="T165" fmla="*/ 1318 h 131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735" h="1318">
                  <a:moveTo>
                    <a:pt x="0" y="625"/>
                  </a:moveTo>
                  <a:lnTo>
                    <a:pt x="9" y="617"/>
                  </a:lnTo>
                  <a:lnTo>
                    <a:pt x="39" y="591"/>
                  </a:lnTo>
                  <a:lnTo>
                    <a:pt x="61" y="573"/>
                  </a:lnTo>
                  <a:lnTo>
                    <a:pt x="88" y="552"/>
                  </a:lnTo>
                  <a:lnTo>
                    <a:pt x="119" y="530"/>
                  </a:lnTo>
                  <a:lnTo>
                    <a:pt x="155" y="505"/>
                  </a:lnTo>
                  <a:lnTo>
                    <a:pt x="196" y="478"/>
                  </a:lnTo>
                  <a:lnTo>
                    <a:pt x="240" y="450"/>
                  </a:lnTo>
                  <a:lnTo>
                    <a:pt x="289" y="422"/>
                  </a:lnTo>
                  <a:lnTo>
                    <a:pt x="342" y="393"/>
                  </a:lnTo>
                  <a:lnTo>
                    <a:pt x="370" y="379"/>
                  </a:lnTo>
                  <a:lnTo>
                    <a:pt x="399" y="365"/>
                  </a:lnTo>
                  <a:lnTo>
                    <a:pt x="430" y="351"/>
                  </a:lnTo>
                  <a:lnTo>
                    <a:pt x="461" y="336"/>
                  </a:lnTo>
                  <a:lnTo>
                    <a:pt x="493" y="323"/>
                  </a:lnTo>
                  <a:lnTo>
                    <a:pt x="527" y="309"/>
                  </a:lnTo>
                  <a:lnTo>
                    <a:pt x="561" y="296"/>
                  </a:lnTo>
                  <a:lnTo>
                    <a:pt x="597" y="284"/>
                  </a:lnTo>
                  <a:lnTo>
                    <a:pt x="686" y="252"/>
                  </a:lnTo>
                  <a:lnTo>
                    <a:pt x="780" y="222"/>
                  </a:lnTo>
                  <a:lnTo>
                    <a:pt x="877" y="194"/>
                  </a:lnTo>
                  <a:lnTo>
                    <a:pt x="979" y="165"/>
                  </a:lnTo>
                  <a:lnTo>
                    <a:pt x="1083" y="138"/>
                  </a:lnTo>
                  <a:lnTo>
                    <a:pt x="1190" y="113"/>
                  </a:lnTo>
                  <a:lnTo>
                    <a:pt x="1299" y="89"/>
                  </a:lnTo>
                  <a:lnTo>
                    <a:pt x="1411" y="67"/>
                  </a:lnTo>
                  <a:lnTo>
                    <a:pt x="1524" y="49"/>
                  </a:lnTo>
                  <a:lnTo>
                    <a:pt x="1638" y="32"/>
                  </a:lnTo>
                  <a:lnTo>
                    <a:pt x="1753" y="19"/>
                  </a:lnTo>
                  <a:lnTo>
                    <a:pt x="1869" y="9"/>
                  </a:lnTo>
                  <a:lnTo>
                    <a:pt x="1985" y="2"/>
                  </a:lnTo>
                  <a:lnTo>
                    <a:pt x="2101" y="0"/>
                  </a:lnTo>
                  <a:lnTo>
                    <a:pt x="2216" y="1"/>
                  </a:lnTo>
                  <a:lnTo>
                    <a:pt x="2330" y="7"/>
                  </a:lnTo>
                  <a:lnTo>
                    <a:pt x="2443" y="18"/>
                  </a:lnTo>
                  <a:lnTo>
                    <a:pt x="2555" y="34"/>
                  </a:lnTo>
                  <a:lnTo>
                    <a:pt x="2663" y="55"/>
                  </a:lnTo>
                  <a:lnTo>
                    <a:pt x="2771" y="81"/>
                  </a:lnTo>
                  <a:lnTo>
                    <a:pt x="2874" y="113"/>
                  </a:lnTo>
                  <a:lnTo>
                    <a:pt x="2976" y="152"/>
                  </a:lnTo>
                  <a:lnTo>
                    <a:pt x="3073" y="197"/>
                  </a:lnTo>
                  <a:lnTo>
                    <a:pt x="3166" y="247"/>
                  </a:lnTo>
                  <a:lnTo>
                    <a:pt x="3255" y="306"/>
                  </a:lnTo>
                  <a:lnTo>
                    <a:pt x="3340" y="371"/>
                  </a:lnTo>
                  <a:lnTo>
                    <a:pt x="3420" y="445"/>
                  </a:lnTo>
                  <a:lnTo>
                    <a:pt x="3494" y="526"/>
                  </a:lnTo>
                  <a:lnTo>
                    <a:pt x="3562" y="615"/>
                  </a:lnTo>
                  <a:lnTo>
                    <a:pt x="3625" y="712"/>
                  </a:lnTo>
                  <a:lnTo>
                    <a:pt x="3681" y="817"/>
                  </a:lnTo>
                  <a:lnTo>
                    <a:pt x="3730" y="932"/>
                  </a:lnTo>
                  <a:lnTo>
                    <a:pt x="3731" y="939"/>
                  </a:lnTo>
                  <a:lnTo>
                    <a:pt x="3734" y="958"/>
                  </a:lnTo>
                  <a:lnTo>
                    <a:pt x="3735" y="971"/>
                  </a:lnTo>
                  <a:lnTo>
                    <a:pt x="3735" y="986"/>
                  </a:lnTo>
                  <a:lnTo>
                    <a:pt x="3734" y="1004"/>
                  </a:lnTo>
                  <a:lnTo>
                    <a:pt x="3733" y="1022"/>
                  </a:lnTo>
                  <a:lnTo>
                    <a:pt x="3730" y="1043"/>
                  </a:lnTo>
                  <a:lnTo>
                    <a:pt x="3725" y="1064"/>
                  </a:lnTo>
                  <a:lnTo>
                    <a:pt x="3717" y="1085"/>
                  </a:lnTo>
                  <a:lnTo>
                    <a:pt x="3708" y="1108"/>
                  </a:lnTo>
                  <a:lnTo>
                    <a:pt x="3696" y="1131"/>
                  </a:lnTo>
                  <a:lnTo>
                    <a:pt x="3681" y="1154"/>
                  </a:lnTo>
                  <a:lnTo>
                    <a:pt x="3663" y="1175"/>
                  </a:lnTo>
                  <a:lnTo>
                    <a:pt x="3642" y="1197"/>
                  </a:lnTo>
                  <a:lnTo>
                    <a:pt x="3616" y="1218"/>
                  </a:lnTo>
                  <a:lnTo>
                    <a:pt x="3586" y="1237"/>
                  </a:lnTo>
                  <a:lnTo>
                    <a:pt x="3552" y="1256"/>
                  </a:lnTo>
                  <a:lnTo>
                    <a:pt x="3514" y="1272"/>
                  </a:lnTo>
                  <a:lnTo>
                    <a:pt x="3470" y="1287"/>
                  </a:lnTo>
                  <a:lnTo>
                    <a:pt x="3422" y="1298"/>
                  </a:lnTo>
                  <a:lnTo>
                    <a:pt x="3367" y="1308"/>
                  </a:lnTo>
                  <a:lnTo>
                    <a:pt x="3307" y="1315"/>
                  </a:lnTo>
                  <a:lnTo>
                    <a:pt x="3241" y="1318"/>
                  </a:lnTo>
                  <a:lnTo>
                    <a:pt x="3167" y="1318"/>
                  </a:lnTo>
                  <a:lnTo>
                    <a:pt x="3088" y="1315"/>
                  </a:lnTo>
                  <a:lnTo>
                    <a:pt x="3002" y="1308"/>
                  </a:lnTo>
                  <a:lnTo>
                    <a:pt x="2908" y="1295"/>
                  </a:lnTo>
                  <a:lnTo>
                    <a:pt x="2806" y="1280"/>
                  </a:lnTo>
                  <a:lnTo>
                    <a:pt x="2697" y="1258"/>
                  </a:lnTo>
                  <a:lnTo>
                    <a:pt x="2579" y="1232"/>
                  </a:lnTo>
                  <a:lnTo>
                    <a:pt x="2563" y="1232"/>
                  </a:lnTo>
                  <a:lnTo>
                    <a:pt x="2516" y="1232"/>
                  </a:lnTo>
                  <a:lnTo>
                    <a:pt x="2440" y="1231"/>
                  </a:lnTo>
                  <a:lnTo>
                    <a:pt x="2339" y="1228"/>
                  </a:lnTo>
                  <a:lnTo>
                    <a:pt x="2215" y="1224"/>
                  </a:lnTo>
                  <a:lnTo>
                    <a:pt x="2071" y="1217"/>
                  </a:lnTo>
                  <a:lnTo>
                    <a:pt x="1992" y="1211"/>
                  </a:lnTo>
                  <a:lnTo>
                    <a:pt x="1909" y="1206"/>
                  </a:lnTo>
                  <a:lnTo>
                    <a:pt x="1824" y="1199"/>
                  </a:lnTo>
                  <a:lnTo>
                    <a:pt x="1734" y="1192"/>
                  </a:lnTo>
                  <a:lnTo>
                    <a:pt x="1641" y="1182"/>
                  </a:lnTo>
                  <a:lnTo>
                    <a:pt x="1545" y="1173"/>
                  </a:lnTo>
                  <a:lnTo>
                    <a:pt x="1448" y="1162"/>
                  </a:lnTo>
                  <a:lnTo>
                    <a:pt x="1349" y="1149"/>
                  </a:lnTo>
                  <a:lnTo>
                    <a:pt x="1247" y="1135"/>
                  </a:lnTo>
                  <a:lnTo>
                    <a:pt x="1145" y="1119"/>
                  </a:lnTo>
                  <a:lnTo>
                    <a:pt x="1041" y="1103"/>
                  </a:lnTo>
                  <a:lnTo>
                    <a:pt x="937" y="1084"/>
                  </a:lnTo>
                  <a:lnTo>
                    <a:pt x="833" y="1065"/>
                  </a:lnTo>
                  <a:lnTo>
                    <a:pt x="728" y="1042"/>
                  </a:lnTo>
                  <a:lnTo>
                    <a:pt x="624" y="1018"/>
                  </a:lnTo>
                  <a:lnTo>
                    <a:pt x="521" y="992"/>
                  </a:lnTo>
                  <a:lnTo>
                    <a:pt x="419" y="965"/>
                  </a:lnTo>
                  <a:lnTo>
                    <a:pt x="318" y="935"/>
                  </a:lnTo>
                  <a:lnTo>
                    <a:pt x="219" y="903"/>
                  </a:lnTo>
                  <a:lnTo>
                    <a:pt x="122" y="869"/>
                  </a:lnTo>
                  <a:lnTo>
                    <a:pt x="0" y="625"/>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75" name="Freeform 67">
              <a:extLst>
                <a:ext uri="{FF2B5EF4-FFF2-40B4-BE49-F238E27FC236}">
                  <a16:creationId xmlns:a16="http://schemas.microsoft.com/office/drawing/2014/main" id="{28625720-4140-997C-343D-68A2B979D1C5}"/>
                </a:ext>
              </a:extLst>
            </p:cNvPr>
            <p:cNvSpPr>
              <a:spLocks/>
            </p:cNvSpPr>
            <p:nvPr/>
          </p:nvSpPr>
          <p:spPr bwMode="auto">
            <a:xfrm>
              <a:off x="1031" y="1448"/>
              <a:ext cx="148" cy="30"/>
            </a:xfrm>
            <a:custGeom>
              <a:avLst/>
              <a:gdLst>
                <a:gd name="T0" fmla="*/ 121 w 2817"/>
                <a:gd name="T1" fmla="*/ 453 h 573"/>
                <a:gd name="T2" fmla="*/ 240 w 2817"/>
                <a:gd name="T3" fmla="*/ 444 h 573"/>
                <a:gd name="T4" fmla="*/ 451 w 2817"/>
                <a:gd name="T5" fmla="*/ 424 h 573"/>
                <a:gd name="T6" fmla="*/ 650 w 2817"/>
                <a:gd name="T7" fmla="*/ 401 h 573"/>
                <a:gd name="T8" fmla="*/ 794 w 2817"/>
                <a:gd name="T9" fmla="*/ 379 h 573"/>
                <a:gd name="T10" fmla="*/ 946 w 2817"/>
                <a:gd name="T11" fmla="*/ 354 h 573"/>
                <a:gd name="T12" fmla="*/ 1099 w 2817"/>
                <a:gd name="T13" fmla="*/ 324 h 573"/>
                <a:gd name="T14" fmla="*/ 1249 w 2817"/>
                <a:gd name="T15" fmla="*/ 290 h 573"/>
                <a:gd name="T16" fmla="*/ 1393 w 2817"/>
                <a:gd name="T17" fmla="*/ 251 h 573"/>
                <a:gd name="T18" fmla="*/ 1529 w 2817"/>
                <a:gd name="T19" fmla="*/ 205 h 573"/>
                <a:gd name="T20" fmla="*/ 1651 w 2817"/>
                <a:gd name="T21" fmla="*/ 154 h 573"/>
                <a:gd name="T22" fmla="*/ 1755 w 2817"/>
                <a:gd name="T23" fmla="*/ 97 h 573"/>
                <a:gd name="T24" fmla="*/ 1839 w 2817"/>
                <a:gd name="T25" fmla="*/ 34 h 573"/>
                <a:gd name="T26" fmla="*/ 1934 w 2817"/>
                <a:gd name="T27" fmla="*/ 1 h 573"/>
                <a:gd name="T28" fmla="*/ 2055 w 2817"/>
                <a:gd name="T29" fmla="*/ 3 h 573"/>
                <a:gd name="T30" fmla="*/ 2174 w 2817"/>
                <a:gd name="T31" fmla="*/ 8 h 573"/>
                <a:gd name="T32" fmla="*/ 2291 w 2817"/>
                <a:gd name="T33" fmla="*/ 16 h 573"/>
                <a:gd name="T34" fmla="*/ 2406 w 2817"/>
                <a:gd name="T35" fmla="*/ 28 h 573"/>
                <a:gd name="T36" fmla="*/ 2519 w 2817"/>
                <a:gd name="T37" fmla="*/ 47 h 573"/>
                <a:gd name="T38" fmla="*/ 2629 w 2817"/>
                <a:gd name="T39" fmla="*/ 71 h 573"/>
                <a:gd name="T40" fmla="*/ 2739 w 2817"/>
                <a:gd name="T41" fmla="*/ 102 h 573"/>
                <a:gd name="T42" fmla="*/ 2812 w 2817"/>
                <a:gd name="T43" fmla="*/ 132 h 573"/>
                <a:gd name="T44" fmla="*/ 2806 w 2817"/>
                <a:gd name="T45" fmla="*/ 161 h 573"/>
                <a:gd name="T46" fmla="*/ 2746 w 2817"/>
                <a:gd name="T47" fmla="*/ 196 h 573"/>
                <a:gd name="T48" fmla="*/ 2639 w 2817"/>
                <a:gd name="T49" fmla="*/ 236 h 573"/>
                <a:gd name="T50" fmla="*/ 2490 w 2817"/>
                <a:gd name="T51" fmla="*/ 281 h 573"/>
                <a:gd name="T52" fmla="*/ 2308 w 2817"/>
                <a:gd name="T53" fmla="*/ 326 h 573"/>
                <a:gd name="T54" fmla="*/ 2098 w 2817"/>
                <a:gd name="T55" fmla="*/ 373 h 573"/>
                <a:gd name="T56" fmla="*/ 1867 w 2817"/>
                <a:gd name="T57" fmla="*/ 418 h 573"/>
                <a:gd name="T58" fmla="*/ 1622 w 2817"/>
                <a:gd name="T59" fmla="*/ 461 h 573"/>
                <a:gd name="T60" fmla="*/ 1370 w 2817"/>
                <a:gd name="T61" fmla="*/ 499 h 573"/>
                <a:gd name="T62" fmla="*/ 1116 w 2817"/>
                <a:gd name="T63" fmla="*/ 531 h 573"/>
                <a:gd name="T64" fmla="*/ 868 w 2817"/>
                <a:gd name="T65" fmla="*/ 555 h 573"/>
                <a:gd name="T66" fmla="*/ 632 w 2817"/>
                <a:gd name="T67" fmla="*/ 570 h 573"/>
                <a:gd name="T68" fmla="*/ 416 w 2817"/>
                <a:gd name="T69" fmla="*/ 573 h 573"/>
                <a:gd name="T70" fmla="*/ 225 w 2817"/>
                <a:gd name="T71" fmla="*/ 565 h 573"/>
                <a:gd name="T72" fmla="*/ 65 w 2817"/>
                <a:gd name="T73" fmla="*/ 541 h 573"/>
                <a:gd name="T74" fmla="*/ 25 w 2817"/>
                <a:gd name="T75" fmla="*/ 505 h 573"/>
                <a:gd name="T76" fmla="*/ 78 w 2817"/>
                <a:gd name="T77" fmla="*/ 471 h 57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17"/>
                <a:gd name="T118" fmla="*/ 0 h 573"/>
                <a:gd name="T119" fmla="*/ 2817 w 2817"/>
                <a:gd name="T120" fmla="*/ 573 h 57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17" h="573">
                  <a:moveTo>
                    <a:pt x="105" y="454"/>
                  </a:moveTo>
                  <a:lnTo>
                    <a:pt x="121" y="453"/>
                  </a:lnTo>
                  <a:lnTo>
                    <a:pt x="168" y="450"/>
                  </a:lnTo>
                  <a:lnTo>
                    <a:pt x="240" y="444"/>
                  </a:lnTo>
                  <a:lnTo>
                    <a:pt x="336" y="436"/>
                  </a:lnTo>
                  <a:lnTo>
                    <a:pt x="451" y="424"/>
                  </a:lnTo>
                  <a:lnTo>
                    <a:pt x="580" y="409"/>
                  </a:lnTo>
                  <a:lnTo>
                    <a:pt x="650" y="401"/>
                  </a:lnTo>
                  <a:lnTo>
                    <a:pt x="721" y="390"/>
                  </a:lnTo>
                  <a:lnTo>
                    <a:pt x="794" y="379"/>
                  </a:lnTo>
                  <a:lnTo>
                    <a:pt x="870" y="367"/>
                  </a:lnTo>
                  <a:lnTo>
                    <a:pt x="946" y="354"/>
                  </a:lnTo>
                  <a:lnTo>
                    <a:pt x="1022" y="340"/>
                  </a:lnTo>
                  <a:lnTo>
                    <a:pt x="1099" y="324"/>
                  </a:lnTo>
                  <a:lnTo>
                    <a:pt x="1174" y="307"/>
                  </a:lnTo>
                  <a:lnTo>
                    <a:pt x="1249" y="290"/>
                  </a:lnTo>
                  <a:lnTo>
                    <a:pt x="1322" y="271"/>
                  </a:lnTo>
                  <a:lnTo>
                    <a:pt x="1393" y="251"/>
                  </a:lnTo>
                  <a:lnTo>
                    <a:pt x="1463" y="229"/>
                  </a:lnTo>
                  <a:lnTo>
                    <a:pt x="1529" y="205"/>
                  </a:lnTo>
                  <a:lnTo>
                    <a:pt x="1592" y="181"/>
                  </a:lnTo>
                  <a:lnTo>
                    <a:pt x="1651" y="154"/>
                  </a:lnTo>
                  <a:lnTo>
                    <a:pt x="1706" y="127"/>
                  </a:lnTo>
                  <a:lnTo>
                    <a:pt x="1755" y="97"/>
                  </a:lnTo>
                  <a:lnTo>
                    <a:pt x="1801" y="67"/>
                  </a:lnTo>
                  <a:lnTo>
                    <a:pt x="1839" y="34"/>
                  </a:lnTo>
                  <a:lnTo>
                    <a:pt x="1872" y="0"/>
                  </a:lnTo>
                  <a:lnTo>
                    <a:pt x="1934" y="1"/>
                  </a:lnTo>
                  <a:lnTo>
                    <a:pt x="1994" y="2"/>
                  </a:lnTo>
                  <a:lnTo>
                    <a:pt x="2055" y="3"/>
                  </a:lnTo>
                  <a:lnTo>
                    <a:pt x="2114" y="5"/>
                  </a:lnTo>
                  <a:lnTo>
                    <a:pt x="2174" y="8"/>
                  </a:lnTo>
                  <a:lnTo>
                    <a:pt x="2232" y="12"/>
                  </a:lnTo>
                  <a:lnTo>
                    <a:pt x="2291" y="16"/>
                  </a:lnTo>
                  <a:lnTo>
                    <a:pt x="2348" y="22"/>
                  </a:lnTo>
                  <a:lnTo>
                    <a:pt x="2406" y="28"/>
                  </a:lnTo>
                  <a:lnTo>
                    <a:pt x="2462" y="36"/>
                  </a:lnTo>
                  <a:lnTo>
                    <a:pt x="2519" y="47"/>
                  </a:lnTo>
                  <a:lnTo>
                    <a:pt x="2575" y="58"/>
                  </a:lnTo>
                  <a:lnTo>
                    <a:pt x="2629" y="71"/>
                  </a:lnTo>
                  <a:lnTo>
                    <a:pt x="2684" y="85"/>
                  </a:lnTo>
                  <a:lnTo>
                    <a:pt x="2739" y="102"/>
                  </a:lnTo>
                  <a:lnTo>
                    <a:pt x="2794" y="121"/>
                  </a:lnTo>
                  <a:lnTo>
                    <a:pt x="2812" y="132"/>
                  </a:lnTo>
                  <a:lnTo>
                    <a:pt x="2817" y="145"/>
                  </a:lnTo>
                  <a:lnTo>
                    <a:pt x="2806" y="161"/>
                  </a:lnTo>
                  <a:lnTo>
                    <a:pt x="2782" y="177"/>
                  </a:lnTo>
                  <a:lnTo>
                    <a:pt x="2746" y="196"/>
                  </a:lnTo>
                  <a:lnTo>
                    <a:pt x="2698" y="215"/>
                  </a:lnTo>
                  <a:lnTo>
                    <a:pt x="2639" y="236"/>
                  </a:lnTo>
                  <a:lnTo>
                    <a:pt x="2569" y="258"/>
                  </a:lnTo>
                  <a:lnTo>
                    <a:pt x="2490" y="281"/>
                  </a:lnTo>
                  <a:lnTo>
                    <a:pt x="2403" y="303"/>
                  </a:lnTo>
                  <a:lnTo>
                    <a:pt x="2308" y="326"/>
                  </a:lnTo>
                  <a:lnTo>
                    <a:pt x="2205" y="350"/>
                  </a:lnTo>
                  <a:lnTo>
                    <a:pt x="2098" y="373"/>
                  </a:lnTo>
                  <a:lnTo>
                    <a:pt x="1985" y="396"/>
                  </a:lnTo>
                  <a:lnTo>
                    <a:pt x="1867" y="418"/>
                  </a:lnTo>
                  <a:lnTo>
                    <a:pt x="1746" y="440"/>
                  </a:lnTo>
                  <a:lnTo>
                    <a:pt x="1622" y="461"/>
                  </a:lnTo>
                  <a:lnTo>
                    <a:pt x="1497" y="480"/>
                  </a:lnTo>
                  <a:lnTo>
                    <a:pt x="1370" y="499"/>
                  </a:lnTo>
                  <a:lnTo>
                    <a:pt x="1242" y="515"/>
                  </a:lnTo>
                  <a:lnTo>
                    <a:pt x="1116" y="531"/>
                  </a:lnTo>
                  <a:lnTo>
                    <a:pt x="991" y="544"/>
                  </a:lnTo>
                  <a:lnTo>
                    <a:pt x="868" y="555"/>
                  </a:lnTo>
                  <a:lnTo>
                    <a:pt x="748" y="564"/>
                  </a:lnTo>
                  <a:lnTo>
                    <a:pt x="632" y="570"/>
                  </a:lnTo>
                  <a:lnTo>
                    <a:pt x="521" y="573"/>
                  </a:lnTo>
                  <a:lnTo>
                    <a:pt x="416" y="573"/>
                  </a:lnTo>
                  <a:lnTo>
                    <a:pt x="317" y="570"/>
                  </a:lnTo>
                  <a:lnTo>
                    <a:pt x="225" y="565"/>
                  </a:lnTo>
                  <a:lnTo>
                    <a:pt x="141" y="555"/>
                  </a:lnTo>
                  <a:lnTo>
                    <a:pt x="65" y="541"/>
                  </a:lnTo>
                  <a:lnTo>
                    <a:pt x="0" y="524"/>
                  </a:lnTo>
                  <a:lnTo>
                    <a:pt x="25" y="505"/>
                  </a:lnTo>
                  <a:lnTo>
                    <a:pt x="51" y="487"/>
                  </a:lnTo>
                  <a:lnTo>
                    <a:pt x="78" y="471"/>
                  </a:lnTo>
                  <a:lnTo>
                    <a:pt x="105" y="454"/>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grpSp>
      <p:sp>
        <p:nvSpPr>
          <p:cNvPr id="76" name="矩形 3">
            <a:extLst>
              <a:ext uri="{FF2B5EF4-FFF2-40B4-BE49-F238E27FC236}">
                <a16:creationId xmlns:a16="http://schemas.microsoft.com/office/drawing/2014/main" id="{C546818C-C8CE-57FF-E6C6-F6D116A000E0}"/>
              </a:ext>
            </a:extLst>
          </p:cNvPr>
          <p:cNvSpPr>
            <a:spLocks noChangeArrowheads="1"/>
          </p:cNvSpPr>
          <p:nvPr/>
        </p:nvSpPr>
        <p:spPr bwMode="auto">
          <a:xfrm>
            <a:off x="7702876" y="4559395"/>
            <a:ext cx="1128834"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20000"/>
              </a:lnSpc>
            </a:pPr>
            <a:r>
              <a:rPr lang="en-US" altLang="zh-CN" sz="1400" dirty="0">
                <a:cs typeface="+mn-ea"/>
                <a:sym typeface="+mn-lt"/>
              </a:rPr>
              <a:t>192.168.1.2</a:t>
            </a:r>
            <a:endParaRPr lang="zh-CN" altLang="en-US" sz="1400" dirty="0">
              <a:cs typeface="+mn-ea"/>
              <a:sym typeface="+mn-lt"/>
            </a:endParaRPr>
          </a:p>
        </p:txBody>
      </p:sp>
      <p:cxnSp>
        <p:nvCxnSpPr>
          <p:cNvPr id="77" name="直接连接符 76">
            <a:extLst>
              <a:ext uri="{FF2B5EF4-FFF2-40B4-BE49-F238E27FC236}">
                <a16:creationId xmlns:a16="http://schemas.microsoft.com/office/drawing/2014/main" id="{CFADC5F1-2D5C-6175-9BF8-2DF51033883A}"/>
              </a:ext>
            </a:extLst>
          </p:cNvPr>
          <p:cNvCxnSpPr/>
          <p:nvPr/>
        </p:nvCxnSpPr>
        <p:spPr>
          <a:xfrm>
            <a:off x="8285942" y="3191242"/>
            <a:ext cx="8272" cy="9148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 name="Group 40">
            <a:extLst>
              <a:ext uri="{FF2B5EF4-FFF2-40B4-BE49-F238E27FC236}">
                <a16:creationId xmlns:a16="http://schemas.microsoft.com/office/drawing/2014/main" id="{C3D5C6DB-107D-F414-9B0C-24A8D2A95015}"/>
              </a:ext>
            </a:extLst>
          </p:cNvPr>
          <p:cNvGrpSpPr>
            <a:grpSpLocks noChangeAspect="1"/>
          </p:cNvGrpSpPr>
          <p:nvPr/>
        </p:nvGrpSpPr>
        <p:grpSpPr bwMode="auto">
          <a:xfrm>
            <a:off x="7954038" y="3983330"/>
            <a:ext cx="635568" cy="537010"/>
            <a:chOff x="350" y="882"/>
            <a:chExt cx="871" cy="736"/>
          </a:xfrm>
        </p:grpSpPr>
        <p:sp>
          <p:nvSpPr>
            <p:cNvPr id="79" name="AutoShape 41">
              <a:extLst>
                <a:ext uri="{FF2B5EF4-FFF2-40B4-BE49-F238E27FC236}">
                  <a16:creationId xmlns:a16="http://schemas.microsoft.com/office/drawing/2014/main" id="{71EAAB42-90F8-D177-8F9B-FBD704F2AE4F}"/>
                </a:ext>
              </a:extLst>
            </p:cNvPr>
            <p:cNvSpPr>
              <a:spLocks noChangeAspect="1" noChangeArrowheads="1" noTextEdit="1"/>
            </p:cNvSpPr>
            <p:nvPr/>
          </p:nvSpPr>
          <p:spPr bwMode="auto">
            <a:xfrm>
              <a:off x="350" y="882"/>
              <a:ext cx="871" cy="736"/>
            </a:xfrm>
            <a:prstGeom prst="rect">
              <a:avLst/>
            </a:prstGeom>
            <a:noFill/>
            <a:ln w="9525">
              <a:noFill/>
              <a:miter lim="800000"/>
              <a:headEnd/>
              <a:tailEnd/>
            </a:ln>
          </p:spPr>
          <p:txBody>
            <a:bodyPr/>
            <a:lstStyle/>
            <a:p>
              <a:pPr>
                <a:lnSpc>
                  <a:spcPct val="120000"/>
                </a:lnSpc>
              </a:pPr>
              <a:endParaRPr lang="zh-CN" altLang="en-US">
                <a:cs typeface="+mn-ea"/>
                <a:sym typeface="+mn-lt"/>
              </a:endParaRPr>
            </a:p>
          </p:txBody>
        </p:sp>
        <p:sp>
          <p:nvSpPr>
            <p:cNvPr id="80" name="Freeform 42">
              <a:extLst>
                <a:ext uri="{FF2B5EF4-FFF2-40B4-BE49-F238E27FC236}">
                  <a16:creationId xmlns:a16="http://schemas.microsoft.com/office/drawing/2014/main" id="{0DD2F3E3-ECC6-6C9E-67B4-C22C37D679EE}"/>
                </a:ext>
              </a:extLst>
            </p:cNvPr>
            <p:cNvSpPr>
              <a:spLocks/>
            </p:cNvSpPr>
            <p:nvPr/>
          </p:nvSpPr>
          <p:spPr bwMode="auto">
            <a:xfrm>
              <a:off x="745" y="934"/>
              <a:ext cx="291" cy="562"/>
            </a:xfrm>
            <a:custGeom>
              <a:avLst/>
              <a:gdLst>
                <a:gd name="T0" fmla="*/ 5093 w 5531"/>
                <a:gd name="T1" fmla="*/ 0 h 10669"/>
                <a:gd name="T2" fmla="*/ 3164 w 5531"/>
                <a:gd name="T3" fmla="*/ 572 h 10669"/>
                <a:gd name="T4" fmla="*/ 0 w 5531"/>
                <a:gd name="T5" fmla="*/ 8408 h 10669"/>
                <a:gd name="T6" fmla="*/ 362 w 5531"/>
                <a:gd name="T7" fmla="*/ 9644 h 10669"/>
                <a:gd name="T8" fmla="*/ 635 w 5531"/>
                <a:gd name="T9" fmla="*/ 9708 h 10669"/>
                <a:gd name="T10" fmla="*/ 908 w 5531"/>
                <a:gd name="T11" fmla="*/ 9772 h 10669"/>
                <a:gd name="T12" fmla="*/ 1181 w 5531"/>
                <a:gd name="T13" fmla="*/ 9836 h 10669"/>
                <a:gd name="T14" fmla="*/ 1454 w 5531"/>
                <a:gd name="T15" fmla="*/ 9900 h 10669"/>
                <a:gd name="T16" fmla="*/ 1727 w 5531"/>
                <a:gd name="T17" fmla="*/ 9964 h 10669"/>
                <a:gd name="T18" fmla="*/ 2000 w 5531"/>
                <a:gd name="T19" fmla="*/ 10028 h 10669"/>
                <a:gd name="T20" fmla="*/ 2273 w 5531"/>
                <a:gd name="T21" fmla="*/ 10092 h 10669"/>
                <a:gd name="T22" fmla="*/ 2546 w 5531"/>
                <a:gd name="T23" fmla="*/ 10156 h 10669"/>
                <a:gd name="T24" fmla="*/ 2819 w 5531"/>
                <a:gd name="T25" fmla="*/ 10220 h 10669"/>
                <a:gd name="T26" fmla="*/ 3092 w 5531"/>
                <a:gd name="T27" fmla="*/ 10284 h 10669"/>
                <a:gd name="T28" fmla="*/ 3366 w 5531"/>
                <a:gd name="T29" fmla="*/ 10348 h 10669"/>
                <a:gd name="T30" fmla="*/ 3639 w 5531"/>
                <a:gd name="T31" fmla="*/ 10412 h 10669"/>
                <a:gd name="T32" fmla="*/ 3912 w 5531"/>
                <a:gd name="T33" fmla="*/ 10476 h 10669"/>
                <a:gd name="T34" fmla="*/ 4185 w 5531"/>
                <a:gd name="T35" fmla="*/ 10540 h 10669"/>
                <a:gd name="T36" fmla="*/ 4458 w 5531"/>
                <a:gd name="T37" fmla="*/ 10605 h 10669"/>
                <a:gd name="T38" fmla="*/ 4731 w 5531"/>
                <a:gd name="T39" fmla="*/ 10669 h 10669"/>
                <a:gd name="T40" fmla="*/ 4805 w 5531"/>
                <a:gd name="T41" fmla="*/ 10366 h 10669"/>
                <a:gd name="T42" fmla="*/ 4877 w 5531"/>
                <a:gd name="T43" fmla="*/ 10061 h 10669"/>
                <a:gd name="T44" fmla="*/ 4945 w 5531"/>
                <a:gd name="T45" fmla="*/ 9757 h 10669"/>
                <a:gd name="T46" fmla="*/ 5010 w 5531"/>
                <a:gd name="T47" fmla="*/ 9451 h 10669"/>
                <a:gd name="T48" fmla="*/ 5072 w 5531"/>
                <a:gd name="T49" fmla="*/ 9145 h 10669"/>
                <a:gd name="T50" fmla="*/ 5131 w 5531"/>
                <a:gd name="T51" fmla="*/ 8838 h 10669"/>
                <a:gd name="T52" fmla="*/ 5186 w 5531"/>
                <a:gd name="T53" fmla="*/ 8528 h 10669"/>
                <a:gd name="T54" fmla="*/ 5238 w 5531"/>
                <a:gd name="T55" fmla="*/ 8218 h 10669"/>
                <a:gd name="T56" fmla="*/ 5285 w 5531"/>
                <a:gd name="T57" fmla="*/ 7907 h 10669"/>
                <a:gd name="T58" fmla="*/ 5329 w 5531"/>
                <a:gd name="T59" fmla="*/ 7593 h 10669"/>
                <a:gd name="T60" fmla="*/ 5369 w 5531"/>
                <a:gd name="T61" fmla="*/ 7278 h 10669"/>
                <a:gd name="T62" fmla="*/ 5404 w 5531"/>
                <a:gd name="T63" fmla="*/ 6960 h 10669"/>
                <a:gd name="T64" fmla="*/ 5436 w 5531"/>
                <a:gd name="T65" fmla="*/ 6640 h 10669"/>
                <a:gd name="T66" fmla="*/ 5463 w 5531"/>
                <a:gd name="T67" fmla="*/ 6319 h 10669"/>
                <a:gd name="T68" fmla="*/ 5486 w 5531"/>
                <a:gd name="T69" fmla="*/ 5995 h 10669"/>
                <a:gd name="T70" fmla="*/ 5505 w 5531"/>
                <a:gd name="T71" fmla="*/ 5669 h 10669"/>
                <a:gd name="T72" fmla="*/ 5518 w 5531"/>
                <a:gd name="T73" fmla="*/ 5340 h 10669"/>
                <a:gd name="T74" fmla="*/ 5527 w 5531"/>
                <a:gd name="T75" fmla="*/ 5008 h 10669"/>
                <a:gd name="T76" fmla="*/ 5531 w 5531"/>
                <a:gd name="T77" fmla="*/ 4674 h 10669"/>
                <a:gd name="T78" fmla="*/ 5530 w 5531"/>
                <a:gd name="T79" fmla="*/ 4336 h 10669"/>
                <a:gd name="T80" fmla="*/ 5525 w 5531"/>
                <a:gd name="T81" fmla="*/ 3995 h 10669"/>
                <a:gd name="T82" fmla="*/ 5514 w 5531"/>
                <a:gd name="T83" fmla="*/ 3651 h 10669"/>
                <a:gd name="T84" fmla="*/ 5497 w 5531"/>
                <a:gd name="T85" fmla="*/ 3303 h 10669"/>
                <a:gd name="T86" fmla="*/ 5476 w 5531"/>
                <a:gd name="T87" fmla="*/ 2953 h 10669"/>
                <a:gd name="T88" fmla="*/ 5448 w 5531"/>
                <a:gd name="T89" fmla="*/ 2598 h 10669"/>
                <a:gd name="T90" fmla="*/ 5415 w 5531"/>
                <a:gd name="T91" fmla="*/ 2239 h 10669"/>
                <a:gd name="T92" fmla="*/ 5376 w 5531"/>
                <a:gd name="T93" fmla="*/ 1877 h 10669"/>
                <a:gd name="T94" fmla="*/ 5332 w 5531"/>
                <a:gd name="T95" fmla="*/ 1509 h 10669"/>
                <a:gd name="T96" fmla="*/ 5281 w 5531"/>
                <a:gd name="T97" fmla="*/ 1139 h 10669"/>
                <a:gd name="T98" fmla="*/ 5224 w 5531"/>
                <a:gd name="T99" fmla="*/ 764 h 10669"/>
                <a:gd name="T100" fmla="*/ 5161 w 5531"/>
                <a:gd name="T101" fmla="*/ 384 h 10669"/>
                <a:gd name="T102" fmla="*/ 5093 w 5531"/>
                <a:gd name="T103" fmla="*/ 0 h 1066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31"/>
                <a:gd name="T157" fmla="*/ 0 h 10669"/>
                <a:gd name="T158" fmla="*/ 5531 w 5531"/>
                <a:gd name="T159" fmla="*/ 10669 h 1066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31" h="10669">
                  <a:moveTo>
                    <a:pt x="5093" y="0"/>
                  </a:moveTo>
                  <a:lnTo>
                    <a:pt x="3164" y="572"/>
                  </a:lnTo>
                  <a:lnTo>
                    <a:pt x="0" y="8408"/>
                  </a:lnTo>
                  <a:lnTo>
                    <a:pt x="362" y="9644"/>
                  </a:lnTo>
                  <a:lnTo>
                    <a:pt x="635" y="9708"/>
                  </a:lnTo>
                  <a:lnTo>
                    <a:pt x="908" y="9772"/>
                  </a:lnTo>
                  <a:lnTo>
                    <a:pt x="1181" y="9836"/>
                  </a:lnTo>
                  <a:lnTo>
                    <a:pt x="1454" y="9900"/>
                  </a:lnTo>
                  <a:lnTo>
                    <a:pt x="1727" y="9964"/>
                  </a:lnTo>
                  <a:lnTo>
                    <a:pt x="2000" y="10028"/>
                  </a:lnTo>
                  <a:lnTo>
                    <a:pt x="2273" y="10092"/>
                  </a:lnTo>
                  <a:lnTo>
                    <a:pt x="2546" y="10156"/>
                  </a:lnTo>
                  <a:lnTo>
                    <a:pt x="2819" y="10220"/>
                  </a:lnTo>
                  <a:lnTo>
                    <a:pt x="3092" y="10284"/>
                  </a:lnTo>
                  <a:lnTo>
                    <a:pt x="3366" y="10348"/>
                  </a:lnTo>
                  <a:lnTo>
                    <a:pt x="3639" y="10412"/>
                  </a:lnTo>
                  <a:lnTo>
                    <a:pt x="3912" y="10476"/>
                  </a:lnTo>
                  <a:lnTo>
                    <a:pt x="4185" y="10540"/>
                  </a:lnTo>
                  <a:lnTo>
                    <a:pt x="4458" y="10605"/>
                  </a:lnTo>
                  <a:lnTo>
                    <a:pt x="4731" y="10669"/>
                  </a:lnTo>
                  <a:lnTo>
                    <a:pt x="4805" y="10366"/>
                  </a:lnTo>
                  <a:lnTo>
                    <a:pt x="4877" y="10061"/>
                  </a:lnTo>
                  <a:lnTo>
                    <a:pt x="4945" y="9757"/>
                  </a:lnTo>
                  <a:lnTo>
                    <a:pt x="5010" y="9451"/>
                  </a:lnTo>
                  <a:lnTo>
                    <a:pt x="5072" y="9145"/>
                  </a:lnTo>
                  <a:lnTo>
                    <a:pt x="5131" y="8838"/>
                  </a:lnTo>
                  <a:lnTo>
                    <a:pt x="5186" y="8528"/>
                  </a:lnTo>
                  <a:lnTo>
                    <a:pt x="5238" y="8218"/>
                  </a:lnTo>
                  <a:lnTo>
                    <a:pt x="5285" y="7907"/>
                  </a:lnTo>
                  <a:lnTo>
                    <a:pt x="5329" y="7593"/>
                  </a:lnTo>
                  <a:lnTo>
                    <a:pt x="5369" y="7278"/>
                  </a:lnTo>
                  <a:lnTo>
                    <a:pt x="5404" y="6960"/>
                  </a:lnTo>
                  <a:lnTo>
                    <a:pt x="5436" y="6640"/>
                  </a:lnTo>
                  <a:lnTo>
                    <a:pt x="5463" y="6319"/>
                  </a:lnTo>
                  <a:lnTo>
                    <a:pt x="5486" y="5995"/>
                  </a:lnTo>
                  <a:lnTo>
                    <a:pt x="5505" y="5669"/>
                  </a:lnTo>
                  <a:lnTo>
                    <a:pt x="5518" y="5340"/>
                  </a:lnTo>
                  <a:lnTo>
                    <a:pt x="5527" y="5008"/>
                  </a:lnTo>
                  <a:lnTo>
                    <a:pt x="5531" y="4674"/>
                  </a:lnTo>
                  <a:lnTo>
                    <a:pt x="5530" y="4336"/>
                  </a:lnTo>
                  <a:lnTo>
                    <a:pt x="5525" y="3995"/>
                  </a:lnTo>
                  <a:lnTo>
                    <a:pt x="5514" y="3651"/>
                  </a:lnTo>
                  <a:lnTo>
                    <a:pt x="5497" y="3303"/>
                  </a:lnTo>
                  <a:lnTo>
                    <a:pt x="5476" y="2953"/>
                  </a:lnTo>
                  <a:lnTo>
                    <a:pt x="5448" y="2598"/>
                  </a:lnTo>
                  <a:lnTo>
                    <a:pt x="5415" y="2239"/>
                  </a:lnTo>
                  <a:lnTo>
                    <a:pt x="5376" y="1877"/>
                  </a:lnTo>
                  <a:lnTo>
                    <a:pt x="5332" y="1509"/>
                  </a:lnTo>
                  <a:lnTo>
                    <a:pt x="5281" y="1139"/>
                  </a:lnTo>
                  <a:lnTo>
                    <a:pt x="5224" y="764"/>
                  </a:lnTo>
                  <a:lnTo>
                    <a:pt x="5161" y="384"/>
                  </a:lnTo>
                  <a:lnTo>
                    <a:pt x="5093"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81" name="Freeform 43">
              <a:extLst>
                <a:ext uri="{FF2B5EF4-FFF2-40B4-BE49-F238E27FC236}">
                  <a16:creationId xmlns:a16="http://schemas.microsoft.com/office/drawing/2014/main" id="{26B05C1B-B7F2-4B07-E686-8E985D6A8C82}"/>
                </a:ext>
              </a:extLst>
            </p:cNvPr>
            <p:cNvSpPr>
              <a:spLocks/>
            </p:cNvSpPr>
            <p:nvPr/>
          </p:nvSpPr>
          <p:spPr bwMode="auto">
            <a:xfrm>
              <a:off x="780" y="1464"/>
              <a:ext cx="98" cy="55"/>
            </a:xfrm>
            <a:custGeom>
              <a:avLst/>
              <a:gdLst>
                <a:gd name="T0" fmla="*/ 1874 w 1874"/>
                <a:gd name="T1" fmla="*/ 0 h 1039"/>
                <a:gd name="T2" fmla="*/ 0 w 1874"/>
                <a:gd name="T3" fmla="*/ 707 h 1039"/>
                <a:gd name="T4" fmla="*/ 0 w 1874"/>
                <a:gd name="T5" fmla="*/ 1039 h 1039"/>
                <a:gd name="T6" fmla="*/ 1874 w 1874"/>
                <a:gd name="T7" fmla="*/ 280 h 1039"/>
                <a:gd name="T8" fmla="*/ 1874 w 1874"/>
                <a:gd name="T9" fmla="*/ 0 h 1039"/>
                <a:gd name="T10" fmla="*/ 0 60000 65536"/>
                <a:gd name="T11" fmla="*/ 0 60000 65536"/>
                <a:gd name="T12" fmla="*/ 0 60000 65536"/>
                <a:gd name="T13" fmla="*/ 0 60000 65536"/>
                <a:gd name="T14" fmla="*/ 0 60000 65536"/>
                <a:gd name="T15" fmla="*/ 0 w 1874"/>
                <a:gd name="T16" fmla="*/ 0 h 1039"/>
                <a:gd name="T17" fmla="*/ 1874 w 1874"/>
                <a:gd name="T18" fmla="*/ 1039 h 1039"/>
              </a:gdLst>
              <a:ahLst/>
              <a:cxnLst>
                <a:cxn ang="T10">
                  <a:pos x="T0" y="T1"/>
                </a:cxn>
                <a:cxn ang="T11">
                  <a:pos x="T2" y="T3"/>
                </a:cxn>
                <a:cxn ang="T12">
                  <a:pos x="T4" y="T5"/>
                </a:cxn>
                <a:cxn ang="T13">
                  <a:pos x="T6" y="T7"/>
                </a:cxn>
                <a:cxn ang="T14">
                  <a:pos x="T8" y="T9"/>
                </a:cxn>
              </a:cxnLst>
              <a:rect l="T15" t="T16" r="T17" b="T18"/>
              <a:pathLst>
                <a:path w="1874" h="1039">
                  <a:moveTo>
                    <a:pt x="1874" y="0"/>
                  </a:moveTo>
                  <a:lnTo>
                    <a:pt x="0" y="707"/>
                  </a:lnTo>
                  <a:lnTo>
                    <a:pt x="0" y="1039"/>
                  </a:lnTo>
                  <a:lnTo>
                    <a:pt x="1874" y="280"/>
                  </a:lnTo>
                  <a:lnTo>
                    <a:pt x="1874" y="0"/>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82" name="Freeform 44">
              <a:extLst>
                <a:ext uri="{FF2B5EF4-FFF2-40B4-BE49-F238E27FC236}">
                  <a16:creationId xmlns:a16="http://schemas.microsoft.com/office/drawing/2014/main" id="{AD5F8BB4-7CA7-CDD6-A571-048576D572EC}"/>
                </a:ext>
              </a:extLst>
            </p:cNvPr>
            <p:cNvSpPr>
              <a:spLocks/>
            </p:cNvSpPr>
            <p:nvPr/>
          </p:nvSpPr>
          <p:spPr bwMode="auto">
            <a:xfrm>
              <a:off x="550" y="1420"/>
              <a:ext cx="328" cy="82"/>
            </a:xfrm>
            <a:custGeom>
              <a:avLst/>
              <a:gdLst>
                <a:gd name="T0" fmla="*/ 0 w 6246"/>
                <a:gd name="T1" fmla="*/ 0 h 1548"/>
                <a:gd name="T2" fmla="*/ 4003 w 6246"/>
                <a:gd name="T3" fmla="*/ 12 h 1548"/>
                <a:gd name="T4" fmla="*/ 6246 w 6246"/>
                <a:gd name="T5" fmla="*/ 841 h 1548"/>
                <a:gd name="T6" fmla="*/ 4372 w 6246"/>
                <a:gd name="T7" fmla="*/ 1548 h 1548"/>
                <a:gd name="T8" fmla="*/ 0 w 6246"/>
                <a:gd name="T9" fmla="*/ 0 h 1548"/>
                <a:gd name="T10" fmla="*/ 0 60000 65536"/>
                <a:gd name="T11" fmla="*/ 0 60000 65536"/>
                <a:gd name="T12" fmla="*/ 0 60000 65536"/>
                <a:gd name="T13" fmla="*/ 0 60000 65536"/>
                <a:gd name="T14" fmla="*/ 0 60000 65536"/>
                <a:gd name="T15" fmla="*/ 0 w 6246"/>
                <a:gd name="T16" fmla="*/ 0 h 1548"/>
                <a:gd name="T17" fmla="*/ 6246 w 6246"/>
                <a:gd name="T18" fmla="*/ 1548 h 1548"/>
              </a:gdLst>
              <a:ahLst/>
              <a:cxnLst>
                <a:cxn ang="T10">
                  <a:pos x="T0" y="T1"/>
                </a:cxn>
                <a:cxn ang="T11">
                  <a:pos x="T2" y="T3"/>
                </a:cxn>
                <a:cxn ang="T12">
                  <a:pos x="T4" y="T5"/>
                </a:cxn>
                <a:cxn ang="T13">
                  <a:pos x="T6" y="T7"/>
                </a:cxn>
                <a:cxn ang="T14">
                  <a:pos x="T8" y="T9"/>
                </a:cxn>
              </a:cxnLst>
              <a:rect l="T15" t="T16" r="T17" b="T18"/>
              <a:pathLst>
                <a:path w="6246" h="1548">
                  <a:moveTo>
                    <a:pt x="0" y="0"/>
                  </a:moveTo>
                  <a:lnTo>
                    <a:pt x="4003" y="12"/>
                  </a:lnTo>
                  <a:lnTo>
                    <a:pt x="6246" y="841"/>
                  </a:lnTo>
                  <a:lnTo>
                    <a:pt x="4372" y="1548"/>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83" name="Freeform 45">
              <a:extLst>
                <a:ext uri="{FF2B5EF4-FFF2-40B4-BE49-F238E27FC236}">
                  <a16:creationId xmlns:a16="http://schemas.microsoft.com/office/drawing/2014/main" id="{222608B3-10AD-2163-BE50-19E7301C9A56}"/>
                </a:ext>
              </a:extLst>
            </p:cNvPr>
            <p:cNvSpPr>
              <a:spLocks/>
            </p:cNvSpPr>
            <p:nvPr/>
          </p:nvSpPr>
          <p:spPr bwMode="auto">
            <a:xfrm>
              <a:off x="550" y="1420"/>
              <a:ext cx="230" cy="99"/>
            </a:xfrm>
            <a:custGeom>
              <a:avLst/>
              <a:gdLst>
                <a:gd name="T0" fmla="*/ 0 w 4372"/>
                <a:gd name="T1" fmla="*/ 0 h 1880"/>
                <a:gd name="T2" fmla="*/ 4372 w 4372"/>
                <a:gd name="T3" fmla="*/ 1548 h 1880"/>
                <a:gd name="T4" fmla="*/ 4372 w 4372"/>
                <a:gd name="T5" fmla="*/ 1880 h 1880"/>
                <a:gd name="T6" fmla="*/ 0 w 4372"/>
                <a:gd name="T7" fmla="*/ 331 h 1880"/>
                <a:gd name="T8" fmla="*/ 0 w 4372"/>
                <a:gd name="T9" fmla="*/ 0 h 1880"/>
                <a:gd name="T10" fmla="*/ 0 60000 65536"/>
                <a:gd name="T11" fmla="*/ 0 60000 65536"/>
                <a:gd name="T12" fmla="*/ 0 60000 65536"/>
                <a:gd name="T13" fmla="*/ 0 60000 65536"/>
                <a:gd name="T14" fmla="*/ 0 60000 65536"/>
                <a:gd name="T15" fmla="*/ 0 w 4372"/>
                <a:gd name="T16" fmla="*/ 0 h 1880"/>
                <a:gd name="T17" fmla="*/ 4372 w 4372"/>
                <a:gd name="T18" fmla="*/ 1880 h 1880"/>
              </a:gdLst>
              <a:ahLst/>
              <a:cxnLst>
                <a:cxn ang="T10">
                  <a:pos x="T0" y="T1"/>
                </a:cxn>
                <a:cxn ang="T11">
                  <a:pos x="T2" y="T3"/>
                </a:cxn>
                <a:cxn ang="T12">
                  <a:pos x="T4" y="T5"/>
                </a:cxn>
                <a:cxn ang="T13">
                  <a:pos x="T6" y="T7"/>
                </a:cxn>
                <a:cxn ang="T14">
                  <a:pos x="T8" y="T9"/>
                </a:cxn>
              </a:cxnLst>
              <a:rect l="T15" t="T16" r="T17" b="T18"/>
              <a:pathLst>
                <a:path w="4372" h="1880">
                  <a:moveTo>
                    <a:pt x="0" y="0"/>
                  </a:moveTo>
                  <a:lnTo>
                    <a:pt x="4372" y="1548"/>
                  </a:lnTo>
                  <a:lnTo>
                    <a:pt x="4372" y="1880"/>
                  </a:lnTo>
                  <a:lnTo>
                    <a:pt x="0" y="331"/>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84" name="Freeform 46">
              <a:extLst>
                <a:ext uri="{FF2B5EF4-FFF2-40B4-BE49-F238E27FC236}">
                  <a16:creationId xmlns:a16="http://schemas.microsoft.com/office/drawing/2014/main" id="{36F87FA8-4585-5B80-339B-84B819EA064C}"/>
                </a:ext>
              </a:extLst>
            </p:cNvPr>
            <p:cNvSpPr>
              <a:spLocks/>
            </p:cNvSpPr>
            <p:nvPr/>
          </p:nvSpPr>
          <p:spPr bwMode="auto">
            <a:xfrm>
              <a:off x="350" y="1505"/>
              <a:ext cx="332" cy="113"/>
            </a:xfrm>
            <a:custGeom>
              <a:avLst/>
              <a:gdLst>
                <a:gd name="T0" fmla="*/ 0 w 6301"/>
                <a:gd name="T1" fmla="*/ 0 h 2139"/>
                <a:gd name="T2" fmla="*/ 30 w 6301"/>
                <a:gd name="T3" fmla="*/ 204 h 2139"/>
                <a:gd name="T4" fmla="*/ 2622 w 6301"/>
                <a:gd name="T5" fmla="*/ 2139 h 2139"/>
                <a:gd name="T6" fmla="*/ 6301 w 6301"/>
                <a:gd name="T7" fmla="*/ 1526 h 2139"/>
                <a:gd name="T8" fmla="*/ 6297 w 6301"/>
                <a:gd name="T9" fmla="*/ 1024 h 2139"/>
                <a:gd name="T10" fmla="*/ 0 w 6301"/>
                <a:gd name="T11" fmla="*/ 0 h 2139"/>
                <a:gd name="T12" fmla="*/ 0 60000 65536"/>
                <a:gd name="T13" fmla="*/ 0 60000 65536"/>
                <a:gd name="T14" fmla="*/ 0 60000 65536"/>
                <a:gd name="T15" fmla="*/ 0 60000 65536"/>
                <a:gd name="T16" fmla="*/ 0 60000 65536"/>
                <a:gd name="T17" fmla="*/ 0 60000 65536"/>
                <a:gd name="T18" fmla="*/ 0 w 6301"/>
                <a:gd name="T19" fmla="*/ 0 h 2139"/>
                <a:gd name="T20" fmla="*/ 6301 w 6301"/>
                <a:gd name="T21" fmla="*/ 2139 h 2139"/>
              </a:gdLst>
              <a:ahLst/>
              <a:cxnLst>
                <a:cxn ang="T12">
                  <a:pos x="T0" y="T1"/>
                </a:cxn>
                <a:cxn ang="T13">
                  <a:pos x="T2" y="T3"/>
                </a:cxn>
                <a:cxn ang="T14">
                  <a:pos x="T4" y="T5"/>
                </a:cxn>
                <a:cxn ang="T15">
                  <a:pos x="T6" y="T7"/>
                </a:cxn>
                <a:cxn ang="T16">
                  <a:pos x="T8" y="T9"/>
                </a:cxn>
                <a:cxn ang="T17">
                  <a:pos x="T10" y="T11"/>
                </a:cxn>
              </a:cxnLst>
              <a:rect l="T18" t="T19" r="T20" b="T21"/>
              <a:pathLst>
                <a:path w="6301" h="2139">
                  <a:moveTo>
                    <a:pt x="0" y="0"/>
                  </a:moveTo>
                  <a:lnTo>
                    <a:pt x="30" y="204"/>
                  </a:lnTo>
                  <a:lnTo>
                    <a:pt x="2622" y="2139"/>
                  </a:lnTo>
                  <a:lnTo>
                    <a:pt x="6301" y="1526"/>
                  </a:lnTo>
                  <a:lnTo>
                    <a:pt x="6297" y="1024"/>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85" name="Freeform 47">
              <a:extLst>
                <a:ext uri="{FF2B5EF4-FFF2-40B4-BE49-F238E27FC236}">
                  <a16:creationId xmlns:a16="http://schemas.microsoft.com/office/drawing/2014/main" id="{5293CDC0-E4D5-8436-878E-DF45CFE9AECA}"/>
                </a:ext>
              </a:extLst>
            </p:cNvPr>
            <p:cNvSpPr>
              <a:spLocks/>
            </p:cNvSpPr>
            <p:nvPr/>
          </p:nvSpPr>
          <p:spPr bwMode="auto">
            <a:xfrm>
              <a:off x="628" y="1355"/>
              <a:ext cx="98" cy="118"/>
            </a:xfrm>
            <a:custGeom>
              <a:avLst/>
              <a:gdLst>
                <a:gd name="T0" fmla="*/ 0 w 1868"/>
                <a:gd name="T1" fmla="*/ 0 h 2244"/>
                <a:gd name="T2" fmla="*/ 1868 w 1868"/>
                <a:gd name="T3" fmla="*/ 0 h 2244"/>
                <a:gd name="T4" fmla="*/ 1861 w 1868"/>
                <a:gd name="T5" fmla="*/ 2244 h 2244"/>
                <a:gd name="T6" fmla="*/ 121 w 1868"/>
                <a:gd name="T7" fmla="*/ 1688 h 2244"/>
                <a:gd name="T8" fmla="*/ 0 w 1868"/>
                <a:gd name="T9" fmla="*/ 0 h 2244"/>
                <a:gd name="T10" fmla="*/ 0 60000 65536"/>
                <a:gd name="T11" fmla="*/ 0 60000 65536"/>
                <a:gd name="T12" fmla="*/ 0 60000 65536"/>
                <a:gd name="T13" fmla="*/ 0 60000 65536"/>
                <a:gd name="T14" fmla="*/ 0 60000 65536"/>
                <a:gd name="T15" fmla="*/ 0 w 1868"/>
                <a:gd name="T16" fmla="*/ 0 h 2244"/>
                <a:gd name="T17" fmla="*/ 1868 w 1868"/>
                <a:gd name="T18" fmla="*/ 2244 h 2244"/>
              </a:gdLst>
              <a:ahLst/>
              <a:cxnLst>
                <a:cxn ang="T10">
                  <a:pos x="T0" y="T1"/>
                </a:cxn>
                <a:cxn ang="T11">
                  <a:pos x="T2" y="T3"/>
                </a:cxn>
                <a:cxn ang="T12">
                  <a:pos x="T4" y="T5"/>
                </a:cxn>
                <a:cxn ang="T13">
                  <a:pos x="T6" y="T7"/>
                </a:cxn>
                <a:cxn ang="T14">
                  <a:pos x="T8" y="T9"/>
                </a:cxn>
              </a:cxnLst>
              <a:rect l="T15" t="T16" r="T17" b="T18"/>
              <a:pathLst>
                <a:path w="1868" h="2244">
                  <a:moveTo>
                    <a:pt x="0" y="0"/>
                  </a:moveTo>
                  <a:lnTo>
                    <a:pt x="1868" y="0"/>
                  </a:lnTo>
                  <a:lnTo>
                    <a:pt x="1861" y="2244"/>
                  </a:lnTo>
                  <a:lnTo>
                    <a:pt x="121" y="1688"/>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86" name="Freeform 48">
              <a:extLst>
                <a:ext uri="{FF2B5EF4-FFF2-40B4-BE49-F238E27FC236}">
                  <a16:creationId xmlns:a16="http://schemas.microsoft.com/office/drawing/2014/main" id="{2E917E26-865F-8B8F-6F78-CF56BDC2B5BC}"/>
                </a:ext>
              </a:extLst>
            </p:cNvPr>
            <p:cNvSpPr>
              <a:spLocks/>
            </p:cNvSpPr>
            <p:nvPr/>
          </p:nvSpPr>
          <p:spPr bwMode="auto">
            <a:xfrm>
              <a:off x="726" y="1355"/>
              <a:ext cx="51" cy="118"/>
            </a:xfrm>
            <a:custGeom>
              <a:avLst/>
              <a:gdLst>
                <a:gd name="T0" fmla="*/ 965 w 965"/>
                <a:gd name="T1" fmla="*/ 0 h 2244"/>
                <a:gd name="T2" fmla="*/ 0 w 965"/>
                <a:gd name="T3" fmla="*/ 0 h 2244"/>
                <a:gd name="T4" fmla="*/ 0 w 965"/>
                <a:gd name="T5" fmla="*/ 2244 h 2244"/>
                <a:gd name="T6" fmla="*/ 903 w 965"/>
                <a:gd name="T7" fmla="*/ 1739 h 2244"/>
                <a:gd name="T8" fmla="*/ 965 w 965"/>
                <a:gd name="T9" fmla="*/ 0 h 2244"/>
                <a:gd name="T10" fmla="*/ 0 60000 65536"/>
                <a:gd name="T11" fmla="*/ 0 60000 65536"/>
                <a:gd name="T12" fmla="*/ 0 60000 65536"/>
                <a:gd name="T13" fmla="*/ 0 60000 65536"/>
                <a:gd name="T14" fmla="*/ 0 60000 65536"/>
                <a:gd name="T15" fmla="*/ 0 w 965"/>
                <a:gd name="T16" fmla="*/ 0 h 2244"/>
                <a:gd name="T17" fmla="*/ 965 w 965"/>
                <a:gd name="T18" fmla="*/ 2244 h 2244"/>
              </a:gdLst>
              <a:ahLst/>
              <a:cxnLst>
                <a:cxn ang="T10">
                  <a:pos x="T0" y="T1"/>
                </a:cxn>
                <a:cxn ang="T11">
                  <a:pos x="T2" y="T3"/>
                </a:cxn>
                <a:cxn ang="T12">
                  <a:pos x="T4" y="T5"/>
                </a:cxn>
                <a:cxn ang="T13">
                  <a:pos x="T6" y="T7"/>
                </a:cxn>
                <a:cxn ang="T14">
                  <a:pos x="T8" y="T9"/>
                </a:cxn>
              </a:cxnLst>
              <a:rect l="T15" t="T16" r="T17" b="T18"/>
              <a:pathLst>
                <a:path w="965" h="2244">
                  <a:moveTo>
                    <a:pt x="965" y="0"/>
                  </a:moveTo>
                  <a:lnTo>
                    <a:pt x="0" y="0"/>
                  </a:lnTo>
                  <a:lnTo>
                    <a:pt x="0" y="2244"/>
                  </a:lnTo>
                  <a:lnTo>
                    <a:pt x="903" y="1739"/>
                  </a:lnTo>
                  <a:lnTo>
                    <a:pt x="965" y="0"/>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87" name="Freeform 49">
              <a:extLst>
                <a:ext uri="{FF2B5EF4-FFF2-40B4-BE49-F238E27FC236}">
                  <a16:creationId xmlns:a16="http://schemas.microsoft.com/office/drawing/2014/main" id="{3AA7A087-7C04-890F-AA73-9A53754C1C5C}"/>
                </a:ext>
              </a:extLst>
            </p:cNvPr>
            <p:cNvSpPr>
              <a:spLocks/>
            </p:cNvSpPr>
            <p:nvPr/>
          </p:nvSpPr>
          <p:spPr bwMode="auto">
            <a:xfrm>
              <a:off x="350" y="1475"/>
              <a:ext cx="331" cy="130"/>
            </a:xfrm>
            <a:custGeom>
              <a:avLst/>
              <a:gdLst>
                <a:gd name="T0" fmla="*/ 6298 w 6298"/>
                <a:gd name="T1" fmla="*/ 1597 h 2471"/>
                <a:gd name="T2" fmla="*/ 2893 w 6298"/>
                <a:gd name="T3" fmla="*/ 0 h 2471"/>
                <a:gd name="T4" fmla="*/ 0 w 6298"/>
                <a:gd name="T5" fmla="*/ 573 h 2471"/>
                <a:gd name="T6" fmla="*/ 2772 w 6298"/>
                <a:gd name="T7" fmla="*/ 2471 h 2471"/>
                <a:gd name="T8" fmla="*/ 6298 w 6298"/>
                <a:gd name="T9" fmla="*/ 1597 h 2471"/>
                <a:gd name="T10" fmla="*/ 0 60000 65536"/>
                <a:gd name="T11" fmla="*/ 0 60000 65536"/>
                <a:gd name="T12" fmla="*/ 0 60000 65536"/>
                <a:gd name="T13" fmla="*/ 0 60000 65536"/>
                <a:gd name="T14" fmla="*/ 0 60000 65536"/>
                <a:gd name="T15" fmla="*/ 0 w 6298"/>
                <a:gd name="T16" fmla="*/ 0 h 2471"/>
                <a:gd name="T17" fmla="*/ 6298 w 6298"/>
                <a:gd name="T18" fmla="*/ 2471 h 2471"/>
              </a:gdLst>
              <a:ahLst/>
              <a:cxnLst>
                <a:cxn ang="T10">
                  <a:pos x="T0" y="T1"/>
                </a:cxn>
                <a:cxn ang="T11">
                  <a:pos x="T2" y="T3"/>
                </a:cxn>
                <a:cxn ang="T12">
                  <a:pos x="T4" y="T5"/>
                </a:cxn>
                <a:cxn ang="T13">
                  <a:pos x="T6" y="T7"/>
                </a:cxn>
                <a:cxn ang="T14">
                  <a:pos x="T8" y="T9"/>
                </a:cxn>
              </a:cxnLst>
              <a:rect l="T15" t="T16" r="T17" b="T18"/>
              <a:pathLst>
                <a:path w="6298" h="2471">
                  <a:moveTo>
                    <a:pt x="6298" y="1597"/>
                  </a:moveTo>
                  <a:lnTo>
                    <a:pt x="2893" y="0"/>
                  </a:lnTo>
                  <a:lnTo>
                    <a:pt x="0" y="573"/>
                  </a:lnTo>
                  <a:lnTo>
                    <a:pt x="2772" y="2471"/>
                  </a:lnTo>
                  <a:lnTo>
                    <a:pt x="6298" y="1597"/>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88" name="Freeform 50">
              <a:extLst>
                <a:ext uri="{FF2B5EF4-FFF2-40B4-BE49-F238E27FC236}">
                  <a16:creationId xmlns:a16="http://schemas.microsoft.com/office/drawing/2014/main" id="{E7587C4E-41DA-E9D8-DC11-9B5B3A985BF7}"/>
                </a:ext>
              </a:extLst>
            </p:cNvPr>
            <p:cNvSpPr>
              <a:spLocks/>
            </p:cNvSpPr>
            <p:nvPr/>
          </p:nvSpPr>
          <p:spPr bwMode="auto">
            <a:xfrm>
              <a:off x="483" y="882"/>
              <a:ext cx="427" cy="490"/>
            </a:xfrm>
            <a:custGeom>
              <a:avLst/>
              <a:gdLst>
                <a:gd name="T0" fmla="*/ 8106 w 8106"/>
                <a:gd name="T1" fmla="*/ 0 h 9312"/>
                <a:gd name="T2" fmla="*/ 1929 w 8106"/>
                <a:gd name="T3" fmla="*/ 1446 h 9312"/>
                <a:gd name="T4" fmla="*/ 1808 w 8106"/>
                <a:gd name="T5" fmla="*/ 1868 h 9312"/>
                <a:gd name="T6" fmla="*/ 1688 w 8106"/>
                <a:gd name="T7" fmla="*/ 2290 h 9312"/>
                <a:gd name="T8" fmla="*/ 1567 w 8106"/>
                <a:gd name="T9" fmla="*/ 2712 h 9312"/>
                <a:gd name="T10" fmla="*/ 1446 w 8106"/>
                <a:gd name="T11" fmla="*/ 3134 h 9312"/>
                <a:gd name="T12" fmla="*/ 1326 w 8106"/>
                <a:gd name="T13" fmla="*/ 3557 h 9312"/>
                <a:gd name="T14" fmla="*/ 1205 w 8106"/>
                <a:gd name="T15" fmla="*/ 3979 h 9312"/>
                <a:gd name="T16" fmla="*/ 1085 w 8106"/>
                <a:gd name="T17" fmla="*/ 4401 h 9312"/>
                <a:gd name="T18" fmla="*/ 964 w 8106"/>
                <a:gd name="T19" fmla="*/ 4822 h 9312"/>
                <a:gd name="T20" fmla="*/ 844 w 8106"/>
                <a:gd name="T21" fmla="*/ 5244 h 9312"/>
                <a:gd name="T22" fmla="*/ 723 w 8106"/>
                <a:gd name="T23" fmla="*/ 5666 h 9312"/>
                <a:gd name="T24" fmla="*/ 603 w 8106"/>
                <a:gd name="T25" fmla="*/ 6088 h 9312"/>
                <a:gd name="T26" fmla="*/ 482 w 8106"/>
                <a:gd name="T27" fmla="*/ 6510 h 9312"/>
                <a:gd name="T28" fmla="*/ 362 w 8106"/>
                <a:gd name="T29" fmla="*/ 6932 h 9312"/>
                <a:gd name="T30" fmla="*/ 241 w 8106"/>
                <a:gd name="T31" fmla="*/ 7354 h 9312"/>
                <a:gd name="T32" fmla="*/ 121 w 8106"/>
                <a:gd name="T33" fmla="*/ 7776 h 9312"/>
                <a:gd name="T34" fmla="*/ 0 w 8106"/>
                <a:gd name="T35" fmla="*/ 8197 h 9312"/>
                <a:gd name="T36" fmla="*/ 139 w 8106"/>
                <a:gd name="T37" fmla="*/ 8275 h 9312"/>
                <a:gd name="T38" fmla="*/ 280 w 8106"/>
                <a:gd name="T39" fmla="*/ 8347 h 9312"/>
                <a:gd name="T40" fmla="*/ 425 w 8106"/>
                <a:gd name="T41" fmla="*/ 8418 h 9312"/>
                <a:gd name="T42" fmla="*/ 574 w 8106"/>
                <a:gd name="T43" fmla="*/ 8484 h 9312"/>
                <a:gd name="T44" fmla="*/ 726 w 8106"/>
                <a:gd name="T45" fmla="*/ 8547 h 9312"/>
                <a:gd name="T46" fmla="*/ 881 w 8106"/>
                <a:gd name="T47" fmla="*/ 8607 h 9312"/>
                <a:gd name="T48" fmla="*/ 1039 w 8106"/>
                <a:gd name="T49" fmla="*/ 8664 h 9312"/>
                <a:gd name="T50" fmla="*/ 1202 w 8106"/>
                <a:gd name="T51" fmla="*/ 8718 h 9312"/>
                <a:gd name="T52" fmla="*/ 1366 w 8106"/>
                <a:gd name="T53" fmla="*/ 8768 h 9312"/>
                <a:gd name="T54" fmla="*/ 1534 w 8106"/>
                <a:gd name="T55" fmla="*/ 8816 h 9312"/>
                <a:gd name="T56" fmla="*/ 1705 w 8106"/>
                <a:gd name="T57" fmla="*/ 8861 h 9312"/>
                <a:gd name="T58" fmla="*/ 1878 w 8106"/>
                <a:gd name="T59" fmla="*/ 8903 h 9312"/>
                <a:gd name="T60" fmla="*/ 2055 w 8106"/>
                <a:gd name="T61" fmla="*/ 8943 h 9312"/>
                <a:gd name="T62" fmla="*/ 2234 w 8106"/>
                <a:gd name="T63" fmla="*/ 8980 h 9312"/>
                <a:gd name="T64" fmla="*/ 2416 w 8106"/>
                <a:gd name="T65" fmla="*/ 9014 h 9312"/>
                <a:gd name="T66" fmla="*/ 2600 w 8106"/>
                <a:gd name="T67" fmla="*/ 9047 h 9312"/>
                <a:gd name="T68" fmla="*/ 2787 w 8106"/>
                <a:gd name="T69" fmla="*/ 9077 h 9312"/>
                <a:gd name="T70" fmla="*/ 2977 w 8106"/>
                <a:gd name="T71" fmla="*/ 9105 h 9312"/>
                <a:gd name="T72" fmla="*/ 3168 w 8106"/>
                <a:gd name="T73" fmla="*/ 9131 h 9312"/>
                <a:gd name="T74" fmla="*/ 3363 w 8106"/>
                <a:gd name="T75" fmla="*/ 9155 h 9312"/>
                <a:gd name="T76" fmla="*/ 3559 w 8106"/>
                <a:gd name="T77" fmla="*/ 9177 h 9312"/>
                <a:gd name="T78" fmla="*/ 3758 w 8106"/>
                <a:gd name="T79" fmla="*/ 9196 h 9312"/>
                <a:gd name="T80" fmla="*/ 3958 w 8106"/>
                <a:gd name="T81" fmla="*/ 9215 h 9312"/>
                <a:gd name="T82" fmla="*/ 4161 w 8106"/>
                <a:gd name="T83" fmla="*/ 9232 h 9312"/>
                <a:gd name="T84" fmla="*/ 4365 w 8106"/>
                <a:gd name="T85" fmla="*/ 9246 h 9312"/>
                <a:gd name="T86" fmla="*/ 4572 w 8106"/>
                <a:gd name="T87" fmla="*/ 9260 h 9312"/>
                <a:gd name="T88" fmla="*/ 4780 w 8106"/>
                <a:gd name="T89" fmla="*/ 9272 h 9312"/>
                <a:gd name="T90" fmla="*/ 4989 w 8106"/>
                <a:gd name="T91" fmla="*/ 9282 h 9312"/>
                <a:gd name="T92" fmla="*/ 5202 w 8106"/>
                <a:gd name="T93" fmla="*/ 9292 h 9312"/>
                <a:gd name="T94" fmla="*/ 5415 w 8106"/>
                <a:gd name="T95" fmla="*/ 9300 h 9312"/>
                <a:gd name="T96" fmla="*/ 5630 w 8106"/>
                <a:gd name="T97" fmla="*/ 9307 h 9312"/>
                <a:gd name="T98" fmla="*/ 5846 w 8106"/>
                <a:gd name="T99" fmla="*/ 9312 h 9312"/>
                <a:gd name="T100" fmla="*/ 8106 w 8106"/>
                <a:gd name="T101" fmla="*/ 0 h 93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106"/>
                <a:gd name="T154" fmla="*/ 0 h 9312"/>
                <a:gd name="T155" fmla="*/ 8106 w 8106"/>
                <a:gd name="T156" fmla="*/ 9312 h 93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106" h="9312">
                  <a:moveTo>
                    <a:pt x="8106" y="0"/>
                  </a:moveTo>
                  <a:lnTo>
                    <a:pt x="1929" y="1446"/>
                  </a:lnTo>
                  <a:lnTo>
                    <a:pt x="1808" y="1868"/>
                  </a:lnTo>
                  <a:lnTo>
                    <a:pt x="1688" y="2290"/>
                  </a:lnTo>
                  <a:lnTo>
                    <a:pt x="1567" y="2712"/>
                  </a:lnTo>
                  <a:lnTo>
                    <a:pt x="1446" y="3134"/>
                  </a:lnTo>
                  <a:lnTo>
                    <a:pt x="1326" y="3557"/>
                  </a:lnTo>
                  <a:lnTo>
                    <a:pt x="1205" y="3979"/>
                  </a:lnTo>
                  <a:lnTo>
                    <a:pt x="1085" y="4401"/>
                  </a:lnTo>
                  <a:lnTo>
                    <a:pt x="964" y="4822"/>
                  </a:lnTo>
                  <a:lnTo>
                    <a:pt x="844" y="5244"/>
                  </a:lnTo>
                  <a:lnTo>
                    <a:pt x="723" y="5666"/>
                  </a:lnTo>
                  <a:lnTo>
                    <a:pt x="603" y="6088"/>
                  </a:lnTo>
                  <a:lnTo>
                    <a:pt x="482" y="6510"/>
                  </a:lnTo>
                  <a:lnTo>
                    <a:pt x="362" y="6932"/>
                  </a:lnTo>
                  <a:lnTo>
                    <a:pt x="241" y="7354"/>
                  </a:lnTo>
                  <a:lnTo>
                    <a:pt x="121" y="7776"/>
                  </a:lnTo>
                  <a:lnTo>
                    <a:pt x="0" y="8197"/>
                  </a:lnTo>
                  <a:lnTo>
                    <a:pt x="139" y="8275"/>
                  </a:lnTo>
                  <a:lnTo>
                    <a:pt x="280" y="8347"/>
                  </a:lnTo>
                  <a:lnTo>
                    <a:pt x="425" y="8418"/>
                  </a:lnTo>
                  <a:lnTo>
                    <a:pt x="574" y="8484"/>
                  </a:lnTo>
                  <a:lnTo>
                    <a:pt x="726" y="8547"/>
                  </a:lnTo>
                  <a:lnTo>
                    <a:pt x="881" y="8607"/>
                  </a:lnTo>
                  <a:lnTo>
                    <a:pt x="1039" y="8664"/>
                  </a:lnTo>
                  <a:lnTo>
                    <a:pt x="1202" y="8718"/>
                  </a:lnTo>
                  <a:lnTo>
                    <a:pt x="1366" y="8768"/>
                  </a:lnTo>
                  <a:lnTo>
                    <a:pt x="1534" y="8816"/>
                  </a:lnTo>
                  <a:lnTo>
                    <a:pt x="1705" y="8861"/>
                  </a:lnTo>
                  <a:lnTo>
                    <a:pt x="1878" y="8903"/>
                  </a:lnTo>
                  <a:lnTo>
                    <a:pt x="2055" y="8943"/>
                  </a:lnTo>
                  <a:lnTo>
                    <a:pt x="2234" y="8980"/>
                  </a:lnTo>
                  <a:lnTo>
                    <a:pt x="2416" y="9014"/>
                  </a:lnTo>
                  <a:lnTo>
                    <a:pt x="2600" y="9047"/>
                  </a:lnTo>
                  <a:lnTo>
                    <a:pt x="2787" y="9077"/>
                  </a:lnTo>
                  <a:lnTo>
                    <a:pt x="2977" y="9105"/>
                  </a:lnTo>
                  <a:lnTo>
                    <a:pt x="3168" y="9131"/>
                  </a:lnTo>
                  <a:lnTo>
                    <a:pt x="3363" y="9155"/>
                  </a:lnTo>
                  <a:lnTo>
                    <a:pt x="3559" y="9177"/>
                  </a:lnTo>
                  <a:lnTo>
                    <a:pt x="3758" y="9196"/>
                  </a:lnTo>
                  <a:lnTo>
                    <a:pt x="3958" y="9215"/>
                  </a:lnTo>
                  <a:lnTo>
                    <a:pt x="4161" y="9232"/>
                  </a:lnTo>
                  <a:lnTo>
                    <a:pt x="4365" y="9246"/>
                  </a:lnTo>
                  <a:lnTo>
                    <a:pt x="4572" y="9260"/>
                  </a:lnTo>
                  <a:lnTo>
                    <a:pt x="4780" y="9272"/>
                  </a:lnTo>
                  <a:lnTo>
                    <a:pt x="4989" y="9282"/>
                  </a:lnTo>
                  <a:lnTo>
                    <a:pt x="5202" y="9292"/>
                  </a:lnTo>
                  <a:lnTo>
                    <a:pt x="5415" y="9300"/>
                  </a:lnTo>
                  <a:lnTo>
                    <a:pt x="5630" y="9307"/>
                  </a:lnTo>
                  <a:lnTo>
                    <a:pt x="5846" y="9312"/>
                  </a:lnTo>
                  <a:lnTo>
                    <a:pt x="8106"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89" name="Freeform 51">
              <a:extLst>
                <a:ext uri="{FF2B5EF4-FFF2-40B4-BE49-F238E27FC236}">
                  <a16:creationId xmlns:a16="http://schemas.microsoft.com/office/drawing/2014/main" id="{A024E85B-4802-AAE3-2511-4A8E69BD3726}"/>
                </a:ext>
              </a:extLst>
            </p:cNvPr>
            <p:cNvSpPr>
              <a:spLocks/>
            </p:cNvSpPr>
            <p:nvPr/>
          </p:nvSpPr>
          <p:spPr bwMode="auto">
            <a:xfrm>
              <a:off x="527" y="928"/>
              <a:ext cx="330" cy="368"/>
            </a:xfrm>
            <a:custGeom>
              <a:avLst/>
              <a:gdLst>
                <a:gd name="T0" fmla="*/ 6270 w 6270"/>
                <a:gd name="T1" fmla="*/ 0 h 6992"/>
                <a:gd name="T2" fmla="*/ 1493 w 6270"/>
                <a:gd name="T3" fmla="*/ 1119 h 6992"/>
                <a:gd name="T4" fmla="*/ 1399 w 6270"/>
                <a:gd name="T5" fmla="*/ 1445 h 6992"/>
                <a:gd name="T6" fmla="*/ 1306 w 6270"/>
                <a:gd name="T7" fmla="*/ 1772 h 6992"/>
                <a:gd name="T8" fmla="*/ 1213 w 6270"/>
                <a:gd name="T9" fmla="*/ 2098 h 6992"/>
                <a:gd name="T10" fmla="*/ 1120 w 6270"/>
                <a:gd name="T11" fmla="*/ 2424 h 6992"/>
                <a:gd name="T12" fmla="*/ 1026 w 6270"/>
                <a:gd name="T13" fmla="*/ 2751 h 6992"/>
                <a:gd name="T14" fmla="*/ 933 w 6270"/>
                <a:gd name="T15" fmla="*/ 3077 h 6992"/>
                <a:gd name="T16" fmla="*/ 840 w 6270"/>
                <a:gd name="T17" fmla="*/ 3404 h 6992"/>
                <a:gd name="T18" fmla="*/ 746 w 6270"/>
                <a:gd name="T19" fmla="*/ 3729 h 6992"/>
                <a:gd name="T20" fmla="*/ 653 w 6270"/>
                <a:gd name="T21" fmla="*/ 4056 h 6992"/>
                <a:gd name="T22" fmla="*/ 560 w 6270"/>
                <a:gd name="T23" fmla="*/ 4382 h 6992"/>
                <a:gd name="T24" fmla="*/ 467 w 6270"/>
                <a:gd name="T25" fmla="*/ 4709 h 6992"/>
                <a:gd name="T26" fmla="*/ 374 w 6270"/>
                <a:gd name="T27" fmla="*/ 5035 h 6992"/>
                <a:gd name="T28" fmla="*/ 281 w 6270"/>
                <a:gd name="T29" fmla="*/ 5362 h 6992"/>
                <a:gd name="T30" fmla="*/ 188 w 6270"/>
                <a:gd name="T31" fmla="*/ 5688 h 6992"/>
                <a:gd name="T32" fmla="*/ 94 w 6270"/>
                <a:gd name="T33" fmla="*/ 6015 h 6992"/>
                <a:gd name="T34" fmla="*/ 0 w 6270"/>
                <a:gd name="T35" fmla="*/ 6340 h 6992"/>
                <a:gd name="T36" fmla="*/ 108 w 6270"/>
                <a:gd name="T37" fmla="*/ 6399 h 6992"/>
                <a:gd name="T38" fmla="*/ 218 w 6270"/>
                <a:gd name="T39" fmla="*/ 6454 h 6992"/>
                <a:gd name="T40" fmla="*/ 331 w 6270"/>
                <a:gd name="T41" fmla="*/ 6505 h 6992"/>
                <a:gd name="T42" fmla="*/ 447 w 6270"/>
                <a:gd name="T43" fmla="*/ 6552 h 6992"/>
                <a:gd name="T44" fmla="*/ 566 w 6270"/>
                <a:gd name="T45" fmla="*/ 6597 h 6992"/>
                <a:gd name="T46" fmla="*/ 688 w 6270"/>
                <a:gd name="T47" fmla="*/ 6637 h 6992"/>
                <a:gd name="T48" fmla="*/ 812 w 6270"/>
                <a:gd name="T49" fmla="*/ 6675 h 6992"/>
                <a:gd name="T50" fmla="*/ 940 w 6270"/>
                <a:gd name="T51" fmla="*/ 6710 h 6992"/>
                <a:gd name="T52" fmla="*/ 1069 w 6270"/>
                <a:gd name="T53" fmla="*/ 6741 h 6992"/>
                <a:gd name="T54" fmla="*/ 1201 w 6270"/>
                <a:gd name="T55" fmla="*/ 6770 h 6992"/>
                <a:gd name="T56" fmla="*/ 1336 w 6270"/>
                <a:gd name="T57" fmla="*/ 6796 h 6992"/>
                <a:gd name="T58" fmla="*/ 1473 w 6270"/>
                <a:gd name="T59" fmla="*/ 6819 h 6992"/>
                <a:gd name="T60" fmla="*/ 1612 w 6270"/>
                <a:gd name="T61" fmla="*/ 6841 h 6992"/>
                <a:gd name="T62" fmla="*/ 1754 w 6270"/>
                <a:gd name="T63" fmla="*/ 6860 h 6992"/>
                <a:gd name="T64" fmla="*/ 1896 w 6270"/>
                <a:gd name="T65" fmla="*/ 6877 h 6992"/>
                <a:gd name="T66" fmla="*/ 2042 w 6270"/>
                <a:gd name="T67" fmla="*/ 6892 h 6992"/>
                <a:gd name="T68" fmla="*/ 2190 w 6270"/>
                <a:gd name="T69" fmla="*/ 6905 h 6992"/>
                <a:gd name="T70" fmla="*/ 2339 w 6270"/>
                <a:gd name="T71" fmla="*/ 6918 h 6992"/>
                <a:gd name="T72" fmla="*/ 2490 w 6270"/>
                <a:gd name="T73" fmla="*/ 6928 h 6992"/>
                <a:gd name="T74" fmla="*/ 2643 w 6270"/>
                <a:gd name="T75" fmla="*/ 6936 h 6992"/>
                <a:gd name="T76" fmla="*/ 2797 w 6270"/>
                <a:gd name="T77" fmla="*/ 6945 h 6992"/>
                <a:gd name="T78" fmla="*/ 2953 w 6270"/>
                <a:gd name="T79" fmla="*/ 6951 h 6992"/>
                <a:gd name="T80" fmla="*/ 3111 w 6270"/>
                <a:gd name="T81" fmla="*/ 6957 h 6992"/>
                <a:gd name="T82" fmla="*/ 3270 w 6270"/>
                <a:gd name="T83" fmla="*/ 6962 h 6992"/>
                <a:gd name="T84" fmla="*/ 3592 w 6270"/>
                <a:gd name="T85" fmla="*/ 6970 h 6992"/>
                <a:gd name="T86" fmla="*/ 3917 w 6270"/>
                <a:gd name="T87" fmla="*/ 6978 h 6992"/>
                <a:gd name="T88" fmla="*/ 4248 w 6270"/>
                <a:gd name="T89" fmla="*/ 6984 h 6992"/>
                <a:gd name="T90" fmla="*/ 4582 w 6270"/>
                <a:gd name="T91" fmla="*/ 6992 h 6992"/>
                <a:gd name="T92" fmla="*/ 6270 w 6270"/>
                <a:gd name="T93" fmla="*/ 0 h 699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270"/>
                <a:gd name="T142" fmla="*/ 0 h 6992"/>
                <a:gd name="T143" fmla="*/ 6270 w 6270"/>
                <a:gd name="T144" fmla="*/ 6992 h 699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270" h="6992">
                  <a:moveTo>
                    <a:pt x="6270" y="0"/>
                  </a:moveTo>
                  <a:lnTo>
                    <a:pt x="1493" y="1119"/>
                  </a:lnTo>
                  <a:lnTo>
                    <a:pt x="1399" y="1445"/>
                  </a:lnTo>
                  <a:lnTo>
                    <a:pt x="1306" y="1772"/>
                  </a:lnTo>
                  <a:lnTo>
                    <a:pt x="1213" y="2098"/>
                  </a:lnTo>
                  <a:lnTo>
                    <a:pt x="1120" y="2424"/>
                  </a:lnTo>
                  <a:lnTo>
                    <a:pt x="1026" y="2751"/>
                  </a:lnTo>
                  <a:lnTo>
                    <a:pt x="933" y="3077"/>
                  </a:lnTo>
                  <a:lnTo>
                    <a:pt x="840" y="3404"/>
                  </a:lnTo>
                  <a:lnTo>
                    <a:pt x="746" y="3729"/>
                  </a:lnTo>
                  <a:lnTo>
                    <a:pt x="653" y="4056"/>
                  </a:lnTo>
                  <a:lnTo>
                    <a:pt x="560" y="4382"/>
                  </a:lnTo>
                  <a:lnTo>
                    <a:pt x="467" y="4709"/>
                  </a:lnTo>
                  <a:lnTo>
                    <a:pt x="374" y="5035"/>
                  </a:lnTo>
                  <a:lnTo>
                    <a:pt x="281" y="5362"/>
                  </a:lnTo>
                  <a:lnTo>
                    <a:pt x="188" y="5688"/>
                  </a:lnTo>
                  <a:lnTo>
                    <a:pt x="94" y="6015"/>
                  </a:lnTo>
                  <a:lnTo>
                    <a:pt x="0" y="6340"/>
                  </a:lnTo>
                  <a:lnTo>
                    <a:pt x="108" y="6399"/>
                  </a:lnTo>
                  <a:lnTo>
                    <a:pt x="218" y="6454"/>
                  </a:lnTo>
                  <a:lnTo>
                    <a:pt x="331" y="6505"/>
                  </a:lnTo>
                  <a:lnTo>
                    <a:pt x="447" y="6552"/>
                  </a:lnTo>
                  <a:lnTo>
                    <a:pt x="566" y="6597"/>
                  </a:lnTo>
                  <a:lnTo>
                    <a:pt x="688" y="6637"/>
                  </a:lnTo>
                  <a:lnTo>
                    <a:pt x="812" y="6675"/>
                  </a:lnTo>
                  <a:lnTo>
                    <a:pt x="940" y="6710"/>
                  </a:lnTo>
                  <a:lnTo>
                    <a:pt x="1069" y="6741"/>
                  </a:lnTo>
                  <a:lnTo>
                    <a:pt x="1201" y="6770"/>
                  </a:lnTo>
                  <a:lnTo>
                    <a:pt x="1336" y="6796"/>
                  </a:lnTo>
                  <a:lnTo>
                    <a:pt x="1473" y="6819"/>
                  </a:lnTo>
                  <a:lnTo>
                    <a:pt x="1612" y="6841"/>
                  </a:lnTo>
                  <a:lnTo>
                    <a:pt x="1754" y="6860"/>
                  </a:lnTo>
                  <a:lnTo>
                    <a:pt x="1896" y="6877"/>
                  </a:lnTo>
                  <a:lnTo>
                    <a:pt x="2042" y="6892"/>
                  </a:lnTo>
                  <a:lnTo>
                    <a:pt x="2190" y="6905"/>
                  </a:lnTo>
                  <a:lnTo>
                    <a:pt x="2339" y="6918"/>
                  </a:lnTo>
                  <a:lnTo>
                    <a:pt x="2490" y="6928"/>
                  </a:lnTo>
                  <a:lnTo>
                    <a:pt x="2643" y="6936"/>
                  </a:lnTo>
                  <a:lnTo>
                    <a:pt x="2797" y="6945"/>
                  </a:lnTo>
                  <a:lnTo>
                    <a:pt x="2953" y="6951"/>
                  </a:lnTo>
                  <a:lnTo>
                    <a:pt x="3111" y="6957"/>
                  </a:lnTo>
                  <a:lnTo>
                    <a:pt x="3270" y="6962"/>
                  </a:lnTo>
                  <a:lnTo>
                    <a:pt x="3592" y="6970"/>
                  </a:lnTo>
                  <a:lnTo>
                    <a:pt x="3917" y="6978"/>
                  </a:lnTo>
                  <a:lnTo>
                    <a:pt x="4248" y="6984"/>
                  </a:lnTo>
                  <a:lnTo>
                    <a:pt x="4582" y="6992"/>
                  </a:lnTo>
                  <a:lnTo>
                    <a:pt x="627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90" name="Freeform 52">
              <a:extLst>
                <a:ext uri="{FF2B5EF4-FFF2-40B4-BE49-F238E27FC236}">
                  <a16:creationId xmlns:a16="http://schemas.microsoft.com/office/drawing/2014/main" id="{1ACCEE27-B98C-FCD8-1BBF-349C193C788E}"/>
                </a:ext>
              </a:extLst>
            </p:cNvPr>
            <p:cNvSpPr>
              <a:spLocks/>
            </p:cNvSpPr>
            <p:nvPr/>
          </p:nvSpPr>
          <p:spPr bwMode="auto">
            <a:xfrm>
              <a:off x="789" y="882"/>
              <a:ext cx="141" cy="492"/>
            </a:xfrm>
            <a:custGeom>
              <a:avLst/>
              <a:gdLst>
                <a:gd name="T0" fmla="*/ 0 w 2682"/>
                <a:gd name="T1" fmla="*/ 9342 h 9342"/>
                <a:gd name="T2" fmla="*/ 452 w 2682"/>
                <a:gd name="T3" fmla="*/ 9312 h 9342"/>
                <a:gd name="T4" fmla="*/ 2682 w 2682"/>
                <a:gd name="T5" fmla="*/ 422 h 9342"/>
                <a:gd name="T6" fmla="*/ 2290 w 2682"/>
                <a:gd name="T7" fmla="*/ 0 h 9342"/>
                <a:gd name="T8" fmla="*/ 0 w 2682"/>
                <a:gd name="T9" fmla="*/ 9342 h 9342"/>
                <a:gd name="T10" fmla="*/ 0 60000 65536"/>
                <a:gd name="T11" fmla="*/ 0 60000 65536"/>
                <a:gd name="T12" fmla="*/ 0 60000 65536"/>
                <a:gd name="T13" fmla="*/ 0 60000 65536"/>
                <a:gd name="T14" fmla="*/ 0 60000 65536"/>
                <a:gd name="T15" fmla="*/ 0 w 2682"/>
                <a:gd name="T16" fmla="*/ 0 h 9342"/>
                <a:gd name="T17" fmla="*/ 2682 w 2682"/>
                <a:gd name="T18" fmla="*/ 9342 h 9342"/>
              </a:gdLst>
              <a:ahLst/>
              <a:cxnLst>
                <a:cxn ang="T10">
                  <a:pos x="T0" y="T1"/>
                </a:cxn>
                <a:cxn ang="T11">
                  <a:pos x="T2" y="T3"/>
                </a:cxn>
                <a:cxn ang="T12">
                  <a:pos x="T4" y="T5"/>
                </a:cxn>
                <a:cxn ang="T13">
                  <a:pos x="T6" y="T7"/>
                </a:cxn>
                <a:cxn ang="T14">
                  <a:pos x="T8" y="T9"/>
                </a:cxn>
              </a:cxnLst>
              <a:rect l="T15" t="T16" r="T17" b="T18"/>
              <a:pathLst>
                <a:path w="2682" h="9342">
                  <a:moveTo>
                    <a:pt x="0" y="9342"/>
                  </a:moveTo>
                  <a:lnTo>
                    <a:pt x="452" y="9312"/>
                  </a:lnTo>
                  <a:lnTo>
                    <a:pt x="2682" y="422"/>
                  </a:lnTo>
                  <a:lnTo>
                    <a:pt x="2290" y="0"/>
                  </a:lnTo>
                  <a:lnTo>
                    <a:pt x="0" y="9342"/>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91" name="Freeform 53">
              <a:extLst>
                <a:ext uri="{FF2B5EF4-FFF2-40B4-BE49-F238E27FC236}">
                  <a16:creationId xmlns:a16="http://schemas.microsoft.com/office/drawing/2014/main" id="{AC0E37E0-D1B6-315B-2C69-E03278D7E1A0}"/>
                </a:ext>
              </a:extLst>
            </p:cNvPr>
            <p:cNvSpPr>
              <a:spLocks/>
            </p:cNvSpPr>
            <p:nvPr/>
          </p:nvSpPr>
          <p:spPr bwMode="auto">
            <a:xfrm>
              <a:off x="677" y="1321"/>
              <a:ext cx="27" cy="27"/>
            </a:xfrm>
            <a:custGeom>
              <a:avLst/>
              <a:gdLst>
                <a:gd name="T0" fmla="*/ 282 w 513"/>
                <a:gd name="T1" fmla="*/ 511 h 512"/>
                <a:gd name="T2" fmla="*/ 321 w 513"/>
                <a:gd name="T3" fmla="*/ 505 h 512"/>
                <a:gd name="T4" fmla="*/ 356 w 513"/>
                <a:gd name="T5" fmla="*/ 493 h 512"/>
                <a:gd name="T6" fmla="*/ 389 w 513"/>
                <a:gd name="T7" fmla="*/ 475 h 512"/>
                <a:gd name="T8" fmla="*/ 419 w 513"/>
                <a:gd name="T9" fmla="*/ 454 h 512"/>
                <a:gd name="T10" fmla="*/ 446 w 513"/>
                <a:gd name="T11" fmla="*/ 428 h 512"/>
                <a:gd name="T12" fmla="*/ 468 w 513"/>
                <a:gd name="T13" fmla="*/ 399 h 512"/>
                <a:gd name="T14" fmla="*/ 487 w 513"/>
                <a:gd name="T15" fmla="*/ 367 h 512"/>
                <a:gd name="T16" fmla="*/ 501 w 513"/>
                <a:gd name="T17" fmla="*/ 332 h 512"/>
                <a:gd name="T18" fmla="*/ 510 w 513"/>
                <a:gd name="T19" fmla="*/ 295 h 512"/>
                <a:gd name="T20" fmla="*/ 513 w 513"/>
                <a:gd name="T21" fmla="*/ 257 h 512"/>
                <a:gd name="T22" fmla="*/ 510 w 513"/>
                <a:gd name="T23" fmla="*/ 217 h 512"/>
                <a:gd name="T24" fmla="*/ 501 w 513"/>
                <a:gd name="T25" fmla="*/ 180 h 512"/>
                <a:gd name="T26" fmla="*/ 487 w 513"/>
                <a:gd name="T27" fmla="*/ 146 h 512"/>
                <a:gd name="T28" fmla="*/ 468 w 513"/>
                <a:gd name="T29" fmla="*/ 113 h 512"/>
                <a:gd name="T30" fmla="*/ 446 w 513"/>
                <a:gd name="T31" fmla="*/ 84 h 512"/>
                <a:gd name="T32" fmla="*/ 419 w 513"/>
                <a:gd name="T33" fmla="*/ 59 h 512"/>
                <a:gd name="T34" fmla="*/ 389 w 513"/>
                <a:gd name="T35" fmla="*/ 37 h 512"/>
                <a:gd name="T36" fmla="*/ 356 w 513"/>
                <a:gd name="T37" fmla="*/ 21 h 512"/>
                <a:gd name="T38" fmla="*/ 321 w 513"/>
                <a:gd name="T39" fmla="*/ 8 h 512"/>
                <a:gd name="T40" fmla="*/ 282 w 513"/>
                <a:gd name="T41" fmla="*/ 1 h 512"/>
                <a:gd name="T42" fmla="*/ 243 w 513"/>
                <a:gd name="T43" fmla="*/ 0 h 512"/>
                <a:gd name="T44" fmla="*/ 205 w 513"/>
                <a:gd name="T45" fmla="*/ 5 h 512"/>
                <a:gd name="T46" fmla="*/ 169 w 513"/>
                <a:gd name="T47" fmla="*/ 16 h 512"/>
                <a:gd name="T48" fmla="*/ 134 w 513"/>
                <a:gd name="T49" fmla="*/ 31 h 512"/>
                <a:gd name="T50" fmla="*/ 103 w 513"/>
                <a:gd name="T51" fmla="*/ 51 h 512"/>
                <a:gd name="T52" fmla="*/ 75 w 513"/>
                <a:gd name="T53" fmla="*/ 76 h 512"/>
                <a:gd name="T54" fmla="*/ 52 w 513"/>
                <a:gd name="T55" fmla="*/ 104 h 512"/>
                <a:gd name="T56" fmla="*/ 31 w 513"/>
                <a:gd name="T57" fmla="*/ 135 h 512"/>
                <a:gd name="T58" fmla="*/ 15 w 513"/>
                <a:gd name="T59" fmla="*/ 169 h 512"/>
                <a:gd name="T60" fmla="*/ 5 w 513"/>
                <a:gd name="T61" fmla="*/ 205 h 512"/>
                <a:gd name="T62" fmla="*/ 1 w 513"/>
                <a:gd name="T63" fmla="*/ 243 h 512"/>
                <a:gd name="T64" fmla="*/ 2 w 513"/>
                <a:gd name="T65" fmla="*/ 283 h 512"/>
                <a:gd name="T66" fmla="*/ 8 w 513"/>
                <a:gd name="T67" fmla="*/ 320 h 512"/>
                <a:gd name="T68" fmla="*/ 21 w 513"/>
                <a:gd name="T69" fmla="*/ 356 h 512"/>
                <a:gd name="T70" fmla="*/ 37 w 513"/>
                <a:gd name="T71" fmla="*/ 389 h 512"/>
                <a:gd name="T72" fmla="*/ 59 w 513"/>
                <a:gd name="T73" fmla="*/ 419 h 512"/>
                <a:gd name="T74" fmla="*/ 85 w 513"/>
                <a:gd name="T75" fmla="*/ 446 h 512"/>
                <a:gd name="T76" fmla="*/ 114 w 513"/>
                <a:gd name="T77" fmla="*/ 469 h 512"/>
                <a:gd name="T78" fmla="*/ 146 w 513"/>
                <a:gd name="T79" fmla="*/ 487 h 512"/>
                <a:gd name="T80" fmla="*/ 180 w 513"/>
                <a:gd name="T81" fmla="*/ 501 h 512"/>
                <a:gd name="T82" fmla="*/ 217 w 513"/>
                <a:gd name="T83" fmla="*/ 509 h 512"/>
                <a:gd name="T84" fmla="*/ 256 w 513"/>
                <a:gd name="T85" fmla="*/ 512 h 5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3"/>
                <a:gd name="T130" fmla="*/ 0 h 512"/>
                <a:gd name="T131" fmla="*/ 513 w 513"/>
                <a:gd name="T132" fmla="*/ 512 h 51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3" h="512">
                  <a:moveTo>
                    <a:pt x="256" y="512"/>
                  </a:moveTo>
                  <a:lnTo>
                    <a:pt x="270" y="512"/>
                  </a:lnTo>
                  <a:lnTo>
                    <a:pt x="282" y="511"/>
                  </a:lnTo>
                  <a:lnTo>
                    <a:pt x="296" y="509"/>
                  </a:lnTo>
                  <a:lnTo>
                    <a:pt x="308" y="507"/>
                  </a:lnTo>
                  <a:lnTo>
                    <a:pt x="321" y="505"/>
                  </a:lnTo>
                  <a:lnTo>
                    <a:pt x="332" y="501"/>
                  </a:lnTo>
                  <a:lnTo>
                    <a:pt x="344" y="497"/>
                  </a:lnTo>
                  <a:lnTo>
                    <a:pt x="356" y="493"/>
                  </a:lnTo>
                  <a:lnTo>
                    <a:pt x="367" y="487"/>
                  </a:lnTo>
                  <a:lnTo>
                    <a:pt x="378" y="481"/>
                  </a:lnTo>
                  <a:lnTo>
                    <a:pt x="389" y="475"/>
                  </a:lnTo>
                  <a:lnTo>
                    <a:pt x="399" y="469"/>
                  </a:lnTo>
                  <a:lnTo>
                    <a:pt x="409" y="462"/>
                  </a:lnTo>
                  <a:lnTo>
                    <a:pt x="419" y="454"/>
                  </a:lnTo>
                  <a:lnTo>
                    <a:pt x="428" y="446"/>
                  </a:lnTo>
                  <a:lnTo>
                    <a:pt x="437" y="438"/>
                  </a:lnTo>
                  <a:lnTo>
                    <a:pt x="446" y="428"/>
                  </a:lnTo>
                  <a:lnTo>
                    <a:pt x="454" y="419"/>
                  </a:lnTo>
                  <a:lnTo>
                    <a:pt x="461" y="410"/>
                  </a:lnTo>
                  <a:lnTo>
                    <a:pt x="468" y="399"/>
                  </a:lnTo>
                  <a:lnTo>
                    <a:pt x="476" y="389"/>
                  </a:lnTo>
                  <a:lnTo>
                    <a:pt x="482" y="379"/>
                  </a:lnTo>
                  <a:lnTo>
                    <a:pt x="487" y="367"/>
                  </a:lnTo>
                  <a:lnTo>
                    <a:pt x="492" y="356"/>
                  </a:lnTo>
                  <a:lnTo>
                    <a:pt x="496" y="345"/>
                  </a:lnTo>
                  <a:lnTo>
                    <a:pt x="501" y="332"/>
                  </a:lnTo>
                  <a:lnTo>
                    <a:pt x="505" y="320"/>
                  </a:lnTo>
                  <a:lnTo>
                    <a:pt x="508" y="307"/>
                  </a:lnTo>
                  <a:lnTo>
                    <a:pt x="510" y="295"/>
                  </a:lnTo>
                  <a:lnTo>
                    <a:pt x="511" y="283"/>
                  </a:lnTo>
                  <a:lnTo>
                    <a:pt x="512" y="269"/>
                  </a:lnTo>
                  <a:lnTo>
                    <a:pt x="513" y="257"/>
                  </a:lnTo>
                  <a:lnTo>
                    <a:pt x="512" y="243"/>
                  </a:lnTo>
                  <a:lnTo>
                    <a:pt x="511" y="230"/>
                  </a:lnTo>
                  <a:lnTo>
                    <a:pt x="510" y="217"/>
                  </a:lnTo>
                  <a:lnTo>
                    <a:pt x="508" y="205"/>
                  </a:lnTo>
                  <a:lnTo>
                    <a:pt x="505" y="193"/>
                  </a:lnTo>
                  <a:lnTo>
                    <a:pt x="501" y="180"/>
                  </a:lnTo>
                  <a:lnTo>
                    <a:pt x="496" y="169"/>
                  </a:lnTo>
                  <a:lnTo>
                    <a:pt x="492" y="156"/>
                  </a:lnTo>
                  <a:lnTo>
                    <a:pt x="487" y="146"/>
                  </a:lnTo>
                  <a:lnTo>
                    <a:pt x="482" y="135"/>
                  </a:lnTo>
                  <a:lnTo>
                    <a:pt x="476" y="123"/>
                  </a:lnTo>
                  <a:lnTo>
                    <a:pt x="468" y="113"/>
                  </a:lnTo>
                  <a:lnTo>
                    <a:pt x="461" y="104"/>
                  </a:lnTo>
                  <a:lnTo>
                    <a:pt x="454" y="93"/>
                  </a:lnTo>
                  <a:lnTo>
                    <a:pt x="446" y="84"/>
                  </a:lnTo>
                  <a:lnTo>
                    <a:pt x="437" y="76"/>
                  </a:lnTo>
                  <a:lnTo>
                    <a:pt x="428" y="67"/>
                  </a:lnTo>
                  <a:lnTo>
                    <a:pt x="419" y="59"/>
                  </a:lnTo>
                  <a:lnTo>
                    <a:pt x="409" y="51"/>
                  </a:lnTo>
                  <a:lnTo>
                    <a:pt x="399" y="44"/>
                  </a:lnTo>
                  <a:lnTo>
                    <a:pt x="389" y="37"/>
                  </a:lnTo>
                  <a:lnTo>
                    <a:pt x="378" y="31"/>
                  </a:lnTo>
                  <a:lnTo>
                    <a:pt x="367" y="26"/>
                  </a:lnTo>
                  <a:lnTo>
                    <a:pt x="356" y="21"/>
                  </a:lnTo>
                  <a:lnTo>
                    <a:pt x="344" y="16"/>
                  </a:lnTo>
                  <a:lnTo>
                    <a:pt x="332" y="12"/>
                  </a:lnTo>
                  <a:lnTo>
                    <a:pt x="321" y="8"/>
                  </a:lnTo>
                  <a:lnTo>
                    <a:pt x="308" y="5"/>
                  </a:lnTo>
                  <a:lnTo>
                    <a:pt x="296" y="3"/>
                  </a:lnTo>
                  <a:lnTo>
                    <a:pt x="282" y="1"/>
                  </a:lnTo>
                  <a:lnTo>
                    <a:pt x="270" y="0"/>
                  </a:lnTo>
                  <a:lnTo>
                    <a:pt x="256" y="0"/>
                  </a:lnTo>
                  <a:lnTo>
                    <a:pt x="243" y="0"/>
                  </a:lnTo>
                  <a:lnTo>
                    <a:pt x="231" y="1"/>
                  </a:lnTo>
                  <a:lnTo>
                    <a:pt x="217" y="3"/>
                  </a:lnTo>
                  <a:lnTo>
                    <a:pt x="205" y="5"/>
                  </a:lnTo>
                  <a:lnTo>
                    <a:pt x="192" y="8"/>
                  </a:lnTo>
                  <a:lnTo>
                    <a:pt x="180" y="12"/>
                  </a:lnTo>
                  <a:lnTo>
                    <a:pt x="169" y="16"/>
                  </a:lnTo>
                  <a:lnTo>
                    <a:pt x="157" y="21"/>
                  </a:lnTo>
                  <a:lnTo>
                    <a:pt x="146" y="26"/>
                  </a:lnTo>
                  <a:lnTo>
                    <a:pt x="134" y="31"/>
                  </a:lnTo>
                  <a:lnTo>
                    <a:pt x="124" y="37"/>
                  </a:lnTo>
                  <a:lnTo>
                    <a:pt x="114" y="44"/>
                  </a:lnTo>
                  <a:lnTo>
                    <a:pt x="103" y="51"/>
                  </a:lnTo>
                  <a:lnTo>
                    <a:pt x="94" y="59"/>
                  </a:lnTo>
                  <a:lnTo>
                    <a:pt x="85" y="67"/>
                  </a:lnTo>
                  <a:lnTo>
                    <a:pt x="75" y="76"/>
                  </a:lnTo>
                  <a:lnTo>
                    <a:pt x="67" y="84"/>
                  </a:lnTo>
                  <a:lnTo>
                    <a:pt x="59" y="93"/>
                  </a:lnTo>
                  <a:lnTo>
                    <a:pt x="52" y="104"/>
                  </a:lnTo>
                  <a:lnTo>
                    <a:pt x="44" y="113"/>
                  </a:lnTo>
                  <a:lnTo>
                    <a:pt x="37" y="123"/>
                  </a:lnTo>
                  <a:lnTo>
                    <a:pt x="31" y="135"/>
                  </a:lnTo>
                  <a:lnTo>
                    <a:pt x="26" y="146"/>
                  </a:lnTo>
                  <a:lnTo>
                    <a:pt x="21" y="156"/>
                  </a:lnTo>
                  <a:lnTo>
                    <a:pt x="15" y="169"/>
                  </a:lnTo>
                  <a:lnTo>
                    <a:pt x="11" y="180"/>
                  </a:lnTo>
                  <a:lnTo>
                    <a:pt x="8" y="193"/>
                  </a:lnTo>
                  <a:lnTo>
                    <a:pt x="5" y="205"/>
                  </a:lnTo>
                  <a:lnTo>
                    <a:pt x="3" y="217"/>
                  </a:lnTo>
                  <a:lnTo>
                    <a:pt x="2" y="230"/>
                  </a:lnTo>
                  <a:lnTo>
                    <a:pt x="1" y="243"/>
                  </a:lnTo>
                  <a:lnTo>
                    <a:pt x="0" y="257"/>
                  </a:lnTo>
                  <a:lnTo>
                    <a:pt x="1" y="269"/>
                  </a:lnTo>
                  <a:lnTo>
                    <a:pt x="2" y="283"/>
                  </a:lnTo>
                  <a:lnTo>
                    <a:pt x="3" y="295"/>
                  </a:lnTo>
                  <a:lnTo>
                    <a:pt x="5" y="307"/>
                  </a:lnTo>
                  <a:lnTo>
                    <a:pt x="8" y="320"/>
                  </a:lnTo>
                  <a:lnTo>
                    <a:pt x="11" y="332"/>
                  </a:lnTo>
                  <a:lnTo>
                    <a:pt x="15" y="345"/>
                  </a:lnTo>
                  <a:lnTo>
                    <a:pt x="21" y="356"/>
                  </a:lnTo>
                  <a:lnTo>
                    <a:pt x="26" y="367"/>
                  </a:lnTo>
                  <a:lnTo>
                    <a:pt x="31" y="379"/>
                  </a:lnTo>
                  <a:lnTo>
                    <a:pt x="37" y="389"/>
                  </a:lnTo>
                  <a:lnTo>
                    <a:pt x="44" y="399"/>
                  </a:lnTo>
                  <a:lnTo>
                    <a:pt x="52" y="410"/>
                  </a:lnTo>
                  <a:lnTo>
                    <a:pt x="59" y="419"/>
                  </a:lnTo>
                  <a:lnTo>
                    <a:pt x="67" y="428"/>
                  </a:lnTo>
                  <a:lnTo>
                    <a:pt x="75" y="438"/>
                  </a:lnTo>
                  <a:lnTo>
                    <a:pt x="85" y="446"/>
                  </a:lnTo>
                  <a:lnTo>
                    <a:pt x="94" y="454"/>
                  </a:lnTo>
                  <a:lnTo>
                    <a:pt x="103" y="462"/>
                  </a:lnTo>
                  <a:lnTo>
                    <a:pt x="114" y="469"/>
                  </a:lnTo>
                  <a:lnTo>
                    <a:pt x="124" y="475"/>
                  </a:lnTo>
                  <a:lnTo>
                    <a:pt x="134" y="481"/>
                  </a:lnTo>
                  <a:lnTo>
                    <a:pt x="146" y="487"/>
                  </a:lnTo>
                  <a:lnTo>
                    <a:pt x="157" y="493"/>
                  </a:lnTo>
                  <a:lnTo>
                    <a:pt x="169" y="497"/>
                  </a:lnTo>
                  <a:lnTo>
                    <a:pt x="180" y="501"/>
                  </a:lnTo>
                  <a:lnTo>
                    <a:pt x="192" y="505"/>
                  </a:lnTo>
                  <a:lnTo>
                    <a:pt x="205" y="507"/>
                  </a:lnTo>
                  <a:lnTo>
                    <a:pt x="217" y="509"/>
                  </a:lnTo>
                  <a:lnTo>
                    <a:pt x="231" y="511"/>
                  </a:lnTo>
                  <a:lnTo>
                    <a:pt x="243" y="512"/>
                  </a:lnTo>
                  <a:lnTo>
                    <a:pt x="256" y="512"/>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92" name="Freeform 54">
              <a:extLst>
                <a:ext uri="{FF2B5EF4-FFF2-40B4-BE49-F238E27FC236}">
                  <a16:creationId xmlns:a16="http://schemas.microsoft.com/office/drawing/2014/main" id="{58BA143B-CAA4-49D5-92D4-1ECDD165CBD5}"/>
                </a:ext>
              </a:extLst>
            </p:cNvPr>
            <p:cNvSpPr>
              <a:spLocks/>
            </p:cNvSpPr>
            <p:nvPr/>
          </p:nvSpPr>
          <p:spPr bwMode="auto">
            <a:xfrm>
              <a:off x="609" y="1314"/>
              <a:ext cx="15" cy="15"/>
            </a:xfrm>
            <a:custGeom>
              <a:avLst/>
              <a:gdLst>
                <a:gd name="T0" fmla="*/ 157 w 285"/>
                <a:gd name="T1" fmla="*/ 283 h 284"/>
                <a:gd name="T2" fmla="*/ 184 w 285"/>
                <a:gd name="T3" fmla="*/ 278 h 284"/>
                <a:gd name="T4" fmla="*/ 210 w 285"/>
                <a:gd name="T5" fmla="*/ 267 h 284"/>
                <a:gd name="T6" fmla="*/ 233 w 285"/>
                <a:gd name="T7" fmla="*/ 251 h 284"/>
                <a:gd name="T8" fmla="*/ 253 w 285"/>
                <a:gd name="T9" fmla="*/ 233 h 284"/>
                <a:gd name="T10" fmla="*/ 267 w 285"/>
                <a:gd name="T11" fmla="*/ 210 h 284"/>
                <a:gd name="T12" fmla="*/ 278 w 285"/>
                <a:gd name="T13" fmla="*/ 184 h 284"/>
                <a:gd name="T14" fmla="*/ 284 w 285"/>
                <a:gd name="T15" fmla="*/ 156 h 284"/>
                <a:gd name="T16" fmla="*/ 284 w 285"/>
                <a:gd name="T17" fmla="*/ 127 h 284"/>
                <a:gd name="T18" fmla="*/ 278 w 285"/>
                <a:gd name="T19" fmla="*/ 99 h 284"/>
                <a:gd name="T20" fmla="*/ 267 w 285"/>
                <a:gd name="T21" fmla="*/ 74 h 284"/>
                <a:gd name="T22" fmla="*/ 253 w 285"/>
                <a:gd name="T23" fmla="*/ 51 h 284"/>
                <a:gd name="T24" fmla="*/ 233 w 285"/>
                <a:gd name="T25" fmla="*/ 32 h 284"/>
                <a:gd name="T26" fmla="*/ 210 w 285"/>
                <a:gd name="T27" fmla="*/ 16 h 284"/>
                <a:gd name="T28" fmla="*/ 184 w 285"/>
                <a:gd name="T29" fmla="*/ 6 h 284"/>
                <a:gd name="T30" fmla="*/ 157 w 285"/>
                <a:gd name="T31" fmla="*/ 0 h 284"/>
                <a:gd name="T32" fmla="*/ 128 w 285"/>
                <a:gd name="T33" fmla="*/ 0 h 284"/>
                <a:gd name="T34" fmla="*/ 100 w 285"/>
                <a:gd name="T35" fmla="*/ 6 h 284"/>
                <a:gd name="T36" fmla="*/ 75 w 285"/>
                <a:gd name="T37" fmla="*/ 16 h 284"/>
                <a:gd name="T38" fmla="*/ 52 w 285"/>
                <a:gd name="T39" fmla="*/ 32 h 284"/>
                <a:gd name="T40" fmla="*/ 32 w 285"/>
                <a:gd name="T41" fmla="*/ 51 h 284"/>
                <a:gd name="T42" fmla="*/ 18 w 285"/>
                <a:gd name="T43" fmla="*/ 74 h 284"/>
                <a:gd name="T44" fmla="*/ 6 w 285"/>
                <a:gd name="T45" fmla="*/ 99 h 284"/>
                <a:gd name="T46" fmla="*/ 1 w 285"/>
                <a:gd name="T47" fmla="*/ 127 h 284"/>
                <a:gd name="T48" fmla="*/ 1 w 285"/>
                <a:gd name="T49" fmla="*/ 156 h 284"/>
                <a:gd name="T50" fmla="*/ 6 w 285"/>
                <a:gd name="T51" fmla="*/ 184 h 284"/>
                <a:gd name="T52" fmla="*/ 18 w 285"/>
                <a:gd name="T53" fmla="*/ 210 h 284"/>
                <a:gd name="T54" fmla="*/ 32 w 285"/>
                <a:gd name="T55" fmla="*/ 233 h 284"/>
                <a:gd name="T56" fmla="*/ 52 w 285"/>
                <a:gd name="T57" fmla="*/ 251 h 284"/>
                <a:gd name="T58" fmla="*/ 75 w 285"/>
                <a:gd name="T59" fmla="*/ 267 h 284"/>
                <a:gd name="T60" fmla="*/ 100 w 285"/>
                <a:gd name="T61" fmla="*/ 278 h 284"/>
                <a:gd name="T62" fmla="*/ 128 w 285"/>
                <a:gd name="T63" fmla="*/ 283 h 2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85"/>
                <a:gd name="T97" fmla="*/ 0 h 284"/>
                <a:gd name="T98" fmla="*/ 285 w 285"/>
                <a:gd name="T99" fmla="*/ 284 h 2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85" h="284">
                  <a:moveTo>
                    <a:pt x="143" y="284"/>
                  </a:moveTo>
                  <a:lnTo>
                    <a:pt x="157" y="283"/>
                  </a:lnTo>
                  <a:lnTo>
                    <a:pt x="171" y="281"/>
                  </a:lnTo>
                  <a:lnTo>
                    <a:pt x="184" y="278"/>
                  </a:lnTo>
                  <a:lnTo>
                    <a:pt x="198" y="273"/>
                  </a:lnTo>
                  <a:lnTo>
                    <a:pt x="210" y="267"/>
                  </a:lnTo>
                  <a:lnTo>
                    <a:pt x="221" y="259"/>
                  </a:lnTo>
                  <a:lnTo>
                    <a:pt x="233" y="251"/>
                  </a:lnTo>
                  <a:lnTo>
                    <a:pt x="243" y="242"/>
                  </a:lnTo>
                  <a:lnTo>
                    <a:pt x="253" y="233"/>
                  </a:lnTo>
                  <a:lnTo>
                    <a:pt x="261" y="221"/>
                  </a:lnTo>
                  <a:lnTo>
                    <a:pt x="267" y="210"/>
                  </a:lnTo>
                  <a:lnTo>
                    <a:pt x="273" y="197"/>
                  </a:lnTo>
                  <a:lnTo>
                    <a:pt x="278" y="184"/>
                  </a:lnTo>
                  <a:lnTo>
                    <a:pt x="281" y="170"/>
                  </a:lnTo>
                  <a:lnTo>
                    <a:pt x="284" y="156"/>
                  </a:lnTo>
                  <a:lnTo>
                    <a:pt x="285" y="141"/>
                  </a:lnTo>
                  <a:lnTo>
                    <a:pt x="284" y="127"/>
                  </a:lnTo>
                  <a:lnTo>
                    <a:pt x="281" y="114"/>
                  </a:lnTo>
                  <a:lnTo>
                    <a:pt x="278" y="99"/>
                  </a:lnTo>
                  <a:lnTo>
                    <a:pt x="273" y="87"/>
                  </a:lnTo>
                  <a:lnTo>
                    <a:pt x="267" y="74"/>
                  </a:lnTo>
                  <a:lnTo>
                    <a:pt x="261" y="62"/>
                  </a:lnTo>
                  <a:lnTo>
                    <a:pt x="253" y="51"/>
                  </a:lnTo>
                  <a:lnTo>
                    <a:pt x="243" y="41"/>
                  </a:lnTo>
                  <a:lnTo>
                    <a:pt x="233" y="32"/>
                  </a:lnTo>
                  <a:lnTo>
                    <a:pt x="221" y="24"/>
                  </a:lnTo>
                  <a:lnTo>
                    <a:pt x="210" y="16"/>
                  </a:lnTo>
                  <a:lnTo>
                    <a:pt x="198" y="10"/>
                  </a:lnTo>
                  <a:lnTo>
                    <a:pt x="184" y="6"/>
                  </a:lnTo>
                  <a:lnTo>
                    <a:pt x="171" y="2"/>
                  </a:lnTo>
                  <a:lnTo>
                    <a:pt x="157" y="0"/>
                  </a:lnTo>
                  <a:lnTo>
                    <a:pt x="143" y="0"/>
                  </a:lnTo>
                  <a:lnTo>
                    <a:pt x="128" y="0"/>
                  </a:lnTo>
                  <a:lnTo>
                    <a:pt x="114" y="2"/>
                  </a:lnTo>
                  <a:lnTo>
                    <a:pt x="100" y="6"/>
                  </a:lnTo>
                  <a:lnTo>
                    <a:pt x="87" y="10"/>
                  </a:lnTo>
                  <a:lnTo>
                    <a:pt x="75" y="16"/>
                  </a:lnTo>
                  <a:lnTo>
                    <a:pt x="63" y="24"/>
                  </a:lnTo>
                  <a:lnTo>
                    <a:pt x="52" y="32"/>
                  </a:lnTo>
                  <a:lnTo>
                    <a:pt x="42" y="41"/>
                  </a:lnTo>
                  <a:lnTo>
                    <a:pt x="32" y="51"/>
                  </a:lnTo>
                  <a:lnTo>
                    <a:pt x="25" y="62"/>
                  </a:lnTo>
                  <a:lnTo>
                    <a:pt x="18" y="74"/>
                  </a:lnTo>
                  <a:lnTo>
                    <a:pt x="12" y="87"/>
                  </a:lnTo>
                  <a:lnTo>
                    <a:pt x="6" y="99"/>
                  </a:lnTo>
                  <a:lnTo>
                    <a:pt x="3" y="114"/>
                  </a:lnTo>
                  <a:lnTo>
                    <a:pt x="1" y="127"/>
                  </a:lnTo>
                  <a:lnTo>
                    <a:pt x="0" y="141"/>
                  </a:lnTo>
                  <a:lnTo>
                    <a:pt x="1" y="156"/>
                  </a:lnTo>
                  <a:lnTo>
                    <a:pt x="3" y="170"/>
                  </a:lnTo>
                  <a:lnTo>
                    <a:pt x="6" y="184"/>
                  </a:lnTo>
                  <a:lnTo>
                    <a:pt x="12" y="197"/>
                  </a:lnTo>
                  <a:lnTo>
                    <a:pt x="18" y="210"/>
                  </a:lnTo>
                  <a:lnTo>
                    <a:pt x="25" y="221"/>
                  </a:lnTo>
                  <a:lnTo>
                    <a:pt x="32" y="233"/>
                  </a:lnTo>
                  <a:lnTo>
                    <a:pt x="42" y="242"/>
                  </a:lnTo>
                  <a:lnTo>
                    <a:pt x="52" y="251"/>
                  </a:lnTo>
                  <a:lnTo>
                    <a:pt x="63" y="259"/>
                  </a:lnTo>
                  <a:lnTo>
                    <a:pt x="75" y="267"/>
                  </a:lnTo>
                  <a:lnTo>
                    <a:pt x="87" y="273"/>
                  </a:lnTo>
                  <a:lnTo>
                    <a:pt x="100" y="278"/>
                  </a:lnTo>
                  <a:lnTo>
                    <a:pt x="114" y="281"/>
                  </a:lnTo>
                  <a:lnTo>
                    <a:pt x="128" y="283"/>
                  </a:lnTo>
                  <a:lnTo>
                    <a:pt x="143" y="284"/>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93" name="Freeform 55">
              <a:extLst>
                <a:ext uri="{FF2B5EF4-FFF2-40B4-BE49-F238E27FC236}">
                  <a16:creationId xmlns:a16="http://schemas.microsoft.com/office/drawing/2014/main" id="{25949549-B65A-2BD0-BE01-2D9DAED70634}"/>
                </a:ext>
              </a:extLst>
            </p:cNvPr>
            <p:cNvSpPr>
              <a:spLocks/>
            </p:cNvSpPr>
            <p:nvPr/>
          </p:nvSpPr>
          <p:spPr bwMode="auto">
            <a:xfrm>
              <a:off x="579" y="1306"/>
              <a:ext cx="15" cy="15"/>
            </a:xfrm>
            <a:custGeom>
              <a:avLst/>
              <a:gdLst>
                <a:gd name="T0" fmla="*/ 156 w 285"/>
                <a:gd name="T1" fmla="*/ 284 h 285"/>
                <a:gd name="T2" fmla="*/ 184 w 285"/>
                <a:gd name="T3" fmla="*/ 278 h 285"/>
                <a:gd name="T4" fmla="*/ 210 w 285"/>
                <a:gd name="T5" fmla="*/ 267 h 285"/>
                <a:gd name="T6" fmla="*/ 233 w 285"/>
                <a:gd name="T7" fmla="*/ 252 h 285"/>
                <a:gd name="T8" fmla="*/ 252 w 285"/>
                <a:gd name="T9" fmla="*/ 233 h 285"/>
                <a:gd name="T10" fmla="*/ 267 w 285"/>
                <a:gd name="T11" fmla="*/ 210 h 285"/>
                <a:gd name="T12" fmla="*/ 279 w 285"/>
                <a:gd name="T13" fmla="*/ 184 h 285"/>
                <a:gd name="T14" fmla="*/ 284 w 285"/>
                <a:gd name="T15" fmla="*/ 156 h 285"/>
                <a:gd name="T16" fmla="*/ 284 w 285"/>
                <a:gd name="T17" fmla="*/ 127 h 285"/>
                <a:gd name="T18" fmla="*/ 279 w 285"/>
                <a:gd name="T19" fmla="*/ 101 h 285"/>
                <a:gd name="T20" fmla="*/ 267 w 285"/>
                <a:gd name="T21" fmla="*/ 75 h 285"/>
                <a:gd name="T22" fmla="*/ 252 w 285"/>
                <a:gd name="T23" fmla="*/ 52 h 285"/>
                <a:gd name="T24" fmla="*/ 233 w 285"/>
                <a:gd name="T25" fmla="*/ 32 h 285"/>
                <a:gd name="T26" fmla="*/ 210 w 285"/>
                <a:gd name="T27" fmla="*/ 17 h 285"/>
                <a:gd name="T28" fmla="*/ 184 w 285"/>
                <a:gd name="T29" fmla="*/ 6 h 285"/>
                <a:gd name="T30" fmla="*/ 156 w 285"/>
                <a:gd name="T31" fmla="*/ 0 h 285"/>
                <a:gd name="T32" fmla="*/ 128 w 285"/>
                <a:gd name="T33" fmla="*/ 0 h 285"/>
                <a:gd name="T34" fmla="*/ 100 w 285"/>
                <a:gd name="T35" fmla="*/ 6 h 285"/>
                <a:gd name="T36" fmla="*/ 75 w 285"/>
                <a:gd name="T37" fmla="*/ 17 h 285"/>
                <a:gd name="T38" fmla="*/ 52 w 285"/>
                <a:gd name="T39" fmla="*/ 32 h 285"/>
                <a:gd name="T40" fmla="*/ 32 w 285"/>
                <a:gd name="T41" fmla="*/ 52 h 285"/>
                <a:gd name="T42" fmla="*/ 17 w 285"/>
                <a:gd name="T43" fmla="*/ 75 h 285"/>
                <a:gd name="T44" fmla="*/ 6 w 285"/>
                <a:gd name="T45" fmla="*/ 101 h 285"/>
                <a:gd name="T46" fmla="*/ 0 w 285"/>
                <a:gd name="T47" fmla="*/ 127 h 285"/>
                <a:gd name="T48" fmla="*/ 0 w 285"/>
                <a:gd name="T49" fmla="*/ 156 h 285"/>
                <a:gd name="T50" fmla="*/ 6 w 285"/>
                <a:gd name="T51" fmla="*/ 184 h 285"/>
                <a:gd name="T52" fmla="*/ 17 w 285"/>
                <a:gd name="T53" fmla="*/ 210 h 285"/>
                <a:gd name="T54" fmla="*/ 32 w 285"/>
                <a:gd name="T55" fmla="*/ 233 h 285"/>
                <a:gd name="T56" fmla="*/ 52 w 285"/>
                <a:gd name="T57" fmla="*/ 252 h 285"/>
                <a:gd name="T58" fmla="*/ 75 w 285"/>
                <a:gd name="T59" fmla="*/ 267 h 285"/>
                <a:gd name="T60" fmla="*/ 100 w 285"/>
                <a:gd name="T61" fmla="*/ 278 h 285"/>
                <a:gd name="T62" fmla="*/ 128 w 285"/>
                <a:gd name="T63" fmla="*/ 284 h 2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85"/>
                <a:gd name="T97" fmla="*/ 0 h 285"/>
                <a:gd name="T98" fmla="*/ 285 w 285"/>
                <a:gd name="T99" fmla="*/ 285 h 28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85" h="285">
                  <a:moveTo>
                    <a:pt x="142" y="285"/>
                  </a:moveTo>
                  <a:lnTo>
                    <a:pt x="156" y="284"/>
                  </a:lnTo>
                  <a:lnTo>
                    <a:pt x="171" y="282"/>
                  </a:lnTo>
                  <a:lnTo>
                    <a:pt x="184" y="278"/>
                  </a:lnTo>
                  <a:lnTo>
                    <a:pt x="198" y="273"/>
                  </a:lnTo>
                  <a:lnTo>
                    <a:pt x="210" y="267"/>
                  </a:lnTo>
                  <a:lnTo>
                    <a:pt x="222" y="260"/>
                  </a:lnTo>
                  <a:lnTo>
                    <a:pt x="233" y="252"/>
                  </a:lnTo>
                  <a:lnTo>
                    <a:pt x="243" y="242"/>
                  </a:lnTo>
                  <a:lnTo>
                    <a:pt x="252" y="233"/>
                  </a:lnTo>
                  <a:lnTo>
                    <a:pt x="260" y="222"/>
                  </a:lnTo>
                  <a:lnTo>
                    <a:pt x="267" y="210"/>
                  </a:lnTo>
                  <a:lnTo>
                    <a:pt x="273" y="198"/>
                  </a:lnTo>
                  <a:lnTo>
                    <a:pt x="279" y="184"/>
                  </a:lnTo>
                  <a:lnTo>
                    <a:pt x="282" y="171"/>
                  </a:lnTo>
                  <a:lnTo>
                    <a:pt x="284" y="156"/>
                  </a:lnTo>
                  <a:lnTo>
                    <a:pt x="285" y="142"/>
                  </a:lnTo>
                  <a:lnTo>
                    <a:pt x="284" y="127"/>
                  </a:lnTo>
                  <a:lnTo>
                    <a:pt x="282" y="114"/>
                  </a:lnTo>
                  <a:lnTo>
                    <a:pt x="279" y="101"/>
                  </a:lnTo>
                  <a:lnTo>
                    <a:pt x="273" y="87"/>
                  </a:lnTo>
                  <a:lnTo>
                    <a:pt x="267" y="75"/>
                  </a:lnTo>
                  <a:lnTo>
                    <a:pt x="260" y="62"/>
                  </a:lnTo>
                  <a:lnTo>
                    <a:pt x="252" y="52"/>
                  </a:lnTo>
                  <a:lnTo>
                    <a:pt x="243" y="42"/>
                  </a:lnTo>
                  <a:lnTo>
                    <a:pt x="233" y="32"/>
                  </a:lnTo>
                  <a:lnTo>
                    <a:pt x="222" y="24"/>
                  </a:lnTo>
                  <a:lnTo>
                    <a:pt x="210" y="17"/>
                  </a:lnTo>
                  <a:lnTo>
                    <a:pt x="198" y="12"/>
                  </a:lnTo>
                  <a:lnTo>
                    <a:pt x="184" y="6"/>
                  </a:lnTo>
                  <a:lnTo>
                    <a:pt x="171" y="2"/>
                  </a:lnTo>
                  <a:lnTo>
                    <a:pt x="156" y="0"/>
                  </a:lnTo>
                  <a:lnTo>
                    <a:pt x="142" y="0"/>
                  </a:lnTo>
                  <a:lnTo>
                    <a:pt x="128" y="0"/>
                  </a:lnTo>
                  <a:lnTo>
                    <a:pt x="114" y="2"/>
                  </a:lnTo>
                  <a:lnTo>
                    <a:pt x="100" y="6"/>
                  </a:lnTo>
                  <a:lnTo>
                    <a:pt x="87" y="12"/>
                  </a:lnTo>
                  <a:lnTo>
                    <a:pt x="75" y="17"/>
                  </a:lnTo>
                  <a:lnTo>
                    <a:pt x="62" y="24"/>
                  </a:lnTo>
                  <a:lnTo>
                    <a:pt x="52" y="32"/>
                  </a:lnTo>
                  <a:lnTo>
                    <a:pt x="42" y="42"/>
                  </a:lnTo>
                  <a:lnTo>
                    <a:pt x="32" y="52"/>
                  </a:lnTo>
                  <a:lnTo>
                    <a:pt x="24" y="62"/>
                  </a:lnTo>
                  <a:lnTo>
                    <a:pt x="17" y="75"/>
                  </a:lnTo>
                  <a:lnTo>
                    <a:pt x="12" y="87"/>
                  </a:lnTo>
                  <a:lnTo>
                    <a:pt x="6" y="101"/>
                  </a:lnTo>
                  <a:lnTo>
                    <a:pt x="3" y="114"/>
                  </a:lnTo>
                  <a:lnTo>
                    <a:pt x="0" y="127"/>
                  </a:lnTo>
                  <a:lnTo>
                    <a:pt x="0" y="142"/>
                  </a:lnTo>
                  <a:lnTo>
                    <a:pt x="0" y="156"/>
                  </a:lnTo>
                  <a:lnTo>
                    <a:pt x="3" y="171"/>
                  </a:lnTo>
                  <a:lnTo>
                    <a:pt x="6" y="184"/>
                  </a:lnTo>
                  <a:lnTo>
                    <a:pt x="12" y="198"/>
                  </a:lnTo>
                  <a:lnTo>
                    <a:pt x="17" y="210"/>
                  </a:lnTo>
                  <a:lnTo>
                    <a:pt x="24" y="222"/>
                  </a:lnTo>
                  <a:lnTo>
                    <a:pt x="32" y="233"/>
                  </a:lnTo>
                  <a:lnTo>
                    <a:pt x="42" y="242"/>
                  </a:lnTo>
                  <a:lnTo>
                    <a:pt x="52" y="252"/>
                  </a:lnTo>
                  <a:lnTo>
                    <a:pt x="62" y="260"/>
                  </a:lnTo>
                  <a:lnTo>
                    <a:pt x="75" y="267"/>
                  </a:lnTo>
                  <a:lnTo>
                    <a:pt x="87" y="273"/>
                  </a:lnTo>
                  <a:lnTo>
                    <a:pt x="100" y="278"/>
                  </a:lnTo>
                  <a:lnTo>
                    <a:pt x="114" y="282"/>
                  </a:lnTo>
                  <a:lnTo>
                    <a:pt x="128" y="284"/>
                  </a:lnTo>
                  <a:lnTo>
                    <a:pt x="142" y="285"/>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94" name="Freeform 56">
              <a:extLst>
                <a:ext uri="{FF2B5EF4-FFF2-40B4-BE49-F238E27FC236}">
                  <a16:creationId xmlns:a16="http://schemas.microsoft.com/office/drawing/2014/main" id="{8B7BBB14-555D-0E41-EB8D-DACF43F3A241}"/>
                </a:ext>
              </a:extLst>
            </p:cNvPr>
            <p:cNvSpPr>
              <a:spLocks/>
            </p:cNvSpPr>
            <p:nvPr/>
          </p:nvSpPr>
          <p:spPr bwMode="auto">
            <a:xfrm>
              <a:off x="992" y="934"/>
              <a:ext cx="161" cy="562"/>
            </a:xfrm>
            <a:custGeom>
              <a:avLst/>
              <a:gdLst>
                <a:gd name="T0" fmla="*/ 391 w 3045"/>
                <a:gd name="T1" fmla="*/ 0 h 10670"/>
                <a:gd name="T2" fmla="*/ 2953 w 3045"/>
                <a:gd name="T3" fmla="*/ 543 h 10670"/>
                <a:gd name="T4" fmla="*/ 2923 w 3045"/>
                <a:gd name="T5" fmla="*/ 3196 h 10670"/>
                <a:gd name="T6" fmla="*/ 3045 w 3045"/>
                <a:gd name="T7" fmla="*/ 3408 h 10670"/>
                <a:gd name="T8" fmla="*/ 2621 w 3045"/>
                <a:gd name="T9" fmla="*/ 9916 h 10670"/>
                <a:gd name="T10" fmla="*/ 0 w 3045"/>
                <a:gd name="T11" fmla="*/ 10670 h 10670"/>
                <a:gd name="T12" fmla="*/ 5 w 3045"/>
                <a:gd name="T13" fmla="*/ 10602 h 10670"/>
                <a:gd name="T14" fmla="*/ 22 w 3045"/>
                <a:gd name="T15" fmla="*/ 10410 h 10670"/>
                <a:gd name="T16" fmla="*/ 47 w 3045"/>
                <a:gd name="T17" fmla="*/ 10108 h 10670"/>
                <a:gd name="T18" fmla="*/ 81 w 3045"/>
                <a:gd name="T19" fmla="*/ 9713 h 10670"/>
                <a:gd name="T20" fmla="*/ 121 w 3045"/>
                <a:gd name="T21" fmla="*/ 9238 h 10670"/>
                <a:gd name="T22" fmla="*/ 165 w 3045"/>
                <a:gd name="T23" fmla="*/ 8699 h 10670"/>
                <a:gd name="T24" fmla="*/ 214 w 3045"/>
                <a:gd name="T25" fmla="*/ 8112 h 10670"/>
                <a:gd name="T26" fmla="*/ 265 w 3045"/>
                <a:gd name="T27" fmla="*/ 7494 h 10670"/>
                <a:gd name="T28" fmla="*/ 315 w 3045"/>
                <a:gd name="T29" fmla="*/ 6857 h 10670"/>
                <a:gd name="T30" fmla="*/ 366 w 3045"/>
                <a:gd name="T31" fmla="*/ 6217 h 10670"/>
                <a:gd name="T32" fmla="*/ 415 w 3045"/>
                <a:gd name="T33" fmla="*/ 5590 h 10670"/>
                <a:gd name="T34" fmla="*/ 459 w 3045"/>
                <a:gd name="T35" fmla="*/ 4992 h 10670"/>
                <a:gd name="T36" fmla="*/ 480 w 3045"/>
                <a:gd name="T37" fmla="*/ 4708 h 10670"/>
                <a:gd name="T38" fmla="*/ 499 w 3045"/>
                <a:gd name="T39" fmla="*/ 4437 h 10670"/>
                <a:gd name="T40" fmla="*/ 517 w 3045"/>
                <a:gd name="T41" fmla="*/ 4181 h 10670"/>
                <a:gd name="T42" fmla="*/ 533 w 3045"/>
                <a:gd name="T43" fmla="*/ 3941 h 10670"/>
                <a:gd name="T44" fmla="*/ 547 w 3045"/>
                <a:gd name="T45" fmla="*/ 3720 h 10670"/>
                <a:gd name="T46" fmla="*/ 558 w 3045"/>
                <a:gd name="T47" fmla="*/ 3519 h 10670"/>
                <a:gd name="T48" fmla="*/ 568 w 3045"/>
                <a:gd name="T49" fmla="*/ 3341 h 10670"/>
                <a:gd name="T50" fmla="*/ 575 w 3045"/>
                <a:gd name="T51" fmla="*/ 3187 h 10670"/>
                <a:gd name="T52" fmla="*/ 391 w 3045"/>
                <a:gd name="T53" fmla="*/ 0 h 106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045"/>
                <a:gd name="T82" fmla="*/ 0 h 10670"/>
                <a:gd name="T83" fmla="*/ 3045 w 3045"/>
                <a:gd name="T84" fmla="*/ 10670 h 106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045" h="10670">
                  <a:moveTo>
                    <a:pt x="391" y="0"/>
                  </a:moveTo>
                  <a:lnTo>
                    <a:pt x="2953" y="543"/>
                  </a:lnTo>
                  <a:lnTo>
                    <a:pt x="2923" y="3196"/>
                  </a:lnTo>
                  <a:lnTo>
                    <a:pt x="3045" y="3408"/>
                  </a:lnTo>
                  <a:lnTo>
                    <a:pt x="2621" y="9916"/>
                  </a:lnTo>
                  <a:lnTo>
                    <a:pt x="0" y="10670"/>
                  </a:lnTo>
                  <a:lnTo>
                    <a:pt x="5" y="10602"/>
                  </a:lnTo>
                  <a:lnTo>
                    <a:pt x="22" y="10410"/>
                  </a:lnTo>
                  <a:lnTo>
                    <a:pt x="47" y="10108"/>
                  </a:lnTo>
                  <a:lnTo>
                    <a:pt x="81" y="9713"/>
                  </a:lnTo>
                  <a:lnTo>
                    <a:pt x="121" y="9238"/>
                  </a:lnTo>
                  <a:lnTo>
                    <a:pt x="165" y="8699"/>
                  </a:lnTo>
                  <a:lnTo>
                    <a:pt x="214" y="8112"/>
                  </a:lnTo>
                  <a:lnTo>
                    <a:pt x="265" y="7494"/>
                  </a:lnTo>
                  <a:lnTo>
                    <a:pt x="315" y="6857"/>
                  </a:lnTo>
                  <a:lnTo>
                    <a:pt x="366" y="6217"/>
                  </a:lnTo>
                  <a:lnTo>
                    <a:pt x="415" y="5590"/>
                  </a:lnTo>
                  <a:lnTo>
                    <a:pt x="459" y="4992"/>
                  </a:lnTo>
                  <a:lnTo>
                    <a:pt x="480" y="4708"/>
                  </a:lnTo>
                  <a:lnTo>
                    <a:pt x="499" y="4437"/>
                  </a:lnTo>
                  <a:lnTo>
                    <a:pt x="517" y="4181"/>
                  </a:lnTo>
                  <a:lnTo>
                    <a:pt x="533" y="3941"/>
                  </a:lnTo>
                  <a:lnTo>
                    <a:pt x="547" y="3720"/>
                  </a:lnTo>
                  <a:lnTo>
                    <a:pt x="558" y="3519"/>
                  </a:lnTo>
                  <a:lnTo>
                    <a:pt x="568" y="3341"/>
                  </a:lnTo>
                  <a:lnTo>
                    <a:pt x="575" y="3187"/>
                  </a:lnTo>
                  <a:lnTo>
                    <a:pt x="391" y="0"/>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95" name="Freeform 57">
              <a:extLst>
                <a:ext uri="{FF2B5EF4-FFF2-40B4-BE49-F238E27FC236}">
                  <a16:creationId xmlns:a16="http://schemas.microsoft.com/office/drawing/2014/main" id="{8FA6B6D6-F3D5-46D5-3FE6-9AB8CFC74E36}"/>
                </a:ext>
              </a:extLst>
            </p:cNvPr>
            <p:cNvSpPr>
              <a:spLocks/>
            </p:cNvSpPr>
            <p:nvPr/>
          </p:nvSpPr>
          <p:spPr bwMode="auto">
            <a:xfrm>
              <a:off x="1022" y="1090"/>
              <a:ext cx="130" cy="23"/>
            </a:xfrm>
            <a:custGeom>
              <a:avLst/>
              <a:gdLst>
                <a:gd name="T0" fmla="*/ 0 w 2469"/>
                <a:gd name="T1" fmla="*/ 0 h 441"/>
                <a:gd name="T2" fmla="*/ 15 w 2469"/>
                <a:gd name="T3" fmla="*/ 235 h 441"/>
                <a:gd name="T4" fmla="*/ 2469 w 2469"/>
                <a:gd name="T5" fmla="*/ 441 h 441"/>
                <a:gd name="T6" fmla="*/ 2360 w 2469"/>
                <a:gd name="T7" fmla="*/ 242 h 441"/>
                <a:gd name="T8" fmla="*/ 0 w 2469"/>
                <a:gd name="T9" fmla="*/ 0 h 441"/>
                <a:gd name="T10" fmla="*/ 0 60000 65536"/>
                <a:gd name="T11" fmla="*/ 0 60000 65536"/>
                <a:gd name="T12" fmla="*/ 0 60000 65536"/>
                <a:gd name="T13" fmla="*/ 0 60000 65536"/>
                <a:gd name="T14" fmla="*/ 0 60000 65536"/>
                <a:gd name="T15" fmla="*/ 0 w 2469"/>
                <a:gd name="T16" fmla="*/ 0 h 441"/>
                <a:gd name="T17" fmla="*/ 2469 w 2469"/>
                <a:gd name="T18" fmla="*/ 441 h 441"/>
              </a:gdLst>
              <a:ahLst/>
              <a:cxnLst>
                <a:cxn ang="T10">
                  <a:pos x="T0" y="T1"/>
                </a:cxn>
                <a:cxn ang="T11">
                  <a:pos x="T2" y="T3"/>
                </a:cxn>
                <a:cxn ang="T12">
                  <a:pos x="T4" y="T5"/>
                </a:cxn>
                <a:cxn ang="T13">
                  <a:pos x="T6" y="T7"/>
                </a:cxn>
                <a:cxn ang="T14">
                  <a:pos x="T8" y="T9"/>
                </a:cxn>
              </a:cxnLst>
              <a:rect l="T15" t="T16" r="T17" b="T18"/>
              <a:pathLst>
                <a:path w="2469" h="441">
                  <a:moveTo>
                    <a:pt x="0" y="0"/>
                  </a:moveTo>
                  <a:lnTo>
                    <a:pt x="15" y="235"/>
                  </a:lnTo>
                  <a:lnTo>
                    <a:pt x="2469" y="441"/>
                  </a:lnTo>
                  <a:lnTo>
                    <a:pt x="2360" y="242"/>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96" name="Freeform 58">
              <a:extLst>
                <a:ext uri="{FF2B5EF4-FFF2-40B4-BE49-F238E27FC236}">
                  <a16:creationId xmlns:a16="http://schemas.microsoft.com/office/drawing/2014/main" id="{5843113B-0077-F6FB-CF8E-681E09577871}"/>
                </a:ext>
              </a:extLst>
            </p:cNvPr>
            <p:cNvSpPr>
              <a:spLocks/>
            </p:cNvSpPr>
            <p:nvPr/>
          </p:nvSpPr>
          <p:spPr bwMode="auto">
            <a:xfrm>
              <a:off x="1038" y="1155"/>
              <a:ext cx="91" cy="276"/>
            </a:xfrm>
            <a:custGeom>
              <a:avLst/>
              <a:gdLst>
                <a:gd name="T0" fmla="*/ 1499 w 1728"/>
                <a:gd name="T1" fmla="*/ 3936 h 5232"/>
                <a:gd name="T2" fmla="*/ 1488 w 1728"/>
                <a:gd name="T3" fmla="*/ 4073 h 5232"/>
                <a:gd name="T4" fmla="*/ 1468 w 1728"/>
                <a:gd name="T5" fmla="*/ 4205 h 5232"/>
                <a:gd name="T6" fmla="*/ 1441 w 1728"/>
                <a:gd name="T7" fmla="*/ 4332 h 5232"/>
                <a:gd name="T8" fmla="*/ 1409 w 1728"/>
                <a:gd name="T9" fmla="*/ 4453 h 5232"/>
                <a:gd name="T10" fmla="*/ 1370 w 1728"/>
                <a:gd name="T11" fmla="*/ 4568 h 5232"/>
                <a:gd name="T12" fmla="*/ 1327 w 1728"/>
                <a:gd name="T13" fmla="*/ 4677 h 5232"/>
                <a:gd name="T14" fmla="*/ 1277 w 1728"/>
                <a:gd name="T15" fmla="*/ 4777 h 5232"/>
                <a:gd name="T16" fmla="*/ 1223 w 1728"/>
                <a:gd name="T17" fmla="*/ 4870 h 5232"/>
                <a:gd name="T18" fmla="*/ 1164 w 1728"/>
                <a:gd name="T19" fmla="*/ 4953 h 5232"/>
                <a:gd name="T20" fmla="*/ 1102 w 1728"/>
                <a:gd name="T21" fmla="*/ 5028 h 5232"/>
                <a:gd name="T22" fmla="*/ 1036 w 1728"/>
                <a:gd name="T23" fmla="*/ 5091 h 5232"/>
                <a:gd name="T24" fmla="*/ 968 w 1728"/>
                <a:gd name="T25" fmla="*/ 5143 h 5232"/>
                <a:gd name="T26" fmla="*/ 896 w 1728"/>
                <a:gd name="T27" fmla="*/ 5185 h 5232"/>
                <a:gd name="T28" fmla="*/ 823 w 1728"/>
                <a:gd name="T29" fmla="*/ 5213 h 5232"/>
                <a:gd name="T30" fmla="*/ 747 w 1728"/>
                <a:gd name="T31" fmla="*/ 5229 h 5232"/>
                <a:gd name="T32" fmla="*/ 671 w 1728"/>
                <a:gd name="T33" fmla="*/ 5231 h 5232"/>
                <a:gd name="T34" fmla="*/ 595 w 1728"/>
                <a:gd name="T35" fmla="*/ 5220 h 5232"/>
                <a:gd name="T36" fmla="*/ 522 w 1728"/>
                <a:gd name="T37" fmla="*/ 5195 h 5232"/>
                <a:gd name="T38" fmla="*/ 453 w 1728"/>
                <a:gd name="T39" fmla="*/ 5158 h 5232"/>
                <a:gd name="T40" fmla="*/ 386 w 1728"/>
                <a:gd name="T41" fmla="*/ 5108 h 5232"/>
                <a:gd name="T42" fmla="*/ 325 w 1728"/>
                <a:gd name="T43" fmla="*/ 5047 h 5232"/>
                <a:gd name="T44" fmla="*/ 267 w 1728"/>
                <a:gd name="T45" fmla="*/ 4977 h 5232"/>
                <a:gd name="T46" fmla="*/ 215 w 1728"/>
                <a:gd name="T47" fmla="*/ 4896 h 5232"/>
                <a:gd name="T48" fmla="*/ 167 w 1728"/>
                <a:gd name="T49" fmla="*/ 4806 h 5232"/>
                <a:gd name="T50" fmla="*/ 124 w 1728"/>
                <a:gd name="T51" fmla="*/ 4708 h 5232"/>
                <a:gd name="T52" fmla="*/ 87 w 1728"/>
                <a:gd name="T53" fmla="*/ 4601 h 5232"/>
                <a:gd name="T54" fmla="*/ 56 w 1728"/>
                <a:gd name="T55" fmla="*/ 4489 h 5232"/>
                <a:gd name="T56" fmla="*/ 32 w 1728"/>
                <a:gd name="T57" fmla="*/ 4370 h 5232"/>
                <a:gd name="T58" fmla="*/ 14 w 1728"/>
                <a:gd name="T59" fmla="*/ 4245 h 5232"/>
                <a:gd name="T60" fmla="*/ 4 w 1728"/>
                <a:gd name="T61" fmla="*/ 4116 h 5232"/>
                <a:gd name="T62" fmla="*/ 0 w 1728"/>
                <a:gd name="T63" fmla="*/ 3983 h 5232"/>
                <a:gd name="T64" fmla="*/ 5 w 1728"/>
                <a:gd name="T65" fmla="*/ 3846 h 5232"/>
                <a:gd name="T66" fmla="*/ 1728 w 1728"/>
                <a:gd name="T67" fmla="*/ 171 h 523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28"/>
                <a:gd name="T103" fmla="*/ 0 h 5232"/>
                <a:gd name="T104" fmla="*/ 1728 w 1728"/>
                <a:gd name="T105" fmla="*/ 5232 h 523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28" h="5232">
                  <a:moveTo>
                    <a:pt x="1728" y="171"/>
                  </a:moveTo>
                  <a:lnTo>
                    <a:pt x="1499" y="3936"/>
                  </a:lnTo>
                  <a:lnTo>
                    <a:pt x="1494" y="4005"/>
                  </a:lnTo>
                  <a:lnTo>
                    <a:pt x="1488" y="4073"/>
                  </a:lnTo>
                  <a:lnTo>
                    <a:pt x="1479" y="4140"/>
                  </a:lnTo>
                  <a:lnTo>
                    <a:pt x="1468" y="4205"/>
                  </a:lnTo>
                  <a:lnTo>
                    <a:pt x="1456" y="4269"/>
                  </a:lnTo>
                  <a:lnTo>
                    <a:pt x="1441" y="4332"/>
                  </a:lnTo>
                  <a:lnTo>
                    <a:pt x="1426" y="4393"/>
                  </a:lnTo>
                  <a:lnTo>
                    <a:pt x="1409" y="4453"/>
                  </a:lnTo>
                  <a:lnTo>
                    <a:pt x="1391" y="4511"/>
                  </a:lnTo>
                  <a:lnTo>
                    <a:pt x="1370" y="4568"/>
                  </a:lnTo>
                  <a:lnTo>
                    <a:pt x="1349" y="4624"/>
                  </a:lnTo>
                  <a:lnTo>
                    <a:pt x="1327" y="4677"/>
                  </a:lnTo>
                  <a:lnTo>
                    <a:pt x="1302" y="4729"/>
                  </a:lnTo>
                  <a:lnTo>
                    <a:pt x="1277" y="4777"/>
                  </a:lnTo>
                  <a:lnTo>
                    <a:pt x="1250" y="4825"/>
                  </a:lnTo>
                  <a:lnTo>
                    <a:pt x="1223" y="4870"/>
                  </a:lnTo>
                  <a:lnTo>
                    <a:pt x="1194" y="4913"/>
                  </a:lnTo>
                  <a:lnTo>
                    <a:pt x="1164" y="4953"/>
                  </a:lnTo>
                  <a:lnTo>
                    <a:pt x="1133" y="4991"/>
                  </a:lnTo>
                  <a:lnTo>
                    <a:pt x="1102" y="5028"/>
                  </a:lnTo>
                  <a:lnTo>
                    <a:pt x="1069" y="5061"/>
                  </a:lnTo>
                  <a:lnTo>
                    <a:pt x="1036" y="5091"/>
                  </a:lnTo>
                  <a:lnTo>
                    <a:pt x="1002" y="5119"/>
                  </a:lnTo>
                  <a:lnTo>
                    <a:pt x="968" y="5143"/>
                  </a:lnTo>
                  <a:lnTo>
                    <a:pt x="933" y="5165"/>
                  </a:lnTo>
                  <a:lnTo>
                    <a:pt x="896" y="5185"/>
                  </a:lnTo>
                  <a:lnTo>
                    <a:pt x="860" y="5200"/>
                  </a:lnTo>
                  <a:lnTo>
                    <a:pt x="823" y="5213"/>
                  </a:lnTo>
                  <a:lnTo>
                    <a:pt x="786" y="5223"/>
                  </a:lnTo>
                  <a:lnTo>
                    <a:pt x="747" y="5229"/>
                  </a:lnTo>
                  <a:lnTo>
                    <a:pt x="709" y="5232"/>
                  </a:lnTo>
                  <a:lnTo>
                    <a:pt x="671" y="5231"/>
                  </a:lnTo>
                  <a:lnTo>
                    <a:pt x="633" y="5227"/>
                  </a:lnTo>
                  <a:lnTo>
                    <a:pt x="595" y="5220"/>
                  </a:lnTo>
                  <a:lnTo>
                    <a:pt x="558" y="5209"/>
                  </a:lnTo>
                  <a:lnTo>
                    <a:pt x="522" y="5195"/>
                  </a:lnTo>
                  <a:lnTo>
                    <a:pt x="487" y="5178"/>
                  </a:lnTo>
                  <a:lnTo>
                    <a:pt x="453" y="5158"/>
                  </a:lnTo>
                  <a:lnTo>
                    <a:pt x="420" y="5134"/>
                  </a:lnTo>
                  <a:lnTo>
                    <a:pt x="386" y="5108"/>
                  </a:lnTo>
                  <a:lnTo>
                    <a:pt x="355" y="5079"/>
                  </a:lnTo>
                  <a:lnTo>
                    <a:pt x="325" y="5047"/>
                  </a:lnTo>
                  <a:lnTo>
                    <a:pt x="295" y="5013"/>
                  </a:lnTo>
                  <a:lnTo>
                    <a:pt x="267" y="4977"/>
                  </a:lnTo>
                  <a:lnTo>
                    <a:pt x="241" y="4938"/>
                  </a:lnTo>
                  <a:lnTo>
                    <a:pt x="215" y="4896"/>
                  </a:lnTo>
                  <a:lnTo>
                    <a:pt x="190" y="4852"/>
                  </a:lnTo>
                  <a:lnTo>
                    <a:pt x="167" y="4806"/>
                  </a:lnTo>
                  <a:lnTo>
                    <a:pt x="144" y="4758"/>
                  </a:lnTo>
                  <a:lnTo>
                    <a:pt x="124" y="4708"/>
                  </a:lnTo>
                  <a:lnTo>
                    <a:pt x="105" y="4655"/>
                  </a:lnTo>
                  <a:lnTo>
                    <a:pt x="87" y="4601"/>
                  </a:lnTo>
                  <a:lnTo>
                    <a:pt x="71" y="4547"/>
                  </a:lnTo>
                  <a:lnTo>
                    <a:pt x="56" y="4489"/>
                  </a:lnTo>
                  <a:lnTo>
                    <a:pt x="43" y="4431"/>
                  </a:lnTo>
                  <a:lnTo>
                    <a:pt x="32" y="4370"/>
                  </a:lnTo>
                  <a:lnTo>
                    <a:pt x="22" y="4309"/>
                  </a:lnTo>
                  <a:lnTo>
                    <a:pt x="14" y="4245"/>
                  </a:lnTo>
                  <a:lnTo>
                    <a:pt x="8" y="4181"/>
                  </a:lnTo>
                  <a:lnTo>
                    <a:pt x="4" y="4116"/>
                  </a:lnTo>
                  <a:lnTo>
                    <a:pt x="1" y="4050"/>
                  </a:lnTo>
                  <a:lnTo>
                    <a:pt x="0" y="3983"/>
                  </a:lnTo>
                  <a:lnTo>
                    <a:pt x="2" y="3914"/>
                  </a:lnTo>
                  <a:lnTo>
                    <a:pt x="5" y="3846"/>
                  </a:lnTo>
                  <a:lnTo>
                    <a:pt x="232" y="0"/>
                  </a:lnTo>
                  <a:lnTo>
                    <a:pt x="1728" y="171"/>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97" name="Freeform 59">
              <a:extLst>
                <a:ext uri="{FF2B5EF4-FFF2-40B4-BE49-F238E27FC236}">
                  <a16:creationId xmlns:a16="http://schemas.microsoft.com/office/drawing/2014/main" id="{A03281FB-CB07-0EFD-6A47-045F0F577B1E}"/>
                </a:ext>
              </a:extLst>
            </p:cNvPr>
            <p:cNvSpPr>
              <a:spLocks/>
            </p:cNvSpPr>
            <p:nvPr/>
          </p:nvSpPr>
          <p:spPr bwMode="auto">
            <a:xfrm>
              <a:off x="1046" y="1160"/>
              <a:ext cx="91" cy="271"/>
            </a:xfrm>
            <a:custGeom>
              <a:avLst/>
              <a:gdLst>
                <a:gd name="T0" fmla="*/ 1499 w 1728"/>
                <a:gd name="T1" fmla="*/ 3856 h 5153"/>
                <a:gd name="T2" fmla="*/ 1488 w 1728"/>
                <a:gd name="T3" fmla="*/ 3993 h 5153"/>
                <a:gd name="T4" fmla="*/ 1468 w 1728"/>
                <a:gd name="T5" fmla="*/ 4125 h 5153"/>
                <a:gd name="T6" fmla="*/ 1441 w 1728"/>
                <a:gd name="T7" fmla="*/ 4253 h 5153"/>
                <a:gd name="T8" fmla="*/ 1409 w 1728"/>
                <a:gd name="T9" fmla="*/ 4374 h 5153"/>
                <a:gd name="T10" fmla="*/ 1370 w 1728"/>
                <a:gd name="T11" fmla="*/ 4489 h 5153"/>
                <a:gd name="T12" fmla="*/ 1327 w 1728"/>
                <a:gd name="T13" fmla="*/ 4597 h 5153"/>
                <a:gd name="T14" fmla="*/ 1277 w 1728"/>
                <a:gd name="T15" fmla="*/ 4698 h 5153"/>
                <a:gd name="T16" fmla="*/ 1223 w 1728"/>
                <a:gd name="T17" fmla="*/ 4790 h 5153"/>
                <a:gd name="T18" fmla="*/ 1164 w 1728"/>
                <a:gd name="T19" fmla="*/ 4873 h 5153"/>
                <a:gd name="T20" fmla="*/ 1102 w 1728"/>
                <a:gd name="T21" fmla="*/ 4947 h 5153"/>
                <a:gd name="T22" fmla="*/ 1036 w 1728"/>
                <a:gd name="T23" fmla="*/ 5011 h 5153"/>
                <a:gd name="T24" fmla="*/ 968 w 1728"/>
                <a:gd name="T25" fmla="*/ 5064 h 5153"/>
                <a:gd name="T26" fmla="*/ 896 w 1728"/>
                <a:gd name="T27" fmla="*/ 5105 h 5153"/>
                <a:gd name="T28" fmla="*/ 823 w 1728"/>
                <a:gd name="T29" fmla="*/ 5133 h 5153"/>
                <a:gd name="T30" fmla="*/ 747 w 1728"/>
                <a:gd name="T31" fmla="*/ 5150 h 5153"/>
                <a:gd name="T32" fmla="*/ 671 w 1728"/>
                <a:gd name="T33" fmla="*/ 5152 h 5153"/>
                <a:gd name="T34" fmla="*/ 595 w 1728"/>
                <a:gd name="T35" fmla="*/ 5140 h 5153"/>
                <a:gd name="T36" fmla="*/ 522 w 1728"/>
                <a:gd name="T37" fmla="*/ 5115 h 5153"/>
                <a:gd name="T38" fmla="*/ 453 w 1728"/>
                <a:gd name="T39" fmla="*/ 5077 h 5153"/>
                <a:gd name="T40" fmla="*/ 386 w 1728"/>
                <a:gd name="T41" fmla="*/ 5029 h 5153"/>
                <a:gd name="T42" fmla="*/ 325 w 1728"/>
                <a:gd name="T43" fmla="*/ 4968 h 5153"/>
                <a:gd name="T44" fmla="*/ 267 w 1728"/>
                <a:gd name="T45" fmla="*/ 4896 h 5153"/>
                <a:gd name="T46" fmla="*/ 215 w 1728"/>
                <a:gd name="T47" fmla="*/ 4815 h 5153"/>
                <a:gd name="T48" fmla="*/ 166 w 1728"/>
                <a:gd name="T49" fmla="*/ 4725 h 5153"/>
                <a:gd name="T50" fmla="*/ 124 w 1728"/>
                <a:gd name="T51" fmla="*/ 4628 h 5153"/>
                <a:gd name="T52" fmla="*/ 87 w 1728"/>
                <a:gd name="T53" fmla="*/ 4522 h 5153"/>
                <a:gd name="T54" fmla="*/ 56 w 1728"/>
                <a:gd name="T55" fmla="*/ 4409 h 5153"/>
                <a:gd name="T56" fmla="*/ 32 w 1728"/>
                <a:gd name="T57" fmla="*/ 4290 h 5153"/>
                <a:gd name="T58" fmla="*/ 14 w 1728"/>
                <a:gd name="T59" fmla="*/ 4166 h 5153"/>
                <a:gd name="T60" fmla="*/ 4 w 1728"/>
                <a:gd name="T61" fmla="*/ 4036 h 5153"/>
                <a:gd name="T62" fmla="*/ 0 w 1728"/>
                <a:gd name="T63" fmla="*/ 3903 h 5153"/>
                <a:gd name="T64" fmla="*/ 5 w 1728"/>
                <a:gd name="T65" fmla="*/ 3766 h 5153"/>
                <a:gd name="T66" fmla="*/ 1728 w 1728"/>
                <a:gd name="T67" fmla="*/ 91 h 51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28"/>
                <a:gd name="T103" fmla="*/ 0 h 5153"/>
                <a:gd name="T104" fmla="*/ 1728 w 1728"/>
                <a:gd name="T105" fmla="*/ 5153 h 515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28" h="5153">
                  <a:moveTo>
                    <a:pt x="1728" y="91"/>
                  </a:moveTo>
                  <a:lnTo>
                    <a:pt x="1499" y="3856"/>
                  </a:lnTo>
                  <a:lnTo>
                    <a:pt x="1494" y="3926"/>
                  </a:lnTo>
                  <a:lnTo>
                    <a:pt x="1488" y="3993"/>
                  </a:lnTo>
                  <a:lnTo>
                    <a:pt x="1479" y="4059"/>
                  </a:lnTo>
                  <a:lnTo>
                    <a:pt x="1468" y="4125"/>
                  </a:lnTo>
                  <a:lnTo>
                    <a:pt x="1456" y="4190"/>
                  </a:lnTo>
                  <a:lnTo>
                    <a:pt x="1441" y="4253"/>
                  </a:lnTo>
                  <a:lnTo>
                    <a:pt x="1426" y="4314"/>
                  </a:lnTo>
                  <a:lnTo>
                    <a:pt x="1409" y="4374"/>
                  </a:lnTo>
                  <a:lnTo>
                    <a:pt x="1391" y="4432"/>
                  </a:lnTo>
                  <a:lnTo>
                    <a:pt x="1370" y="4489"/>
                  </a:lnTo>
                  <a:lnTo>
                    <a:pt x="1349" y="4543"/>
                  </a:lnTo>
                  <a:lnTo>
                    <a:pt x="1327" y="4597"/>
                  </a:lnTo>
                  <a:lnTo>
                    <a:pt x="1302" y="4649"/>
                  </a:lnTo>
                  <a:lnTo>
                    <a:pt x="1277" y="4698"/>
                  </a:lnTo>
                  <a:lnTo>
                    <a:pt x="1250" y="4745"/>
                  </a:lnTo>
                  <a:lnTo>
                    <a:pt x="1223" y="4790"/>
                  </a:lnTo>
                  <a:lnTo>
                    <a:pt x="1194" y="4833"/>
                  </a:lnTo>
                  <a:lnTo>
                    <a:pt x="1164" y="4873"/>
                  </a:lnTo>
                  <a:lnTo>
                    <a:pt x="1133" y="4912"/>
                  </a:lnTo>
                  <a:lnTo>
                    <a:pt x="1102" y="4947"/>
                  </a:lnTo>
                  <a:lnTo>
                    <a:pt x="1069" y="4980"/>
                  </a:lnTo>
                  <a:lnTo>
                    <a:pt x="1036" y="5011"/>
                  </a:lnTo>
                  <a:lnTo>
                    <a:pt x="1002" y="5039"/>
                  </a:lnTo>
                  <a:lnTo>
                    <a:pt x="968" y="5064"/>
                  </a:lnTo>
                  <a:lnTo>
                    <a:pt x="932" y="5085"/>
                  </a:lnTo>
                  <a:lnTo>
                    <a:pt x="896" y="5105"/>
                  </a:lnTo>
                  <a:lnTo>
                    <a:pt x="860" y="5121"/>
                  </a:lnTo>
                  <a:lnTo>
                    <a:pt x="823" y="5133"/>
                  </a:lnTo>
                  <a:lnTo>
                    <a:pt x="786" y="5143"/>
                  </a:lnTo>
                  <a:lnTo>
                    <a:pt x="747" y="5150"/>
                  </a:lnTo>
                  <a:lnTo>
                    <a:pt x="709" y="5153"/>
                  </a:lnTo>
                  <a:lnTo>
                    <a:pt x="671" y="5152"/>
                  </a:lnTo>
                  <a:lnTo>
                    <a:pt x="633" y="5148"/>
                  </a:lnTo>
                  <a:lnTo>
                    <a:pt x="595" y="5140"/>
                  </a:lnTo>
                  <a:lnTo>
                    <a:pt x="558" y="5129"/>
                  </a:lnTo>
                  <a:lnTo>
                    <a:pt x="522" y="5115"/>
                  </a:lnTo>
                  <a:lnTo>
                    <a:pt x="487" y="5098"/>
                  </a:lnTo>
                  <a:lnTo>
                    <a:pt x="453" y="5077"/>
                  </a:lnTo>
                  <a:lnTo>
                    <a:pt x="419" y="5054"/>
                  </a:lnTo>
                  <a:lnTo>
                    <a:pt x="386" y="5029"/>
                  </a:lnTo>
                  <a:lnTo>
                    <a:pt x="355" y="5000"/>
                  </a:lnTo>
                  <a:lnTo>
                    <a:pt x="325" y="4968"/>
                  </a:lnTo>
                  <a:lnTo>
                    <a:pt x="295" y="4933"/>
                  </a:lnTo>
                  <a:lnTo>
                    <a:pt x="267" y="4896"/>
                  </a:lnTo>
                  <a:lnTo>
                    <a:pt x="241" y="4858"/>
                  </a:lnTo>
                  <a:lnTo>
                    <a:pt x="215" y="4815"/>
                  </a:lnTo>
                  <a:lnTo>
                    <a:pt x="190" y="4772"/>
                  </a:lnTo>
                  <a:lnTo>
                    <a:pt x="166" y="4725"/>
                  </a:lnTo>
                  <a:lnTo>
                    <a:pt x="144" y="4678"/>
                  </a:lnTo>
                  <a:lnTo>
                    <a:pt x="124" y="4628"/>
                  </a:lnTo>
                  <a:lnTo>
                    <a:pt x="105" y="4575"/>
                  </a:lnTo>
                  <a:lnTo>
                    <a:pt x="87" y="4522"/>
                  </a:lnTo>
                  <a:lnTo>
                    <a:pt x="71" y="4467"/>
                  </a:lnTo>
                  <a:lnTo>
                    <a:pt x="56" y="4409"/>
                  </a:lnTo>
                  <a:lnTo>
                    <a:pt x="43" y="4350"/>
                  </a:lnTo>
                  <a:lnTo>
                    <a:pt x="32" y="4290"/>
                  </a:lnTo>
                  <a:lnTo>
                    <a:pt x="22" y="4229"/>
                  </a:lnTo>
                  <a:lnTo>
                    <a:pt x="14" y="4166"/>
                  </a:lnTo>
                  <a:lnTo>
                    <a:pt x="8" y="4102"/>
                  </a:lnTo>
                  <a:lnTo>
                    <a:pt x="4" y="4036"/>
                  </a:lnTo>
                  <a:lnTo>
                    <a:pt x="1" y="3970"/>
                  </a:lnTo>
                  <a:lnTo>
                    <a:pt x="0" y="3903"/>
                  </a:lnTo>
                  <a:lnTo>
                    <a:pt x="2" y="3835"/>
                  </a:lnTo>
                  <a:lnTo>
                    <a:pt x="5" y="3766"/>
                  </a:lnTo>
                  <a:lnTo>
                    <a:pt x="232" y="0"/>
                  </a:lnTo>
                  <a:lnTo>
                    <a:pt x="1728" y="91"/>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98" name="Freeform 60">
              <a:extLst>
                <a:ext uri="{FF2B5EF4-FFF2-40B4-BE49-F238E27FC236}">
                  <a16:creationId xmlns:a16="http://schemas.microsoft.com/office/drawing/2014/main" id="{1478CD1D-8B63-7902-FAB1-4635D999253E}"/>
                </a:ext>
              </a:extLst>
            </p:cNvPr>
            <p:cNvSpPr>
              <a:spLocks/>
            </p:cNvSpPr>
            <p:nvPr/>
          </p:nvSpPr>
          <p:spPr bwMode="auto">
            <a:xfrm>
              <a:off x="1066" y="1183"/>
              <a:ext cx="49" cy="190"/>
            </a:xfrm>
            <a:custGeom>
              <a:avLst/>
              <a:gdLst>
                <a:gd name="T0" fmla="*/ 615 w 930"/>
                <a:gd name="T1" fmla="*/ 7 h 3611"/>
                <a:gd name="T2" fmla="*/ 673 w 930"/>
                <a:gd name="T3" fmla="*/ 29 h 3611"/>
                <a:gd name="T4" fmla="*/ 725 w 930"/>
                <a:gd name="T5" fmla="*/ 65 h 3611"/>
                <a:gd name="T6" fmla="*/ 774 w 930"/>
                <a:gd name="T7" fmla="*/ 116 h 3611"/>
                <a:gd name="T8" fmla="*/ 816 w 930"/>
                <a:gd name="T9" fmla="*/ 178 h 3611"/>
                <a:gd name="T10" fmla="*/ 854 w 930"/>
                <a:gd name="T11" fmla="*/ 252 h 3611"/>
                <a:gd name="T12" fmla="*/ 885 w 930"/>
                <a:gd name="T13" fmla="*/ 334 h 3611"/>
                <a:gd name="T14" fmla="*/ 907 w 930"/>
                <a:gd name="T15" fmla="*/ 424 h 3611"/>
                <a:gd name="T16" fmla="*/ 923 w 930"/>
                <a:gd name="T17" fmla="*/ 523 h 3611"/>
                <a:gd name="T18" fmla="*/ 930 w 930"/>
                <a:gd name="T19" fmla="*/ 626 h 3611"/>
                <a:gd name="T20" fmla="*/ 928 w 930"/>
                <a:gd name="T21" fmla="*/ 735 h 3611"/>
                <a:gd name="T22" fmla="*/ 788 w 930"/>
                <a:gd name="T23" fmla="*/ 2997 h 3611"/>
                <a:gd name="T24" fmla="*/ 772 w 930"/>
                <a:gd name="T25" fmla="*/ 3101 h 3611"/>
                <a:gd name="T26" fmla="*/ 747 w 930"/>
                <a:gd name="T27" fmla="*/ 3199 h 3611"/>
                <a:gd name="T28" fmla="*/ 715 w 930"/>
                <a:gd name="T29" fmla="*/ 3289 h 3611"/>
                <a:gd name="T30" fmla="*/ 677 w 930"/>
                <a:gd name="T31" fmla="*/ 3371 h 3611"/>
                <a:gd name="T32" fmla="*/ 633 w 930"/>
                <a:gd name="T33" fmla="*/ 3442 h 3611"/>
                <a:gd name="T34" fmla="*/ 585 w 930"/>
                <a:gd name="T35" fmla="*/ 3502 h 3611"/>
                <a:gd name="T36" fmla="*/ 532 w 930"/>
                <a:gd name="T37" fmla="*/ 3551 h 3611"/>
                <a:gd name="T38" fmla="*/ 475 w 930"/>
                <a:gd name="T39" fmla="*/ 3586 h 3611"/>
                <a:gd name="T40" fmla="*/ 417 w 930"/>
                <a:gd name="T41" fmla="*/ 3606 h 3611"/>
                <a:gd name="T42" fmla="*/ 356 w 930"/>
                <a:gd name="T43" fmla="*/ 3611 h 3611"/>
                <a:gd name="T44" fmla="*/ 296 w 930"/>
                <a:gd name="T45" fmla="*/ 3599 h 3611"/>
                <a:gd name="T46" fmla="*/ 240 w 930"/>
                <a:gd name="T47" fmla="*/ 3571 h 3611"/>
                <a:gd name="T48" fmla="*/ 190 w 930"/>
                <a:gd name="T49" fmla="*/ 3530 h 3611"/>
                <a:gd name="T50" fmla="*/ 142 w 930"/>
                <a:gd name="T51" fmla="*/ 3476 h 3611"/>
                <a:gd name="T52" fmla="*/ 102 w 930"/>
                <a:gd name="T53" fmla="*/ 3410 h 3611"/>
                <a:gd name="T54" fmla="*/ 66 w 930"/>
                <a:gd name="T55" fmla="*/ 3333 h 3611"/>
                <a:gd name="T56" fmla="*/ 39 w 930"/>
                <a:gd name="T57" fmla="*/ 3248 h 3611"/>
                <a:gd name="T58" fmla="*/ 18 w 930"/>
                <a:gd name="T59" fmla="*/ 3154 h 3611"/>
                <a:gd name="T60" fmla="*/ 4 w 930"/>
                <a:gd name="T61" fmla="*/ 3054 h 3611"/>
                <a:gd name="T62" fmla="*/ 0 w 930"/>
                <a:gd name="T63" fmla="*/ 2950 h 3611"/>
                <a:gd name="T64" fmla="*/ 136 w 930"/>
                <a:gd name="T65" fmla="*/ 686 h 3611"/>
                <a:gd name="T66" fmla="*/ 147 w 930"/>
                <a:gd name="T67" fmla="*/ 579 h 3611"/>
                <a:gd name="T68" fmla="*/ 167 w 930"/>
                <a:gd name="T69" fmla="*/ 477 h 3611"/>
                <a:gd name="T70" fmla="*/ 194 w 930"/>
                <a:gd name="T71" fmla="*/ 382 h 3611"/>
                <a:gd name="T72" fmla="*/ 228 w 930"/>
                <a:gd name="T73" fmla="*/ 294 h 3611"/>
                <a:gd name="T74" fmla="*/ 268 w 930"/>
                <a:gd name="T75" fmla="*/ 215 h 3611"/>
                <a:gd name="T76" fmla="*/ 314 w 930"/>
                <a:gd name="T77" fmla="*/ 148 h 3611"/>
                <a:gd name="T78" fmla="*/ 363 w 930"/>
                <a:gd name="T79" fmla="*/ 91 h 3611"/>
                <a:gd name="T80" fmla="*/ 418 w 930"/>
                <a:gd name="T81" fmla="*/ 47 h 3611"/>
                <a:gd name="T82" fmla="*/ 475 w 930"/>
                <a:gd name="T83" fmla="*/ 17 h 3611"/>
                <a:gd name="T84" fmla="*/ 534 w 930"/>
                <a:gd name="T85" fmla="*/ 1 h 36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30"/>
                <a:gd name="T130" fmla="*/ 0 h 3611"/>
                <a:gd name="T131" fmla="*/ 930 w 930"/>
                <a:gd name="T132" fmla="*/ 3611 h 361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30" h="3611">
                  <a:moveTo>
                    <a:pt x="575" y="0"/>
                  </a:moveTo>
                  <a:lnTo>
                    <a:pt x="595" y="2"/>
                  </a:lnTo>
                  <a:lnTo>
                    <a:pt x="615" y="7"/>
                  </a:lnTo>
                  <a:lnTo>
                    <a:pt x="634" y="13"/>
                  </a:lnTo>
                  <a:lnTo>
                    <a:pt x="654" y="20"/>
                  </a:lnTo>
                  <a:lnTo>
                    <a:pt x="673" y="29"/>
                  </a:lnTo>
                  <a:lnTo>
                    <a:pt x="690" y="40"/>
                  </a:lnTo>
                  <a:lnTo>
                    <a:pt x="708" y="52"/>
                  </a:lnTo>
                  <a:lnTo>
                    <a:pt x="725" y="65"/>
                  </a:lnTo>
                  <a:lnTo>
                    <a:pt x="742" y="81"/>
                  </a:lnTo>
                  <a:lnTo>
                    <a:pt x="758" y="98"/>
                  </a:lnTo>
                  <a:lnTo>
                    <a:pt x="774" y="116"/>
                  </a:lnTo>
                  <a:lnTo>
                    <a:pt x="788" y="136"/>
                  </a:lnTo>
                  <a:lnTo>
                    <a:pt x="803" y="157"/>
                  </a:lnTo>
                  <a:lnTo>
                    <a:pt x="816" y="178"/>
                  </a:lnTo>
                  <a:lnTo>
                    <a:pt x="830" y="202"/>
                  </a:lnTo>
                  <a:lnTo>
                    <a:pt x="842" y="226"/>
                  </a:lnTo>
                  <a:lnTo>
                    <a:pt x="854" y="252"/>
                  </a:lnTo>
                  <a:lnTo>
                    <a:pt x="865" y="278"/>
                  </a:lnTo>
                  <a:lnTo>
                    <a:pt x="874" y="305"/>
                  </a:lnTo>
                  <a:lnTo>
                    <a:pt x="885" y="334"/>
                  </a:lnTo>
                  <a:lnTo>
                    <a:pt x="893" y="363"/>
                  </a:lnTo>
                  <a:lnTo>
                    <a:pt x="900" y="393"/>
                  </a:lnTo>
                  <a:lnTo>
                    <a:pt x="907" y="424"/>
                  </a:lnTo>
                  <a:lnTo>
                    <a:pt x="914" y="457"/>
                  </a:lnTo>
                  <a:lnTo>
                    <a:pt x="919" y="490"/>
                  </a:lnTo>
                  <a:lnTo>
                    <a:pt x="923" y="523"/>
                  </a:lnTo>
                  <a:lnTo>
                    <a:pt x="926" y="557"/>
                  </a:lnTo>
                  <a:lnTo>
                    <a:pt x="929" y="591"/>
                  </a:lnTo>
                  <a:lnTo>
                    <a:pt x="930" y="626"/>
                  </a:lnTo>
                  <a:lnTo>
                    <a:pt x="930" y="662"/>
                  </a:lnTo>
                  <a:lnTo>
                    <a:pt x="930" y="698"/>
                  </a:lnTo>
                  <a:lnTo>
                    <a:pt x="928" y="735"/>
                  </a:lnTo>
                  <a:lnTo>
                    <a:pt x="796" y="2925"/>
                  </a:lnTo>
                  <a:lnTo>
                    <a:pt x="793" y="2961"/>
                  </a:lnTo>
                  <a:lnTo>
                    <a:pt x="788" y="2997"/>
                  </a:lnTo>
                  <a:lnTo>
                    <a:pt x="784" y="3032"/>
                  </a:lnTo>
                  <a:lnTo>
                    <a:pt x="778" y="3068"/>
                  </a:lnTo>
                  <a:lnTo>
                    <a:pt x="772" y="3101"/>
                  </a:lnTo>
                  <a:lnTo>
                    <a:pt x="765" y="3135"/>
                  </a:lnTo>
                  <a:lnTo>
                    <a:pt x="756" y="3167"/>
                  </a:lnTo>
                  <a:lnTo>
                    <a:pt x="747" y="3199"/>
                  </a:lnTo>
                  <a:lnTo>
                    <a:pt x="738" y="3230"/>
                  </a:lnTo>
                  <a:lnTo>
                    <a:pt x="726" y="3260"/>
                  </a:lnTo>
                  <a:lnTo>
                    <a:pt x="715" y="3289"/>
                  </a:lnTo>
                  <a:lnTo>
                    <a:pt x="704" y="3317"/>
                  </a:lnTo>
                  <a:lnTo>
                    <a:pt x="690" y="3344"/>
                  </a:lnTo>
                  <a:lnTo>
                    <a:pt x="677" y="3371"/>
                  </a:lnTo>
                  <a:lnTo>
                    <a:pt x="663" y="3395"/>
                  </a:lnTo>
                  <a:lnTo>
                    <a:pt x="649" y="3419"/>
                  </a:lnTo>
                  <a:lnTo>
                    <a:pt x="633" y="3442"/>
                  </a:lnTo>
                  <a:lnTo>
                    <a:pt x="618" y="3464"/>
                  </a:lnTo>
                  <a:lnTo>
                    <a:pt x="601" y="3483"/>
                  </a:lnTo>
                  <a:lnTo>
                    <a:pt x="585" y="3502"/>
                  </a:lnTo>
                  <a:lnTo>
                    <a:pt x="567" y="3520"/>
                  </a:lnTo>
                  <a:lnTo>
                    <a:pt x="549" y="3536"/>
                  </a:lnTo>
                  <a:lnTo>
                    <a:pt x="532" y="3551"/>
                  </a:lnTo>
                  <a:lnTo>
                    <a:pt x="513" y="3564"/>
                  </a:lnTo>
                  <a:lnTo>
                    <a:pt x="495" y="3575"/>
                  </a:lnTo>
                  <a:lnTo>
                    <a:pt x="475" y="3586"/>
                  </a:lnTo>
                  <a:lnTo>
                    <a:pt x="456" y="3594"/>
                  </a:lnTo>
                  <a:lnTo>
                    <a:pt x="437" y="3601"/>
                  </a:lnTo>
                  <a:lnTo>
                    <a:pt x="417" y="3606"/>
                  </a:lnTo>
                  <a:lnTo>
                    <a:pt x="396" y="3610"/>
                  </a:lnTo>
                  <a:lnTo>
                    <a:pt x="377" y="3611"/>
                  </a:lnTo>
                  <a:lnTo>
                    <a:pt x="356" y="3611"/>
                  </a:lnTo>
                  <a:lnTo>
                    <a:pt x="335" y="3609"/>
                  </a:lnTo>
                  <a:lnTo>
                    <a:pt x="316" y="3604"/>
                  </a:lnTo>
                  <a:lnTo>
                    <a:pt x="296" y="3599"/>
                  </a:lnTo>
                  <a:lnTo>
                    <a:pt x="277" y="3591"/>
                  </a:lnTo>
                  <a:lnTo>
                    <a:pt x="259" y="3583"/>
                  </a:lnTo>
                  <a:lnTo>
                    <a:pt x="240" y="3571"/>
                  </a:lnTo>
                  <a:lnTo>
                    <a:pt x="223" y="3559"/>
                  </a:lnTo>
                  <a:lnTo>
                    <a:pt x="206" y="3545"/>
                  </a:lnTo>
                  <a:lnTo>
                    <a:pt x="190" y="3530"/>
                  </a:lnTo>
                  <a:lnTo>
                    <a:pt x="173" y="3513"/>
                  </a:lnTo>
                  <a:lnTo>
                    <a:pt x="157" y="3495"/>
                  </a:lnTo>
                  <a:lnTo>
                    <a:pt x="142" y="3476"/>
                  </a:lnTo>
                  <a:lnTo>
                    <a:pt x="128" y="3455"/>
                  </a:lnTo>
                  <a:lnTo>
                    <a:pt x="114" y="3433"/>
                  </a:lnTo>
                  <a:lnTo>
                    <a:pt x="102" y="3410"/>
                  </a:lnTo>
                  <a:lnTo>
                    <a:pt x="89" y="3385"/>
                  </a:lnTo>
                  <a:lnTo>
                    <a:pt x="78" y="3360"/>
                  </a:lnTo>
                  <a:lnTo>
                    <a:pt x="66" y="3333"/>
                  </a:lnTo>
                  <a:lnTo>
                    <a:pt x="56" y="3305"/>
                  </a:lnTo>
                  <a:lnTo>
                    <a:pt x="47" y="3278"/>
                  </a:lnTo>
                  <a:lnTo>
                    <a:pt x="39" y="3248"/>
                  </a:lnTo>
                  <a:lnTo>
                    <a:pt x="30" y="3218"/>
                  </a:lnTo>
                  <a:lnTo>
                    <a:pt x="24" y="3186"/>
                  </a:lnTo>
                  <a:lnTo>
                    <a:pt x="18" y="3154"/>
                  </a:lnTo>
                  <a:lnTo>
                    <a:pt x="13" y="3121"/>
                  </a:lnTo>
                  <a:lnTo>
                    <a:pt x="9" y="3088"/>
                  </a:lnTo>
                  <a:lnTo>
                    <a:pt x="4" y="3054"/>
                  </a:lnTo>
                  <a:lnTo>
                    <a:pt x="2" y="3020"/>
                  </a:lnTo>
                  <a:lnTo>
                    <a:pt x="1" y="2985"/>
                  </a:lnTo>
                  <a:lnTo>
                    <a:pt x="0" y="2950"/>
                  </a:lnTo>
                  <a:lnTo>
                    <a:pt x="1" y="2913"/>
                  </a:lnTo>
                  <a:lnTo>
                    <a:pt x="3" y="2877"/>
                  </a:lnTo>
                  <a:lnTo>
                    <a:pt x="136" y="686"/>
                  </a:lnTo>
                  <a:lnTo>
                    <a:pt x="139" y="650"/>
                  </a:lnTo>
                  <a:lnTo>
                    <a:pt x="142" y="614"/>
                  </a:lnTo>
                  <a:lnTo>
                    <a:pt x="147" y="579"/>
                  </a:lnTo>
                  <a:lnTo>
                    <a:pt x="152" y="544"/>
                  </a:lnTo>
                  <a:lnTo>
                    <a:pt x="160" y="510"/>
                  </a:lnTo>
                  <a:lnTo>
                    <a:pt x="167" y="477"/>
                  </a:lnTo>
                  <a:lnTo>
                    <a:pt x="175" y="444"/>
                  </a:lnTo>
                  <a:lnTo>
                    <a:pt x="184" y="412"/>
                  </a:lnTo>
                  <a:lnTo>
                    <a:pt x="194" y="382"/>
                  </a:lnTo>
                  <a:lnTo>
                    <a:pt x="204" y="352"/>
                  </a:lnTo>
                  <a:lnTo>
                    <a:pt x="215" y="322"/>
                  </a:lnTo>
                  <a:lnTo>
                    <a:pt x="228" y="294"/>
                  </a:lnTo>
                  <a:lnTo>
                    <a:pt x="240" y="267"/>
                  </a:lnTo>
                  <a:lnTo>
                    <a:pt x="254" y="241"/>
                  </a:lnTo>
                  <a:lnTo>
                    <a:pt x="268" y="215"/>
                  </a:lnTo>
                  <a:lnTo>
                    <a:pt x="283" y="192"/>
                  </a:lnTo>
                  <a:lnTo>
                    <a:pt x="298" y="169"/>
                  </a:lnTo>
                  <a:lnTo>
                    <a:pt x="314" y="148"/>
                  </a:lnTo>
                  <a:lnTo>
                    <a:pt x="330" y="128"/>
                  </a:lnTo>
                  <a:lnTo>
                    <a:pt x="347" y="109"/>
                  </a:lnTo>
                  <a:lnTo>
                    <a:pt x="363" y="91"/>
                  </a:lnTo>
                  <a:lnTo>
                    <a:pt x="381" y="75"/>
                  </a:lnTo>
                  <a:lnTo>
                    <a:pt x="399" y="60"/>
                  </a:lnTo>
                  <a:lnTo>
                    <a:pt x="418" y="47"/>
                  </a:lnTo>
                  <a:lnTo>
                    <a:pt x="437" y="35"/>
                  </a:lnTo>
                  <a:lnTo>
                    <a:pt x="455" y="25"/>
                  </a:lnTo>
                  <a:lnTo>
                    <a:pt x="475" y="17"/>
                  </a:lnTo>
                  <a:lnTo>
                    <a:pt x="495" y="10"/>
                  </a:lnTo>
                  <a:lnTo>
                    <a:pt x="514" y="5"/>
                  </a:lnTo>
                  <a:lnTo>
                    <a:pt x="534" y="1"/>
                  </a:lnTo>
                  <a:lnTo>
                    <a:pt x="555" y="0"/>
                  </a:lnTo>
                  <a:lnTo>
                    <a:pt x="575"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99" name="Freeform 61">
              <a:extLst>
                <a:ext uri="{FF2B5EF4-FFF2-40B4-BE49-F238E27FC236}">
                  <a16:creationId xmlns:a16="http://schemas.microsoft.com/office/drawing/2014/main" id="{2F678C6A-AB8A-5ED7-16DA-A25AFA219707}"/>
                </a:ext>
              </a:extLst>
            </p:cNvPr>
            <p:cNvSpPr>
              <a:spLocks/>
            </p:cNvSpPr>
            <p:nvPr/>
          </p:nvSpPr>
          <p:spPr bwMode="auto">
            <a:xfrm>
              <a:off x="1033" y="956"/>
              <a:ext cx="104" cy="30"/>
            </a:xfrm>
            <a:custGeom>
              <a:avLst/>
              <a:gdLst>
                <a:gd name="T0" fmla="*/ 0 w 1970"/>
                <a:gd name="T1" fmla="*/ 0 h 566"/>
                <a:gd name="T2" fmla="*/ 1970 w 1970"/>
                <a:gd name="T3" fmla="*/ 306 h 566"/>
                <a:gd name="T4" fmla="*/ 1970 w 1970"/>
                <a:gd name="T5" fmla="*/ 566 h 566"/>
                <a:gd name="T6" fmla="*/ 0 w 1970"/>
                <a:gd name="T7" fmla="*/ 259 h 566"/>
                <a:gd name="T8" fmla="*/ 0 w 1970"/>
                <a:gd name="T9" fmla="*/ 0 h 566"/>
                <a:gd name="T10" fmla="*/ 0 60000 65536"/>
                <a:gd name="T11" fmla="*/ 0 60000 65536"/>
                <a:gd name="T12" fmla="*/ 0 60000 65536"/>
                <a:gd name="T13" fmla="*/ 0 60000 65536"/>
                <a:gd name="T14" fmla="*/ 0 60000 65536"/>
                <a:gd name="T15" fmla="*/ 0 w 1970"/>
                <a:gd name="T16" fmla="*/ 0 h 566"/>
                <a:gd name="T17" fmla="*/ 1970 w 1970"/>
                <a:gd name="T18" fmla="*/ 566 h 566"/>
              </a:gdLst>
              <a:ahLst/>
              <a:cxnLst>
                <a:cxn ang="T10">
                  <a:pos x="T0" y="T1"/>
                </a:cxn>
                <a:cxn ang="T11">
                  <a:pos x="T2" y="T3"/>
                </a:cxn>
                <a:cxn ang="T12">
                  <a:pos x="T4" y="T5"/>
                </a:cxn>
                <a:cxn ang="T13">
                  <a:pos x="T6" y="T7"/>
                </a:cxn>
                <a:cxn ang="T14">
                  <a:pos x="T8" y="T9"/>
                </a:cxn>
              </a:cxnLst>
              <a:rect l="T15" t="T16" r="T17" b="T18"/>
              <a:pathLst>
                <a:path w="1970" h="566">
                  <a:moveTo>
                    <a:pt x="0" y="0"/>
                  </a:moveTo>
                  <a:lnTo>
                    <a:pt x="1970" y="306"/>
                  </a:lnTo>
                  <a:lnTo>
                    <a:pt x="1970" y="566"/>
                  </a:lnTo>
                  <a:lnTo>
                    <a:pt x="0" y="259"/>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00" name="Freeform 62">
              <a:extLst>
                <a:ext uri="{FF2B5EF4-FFF2-40B4-BE49-F238E27FC236}">
                  <a16:creationId xmlns:a16="http://schemas.microsoft.com/office/drawing/2014/main" id="{8E9BB2B8-D109-0318-9B64-9440EAAC1F0C}"/>
                </a:ext>
              </a:extLst>
            </p:cNvPr>
            <p:cNvSpPr>
              <a:spLocks/>
            </p:cNvSpPr>
            <p:nvPr/>
          </p:nvSpPr>
          <p:spPr bwMode="auto">
            <a:xfrm>
              <a:off x="1033" y="971"/>
              <a:ext cx="104" cy="30"/>
            </a:xfrm>
            <a:custGeom>
              <a:avLst/>
              <a:gdLst>
                <a:gd name="T0" fmla="*/ 0 w 1970"/>
                <a:gd name="T1" fmla="*/ 0 h 566"/>
                <a:gd name="T2" fmla="*/ 1970 w 1970"/>
                <a:gd name="T3" fmla="*/ 307 h 566"/>
                <a:gd name="T4" fmla="*/ 1970 w 1970"/>
                <a:gd name="T5" fmla="*/ 566 h 566"/>
                <a:gd name="T6" fmla="*/ 0 w 1970"/>
                <a:gd name="T7" fmla="*/ 260 h 566"/>
                <a:gd name="T8" fmla="*/ 0 w 1970"/>
                <a:gd name="T9" fmla="*/ 0 h 566"/>
                <a:gd name="T10" fmla="*/ 0 60000 65536"/>
                <a:gd name="T11" fmla="*/ 0 60000 65536"/>
                <a:gd name="T12" fmla="*/ 0 60000 65536"/>
                <a:gd name="T13" fmla="*/ 0 60000 65536"/>
                <a:gd name="T14" fmla="*/ 0 60000 65536"/>
                <a:gd name="T15" fmla="*/ 0 w 1970"/>
                <a:gd name="T16" fmla="*/ 0 h 566"/>
                <a:gd name="T17" fmla="*/ 1970 w 1970"/>
                <a:gd name="T18" fmla="*/ 566 h 566"/>
              </a:gdLst>
              <a:ahLst/>
              <a:cxnLst>
                <a:cxn ang="T10">
                  <a:pos x="T0" y="T1"/>
                </a:cxn>
                <a:cxn ang="T11">
                  <a:pos x="T2" y="T3"/>
                </a:cxn>
                <a:cxn ang="T12">
                  <a:pos x="T4" y="T5"/>
                </a:cxn>
                <a:cxn ang="T13">
                  <a:pos x="T6" y="T7"/>
                </a:cxn>
                <a:cxn ang="T14">
                  <a:pos x="T8" y="T9"/>
                </a:cxn>
              </a:cxnLst>
              <a:rect l="T15" t="T16" r="T17" b="T18"/>
              <a:pathLst>
                <a:path w="1970" h="566">
                  <a:moveTo>
                    <a:pt x="0" y="0"/>
                  </a:moveTo>
                  <a:lnTo>
                    <a:pt x="1970" y="307"/>
                  </a:lnTo>
                  <a:lnTo>
                    <a:pt x="1970" y="566"/>
                  </a:lnTo>
                  <a:lnTo>
                    <a:pt x="0" y="260"/>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01" name="Freeform 63">
              <a:extLst>
                <a:ext uri="{FF2B5EF4-FFF2-40B4-BE49-F238E27FC236}">
                  <a16:creationId xmlns:a16="http://schemas.microsoft.com/office/drawing/2014/main" id="{1A5D7F59-117F-F616-D273-747CDD21CF09}"/>
                </a:ext>
              </a:extLst>
            </p:cNvPr>
            <p:cNvSpPr>
              <a:spLocks/>
            </p:cNvSpPr>
            <p:nvPr/>
          </p:nvSpPr>
          <p:spPr bwMode="auto">
            <a:xfrm>
              <a:off x="1033" y="968"/>
              <a:ext cx="104" cy="30"/>
            </a:xfrm>
            <a:custGeom>
              <a:avLst/>
              <a:gdLst>
                <a:gd name="T0" fmla="*/ 0 w 1970"/>
                <a:gd name="T1" fmla="*/ 0 h 567"/>
                <a:gd name="T2" fmla="*/ 1970 w 1970"/>
                <a:gd name="T3" fmla="*/ 307 h 567"/>
                <a:gd name="T4" fmla="*/ 1970 w 1970"/>
                <a:gd name="T5" fmla="*/ 567 h 567"/>
                <a:gd name="T6" fmla="*/ 0 w 1970"/>
                <a:gd name="T7" fmla="*/ 260 h 567"/>
                <a:gd name="T8" fmla="*/ 0 w 1970"/>
                <a:gd name="T9" fmla="*/ 0 h 567"/>
                <a:gd name="T10" fmla="*/ 0 60000 65536"/>
                <a:gd name="T11" fmla="*/ 0 60000 65536"/>
                <a:gd name="T12" fmla="*/ 0 60000 65536"/>
                <a:gd name="T13" fmla="*/ 0 60000 65536"/>
                <a:gd name="T14" fmla="*/ 0 60000 65536"/>
                <a:gd name="T15" fmla="*/ 0 w 1970"/>
                <a:gd name="T16" fmla="*/ 0 h 567"/>
                <a:gd name="T17" fmla="*/ 1970 w 1970"/>
                <a:gd name="T18" fmla="*/ 567 h 567"/>
              </a:gdLst>
              <a:ahLst/>
              <a:cxnLst>
                <a:cxn ang="T10">
                  <a:pos x="T0" y="T1"/>
                </a:cxn>
                <a:cxn ang="T11">
                  <a:pos x="T2" y="T3"/>
                </a:cxn>
                <a:cxn ang="T12">
                  <a:pos x="T4" y="T5"/>
                </a:cxn>
                <a:cxn ang="T13">
                  <a:pos x="T6" y="T7"/>
                </a:cxn>
                <a:cxn ang="T14">
                  <a:pos x="T8" y="T9"/>
                </a:cxn>
              </a:cxnLst>
              <a:rect l="T15" t="T16" r="T17" b="T18"/>
              <a:pathLst>
                <a:path w="1970" h="567">
                  <a:moveTo>
                    <a:pt x="0" y="0"/>
                  </a:moveTo>
                  <a:lnTo>
                    <a:pt x="1970" y="307"/>
                  </a:lnTo>
                  <a:lnTo>
                    <a:pt x="1970" y="567"/>
                  </a:lnTo>
                  <a:lnTo>
                    <a:pt x="0" y="260"/>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102" name="Freeform 64">
              <a:extLst>
                <a:ext uri="{FF2B5EF4-FFF2-40B4-BE49-F238E27FC236}">
                  <a16:creationId xmlns:a16="http://schemas.microsoft.com/office/drawing/2014/main" id="{00D15B1C-C033-FB43-FCCA-899BE0711926}"/>
                </a:ext>
              </a:extLst>
            </p:cNvPr>
            <p:cNvSpPr>
              <a:spLocks/>
            </p:cNvSpPr>
            <p:nvPr/>
          </p:nvSpPr>
          <p:spPr bwMode="auto">
            <a:xfrm>
              <a:off x="1033" y="1003"/>
              <a:ext cx="104" cy="30"/>
            </a:xfrm>
            <a:custGeom>
              <a:avLst/>
              <a:gdLst>
                <a:gd name="T0" fmla="*/ 0 w 1970"/>
                <a:gd name="T1" fmla="*/ 0 h 566"/>
                <a:gd name="T2" fmla="*/ 1970 w 1970"/>
                <a:gd name="T3" fmla="*/ 307 h 566"/>
                <a:gd name="T4" fmla="*/ 1970 w 1970"/>
                <a:gd name="T5" fmla="*/ 566 h 566"/>
                <a:gd name="T6" fmla="*/ 0 w 1970"/>
                <a:gd name="T7" fmla="*/ 260 h 566"/>
                <a:gd name="T8" fmla="*/ 0 w 1970"/>
                <a:gd name="T9" fmla="*/ 0 h 566"/>
                <a:gd name="T10" fmla="*/ 0 60000 65536"/>
                <a:gd name="T11" fmla="*/ 0 60000 65536"/>
                <a:gd name="T12" fmla="*/ 0 60000 65536"/>
                <a:gd name="T13" fmla="*/ 0 60000 65536"/>
                <a:gd name="T14" fmla="*/ 0 60000 65536"/>
                <a:gd name="T15" fmla="*/ 0 w 1970"/>
                <a:gd name="T16" fmla="*/ 0 h 566"/>
                <a:gd name="T17" fmla="*/ 1970 w 1970"/>
                <a:gd name="T18" fmla="*/ 566 h 566"/>
              </a:gdLst>
              <a:ahLst/>
              <a:cxnLst>
                <a:cxn ang="T10">
                  <a:pos x="T0" y="T1"/>
                </a:cxn>
                <a:cxn ang="T11">
                  <a:pos x="T2" y="T3"/>
                </a:cxn>
                <a:cxn ang="T12">
                  <a:pos x="T4" y="T5"/>
                </a:cxn>
                <a:cxn ang="T13">
                  <a:pos x="T6" y="T7"/>
                </a:cxn>
                <a:cxn ang="T14">
                  <a:pos x="T8" y="T9"/>
                </a:cxn>
              </a:cxnLst>
              <a:rect l="T15" t="T16" r="T17" b="T18"/>
              <a:pathLst>
                <a:path w="1970" h="566">
                  <a:moveTo>
                    <a:pt x="0" y="0"/>
                  </a:moveTo>
                  <a:lnTo>
                    <a:pt x="1970" y="307"/>
                  </a:lnTo>
                  <a:lnTo>
                    <a:pt x="1970" y="566"/>
                  </a:lnTo>
                  <a:lnTo>
                    <a:pt x="0" y="260"/>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03" name="Freeform 65">
              <a:extLst>
                <a:ext uri="{FF2B5EF4-FFF2-40B4-BE49-F238E27FC236}">
                  <a16:creationId xmlns:a16="http://schemas.microsoft.com/office/drawing/2014/main" id="{2E6CBF89-AA1E-19BB-4CF0-05A3DEF4590D}"/>
                </a:ext>
              </a:extLst>
            </p:cNvPr>
            <p:cNvSpPr>
              <a:spLocks/>
            </p:cNvSpPr>
            <p:nvPr/>
          </p:nvSpPr>
          <p:spPr bwMode="auto">
            <a:xfrm>
              <a:off x="1033" y="1000"/>
              <a:ext cx="104" cy="30"/>
            </a:xfrm>
            <a:custGeom>
              <a:avLst/>
              <a:gdLst>
                <a:gd name="T0" fmla="*/ 0 w 1970"/>
                <a:gd name="T1" fmla="*/ 0 h 567"/>
                <a:gd name="T2" fmla="*/ 1970 w 1970"/>
                <a:gd name="T3" fmla="*/ 306 h 567"/>
                <a:gd name="T4" fmla="*/ 1970 w 1970"/>
                <a:gd name="T5" fmla="*/ 567 h 567"/>
                <a:gd name="T6" fmla="*/ 0 w 1970"/>
                <a:gd name="T7" fmla="*/ 259 h 567"/>
                <a:gd name="T8" fmla="*/ 0 w 1970"/>
                <a:gd name="T9" fmla="*/ 0 h 567"/>
                <a:gd name="T10" fmla="*/ 0 60000 65536"/>
                <a:gd name="T11" fmla="*/ 0 60000 65536"/>
                <a:gd name="T12" fmla="*/ 0 60000 65536"/>
                <a:gd name="T13" fmla="*/ 0 60000 65536"/>
                <a:gd name="T14" fmla="*/ 0 60000 65536"/>
                <a:gd name="T15" fmla="*/ 0 w 1970"/>
                <a:gd name="T16" fmla="*/ 0 h 567"/>
                <a:gd name="T17" fmla="*/ 1970 w 1970"/>
                <a:gd name="T18" fmla="*/ 567 h 567"/>
              </a:gdLst>
              <a:ahLst/>
              <a:cxnLst>
                <a:cxn ang="T10">
                  <a:pos x="T0" y="T1"/>
                </a:cxn>
                <a:cxn ang="T11">
                  <a:pos x="T2" y="T3"/>
                </a:cxn>
                <a:cxn ang="T12">
                  <a:pos x="T4" y="T5"/>
                </a:cxn>
                <a:cxn ang="T13">
                  <a:pos x="T6" y="T7"/>
                </a:cxn>
                <a:cxn ang="T14">
                  <a:pos x="T8" y="T9"/>
                </a:cxn>
              </a:cxnLst>
              <a:rect l="T15" t="T16" r="T17" b="T18"/>
              <a:pathLst>
                <a:path w="1970" h="567">
                  <a:moveTo>
                    <a:pt x="0" y="0"/>
                  </a:moveTo>
                  <a:lnTo>
                    <a:pt x="1970" y="306"/>
                  </a:lnTo>
                  <a:lnTo>
                    <a:pt x="1970" y="567"/>
                  </a:lnTo>
                  <a:lnTo>
                    <a:pt x="0" y="259"/>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104" name="Freeform 66">
              <a:extLst>
                <a:ext uri="{FF2B5EF4-FFF2-40B4-BE49-F238E27FC236}">
                  <a16:creationId xmlns:a16="http://schemas.microsoft.com/office/drawing/2014/main" id="{CD89D494-4E8D-029A-31E4-85B86BE0745C}"/>
                </a:ext>
              </a:extLst>
            </p:cNvPr>
            <p:cNvSpPr>
              <a:spLocks/>
            </p:cNvSpPr>
            <p:nvPr/>
          </p:nvSpPr>
          <p:spPr bwMode="auto">
            <a:xfrm>
              <a:off x="1024" y="1448"/>
              <a:ext cx="197" cy="69"/>
            </a:xfrm>
            <a:custGeom>
              <a:avLst/>
              <a:gdLst>
                <a:gd name="T0" fmla="*/ 9 w 3735"/>
                <a:gd name="T1" fmla="*/ 617 h 1318"/>
                <a:gd name="T2" fmla="*/ 61 w 3735"/>
                <a:gd name="T3" fmla="*/ 573 h 1318"/>
                <a:gd name="T4" fmla="*/ 119 w 3735"/>
                <a:gd name="T5" fmla="*/ 530 h 1318"/>
                <a:gd name="T6" fmla="*/ 196 w 3735"/>
                <a:gd name="T7" fmla="*/ 478 h 1318"/>
                <a:gd name="T8" fmla="*/ 289 w 3735"/>
                <a:gd name="T9" fmla="*/ 422 h 1318"/>
                <a:gd name="T10" fmla="*/ 370 w 3735"/>
                <a:gd name="T11" fmla="*/ 379 h 1318"/>
                <a:gd name="T12" fmla="*/ 430 w 3735"/>
                <a:gd name="T13" fmla="*/ 351 h 1318"/>
                <a:gd name="T14" fmla="*/ 493 w 3735"/>
                <a:gd name="T15" fmla="*/ 323 h 1318"/>
                <a:gd name="T16" fmla="*/ 561 w 3735"/>
                <a:gd name="T17" fmla="*/ 296 h 1318"/>
                <a:gd name="T18" fmla="*/ 686 w 3735"/>
                <a:gd name="T19" fmla="*/ 252 h 1318"/>
                <a:gd name="T20" fmla="*/ 877 w 3735"/>
                <a:gd name="T21" fmla="*/ 194 h 1318"/>
                <a:gd name="T22" fmla="*/ 1083 w 3735"/>
                <a:gd name="T23" fmla="*/ 138 h 1318"/>
                <a:gd name="T24" fmla="*/ 1299 w 3735"/>
                <a:gd name="T25" fmla="*/ 89 h 1318"/>
                <a:gd name="T26" fmla="*/ 1524 w 3735"/>
                <a:gd name="T27" fmla="*/ 49 h 1318"/>
                <a:gd name="T28" fmla="*/ 1753 w 3735"/>
                <a:gd name="T29" fmla="*/ 19 h 1318"/>
                <a:gd name="T30" fmla="*/ 1985 w 3735"/>
                <a:gd name="T31" fmla="*/ 2 h 1318"/>
                <a:gd name="T32" fmla="*/ 2216 w 3735"/>
                <a:gd name="T33" fmla="*/ 1 h 1318"/>
                <a:gd name="T34" fmla="*/ 2443 w 3735"/>
                <a:gd name="T35" fmla="*/ 18 h 1318"/>
                <a:gd name="T36" fmla="*/ 2663 w 3735"/>
                <a:gd name="T37" fmla="*/ 55 h 1318"/>
                <a:gd name="T38" fmla="*/ 2874 w 3735"/>
                <a:gd name="T39" fmla="*/ 113 h 1318"/>
                <a:gd name="T40" fmla="*/ 3073 w 3735"/>
                <a:gd name="T41" fmla="*/ 197 h 1318"/>
                <a:gd name="T42" fmla="*/ 3255 w 3735"/>
                <a:gd name="T43" fmla="*/ 306 h 1318"/>
                <a:gd name="T44" fmla="*/ 3420 w 3735"/>
                <a:gd name="T45" fmla="*/ 445 h 1318"/>
                <a:gd name="T46" fmla="*/ 3562 w 3735"/>
                <a:gd name="T47" fmla="*/ 615 h 1318"/>
                <a:gd name="T48" fmla="*/ 3681 w 3735"/>
                <a:gd name="T49" fmla="*/ 817 h 1318"/>
                <a:gd name="T50" fmla="*/ 3731 w 3735"/>
                <a:gd name="T51" fmla="*/ 939 h 1318"/>
                <a:gd name="T52" fmla="*/ 3735 w 3735"/>
                <a:gd name="T53" fmla="*/ 971 h 1318"/>
                <a:gd name="T54" fmla="*/ 3734 w 3735"/>
                <a:gd name="T55" fmla="*/ 1004 h 1318"/>
                <a:gd name="T56" fmla="*/ 3730 w 3735"/>
                <a:gd name="T57" fmla="*/ 1043 h 1318"/>
                <a:gd name="T58" fmla="*/ 3717 w 3735"/>
                <a:gd name="T59" fmla="*/ 1085 h 1318"/>
                <a:gd name="T60" fmla="*/ 3696 w 3735"/>
                <a:gd name="T61" fmla="*/ 1131 h 1318"/>
                <a:gd name="T62" fmla="*/ 3663 w 3735"/>
                <a:gd name="T63" fmla="*/ 1175 h 1318"/>
                <a:gd name="T64" fmla="*/ 3616 w 3735"/>
                <a:gd name="T65" fmla="*/ 1218 h 1318"/>
                <a:gd name="T66" fmla="*/ 3552 w 3735"/>
                <a:gd name="T67" fmla="*/ 1256 h 1318"/>
                <a:gd name="T68" fmla="*/ 3470 w 3735"/>
                <a:gd name="T69" fmla="*/ 1287 h 1318"/>
                <a:gd name="T70" fmla="*/ 3367 w 3735"/>
                <a:gd name="T71" fmla="*/ 1308 h 1318"/>
                <a:gd name="T72" fmla="*/ 3241 w 3735"/>
                <a:gd name="T73" fmla="*/ 1318 h 1318"/>
                <a:gd name="T74" fmla="*/ 3088 w 3735"/>
                <a:gd name="T75" fmla="*/ 1315 h 1318"/>
                <a:gd name="T76" fmla="*/ 2908 w 3735"/>
                <a:gd name="T77" fmla="*/ 1295 h 1318"/>
                <a:gd name="T78" fmla="*/ 2697 w 3735"/>
                <a:gd name="T79" fmla="*/ 1258 h 1318"/>
                <a:gd name="T80" fmla="*/ 2563 w 3735"/>
                <a:gd name="T81" fmla="*/ 1232 h 1318"/>
                <a:gd name="T82" fmla="*/ 2440 w 3735"/>
                <a:gd name="T83" fmla="*/ 1231 h 1318"/>
                <a:gd name="T84" fmla="*/ 2215 w 3735"/>
                <a:gd name="T85" fmla="*/ 1224 h 1318"/>
                <a:gd name="T86" fmla="*/ 1992 w 3735"/>
                <a:gd name="T87" fmla="*/ 1211 h 1318"/>
                <a:gd name="T88" fmla="*/ 1824 w 3735"/>
                <a:gd name="T89" fmla="*/ 1199 h 1318"/>
                <a:gd name="T90" fmla="*/ 1641 w 3735"/>
                <a:gd name="T91" fmla="*/ 1182 h 1318"/>
                <a:gd name="T92" fmla="*/ 1448 w 3735"/>
                <a:gd name="T93" fmla="*/ 1162 h 1318"/>
                <a:gd name="T94" fmla="*/ 1247 w 3735"/>
                <a:gd name="T95" fmla="*/ 1135 h 1318"/>
                <a:gd name="T96" fmla="*/ 1041 w 3735"/>
                <a:gd name="T97" fmla="*/ 1103 h 1318"/>
                <a:gd name="T98" fmla="*/ 833 w 3735"/>
                <a:gd name="T99" fmla="*/ 1065 h 1318"/>
                <a:gd name="T100" fmla="*/ 624 w 3735"/>
                <a:gd name="T101" fmla="*/ 1018 h 1318"/>
                <a:gd name="T102" fmla="*/ 419 w 3735"/>
                <a:gd name="T103" fmla="*/ 965 h 1318"/>
                <a:gd name="T104" fmla="*/ 219 w 3735"/>
                <a:gd name="T105" fmla="*/ 903 h 1318"/>
                <a:gd name="T106" fmla="*/ 0 w 3735"/>
                <a:gd name="T107" fmla="*/ 625 h 13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735"/>
                <a:gd name="T163" fmla="*/ 0 h 1318"/>
                <a:gd name="T164" fmla="*/ 3735 w 3735"/>
                <a:gd name="T165" fmla="*/ 1318 h 131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735" h="1318">
                  <a:moveTo>
                    <a:pt x="0" y="625"/>
                  </a:moveTo>
                  <a:lnTo>
                    <a:pt x="9" y="617"/>
                  </a:lnTo>
                  <a:lnTo>
                    <a:pt x="39" y="591"/>
                  </a:lnTo>
                  <a:lnTo>
                    <a:pt x="61" y="573"/>
                  </a:lnTo>
                  <a:lnTo>
                    <a:pt x="88" y="552"/>
                  </a:lnTo>
                  <a:lnTo>
                    <a:pt x="119" y="530"/>
                  </a:lnTo>
                  <a:lnTo>
                    <a:pt x="155" y="505"/>
                  </a:lnTo>
                  <a:lnTo>
                    <a:pt x="196" y="478"/>
                  </a:lnTo>
                  <a:lnTo>
                    <a:pt x="240" y="450"/>
                  </a:lnTo>
                  <a:lnTo>
                    <a:pt x="289" y="422"/>
                  </a:lnTo>
                  <a:lnTo>
                    <a:pt x="342" y="393"/>
                  </a:lnTo>
                  <a:lnTo>
                    <a:pt x="370" y="379"/>
                  </a:lnTo>
                  <a:lnTo>
                    <a:pt x="399" y="365"/>
                  </a:lnTo>
                  <a:lnTo>
                    <a:pt x="430" y="351"/>
                  </a:lnTo>
                  <a:lnTo>
                    <a:pt x="461" y="336"/>
                  </a:lnTo>
                  <a:lnTo>
                    <a:pt x="493" y="323"/>
                  </a:lnTo>
                  <a:lnTo>
                    <a:pt x="527" y="309"/>
                  </a:lnTo>
                  <a:lnTo>
                    <a:pt x="561" y="296"/>
                  </a:lnTo>
                  <a:lnTo>
                    <a:pt x="597" y="284"/>
                  </a:lnTo>
                  <a:lnTo>
                    <a:pt x="686" y="252"/>
                  </a:lnTo>
                  <a:lnTo>
                    <a:pt x="780" y="222"/>
                  </a:lnTo>
                  <a:lnTo>
                    <a:pt x="877" y="194"/>
                  </a:lnTo>
                  <a:lnTo>
                    <a:pt x="979" y="165"/>
                  </a:lnTo>
                  <a:lnTo>
                    <a:pt x="1083" y="138"/>
                  </a:lnTo>
                  <a:lnTo>
                    <a:pt x="1190" y="113"/>
                  </a:lnTo>
                  <a:lnTo>
                    <a:pt x="1299" y="89"/>
                  </a:lnTo>
                  <a:lnTo>
                    <a:pt x="1411" y="67"/>
                  </a:lnTo>
                  <a:lnTo>
                    <a:pt x="1524" y="49"/>
                  </a:lnTo>
                  <a:lnTo>
                    <a:pt x="1638" y="32"/>
                  </a:lnTo>
                  <a:lnTo>
                    <a:pt x="1753" y="19"/>
                  </a:lnTo>
                  <a:lnTo>
                    <a:pt x="1869" y="9"/>
                  </a:lnTo>
                  <a:lnTo>
                    <a:pt x="1985" y="2"/>
                  </a:lnTo>
                  <a:lnTo>
                    <a:pt x="2101" y="0"/>
                  </a:lnTo>
                  <a:lnTo>
                    <a:pt x="2216" y="1"/>
                  </a:lnTo>
                  <a:lnTo>
                    <a:pt x="2330" y="7"/>
                  </a:lnTo>
                  <a:lnTo>
                    <a:pt x="2443" y="18"/>
                  </a:lnTo>
                  <a:lnTo>
                    <a:pt x="2555" y="34"/>
                  </a:lnTo>
                  <a:lnTo>
                    <a:pt x="2663" y="55"/>
                  </a:lnTo>
                  <a:lnTo>
                    <a:pt x="2771" y="81"/>
                  </a:lnTo>
                  <a:lnTo>
                    <a:pt x="2874" y="113"/>
                  </a:lnTo>
                  <a:lnTo>
                    <a:pt x="2976" y="152"/>
                  </a:lnTo>
                  <a:lnTo>
                    <a:pt x="3073" y="197"/>
                  </a:lnTo>
                  <a:lnTo>
                    <a:pt x="3166" y="247"/>
                  </a:lnTo>
                  <a:lnTo>
                    <a:pt x="3255" y="306"/>
                  </a:lnTo>
                  <a:lnTo>
                    <a:pt x="3340" y="371"/>
                  </a:lnTo>
                  <a:lnTo>
                    <a:pt x="3420" y="445"/>
                  </a:lnTo>
                  <a:lnTo>
                    <a:pt x="3494" y="526"/>
                  </a:lnTo>
                  <a:lnTo>
                    <a:pt x="3562" y="615"/>
                  </a:lnTo>
                  <a:lnTo>
                    <a:pt x="3625" y="712"/>
                  </a:lnTo>
                  <a:lnTo>
                    <a:pt x="3681" y="817"/>
                  </a:lnTo>
                  <a:lnTo>
                    <a:pt x="3730" y="932"/>
                  </a:lnTo>
                  <a:lnTo>
                    <a:pt x="3731" y="939"/>
                  </a:lnTo>
                  <a:lnTo>
                    <a:pt x="3734" y="958"/>
                  </a:lnTo>
                  <a:lnTo>
                    <a:pt x="3735" y="971"/>
                  </a:lnTo>
                  <a:lnTo>
                    <a:pt x="3735" y="986"/>
                  </a:lnTo>
                  <a:lnTo>
                    <a:pt x="3734" y="1004"/>
                  </a:lnTo>
                  <a:lnTo>
                    <a:pt x="3733" y="1022"/>
                  </a:lnTo>
                  <a:lnTo>
                    <a:pt x="3730" y="1043"/>
                  </a:lnTo>
                  <a:lnTo>
                    <a:pt x="3725" y="1064"/>
                  </a:lnTo>
                  <a:lnTo>
                    <a:pt x="3717" y="1085"/>
                  </a:lnTo>
                  <a:lnTo>
                    <a:pt x="3708" y="1108"/>
                  </a:lnTo>
                  <a:lnTo>
                    <a:pt x="3696" y="1131"/>
                  </a:lnTo>
                  <a:lnTo>
                    <a:pt x="3681" y="1154"/>
                  </a:lnTo>
                  <a:lnTo>
                    <a:pt x="3663" y="1175"/>
                  </a:lnTo>
                  <a:lnTo>
                    <a:pt x="3642" y="1197"/>
                  </a:lnTo>
                  <a:lnTo>
                    <a:pt x="3616" y="1218"/>
                  </a:lnTo>
                  <a:lnTo>
                    <a:pt x="3586" y="1237"/>
                  </a:lnTo>
                  <a:lnTo>
                    <a:pt x="3552" y="1256"/>
                  </a:lnTo>
                  <a:lnTo>
                    <a:pt x="3514" y="1272"/>
                  </a:lnTo>
                  <a:lnTo>
                    <a:pt x="3470" y="1287"/>
                  </a:lnTo>
                  <a:lnTo>
                    <a:pt x="3422" y="1298"/>
                  </a:lnTo>
                  <a:lnTo>
                    <a:pt x="3367" y="1308"/>
                  </a:lnTo>
                  <a:lnTo>
                    <a:pt x="3307" y="1315"/>
                  </a:lnTo>
                  <a:lnTo>
                    <a:pt x="3241" y="1318"/>
                  </a:lnTo>
                  <a:lnTo>
                    <a:pt x="3167" y="1318"/>
                  </a:lnTo>
                  <a:lnTo>
                    <a:pt x="3088" y="1315"/>
                  </a:lnTo>
                  <a:lnTo>
                    <a:pt x="3002" y="1308"/>
                  </a:lnTo>
                  <a:lnTo>
                    <a:pt x="2908" y="1295"/>
                  </a:lnTo>
                  <a:lnTo>
                    <a:pt x="2806" y="1280"/>
                  </a:lnTo>
                  <a:lnTo>
                    <a:pt x="2697" y="1258"/>
                  </a:lnTo>
                  <a:lnTo>
                    <a:pt x="2579" y="1232"/>
                  </a:lnTo>
                  <a:lnTo>
                    <a:pt x="2563" y="1232"/>
                  </a:lnTo>
                  <a:lnTo>
                    <a:pt x="2516" y="1232"/>
                  </a:lnTo>
                  <a:lnTo>
                    <a:pt x="2440" y="1231"/>
                  </a:lnTo>
                  <a:lnTo>
                    <a:pt x="2339" y="1228"/>
                  </a:lnTo>
                  <a:lnTo>
                    <a:pt x="2215" y="1224"/>
                  </a:lnTo>
                  <a:lnTo>
                    <a:pt x="2071" y="1217"/>
                  </a:lnTo>
                  <a:lnTo>
                    <a:pt x="1992" y="1211"/>
                  </a:lnTo>
                  <a:lnTo>
                    <a:pt x="1909" y="1206"/>
                  </a:lnTo>
                  <a:lnTo>
                    <a:pt x="1824" y="1199"/>
                  </a:lnTo>
                  <a:lnTo>
                    <a:pt x="1734" y="1192"/>
                  </a:lnTo>
                  <a:lnTo>
                    <a:pt x="1641" y="1182"/>
                  </a:lnTo>
                  <a:lnTo>
                    <a:pt x="1545" y="1173"/>
                  </a:lnTo>
                  <a:lnTo>
                    <a:pt x="1448" y="1162"/>
                  </a:lnTo>
                  <a:lnTo>
                    <a:pt x="1349" y="1149"/>
                  </a:lnTo>
                  <a:lnTo>
                    <a:pt x="1247" y="1135"/>
                  </a:lnTo>
                  <a:lnTo>
                    <a:pt x="1145" y="1119"/>
                  </a:lnTo>
                  <a:lnTo>
                    <a:pt x="1041" y="1103"/>
                  </a:lnTo>
                  <a:lnTo>
                    <a:pt x="937" y="1084"/>
                  </a:lnTo>
                  <a:lnTo>
                    <a:pt x="833" y="1065"/>
                  </a:lnTo>
                  <a:lnTo>
                    <a:pt x="728" y="1042"/>
                  </a:lnTo>
                  <a:lnTo>
                    <a:pt x="624" y="1018"/>
                  </a:lnTo>
                  <a:lnTo>
                    <a:pt x="521" y="992"/>
                  </a:lnTo>
                  <a:lnTo>
                    <a:pt x="419" y="965"/>
                  </a:lnTo>
                  <a:lnTo>
                    <a:pt x="318" y="935"/>
                  </a:lnTo>
                  <a:lnTo>
                    <a:pt x="219" y="903"/>
                  </a:lnTo>
                  <a:lnTo>
                    <a:pt x="122" y="869"/>
                  </a:lnTo>
                  <a:lnTo>
                    <a:pt x="0" y="625"/>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05" name="Freeform 67">
              <a:extLst>
                <a:ext uri="{FF2B5EF4-FFF2-40B4-BE49-F238E27FC236}">
                  <a16:creationId xmlns:a16="http://schemas.microsoft.com/office/drawing/2014/main" id="{3A814243-F8ED-389F-0970-9A5D1662257D}"/>
                </a:ext>
              </a:extLst>
            </p:cNvPr>
            <p:cNvSpPr>
              <a:spLocks/>
            </p:cNvSpPr>
            <p:nvPr/>
          </p:nvSpPr>
          <p:spPr bwMode="auto">
            <a:xfrm>
              <a:off x="1031" y="1448"/>
              <a:ext cx="148" cy="30"/>
            </a:xfrm>
            <a:custGeom>
              <a:avLst/>
              <a:gdLst>
                <a:gd name="T0" fmla="*/ 121 w 2817"/>
                <a:gd name="T1" fmla="*/ 453 h 573"/>
                <a:gd name="T2" fmla="*/ 240 w 2817"/>
                <a:gd name="T3" fmla="*/ 444 h 573"/>
                <a:gd name="T4" fmla="*/ 451 w 2817"/>
                <a:gd name="T5" fmla="*/ 424 h 573"/>
                <a:gd name="T6" fmla="*/ 650 w 2817"/>
                <a:gd name="T7" fmla="*/ 401 h 573"/>
                <a:gd name="T8" fmla="*/ 794 w 2817"/>
                <a:gd name="T9" fmla="*/ 379 h 573"/>
                <a:gd name="T10" fmla="*/ 946 w 2817"/>
                <a:gd name="T11" fmla="*/ 354 h 573"/>
                <a:gd name="T12" fmla="*/ 1099 w 2817"/>
                <a:gd name="T13" fmla="*/ 324 h 573"/>
                <a:gd name="T14" fmla="*/ 1249 w 2817"/>
                <a:gd name="T15" fmla="*/ 290 h 573"/>
                <a:gd name="T16" fmla="*/ 1393 w 2817"/>
                <a:gd name="T17" fmla="*/ 251 h 573"/>
                <a:gd name="T18" fmla="*/ 1529 w 2817"/>
                <a:gd name="T19" fmla="*/ 205 h 573"/>
                <a:gd name="T20" fmla="*/ 1651 w 2817"/>
                <a:gd name="T21" fmla="*/ 154 h 573"/>
                <a:gd name="T22" fmla="*/ 1755 w 2817"/>
                <a:gd name="T23" fmla="*/ 97 h 573"/>
                <a:gd name="T24" fmla="*/ 1839 w 2817"/>
                <a:gd name="T25" fmla="*/ 34 h 573"/>
                <a:gd name="T26" fmla="*/ 1934 w 2817"/>
                <a:gd name="T27" fmla="*/ 1 h 573"/>
                <a:gd name="T28" fmla="*/ 2055 w 2817"/>
                <a:gd name="T29" fmla="*/ 3 h 573"/>
                <a:gd name="T30" fmla="*/ 2174 w 2817"/>
                <a:gd name="T31" fmla="*/ 8 h 573"/>
                <a:gd name="T32" fmla="*/ 2291 w 2817"/>
                <a:gd name="T33" fmla="*/ 16 h 573"/>
                <a:gd name="T34" fmla="*/ 2406 w 2817"/>
                <a:gd name="T35" fmla="*/ 28 h 573"/>
                <a:gd name="T36" fmla="*/ 2519 w 2817"/>
                <a:gd name="T37" fmla="*/ 47 h 573"/>
                <a:gd name="T38" fmla="*/ 2629 w 2817"/>
                <a:gd name="T39" fmla="*/ 71 h 573"/>
                <a:gd name="T40" fmla="*/ 2739 w 2817"/>
                <a:gd name="T41" fmla="*/ 102 h 573"/>
                <a:gd name="T42" fmla="*/ 2812 w 2817"/>
                <a:gd name="T43" fmla="*/ 132 h 573"/>
                <a:gd name="T44" fmla="*/ 2806 w 2817"/>
                <a:gd name="T45" fmla="*/ 161 h 573"/>
                <a:gd name="T46" fmla="*/ 2746 w 2817"/>
                <a:gd name="T47" fmla="*/ 196 h 573"/>
                <a:gd name="T48" fmla="*/ 2639 w 2817"/>
                <a:gd name="T49" fmla="*/ 236 h 573"/>
                <a:gd name="T50" fmla="*/ 2490 w 2817"/>
                <a:gd name="T51" fmla="*/ 281 h 573"/>
                <a:gd name="T52" fmla="*/ 2308 w 2817"/>
                <a:gd name="T53" fmla="*/ 326 h 573"/>
                <a:gd name="T54" fmla="*/ 2098 w 2817"/>
                <a:gd name="T55" fmla="*/ 373 h 573"/>
                <a:gd name="T56" fmla="*/ 1867 w 2817"/>
                <a:gd name="T57" fmla="*/ 418 h 573"/>
                <a:gd name="T58" fmla="*/ 1622 w 2817"/>
                <a:gd name="T59" fmla="*/ 461 h 573"/>
                <a:gd name="T60" fmla="*/ 1370 w 2817"/>
                <a:gd name="T61" fmla="*/ 499 h 573"/>
                <a:gd name="T62" fmla="*/ 1116 w 2817"/>
                <a:gd name="T63" fmla="*/ 531 h 573"/>
                <a:gd name="T64" fmla="*/ 868 w 2817"/>
                <a:gd name="T65" fmla="*/ 555 h 573"/>
                <a:gd name="T66" fmla="*/ 632 w 2817"/>
                <a:gd name="T67" fmla="*/ 570 h 573"/>
                <a:gd name="T68" fmla="*/ 416 w 2817"/>
                <a:gd name="T69" fmla="*/ 573 h 573"/>
                <a:gd name="T70" fmla="*/ 225 w 2817"/>
                <a:gd name="T71" fmla="*/ 565 h 573"/>
                <a:gd name="T72" fmla="*/ 65 w 2817"/>
                <a:gd name="T73" fmla="*/ 541 h 573"/>
                <a:gd name="T74" fmla="*/ 25 w 2817"/>
                <a:gd name="T75" fmla="*/ 505 h 573"/>
                <a:gd name="T76" fmla="*/ 78 w 2817"/>
                <a:gd name="T77" fmla="*/ 471 h 57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17"/>
                <a:gd name="T118" fmla="*/ 0 h 573"/>
                <a:gd name="T119" fmla="*/ 2817 w 2817"/>
                <a:gd name="T120" fmla="*/ 573 h 57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17" h="573">
                  <a:moveTo>
                    <a:pt x="105" y="454"/>
                  </a:moveTo>
                  <a:lnTo>
                    <a:pt x="121" y="453"/>
                  </a:lnTo>
                  <a:lnTo>
                    <a:pt x="168" y="450"/>
                  </a:lnTo>
                  <a:lnTo>
                    <a:pt x="240" y="444"/>
                  </a:lnTo>
                  <a:lnTo>
                    <a:pt x="336" y="436"/>
                  </a:lnTo>
                  <a:lnTo>
                    <a:pt x="451" y="424"/>
                  </a:lnTo>
                  <a:lnTo>
                    <a:pt x="580" y="409"/>
                  </a:lnTo>
                  <a:lnTo>
                    <a:pt x="650" y="401"/>
                  </a:lnTo>
                  <a:lnTo>
                    <a:pt x="721" y="390"/>
                  </a:lnTo>
                  <a:lnTo>
                    <a:pt x="794" y="379"/>
                  </a:lnTo>
                  <a:lnTo>
                    <a:pt x="870" y="367"/>
                  </a:lnTo>
                  <a:lnTo>
                    <a:pt x="946" y="354"/>
                  </a:lnTo>
                  <a:lnTo>
                    <a:pt x="1022" y="340"/>
                  </a:lnTo>
                  <a:lnTo>
                    <a:pt x="1099" y="324"/>
                  </a:lnTo>
                  <a:lnTo>
                    <a:pt x="1174" y="307"/>
                  </a:lnTo>
                  <a:lnTo>
                    <a:pt x="1249" y="290"/>
                  </a:lnTo>
                  <a:lnTo>
                    <a:pt x="1322" y="271"/>
                  </a:lnTo>
                  <a:lnTo>
                    <a:pt x="1393" y="251"/>
                  </a:lnTo>
                  <a:lnTo>
                    <a:pt x="1463" y="229"/>
                  </a:lnTo>
                  <a:lnTo>
                    <a:pt x="1529" y="205"/>
                  </a:lnTo>
                  <a:lnTo>
                    <a:pt x="1592" y="181"/>
                  </a:lnTo>
                  <a:lnTo>
                    <a:pt x="1651" y="154"/>
                  </a:lnTo>
                  <a:lnTo>
                    <a:pt x="1706" y="127"/>
                  </a:lnTo>
                  <a:lnTo>
                    <a:pt x="1755" y="97"/>
                  </a:lnTo>
                  <a:lnTo>
                    <a:pt x="1801" y="67"/>
                  </a:lnTo>
                  <a:lnTo>
                    <a:pt x="1839" y="34"/>
                  </a:lnTo>
                  <a:lnTo>
                    <a:pt x="1872" y="0"/>
                  </a:lnTo>
                  <a:lnTo>
                    <a:pt x="1934" y="1"/>
                  </a:lnTo>
                  <a:lnTo>
                    <a:pt x="1994" y="2"/>
                  </a:lnTo>
                  <a:lnTo>
                    <a:pt x="2055" y="3"/>
                  </a:lnTo>
                  <a:lnTo>
                    <a:pt x="2114" y="5"/>
                  </a:lnTo>
                  <a:lnTo>
                    <a:pt x="2174" y="8"/>
                  </a:lnTo>
                  <a:lnTo>
                    <a:pt x="2232" y="12"/>
                  </a:lnTo>
                  <a:lnTo>
                    <a:pt x="2291" y="16"/>
                  </a:lnTo>
                  <a:lnTo>
                    <a:pt x="2348" y="22"/>
                  </a:lnTo>
                  <a:lnTo>
                    <a:pt x="2406" y="28"/>
                  </a:lnTo>
                  <a:lnTo>
                    <a:pt x="2462" y="36"/>
                  </a:lnTo>
                  <a:lnTo>
                    <a:pt x="2519" y="47"/>
                  </a:lnTo>
                  <a:lnTo>
                    <a:pt x="2575" y="58"/>
                  </a:lnTo>
                  <a:lnTo>
                    <a:pt x="2629" y="71"/>
                  </a:lnTo>
                  <a:lnTo>
                    <a:pt x="2684" y="85"/>
                  </a:lnTo>
                  <a:lnTo>
                    <a:pt x="2739" y="102"/>
                  </a:lnTo>
                  <a:lnTo>
                    <a:pt x="2794" y="121"/>
                  </a:lnTo>
                  <a:lnTo>
                    <a:pt x="2812" y="132"/>
                  </a:lnTo>
                  <a:lnTo>
                    <a:pt x="2817" y="145"/>
                  </a:lnTo>
                  <a:lnTo>
                    <a:pt x="2806" y="161"/>
                  </a:lnTo>
                  <a:lnTo>
                    <a:pt x="2782" y="177"/>
                  </a:lnTo>
                  <a:lnTo>
                    <a:pt x="2746" y="196"/>
                  </a:lnTo>
                  <a:lnTo>
                    <a:pt x="2698" y="215"/>
                  </a:lnTo>
                  <a:lnTo>
                    <a:pt x="2639" y="236"/>
                  </a:lnTo>
                  <a:lnTo>
                    <a:pt x="2569" y="258"/>
                  </a:lnTo>
                  <a:lnTo>
                    <a:pt x="2490" y="281"/>
                  </a:lnTo>
                  <a:lnTo>
                    <a:pt x="2403" y="303"/>
                  </a:lnTo>
                  <a:lnTo>
                    <a:pt x="2308" y="326"/>
                  </a:lnTo>
                  <a:lnTo>
                    <a:pt x="2205" y="350"/>
                  </a:lnTo>
                  <a:lnTo>
                    <a:pt x="2098" y="373"/>
                  </a:lnTo>
                  <a:lnTo>
                    <a:pt x="1985" y="396"/>
                  </a:lnTo>
                  <a:lnTo>
                    <a:pt x="1867" y="418"/>
                  </a:lnTo>
                  <a:lnTo>
                    <a:pt x="1746" y="440"/>
                  </a:lnTo>
                  <a:lnTo>
                    <a:pt x="1622" y="461"/>
                  </a:lnTo>
                  <a:lnTo>
                    <a:pt x="1497" y="480"/>
                  </a:lnTo>
                  <a:lnTo>
                    <a:pt x="1370" y="499"/>
                  </a:lnTo>
                  <a:lnTo>
                    <a:pt x="1242" y="515"/>
                  </a:lnTo>
                  <a:lnTo>
                    <a:pt x="1116" y="531"/>
                  </a:lnTo>
                  <a:lnTo>
                    <a:pt x="991" y="544"/>
                  </a:lnTo>
                  <a:lnTo>
                    <a:pt x="868" y="555"/>
                  </a:lnTo>
                  <a:lnTo>
                    <a:pt x="748" y="564"/>
                  </a:lnTo>
                  <a:lnTo>
                    <a:pt x="632" y="570"/>
                  </a:lnTo>
                  <a:lnTo>
                    <a:pt x="521" y="573"/>
                  </a:lnTo>
                  <a:lnTo>
                    <a:pt x="416" y="573"/>
                  </a:lnTo>
                  <a:lnTo>
                    <a:pt x="317" y="570"/>
                  </a:lnTo>
                  <a:lnTo>
                    <a:pt x="225" y="565"/>
                  </a:lnTo>
                  <a:lnTo>
                    <a:pt x="141" y="555"/>
                  </a:lnTo>
                  <a:lnTo>
                    <a:pt x="65" y="541"/>
                  </a:lnTo>
                  <a:lnTo>
                    <a:pt x="0" y="524"/>
                  </a:lnTo>
                  <a:lnTo>
                    <a:pt x="25" y="505"/>
                  </a:lnTo>
                  <a:lnTo>
                    <a:pt x="51" y="487"/>
                  </a:lnTo>
                  <a:lnTo>
                    <a:pt x="78" y="471"/>
                  </a:lnTo>
                  <a:lnTo>
                    <a:pt x="105" y="454"/>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grpSp>
      <p:sp>
        <p:nvSpPr>
          <p:cNvPr id="106" name="矩形 3">
            <a:extLst>
              <a:ext uri="{FF2B5EF4-FFF2-40B4-BE49-F238E27FC236}">
                <a16:creationId xmlns:a16="http://schemas.microsoft.com/office/drawing/2014/main" id="{D2EECF95-1AC4-7CCF-8FEF-BBD644F53102}"/>
              </a:ext>
            </a:extLst>
          </p:cNvPr>
          <p:cNvSpPr>
            <a:spLocks noChangeArrowheads="1"/>
          </p:cNvSpPr>
          <p:nvPr/>
        </p:nvSpPr>
        <p:spPr bwMode="auto">
          <a:xfrm>
            <a:off x="8980279" y="4596518"/>
            <a:ext cx="1128834"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20000"/>
              </a:lnSpc>
            </a:pPr>
            <a:r>
              <a:rPr lang="en-US" altLang="zh-CN" sz="1400" dirty="0">
                <a:cs typeface="+mn-ea"/>
                <a:sym typeface="+mn-lt"/>
              </a:rPr>
              <a:t>192.128.1.1</a:t>
            </a:r>
            <a:endParaRPr lang="zh-CN" altLang="en-US" sz="1400" dirty="0">
              <a:cs typeface="+mn-ea"/>
              <a:sym typeface="+mn-lt"/>
            </a:endParaRPr>
          </a:p>
        </p:txBody>
      </p:sp>
      <p:cxnSp>
        <p:nvCxnSpPr>
          <p:cNvPr id="107" name="直接连接符 106">
            <a:extLst>
              <a:ext uri="{FF2B5EF4-FFF2-40B4-BE49-F238E27FC236}">
                <a16:creationId xmlns:a16="http://schemas.microsoft.com/office/drawing/2014/main" id="{F54781C0-8892-DA77-8446-B30D339359B5}"/>
              </a:ext>
            </a:extLst>
          </p:cNvPr>
          <p:cNvCxnSpPr/>
          <p:nvPr/>
        </p:nvCxnSpPr>
        <p:spPr>
          <a:xfrm>
            <a:off x="9563345" y="3228365"/>
            <a:ext cx="8272" cy="9148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8" name="Group 40">
            <a:extLst>
              <a:ext uri="{FF2B5EF4-FFF2-40B4-BE49-F238E27FC236}">
                <a16:creationId xmlns:a16="http://schemas.microsoft.com/office/drawing/2014/main" id="{1DB7FBDC-FEA8-7C43-BED7-1F1593F68C5D}"/>
              </a:ext>
            </a:extLst>
          </p:cNvPr>
          <p:cNvGrpSpPr>
            <a:grpSpLocks noChangeAspect="1"/>
          </p:cNvGrpSpPr>
          <p:nvPr/>
        </p:nvGrpSpPr>
        <p:grpSpPr bwMode="auto">
          <a:xfrm>
            <a:off x="9231441" y="4020453"/>
            <a:ext cx="635568" cy="537010"/>
            <a:chOff x="350" y="882"/>
            <a:chExt cx="871" cy="736"/>
          </a:xfrm>
        </p:grpSpPr>
        <p:sp>
          <p:nvSpPr>
            <p:cNvPr id="109" name="AutoShape 41">
              <a:extLst>
                <a:ext uri="{FF2B5EF4-FFF2-40B4-BE49-F238E27FC236}">
                  <a16:creationId xmlns:a16="http://schemas.microsoft.com/office/drawing/2014/main" id="{1296505E-61E7-75E5-2E0B-363A766C108C}"/>
                </a:ext>
              </a:extLst>
            </p:cNvPr>
            <p:cNvSpPr>
              <a:spLocks noChangeAspect="1" noChangeArrowheads="1" noTextEdit="1"/>
            </p:cNvSpPr>
            <p:nvPr/>
          </p:nvSpPr>
          <p:spPr bwMode="auto">
            <a:xfrm>
              <a:off x="350" y="882"/>
              <a:ext cx="871" cy="736"/>
            </a:xfrm>
            <a:prstGeom prst="rect">
              <a:avLst/>
            </a:prstGeom>
            <a:noFill/>
            <a:ln w="9525">
              <a:noFill/>
              <a:miter lim="800000"/>
              <a:headEnd/>
              <a:tailEnd/>
            </a:ln>
          </p:spPr>
          <p:txBody>
            <a:bodyPr/>
            <a:lstStyle/>
            <a:p>
              <a:pPr>
                <a:lnSpc>
                  <a:spcPct val="120000"/>
                </a:lnSpc>
              </a:pPr>
              <a:endParaRPr lang="zh-CN" altLang="en-US">
                <a:cs typeface="+mn-ea"/>
                <a:sym typeface="+mn-lt"/>
              </a:endParaRPr>
            </a:p>
          </p:txBody>
        </p:sp>
        <p:sp>
          <p:nvSpPr>
            <p:cNvPr id="110" name="Freeform 42">
              <a:extLst>
                <a:ext uri="{FF2B5EF4-FFF2-40B4-BE49-F238E27FC236}">
                  <a16:creationId xmlns:a16="http://schemas.microsoft.com/office/drawing/2014/main" id="{4DBD97A9-B66E-5BCF-84B1-E7F3E2FC10A3}"/>
                </a:ext>
              </a:extLst>
            </p:cNvPr>
            <p:cNvSpPr>
              <a:spLocks/>
            </p:cNvSpPr>
            <p:nvPr/>
          </p:nvSpPr>
          <p:spPr bwMode="auto">
            <a:xfrm>
              <a:off x="745" y="934"/>
              <a:ext cx="291" cy="562"/>
            </a:xfrm>
            <a:custGeom>
              <a:avLst/>
              <a:gdLst>
                <a:gd name="T0" fmla="*/ 5093 w 5531"/>
                <a:gd name="T1" fmla="*/ 0 h 10669"/>
                <a:gd name="T2" fmla="*/ 3164 w 5531"/>
                <a:gd name="T3" fmla="*/ 572 h 10669"/>
                <a:gd name="T4" fmla="*/ 0 w 5531"/>
                <a:gd name="T5" fmla="*/ 8408 h 10669"/>
                <a:gd name="T6" fmla="*/ 362 w 5531"/>
                <a:gd name="T7" fmla="*/ 9644 h 10669"/>
                <a:gd name="T8" fmla="*/ 635 w 5531"/>
                <a:gd name="T9" fmla="*/ 9708 h 10669"/>
                <a:gd name="T10" fmla="*/ 908 w 5531"/>
                <a:gd name="T11" fmla="*/ 9772 h 10669"/>
                <a:gd name="T12" fmla="*/ 1181 w 5531"/>
                <a:gd name="T13" fmla="*/ 9836 h 10669"/>
                <a:gd name="T14" fmla="*/ 1454 w 5531"/>
                <a:gd name="T15" fmla="*/ 9900 h 10669"/>
                <a:gd name="T16" fmla="*/ 1727 w 5531"/>
                <a:gd name="T17" fmla="*/ 9964 h 10669"/>
                <a:gd name="T18" fmla="*/ 2000 w 5531"/>
                <a:gd name="T19" fmla="*/ 10028 h 10669"/>
                <a:gd name="T20" fmla="*/ 2273 w 5531"/>
                <a:gd name="T21" fmla="*/ 10092 h 10669"/>
                <a:gd name="T22" fmla="*/ 2546 w 5531"/>
                <a:gd name="T23" fmla="*/ 10156 h 10669"/>
                <a:gd name="T24" fmla="*/ 2819 w 5531"/>
                <a:gd name="T25" fmla="*/ 10220 h 10669"/>
                <a:gd name="T26" fmla="*/ 3092 w 5531"/>
                <a:gd name="T27" fmla="*/ 10284 h 10669"/>
                <a:gd name="T28" fmla="*/ 3366 w 5531"/>
                <a:gd name="T29" fmla="*/ 10348 h 10669"/>
                <a:gd name="T30" fmla="*/ 3639 w 5531"/>
                <a:gd name="T31" fmla="*/ 10412 h 10669"/>
                <a:gd name="T32" fmla="*/ 3912 w 5531"/>
                <a:gd name="T33" fmla="*/ 10476 h 10669"/>
                <a:gd name="T34" fmla="*/ 4185 w 5531"/>
                <a:gd name="T35" fmla="*/ 10540 h 10669"/>
                <a:gd name="T36" fmla="*/ 4458 w 5531"/>
                <a:gd name="T37" fmla="*/ 10605 h 10669"/>
                <a:gd name="T38" fmla="*/ 4731 w 5531"/>
                <a:gd name="T39" fmla="*/ 10669 h 10669"/>
                <a:gd name="T40" fmla="*/ 4805 w 5531"/>
                <a:gd name="T41" fmla="*/ 10366 h 10669"/>
                <a:gd name="T42" fmla="*/ 4877 w 5531"/>
                <a:gd name="T43" fmla="*/ 10061 h 10669"/>
                <a:gd name="T44" fmla="*/ 4945 w 5531"/>
                <a:gd name="T45" fmla="*/ 9757 h 10669"/>
                <a:gd name="T46" fmla="*/ 5010 w 5531"/>
                <a:gd name="T47" fmla="*/ 9451 h 10669"/>
                <a:gd name="T48" fmla="*/ 5072 w 5531"/>
                <a:gd name="T49" fmla="*/ 9145 h 10669"/>
                <a:gd name="T50" fmla="*/ 5131 w 5531"/>
                <a:gd name="T51" fmla="*/ 8838 h 10669"/>
                <a:gd name="T52" fmla="*/ 5186 w 5531"/>
                <a:gd name="T53" fmla="*/ 8528 h 10669"/>
                <a:gd name="T54" fmla="*/ 5238 w 5531"/>
                <a:gd name="T55" fmla="*/ 8218 h 10669"/>
                <a:gd name="T56" fmla="*/ 5285 w 5531"/>
                <a:gd name="T57" fmla="*/ 7907 h 10669"/>
                <a:gd name="T58" fmla="*/ 5329 w 5531"/>
                <a:gd name="T59" fmla="*/ 7593 h 10669"/>
                <a:gd name="T60" fmla="*/ 5369 w 5531"/>
                <a:gd name="T61" fmla="*/ 7278 h 10669"/>
                <a:gd name="T62" fmla="*/ 5404 w 5531"/>
                <a:gd name="T63" fmla="*/ 6960 h 10669"/>
                <a:gd name="T64" fmla="*/ 5436 w 5531"/>
                <a:gd name="T65" fmla="*/ 6640 h 10669"/>
                <a:gd name="T66" fmla="*/ 5463 w 5531"/>
                <a:gd name="T67" fmla="*/ 6319 h 10669"/>
                <a:gd name="T68" fmla="*/ 5486 w 5531"/>
                <a:gd name="T69" fmla="*/ 5995 h 10669"/>
                <a:gd name="T70" fmla="*/ 5505 w 5531"/>
                <a:gd name="T71" fmla="*/ 5669 h 10669"/>
                <a:gd name="T72" fmla="*/ 5518 w 5531"/>
                <a:gd name="T73" fmla="*/ 5340 h 10669"/>
                <a:gd name="T74" fmla="*/ 5527 w 5531"/>
                <a:gd name="T75" fmla="*/ 5008 h 10669"/>
                <a:gd name="T76" fmla="*/ 5531 w 5531"/>
                <a:gd name="T77" fmla="*/ 4674 h 10669"/>
                <a:gd name="T78" fmla="*/ 5530 w 5531"/>
                <a:gd name="T79" fmla="*/ 4336 h 10669"/>
                <a:gd name="T80" fmla="*/ 5525 w 5531"/>
                <a:gd name="T81" fmla="*/ 3995 h 10669"/>
                <a:gd name="T82" fmla="*/ 5514 w 5531"/>
                <a:gd name="T83" fmla="*/ 3651 h 10669"/>
                <a:gd name="T84" fmla="*/ 5497 w 5531"/>
                <a:gd name="T85" fmla="*/ 3303 h 10669"/>
                <a:gd name="T86" fmla="*/ 5476 w 5531"/>
                <a:gd name="T87" fmla="*/ 2953 h 10669"/>
                <a:gd name="T88" fmla="*/ 5448 w 5531"/>
                <a:gd name="T89" fmla="*/ 2598 h 10669"/>
                <a:gd name="T90" fmla="*/ 5415 w 5531"/>
                <a:gd name="T91" fmla="*/ 2239 h 10669"/>
                <a:gd name="T92" fmla="*/ 5376 w 5531"/>
                <a:gd name="T93" fmla="*/ 1877 h 10669"/>
                <a:gd name="T94" fmla="*/ 5332 w 5531"/>
                <a:gd name="T95" fmla="*/ 1509 h 10669"/>
                <a:gd name="T96" fmla="*/ 5281 w 5531"/>
                <a:gd name="T97" fmla="*/ 1139 h 10669"/>
                <a:gd name="T98" fmla="*/ 5224 w 5531"/>
                <a:gd name="T99" fmla="*/ 764 h 10669"/>
                <a:gd name="T100" fmla="*/ 5161 w 5531"/>
                <a:gd name="T101" fmla="*/ 384 h 10669"/>
                <a:gd name="T102" fmla="*/ 5093 w 5531"/>
                <a:gd name="T103" fmla="*/ 0 h 1066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31"/>
                <a:gd name="T157" fmla="*/ 0 h 10669"/>
                <a:gd name="T158" fmla="*/ 5531 w 5531"/>
                <a:gd name="T159" fmla="*/ 10669 h 1066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31" h="10669">
                  <a:moveTo>
                    <a:pt x="5093" y="0"/>
                  </a:moveTo>
                  <a:lnTo>
                    <a:pt x="3164" y="572"/>
                  </a:lnTo>
                  <a:lnTo>
                    <a:pt x="0" y="8408"/>
                  </a:lnTo>
                  <a:lnTo>
                    <a:pt x="362" y="9644"/>
                  </a:lnTo>
                  <a:lnTo>
                    <a:pt x="635" y="9708"/>
                  </a:lnTo>
                  <a:lnTo>
                    <a:pt x="908" y="9772"/>
                  </a:lnTo>
                  <a:lnTo>
                    <a:pt x="1181" y="9836"/>
                  </a:lnTo>
                  <a:lnTo>
                    <a:pt x="1454" y="9900"/>
                  </a:lnTo>
                  <a:lnTo>
                    <a:pt x="1727" y="9964"/>
                  </a:lnTo>
                  <a:lnTo>
                    <a:pt x="2000" y="10028"/>
                  </a:lnTo>
                  <a:lnTo>
                    <a:pt x="2273" y="10092"/>
                  </a:lnTo>
                  <a:lnTo>
                    <a:pt x="2546" y="10156"/>
                  </a:lnTo>
                  <a:lnTo>
                    <a:pt x="2819" y="10220"/>
                  </a:lnTo>
                  <a:lnTo>
                    <a:pt x="3092" y="10284"/>
                  </a:lnTo>
                  <a:lnTo>
                    <a:pt x="3366" y="10348"/>
                  </a:lnTo>
                  <a:lnTo>
                    <a:pt x="3639" y="10412"/>
                  </a:lnTo>
                  <a:lnTo>
                    <a:pt x="3912" y="10476"/>
                  </a:lnTo>
                  <a:lnTo>
                    <a:pt x="4185" y="10540"/>
                  </a:lnTo>
                  <a:lnTo>
                    <a:pt x="4458" y="10605"/>
                  </a:lnTo>
                  <a:lnTo>
                    <a:pt x="4731" y="10669"/>
                  </a:lnTo>
                  <a:lnTo>
                    <a:pt x="4805" y="10366"/>
                  </a:lnTo>
                  <a:lnTo>
                    <a:pt x="4877" y="10061"/>
                  </a:lnTo>
                  <a:lnTo>
                    <a:pt x="4945" y="9757"/>
                  </a:lnTo>
                  <a:lnTo>
                    <a:pt x="5010" y="9451"/>
                  </a:lnTo>
                  <a:lnTo>
                    <a:pt x="5072" y="9145"/>
                  </a:lnTo>
                  <a:lnTo>
                    <a:pt x="5131" y="8838"/>
                  </a:lnTo>
                  <a:lnTo>
                    <a:pt x="5186" y="8528"/>
                  </a:lnTo>
                  <a:lnTo>
                    <a:pt x="5238" y="8218"/>
                  </a:lnTo>
                  <a:lnTo>
                    <a:pt x="5285" y="7907"/>
                  </a:lnTo>
                  <a:lnTo>
                    <a:pt x="5329" y="7593"/>
                  </a:lnTo>
                  <a:lnTo>
                    <a:pt x="5369" y="7278"/>
                  </a:lnTo>
                  <a:lnTo>
                    <a:pt x="5404" y="6960"/>
                  </a:lnTo>
                  <a:lnTo>
                    <a:pt x="5436" y="6640"/>
                  </a:lnTo>
                  <a:lnTo>
                    <a:pt x="5463" y="6319"/>
                  </a:lnTo>
                  <a:lnTo>
                    <a:pt x="5486" y="5995"/>
                  </a:lnTo>
                  <a:lnTo>
                    <a:pt x="5505" y="5669"/>
                  </a:lnTo>
                  <a:lnTo>
                    <a:pt x="5518" y="5340"/>
                  </a:lnTo>
                  <a:lnTo>
                    <a:pt x="5527" y="5008"/>
                  </a:lnTo>
                  <a:lnTo>
                    <a:pt x="5531" y="4674"/>
                  </a:lnTo>
                  <a:lnTo>
                    <a:pt x="5530" y="4336"/>
                  </a:lnTo>
                  <a:lnTo>
                    <a:pt x="5525" y="3995"/>
                  </a:lnTo>
                  <a:lnTo>
                    <a:pt x="5514" y="3651"/>
                  </a:lnTo>
                  <a:lnTo>
                    <a:pt x="5497" y="3303"/>
                  </a:lnTo>
                  <a:lnTo>
                    <a:pt x="5476" y="2953"/>
                  </a:lnTo>
                  <a:lnTo>
                    <a:pt x="5448" y="2598"/>
                  </a:lnTo>
                  <a:lnTo>
                    <a:pt x="5415" y="2239"/>
                  </a:lnTo>
                  <a:lnTo>
                    <a:pt x="5376" y="1877"/>
                  </a:lnTo>
                  <a:lnTo>
                    <a:pt x="5332" y="1509"/>
                  </a:lnTo>
                  <a:lnTo>
                    <a:pt x="5281" y="1139"/>
                  </a:lnTo>
                  <a:lnTo>
                    <a:pt x="5224" y="764"/>
                  </a:lnTo>
                  <a:lnTo>
                    <a:pt x="5161" y="384"/>
                  </a:lnTo>
                  <a:lnTo>
                    <a:pt x="5093"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11" name="Freeform 43">
              <a:extLst>
                <a:ext uri="{FF2B5EF4-FFF2-40B4-BE49-F238E27FC236}">
                  <a16:creationId xmlns:a16="http://schemas.microsoft.com/office/drawing/2014/main" id="{72FEBF81-D7E8-5E12-0790-AF556E20411B}"/>
                </a:ext>
              </a:extLst>
            </p:cNvPr>
            <p:cNvSpPr>
              <a:spLocks/>
            </p:cNvSpPr>
            <p:nvPr/>
          </p:nvSpPr>
          <p:spPr bwMode="auto">
            <a:xfrm>
              <a:off x="780" y="1464"/>
              <a:ext cx="98" cy="55"/>
            </a:xfrm>
            <a:custGeom>
              <a:avLst/>
              <a:gdLst>
                <a:gd name="T0" fmla="*/ 1874 w 1874"/>
                <a:gd name="T1" fmla="*/ 0 h 1039"/>
                <a:gd name="T2" fmla="*/ 0 w 1874"/>
                <a:gd name="T3" fmla="*/ 707 h 1039"/>
                <a:gd name="T4" fmla="*/ 0 w 1874"/>
                <a:gd name="T5" fmla="*/ 1039 h 1039"/>
                <a:gd name="T6" fmla="*/ 1874 w 1874"/>
                <a:gd name="T7" fmla="*/ 280 h 1039"/>
                <a:gd name="T8" fmla="*/ 1874 w 1874"/>
                <a:gd name="T9" fmla="*/ 0 h 1039"/>
                <a:gd name="T10" fmla="*/ 0 60000 65536"/>
                <a:gd name="T11" fmla="*/ 0 60000 65536"/>
                <a:gd name="T12" fmla="*/ 0 60000 65536"/>
                <a:gd name="T13" fmla="*/ 0 60000 65536"/>
                <a:gd name="T14" fmla="*/ 0 60000 65536"/>
                <a:gd name="T15" fmla="*/ 0 w 1874"/>
                <a:gd name="T16" fmla="*/ 0 h 1039"/>
                <a:gd name="T17" fmla="*/ 1874 w 1874"/>
                <a:gd name="T18" fmla="*/ 1039 h 1039"/>
              </a:gdLst>
              <a:ahLst/>
              <a:cxnLst>
                <a:cxn ang="T10">
                  <a:pos x="T0" y="T1"/>
                </a:cxn>
                <a:cxn ang="T11">
                  <a:pos x="T2" y="T3"/>
                </a:cxn>
                <a:cxn ang="T12">
                  <a:pos x="T4" y="T5"/>
                </a:cxn>
                <a:cxn ang="T13">
                  <a:pos x="T6" y="T7"/>
                </a:cxn>
                <a:cxn ang="T14">
                  <a:pos x="T8" y="T9"/>
                </a:cxn>
              </a:cxnLst>
              <a:rect l="T15" t="T16" r="T17" b="T18"/>
              <a:pathLst>
                <a:path w="1874" h="1039">
                  <a:moveTo>
                    <a:pt x="1874" y="0"/>
                  </a:moveTo>
                  <a:lnTo>
                    <a:pt x="0" y="707"/>
                  </a:lnTo>
                  <a:lnTo>
                    <a:pt x="0" y="1039"/>
                  </a:lnTo>
                  <a:lnTo>
                    <a:pt x="1874" y="280"/>
                  </a:lnTo>
                  <a:lnTo>
                    <a:pt x="1874" y="0"/>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112" name="Freeform 44">
              <a:extLst>
                <a:ext uri="{FF2B5EF4-FFF2-40B4-BE49-F238E27FC236}">
                  <a16:creationId xmlns:a16="http://schemas.microsoft.com/office/drawing/2014/main" id="{67CD2257-0944-9424-08E9-A078AFBD13F6}"/>
                </a:ext>
              </a:extLst>
            </p:cNvPr>
            <p:cNvSpPr>
              <a:spLocks/>
            </p:cNvSpPr>
            <p:nvPr/>
          </p:nvSpPr>
          <p:spPr bwMode="auto">
            <a:xfrm>
              <a:off x="550" y="1420"/>
              <a:ext cx="328" cy="82"/>
            </a:xfrm>
            <a:custGeom>
              <a:avLst/>
              <a:gdLst>
                <a:gd name="T0" fmla="*/ 0 w 6246"/>
                <a:gd name="T1" fmla="*/ 0 h 1548"/>
                <a:gd name="T2" fmla="*/ 4003 w 6246"/>
                <a:gd name="T3" fmla="*/ 12 h 1548"/>
                <a:gd name="T4" fmla="*/ 6246 w 6246"/>
                <a:gd name="T5" fmla="*/ 841 h 1548"/>
                <a:gd name="T6" fmla="*/ 4372 w 6246"/>
                <a:gd name="T7" fmla="*/ 1548 h 1548"/>
                <a:gd name="T8" fmla="*/ 0 w 6246"/>
                <a:gd name="T9" fmla="*/ 0 h 1548"/>
                <a:gd name="T10" fmla="*/ 0 60000 65536"/>
                <a:gd name="T11" fmla="*/ 0 60000 65536"/>
                <a:gd name="T12" fmla="*/ 0 60000 65536"/>
                <a:gd name="T13" fmla="*/ 0 60000 65536"/>
                <a:gd name="T14" fmla="*/ 0 60000 65536"/>
                <a:gd name="T15" fmla="*/ 0 w 6246"/>
                <a:gd name="T16" fmla="*/ 0 h 1548"/>
                <a:gd name="T17" fmla="*/ 6246 w 6246"/>
                <a:gd name="T18" fmla="*/ 1548 h 1548"/>
              </a:gdLst>
              <a:ahLst/>
              <a:cxnLst>
                <a:cxn ang="T10">
                  <a:pos x="T0" y="T1"/>
                </a:cxn>
                <a:cxn ang="T11">
                  <a:pos x="T2" y="T3"/>
                </a:cxn>
                <a:cxn ang="T12">
                  <a:pos x="T4" y="T5"/>
                </a:cxn>
                <a:cxn ang="T13">
                  <a:pos x="T6" y="T7"/>
                </a:cxn>
                <a:cxn ang="T14">
                  <a:pos x="T8" y="T9"/>
                </a:cxn>
              </a:cxnLst>
              <a:rect l="T15" t="T16" r="T17" b="T18"/>
              <a:pathLst>
                <a:path w="6246" h="1548">
                  <a:moveTo>
                    <a:pt x="0" y="0"/>
                  </a:moveTo>
                  <a:lnTo>
                    <a:pt x="4003" y="12"/>
                  </a:lnTo>
                  <a:lnTo>
                    <a:pt x="6246" y="841"/>
                  </a:lnTo>
                  <a:lnTo>
                    <a:pt x="4372" y="1548"/>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113" name="Freeform 45">
              <a:extLst>
                <a:ext uri="{FF2B5EF4-FFF2-40B4-BE49-F238E27FC236}">
                  <a16:creationId xmlns:a16="http://schemas.microsoft.com/office/drawing/2014/main" id="{03E7024B-A8BA-C3CD-852A-3FD2FD818CD9}"/>
                </a:ext>
              </a:extLst>
            </p:cNvPr>
            <p:cNvSpPr>
              <a:spLocks/>
            </p:cNvSpPr>
            <p:nvPr/>
          </p:nvSpPr>
          <p:spPr bwMode="auto">
            <a:xfrm>
              <a:off x="550" y="1420"/>
              <a:ext cx="230" cy="99"/>
            </a:xfrm>
            <a:custGeom>
              <a:avLst/>
              <a:gdLst>
                <a:gd name="T0" fmla="*/ 0 w 4372"/>
                <a:gd name="T1" fmla="*/ 0 h 1880"/>
                <a:gd name="T2" fmla="*/ 4372 w 4372"/>
                <a:gd name="T3" fmla="*/ 1548 h 1880"/>
                <a:gd name="T4" fmla="*/ 4372 w 4372"/>
                <a:gd name="T5" fmla="*/ 1880 h 1880"/>
                <a:gd name="T6" fmla="*/ 0 w 4372"/>
                <a:gd name="T7" fmla="*/ 331 h 1880"/>
                <a:gd name="T8" fmla="*/ 0 w 4372"/>
                <a:gd name="T9" fmla="*/ 0 h 1880"/>
                <a:gd name="T10" fmla="*/ 0 60000 65536"/>
                <a:gd name="T11" fmla="*/ 0 60000 65536"/>
                <a:gd name="T12" fmla="*/ 0 60000 65536"/>
                <a:gd name="T13" fmla="*/ 0 60000 65536"/>
                <a:gd name="T14" fmla="*/ 0 60000 65536"/>
                <a:gd name="T15" fmla="*/ 0 w 4372"/>
                <a:gd name="T16" fmla="*/ 0 h 1880"/>
                <a:gd name="T17" fmla="*/ 4372 w 4372"/>
                <a:gd name="T18" fmla="*/ 1880 h 1880"/>
              </a:gdLst>
              <a:ahLst/>
              <a:cxnLst>
                <a:cxn ang="T10">
                  <a:pos x="T0" y="T1"/>
                </a:cxn>
                <a:cxn ang="T11">
                  <a:pos x="T2" y="T3"/>
                </a:cxn>
                <a:cxn ang="T12">
                  <a:pos x="T4" y="T5"/>
                </a:cxn>
                <a:cxn ang="T13">
                  <a:pos x="T6" y="T7"/>
                </a:cxn>
                <a:cxn ang="T14">
                  <a:pos x="T8" y="T9"/>
                </a:cxn>
              </a:cxnLst>
              <a:rect l="T15" t="T16" r="T17" b="T18"/>
              <a:pathLst>
                <a:path w="4372" h="1880">
                  <a:moveTo>
                    <a:pt x="0" y="0"/>
                  </a:moveTo>
                  <a:lnTo>
                    <a:pt x="4372" y="1548"/>
                  </a:lnTo>
                  <a:lnTo>
                    <a:pt x="4372" y="1880"/>
                  </a:lnTo>
                  <a:lnTo>
                    <a:pt x="0" y="331"/>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14" name="Freeform 46">
              <a:extLst>
                <a:ext uri="{FF2B5EF4-FFF2-40B4-BE49-F238E27FC236}">
                  <a16:creationId xmlns:a16="http://schemas.microsoft.com/office/drawing/2014/main" id="{F6F6E172-3DA9-7E13-603F-51CC09CD6D44}"/>
                </a:ext>
              </a:extLst>
            </p:cNvPr>
            <p:cNvSpPr>
              <a:spLocks/>
            </p:cNvSpPr>
            <p:nvPr/>
          </p:nvSpPr>
          <p:spPr bwMode="auto">
            <a:xfrm>
              <a:off x="350" y="1505"/>
              <a:ext cx="332" cy="113"/>
            </a:xfrm>
            <a:custGeom>
              <a:avLst/>
              <a:gdLst>
                <a:gd name="T0" fmla="*/ 0 w 6301"/>
                <a:gd name="T1" fmla="*/ 0 h 2139"/>
                <a:gd name="T2" fmla="*/ 30 w 6301"/>
                <a:gd name="T3" fmla="*/ 204 h 2139"/>
                <a:gd name="T4" fmla="*/ 2622 w 6301"/>
                <a:gd name="T5" fmla="*/ 2139 h 2139"/>
                <a:gd name="T6" fmla="*/ 6301 w 6301"/>
                <a:gd name="T7" fmla="*/ 1526 h 2139"/>
                <a:gd name="T8" fmla="*/ 6297 w 6301"/>
                <a:gd name="T9" fmla="*/ 1024 h 2139"/>
                <a:gd name="T10" fmla="*/ 0 w 6301"/>
                <a:gd name="T11" fmla="*/ 0 h 2139"/>
                <a:gd name="T12" fmla="*/ 0 60000 65536"/>
                <a:gd name="T13" fmla="*/ 0 60000 65536"/>
                <a:gd name="T14" fmla="*/ 0 60000 65536"/>
                <a:gd name="T15" fmla="*/ 0 60000 65536"/>
                <a:gd name="T16" fmla="*/ 0 60000 65536"/>
                <a:gd name="T17" fmla="*/ 0 60000 65536"/>
                <a:gd name="T18" fmla="*/ 0 w 6301"/>
                <a:gd name="T19" fmla="*/ 0 h 2139"/>
                <a:gd name="T20" fmla="*/ 6301 w 6301"/>
                <a:gd name="T21" fmla="*/ 2139 h 2139"/>
              </a:gdLst>
              <a:ahLst/>
              <a:cxnLst>
                <a:cxn ang="T12">
                  <a:pos x="T0" y="T1"/>
                </a:cxn>
                <a:cxn ang="T13">
                  <a:pos x="T2" y="T3"/>
                </a:cxn>
                <a:cxn ang="T14">
                  <a:pos x="T4" y="T5"/>
                </a:cxn>
                <a:cxn ang="T15">
                  <a:pos x="T6" y="T7"/>
                </a:cxn>
                <a:cxn ang="T16">
                  <a:pos x="T8" y="T9"/>
                </a:cxn>
                <a:cxn ang="T17">
                  <a:pos x="T10" y="T11"/>
                </a:cxn>
              </a:cxnLst>
              <a:rect l="T18" t="T19" r="T20" b="T21"/>
              <a:pathLst>
                <a:path w="6301" h="2139">
                  <a:moveTo>
                    <a:pt x="0" y="0"/>
                  </a:moveTo>
                  <a:lnTo>
                    <a:pt x="30" y="204"/>
                  </a:lnTo>
                  <a:lnTo>
                    <a:pt x="2622" y="2139"/>
                  </a:lnTo>
                  <a:lnTo>
                    <a:pt x="6301" y="1526"/>
                  </a:lnTo>
                  <a:lnTo>
                    <a:pt x="6297" y="1024"/>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15" name="Freeform 47">
              <a:extLst>
                <a:ext uri="{FF2B5EF4-FFF2-40B4-BE49-F238E27FC236}">
                  <a16:creationId xmlns:a16="http://schemas.microsoft.com/office/drawing/2014/main" id="{CC581B6A-3E1E-26E5-4583-9073B1702868}"/>
                </a:ext>
              </a:extLst>
            </p:cNvPr>
            <p:cNvSpPr>
              <a:spLocks/>
            </p:cNvSpPr>
            <p:nvPr/>
          </p:nvSpPr>
          <p:spPr bwMode="auto">
            <a:xfrm>
              <a:off x="628" y="1355"/>
              <a:ext cx="98" cy="118"/>
            </a:xfrm>
            <a:custGeom>
              <a:avLst/>
              <a:gdLst>
                <a:gd name="T0" fmla="*/ 0 w 1868"/>
                <a:gd name="T1" fmla="*/ 0 h 2244"/>
                <a:gd name="T2" fmla="*/ 1868 w 1868"/>
                <a:gd name="T3" fmla="*/ 0 h 2244"/>
                <a:gd name="T4" fmla="*/ 1861 w 1868"/>
                <a:gd name="T5" fmla="*/ 2244 h 2244"/>
                <a:gd name="T6" fmla="*/ 121 w 1868"/>
                <a:gd name="T7" fmla="*/ 1688 h 2244"/>
                <a:gd name="T8" fmla="*/ 0 w 1868"/>
                <a:gd name="T9" fmla="*/ 0 h 2244"/>
                <a:gd name="T10" fmla="*/ 0 60000 65536"/>
                <a:gd name="T11" fmla="*/ 0 60000 65536"/>
                <a:gd name="T12" fmla="*/ 0 60000 65536"/>
                <a:gd name="T13" fmla="*/ 0 60000 65536"/>
                <a:gd name="T14" fmla="*/ 0 60000 65536"/>
                <a:gd name="T15" fmla="*/ 0 w 1868"/>
                <a:gd name="T16" fmla="*/ 0 h 2244"/>
                <a:gd name="T17" fmla="*/ 1868 w 1868"/>
                <a:gd name="T18" fmla="*/ 2244 h 2244"/>
              </a:gdLst>
              <a:ahLst/>
              <a:cxnLst>
                <a:cxn ang="T10">
                  <a:pos x="T0" y="T1"/>
                </a:cxn>
                <a:cxn ang="T11">
                  <a:pos x="T2" y="T3"/>
                </a:cxn>
                <a:cxn ang="T12">
                  <a:pos x="T4" y="T5"/>
                </a:cxn>
                <a:cxn ang="T13">
                  <a:pos x="T6" y="T7"/>
                </a:cxn>
                <a:cxn ang="T14">
                  <a:pos x="T8" y="T9"/>
                </a:cxn>
              </a:cxnLst>
              <a:rect l="T15" t="T16" r="T17" b="T18"/>
              <a:pathLst>
                <a:path w="1868" h="2244">
                  <a:moveTo>
                    <a:pt x="0" y="0"/>
                  </a:moveTo>
                  <a:lnTo>
                    <a:pt x="1868" y="0"/>
                  </a:lnTo>
                  <a:lnTo>
                    <a:pt x="1861" y="2244"/>
                  </a:lnTo>
                  <a:lnTo>
                    <a:pt x="121" y="1688"/>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16" name="Freeform 48">
              <a:extLst>
                <a:ext uri="{FF2B5EF4-FFF2-40B4-BE49-F238E27FC236}">
                  <a16:creationId xmlns:a16="http://schemas.microsoft.com/office/drawing/2014/main" id="{B093DBFD-7881-A214-710E-C14F0FE63CA9}"/>
                </a:ext>
              </a:extLst>
            </p:cNvPr>
            <p:cNvSpPr>
              <a:spLocks/>
            </p:cNvSpPr>
            <p:nvPr/>
          </p:nvSpPr>
          <p:spPr bwMode="auto">
            <a:xfrm>
              <a:off x="726" y="1355"/>
              <a:ext cx="51" cy="118"/>
            </a:xfrm>
            <a:custGeom>
              <a:avLst/>
              <a:gdLst>
                <a:gd name="T0" fmla="*/ 965 w 965"/>
                <a:gd name="T1" fmla="*/ 0 h 2244"/>
                <a:gd name="T2" fmla="*/ 0 w 965"/>
                <a:gd name="T3" fmla="*/ 0 h 2244"/>
                <a:gd name="T4" fmla="*/ 0 w 965"/>
                <a:gd name="T5" fmla="*/ 2244 h 2244"/>
                <a:gd name="T6" fmla="*/ 903 w 965"/>
                <a:gd name="T7" fmla="*/ 1739 h 2244"/>
                <a:gd name="T8" fmla="*/ 965 w 965"/>
                <a:gd name="T9" fmla="*/ 0 h 2244"/>
                <a:gd name="T10" fmla="*/ 0 60000 65536"/>
                <a:gd name="T11" fmla="*/ 0 60000 65536"/>
                <a:gd name="T12" fmla="*/ 0 60000 65536"/>
                <a:gd name="T13" fmla="*/ 0 60000 65536"/>
                <a:gd name="T14" fmla="*/ 0 60000 65536"/>
                <a:gd name="T15" fmla="*/ 0 w 965"/>
                <a:gd name="T16" fmla="*/ 0 h 2244"/>
                <a:gd name="T17" fmla="*/ 965 w 965"/>
                <a:gd name="T18" fmla="*/ 2244 h 2244"/>
              </a:gdLst>
              <a:ahLst/>
              <a:cxnLst>
                <a:cxn ang="T10">
                  <a:pos x="T0" y="T1"/>
                </a:cxn>
                <a:cxn ang="T11">
                  <a:pos x="T2" y="T3"/>
                </a:cxn>
                <a:cxn ang="T12">
                  <a:pos x="T4" y="T5"/>
                </a:cxn>
                <a:cxn ang="T13">
                  <a:pos x="T6" y="T7"/>
                </a:cxn>
                <a:cxn ang="T14">
                  <a:pos x="T8" y="T9"/>
                </a:cxn>
              </a:cxnLst>
              <a:rect l="T15" t="T16" r="T17" b="T18"/>
              <a:pathLst>
                <a:path w="965" h="2244">
                  <a:moveTo>
                    <a:pt x="965" y="0"/>
                  </a:moveTo>
                  <a:lnTo>
                    <a:pt x="0" y="0"/>
                  </a:lnTo>
                  <a:lnTo>
                    <a:pt x="0" y="2244"/>
                  </a:lnTo>
                  <a:lnTo>
                    <a:pt x="903" y="1739"/>
                  </a:lnTo>
                  <a:lnTo>
                    <a:pt x="965" y="0"/>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117" name="Freeform 49">
              <a:extLst>
                <a:ext uri="{FF2B5EF4-FFF2-40B4-BE49-F238E27FC236}">
                  <a16:creationId xmlns:a16="http://schemas.microsoft.com/office/drawing/2014/main" id="{4A03361D-506E-2383-72C3-7133A0D17FEC}"/>
                </a:ext>
              </a:extLst>
            </p:cNvPr>
            <p:cNvSpPr>
              <a:spLocks/>
            </p:cNvSpPr>
            <p:nvPr/>
          </p:nvSpPr>
          <p:spPr bwMode="auto">
            <a:xfrm>
              <a:off x="350" y="1475"/>
              <a:ext cx="331" cy="130"/>
            </a:xfrm>
            <a:custGeom>
              <a:avLst/>
              <a:gdLst>
                <a:gd name="T0" fmla="*/ 6298 w 6298"/>
                <a:gd name="T1" fmla="*/ 1597 h 2471"/>
                <a:gd name="T2" fmla="*/ 2893 w 6298"/>
                <a:gd name="T3" fmla="*/ 0 h 2471"/>
                <a:gd name="T4" fmla="*/ 0 w 6298"/>
                <a:gd name="T5" fmla="*/ 573 h 2471"/>
                <a:gd name="T6" fmla="*/ 2772 w 6298"/>
                <a:gd name="T7" fmla="*/ 2471 h 2471"/>
                <a:gd name="T8" fmla="*/ 6298 w 6298"/>
                <a:gd name="T9" fmla="*/ 1597 h 2471"/>
                <a:gd name="T10" fmla="*/ 0 60000 65536"/>
                <a:gd name="T11" fmla="*/ 0 60000 65536"/>
                <a:gd name="T12" fmla="*/ 0 60000 65536"/>
                <a:gd name="T13" fmla="*/ 0 60000 65536"/>
                <a:gd name="T14" fmla="*/ 0 60000 65536"/>
                <a:gd name="T15" fmla="*/ 0 w 6298"/>
                <a:gd name="T16" fmla="*/ 0 h 2471"/>
                <a:gd name="T17" fmla="*/ 6298 w 6298"/>
                <a:gd name="T18" fmla="*/ 2471 h 2471"/>
              </a:gdLst>
              <a:ahLst/>
              <a:cxnLst>
                <a:cxn ang="T10">
                  <a:pos x="T0" y="T1"/>
                </a:cxn>
                <a:cxn ang="T11">
                  <a:pos x="T2" y="T3"/>
                </a:cxn>
                <a:cxn ang="T12">
                  <a:pos x="T4" y="T5"/>
                </a:cxn>
                <a:cxn ang="T13">
                  <a:pos x="T6" y="T7"/>
                </a:cxn>
                <a:cxn ang="T14">
                  <a:pos x="T8" y="T9"/>
                </a:cxn>
              </a:cxnLst>
              <a:rect l="T15" t="T16" r="T17" b="T18"/>
              <a:pathLst>
                <a:path w="6298" h="2471">
                  <a:moveTo>
                    <a:pt x="6298" y="1597"/>
                  </a:moveTo>
                  <a:lnTo>
                    <a:pt x="2893" y="0"/>
                  </a:lnTo>
                  <a:lnTo>
                    <a:pt x="0" y="573"/>
                  </a:lnTo>
                  <a:lnTo>
                    <a:pt x="2772" y="2471"/>
                  </a:lnTo>
                  <a:lnTo>
                    <a:pt x="6298" y="1597"/>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118" name="Freeform 50">
              <a:extLst>
                <a:ext uri="{FF2B5EF4-FFF2-40B4-BE49-F238E27FC236}">
                  <a16:creationId xmlns:a16="http://schemas.microsoft.com/office/drawing/2014/main" id="{BD63F786-EDEE-22AF-8E73-E4237F4B3808}"/>
                </a:ext>
              </a:extLst>
            </p:cNvPr>
            <p:cNvSpPr>
              <a:spLocks/>
            </p:cNvSpPr>
            <p:nvPr/>
          </p:nvSpPr>
          <p:spPr bwMode="auto">
            <a:xfrm>
              <a:off x="483" y="882"/>
              <a:ext cx="427" cy="490"/>
            </a:xfrm>
            <a:custGeom>
              <a:avLst/>
              <a:gdLst>
                <a:gd name="T0" fmla="*/ 8106 w 8106"/>
                <a:gd name="T1" fmla="*/ 0 h 9312"/>
                <a:gd name="T2" fmla="*/ 1929 w 8106"/>
                <a:gd name="T3" fmla="*/ 1446 h 9312"/>
                <a:gd name="T4" fmla="*/ 1808 w 8106"/>
                <a:gd name="T5" fmla="*/ 1868 h 9312"/>
                <a:gd name="T6" fmla="*/ 1688 w 8106"/>
                <a:gd name="T7" fmla="*/ 2290 h 9312"/>
                <a:gd name="T8" fmla="*/ 1567 w 8106"/>
                <a:gd name="T9" fmla="*/ 2712 h 9312"/>
                <a:gd name="T10" fmla="*/ 1446 w 8106"/>
                <a:gd name="T11" fmla="*/ 3134 h 9312"/>
                <a:gd name="T12" fmla="*/ 1326 w 8106"/>
                <a:gd name="T13" fmla="*/ 3557 h 9312"/>
                <a:gd name="T14" fmla="*/ 1205 w 8106"/>
                <a:gd name="T15" fmla="*/ 3979 h 9312"/>
                <a:gd name="T16" fmla="*/ 1085 w 8106"/>
                <a:gd name="T17" fmla="*/ 4401 h 9312"/>
                <a:gd name="T18" fmla="*/ 964 w 8106"/>
                <a:gd name="T19" fmla="*/ 4822 h 9312"/>
                <a:gd name="T20" fmla="*/ 844 w 8106"/>
                <a:gd name="T21" fmla="*/ 5244 h 9312"/>
                <a:gd name="T22" fmla="*/ 723 w 8106"/>
                <a:gd name="T23" fmla="*/ 5666 h 9312"/>
                <a:gd name="T24" fmla="*/ 603 w 8106"/>
                <a:gd name="T25" fmla="*/ 6088 h 9312"/>
                <a:gd name="T26" fmla="*/ 482 w 8106"/>
                <a:gd name="T27" fmla="*/ 6510 h 9312"/>
                <a:gd name="T28" fmla="*/ 362 w 8106"/>
                <a:gd name="T29" fmla="*/ 6932 h 9312"/>
                <a:gd name="T30" fmla="*/ 241 w 8106"/>
                <a:gd name="T31" fmla="*/ 7354 h 9312"/>
                <a:gd name="T32" fmla="*/ 121 w 8106"/>
                <a:gd name="T33" fmla="*/ 7776 h 9312"/>
                <a:gd name="T34" fmla="*/ 0 w 8106"/>
                <a:gd name="T35" fmla="*/ 8197 h 9312"/>
                <a:gd name="T36" fmla="*/ 139 w 8106"/>
                <a:gd name="T37" fmla="*/ 8275 h 9312"/>
                <a:gd name="T38" fmla="*/ 280 w 8106"/>
                <a:gd name="T39" fmla="*/ 8347 h 9312"/>
                <a:gd name="T40" fmla="*/ 425 w 8106"/>
                <a:gd name="T41" fmla="*/ 8418 h 9312"/>
                <a:gd name="T42" fmla="*/ 574 w 8106"/>
                <a:gd name="T43" fmla="*/ 8484 h 9312"/>
                <a:gd name="T44" fmla="*/ 726 w 8106"/>
                <a:gd name="T45" fmla="*/ 8547 h 9312"/>
                <a:gd name="T46" fmla="*/ 881 w 8106"/>
                <a:gd name="T47" fmla="*/ 8607 h 9312"/>
                <a:gd name="T48" fmla="*/ 1039 w 8106"/>
                <a:gd name="T49" fmla="*/ 8664 h 9312"/>
                <a:gd name="T50" fmla="*/ 1202 w 8106"/>
                <a:gd name="T51" fmla="*/ 8718 h 9312"/>
                <a:gd name="T52" fmla="*/ 1366 w 8106"/>
                <a:gd name="T53" fmla="*/ 8768 h 9312"/>
                <a:gd name="T54" fmla="*/ 1534 w 8106"/>
                <a:gd name="T55" fmla="*/ 8816 h 9312"/>
                <a:gd name="T56" fmla="*/ 1705 w 8106"/>
                <a:gd name="T57" fmla="*/ 8861 h 9312"/>
                <a:gd name="T58" fmla="*/ 1878 w 8106"/>
                <a:gd name="T59" fmla="*/ 8903 h 9312"/>
                <a:gd name="T60" fmla="*/ 2055 w 8106"/>
                <a:gd name="T61" fmla="*/ 8943 h 9312"/>
                <a:gd name="T62" fmla="*/ 2234 w 8106"/>
                <a:gd name="T63" fmla="*/ 8980 h 9312"/>
                <a:gd name="T64" fmla="*/ 2416 w 8106"/>
                <a:gd name="T65" fmla="*/ 9014 h 9312"/>
                <a:gd name="T66" fmla="*/ 2600 w 8106"/>
                <a:gd name="T67" fmla="*/ 9047 h 9312"/>
                <a:gd name="T68" fmla="*/ 2787 w 8106"/>
                <a:gd name="T69" fmla="*/ 9077 h 9312"/>
                <a:gd name="T70" fmla="*/ 2977 w 8106"/>
                <a:gd name="T71" fmla="*/ 9105 h 9312"/>
                <a:gd name="T72" fmla="*/ 3168 w 8106"/>
                <a:gd name="T73" fmla="*/ 9131 h 9312"/>
                <a:gd name="T74" fmla="*/ 3363 w 8106"/>
                <a:gd name="T75" fmla="*/ 9155 h 9312"/>
                <a:gd name="T76" fmla="*/ 3559 w 8106"/>
                <a:gd name="T77" fmla="*/ 9177 h 9312"/>
                <a:gd name="T78" fmla="*/ 3758 w 8106"/>
                <a:gd name="T79" fmla="*/ 9196 h 9312"/>
                <a:gd name="T80" fmla="*/ 3958 w 8106"/>
                <a:gd name="T81" fmla="*/ 9215 h 9312"/>
                <a:gd name="T82" fmla="*/ 4161 w 8106"/>
                <a:gd name="T83" fmla="*/ 9232 h 9312"/>
                <a:gd name="T84" fmla="*/ 4365 w 8106"/>
                <a:gd name="T85" fmla="*/ 9246 h 9312"/>
                <a:gd name="T86" fmla="*/ 4572 w 8106"/>
                <a:gd name="T87" fmla="*/ 9260 h 9312"/>
                <a:gd name="T88" fmla="*/ 4780 w 8106"/>
                <a:gd name="T89" fmla="*/ 9272 h 9312"/>
                <a:gd name="T90" fmla="*/ 4989 w 8106"/>
                <a:gd name="T91" fmla="*/ 9282 h 9312"/>
                <a:gd name="T92" fmla="*/ 5202 w 8106"/>
                <a:gd name="T93" fmla="*/ 9292 h 9312"/>
                <a:gd name="T94" fmla="*/ 5415 w 8106"/>
                <a:gd name="T95" fmla="*/ 9300 h 9312"/>
                <a:gd name="T96" fmla="*/ 5630 w 8106"/>
                <a:gd name="T97" fmla="*/ 9307 h 9312"/>
                <a:gd name="T98" fmla="*/ 5846 w 8106"/>
                <a:gd name="T99" fmla="*/ 9312 h 9312"/>
                <a:gd name="T100" fmla="*/ 8106 w 8106"/>
                <a:gd name="T101" fmla="*/ 0 h 93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106"/>
                <a:gd name="T154" fmla="*/ 0 h 9312"/>
                <a:gd name="T155" fmla="*/ 8106 w 8106"/>
                <a:gd name="T156" fmla="*/ 9312 h 93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106" h="9312">
                  <a:moveTo>
                    <a:pt x="8106" y="0"/>
                  </a:moveTo>
                  <a:lnTo>
                    <a:pt x="1929" y="1446"/>
                  </a:lnTo>
                  <a:lnTo>
                    <a:pt x="1808" y="1868"/>
                  </a:lnTo>
                  <a:lnTo>
                    <a:pt x="1688" y="2290"/>
                  </a:lnTo>
                  <a:lnTo>
                    <a:pt x="1567" y="2712"/>
                  </a:lnTo>
                  <a:lnTo>
                    <a:pt x="1446" y="3134"/>
                  </a:lnTo>
                  <a:lnTo>
                    <a:pt x="1326" y="3557"/>
                  </a:lnTo>
                  <a:lnTo>
                    <a:pt x="1205" y="3979"/>
                  </a:lnTo>
                  <a:lnTo>
                    <a:pt x="1085" y="4401"/>
                  </a:lnTo>
                  <a:lnTo>
                    <a:pt x="964" y="4822"/>
                  </a:lnTo>
                  <a:lnTo>
                    <a:pt x="844" y="5244"/>
                  </a:lnTo>
                  <a:lnTo>
                    <a:pt x="723" y="5666"/>
                  </a:lnTo>
                  <a:lnTo>
                    <a:pt x="603" y="6088"/>
                  </a:lnTo>
                  <a:lnTo>
                    <a:pt x="482" y="6510"/>
                  </a:lnTo>
                  <a:lnTo>
                    <a:pt x="362" y="6932"/>
                  </a:lnTo>
                  <a:lnTo>
                    <a:pt x="241" y="7354"/>
                  </a:lnTo>
                  <a:lnTo>
                    <a:pt x="121" y="7776"/>
                  </a:lnTo>
                  <a:lnTo>
                    <a:pt x="0" y="8197"/>
                  </a:lnTo>
                  <a:lnTo>
                    <a:pt x="139" y="8275"/>
                  </a:lnTo>
                  <a:lnTo>
                    <a:pt x="280" y="8347"/>
                  </a:lnTo>
                  <a:lnTo>
                    <a:pt x="425" y="8418"/>
                  </a:lnTo>
                  <a:lnTo>
                    <a:pt x="574" y="8484"/>
                  </a:lnTo>
                  <a:lnTo>
                    <a:pt x="726" y="8547"/>
                  </a:lnTo>
                  <a:lnTo>
                    <a:pt x="881" y="8607"/>
                  </a:lnTo>
                  <a:lnTo>
                    <a:pt x="1039" y="8664"/>
                  </a:lnTo>
                  <a:lnTo>
                    <a:pt x="1202" y="8718"/>
                  </a:lnTo>
                  <a:lnTo>
                    <a:pt x="1366" y="8768"/>
                  </a:lnTo>
                  <a:lnTo>
                    <a:pt x="1534" y="8816"/>
                  </a:lnTo>
                  <a:lnTo>
                    <a:pt x="1705" y="8861"/>
                  </a:lnTo>
                  <a:lnTo>
                    <a:pt x="1878" y="8903"/>
                  </a:lnTo>
                  <a:lnTo>
                    <a:pt x="2055" y="8943"/>
                  </a:lnTo>
                  <a:lnTo>
                    <a:pt x="2234" y="8980"/>
                  </a:lnTo>
                  <a:lnTo>
                    <a:pt x="2416" y="9014"/>
                  </a:lnTo>
                  <a:lnTo>
                    <a:pt x="2600" y="9047"/>
                  </a:lnTo>
                  <a:lnTo>
                    <a:pt x="2787" y="9077"/>
                  </a:lnTo>
                  <a:lnTo>
                    <a:pt x="2977" y="9105"/>
                  </a:lnTo>
                  <a:lnTo>
                    <a:pt x="3168" y="9131"/>
                  </a:lnTo>
                  <a:lnTo>
                    <a:pt x="3363" y="9155"/>
                  </a:lnTo>
                  <a:lnTo>
                    <a:pt x="3559" y="9177"/>
                  </a:lnTo>
                  <a:lnTo>
                    <a:pt x="3758" y="9196"/>
                  </a:lnTo>
                  <a:lnTo>
                    <a:pt x="3958" y="9215"/>
                  </a:lnTo>
                  <a:lnTo>
                    <a:pt x="4161" y="9232"/>
                  </a:lnTo>
                  <a:lnTo>
                    <a:pt x="4365" y="9246"/>
                  </a:lnTo>
                  <a:lnTo>
                    <a:pt x="4572" y="9260"/>
                  </a:lnTo>
                  <a:lnTo>
                    <a:pt x="4780" y="9272"/>
                  </a:lnTo>
                  <a:lnTo>
                    <a:pt x="4989" y="9282"/>
                  </a:lnTo>
                  <a:lnTo>
                    <a:pt x="5202" y="9292"/>
                  </a:lnTo>
                  <a:lnTo>
                    <a:pt x="5415" y="9300"/>
                  </a:lnTo>
                  <a:lnTo>
                    <a:pt x="5630" y="9307"/>
                  </a:lnTo>
                  <a:lnTo>
                    <a:pt x="5846" y="9312"/>
                  </a:lnTo>
                  <a:lnTo>
                    <a:pt x="8106"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119" name="Freeform 51">
              <a:extLst>
                <a:ext uri="{FF2B5EF4-FFF2-40B4-BE49-F238E27FC236}">
                  <a16:creationId xmlns:a16="http://schemas.microsoft.com/office/drawing/2014/main" id="{9560A591-0B2C-735B-66C9-7301AFFFB27A}"/>
                </a:ext>
              </a:extLst>
            </p:cNvPr>
            <p:cNvSpPr>
              <a:spLocks/>
            </p:cNvSpPr>
            <p:nvPr/>
          </p:nvSpPr>
          <p:spPr bwMode="auto">
            <a:xfrm>
              <a:off x="527" y="928"/>
              <a:ext cx="330" cy="368"/>
            </a:xfrm>
            <a:custGeom>
              <a:avLst/>
              <a:gdLst>
                <a:gd name="T0" fmla="*/ 6270 w 6270"/>
                <a:gd name="T1" fmla="*/ 0 h 6992"/>
                <a:gd name="T2" fmla="*/ 1493 w 6270"/>
                <a:gd name="T3" fmla="*/ 1119 h 6992"/>
                <a:gd name="T4" fmla="*/ 1399 w 6270"/>
                <a:gd name="T5" fmla="*/ 1445 h 6992"/>
                <a:gd name="T6" fmla="*/ 1306 w 6270"/>
                <a:gd name="T7" fmla="*/ 1772 h 6992"/>
                <a:gd name="T8" fmla="*/ 1213 w 6270"/>
                <a:gd name="T9" fmla="*/ 2098 h 6992"/>
                <a:gd name="T10" fmla="*/ 1120 w 6270"/>
                <a:gd name="T11" fmla="*/ 2424 h 6992"/>
                <a:gd name="T12" fmla="*/ 1026 w 6270"/>
                <a:gd name="T13" fmla="*/ 2751 h 6992"/>
                <a:gd name="T14" fmla="*/ 933 w 6270"/>
                <a:gd name="T15" fmla="*/ 3077 h 6992"/>
                <a:gd name="T16" fmla="*/ 840 w 6270"/>
                <a:gd name="T17" fmla="*/ 3404 h 6992"/>
                <a:gd name="T18" fmla="*/ 746 w 6270"/>
                <a:gd name="T19" fmla="*/ 3729 h 6992"/>
                <a:gd name="T20" fmla="*/ 653 w 6270"/>
                <a:gd name="T21" fmla="*/ 4056 h 6992"/>
                <a:gd name="T22" fmla="*/ 560 w 6270"/>
                <a:gd name="T23" fmla="*/ 4382 h 6992"/>
                <a:gd name="T24" fmla="*/ 467 w 6270"/>
                <a:gd name="T25" fmla="*/ 4709 h 6992"/>
                <a:gd name="T26" fmla="*/ 374 w 6270"/>
                <a:gd name="T27" fmla="*/ 5035 h 6992"/>
                <a:gd name="T28" fmla="*/ 281 w 6270"/>
                <a:gd name="T29" fmla="*/ 5362 h 6992"/>
                <a:gd name="T30" fmla="*/ 188 w 6270"/>
                <a:gd name="T31" fmla="*/ 5688 h 6992"/>
                <a:gd name="T32" fmla="*/ 94 w 6270"/>
                <a:gd name="T33" fmla="*/ 6015 h 6992"/>
                <a:gd name="T34" fmla="*/ 0 w 6270"/>
                <a:gd name="T35" fmla="*/ 6340 h 6992"/>
                <a:gd name="T36" fmla="*/ 108 w 6270"/>
                <a:gd name="T37" fmla="*/ 6399 h 6992"/>
                <a:gd name="T38" fmla="*/ 218 w 6270"/>
                <a:gd name="T39" fmla="*/ 6454 h 6992"/>
                <a:gd name="T40" fmla="*/ 331 w 6270"/>
                <a:gd name="T41" fmla="*/ 6505 h 6992"/>
                <a:gd name="T42" fmla="*/ 447 w 6270"/>
                <a:gd name="T43" fmla="*/ 6552 h 6992"/>
                <a:gd name="T44" fmla="*/ 566 w 6270"/>
                <a:gd name="T45" fmla="*/ 6597 h 6992"/>
                <a:gd name="T46" fmla="*/ 688 w 6270"/>
                <a:gd name="T47" fmla="*/ 6637 h 6992"/>
                <a:gd name="T48" fmla="*/ 812 w 6270"/>
                <a:gd name="T49" fmla="*/ 6675 h 6992"/>
                <a:gd name="T50" fmla="*/ 940 w 6270"/>
                <a:gd name="T51" fmla="*/ 6710 h 6992"/>
                <a:gd name="T52" fmla="*/ 1069 w 6270"/>
                <a:gd name="T53" fmla="*/ 6741 h 6992"/>
                <a:gd name="T54" fmla="*/ 1201 w 6270"/>
                <a:gd name="T55" fmla="*/ 6770 h 6992"/>
                <a:gd name="T56" fmla="*/ 1336 w 6270"/>
                <a:gd name="T57" fmla="*/ 6796 h 6992"/>
                <a:gd name="T58" fmla="*/ 1473 w 6270"/>
                <a:gd name="T59" fmla="*/ 6819 h 6992"/>
                <a:gd name="T60" fmla="*/ 1612 w 6270"/>
                <a:gd name="T61" fmla="*/ 6841 h 6992"/>
                <a:gd name="T62" fmla="*/ 1754 w 6270"/>
                <a:gd name="T63" fmla="*/ 6860 h 6992"/>
                <a:gd name="T64" fmla="*/ 1896 w 6270"/>
                <a:gd name="T65" fmla="*/ 6877 h 6992"/>
                <a:gd name="T66" fmla="*/ 2042 w 6270"/>
                <a:gd name="T67" fmla="*/ 6892 h 6992"/>
                <a:gd name="T68" fmla="*/ 2190 w 6270"/>
                <a:gd name="T69" fmla="*/ 6905 h 6992"/>
                <a:gd name="T70" fmla="*/ 2339 w 6270"/>
                <a:gd name="T71" fmla="*/ 6918 h 6992"/>
                <a:gd name="T72" fmla="*/ 2490 w 6270"/>
                <a:gd name="T73" fmla="*/ 6928 h 6992"/>
                <a:gd name="T74" fmla="*/ 2643 w 6270"/>
                <a:gd name="T75" fmla="*/ 6936 h 6992"/>
                <a:gd name="T76" fmla="*/ 2797 w 6270"/>
                <a:gd name="T77" fmla="*/ 6945 h 6992"/>
                <a:gd name="T78" fmla="*/ 2953 w 6270"/>
                <a:gd name="T79" fmla="*/ 6951 h 6992"/>
                <a:gd name="T80" fmla="*/ 3111 w 6270"/>
                <a:gd name="T81" fmla="*/ 6957 h 6992"/>
                <a:gd name="T82" fmla="*/ 3270 w 6270"/>
                <a:gd name="T83" fmla="*/ 6962 h 6992"/>
                <a:gd name="T84" fmla="*/ 3592 w 6270"/>
                <a:gd name="T85" fmla="*/ 6970 h 6992"/>
                <a:gd name="T86" fmla="*/ 3917 w 6270"/>
                <a:gd name="T87" fmla="*/ 6978 h 6992"/>
                <a:gd name="T88" fmla="*/ 4248 w 6270"/>
                <a:gd name="T89" fmla="*/ 6984 h 6992"/>
                <a:gd name="T90" fmla="*/ 4582 w 6270"/>
                <a:gd name="T91" fmla="*/ 6992 h 6992"/>
                <a:gd name="T92" fmla="*/ 6270 w 6270"/>
                <a:gd name="T93" fmla="*/ 0 h 699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270"/>
                <a:gd name="T142" fmla="*/ 0 h 6992"/>
                <a:gd name="T143" fmla="*/ 6270 w 6270"/>
                <a:gd name="T144" fmla="*/ 6992 h 699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270" h="6992">
                  <a:moveTo>
                    <a:pt x="6270" y="0"/>
                  </a:moveTo>
                  <a:lnTo>
                    <a:pt x="1493" y="1119"/>
                  </a:lnTo>
                  <a:lnTo>
                    <a:pt x="1399" y="1445"/>
                  </a:lnTo>
                  <a:lnTo>
                    <a:pt x="1306" y="1772"/>
                  </a:lnTo>
                  <a:lnTo>
                    <a:pt x="1213" y="2098"/>
                  </a:lnTo>
                  <a:lnTo>
                    <a:pt x="1120" y="2424"/>
                  </a:lnTo>
                  <a:lnTo>
                    <a:pt x="1026" y="2751"/>
                  </a:lnTo>
                  <a:lnTo>
                    <a:pt x="933" y="3077"/>
                  </a:lnTo>
                  <a:lnTo>
                    <a:pt x="840" y="3404"/>
                  </a:lnTo>
                  <a:lnTo>
                    <a:pt x="746" y="3729"/>
                  </a:lnTo>
                  <a:lnTo>
                    <a:pt x="653" y="4056"/>
                  </a:lnTo>
                  <a:lnTo>
                    <a:pt x="560" y="4382"/>
                  </a:lnTo>
                  <a:lnTo>
                    <a:pt x="467" y="4709"/>
                  </a:lnTo>
                  <a:lnTo>
                    <a:pt x="374" y="5035"/>
                  </a:lnTo>
                  <a:lnTo>
                    <a:pt x="281" y="5362"/>
                  </a:lnTo>
                  <a:lnTo>
                    <a:pt x="188" y="5688"/>
                  </a:lnTo>
                  <a:lnTo>
                    <a:pt x="94" y="6015"/>
                  </a:lnTo>
                  <a:lnTo>
                    <a:pt x="0" y="6340"/>
                  </a:lnTo>
                  <a:lnTo>
                    <a:pt x="108" y="6399"/>
                  </a:lnTo>
                  <a:lnTo>
                    <a:pt x="218" y="6454"/>
                  </a:lnTo>
                  <a:lnTo>
                    <a:pt x="331" y="6505"/>
                  </a:lnTo>
                  <a:lnTo>
                    <a:pt x="447" y="6552"/>
                  </a:lnTo>
                  <a:lnTo>
                    <a:pt x="566" y="6597"/>
                  </a:lnTo>
                  <a:lnTo>
                    <a:pt x="688" y="6637"/>
                  </a:lnTo>
                  <a:lnTo>
                    <a:pt x="812" y="6675"/>
                  </a:lnTo>
                  <a:lnTo>
                    <a:pt x="940" y="6710"/>
                  </a:lnTo>
                  <a:lnTo>
                    <a:pt x="1069" y="6741"/>
                  </a:lnTo>
                  <a:lnTo>
                    <a:pt x="1201" y="6770"/>
                  </a:lnTo>
                  <a:lnTo>
                    <a:pt x="1336" y="6796"/>
                  </a:lnTo>
                  <a:lnTo>
                    <a:pt x="1473" y="6819"/>
                  </a:lnTo>
                  <a:lnTo>
                    <a:pt x="1612" y="6841"/>
                  </a:lnTo>
                  <a:lnTo>
                    <a:pt x="1754" y="6860"/>
                  </a:lnTo>
                  <a:lnTo>
                    <a:pt x="1896" y="6877"/>
                  </a:lnTo>
                  <a:lnTo>
                    <a:pt x="2042" y="6892"/>
                  </a:lnTo>
                  <a:lnTo>
                    <a:pt x="2190" y="6905"/>
                  </a:lnTo>
                  <a:lnTo>
                    <a:pt x="2339" y="6918"/>
                  </a:lnTo>
                  <a:lnTo>
                    <a:pt x="2490" y="6928"/>
                  </a:lnTo>
                  <a:lnTo>
                    <a:pt x="2643" y="6936"/>
                  </a:lnTo>
                  <a:lnTo>
                    <a:pt x="2797" y="6945"/>
                  </a:lnTo>
                  <a:lnTo>
                    <a:pt x="2953" y="6951"/>
                  </a:lnTo>
                  <a:lnTo>
                    <a:pt x="3111" y="6957"/>
                  </a:lnTo>
                  <a:lnTo>
                    <a:pt x="3270" y="6962"/>
                  </a:lnTo>
                  <a:lnTo>
                    <a:pt x="3592" y="6970"/>
                  </a:lnTo>
                  <a:lnTo>
                    <a:pt x="3917" y="6978"/>
                  </a:lnTo>
                  <a:lnTo>
                    <a:pt x="4248" y="6984"/>
                  </a:lnTo>
                  <a:lnTo>
                    <a:pt x="4582" y="6992"/>
                  </a:lnTo>
                  <a:lnTo>
                    <a:pt x="627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20" name="Freeform 52">
              <a:extLst>
                <a:ext uri="{FF2B5EF4-FFF2-40B4-BE49-F238E27FC236}">
                  <a16:creationId xmlns:a16="http://schemas.microsoft.com/office/drawing/2014/main" id="{F54BF651-0121-D11C-9524-7A4A2DBF2C04}"/>
                </a:ext>
              </a:extLst>
            </p:cNvPr>
            <p:cNvSpPr>
              <a:spLocks/>
            </p:cNvSpPr>
            <p:nvPr/>
          </p:nvSpPr>
          <p:spPr bwMode="auto">
            <a:xfrm>
              <a:off x="789" y="882"/>
              <a:ext cx="141" cy="492"/>
            </a:xfrm>
            <a:custGeom>
              <a:avLst/>
              <a:gdLst>
                <a:gd name="T0" fmla="*/ 0 w 2682"/>
                <a:gd name="T1" fmla="*/ 9342 h 9342"/>
                <a:gd name="T2" fmla="*/ 452 w 2682"/>
                <a:gd name="T3" fmla="*/ 9312 h 9342"/>
                <a:gd name="T4" fmla="*/ 2682 w 2682"/>
                <a:gd name="T5" fmla="*/ 422 h 9342"/>
                <a:gd name="T6" fmla="*/ 2290 w 2682"/>
                <a:gd name="T7" fmla="*/ 0 h 9342"/>
                <a:gd name="T8" fmla="*/ 0 w 2682"/>
                <a:gd name="T9" fmla="*/ 9342 h 9342"/>
                <a:gd name="T10" fmla="*/ 0 60000 65536"/>
                <a:gd name="T11" fmla="*/ 0 60000 65536"/>
                <a:gd name="T12" fmla="*/ 0 60000 65536"/>
                <a:gd name="T13" fmla="*/ 0 60000 65536"/>
                <a:gd name="T14" fmla="*/ 0 60000 65536"/>
                <a:gd name="T15" fmla="*/ 0 w 2682"/>
                <a:gd name="T16" fmla="*/ 0 h 9342"/>
                <a:gd name="T17" fmla="*/ 2682 w 2682"/>
                <a:gd name="T18" fmla="*/ 9342 h 9342"/>
              </a:gdLst>
              <a:ahLst/>
              <a:cxnLst>
                <a:cxn ang="T10">
                  <a:pos x="T0" y="T1"/>
                </a:cxn>
                <a:cxn ang="T11">
                  <a:pos x="T2" y="T3"/>
                </a:cxn>
                <a:cxn ang="T12">
                  <a:pos x="T4" y="T5"/>
                </a:cxn>
                <a:cxn ang="T13">
                  <a:pos x="T6" y="T7"/>
                </a:cxn>
                <a:cxn ang="T14">
                  <a:pos x="T8" y="T9"/>
                </a:cxn>
              </a:cxnLst>
              <a:rect l="T15" t="T16" r="T17" b="T18"/>
              <a:pathLst>
                <a:path w="2682" h="9342">
                  <a:moveTo>
                    <a:pt x="0" y="9342"/>
                  </a:moveTo>
                  <a:lnTo>
                    <a:pt x="452" y="9312"/>
                  </a:lnTo>
                  <a:lnTo>
                    <a:pt x="2682" y="422"/>
                  </a:lnTo>
                  <a:lnTo>
                    <a:pt x="2290" y="0"/>
                  </a:lnTo>
                  <a:lnTo>
                    <a:pt x="0" y="9342"/>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121" name="Freeform 53">
              <a:extLst>
                <a:ext uri="{FF2B5EF4-FFF2-40B4-BE49-F238E27FC236}">
                  <a16:creationId xmlns:a16="http://schemas.microsoft.com/office/drawing/2014/main" id="{A050D6FB-62FB-E6B0-1E08-5C06F033FF71}"/>
                </a:ext>
              </a:extLst>
            </p:cNvPr>
            <p:cNvSpPr>
              <a:spLocks/>
            </p:cNvSpPr>
            <p:nvPr/>
          </p:nvSpPr>
          <p:spPr bwMode="auto">
            <a:xfrm>
              <a:off x="677" y="1321"/>
              <a:ext cx="27" cy="27"/>
            </a:xfrm>
            <a:custGeom>
              <a:avLst/>
              <a:gdLst>
                <a:gd name="T0" fmla="*/ 282 w 513"/>
                <a:gd name="T1" fmla="*/ 511 h 512"/>
                <a:gd name="T2" fmla="*/ 321 w 513"/>
                <a:gd name="T3" fmla="*/ 505 h 512"/>
                <a:gd name="T4" fmla="*/ 356 w 513"/>
                <a:gd name="T5" fmla="*/ 493 h 512"/>
                <a:gd name="T6" fmla="*/ 389 w 513"/>
                <a:gd name="T7" fmla="*/ 475 h 512"/>
                <a:gd name="T8" fmla="*/ 419 w 513"/>
                <a:gd name="T9" fmla="*/ 454 h 512"/>
                <a:gd name="T10" fmla="*/ 446 w 513"/>
                <a:gd name="T11" fmla="*/ 428 h 512"/>
                <a:gd name="T12" fmla="*/ 468 w 513"/>
                <a:gd name="T13" fmla="*/ 399 h 512"/>
                <a:gd name="T14" fmla="*/ 487 w 513"/>
                <a:gd name="T15" fmla="*/ 367 h 512"/>
                <a:gd name="T16" fmla="*/ 501 w 513"/>
                <a:gd name="T17" fmla="*/ 332 h 512"/>
                <a:gd name="T18" fmla="*/ 510 w 513"/>
                <a:gd name="T19" fmla="*/ 295 h 512"/>
                <a:gd name="T20" fmla="*/ 513 w 513"/>
                <a:gd name="T21" fmla="*/ 257 h 512"/>
                <a:gd name="T22" fmla="*/ 510 w 513"/>
                <a:gd name="T23" fmla="*/ 217 h 512"/>
                <a:gd name="T24" fmla="*/ 501 w 513"/>
                <a:gd name="T25" fmla="*/ 180 h 512"/>
                <a:gd name="T26" fmla="*/ 487 w 513"/>
                <a:gd name="T27" fmla="*/ 146 h 512"/>
                <a:gd name="T28" fmla="*/ 468 w 513"/>
                <a:gd name="T29" fmla="*/ 113 h 512"/>
                <a:gd name="T30" fmla="*/ 446 w 513"/>
                <a:gd name="T31" fmla="*/ 84 h 512"/>
                <a:gd name="T32" fmla="*/ 419 w 513"/>
                <a:gd name="T33" fmla="*/ 59 h 512"/>
                <a:gd name="T34" fmla="*/ 389 w 513"/>
                <a:gd name="T35" fmla="*/ 37 h 512"/>
                <a:gd name="T36" fmla="*/ 356 w 513"/>
                <a:gd name="T37" fmla="*/ 21 h 512"/>
                <a:gd name="T38" fmla="*/ 321 w 513"/>
                <a:gd name="T39" fmla="*/ 8 h 512"/>
                <a:gd name="T40" fmla="*/ 282 w 513"/>
                <a:gd name="T41" fmla="*/ 1 h 512"/>
                <a:gd name="T42" fmla="*/ 243 w 513"/>
                <a:gd name="T43" fmla="*/ 0 h 512"/>
                <a:gd name="T44" fmla="*/ 205 w 513"/>
                <a:gd name="T45" fmla="*/ 5 h 512"/>
                <a:gd name="T46" fmla="*/ 169 w 513"/>
                <a:gd name="T47" fmla="*/ 16 h 512"/>
                <a:gd name="T48" fmla="*/ 134 w 513"/>
                <a:gd name="T49" fmla="*/ 31 h 512"/>
                <a:gd name="T50" fmla="*/ 103 w 513"/>
                <a:gd name="T51" fmla="*/ 51 h 512"/>
                <a:gd name="T52" fmla="*/ 75 w 513"/>
                <a:gd name="T53" fmla="*/ 76 h 512"/>
                <a:gd name="T54" fmla="*/ 52 w 513"/>
                <a:gd name="T55" fmla="*/ 104 h 512"/>
                <a:gd name="T56" fmla="*/ 31 w 513"/>
                <a:gd name="T57" fmla="*/ 135 h 512"/>
                <a:gd name="T58" fmla="*/ 15 w 513"/>
                <a:gd name="T59" fmla="*/ 169 h 512"/>
                <a:gd name="T60" fmla="*/ 5 w 513"/>
                <a:gd name="T61" fmla="*/ 205 h 512"/>
                <a:gd name="T62" fmla="*/ 1 w 513"/>
                <a:gd name="T63" fmla="*/ 243 h 512"/>
                <a:gd name="T64" fmla="*/ 2 w 513"/>
                <a:gd name="T65" fmla="*/ 283 h 512"/>
                <a:gd name="T66" fmla="*/ 8 w 513"/>
                <a:gd name="T67" fmla="*/ 320 h 512"/>
                <a:gd name="T68" fmla="*/ 21 w 513"/>
                <a:gd name="T69" fmla="*/ 356 h 512"/>
                <a:gd name="T70" fmla="*/ 37 w 513"/>
                <a:gd name="T71" fmla="*/ 389 h 512"/>
                <a:gd name="T72" fmla="*/ 59 w 513"/>
                <a:gd name="T73" fmla="*/ 419 h 512"/>
                <a:gd name="T74" fmla="*/ 85 w 513"/>
                <a:gd name="T75" fmla="*/ 446 h 512"/>
                <a:gd name="T76" fmla="*/ 114 w 513"/>
                <a:gd name="T77" fmla="*/ 469 h 512"/>
                <a:gd name="T78" fmla="*/ 146 w 513"/>
                <a:gd name="T79" fmla="*/ 487 h 512"/>
                <a:gd name="T80" fmla="*/ 180 w 513"/>
                <a:gd name="T81" fmla="*/ 501 h 512"/>
                <a:gd name="T82" fmla="*/ 217 w 513"/>
                <a:gd name="T83" fmla="*/ 509 h 512"/>
                <a:gd name="T84" fmla="*/ 256 w 513"/>
                <a:gd name="T85" fmla="*/ 512 h 5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3"/>
                <a:gd name="T130" fmla="*/ 0 h 512"/>
                <a:gd name="T131" fmla="*/ 513 w 513"/>
                <a:gd name="T132" fmla="*/ 512 h 51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3" h="512">
                  <a:moveTo>
                    <a:pt x="256" y="512"/>
                  </a:moveTo>
                  <a:lnTo>
                    <a:pt x="270" y="512"/>
                  </a:lnTo>
                  <a:lnTo>
                    <a:pt x="282" y="511"/>
                  </a:lnTo>
                  <a:lnTo>
                    <a:pt x="296" y="509"/>
                  </a:lnTo>
                  <a:lnTo>
                    <a:pt x="308" y="507"/>
                  </a:lnTo>
                  <a:lnTo>
                    <a:pt x="321" y="505"/>
                  </a:lnTo>
                  <a:lnTo>
                    <a:pt x="332" y="501"/>
                  </a:lnTo>
                  <a:lnTo>
                    <a:pt x="344" y="497"/>
                  </a:lnTo>
                  <a:lnTo>
                    <a:pt x="356" y="493"/>
                  </a:lnTo>
                  <a:lnTo>
                    <a:pt x="367" y="487"/>
                  </a:lnTo>
                  <a:lnTo>
                    <a:pt x="378" y="481"/>
                  </a:lnTo>
                  <a:lnTo>
                    <a:pt x="389" y="475"/>
                  </a:lnTo>
                  <a:lnTo>
                    <a:pt x="399" y="469"/>
                  </a:lnTo>
                  <a:lnTo>
                    <a:pt x="409" y="462"/>
                  </a:lnTo>
                  <a:lnTo>
                    <a:pt x="419" y="454"/>
                  </a:lnTo>
                  <a:lnTo>
                    <a:pt x="428" y="446"/>
                  </a:lnTo>
                  <a:lnTo>
                    <a:pt x="437" y="438"/>
                  </a:lnTo>
                  <a:lnTo>
                    <a:pt x="446" y="428"/>
                  </a:lnTo>
                  <a:lnTo>
                    <a:pt x="454" y="419"/>
                  </a:lnTo>
                  <a:lnTo>
                    <a:pt x="461" y="410"/>
                  </a:lnTo>
                  <a:lnTo>
                    <a:pt x="468" y="399"/>
                  </a:lnTo>
                  <a:lnTo>
                    <a:pt x="476" y="389"/>
                  </a:lnTo>
                  <a:lnTo>
                    <a:pt x="482" y="379"/>
                  </a:lnTo>
                  <a:lnTo>
                    <a:pt x="487" y="367"/>
                  </a:lnTo>
                  <a:lnTo>
                    <a:pt x="492" y="356"/>
                  </a:lnTo>
                  <a:lnTo>
                    <a:pt x="496" y="345"/>
                  </a:lnTo>
                  <a:lnTo>
                    <a:pt x="501" y="332"/>
                  </a:lnTo>
                  <a:lnTo>
                    <a:pt x="505" y="320"/>
                  </a:lnTo>
                  <a:lnTo>
                    <a:pt x="508" y="307"/>
                  </a:lnTo>
                  <a:lnTo>
                    <a:pt x="510" y="295"/>
                  </a:lnTo>
                  <a:lnTo>
                    <a:pt x="511" y="283"/>
                  </a:lnTo>
                  <a:lnTo>
                    <a:pt x="512" y="269"/>
                  </a:lnTo>
                  <a:lnTo>
                    <a:pt x="513" y="257"/>
                  </a:lnTo>
                  <a:lnTo>
                    <a:pt x="512" y="243"/>
                  </a:lnTo>
                  <a:lnTo>
                    <a:pt x="511" y="230"/>
                  </a:lnTo>
                  <a:lnTo>
                    <a:pt x="510" y="217"/>
                  </a:lnTo>
                  <a:lnTo>
                    <a:pt x="508" y="205"/>
                  </a:lnTo>
                  <a:lnTo>
                    <a:pt x="505" y="193"/>
                  </a:lnTo>
                  <a:lnTo>
                    <a:pt x="501" y="180"/>
                  </a:lnTo>
                  <a:lnTo>
                    <a:pt x="496" y="169"/>
                  </a:lnTo>
                  <a:lnTo>
                    <a:pt x="492" y="156"/>
                  </a:lnTo>
                  <a:lnTo>
                    <a:pt x="487" y="146"/>
                  </a:lnTo>
                  <a:lnTo>
                    <a:pt x="482" y="135"/>
                  </a:lnTo>
                  <a:lnTo>
                    <a:pt x="476" y="123"/>
                  </a:lnTo>
                  <a:lnTo>
                    <a:pt x="468" y="113"/>
                  </a:lnTo>
                  <a:lnTo>
                    <a:pt x="461" y="104"/>
                  </a:lnTo>
                  <a:lnTo>
                    <a:pt x="454" y="93"/>
                  </a:lnTo>
                  <a:lnTo>
                    <a:pt x="446" y="84"/>
                  </a:lnTo>
                  <a:lnTo>
                    <a:pt x="437" y="76"/>
                  </a:lnTo>
                  <a:lnTo>
                    <a:pt x="428" y="67"/>
                  </a:lnTo>
                  <a:lnTo>
                    <a:pt x="419" y="59"/>
                  </a:lnTo>
                  <a:lnTo>
                    <a:pt x="409" y="51"/>
                  </a:lnTo>
                  <a:lnTo>
                    <a:pt x="399" y="44"/>
                  </a:lnTo>
                  <a:lnTo>
                    <a:pt x="389" y="37"/>
                  </a:lnTo>
                  <a:lnTo>
                    <a:pt x="378" y="31"/>
                  </a:lnTo>
                  <a:lnTo>
                    <a:pt x="367" y="26"/>
                  </a:lnTo>
                  <a:lnTo>
                    <a:pt x="356" y="21"/>
                  </a:lnTo>
                  <a:lnTo>
                    <a:pt x="344" y="16"/>
                  </a:lnTo>
                  <a:lnTo>
                    <a:pt x="332" y="12"/>
                  </a:lnTo>
                  <a:lnTo>
                    <a:pt x="321" y="8"/>
                  </a:lnTo>
                  <a:lnTo>
                    <a:pt x="308" y="5"/>
                  </a:lnTo>
                  <a:lnTo>
                    <a:pt x="296" y="3"/>
                  </a:lnTo>
                  <a:lnTo>
                    <a:pt x="282" y="1"/>
                  </a:lnTo>
                  <a:lnTo>
                    <a:pt x="270" y="0"/>
                  </a:lnTo>
                  <a:lnTo>
                    <a:pt x="256" y="0"/>
                  </a:lnTo>
                  <a:lnTo>
                    <a:pt x="243" y="0"/>
                  </a:lnTo>
                  <a:lnTo>
                    <a:pt x="231" y="1"/>
                  </a:lnTo>
                  <a:lnTo>
                    <a:pt x="217" y="3"/>
                  </a:lnTo>
                  <a:lnTo>
                    <a:pt x="205" y="5"/>
                  </a:lnTo>
                  <a:lnTo>
                    <a:pt x="192" y="8"/>
                  </a:lnTo>
                  <a:lnTo>
                    <a:pt x="180" y="12"/>
                  </a:lnTo>
                  <a:lnTo>
                    <a:pt x="169" y="16"/>
                  </a:lnTo>
                  <a:lnTo>
                    <a:pt x="157" y="21"/>
                  </a:lnTo>
                  <a:lnTo>
                    <a:pt x="146" y="26"/>
                  </a:lnTo>
                  <a:lnTo>
                    <a:pt x="134" y="31"/>
                  </a:lnTo>
                  <a:lnTo>
                    <a:pt x="124" y="37"/>
                  </a:lnTo>
                  <a:lnTo>
                    <a:pt x="114" y="44"/>
                  </a:lnTo>
                  <a:lnTo>
                    <a:pt x="103" y="51"/>
                  </a:lnTo>
                  <a:lnTo>
                    <a:pt x="94" y="59"/>
                  </a:lnTo>
                  <a:lnTo>
                    <a:pt x="85" y="67"/>
                  </a:lnTo>
                  <a:lnTo>
                    <a:pt x="75" y="76"/>
                  </a:lnTo>
                  <a:lnTo>
                    <a:pt x="67" y="84"/>
                  </a:lnTo>
                  <a:lnTo>
                    <a:pt x="59" y="93"/>
                  </a:lnTo>
                  <a:lnTo>
                    <a:pt x="52" y="104"/>
                  </a:lnTo>
                  <a:lnTo>
                    <a:pt x="44" y="113"/>
                  </a:lnTo>
                  <a:lnTo>
                    <a:pt x="37" y="123"/>
                  </a:lnTo>
                  <a:lnTo>
                    <a:pt x="31" y="135"/>
                  </a:lnTo>
                  <a:lnTo>
                    <a:pt x="26" y="146"/>
                  </a:lnTo>
                  <a:lnTo>
                    <a:pt x="21" y="156"/>
                  </a:lnTo>
                  <a:lnTo>
                    <a:pt x="15" y="169"/>
                  </a:lnTo>
                  <a:lnTo>
                    <a:pt x="11" y="180"/>
                  </a:lnTo>
                  <a:lnTo>
                    <a:pt x="8" y="193"/>
                  </a:lnTo>
                  <a:lnTo>
                    <a:pt x="5" y="205"/>
                  </a:lnTo>
                  <a:lnTo>
                    <a:pt x="3" y="217"/>
                  </a:lnTo>
                  <a:lnTo>
                    <a:pt x="2" y="230"/>
                  </a:lnTo>
                  <a:lnTo>
                    <a:pt x="1" y="243"/>
                  </a:lnTo>
                  <a:lnTo>
                    <a:pt x="0" y="257"/>
                  </a:lnTo>
                  <a:lnTo>
                    <a:pt x="1" y="269"/>
                  </a:lnTo>
                  <a:lnTo>
                    <a:pt x="2" y="283"/>
                  </a:lnTo>
                  <a:lnTo>
                    <a:pt x="3" y="295"/>
                  </a:lnTo>
                  <a:lnTo>
                    <a:pt x="5" y="307"/>
                  </a:lnTo>
                  <a:lnTo>
                    <a:pt x="8" y="320"/>
                  </a:lnTo>
                  <a:lnTo>
                    <a:pt x="11" y="332"/>
                  </a:lnTo>
                  <a:lnTo>
                    <a:pt x="15" y="345"/>
                  </a:lnTo>
                  <a:lnTo>
                    <a:pt x="21" y="356"/>
                  </a:lnTo>
                  <a:lnTo>
                    <a:pt x="26" y="367"/>
                  </a:lnTo>
                  <a:lnTo>
                    <a:pt x="31" y="379"/>
                  </a:lnTo>
                  <a:lnTo>
                    <a:pt x="37" y="389"/>
                  </a:lnTo>
                  <a:lnTo>
                    <a:pt x="44" y="399"/>
                  </a:lnTo>
                  <a:lnTo>
                    <a:pt x="52" y="410"/>
                  </a:lnTo>
                  <a:lnTo>
                    <a:pt x="59" y="419"/>
                  </a:lnTo>
                  <a:lnTo>
                    <a:pt x="67" y="428"/>
                  </a:lnTo>
                  <a:lnTo>
                    <a:pt x="75" y="438"/>
                  </a:lnTo>
                  <a:lnTo>
                    <a:pt x="85" y="446"/>
                  </a:lnTo>
                  <a:lnTo>
                    <a:pt x="94" y="454"/>
                  </a:lnTo>
                  <a:lnTo>
                    <a:pt x="103" y="462"/>
                  </a:lnTo>
                  <a:lnTo>
                    <a:pt x="114" y="469"/>
                  </a:lnTo>
                  <a:lnTo>
                    <a:pt x="124" y="475"/>
                  </a:lnTo>
                  <a:lnTo>
                    <a:pt x="134" y="481"/>
                  </a:lnTo>
                  <a:lnTo>
                    <a:pt x="146" y="487"/>
                  </a:lnTo>
                  <a:lnTo>
                    <a:pt x="157" y="493"/>
                  </a:lnTo>
                  <a:lnTo>
                    <a:pt x="169" y="497"/>
                  </a:lnTo>
                  <a:lnTo>
                    <a:pt x="180" y="501"/>
                  </a:lnTo>
                  <a:lnTo>
                    <a:pt x="192" y="505"/>
                  </a:lnTo>
                  <a:lnTo>
                    <a:pt x="205" y="507"/>
                  </a:lnTo>
                  <a:lnTo>
                    <a:pt x="217" y="509"/>
                  </a:lnTo>
                  <a:lnTo>
                    <a:pt x="231" y="511"/>
                  </a:lnTo>
                  <a:lnTo>
                    <a:pt x="243" y="512"/>
                  </a:lnTo>
                  <a:lnTo>
                    <a:pt x="256" y="512"/>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122" name="Freeform 54">
              <a:extLst>
                <a:ext uri="{FF2B5EF4-FFF2-40B4-BE49-F238E27FC236}">
                  <a16:creationId xmlns:a16="http://schemas.microsoft.com/office/drawing/2014/main" id="{2B6779EA-0BB6-A96C-B138-0AF84C545D23}"/>
                </a:ext>
              </a:extLst>
            </p:cNvPr>
            <p:cNvSpPr>
              <a:spLocks/>
            </p:cNvSpPr>
            <p:nvPr/>
          </p:nvSpPr>
          <p:spPr bwMode="auto">
            <a:xfrm>
              <a:off x="609" y="1314"/>
              <a:ext cx="15" cy="15"/>
            </a:xfrm>
            <a:custGeom>
              <a:avLst/>
              <a:gdLst>
                <a:gd name="T0" fmla="*/ 157 w 285"/>
                <a:gd name="T1" fmla="*/ 283 h 284"/>
                <a:gd name="T2" fmla="*/ 184 w 285"/>
                <a:gd name="T3" fmla="*/ 278 h 284"/>
                <a:gd name="T4" fmla="*/ 210 w 285"/>
                <a:gd name="T5" fmla="*/ 267 h 284"/>
                <a:gd name="T6" fmla="*/ 233 w 285"/>
                <a:gd name="T7" fmla="*/ 251 h 284"/>
                <a:gd name="T8" fmla="*/ 253 w 285"/>
                <a:gd name="T9" fmla="*/ 233 h 284"/>
                <a:gd name="T10" fmla="*/ 267 w 285"/>
                <a:gd name="T11" fmla="*/ 210 h 284"/>
                <a:gd name="T12" fmla="*/ 278 w 285"/>
                <a:gd name="T13" fmla="*/ 184 h 284"/>
                <a:gd name="T14" fmla="*/ 284 w 285"/>
                <a:gd name="T15" fmla="*/ 156 h 284"/>
                <a:gd name="T16" fmla="*/ 284 w 285"/>
                <a:gd name="T17" fmla="*/ 127 h 284"/>
                <a:gd name="T18" fmla="*/ 278 w 285"/>
                <a:gd name="T19" fmla="*/ 99 h 284"/>
                <a:gd name="T20" fmla="*/ 267 w 285"/>
                <a:gd name="T21" fmla="*/ 74 h 284"/>
                <a:gd name="T22" fmla="*/ 253 w 285"/>
                <a:gd name="T23" fmla="*/ 51 h 284"/>
                <a:gd name="T24" fmla="*/ 233 w 285"/>
                <a:gd name="T25" fmla="*/ 32 h 284"/>
                <a:gd name="T26" fmla="*/ 210 w 285"/>
                <a:gd name="T27" fmla="*/ 16 h 284"/>
                <a:gd name="T28" fmla="*/ 184 w 285"/>
                <a:gd name="T29" fmla="*/ 6 h 284"/>
                <a:gd name="T30" fmla="*/ 157 w 285"/>
                <a:gd name="T31" fmla="*/ 0 h 284"/>
                <a:gd name="T32" fmla="*/ 128 w 285"/>
                <a:gd name="T33" fmla="*/ 0 h 284"/>
                <a:gd name="T34" fmla="*/ 100 w 285"/>
                <a:gd name="T35" fmla="*/ 6 h 284"/>
                <a:gd name="T36" fmla="*/ 75 w 285"/>
                <a:gd name="T37" fmla="*/ 16 h 284"/>
                <a:gd name="T38" fmla="*/ 52 w 285"/>
                <a:gd name="T39" fmla="*/ 32 h 284"/>
                <a:gd name="T40" fmla="*/ 32 w 285"/>
                <a:gd name="T41" fmla="*/ 51 h 284"/>
                <a:gd name="T42" fmla="*/ 18 w 285"/>
                <a:gd name="T43" fmla="*/ 74 h 284"/>
                <a:gd name="T44" fmla="*/ 6 w 285"/>
                <a:gd name="T45" fmla="*/ 99 h 284"/>
                <a:gd name="T46" fmla="*/ 1 w 285"/>
                <a:gd name="T47" fmla="*/ 127 h 284"/>
                <a:gd name="T48" fmla="*/ 1 w 285"/>
                <a:gd name="T49" fmla="*/ 156 h 284"/>
                <a:gd name="T50" fmla="*/ 6 w 285"/>
                <a:gd name="T51" fmla="*/ 184 h 284"/>
                <a:gd name="T52" fmla="*/ 18 w 285"/>
                <a:gd name="T53" fmla="*/ 210 h 284"/>
                <a:gd name="T54" fmla="*/ 32 w 285"/>
                <a:gd name="T55" fmla="*/ 233 h 284"/>
                <a:gd name="T56" fmla="*/ 52 w 285"/>
                <a:gd name="T57" fmla="*/ 251 h 284"/>
                <a:gd name="T58" fmla="*/ 75 w 285"/>
                <a:gd name="T59" fmla="*/ 267 h 284"/>
                <a:gd name="T60" fmla="*/ 100 w 285"/>
                <a:gd name="T61" fmla="*/ 278 h 284"/>
                <a:gd name="T62" fmla="*/ 128 w 285"/>
                <a:gd name="T63" fmla="*/ 283 h 2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85"/>
                <a:gd name="T97" fmla="*/ 0 h 284"/>
                <a:gd name="T98" fmla="*/ 285 w 285"/>
                <a:gd name="T99" fmla="*/ 284 h 2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85" h="284">
                  <a:moveTo>
                    <a:pt x="143" y="284"/>
                  </a:moveTo>
                  <a:lnTo>
                    <a:pt x="157" y="283"/>
                  </a:lnTo>
                  <a:lnTo>
                    <a:pt x="171" y="281"/>
                  </a:lnTo>
                  <a:lnTo>
                    <a:pt x="184" y="278"/>
                  </a:lnTo>
                  <a:lnTo>
                    <a:pt x="198" y="273"/>
                  </a:lnTo>
                  <a:lnTo>
                    <a:pt x="210" y="267"/>
                  </a:lnTo>
                  <a:lnTo>
                    <a:pt x="221" y="259"/>
                  </a:lnTo>
                  <a:lnTo>
                    <a:pt x="233" y="251"/>
                  </a:lnTo>
                  <a:lnTo>
                    <a:pt x="243" y="242"/>
                  </a:lnTo>
                  <a:lnTo>
                    <a:pt x="253" y="233"/>
                  </a:lnTo>
                  <a:lnTo>
                    <a:pt x="261" y="221"/>
                  </a:lnTo>
                  <a:lnTo>
                    <a:pt x="267" y="210"/>
                  </a:lnTo>
                  <a:lnTo>
                    <a:pt x="273" y="197"/>
                  </a:lnTo>
                  <a:lnTo>
                    <a:pt x="278" y="184"/>
                  </a:lnTo>
                  <a:lnTo>
                    <a:pt x="281" y="170"/>
                  </a:lnTo>
                  <a:lnTo>
                    <a:pt x="284" y="156"/>
                  </a:lnTo>
                  <a:lnTo>
                    <a:pt x="285" y="141"/>
                  </a:lnTo>
                  <a:lnTo>
                    <a:pt x="284" y="127"/>
                  </a:lnTo>
                  <a:lnTo>
                    <a:pt x="281" y="114"/>
                  </a:lnTo>
                  <a:lnTo>
                    <a:pt x="278" y="99"/>
                  </a:lnTo>
                  <a:lnTo>
                    <a:pt x="273" y="87"/>
                  </a:lnTo>
                  <a:lnTo>
                    <a:pt x="267" y="74"/>
                  </a:lnTo>
                  <a:lnTo>
                    <a:pt x="261" y="62"/>
                  </a:lnTo>
                  <a:lnTo>
                    <a:pt x="253" y="51"/>
                  </a:lnTo>
                  <a:lnTo>
                    <a:pt x="243" y="41"/>
                  </a:lnTo>
                  <a:lnTo>
                    <a:pt x="233" y="32"/>
                  </a:lnTo>
                  <a:lnTo>
                    <a:pt x="221" y="24"/>
                  </a:lnTo>
                  <a:lnTo>
                    <a:pt x="210" y="16"/>
                  </a:lnTo>
                  <a:lnTo>
                    <a:pt x="198" y="10"/>
                  </a:lnTo>
                  <a:lnTo>
                    <a:pt x="184" y="6"/>
                  </a:lnTo>
                  <a:lnTo>
                    <a:pt x="171" y="2"/>
                  </a:lnTo>
                  <a:lnTo>
                    <a:pt x="157" y="0"/>
                  </a:lnTo>
                  <a:lnTo>
                    <a:pt x="143" y="0"/>
                  </a:lnTo>
                  <a:lnTo>
                    <a:pt x="128" y="0"/>
                  </a:lnTo>
                  <a:lnTo>
                    <a:pt x="114" y="2"/>
                  </a:lnTo>
                  <a:lnTo>
                    <a:pt x="100" y="6"/>
                  </a:lnTo>
                  <a:lnTo>
                    <a:pt x="87" y="10"/>
                  </a:lnTo>
                  <a:lnTo>
                    <a:pt x="75" y="16"/>
                  </a:lnTo>
                  <a:lnTo>
                    <a:pt x="63" y="24"/>
                  </a:lnTo>
                  <a:lnTo>
                    <a:pt x="52" y="32"/>
                  </a:lnTo>
                  <a:lnTo>
                    <a:pt x="42" y="41"/>
                  </a:lnTo>
                  <a:lnTo>
                    <a:pt x="32" y="51"/>
                  </a:lnTo>
                  <a:lnTo>
                    <a:pt x="25" y="62"/>
                  </a:lnTo>
                  <a:lnTo>
                    <a:pt x="18" y="74"/>
                  </a:lnTo>
                  <a:lnTo>
                    <a:pt x="12" y="87"/>
                  </a:lnTo>
                  <a:lnTo>
                    <a:pt x="6" y="99"/>
                  </a:lnTo>
                  <a:lnTo>
                    <a:pt x="3" y="114"/>
                  </a:lnTo>
                  <a:lnTo>
                    <a:pt x="1" y="127"/>
                  </a:lnTo>
                  <a:lnTo>
                    <a:pt x="0" y="141"/>
                  </a:lnTo>
                  <a:lnTo>
                    <a:pt x="1" y="156"/>
                  </a:lnTo>
                  <a:lnTo>
                    <a:pt x="3" y="170"/>
                  </a:lnTo>
                  <a:lnTo>
                    <a:pt x="6" y="184"/>
                  </a:lnTo>
                  <a:lnTo>
                    <a:pt x="12" y="197"/>
                  </a:lnTo>
                  <a:lnTo>
                    <a:pt x="18" y="210"/>
                  </a:lnTo>
                  <a:lnTo>
                    <a:pt x="25" y="221"/>
                  </a:lnTo>
                  <a:lnTo>
                    <a:pt x="32" y="233"/>
                  </a:lnTo>
                  <a:lnTo>
                    <a:pt x="42" y="242"/>
                  </a:lnTo>
                  <a:lnTo>
                    <a:pt x="52" y="251"/>
                  </a:lnTo>
                  <a:lnTo>
                    <a:pt x="63" y="259"/>
                  </a:lnTo>
                  <a:lnTo>
                    <a:pt x="75" y="267"/>
                  </a:lnTo>
                  <a:lnTo>
                    <a:pt x="87" y="273"/>
                  </a:lnTo>
                  <a:lnTo>
                    <a:pt x="100" y="278"/>
                  </a:lnTo>
                  <a:lnTo>
                    <a:pt x="114" y="281"/>
                  </a:lnTo>
                  <a:lnTo>
                    <a:pt x="128" y="283"/>
                  </a:lnTo>
                  <a:lnTo>
                    <a:pt x="143" y="284"/>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123" name="Freeform 55">
              <a:extLst>
                <a:ext uri="{FF2B5EF4-FFF2-40B4-BE49-F238E27FC236}">
                  <a16:creationId xmlns:a16="http://schemas.microsoft.com/office/drawing/2014/main" id="{49E63724-86BC-C808-514D-46777A4FE14C}"/>
                </a:ext>
              </a:extLst>
            </p:cNvPr>
            <p:cNvSpPr>
              <a:spLocks/>
            </p:cNvSpPr>
            <p:nvPr/>
          </p:nvSpPr>
          <p:spPr bwMode="auto">
            <a:xfrm>
              <a:off x="579" y="1306"/>
              <a:ext cx="15" cy="15"/>
            </a:xfrm>
            <a:custGeom>
              <a:avLst/>
              <a:gdLst>
                <a:gd name="T0" fmla="*/ 156 w 285"/>
                <a:gd name="T1" fmla="*/ 284 h 285"/>
                <a:gd name="T2" fmla="*/ 184 w 285"/>
                <a:gd name="T3" fmla="*/ 278 h 285"/>
                <a:gd name="T4" fmla="*/ 210 w 285"/>
                <a:gd name="T5" fmla="*/ 267 h 285"/>
                <a:gd name="T6" fmla="*/ 233 w 285"/>
                <a:gd name="T7" fmla="*/ 252 h 285"/>
                <a:gd name="T8" fmla="*/ 252 w 285"/>
                <a:gd name="T9" fmla="*/ 233 h 285"/>
                <a:gd name="T10" fmla="*/ 267 w 285"/>
                <a:gd name="T11" fmla="*/ 210 h 285"/>
                <a:gd name="T12" fmla="*/ 279 w 285"/>
                <a:gd name="T13" fmla="*/ 184 h 285"/>
                <a:gd name="T14" fmla="*/ 284 w 285"/>
                <a:gd name="T15" fmla="*/ 156 h 285"/>
                <a:gd name="T16" fmla="*/ 284 w 285"/>
                <a:gd name="T17" fmla="*/ 127 h 285"/>
                <a:gd name="T18" fmla="*/ 279 w 285"/>
                <a:gd name="T19" fmla="*/ 101 h 285"/>
                <a:gd name="T20" fmla="*/ 267 w 285"/>
                <a:gd name="T21" fmla="*/ 75 h 285"/>
                <a:gd name="T22" fmla="*/ 252 w 285"/>
                <a:gd name="T23" fmla="*/ 52 h 285"/>
                <a:gd name="T24" fmla="*/ 233 w 285"/>
                <a:gd name="T25" fmla="*/ 32 h 285"/>
                <a:gd name="T26" fmla="*/ 210 w 285"/>
                <a:gd name="T27" fmla="*/ 17 h 285"/>
                <a:gd name="T28" fmla="*/ 184 w 285"/>
                <a:gd name="T29" fmla="*/ 6 h 285"/>
                <a:gd name="T30" fmla="*/ 156 w 285"/>
                <a:gd name="T31" fmla="*/ 0 h 285"/>
                <a:gd name="T32" fmla="*/ 128 w 285"/>
                <a:gd name="T33" fmla="*/ 0 h 285"/>
                <a:gd name="T34" fmla="*/ 100 w 285"/>
                <a:gd name="T35" fmla="*/ 6 h 285"/>
                <a:gd name="T36" fmla="*/ 75 w 285"/>
                <a:gd name="T37" fmla="*/ 17 h 285"/>
                <a:gd name="T38" fmla="*/ 52 w 285"/>
                <a:gd name="T39" fmla="*/ 32 h 285"/>
                <a:gd name="T40" fmla="*/ 32 w 285"/>
                <a:gd name="T41" fmla="*/ 52 h 285"/>
                <a:gd name="T42" fmla="*/ 17 w 285"/>
                <a:gd name="T43" fmla="*/ 75 h 285"/>
                <a:gd name="T44" fmla="*/ 6 w 285"/>
                <a:gd name="T45" fmla="*/ 101 h 285"/>
                <a:gd name="T46" fmla="*/ 0 w 285"/>
                <a:gd name="T47" fmla="*/ 127 h 285"/>
                <a:gd name="T48" fmla="*/ 0 w 285"/>
                <a:gd name="T49" fmla="*/ 156 h 285"/>
                <a:gd name="T50" fmla="*/ 6 w 285"/>
                <a:gd name="T51" fmla="*/ 184 h 285"/>
                <a:gd name="T52" fmla="*/ 17 w 285"/>
                <a:gd name="T53" fmla="*/ 210 h 285"/>
                <a:gd name="T54" fmla="*/ 32 w 285"/>
                <a:gd name="T55" fmla="*/ 233 h 285"/>
                <a:gd name="T56" fmla="*/ 52 w 285"/>
                <a:gd name="T57" fmla="*/ 252 h 285"/>
                <a:gd name="T58" fmla="*/ 75 w 285"/>
                <a:gd name="T59" fmla="*/ 267 h 285"/>
                <a:gd name="T60" fmla="*/ 100 w 285"/>
                <a:gd name="T61" fmla="*/ 278 h 285"/>
                <a:gd name="T62" fmla="*/ 128 w 285"/>
                <a:gd name="T63" fmla="*/ 284 h 2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85"/>
                <a:gd name="T97" fmla="*/ 0 h 285"/>
                <a:gd name="T98" fmla="*/ 285 w 285"/>
                <a:gd name="T99" fmla="*/ 285 h 28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85" h="285">
                  <a:moveTo>
                    <a:pt x="142" y="285"/>
                  </a:moveTo>
                  <a:lnTo>
                    <a:pt x="156" y="284"/>
                  </a:lnTo>
                  <a:lnTo>
                    <a:pt x="171" y="282"/>
                  </a:lnTo>
                  <a:lnTo>
                    <a:pt x="184" y="278"/>
                  </a:lnTo>
                  <a:lnTo>
                    <a:pt x="198" y="273"/>
                  </a:lnTo>
                  <a:lnTo>
                    <a:pt x="210" y="267"/>
                  </a:lnTo>
                  <a:lnTo>
                    <a:pt x="222" y="260"/>
                  </a:lnTo>
                  <a:lnTo>
                    <a:pt x="233" y="252"/>
                  </a:lnTo>
                  <a:lnTo>
                    <a:pt x="243" y="242"/>
                  </a:lnTo>
                  <a:lnTo>
                    <a:pt x="252" y="233"/>
                  </a:lnTo>
                  <a:lnTo>
                    <a:pt x="260" y="222"/>
                  </a:lnTo>
                  <a:lnTo>
                    <a:pt x="267" y="210"/>
                  </a:lnTo>
                  <a:lnTo>
                    <a:pt x="273" y="198"/>
                  </a:lnTo>
                  <a:lnTo>
                    <a:pt x="279" y="184"/>
                  </a:lnTo>
                  <a:lnTo>
                    <a:pt x="282" y="171"/>
                  </a:lnTo>
                  <a:lnTo>
                    <a:pt x="284" y="156"/>
                  </a:lnTo>
                  <a:lnTo>
                    <a:pt x="285" y="142"/>
                  </a:lnTo>
                  <a:lnTo>
                    <a:pt x="284" y="127"/>
                  </a:lnTo>
                  <a:lnTo>
                    <a:pt x="282" y="114"/>
                  </a:lnTo>
                  <a:lnTo>
                    <a:pt x="279" y="101"/>
                  </a:lnTo>
                  <a:lnTo>
                    <a:pt x="273" y="87"/>
                  </a:lnTo>
                  <a:lnTo>
                    <a:pt x="267" y="75"/>
                  </a:lnTo>
                  <a:lnTo>
                    <a:pt x="260" y="62"/>
                  </a:lnTo>
                  <a:lnTo>
                    <a:pt x="252" y="52"/>
                  </a:lnTo>
                  <a:lnTo>
                    <a:pt x="243" y="42"/>
                  </a:lnTo>
                  <a:lnTo>
                    <a:pt x="233" y="32"/>
                  </a:lnTo>
                  <a:lnTo>
                    <a:pt x="222" y="24"/>
                  </a:lnTo>
                  <a:lnTo>
                    <a:pt x="210" y="17"/>
                  </a:lnTo>
                  <a:lnTo>
                    <a:pt x="198" y="12"/>
                  </a:lnTo>
                  <a:lnTo>
                    <a:pt x="184" y="6"/>
                  </a:lnTo>
                  <a:lnTo>
                    <a:pt x="171" y="2"/>
                  </a:lnTo>
                  <a:lnTo>
                    <a:pt x="156" y="0"/>
                  </a:lnTo>
                  <a:lnTo>
                    <a:pt x="142" y="0"/>
                  </a:lnTo>
                  <a:lnTo>
                    <a:pt x="128" y="0"/>
                  </a:lnTo>
                  <a:lnTo>
                    <a:pt x="114" y="2"/>
                  </a:lnTo>
                  <a:lnTo>
                    <a:pt x="100" y="6"/>
                  </a:lnTo>
                  <a:lnTo>
                    <a:pt x="87" y="12"/>
                  </a:lnTo>
                  <a:lnTo>
                    <a:pt x="75" y="17"/>
                  </a:lnTo>
                  <a:lnTo>
                    <a:pt x="62" y="24"/>
                  </a:lnTo>
                  <a:lnTo>
                    <a:pt x="52" y="32"/>
                  </a:lnTo>
                  <a:lnTo>
                    <a:pt x="42" y="42"/>
                  </a:lnTo>
                  <a:lnTo>
                    <a:pt x="32" y="52"/>
                  </a:lnTo>
                  <a:lnTo>
                    <a:pt x="24" y="62"/>
                  </a:lnTo>
                  <a:lnTo>
                    <a:pt x="17" y="75"/>
                  </a:lnTo>
                  <a:lnTo>
                    <a:pt x="12" y="87"/>
                  </a:lnTo>
                  <a:lnTo>
                    <a:pt x="6" y="101"/>
                  </a:lnTo>
                  <a:lnTo>
                    <a:pt x="3" y="114"/>
                  </a:lnTo>
                  <a:lnTo>
                    <a:pt x="0" y="127"/>
                  </a:lnTo>
                  <a:lnTo>
                    <a:pt x="0" y="142"/>
                  </a:lnTo>
                  <a:lnTo>
                    <a:pt x="0" y="156"/>
                  </a:lnTo>
                  <a:lnTo>
                    <a:pt x="3" y="171"/>
                  </a:lnTo>
                  <a:lnTo>
                    <a:pt x="6" y="184"/>
                  </a:lnTo>
                  <a:lnTo>
                    <a:pt x="12" y="198"/>
                  </a:lnTo>
                  <a:lnTo>
                    <a:pt x="17" y="210"/>
                  </a:lnTo>
                  <a:lnTo>
                    <a:pt x="24" y="222"/>
                  </a:lnTo>
                  <a:lnTo>
                    <a:pt x="32" y="233"/>
                  </a:lnTo>
                  <a:lnTo>
                    <a:pt x="42" y="242"/>
                  </a:lnTo>
                  <a:lnTo>
                    <a:pt x="52" y="252"/>
                  </a:lnTo>
                  <a:lnTo>
                    <a:pt x="62" y="260"/>
                  </a:lnTo>
                  <a:lnTo>
                    <a:pt x="75" y="267"/>
                  </a:lnTo>
                  <a:lnTo>
                    <a:pt x="87" y="273"/>
                  </a:lnTo>
                  <a:lnTo>
                    <a:pt x="100" y="278"/>
                  </a:lnTo>
                  <a:lnTo>
                    <a:pt x="114" y="282"/>
                  </a:lnTo>
                  <a:lnTo>
                    <a:pt x="128" y="284"/>
                  </a:lnTo>
                  <a:lnTo>
                    <a:pt x="142" y="285"/>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124" name="Freeform 56">
              <a:extLst>
                <a:ext uri="{FF2B5EF4-FFF2-40B4-BE49-F238E27FC236}">
                  <a16:creationId xmlns:a16="http://schemas.microsoft.com/office/drawing/2014/main" id="{30C191BA-9B47-5869-7C9C-B244EC15CDC1}"/>
                </a:ext>
              </a:extLst>
            </p:cNvPr>
            <p:cNvSpPr>
              <a:spLocks/>
            </p:cNvSpPr>
            <p:nvPr/>
          </p:nvSpPr>
          <p:spPr bwMode="auto">
            <a:xfrm>
              <a:off x="992" y="934"/>
              <a:ext cx="161" cy="562"/>
            </a:xfrm>
            <a:custGeom>
              <a:avLst/>
              <a:gdLst>
                <a:gd name="T0" fmla="*/ 391 w 3045"/>
                <a:gd name="T1" fmla="*/ 0 h 10670"/>
                <a:gd name="T2" fmla="*/ 2953 w 3045"/>
                <a:gd name="T3" fmla="*/ 543 h 10670"/>
                <a:gd name="T4" fmla="*/ 2923 w 3045"/>
                <a:gd name="T5" fmla="*/ 3196 h 10670"/>
                <a:gd name="T6" fmla="*/ 3045 w 3045"/>
                <a:gd name="T7" fmla="*/ 3408 h 10670"/>
                <a:gd name="T8" fmla="*/ 2621 w 3045"/>
                <a:gd name="T9" fmla="*/ 9916 h 10670"/>
                <a:gd name="T10" fmla="*/ 0 w 3045"/>
                <a:gd name="T11" fmla="*/ 10670 h 10670"/>
                <a:gd name="T12" fmla="*/ 5 w 3045"/>
                <a:gd name="T13" fmla="*/ 10602 h 10670"/>
                <a:gd name="T14" fmla="*/ 22 w 3045"/>
                <a:gd name="T15" fmla="*/ 10410 h 10670"/>
                <a:gd name="T16" fmla="*/ 47 w 3045"/>
                <a:gd name="T17" fmla="*/ 10108 h 10670"/>
                <a:gd name="T18" fmla="*/ 81 w 3045"/>
                <a:gd name="T19" fmla="*/ 9713 h 10670"/>
                <a:gd name="T20" fmla="*/ 121 w 3045"/>
                <a:gd name="T21" fmla="*/ 9238 h 10670"/>
                <a:gd name="T22" fmla="*/ 165 w 3045"/>
                <a:gd name="T23" fmla="*/ 8699 h 10670"/>
                <a:gd name="T24" fmla="*/ 214 w 3045"/>
                <a:gd name="T25" fmla="*/ 8112 h 10670"/>
                <a:gd name="T26" fmla="*/ 265 w 3045"/>
                <a:gd name="T27" fmla="*/ 7494 h 10670"/>
                <a:gd name="T28" fmla="*/ 315 w 3045"/>
                <a:gd name="T29" fmla="*/ 6857 h 10670"/>
                <a:gd name="T30" fmla="*/ 366 w 3045"/>
                <a:gd name="T31" fmla="*/ 6217 h 10670"/>
                <a:gd name="T32" fmla="*/ 415 w 3045"/>
                <a:gd name="T33" fmla="*/ 5590 h 10670"/>
                <a:gd name="T34" fmla="*/ 459 w 3045"/>
                <a:gd name="T35" fmla="*/ 4992 h 10670"/>
                <a:gd name="T36" fmla="*/ 480 w 3045"/>
                <a:gd name="T37" fmla="*/ 4708 h 10670"/>
                <a:gd name="T38" fmla="*/ 499 w 3045"/>
                <a:gd name="T39" fmla="*/ 4437 h 10670"/>
                <a:gd name="T40" fmla="*/ 517 w 3045"/>
                <a:gd name="T41" fmla="*/ 4181 h 10670"/>
                <a:gd name="T42" fmla="*/ 533 w 3045"/>
                <a:gd name="T43" fmla="*/ 3941 h 10670"/>
                <a:gd name="T44" fmla="*/ 547 w 3045"/>
                <a:gd name="T45" fmla="*/ 3720 h 10670"/>
                <a:gd name="T46" fmla="*/ 558 w 3045"/>
                <a:gd name="T47" fmla="*/ 3519 h 10670"/>
                <a:gd name="T48" fmla="*/ 568 w 3045"/>
                <a:gd name="T49" fmla="*/ 3341 h 10670"/>
                <a:gd name="T50" fmla="*/ 575 w 3045"/>
                <a:gd name="T51" fmla="*/ 3187 h 10670"/>
                <a:gd name="T52" fmla="*/ 391 w 3045"/>
                <a:gd name="T53" fmla="*/ 0 h 106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045"/>
                <a:gd name="T82" fmla="*/ 0 h 10670"/>
                <a:gd name="T83" fmla="*/ 3045 w 3045"/>
                <a:gd name="T84" fmla="*/ 10670 h 106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045" h="10670">
                  <a:moveTo>
                    <a:pt x="391" y="0"/>
                  </a:moveTo>
                  <a:lnTo>
                    <a:pt x="2953" y="543"/>
                  </a:lnTo>
                  <a:lnTo>
                    <a:pt x="2923" y="3196"/>
                  </a:lnTo>
                  <a:lnTo>
                    <a:pt x="3045" y="3408"/>
                  </a:lnTo>
                  <a:lnTo>
                    <a:pt x="2621" y="9916"/>
                  </a:lnTo>
                  <a:lnTo>
                    <a:pt x="0" y="10670"/>
                  </a:lnTo>
                  <a:lnTo>
                    <a:pt x="5" y="10602"/>
                  </a:lnTo>
                  <a:lnTo>
                    <a:pt x="22" y="10410"/>
                  </a:lnTo>
                  <a:lnTo>
                    <a:pt x="47" y="10108"/>
                  </a:lnTo>
                  <a:lnTo>
                    <a:pt x="81" y="9713"/>
                  </a:lnTo>
                  <a:lnTo>
                    <a:pt x="121" y="9238"/>
                  </a:lnTo>
                  <a:lnTo>
                    <a:pt x="165" y="8699"/>
                  </a:lnTo>
                  <a:lnTo>
                    <a:pt x="214" y="8112"/>
                  </a:lnTo>
                  <a:lnTo>
                    <a:pt x="265" y="7494"/>
                  </a:lnTo>
                  <a:lnTo>
                    <a:pt x="315" y="6857"/>
                  </a:lnTo>
                  <a:lnTo>
                    <a:pt x="366" y="6217"/>
                  </a:lnTo>
                  <a:lnTo>
                    <a:pt x="415" y="5590"/>
                  </a:lnTo>
                  <a:lnTo>
                    <a:pt x="459" y="4992"/>
                  </a:lnTo>
                  <a:lnTo>
                    <a:pt x="480" y="4708"/>
                  </a:lnTo>
                  <a:lnTo>
                    <a:pt x="499" y="4437"/>
                  </a:lnTo>
                  <a:lnTo>
                    <a:pt x="517" y="4181"/>
                  </a:lnTo>
                  <a:lnTo>
                    <a:pt x="533" y="3941"/>
                  </a:lnTo>
                  <a:lnTo>
                    <a:pt x="547" y="3720"/>
                  </a:lnTo>
                  <a:lnTo>
                    <a:pt x="558" y="3519"/>
                  </a:lnTo>
                  <a:lnTo>
                    <a:pt x="568" y="3341"/>
                  </a:lnTo>
                  <a:lnTo>
                    <a:pt x="575" y="3187"/>
                  </a:lnTo>
                  <a:lnTo>
                    <a:pt x="391" y="0"/>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125" name="Freeform 57">
              <a:extLst>
                <a:ext uri="{FF2B5EF4-FFF2-40B4-BE49-F238E27FC236}">
                  <a16:creationId xmlns:a16="http://schemas.microsoft.com/office/drawing/2014/main" id="{DCD19D1C-4C50-4A2A-1F77-7CD84CBCC773}"/>
                </a:ext>
              </a:extLst>
            </p:cNvPr>
            <p:cNvSpPr>
              <a:spLocks/>
            </p:cNvSpPr>
            <p:nvPr/>
          </p:nvSpPr>
          <p:spPr bwMode="auto">
            <a:xfrm>
              <a:off x="1022" y="1090"/>
              <a:ext cx="130" cy="23"/>
            </a:xfrm>
            <a:custGeom>
              <a:avLst/>
              <a:gdLst>
                <a:gd name="T0" fmla="*/ 0 w 2469"/>
                <a:gd name="T1" fmla="*/ 0 h 441"/>
                <a:gd name="T2" fmla="*/ 15 w 2469"/>
                <a:gd name="T3" fmla="*/ 235 h 441"/>
                <a:gd name="T4" fmla="*/ 2469 w 2469"/>
                <a:gd name="T5" fmla="*/ 441 h 441"/>
                <a:gd name="T6" fmla="*/ 2360 w 2469"/>
                <a:gd name="T7" fmla="*/ 242 h 441"/>
                <a:gd name="T8" fmla="*/ 0 w 2469"/>
                <a:gd name="T9" fmla="*/ 0 h 441"/>
                <a:gd name="T10" fmla="*/ 0 60000 65536"/>
                <a:gd name="T11" fmla="*/ 0 60000 65536"/>
                <a:gd name="T12" fmla="*/ 0 60000 65536"/>
                <a:gd name="T13" fmla="*/ 0 60000 65536"/>
                <a:gd name="T14" fmla="*/ 0 60000 65536"/>
                <a:gd name="T15" fmla="*/ 0 w 2469"/>
                <a:gd name="T16" fmla="*/ 0 h 441"/>
                <a:gd name="T17" fmla="*/ 2469 w 2469"/>
                <a:gd name="T18" fmla="*/ 441 h 441"/>
              </a:gdLst>
              <a:ahLst/>
              <a:cxnLst>
                <a:cxn ang="T10">
                  <a:pos x="T0" y="T1"/>
                </a:cxn>
                <a:cxn ang="T11">
                  <a:pos x="T2" y="T3"/>
                </a:cxn>
                <a:cxn ang="T12">
                  <a:pos x="T4" y="T5"/>
                </a:cxn>
                <a:cxn ang="T13">
                  <a:pos x="T6" y="T7"/>
                </a:cxn>
                <a:cxn ang="T14">
                  <a:pos x="T8" y="T9"/>
                </a:cxn>
              </a:cxnLst>
              <a:rect l="T15" t="T16" r="T17" b="T18"/>
              <a:pathLst>
                <a:path w="2469" h="441">
                  <a:moveTo>
                    <a:pt x="0" y="0"/>
                  </a:moveTo>
                  <a:lnTo>
                    <a:pt x="15" y="235"/>
                  </a:lnTo>
                  <a:lnTo>
                    <a:pt x="2469" y="441"/>
                  </a:lnTo>
                  <a:lnTo>
                    <a:pt x="2360" y="242"/>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126" name="Freeform 58">
              <a:extLst>
                <a:ext uri="{FF2B5EF4-FFF2-40B4-BE49-F238E27FC236}">
                  <a16:creationId xmlns:a16="http://schemas.microsoft.com/office/drawing/2014/main" id="{ADAA7F08-1E61-14A4-31EE-10686F7BBC4D}"/>
                </a:ext>
              </a:extLst>
            </p:cNvPr>
            <p:cNvSpPr>
              <a:spLocks/>
            </p:cNvSpPr>
            <p:nvPr/>
          </p:nvSpPr>
          <p:spPr bwMode="auto">
            <a:xfrm>
              <a:off x="1038" y="1155"/>
              <a:ext cx="91" cy="276"/>
            </a:xfrm>
            <a:custGeom>
              <a:avLst/>
              <a:gdLst>
                <a:gd name="T0" fmla="*/ 1499 w 1728"/>
                <a:gd name="T1" fmla="*/ 3936 h 5232"/>
                <a:gd name="T2" fmla="*/ 1488 w 1728"/>
                <a:gd name="T3" fmla="*/ 4073 h 5232"/>
                <a:gd name="T4" fmla="*/ 1468 w 1728"/>
                <a:gd name="T5" fmla="*/ 4205 h 5232"/>
                <a:gd name="T6" fmla="*/ 1441 w 1728"/>
                <a:gd name="T7" fmla="*/ 4332 h 5232"/>
                <a:gd name="T8" fmla="*/ 1409 w 1728"/>
                <a:gd name="T9" fmla="*/ 4453 h 5232"/>
                <a:gd name="T10" fmla="*/ 1370 w 1728"/>
                <a:gd name="T11" fmla="*/ 4568 h 5232"/>
                <a:gd name="T12" fmla="*/ 1327 w 1728"/>
                <a:gd name="T13" fmla="*/ 4677 h 5232"/>
                <a:gd name="T14" fmla="*/ 1277 w 1728"/>
                <a:gd name="T15" fmla="*/ 4777 h 5232"/>
                <a:gd name="T16" fmla="*/ 1223 w 1728"/>
                <a:gd name="T17" fmla="*/ 4870 h 5232"/>
                <a:gd name="T18" fmla="*/ 1164 w 1728"/>
                <a:gd name="T19" fmla="*/ 4953 h 5232"/>
                <a:gd name="T20" fmla="*/ 1102 w 1728"/>
                <a:gd name="T21" fmla="*/ 5028 h 5232"/>
                <a:gd name="T22" fmla="*/ 1036 w 1728"/>
                <a:gd name="T23" fmla="*/ 5091 h 5232"/>
                <a:gd name="T24" fmla="*/ 968 w 1728"/>
                <a:gd name="T25" fmla="*/ 5143 h 5232"/>
                <a:gd name="T26" fmla="*/ 896 w 1728"/>
                <a:gd name="T27" fmla="*/ 5185 h 5232"/>
                <a:gd name="T28" fmla="*/ 823 w 1728"/>
                <a:gd name="T29" fmla="*/ 5213 h 5232"/>
                <a:gd name="T30" fmla="*/ 747 w 1728"/>
                <a:gd name="T31" fmla="*/ 5229 h 5232"/>
                <a:gd name="T32" fmla="*/ 671 w 1728"/>
                <a:gd name="T33" fmla="*/ 5231 h 5232"/>
                <a:gd name="T34" fmla="*/ 595 w 1728"/>
                <a:gd name="T35" fmla="*/ 5220 h 5232"/>
                <a:gd name="T36" fmla="*/ 522 w 1728"/>
                <a:gd name="T37" fmla="*/ 5195 h 5232"/>
                <a:gd name="T38" fmla="*/ 453 w 1728"/>
                <a:gd name="T39" fmla="*/ 5158 h 5232"/>
                <a:gd name="T40" fmla="*/ 386 w 1728"/>
                <a:gd name="T41" fmla="*/ 5108 h 5232"/>
                <a:gd name="T42" fmla="*/ 325 w 1728"/>
                <a:gd name="T43" fmla="*/ 5047 h 5232"/>
                <a:gd name="T44" fmla="*/ 267 w 1728"/>
                <a:gd name="T45" fmla="*/ 4977 h 5232"/>
                <a:gd name="T46" fmla="*/ 215 w 1728"/>
                <a:gd name="T47" fmla="*/ 4896 h 5232"/>
                <a:gd name="T48" fmla="*/ 167 w 1728"/>
                <a:gd name="T49" fmla="*/ 4806 h 5232"/>
                <a:gd name="T50" fmla="*/ 124 w 1728"/>
                <a:gd name="T51" fmla="*/ 4708 h 5232"/>
                <a:gd name="T52" fmla="*/ 87 w 1728"/>
                <a:gd name="T53" fmla="*/ 4601 h 5232"/>
                <a:gd name="T54" fmla="*/ 56 w 1728"/>
                <a:gd name="T55" fmla="*/ 4489 h 5232"/>
                <a:gd name="T56" fmla="*/ 32 w 1728"/>
                <a:gd name="T57" fmla="*/ 4370 h 5232"/>
                <a:gd name="T58" fmla="*/ 14 w 1728"/>
                <a:gd name="T59" fmla="*/ 4245 h 5232"/>
                <a:gd name="T60" fmla="*/ 4 w 1728"/>
                <a:gd name="T61" fmla="*/ 4116 h 5232"/>
                <a:gd name="T62" fmla="*/ 0 w 1728"/>
                <a:gd name="T63" fmla="*/ 3983 h 5232"/>
                <a:gd name="T64" fmla="*/ 5 w 1728"/>
                <a:gd name="T65" fmla="*/ 3846 h 5232"/>
                <a:gd name="T66" fmla="*/ 1728 w 1728"/>
                <a:gd name="T67" fmla="*/ 171 h 523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28"/>
                <a:gd name="T103" fmla="*/ 0 h 5232"/>
                <a:gd name="T104" fmla="*/ 1728 w 1728"/>
                <a:gd name="T105" fmla="*/ 5232 h 523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28" h="5232">
                  <a:moveTo>
                    <a:pt x="1728" y="171"/>
                  </a:moveTo>
                  <a:lnTo>
                    <a:pt x="1499" y="3936"/>
                  </a:lnTo>
                  <a:lnTo>
                    <a:pt x="1494" y="4005"/>
                  </a:lnTo>
                  <a:lnTo>
                    <a:pt x="1488" y="4073"/>
                  </a:lnTo>
                  <a:lnTo>
                    <a:pt x="1479" y="4140"/>
                  </a:lnTo>
                  <a:lnTo>
                    <a:pt x="1468" y="4205"/>
                  </a:lnTo>
                  <a:lnTo>
                    <a:pt x="1456" y="4269"/>
                  </a:lnTo>
                  <a:lnTo>
                    <a:pt x="1441" y="4332"/>
                  </a:lnTo>
                  <a:lnTo>
                    <a:pt x="1426" y="4393"/>
                  </a:lnTo>
                  <a:lnTo>
                    <a:pt x="1409" y="4453"/>
                  </a:lnTo>
                  <a:lnTo>
                    <a:pt x="1391" y="4511"/>
                  </a:lnTo>
                  <a:lnTo>
                    <a:pt x="1370" y="4568"/>
                  </a:lnTo>
                  <a:lnTo>
                    <a:pt x="1349" y="4624"/>
                  </a:lnTo>
                  <a:lnTo>
                    <a:pt x="1327" y="4677"/>
                  </a:lnTo>
                  <a:lnTo>
                    <a:pt x="1302" y="4729"/>
                  </a:lnTo>
                  <a:lnTo>
                    <a:pt x="1277" y="4777"/>
                  </a:lnTo>
                  <a:lnTo>
                    <a:pt x="1250" y="4825"/>
                  </a:lnTo>
                  <a:lnTo>
                    <a:pt x="1223" y="4870"/>
                  </a:lnTo>
                  <a:lnTo>
                    <a:pt x="1194" y="4913"/>
                  </a:lnTo>
                  <a:lnTo>
                    <a:pt x="1164" y="4953"/>
                  </a:lnTo>
                  <a:lnTo>
                    <a:pt x="1133" y="4991"/>
                  </a:lnTo>
                  <a:lnTo>
                    <a:pt x="1102" y="5028"/>
                  </a:lnTo>
                  <a:lnTo>
                    <a:pt x="1069" y="5061"/>
                  </a:lnTo>
                  <a:lnTo>
                    <a:pt x="1036" y="5091"/>
                  </a:lnTo>
                  <a:lnTo>
                    <a:pt x="1002" y="5119"/>
                  </a:lnTo>
                  <a:lnTo>
                    <a:pt x="968" y="5143"/>
                  </a:lnTo>
                  <a:lnTo>
                    <a:pt x="933" y="5165"/>
                  </a:lnTo>
                  <a:lnTo>
                    <a:pt x="896" y="5185"/>
                  </a:lnTo>
                  <a:lnTo>
                    <a:pt x="860" y="5200"/>
                  </a:lnTo>
                  <a:lnTo>
                    <a:pt x="823" y="5213"/>
                  </a:lnTo>
                  <a:lnTo>
                    <a:pt x="786" y="5223"/>
                  </a:lnTo>
                  <a:lnTo>
                    <a:pt x="747" y="5229"/>
                  </a:lnTo>
                  <a:lnTo>
                    <a:pt x="709" y="5232"/>
                  </a:lnTo>
                  <a:lnTo>
                    <a:pt x="671" y="5231"/>
                  </a:lnTo>
                  <a:lnTo>
                    <a:pt x="633" y="5227"/>
                  </a:lnTo>
                  <a:lnTo>
                    <a:pt x="595" y="5220"/>
                  </a:lnTo>
                  <a:lnTo>
                    <a:pt x="558" y="5209"/>
                  </a:lnTo>
                  <a:lnTo>
                    <a:pt x="522" y="5195"/>
                  </a:lnTo>
                  <a:lnTo>
                    <a:pt x="487" y="5178"/>
                  </a:lnTo>
                  <a:lnTo>
                    <a:pt x="453" y="5158"/>
                  </a:lnTo>
                  <a:lnTo>
                    <a:pt x="420" y="5134"/>
                  </a:lnTo>
                  <a:lnTo>
                    <a:pt x="386" y="5108"/>
                  </a:lnTo>
                  <a:lnTo>
                    <a:pt x="355" y="5079"/>
                  </a:lnTo>
                  <a:lnTo>
                    <a:pt x="325" y="5047"/>
                  </a:lnTo>
                  <a:lnTo>
                    <a:pt x="295" y="5013"/>
                  </a:lnTo>
                  <a:lnTo>
                    <a:pt x="267" y="4977"/>
                  </a:lnTo>
                  <a:lnTo>
                    <a:pt x="241" y="4938"/>
                  </a:lnTo>
                  <a:lnTo>
                    <a:pt x="215" y="4896"/>
                  </a:lnTo>
                  <a:lnTo>
                    <a:pt x="190" y="4852"/>
                  </a:lnTo>
                  <a:lnTo>
                    <a:pt x="167" y="4806"/>
                  </a:lnTo>
                  <a:lnTo>
                    <a:pt x="144" y="4758"/>
                  </a:lnTo>
                  <a:lnTo>
                    <a:pt x="124" y="4708"/>
                  </a:lnTo>
                  <a:lnTo>
                    <a:pt x="105" y="4655"/>
                  </a:lnTo>
                  <a:lnTo>
                    <a:pt x="87" y="4601"/>
                  </a:lnTo>
                  <a:lnTo>
                    <a:pt x="71" y="4547"/>
                  </a:lnTo>
                  <a:lnTo>
                    <a:pt x="56" y="4489"/>
                  </a:lnTo>
                  <a:lnTo>
                    <a:pt x="43" y="4431"/>
                  </a:lnTo>
                  <a:lnTo>
                    <a:pt x="32" y="4370"/>
                  </a:lnTo>
                  <a:lnTo>
                    <a:pt x="22" y="4309"/>
                  </a:lnTo>
                  <a:lnTo>
                    <a:pt x="14" y="4245"/>
                  </a:lnTo>
                  <a:lnTo>
                    <a:pt x="8" y="4181"/>
                  </a:lnTo>
                  <a:lnTo>
                    <a:pt x="4" y="4116"/>
                  </a:lnTo>
                  <a:lnTo>
                    <a:pt x="1" y="4050"/>
                  </a:lnTo>
                  <a:lnTo>
                    <a:pt x="0" y="3983"/>
                  </a:lnTo>
                  <a:lnTo>
                    <a:pt x="2" y="3914"/>
                  </a:lnTo>
                  <a:lnTo>
                    <a:pt x="5" y="3846"/>
                  </a:lnTo>
                  <a:lnTo>
                    <a:pt x="232" y="0"/>
                  </a:lnTo>
                  <a:lnTo>
                    <a:pt x="1728" y="171"/>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27" name="Freeform 59">
              <a:extLst>
                <a:ext uri="{FF2B5EF4-FFF2-40B4-BE49-F238E27FC236}">
                  <a16:creationId xmlns:a16="http://schemas.microsoft.com/office/drawing/2014/main" id="{D82E441F-5FE0-E067-6C5B-297056FB98BF}"/>
                </a:ext>
              </a:extLst>
            </p:cNvPr>
            <p:cNvSpPr>
              <a:spLocks/>
            </p:cNvSpPr>
            <p:nvPr/>
          </p:nvSpPr>
          <p:spPr bwMode="auto">
            <a:xfrm>
              <a:off x="1046" y="1160"/>
              <a:ext cx="91" cy="271"/>
            </a:xfrm>
            <a:custGeom>
              <a:avLst/>
              <a:gdLst>
                <a:gd name="T0" fmla="*/ 1499 w 1728"/>
                <a:gd name="T1" fmla="*/ 3856 h 5153"/>
                <a:gd name="T2" fmla="*/ 1488 w 1728"/>
                <a:gd name="T3" fmla="*/ 3993 h 5153"/>
                <a:gd name="T4" fmla="*/ 1468 w 1728"/>
                <a:gd name="T5" fmla="*/ 4125 h 5153"/>
                <a:gd name="T6" fmla="*/ 1441 w 1728"/>
                <a:gd name="T7" fmla="*/ 4253 h 5153"/>
                <a:gd name="T8" fmla="*/ 1409 w 1728"/>
                <a:gd name="T9" fmla="*/ 4374 h 5153"/>
                <a:gd name="T10" fmla="*/ 1370 w 1728"/>
                <a:gd name="T11" fmla="*/ 4489 h 5153"/>
                <a:gd name="T12" fmla="*/ 1327 w 1728"/>
                <a:gd name="T13" fmla="*/ 4597 h 5153"/>
                <a:gd name="T14" fmla="*/ 1277 w 1728"/>
                <a:gd name="T15" fmla="*/ 4698 h 5153"/>
                <a:gd name="T16" fmla="*/ 1223 w 1728"/>
                <a:gd name="T17" fmla="*/ 4790 h 5153"/>
                <a:gd name="T18" fmla="*/ 1164 w 1728"/>
                <a:gd name="T19" fmla="*/ 4873 h 5153"/>
                <a:gd name="T20" fmla="*/ 1102 w 1728"/>
                <a:gd name="T21" fmla="*/ 4947 h 5153"/>
                <a:gd name="T22" fmla="*/ 1036 w 1728"/>
                <a:gd name="T23" fmla="*/ 5011 h 5153"/>
                <a:gd name="T24" fmla="*/ 968 w 1728"/>
                <a:gd name="T25" fmla="*/ 5064 h 5153"/>
                <a:gd name="T26" fmla="*/ 896 w 1728"/>
                <a:gd name="T27" fmla="*/ 5105 h 5153"/>
                <a:gd name="T28" fmla="*/ 823 w 1728"/>
                <a:gd name="T29" fmla="*/ 5133 h 5153"/>
                <a:gd name="T30" fmla="*/ 747 w 1728"/>
                <a:gd name="T31" fmla="*/ 5150 h 5153"/>
                <a:gd name="T32" fmla="*/ 671 w 1728"/>
                <a:gd name="T33" fmla="*/ 5152 h 5153"/>
                <a:gd name="T34" fmla="*/ 595 w 1728"/>
                <a:gd name="T35" fmla="*/ 5140 h 5153"/>
                <a:gd name="T36" fmla="*/ 522 w 1728"/>
                <a:gd name="T37" fmla="*/ 5115 h 5153"/>
                <a:gd name="T38" fmla="*/ 453 w 1728"/>
                <a:gd name="T39" fmla="*/ 5077 h 5153"/>
                <a:gd name="T40" fmla="*/ 386 w 1728"/>
                <a:gd name="T41" fmla="*/ 5029 h 5153"/>
                <a:gd name="T42" fmla="*/ 325 w 1728"/>
                <a:gd name="T43" fmla="*/ 4968 h 5153"/>
                <a:gd name="T44" fmla="*/ 267 w 1728"/>
                <a:gd name="T45" fmla="*/ 4896 h 5153"/>
                <a:gd name="T46" fmla="*/ 215 w 1728"/>
                <a:gd name="T47" fmla="*/ 4815 h 5153"/>
                <a:gd name="T48" fmla="*/ 166 w 1728"/>
                <a:gd name="T49" fmla="*/ 4725 h 5153"/>
                <a:gd name="T50" fmla="*/ 124 w 1728"/>
                <a:gd name="T51" fmla="*/ 4628 h 5153"/>
                <a:gd name="T52" fmla="*/ 87 w 1728"/>
                <a:gd name="T53" fmla="*/ 4522 h 5153"/>
                <a:gd name="T54" fmla="*/ 56 w 1728"/>
                <a:gd name="T55" fmla="*/ 4409 h 5153"/>
                <a:gd name="T56" fmla="*/ 32 w 1728"/>
                <a:gd name="T57" fmla="*/ 4290 h 5153"/>
                <a:gd name="T58" fmla="*/ 14 w 1728"/>
                <a:gd name="T59" fmla="*/ 4166 h 5153"/>
                <a:gd name="T60" fmla="*/ 4 w 1728"/>
                <a:gd name="T61" fmla="*/ 4036 h 5153"/>
                <a:gd name="T62" fmla="*/ 0 w 1728"/>
                <a:gd name="T63" fmla="*/ 3903 h 5153"/>
                <a:gd name="T64" fmla="*/ 5 w 1728"/>
                <a:gd name="T65" fmla="*/ 3766 h 5153"/>
                <a:gd name="T66" fmla="*/ 1728 w 1728"/>
                <a:gd name="T67" fmla="*/ 91 h 51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28"/>
                <a:gd name="T103" fmla="*/ 0 h 5153"/>
                <a:gd name="T104" fmla="*/ 1728 w 1728"/>
                <a:gd name="T105" fmla="*/ 5153 h 515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28" h="5153">
                  <a:moveTo>
                    <a:pt x="1728" y="91"/>
                  </a:moveTo>
                  <a:lnTo>
                    <a:pt x="1499" y="3856"/>
                  </a:lnTo>
                  <a:lnTo>
                    <a:pt x="1494" y="3926"/>
                  </a:lnTo>
                  <a:lnTo>
                    <a:pt x="1488" y="3993"/>
                  </a:lnTo>
                  <a:lnTo>
                    <a:pt x="1479" y="4059"/>
                  </a:lnTo>
                  <a:lnTo>
                    <a:pt x="1468" y="4125"/>
                  </a:lnTo>
                  <a:lnTo>
                    <a:pt x="1456" y="4190"/>
                  </a:lnTo>
                  <a:lnTo>
                    <a:pt x="1441" y="4253"/>
                  </a:lnTo>
                  <a:lnTo>
                    <a:pt x="1426" y="4314"/>
                  </a:lnTo>
                  <a:lnTo>
                    <a:pt x="1409" y="4374"/>
                  </a:lnTo>
                  <a:lnTo>
                    <a:pt x="1391" y="4432"/>
                  </a:lnTo>
                  <a:lnTo>
                    <a:pt x="1370" y="4489"/>
                  </a:lnTo>
                  <a:lnTo>
                    <a:pt x="1349" y="4543"/>
                  </a:lnTo>
                  <a:lnTo>
                    <a:pt x="1327" y="4597"/>
                  </a:lnTo>
                  <a:lnTo>
                    <a:pt x="1302" y="4649"/>
                  </a:lnTo>
                  <a:lnTo>
                    <a:pt x="1277" y="4698"/>
                  </a:lnTo>
                  <a:lnTo>
                    <a:pt x="1250" y="4745"/>
                  </a:lnTo>
                  <a:lnTo>
                    <a:pt x="1223" y="4790"/>
                  </a:lnTo>
                  <a:lnTo>
                    <a:pt x="1194" y="4833"/>
                  </a:lnTo>
                  <a:lnTo>
                    <a:pt x="1164" y="4873"/>
                  </a:lnTo>
                  <a:lnTo>
                    <a:pt x="1133" y="4912"/>
                  </a:lnTo>
                  <a:lnTo>
                    <a:pt x="1102" y="4947"/>
                  </a:lnTo>
                  <a:lnTo>
                    <a:pt x="1069" y="4980"/>
                  </a:lnTo>
                  <a:lnTo>
                    <a:pt x="1036" y="5011"/>
                  </a:lnTo>
                  <a:lnTo>
                    <a:pt x="1002" y="5039"/>
                  </a:lnTo>
                  <a:lnTo>
                    <a:pt x="968" y="5064"/>
                  </a:lnTo>
                  <a:lnTo>
                    <a:pt x="932" y="5085"/>
                  </a:lnTo>
                  <a:lnTo>
                    <a:pt x="896" y="5105"/>
                  </a:lnTo>
                  <a:lnTo>
                    <a:pt x="860" y="5121"/>
                  </a:lnTo>
                  <a:lnTo>
                    <a:pt x="823" y="5133"/>
                  </a:lnTo>
                  <a:lnTo>
                    <a:pt x="786" y="5143"/>
                  </a:lnTo>
                  <a:lnTo>
                    <a:pt x="747" y="5150"/>
                  </a:lnTo>
                  <a:lnTo>
                    <a:pt x="709" y="5153"/>
                  </a:lnTo>
                  <a:lnTo>
                    <a:pt x="671" y="5152"/>
                  </a:lnTo>
                  <a:lnTo>
                    <a:pt x="633" y="5148"/>
                  </a:lnTo>
                  <a:lnTo>
                    <a:pt x="595" y="5140"/>
                  </a:lnTo>
                  <a:lnTo>
                    <a:pt x="558" y="5129"/>
                  </a:lnTo>
                  <a:lnTo>
                    <a:pt x="522" y="5115"/>
                  </a:lnTo>
                  <a:lnTo>
                    <a:pt x="487" y="5098"/>
                  </a:lnTo>
                  <a:lnTo>
                    <a:pt x="453" y="5077"/>
                  </a:lnTo>
                  <a:lnTo>
                    <a:pt x="419" y="5054"/>
                  </a:lnTo>
                  <a:lnTo>
                    <a:pt x="386" y="5029"/>
                  </a:lnTo>
                  <a:lnTo>
                    <a:pt x="355" y="5000"/>
                  </a:lnTo>
                  <a:lnTo>
                    <a:pt x="325" y="4968"/>
                  </a:lnTo>
                  <a:lnTo>
                    <a:pt x="295" y="4933"/>
                  </a:lnTo>
                  <a:lnTo>
                    <a:pt x="267" y="4896"/>
                  </a:lnTo>
                  <a:lnTo>
                    <a:pt x="241" y="4858"/>
                  </a:lnTo>
                  <a:lnTo>
                    <a:pt x="215" y="4815"/>
                  </a:lnTo>
                  <a:lnTo>
                    <a:pt x="190" y="4772"/>
                  </a:lnTo>
                  <a:lnTo>
                    <a:pt x="166" y="4725"/>
                  </a:lnTo>
                  <a:lnTo>
                    <a:pt x="144" y="4678"/>
                  </a:lnTo>
                  <a:lnTo>
                    <a:pt x="124" y="4628"/>
                  </a:lnTo>
                  <a:lnTo>
                    <a:pt x="105" y="4575"/>
                  </a:lnTo>
                  <a:lnTo>
                    <a:pt x="87" y="4522"/>
                  </a:lnTo>
                  <a:lnTo>
                    <a:pt x="71" y="4467"/>
                  </a:lnTo>
                  <a:lnTo>
                    <a:pt x="56" y="4409"/>
                  </a:lnTo>
                  <a:lnTo>
                    <a:pt x="43" y="4350"/>
                  </a:lnTo>
                  <a:lnTo>
                    <a:pt x="32" y="4290"/>
                  </a:lnTo>
                  <a:lnTo>
                    <a:pt x="22" y="4229"/>
                  </a:lnTo>
                  <a:lnTo>
                    <a:pt x="14" y="4166"/>
                  </a:lnTo>
                  <a:lnTo>
                    <a:pt x="8" y="4102"/>
                  </a:lnTo>
                  <a:lnTo>
                    <a:pt x="4" y="4036"/>
                  </a:lnTo>
                  <a:lnTo>
                    <a:pt x="1" y="3970"/>
                  </a:lnTo>
                  <a:lnTo>
                    <a:pt x="0" y="3903"/>
                  </a:lnTo>
                  <a:lnTo>
                    <a:pt x="2" y="3835"/>
                  </a:lnTo>
                  <a:lnTo>
                    <a:pt x="5" y="3766"/>
                  </a:lnTo>
                  <a:lnTo>
                    <a:pt x="232" y="0"/>
                  </a:lnTo>
                  <a:lnTo>
                    <a:pt x="1728" y="91"/>
                  </a:lnTo>
                  <a:close/>
                </a:path>
              </a:pathLst>
            </a:custGeom>
            <a:solidFill>
              <a:srgbClr val="7FA6C8"/>
            </a:solidFill>
            <a:ln w="9525">
              <a:noFill/>
              <a:round/>
              <a:headEnd/>
              <a:tailEnd/>
            </a:ln>
          </p:spPr>
          <p:txBody>
            <a:bodyPr/>
            <a:lstStyle/>
            <a:p>
              <a:pPr>
                <a:lnSpc>
                  <a:spcPct val="120000"/>
                </a:lnSpc>
              </a:pPr>
              <a:endParaRPr lang="zh-CN" altLang="en-US">
                <a:cs typeface="+mn-ea"/>
                <a:sym typeface="+mn-lt"/>
              </a:endParaRPr>
            </a:p>
          </p:txBody>
        </p:sp>
        <p:sp>
          <p:nvSpPr>
            <p:cNvPr id="128" name="Freeform 60">
              <a:extLst>
                <a:ext uri="{FF2B5EF4-FFF2-40B4-BE49-F238E27FC236}">
                  <a16:creationId xmlns:a16="http://schemas.microsoft.com/office/drawing/2014/main" id="{CDAAE211-BB13-3C1E-54BE-DB5BD43DC226}"/>
                </a:ext>
              </a:extLst>
            </p:cNvPr>
            <p:cNvSpPr>
              <a:spLocks/>
            </p:cNvSpPr>
            <p:nvPr/>
          </p:nvSpPr>
          <p:spPr bwMode="auto">
            <a:xfrm>
              <a:off x="1066" y="1183"/>
              <a:ext cx="49" cy="190"/>
            </a:xfrm>
            <a:custGeom>
              <a:avLst/>
              <a:gdLst>
                <a:gd name="T0" fmla="*/ 615 w 930"/>
                <a:gd name="T1" fmla="*/ 7 h 3611"/>
                <a:gd name="T2" fmla="*/ 673 w 930"/>
                <a:gd name="T3" fmla="*/ 29 h 3611"/>
                <a:gd name="T4" fmla="*/ 725 w 930"/>
                <a:gd name="T5" fmla="*/ 65 h 3611"/>
                <a:gd name="T6" fmla="*/ 774 w 930"/>
                <a:gd name="T7" fmla="*/ 116 h 3611"/>
                <a:gd name="T8" fmla="*/ 816 w 930"/>
                <a:gd name="T9" fmla="*/ 178 h 3611"/>
                <a:gd name="T10" fmla="*/ 854 w 930"/>
                <a:gd name="T11" fmla="*/ 252 h 3611"/>
                <a:gd name="T12" fmla="*/ 885 w 930"/>
                <a:gd name="T13" fmla="*/ 334 h 3611"/>
                <a:gd name="T14" fmla="*/ 907 w 930"/>
                <a:gd name="T15" fmla="*/ 424 h 3611"/>
                <a:gd name="T16" fmla="*/ 923 w 930"/>
                <a:gd name="T17" fmla="*/ 523 h 3611"/>
                <a:gd name="T18" fmla="*/ 930 w 930"/>
                <a:gd name="T19" fmla="*/ 626 h 3611"/>
                <a:gd name="T20" fmla="*/ 928 w 930"/>
                <a:gd name="T21" fmla="*/ 735 h 3611"/>
                <a:gd name="T22" fmla="*/ 788 w 930"/>
                <a:gd name="T23" fmla="*/ 2997 h 3611"/>
                <a:gd name="T24" fmla="*/ 772 w 930"/>
                <a:gd name="T25" fmla="*/ 3101 h 3611"/>
                <a:gd name="T26" fmla="*/ 747 w 930"/>
                <a:gd name="T27" fmla="*/ 3199 h 3611"/>
                <a:gd name="T28" fmla="*/ 715 w 930"/>
                <a:gd name="T29" fmla="*/ 3289 h 3611"/>
                <a:gd name="T30" fmla="*/ 677 w 930"/>
                <a:gd name="T31" fmla="*/ 3371 h 3611"/>
                <a:gd name="T32" fmla="*/ 633 w 930"/>
                <a:gd name="T33" fmla="*/ 3442 h 3611"/>
                <a:gd name="T34" fmla="*/ 585 w 930"/>
                <a:gd name="T35" fmla="*/ 3502 h 3611"/>
                <a:gd name="T36" fmla="*/ 532 w 930"/>
                <a:gd name="T37" fmla="*/ 3551 h 3611"/>
                <a:gd name="T38" fmla="*/ 475 w 930"/>
                <a:gd name="T39" fmla="*/ 3586 h 3611"/>
                <a:gd name="T40" fmla="*/ 417 w 930"/>
                <a:gd name="T41" fmla="*/ 3606 h 3611"/>
                <a:gd name="T42" fmla="*/ 356 w 930"/>
                <a:gd name="T43" fmla="*/ 3611 h 3611"/>
                <a:gd name="T44" fmla="*/ 296 w 930"/>
                <a:gd name="T45" fmla="*/ 3599 h 3611"/>
                <a:gd name="T46" fmla="*/ 240 w 930"/>
                <a:gd name="T47" fmla="*/ 3571 h 3611"/>
                <a:gd name="T48" fmla="*/ 190 w 930"/>
                <a:gd name="T49" fmla="*/ 3530 h 3611"/>
                <a:gd name="T50" fmla="*/ 142 w 930"/>
                <a:gd name="T51" fmla="*/ 3476 h 3611"/>
                <a:gd name="T52" fmla="*/ 102 w 930"/>
                <a:gd name="T53" fmla="*/ 3410 h 3611"/>
                <a:gd name="T54" fmla="*/ 66 w 930"/>
                <a:gd name="T55" fmla="*/ 3333 h 3611"/>
                <a:gd name="T56" fmla="*/ 39 w 930"/>
                <a:gd name="T57" fmla="*/ 3248 h 3611"/>
                <a:gd name="T58" fmla="*/ 18 w 930"/>
                <a:gd name="T59" fmla="*/ 3154 h 3611"/>
                <a:gd name="T60" fmla="*/ 4 w 930"/>
                <a:gd name="T61" fmla="*/ 3054 h 3611"/>
                <a:gd name="T62" fmla="*/ 0 w 930"/>
                <a:gd name="T63" fmla="*/ 2950 h 3611"/>
                <a:gd name="T64" fmla="*/ 136 w 930"/>
                <a:gd name="T65" fmla="*/ 686 h 3611"/>
                <a:gd name="T66" fmla="*/ 147 w 930"/>
                <a:gd name="T67" fmla="*/ 579 h 3611"/>
                <a:gd name="T68" fmla="*/ 167 w 930"/>
                <a:gd name="T69" fmla="*/ 477 h 3611"/>
                <a:gd name="T70" fmla="*/ 194 w 930"/>
                <a:gd name="T71" fmla="*/ 382 h 3611"/>
                <a:gd name="T72" fmla="*/ 228 w 930"/>
                <a:gd name="T73" fmla="*/ 294 h 3611"/>
                <a:gd name="T74" fmla="*/ 268 w 930"/>
                <a:gd name="T75" fmla="*/ 215 h 3611"/>
                <a:gd name="T76" fmla="*/ 314 w 930"/>
                <a:gd name="T77" fmla="*/ 148 h 3611"/>
                <a:gd name="T78" fmla="*/ 363 w 930"/>
                <a:gd name="T79" fmla="*/ 91 h 3611"/>
                <a:gd name="T80" fmla="*/ 418 w 930"/>
                <a:gd name="T81" fmla="*/ 47 h 3611"/>
                <a:gd name="T82" fmla="*/ 475 w 930"/>
                <a:gd name="T83" fmla="*/ 17 h 3611"/>
                <a:gd name="T84" fmla="*/ 534 w 930"/>
                <a:gd name="T85" fmla="*/ 1 h 36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30"/>
                <a:gd name="T130" fmla="*/ 0 h 3611"/>
                <a:gd name="T131" fmla="*/ 930 w 930"/>
                <a:gd name="T132" fmla="*/ 3611 h 361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30" h="3611">
                  <a:moveTo>
                    <a:pt x="575" y="0"/>
                  </a:moveTo>
                  <a:lnTo>
                    <a:pt x="595" y="2"/>
                  </a:lnTo>
                  <a:lnTo>
                    <a:pt x="615" y="7"/>
                  </a:lnTo>
                  <a:lnTo>
                    <a:pt x="634" y="13"/>
                  </a:lnTo>
                  <a:lnTo>
                    <a:pt x="654" y="20"/>
                  </a:lnTo>
                  <a:lnTo>
                    <a:pt x="673" y="29"/>
                  </a:lnTo>
                  <a:lnTo>
                    <a:pt x="690" y="40"/>
                  </a:lnTo>
                  <a:lnTo>
                    <a:pt x="708" y="52"/>
                  </a:lnTo>
                  <a:lnTo>
                    <a:pt x="725" y="65"/>
                  </a:lnTo>
                  <a:lnTo>
                    <a:pt x="742" y="81"/>
                  </a:lnTo>
                  <a:lnTo>
                    <a:pt x="758" y="98"/>
                  </a:lnTo>
                  <a:lnTo>
                    <a:pt x="774" y="116"/>
                  </a:lnTo>
                  <a:lnTo>
                    <a:pt x="788" y="136"/>
                  </a:lnTo>
                  <a:lnTo>
                    <a:pt x="803" y="157"/>
                  </a:lnTo>
                  <a:lnTo>
                    <a:pt x="816" y="178"/>
                  </a:lnTo>
                  <a:lnTo>
                    <a:pt x="830" y="202"/>
                  </a:lnTo>
                  <a:lnTo>
                    <a:pt x="842" y="226"/>
                  </a:lnTo>
                  <a:lnTo>
                    <a:pt x="854" y="252"/>
                  </a:lnTo>
                  <a:lnTo>
                    <a:pt x="865" y="278"/>
                  </a:lnTo>
                  <a:lnTo>
                    <a:pt x="874" y="305"/>
                  </a:lnTo>
                  <a:lnTo>
                    <a:pt x="885" y="334"/>
                  </a:lnTo>
                  <a:lnTo>
                    <a:pt x="893" y="363"/>
                  </a:lnTo>
                  <a:lnTo>
                    <a:pt x="900" y="393"/>
                  </a:lnTo>
                  <a:lnTo>
                    <a:pt x="907" y="424"/>
                  </a:lnTo>
                  <a:lnTo>
                    <a:pt x="914" y="457"/>
                  </a:lnTo>
                  <a:lnTo>
                    <a:pt x="919" y="490"/>
                  </a:lnTo>
                  <a:lnTo>
                    <a:pt x="923" y="523"/>
                  </a:lnTo>
                  <a:lnTo>
                    <a:pt x="926" y="557"/>
                  </a:lnTo>
                  <a:lnTo>
                    <a:pt x="929" y="591"/>
                  </a:lnTo>
                  <a:lnTo>
                    <a:pt x="930" y="626"/>
                  </a:lnTo>
                  <a:lnTo>
                    <a:pt x="930" y="662"/>
                  </a:lnTo>
                  <a:lnTo>
                    <a:pt x="930" y="698"/>
                  </a:lnTo>
                  <a:lnTo>
                    <a:pt x="928" y="735"/>
                  </a:lnTo>
                  <a:lnTo>
                    <a:pt x="796" y="2925"/>
                  </a:lnTo>
                  <a:lnTo>
                    <a:pt x="793" y="2961"/>
                  </a:lnTo>
                  <a:lnTo>
                    <a:pt x="788" y="2997"/>
                  </a:lnTo>
                  <a:lnTo>
                    <a:pt x="784" y="3032"/>
                  </a:lnTo>
                  <a:lnTo>
                    <a:pt x="778" y="3068"/>
                  </a:lnTo>
                  <a:lnTo>
                    <a:pt x="772" y="3101"/>
                  </a:lnTo>
                  <a:lnTo>
                    <a:pt x="765" y="3135"/>
                  </a:lnTo>
                  <a:lnTo>
                    <a:pt x="756" y="3167"/>
                  </a:lnTo>
                  <a:lnTo>
                    <a:pt x="747" y="3199"/>
                  </a:lnTo>
                  <a:lnTo>
                    <a:pt x="738" y="3230"/>
                  </a:lnTo>
                  <a:lnTo>
                    <a:pt x="726" y="3260"/>
                  </a:lnTo>
                  <a:lnTo>
                    <a:pt x="715" y="3289"/>
                  </a:lnTo>
                  <a:lnTo>
                    <a:pt x="704" y="3317"/>
                  </a:lnTo>
                  <a:lnTo>
                    <a:pt x="690" y="3344"/>
                  </a:lnTo>
                  <a:lnTo>
                    <a:pt x="677" y="3371"/>
                  </a:lnTo>
                  <a:lnTo>
                    <a:pt x="663" y="3395"/>
                  </a:lnTo>
                  <a:lnTo>
                    <a:pt x="649" y="3419"/>
                  </a:lnTo>
                  <a:lnTo>
                    <a:pt x="633" y="3442"/>
                  </a:lnTo>
                  <a:lnTo>
                    <a:pt x="618" y="3464"/>
                  </a:lnTo>
                  <a:lnTo>
                    <a:pt x="601" y="3483"/>
                  </a:lnTo>
                  <a:lnTo>
                    <a:pt x="585" y="3502"/>
                  </a:lnTo>
                  <a:lnTo>
                    <a:pt x="567" y="3520"/>
                  </a:lnTo>
                  <a:lnTo>
                    <a:pt x="549" y="3536"/>
                  </a:lnTo>
                  <a:lnTo>
                    <a:pt x="532" y="3551"/>
                  </a:lnTo>
                  <a:lnTo>
                    <a:pt x="513" y="3564"/>
                  </a:lnTo>
                  <a:lnTo>
                    <a:pt x="495" y="3575"/>
                  </a:lnTo>
                  <a:lnTo>
                    <a:pt x="475" y="3586"/>
                  </a:lnTo>
                  <a:lnTo>
                    <a:pt x="456" y="3594"/>
                  </a:lnTo>
                  <a:lnTo>
                    <a:pt x="437" y="3601"/>
                  </a:lnTo>
                  <a:lnTo>
                    <a:pt x="417" y="3606"/>
                  </a:lnTo>
                  <a:lnTo>
                    <a:pt x="396" y="3610"/>
                  </a:lnTo>
                  <a:lnTo>
                    <a:pt x="377" y="3611"/>
                  </a:lnTo>
                  <a:lnTo>
                    <a:pt x="356" y="3611"/>
                  </a:lnTo>
                  <a:lnTo>
                    <a:pt x="335" y="3609"/>
                  </a:lnTo>
                  <a:lnTo>
                    <a:pt x="316" y="3604"/>
                  </a:lnTo>
                  <a:lnTo>
                    <a:pt x="296" y="3599"/>
                  </a:lnTo>
                  <a:lnTo>
                    <a:pt x="277" y="3591"/>
                  </a:lnTo>
                  <a:lnTo>
                    <a:pt x="259" y="3583"/>
                  </a:lnTo>
                  <a:lnTo>
                    <a:pt x="240" y="3571"/>
                  </a:lnTo>
                  <a:lnTo>
                    <a:pt x="223" y="3559"/>
                  </a:lnTo>
                  <a:lnTo>
                    <a:pt x="206" y="3545"/>
                  </a:lnTo>
                  <a:lnTo>
                    <a:pt x="190" y="3530"/>
                  </a:lnTo>
                  <a:lnTo>
                    <a:pt x="173" y="3513"/>
                  </a:lnTo>
                  <a:lnTo>
                    <a:pt x="157" y="3495"/>
                  </a:lnTo>
                  <a:lnTo>
                    <a:pt x="142" y="3476"/>
                  </a:lnTo>
                  <a:lnTo>
                    <a:pt x="128" y="3455"/>
                  </a:lnTo>
                  <a:lnTo>
                    <a:pt x="114" y="3433"/>
                  </a:lnTo>
                  <a:lnTo>
                    <a:pt x="102" y="3410"/>
                  </a:lnTo>
                  <a:lnTo>
                    <a:pt x="89" y="3385"/>
                  </a:lnTo>
                  <a:lnTo>
                    <a:pt x="78" y="3360"/>
                  </a:lnTo>
                  <a:lnTo>
                    <a:pt x="66" y="3333"/>
                  </a:lnTo>
                  <a:lnTo>
                    <a:pt x="56" y="3305"/>
                  </a:lnTo>
                  <a:lnTo>
                    <a:pt x="47" y="3278"/>
                  </a:lnTo>
                  <a:lnTo>
                    <a:pt x="39" y="3248"/>
                  </a:lnTo>
                  <a:lnTo>
                    <a:pt x="30" y="3218"/>
                  </a:lnTo>
                  <a:lnTo>
                    <a:pt x="24" y="3186"/>
                  </a:lnTo>
                  <a:lnTo>
                    <a:pt x="18" y="3154"/>
                  </a:lnTo>
                  <a:lnTo>
                    <a:pt x="13" y="3121"/>
                  </a:lnTo>
                  <a:lnTo>
                    <a:pt x="9" y="3088"/>
                  </a:lnTo>
                  <a:lnTo>
                    <a:pt x="4" y="3054"/>
                  </a:lnTo>
                  <a:lnTo>
                    <a:pt x="2" y="3020"/>
                  </a:lnTo>
                  <a:lnTo>
                    <a:pt x="1" y="2985"/>
                  </a:lnTo>
                  <a:lnTo>
                    <a:pt x="0" y="2950"/>
                  </a:lnTo>
                  <a:lnTo>
                    <a:pt x="1" y="2913"/>
                  </a:lnTo>
                  <a:lnTo>
                    <a:pt x="3" y="2877"/>
                  </a:lnTo>
                  <a:lnTo>
                    <a:pt x="136" y="686"/>
                  </a:lnTo>
                  <a:lnTo>
                    <a:pt x="139" y="650"/>
                  </a:lnTo>
                  <a:lnTo>
                    <a:pt x="142" y="614"/>
                  </a:lnTo>
                  <a:lnTo>
                    <a:pt x="147" y="579"/>
                  </a:lnTo>
                  <a:lnTo>
                    <a:pt x="152" y="544"/>
                  </a:lnTo>
                  <a:lnTo>
                    <a:pt x="160" y="510"/>
                  </a:lnTo>
                  <a:lnTo>
                    <a:pt x="167" y="477"/>
                  </a:lnTo>
                  <a:lnTo>
                    <a:pt x="175" y="444"/>
                  </a:lnTo>
                  <a:lnTo>
                    <a:pt x="184" y="412"/>
                  </a:lnTo>
                  <a:lnTo>
                    <a:pt x="194" y="382"/>
                  </a:lnTo>
                  <a:lnTo>
                    <a:pt x="204" y="352"/>
                  </a:lnTo>
                  <a:lnTo>
                    <a:pt x="215" y="322"/>
                  </a:lnTo>
                  <a:lnTo>
                    <a:pt x="228" y="294"/>
                  </a:lnTo>
                  <a:lnTo>
                    <a:pt x="240" y="267"/>
                  </a:lnTo>
                  <a:lnTo>
                    <a:pt x="254" y="241"/>
                  </a:lnTo>
                  <a:lnTo>
                    <a:pt x="268" y="215"/>
                  </a:lnTo>
                  <a:lnTo>
                    <a:pt x="283" y="192"/>
                  </a:lnTo>
                  <a:lnTo>
                    <a:pt x="298" y="169"/>
                  </a:lnTo>
                  <a:lnTo>
                    <a:pt x="314" y="148"/>
                  </a:lnTo>
                  <a:lnTo>
                    <a:pt x="330" y="128"/>
                  </a:lnTo>
                  <a:lnTo>
                    <a:pt x="347" y="109"/>
                  </a:lnTo>
                  <a:lnTo>
                    <a:pt x="363" y="91"/>
                  </a:lnTo>
                  <a:lnTo>
                    <a:pt x="381" y="75"/>
                  </a:lnTo>
                  <a:lnTo>
                    <a:pt x="399" y="60"/>
                  </a:lnTo>
                  <a:lnTo>
                    <a:pt x="418" y="47"/>
                  </a:lnTo>
                  <a:lnTo>
                    <a:pt x="437" y="35"/>
                  </a:lnTo>
                  <a:lnTo>
                    <a:pt x="455" y="25"/>
                  </a:lnTo>
                  <a:lnTo>
                    <a:pt x="475" y="17"/>
                  </a:lnTo>
                  <a:lnTo>
                    <a:pt x="495" y="10"/>
                  </a:lnTo>
                  <a:lnTo>
                    <a:pt x="514" y="5"/>
                  </a:lnTo>
                  <a:lnTo>
                    <a:pt x="534" y="1"/>
                  </a:lnTo>
                  <a:lnTo>
                    <a:pt x="555" y="0"/>
                  </a:lnTo>
                  <a:lnTo>
                    <a:pt x="575"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29" name="Freeform 61">
              <a:extLst>
                <a:ext uri="{FF2B5EF4-FFF2-40B4-BE49-F238E27FC236}">
                  <a16:creationId xmlns:a16="http://schemas.microsoft.com/office/drawing/2014/main" id="{AD3FDE20-183D-06DD-1F20-0097E570EE6E}"/>
                </a:ext>
              </a:extLst>
            </p:cNvPr>
            <p:cNvSpPr>
              <a:spLocks/>
            </p:cNvSpPr>
            <p:nvPr/>
          </p:nvSpPr>
          <p:spPr bwMode="auto">
            <a:xfrm>
              <a:off x="1033" y="956"/>
              <a:ext cx="104" cy="30"/>
            </a:xfrm>
            <a:custGeom>
              <a:avLst/>
              <a:gdLst>
                <a:gd name="T0" fmla="*/ 0 w 1970"/>
                <a:gd name="T1" fmla="*/ 0 h 566"/>
                <a:gd name="T2" fmla="*/ 1970 w 1970"/>
                <a:gd name="T3" fmla="*/ 306 h 566"/>
                <a:gd name="T4" fmla="*/ 1970 w 1970"/>
                <a:gd name="T5" fmla="*/ 566 h 566"/>
                <a:gd name="T6" fmla="*/ 0 w 1970"/>
                <a:gd name="T7" fmla="*/ 259 h 566"/>
                <a:gd name="T8" fmla="*/ 0 w 1970"/>
                <a:gd name="T9" fmla="*/ 0 h 566"/>
                <a:gd name="T10" fmla="*/ 0 60000 65536"/>
                <a:gd name="T11" fmla="*/ 0 60000 65536"/>
                <a:gd name="T12" fmla="*/ 0 60000 65536"/>
                <a:gd name="T13" fmla="*/ 0 60000 65536"/>
                <a:gd name="T14" fmla="*/ 0 60000 65536"/>
                <a:gd name="T15" fmla="*/ 0 w 1970"/>
                <a:gd name="T16" fmla="*/ 0 h 566"/>
                <a:gd name="T17" fmla="*/ 1970 w 1970"/>
                <a:gd name="T18" fmla="*/ 566 h 566"/>
              </a:gdLst>
              <a:ahLst/>
              <a:cxnLst>
                <a:cxn ang="T10">
                  <a:pos x="T0" y="T1"/>
                </a:cxn>
                <a:cxn ang="T11">
                  <a:pos x="T2" y="T3"/>
                </a:cxn>
                <a:cxn ang="T12">
                  <a:pos x="T4" y="T5"/>
                </a:cxn>
                <a:cxn ang="T13">
                  <a:pos x="T6" y="T7"/>
                </a:cxn>
                <a:cxn ang="T14">
                  <a:pos x="T8" y="T9"/>
                </a:cxn>
              </a:cxnLst>
              <a:rect l="T15" t="T16" r="T17" b="T18"/>
              <a:pathLst>
                <a:path w="1970" h="566">
                  <a:moveTo>
                    <a:pt x="0" y="0"/>
                  </a:moveTo>
                  <a:lnTo>
                    <a:pt x="1970" y="306"/>
                  </a:lnTo>
                  <a:lnTo>
                    <a:pt x="1970" y="566"/>
                  </a:lnTo>
                  <a:lnTo>
                    <a:pt x="0" y="259"/>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30" name="Freeform 62">
              <a:extLst>
                <a:ext uri="{FF2B5EF4-FFF2-40B4-BE49-F238E27FC236}">
                  <a16:creationId xmlns:a16="http://schemas.microsoft.com/office/drawing/2014/main" id="{35DF4D35-9437-A1DF-CEA3-7F85B18B41B7}"/>
                </a:ext>
              </a:extLst>
            </p:cNvPr>
            <p:cNvSpPr>
              <a:spLocks/>
            </p:cNvSpPr>
            <p:nvPr/>
          </p:nvSpPr>
          <p:spPr bwMode="auto">
            <a:xfrm>
              <a:off x="1033" y="971"/>
              <a:ext cx="104" cy="30"/>
            </a:xfrm>
            <a:custGeom>
              <a:avLst/>
              <a:gdLst>
                <a:gd name="T0" fmla="*/ 0 w 1970"/>
                <a:gd name="T1" fmla="*/ 0 h 566"/>
                <a:gd name="T2" fmla="*/ 1970 w 1970"/>
                <a:gd name="T3" fmla="*/ 307 h 566"/>
                <a:gd name="T4" fmla="*/ 1970 w 1970"/>
                <a:gd name="T5" fmla="*/ 566 h 566"/>
                <a:gd name="T6" fmla="*/ 0 w 1970"/>
                <a:gd name="T7" fmla="*/ 260 h 566"/>
                <a:gd name="T8" fmla="*/ 0 w 1970"/>
                <a:gd name="T9" fmla="*/ 0 h 566"/>
                <a:gd name="T10" fmla="*/ 0 60000 65536"/>
                <a:gd name="T11" fmla="*/ 0 60000 65536"/>
                <a:gd name="T12" fmla="*/ 0 60000 65536"/>
                <a:gd name="T13" fmla="*/ 0 60000 65536"/>
                <a:gd name="T14" fmla="*/ 0 60000 65536"/>
                <a:gd name="T15" fmla="*/ 0 w 1970"/>
                <a:gd name="T16" fmla="*/ 0 h 566"/>
                <a:gd name="T17" fmla="*/ 1970 w 1970"/>
                <a:gd name="T18" fmla="*/ 566 h 566"/>
              </a:gdLst>
              <a:ahLst/>
              <a:cxnLst>
                <a:cxn ang="T10">
                  <a:pos x="T0" y="T1"/>
                </a:cxn>
                <a:cxn ang="T11">
                  <a:pos x="T2" y="T3"/>
                </a:cxn>
                <a:cxn ang="T12">
                  <a:pos x="T4" y="T5"/>
                </a:cxn>
                <a:cxn ang="T13">
                  <a:pos x="T6" y="T7"/>
                </a:cxn>
                <a:cxn ang="T14">
                  <a:pos x="T8" y="T9"/>
                </a:cxn>
              </a:cxnLst>
              <a:rect l="T15" t="T16" r="T17" b="T18"/>
              <a:pathLst>
                <a:path w="1970" h="566">
                  <a:moveTo>
                    <a:pt x="0" y="0"/>
                  </a:moveTo>
                  <a:lnTo>
                    <a:pt x="1970" y="307"/>
                  </a:lnTo>
                  <a:lnTo>
                    <a:pt x="1970" y="566"/>
                  </a:lnTo>
                  <a:lnTo>
                    <a:pt x="0" y="260"/>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31" name="Freeform 63">
              <a:extLst>
                <a:ext uri="{FF2B5EF4-FFF2-40B4-BE49-F238E27FC236}">
                  <a16:creationId xmlns:a16="http://schemas.microsoft.com/office/drawing/2014/main" id="{5BFA7C4D-3F52-F539-BAC7-E1A8DE0A2635}"/>
                </a:ext>
              </a:extLst>
            </p:cNvPr>
            <p:cNvSpPr>
              <a:spLocks/>
            </p:cNvSpPr>
            <p:nvPr/>
          </p:nvSpPr>
          <p:spPr bwMode="auto">
            <a:xfrm>
              <a:off x="1033" y="968"/>
              <a:ext cx="104" cy="30"/>
            </a:xfrm>
            <a:custGeom>
              <a:avLst/>
              <a:gdLst>
                <a:gd name="T0" fmla="*/ 0 w 1970"/>
                <a:gd name="T1" fmla="*/ 0 h 567"/>
                <a:gd name="T2" fmla="*/ 1970 w 1970"/>
                <a:gd name="T3" fmla="*/ 307 h 567"/>
                <a:gd name="T4" fmla="*/ 1970 w 1970"/>
                <a:gd name="T5" fmla="*/ 567 h 567"/>
                <a:gd name="T6" fmla="*/ 0 w 1970"/>
                <a:gd name="T7" fmla="*/ 260 h 567"/>
                <a:gd name="T8" fmla="*/ 0 w 1970"/>
                <a:gd name="T9" fmla="*/ 0 h 567"/>
                <a:gd name="T10" fmla="*/ 0 60000 65536"/>
                <a:gd name="T11" fmla="*/ 0 60000 65536"/>
                <a:gd name="T12" fmla="*/ 0 60000 65536"/>
                <a:gd name="T13" fmla="*/ 0 60000 65536"/>
                <a:gd name="T14" fmla="*/ 0 60000 65536"/>
                <a:gd name="T15" fmla="*/ 0 w 1970"/>
                <a:gd name="T16" fmla="*/ 0 h 567"/>
                <a:gd name="T17" fmla="*/ 1970 w 1970"/>
                <a:gd name="T18" fmla="*/ 567 h 567"/>
              </a:gdLst>
              <a:ahLst/>
              <a:cxnLst>
                <a:cxn ang="T10">
                  <a:pos x="T0" y="T1"/>
                </a:cxn>
                <a:cxn ang="T11">
                  <a:pos x="T2" y="T3"/>
                </a:cxn>
                <a:cxn ang="T12">
                  <a:pos x="T4" y="T5"/>
                </a:cxn>
                <a:cxn ang="T13">
                  <a:pos x="T6" y="T7"/>
                </a:cxn>
                <a:cxn ang="T14">
                  <a:pos x="T8" y="T9"/>
                </a:cxn>
              </a:cxnLst>
              <a:rect l="T15" t="T16" r="T17" b="T18"/>
              <a:pathLst>
                <a:path w="1970" h="567">
                  <a:moveTo>
                    <a:pt x="0" y="0"/>
                  </a:moveTo>
                  <a:lnTo>
                    <a:pt x="1970" y="307"/>
                  </a:lnTo>
                  <a:lnTo>
                    <a:pt x="1970" y="567"/>
                  </a:lnTo>
                  <a:lnTo>
                    <a:pt x="0" y="260"/>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132" name="Freeform 64">
              <a:extLst>
                <a:ext uri="{FF2B5EF4-FFF2-40B4-BE49-F238E27FC236}">
                  <a16:creationId xmlns:a16="http://schemas.microsoft.com/office/drawing/2014/main" id="{8EFDCD35-C4AD-488E-DD3B-01C675B09CEB}"/>
                </a:ext>
              </a:extLst>
            </p:cNvPr>
            <p:cNvSpPr>
              <a:spLocks/>
            </p:cNvSpPr>
            <p:nvPr/>
          </p:nvSpPr>
          <p:spPr bwMode="auto">
            <a:xfrm>
              <a:off x="1033" y="1003"/>
              <a:ext cx="104" cy="30"/>
            </a:xfrm>
            <a:custGeom>
              <a:avLst/>
              <a:gdLst>
                <a:gd name="T0" fmla="*/ 0 w 1970"/>
                <a:gd name="T1" fmla="*/ 0 h 566"/>
                <a:gd name="T2" fmla="*/ 1970 w 1970"/>
                <a:gd name="T3" fmla="*/ 307 h 566"/>
                <a:gd name="T4" fmla="*/ 1970 w 1970"/>
                <a:gd name="T5" fmla="*/ 566 h 566"/>
                <a:gd name="T6" fmla="*/ 0 w 1970"/>
                <a:gd name="T7" fmla="*/ 260 h 566"/>
                <a:gd name="T8" fmla="*/ 0 w 1970"/>
                <a:gd name="T9" fmla="*/ 0 h 566"/>
                <a:gd name="T10" fmla="*/ 0 60000 65536"/>
                <a:gd name="T11" fmla="*/ 0 60000 65536"/>
                <a:gd name="T12" fmla="*/ 0 60000 65536"/>
                <a:gd name="T13" fmla="*/ 0 60000 65536"/>
                <a:gd name="T14" fmla="*/ 0 60000 65536"/>
                <a:gd name="T15" fmla="*/ 0 w 1970"/>
                <a:gd name="T16" fmla="*/ 0 h 566"/>
                <a:gd name="T17" fmla="*/ 1970 w 1970"/>
                <a:gd name="T18" fmla="*/ 566 h 566"/>
              </a:gdLst>
              <a:ahLst/>
              <a:cxnLst>
                <a:cxn ang="T10">
                  <a:pos x="T0" y="T1"/>
                </a:cxn>
                <a:cxn ang="T11">
                  <a:pos x="T2" y="T3"/>
                </a:cxn>
                <a:cxn ang="T12">
                  <a:pos x="T4" y="T5"/>
                </a:cxn>
                <a:cxn ang="T13">
                  <a:pos x="T6" y="T7"/>
                </a:cxn>
                <a:cxn ang="T14">
                  <a:pos x="T8" y="T9"/>
                </a:cxn>
              </a:cxnLst>
              <a:rect l="T15" t="T16" r="T17" b="T18"/>
              <a:pathLst>
                <a:path w="1970" h="566">
                  <a:moveTo>
                    <a:pt x="0" y="0"/>
                  </a:moveTo>
                  <a:lnTo>
                    <a:pt x="1970" y="307"/>
                  </a:lnTo>
                  <a:lnTo>
                    <a:pt x="1970" y="566"/>
                  </a:lnTo>
                  <a:lnTo>
                    <a:pt x="0" y="260"/>
                  </a:lnTo>
                  <a:lnTo>
                    <a:pt x="0" y="0"/>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33" name="Freeform 65">
              <a:extLst>
                <a:ext uri="{FF2B5EF4-FFF2-40B4-BE49-F238E27FC236}">
                  <a16:creationId xmlns:a16="http://schemas.microsoft.com/office/drawing/2014/main" id="{B373962F-F3D7-20F5-44A5-59D2F307F154}"/>
                </a:ext>
              </a:extLst>
            </p:cNvPr>
            <p:cNvSpPr>
              <a:spLocks/>
            </p:cNvSpPr>
            <p:nvPr/>
          </p:nvSpPr>
          <p:spPr bwMode="auto">
            <a:xfrm>
              <a:off x="1033" y="1000"/>
              <a:ext cx="104" cy="30"/>
            </a:xfrm>
            <a:custGeom>
              <a:avLst/>
              <a:gdLst>
                <a:gd name="T0" fmla="*/ 0 w 1970"/>
                <a:gd name="T1" fmla="*/ 0 h 567"/>
                <a:gd name="T2" fmla="*/ 1970 w 1970"/>
                <a:gd name="T3" fmla="*/ 306 h 567"/>
                <a:gd name="T4" fmla="*/ 1970 w 1970"/>
                <a:gd name="T5" fmla="*/ 567 h 567"/>
                <a:gd name="T6" fmla="*/ 0 w 1970"/>
                <a:gd name="T7" fmla="*/ 259 h 567"/>
                <a:gd name="T8" fmla="*/ 0 w 1970"/>
                <a:gd name="T9" fmla="*/ 0 h 567"/>
                <a:gd name="T10" fmla="*/ 0 60000 65536"/>
                <a:gd name="T11" fmla="*/ 0 60000 65536"/>
                <a:gd name="T12" fmla="*/ 0 60000 65536"/>
                <a:gd name="T13" fmla="*/ 0 60000 65536"/>
                <a:gd name="T14" fmla="*/ 0 60000 65536"/>
                <a:gd name="T15" fmla="*/ 0 w 1970"/>
                <a:gd name="T16" fmla="*/ 0 h 567"/>
                <a:gd name="T17" fmla="*/ 1970 w 1970"/>
                <a:gd name="T18" fmla="*/ 567 h 567"/>
              </a:gdLst>
              <a:ahLst/>
              <a:cxnLst>
                <a:cxn ang="T10">
                  <a:pos x="T0" y="T1"/>
                </a:cxn>
                <a:cxn ang="T11">
                  <a:pos x="T2" y="T3"/>
                </a:cxn>
                <a:cxn ang="T12">
                  <a:pos x="T4" y="T5"/>
                </a:cxn>
                <a:cxn ang="T13">
                  <a:pos x="T6" y="T7"/>
                </a:cxn>
                <a:cxn ang="T14">
                  <a:pos x="T8" y="T9"/>
                </a:cxn>
              </a:cxnLst>
              <a:rect l="T15" t="T16" r="T17" b="T18"/>
              <a:pathLst>
                <a:path w="1970" h="567">
                  <a:moveTo>
                    <a:pt x="0" y="0"/>
                  </a:moveTo>
                  <a:lnTo>
                    <a:pt x="1970" y="306"/>
                  </a:lnTo>
                  <a:lnTo>
                    <a:pt x="1970" y="567"/>
                  </a:lnTo>
                  <a:lnTo>
                    <a:pt x="0" y="259"/>
                  </a:lnTo>
                  <a:lnTo>
                    <a:pt x="0" y="0"/>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sp>
          <p:nvSpPr>
            <p:cNvPr id="134" name="Freeform 66">
              <a:extLst>
                <a:ext uri="{FF2B5EF4-FFF2-40B4-BE49-F238E27FC236}">
                  <a16:creationId xmlns:a16="http://schemas.microsoft.com/office/drawing/2014/main" id="{C467E30B-96BE-0AB6-BC58-5AA5CA3C4BDB}"/>
                </a:ext>
              </a:extLst>
            </p:cNvPr>
            <p:cNvSpPr>
              <a:spLocks/>
            </p:cNvSpPr>
            <p:nvPr/>
          </p:nvSpPr>
          <p:spPr bwMode="auto">
            <a:xfrm>
              <a:off x="1024" y="1448"/>
              <a:ext cx="197" cy="69"/>
            </a:xfrm>
            <a:custGeom>
              <a:avLst/>
              <a:gdLst>
                <a:gd name="T0" fmla="*/ 9 w 3735"/>
                <a:gd name="T1" fmla="*/ 617 h 1318"/>
                <a:gd name="T2" fmla="*/ 61 w 3735"/>
                <a:gd name="T3" fmla="*/ 573 h 1318"/>
                <a:gd name="T4" fmla="*/ 119 w 3735"/>
                <a:gd name="T5" fmla="*/ 530 h 1318"/>
                <a:gd name="T6" fmla="*/ 196 w 3735"/>
                <a:gd name="T7" fmla="*/ 478 h 1318"/>
                <a:gd name="T8" fmla="*/ 289 w 3735"/>
                <a:gd name="T9" fmla="*/ 422 h 1318"/>
                <a:gd name="T10" fmla="*/ 370 w 3735"/>
                <a:gd name="T11" fmla="*/ 379 h 1318"/>
                <a:gd name="T12" fmla="*/ 430 w 3735"/>
                <a:gd name="T13" fmla="*/ 351 h 1318"/>
                <a:gd name="T14" fmla="*/ 493 w 3735"/>
                <a:gd name="T15" fmla="*/ 323 h 1318"/>
                <a:gd name="T16" fmla="*/ 561 w 3735"/>
                <a:gd name="T17" fmla="*/ 296 h 1318"/>
                <a:gd name="T18" fmla="*/ 686 w 3735"/>
                <a:gd name="T19" fmla="*/ 252 h 1318"/>
                <a:gd name="T20" fmla="*/ 877 w 3735"/>
                <a:gd name="T21" fmla="*/ 194 h 1318"/>
                <a:gd name="T22" fmla="*/ 1083 w 3735"/>
                <a:gd name="T23" fmla="*/ 138 h 1318"/>
                <a:gd name="T24" fmla="*/ 1299 w 3735"/>
                <a:gd name="T25" fmla="*/ 89 h 1318"/>
                <a:gd name="T26" fmla="*/ 1524 w 3735"/>
                <a:gd name="T27" fmla="*/ 49 h 1318"/>
                <a:gd name="T28" fmla="*/ 1753 w 3735"/>
                <a:gd name="T29" fmla="*/ 19 h 1318"/>
                <a:gd name="T30" fmla="*/ 1985 w 3735"/>
                <a:gd name="T31" fmla="*/ 2 h 1318"/>
                <a:gd name="T32" fmla="*/ 2216 w 3735"/>
                <a:gd name="T33" fmla="*/ 1 h 1318"/>
                <a:gd name="T34" fmla="*/ 2443 w 3735"/>
                <a:gd name="T35" fmla="*/ 18 h 1318"/>
                <a:gd name="T36" fmla="*/ 2663 w 3735"/>
                <a:gd name="T37" fmla="*/ 55 h 1318"/>
                <a:gd name="T38" fmla="*/ 2874 w 3735"/>
                <a:gd name="T39" fmla="*/ 113 h 1318"/>
                <a:gd name="T40" fmla="*/ 3073 w 3735"/>
                <a:gd name="T41" fmla="*/ 197 h 1318"/>
                <a:gd name="T42" fmla="*/ 3255 w 3735"/>
                <a:gd name="T43" fmla="*/ 306 h 1318"/>
                <a:gd name="T44" fmla="*/ 3420 w 3735"/>
                <a:gd name="T45" fmla="*/ 445 h 1318"/>
                <a:gd name="T46" fmla="*/ 3562 w 3735"/>
                <a:gd name="T47" fmla="*/ 615 h 1318"/>
                <a:gd name="T48" fmla="*/ 3681 w 3735"/>
                <a:gd name="T49" fmla="*/ 817 h 1318"/>
                <a:gd name="T50" fmla="*/ 3731 w 3735"/>
                <a:gd name="T51" fmla="*/ 939 h 1318"/>
                <a:gd name="T52" fmla="*/ 3735 w 3735"/>
                <a:gd name="T53" fmla="*/ 971 h 1318"/>
                <a:gd name="T54" fmla="*/ 3734 w 3735"/>
                <a:gd name="T55" fmla="*/ 1004 h 1318"/>
                <a:gd name="T56" fmla="*/ 3730 w 3735"/>
                <a:gd name="T57" fmla="*/ 1043 h 1318"/>
                <a:gd name="T58" fmla="*/ 3717 w 3735"/>
                <a:gd name="T59" fmla="*/ 1085 h 1318"/>
                <a:gd name="T60" fmla="*/ 3696 w 3735"/>
                <a:gd name="T61" fmla="*/ 1131 h 1318"/>
                <a:gd name="T62" fmla="*/ 3663 w 3735"/>
                <a:gd name="T63" fmla="*/ 1175 h 1318"/>
                <a:gd name="T64" fmla="*/ 3616 w 3735"/>
                <a:gd name="T65" fmla="*/ 1218 h 1318"/>
                <a:gd name="T66" fmla="*/ 3552 w 3735"/>
                <a:gd name="T67" fmla="*/ 1256 h 1318"/>
                <a:gd name="T68" fmla="*/ 3470 w 3735"/>
                <a:gd name="T69" fmla="*/ 1287 h 1318"/>
                <a:gd name="T70" fmla="*/ 3367 w 3735"/>
                <a:gd name="T71" fmla="*/ 1308 h 1318"/>
                <a:gd name="T72" fmla="*/ 3241 w 3735"/>
                <a:gd name="T73" fmla="*/ 1318 h 1318"/>
                <a:gd name="T74" fmla="*/ 3088 w 3735"/>
                <a:gd name="T75" fmla="*/ 1315 h 1318"/>
                <a:gd name="T76" fmla="*/ 2908 w 3735"/>
                <a:gd name="T77" fmla="*/ 1295 h 1318"/>
                <a:gd name="T78" fmla="*/ 2697 w 3735"/>
                <a:gd name="T79" fmla="*/ 1258 h 1318"/>
                <a:gd name="T80" fmla="*/ 2563 w 3735"/>
                <a:gd name="T81" fmla="*/ 1232 h 1318"/>
                <a:gd name="T82" fmla="*/ 2440 w 3735"/>
                <a:gd name="T83" fmla="*/ 1231 h 1318"/>
                <a:gd name="T84" fmla="*/ 2215 w 3735"/>
                <a:gd name="T85" fmla="*/ 1224 h 1318"/>
                <a:gd name="T86" fmla="*/ 1992 w 3735"/>
                <a:gd name="T87" fmla="*/ 1211 h 1318"/>
                <a:gd name="T88" fmla="*/ 1824 w 3735"/>
                <a:gd name="T89" fmla="*/ 1199 h 1318"/>
                <a:gd name="T90" fmla="*/ 1641 w 3735"/>
                <a:gd name="T91" fmla="*/ 1182 h 1318"/>
                <a:gd name="T92" fmla="*/ 1448 w 3735"/>
                <a:gd name="T93" fmla="*/ 1162 h 1318"/>
                <a:gd name="T94" fmla="*/ 1247 w 3735"/>
                <a:gd name="T95" fmla="*/ 1135 h 1318"/>
                <a:gd name="T96" fmla="*/ 1041 w 3735"/>
                <a:gd name="T97" fmla="*/ 1103 h 1318"/>
                <a:gd name="T98" fmla="*/ 833 w 3735"/>
                <a:gd name="T99" fmla="*/ 1065 h 1318"/>
                <a:gd name="T100" fmla="*/ 624 w 3735"/>
                <a:gd name="T101" fmla="*/ 1018 h 1318"/>
                <a:gd name="T102" fmla="*/ 419 w 3735"/>
                <a:gd name="T103" fmla="*/ 965 h 1318"/>
                <a:gd name="T104" fmla="*/ 219 w 3735"/>
                <a:gd name="T105" fmla="*/ 903 h 1318"/>
                <a:gd name="T106" fmla="*/ 0 w 3735"/>
                <a:gd name="T107" fmla="*/ 625 h 13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735"/>
                <a:gd name="T163" fmla="*/ 0 h 1318"/>
                <a:gd name="T164" fmla="*/ 3735 w 3735"/>
                <a:gd name="T165" fmla="*/ 1318 h 131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735" h="1318">
                  <a:moveTo>
                    <a:pt x="0" y="625"/>
                  </a:moveTo>
                  <a:lnTo>
                    <a:pt x="9" y="617"/>
                  </a:lnTo>
                  <a:lnTo>
                    <a:pt x="39" y="591"/>
                  </a:lnTo>
                  <a:lnTo>
                    <a:pt x="61" y="573"/>
                  </a:lnTo>
                  <a:lnTo>
                    <a:pt x="88" y="552"/>
                  </a:lnTo>
                  <a:lnTo>
                    <a:pt x="119" y="530"/>
                  </a:lnTo>
                  <a:lnTo>
                    <a:pt x="155" y="505"/>
                  </a:lnTo>
                  <a:lnTo>
                    <a:pt x="196" y="478"/>
                  </a:lnTo>
                  <a:lnTo>
                    <a:pt x="240" y="450"/>
                  </a:lnTo>
                  <a:lnTo>
                    <a:pt x="289" y="422"/>
                  </a:lnTo>
                  <a:lnTo>
                    <a:pt x="342" y="393"/>
                  </a:lnTo>
                  <a:lnTo>
                    <a:pt x="370" y="379"/>
                  </a:lnTo>
                  <a:lnTo>
                    <a:pt x="399" y="365"/>
                  </a:lnTo>
                  <a:lnTo>
                    <a:pt x="430" y="351"/>
                  </a:lnTo>
                  <a:lnTo>
                    <a:pt x="461" y="336"/>
                  </a:lnTo>
                  <a:lnTo>
                    <a:pt x="493" y="323"/>
                  </a:lnTo>
                  <a:lnTo>
                    <a:pt x="527" y="309"/>
                  </a:lnTo>
                  <a:lnTo>
                    <a:pt x="561" y="296"/>
                  </a:lnTo>
                  <a:lnTo>
                    <a:pt x="597" y="284"/>
                  </a:lnTo>
                  <a:lnTo>
                    <a:pt x="686" y="252"/>
                  </a:lnTo>
                  <a:lnTo>
                    <a:pt x="780" y="222"/>
                  </a:lnTo>
                  <a:lnTo>
                    <a:pt x="877" y="194"/>
                  </a:lnTo>
                  <a:lnTo>
                    <a:pt x="979" y="165"/>
                  </a:lnTo>
                  <a:lnTo>
                    <a:pt x="1083" y="138"/>
                  </a:lnTo>
                  <a:lnTo>
                    <a:pt x="1190" y="113"/>
                  </a:lnTo>
                  <a:lnTo>
                    <a:pt x="1299" y="89"/>
                  </a:lnTo>
                  <a:lnTo>
                    <a:pt x="1411" y="67"/>
                  </a:lnTo>
                  <a:lnTo>
                    <a:pt x="1524" y="49"/>
                  </a:lnTo>
                  <a:lnTo>
                    <a:pt x="1638" y="32"/>
                  </a:lnTo>
                  <a:lnTo>
                    <a:pt x="1753" y="19"/>
                  </a:lnTo>
                  <a:lnTo>
                    <a:pt x="1869" y="9"/>
                  </a:lnTo>
                  <a:lnTo>
                    <a:pt x="1985" y="2"/>
                  </a:lnTo>
                  <a:lnTo>
                    <a:pt x="2101" y="0"/>
                  </a:lnTo>
                  <a:lnTo>
                    <a:pt x="2216" y="1"/>
                  </a:lnTo>
                  <a:lnTo>
                    <a:pt x="2330" y="7"/>
                  </a:lnTo>
                  <a:lnTo>
                    <a:pt x="2443" y="18"/>
                  </a:lnTo>
                  <a:lnTo>
                    <a:pt x="2555" y="34"/>
                  </a:lnTo>
                  <a:lnTo>
                    <a:pt x="2663" y="55"/>
                  </a:lnTo>
                  <a:lnTo>
                    <a:pt x="2771" y="81"/>
                  </a:lnTo>
                  <a:lnTo>
                    <a:pt x="2874" y="113"/>
                  </a:lnTo>
                  <a:lnTo>
                    <a:pt x="2976" y="152"/>
                  </a:lnTo>
                  <a:lnTo>
                    <a:pt x="3073" y="197"/>
                  </a:lnTo>
                  <a:lnTo>
                    <a:pt x="3166" y="247"/>
                  </a:lnTo>
                  <a:lnTo>
                    <a:pt x="3255" y="306"/>
                  </a:lnTo>
                  <a:lnTo>
                    <a:pt x="3340" y="371"/>
                  </a:lnTo>
                  <a:lnTo>
                    <a:pt x="3420" y="445"/>
                  </a:lnTo>
                  <a:lnTo>
                    <a:pt x="3494" y="526"/>
                  </a:lnTo>
                  <a:lnTo>
                    <a:pt x="3562" y="615"/>
                  </a:lnTo>
                  <a:lnTo>
                    <a:pt x="3625" y="712"/>
                  </a:lnTo>
                  <a:lnTo>
                    <a:pt x="3681" y="817"/>
                  </a:lnTo>
                  <a:lnTo>
                    <a:pt x="3730" y="932"/>
                  </a:lnTo>
                  <a:lnTo>
                    <a:pt x="3731" y="939"/>
                  </a:lnTo>
                  <a:lnTo>
                    <a:pt x="3734" y="958"/>
                  </a:lnTo>
                  <a:lnTo>
                    <a:pt x="3735" y="971"/>
                  </a:lnTo>
                  <a:lnTo>
                    <a:pt x="3735" y="986"/>
                  </a:lnTo>
                  <a:lnTo>
                    <a:pt x="3734" y="1004"/>
                  </a:lnTo>
                  <a:lnTo>
                    <a:pt x="3733" y="1022"/>
                  </a:lnTo>
                  <a:lnTo>
                    <a:pt x="3730" y="1043"/>
                  </a:lnTo>
                  <a:lnTo>
                    <a:pt x="3725" y="1064"/>
                  </a:lnTo>
                  <a:lnTo>
                    <a:pt x="3717" y="1085"/>
                  </a:lnTo>
                  <a:lnTo>
                    <a:pt x="3708" y="1108"/>
                  </a:lnTo>
                  <a:lnTo>
                    <a:pt x="3696" y="1131"/>
                  </a:lnTo>
                  <a:lnTo>
                    <a:pt x="3681" y="1154"/>
                  </a:lnTo>
                  <a:lnTo>
                    <a:pt x="3663" y="1175"/>
                  </a:lnTo>
                  <a:lnTo>
                    <a:pt x="3642" y="1197"/>
                  </a:lnTo>
                  <a:lnTo>
                    <a:pt x="3616" y="1218"/>
                  </a:lnTo>
                  <a:lnTo>
                    <a:pt x="3586" y="1237"/>
                  </a:lnTo>
                  <a:lnTo>
                    <a:pt x="3552" y="1256"/>
                  </a:lnTo>
                  <a:lnTo>
                    <a:pt x="3514" y="1272"/>
                  </a:lnTo>
                  <a:lnTo>
                    <a:pt x="3470" y="1287"/>
                  </a:lnTo>
                  <a:lnTo>
                    <a:pt x="3422" y="1298"/>
                  </a:lnTo>
                  <a:lnTo>
                    <a:pt x="3367" y="1308"/>
                  </a:lnTo>
                  <a:lnTo>
                    <a:pt x="3307" y="1315"/>
                  </a:lnTo>
                  <a:lnTo>
                    <a:pt x="3241" y="1318"/>
                  </a:lnTo>
                  <a:lnTo>
                    <a:pt x="3167" y="1318"/>
                  </a:lnTo>
                  <a:lnTo>
                    <a:pt x="3088" y="1315"/>
                  </a:lnTo>
                  <a:lnTo>
                    <a:pt x="3002" y="1308"/>
                  </a:lnTo>
                  <a:lnTo>
                    <a:pt x="2908" y="1295"/>
                  </a:lnTo>
                  <a:lnTo>
                    <a:pt x="2806" y="1280"/>
                  </a:lnTo>
                  <a:lnTo>
                    <a:pt x="2697" y="1258"/>
                  </a:lnTo>
                  <a:lnTo>
                    <a:pt x="2579" y="1232"/>
                  </a:lnTo>
                  <a:lnTo>
                    <a:pt x="2563" y="1232"/>
                  </a:lnTo>
                  <a:lnTo>
                    <a:pt x="2516" y="1232"/>
                  </a:lnTo>
                  <a:lnTo>
                    <a:pt x="2440" y="1231"/>
                  </a:lnTo>
                  <a:lnTo>
                    <a:pt x="2339" y="1228"/>
                  </a:lnTo>
                  <a:lnTo>
                    <a:pt x="2215" y="1224"/>
                  </a:lnTo>
                  <a:lnTo>
                    <a:pt x="2071" y="1217"/>
                  </a:lnTo>
                  <a:lnTo>
                    <a:pt x="1992" y="1211"/>
                  </a:lnTo>
                  <a:lnTo>
                    <a:pt x="1909" y="1206"/>
                  </a:lnTo>
                  <a:lnTo>
                    <a:pt x="1824" y="1199"/>
                  </a:lnTo>
                  <a:lnTo>
                    <a:pt x="1734" y="1192"/>
                  </a:lnTo>
                  <a:lnTo>
                    <a:pt x="1641" y="1182"/>
                  </a:lnTo>
                  <a:lnTo>
                    <a:pt x="1545" y="1173"/>
                  </a:lnTo>
                  <a:lnTo>
                    <a:pt x="1448" y="1162"/>
                  </a:lnTo>
                  <a:lnTo>
                    <a:pt x="1349" y="1149"/>
                  </a:lnTo>
                  <a:lnTo>
                    <a:pt x="1247" y="1135"/>
                  </a:lnTo>
                  <a:lnTo>
                    <a:pt x="1145" y="1119"/>
                  </a:lnTo>
                  <a:lnTo>
                    <a:pt x="1041" y="1103"/>
                  </a:lnTo>
                  <a:lnTo>
                    <a:pt x="937" y="1084"/>
                  </a:lnTo>
                  <a:lnTo>
                    <a:pt x="833" y="1065"/>
                  </a:lnTo>
                  <a:lnTo>
                    <a:pt x="728" y="1042"/>
                  </a:lnTo>
                  <a:lnTo>
                    <a:pt x="624" y="1018"/>
                  </a:lnTo>
                  <a:lnTo>
                    <a:pt x="521" y="992"/>
                  </a:lnTo>
                  <a:lnTo>
                    <a:pt x="419" y="965"/>
                  </a:lnTo>
                  <a:lnTo>
                    <a:pt x="318" y="935"/>
                  </a:lnTo>
                  <a:lnTo>
                    <a:pt x="219" y="903"/>
                  </a:lnTo>
                  <a:lnTo>
                    <a:pt x="122" y="869"/>
                  </a:lnTo>
                  <a:lnTo>
                    <a:pt x="0" y="625"/>
                  </a:lnTo>
                  <a:close/>
                </a:path>
              </a:pathLst>
            </a:custGeom>
            <a:solidFill>
              <a:srgbClr val="004264"/>
            </a:solidFill>
            <a:ln w="9525">
              <a:noFill/>
              <a:round/>
              <a:headEnd/>
              <a:tailEnd/>
            </a:ln>
          </p:spPr>
          <p:txBody>
            <a:bodyPr/>
            <a:lstStyle/>
            <a:p>
              <a:pPr>
                <a:lnSpc>
                  <a:spcPct val="120000"/>
                </a:lnSpc>
              </a:pPr>
              <a:endParaRPr lang="zh-CN" altLang="en-US">
                <a:cs typeface="+mn-ea"/>
                <a:sym typeface="+mn-lt"/>
              </a:endParaRPr>
            </a:p>
          </p:txBody>
        </p:sp>
        <p:sp>
          <p:nvSpPr>
            <p:cNvPr id="135" name="Freeform 67">
              <a:extLst>
                <a:ext uri="{FF2B5EF4-FFF2-40B4-BE49-F238E27FC236}">
                  <a16:creationId xmlns:a16="http://schemas.microsoft.com/office/drawing/2014/main" id="{637A3992-83FE-D473-B827-13EA595E865A}"/>
                </a:ext>
              </a:extLst>
            </p:cNvPr>
            <p:cNvSpPr>
              <a:spLocks/>
            </p:cNvSpPr>
            <p:nvPr/>
          </p:nvSpPr>
          <p:spPr bwMode="auto">
            <a:xfrm>
              <a:off x="1031" y="1448"/>
              <a:ext cx="148" cy="30"/>
            </a:xfrm>
            <a:custGeom>
              <a:avLst/>
              <a:gdLst>
                <a:gd name="T0" fmla="*/ 121 w 2817"/>
                <a:gd name="T1" fmla="*/ 453 h 573"/>
                <a:gd name="T2" fmla="*/ 240 w 2817"/>
                <a:gd name="T3" fmla="*/ 444 h 573"/>
                <a:gd name="T4" fmla="*/ 451 w 2817"/>
                <a:gd name="T5" fmla="*/ 424 h 573"/>
                <a:gd name="T6" fmla="*/ 650 w 2817"/>
                <a:gd name="T7" fmla="*/ 401 h 573"/>
                <a:gd name="T8" fmla="*/ 794 w 2817"/>
                <a:gd name="T9" fmla="*/ 379 h 573"/>
                <a:gd name="T10" fmla="*/ 946 w 2817"/>
                <a:gd name="T11" fmla="*/ 354 h 573"/>
                <a:gd name="T12" fmla="*/ 1099 w 2817"/>
                <a:gd name="T13" fmla="*/ 324 h 573"/>
                <a:gd name="T14" fmla="*/ 1249 w 2817"/>
                <a:gd name="T15" fmla="*/ 290 h 573"/>
                <a:gd name="T16" fmla="*/ 1393 w 2817"/>
                <a:gd name="T17" fmla="*/ 251 h 573"/>
                <a:gd name="T18" fmla="*/ 1529 w 2817"/>
                <a:gd name="T19" fmla="*/ 205 h 573"/>
                <a:gd name="T20" fmla="*/ 1651 w 2817"/>
                <a:gd name="T21" fmla="*/ 154 h 573"/>
                <a:gd name="T22" fmla="*/ 1755 w 2817"/>
                <a:gd name="T23" fmla="*/ 97 h 573"/>
                <a:gd name="T24" fmla="*/ 1839 w 2817"/>
                <a:gd name="T25" fmla="*/ 34 h 573"/>
                <a:gd name="T26" fmla="*/ 1934 w 2817"/>
                <a:gd name="T27" fmla="*/ 1 h 573"/>
                <a:gd name="T28" fmla="*/ 2055 w 2817"/>
                <a:gd name="T29" fmla="*/ 3 h 573"/>
                <a:gd name="T30" fmla="*/ 2174 w 2817"/>
                <a:gd name="T31" fmla="*/ 8 h 573"/>
                <a:gd name="T32" fmla="*/ 2291 w 2817"/>
                <a:gd name="T33" fmla="*/ 16 h 573"/>
                <a:gd name="T34" fmla="*/ 2406 w 2817"/>
                <a:gd name="T35" fmla="*/ 28 h 573"/>
                <a:gd name="T36" fmla="*/ 2519 w 2817"/>
                <a:gd name="T37" fmla="*/ 47 h 573"/>
                <a:gd name="T38" fmla="*/ 2629 w 2817"/>
                <a:gd name="T39" fmla="*/ 71 h 573"/>
                <a:gd name="T40" fmla="*/ 2739 w 2817"/>
                <a:gd name="T41" fmla="*/ 102 h 573"/>
                <a:gd name="T42" fmla="*/ 2812 w 2817"/>
                <a:gd name="T43" fmla="*/ 132 h 573"/>
                <a:gd name="T44" fmla="*/ 2806 w 2817"/>
                <a:gd name="T45" fmla="*/ 161 h 573"/>
                <a:gd name="T46" fmla="*/ 2746 w 2817"/>
                <a:gd name="T47" fmla="*/ 196 h 573"/>
                <a:gd name="T48" fmla="*/ 2639 w 2817"/>
                <a:gd name="T49" fmla="*/ 236 h 573"/>
                <a:gd name="T50" fmla="*/ 2490 w 2817"/>
                <a:gd name="T51" fmla="*/ 281 h 573"/>
                <a:gd name="T52" fmla="*/ 2308 w 2817"/>
                <a:gd name="T53" fmla="*/ 326 h 573"/>
                <a:gd name="T54" fmla="*/ 2098 w 2817"/>
                <a:gd name="T55" fmla="*/ 373 h 573"/>
                <a:gd name="T56" fmla="*/ 1867 w 2817"/>
                <a:gd name="T57" fmla="*/ 418 h 573"/>
                <a:gd name="T58" fmla="*/ 1622 w 2817"/>
                <a:gd name="T59" fmla="*/ 461 h 573"/>
                <a:gd name="T60" fmla="*/ 1370 w 2817"/>
                <a:gd name="T61" fmla="*/ 499 h 573"/>
                <a:gd name="T62" fmla="*/ 1116 w 2817"/>
                <a:gd name="T63" fmla="*/ 531 h 573"/>
                <a:gd name="T64" fmla="*/ 868 w 2817"/>
                <a:gd name="T65" fmla="*/ 555 h 573"/>
                <a:gd name="T66" fmla="*/ 632 w 2817"/>
                <a:gd name="T67" fmla="*/ 570 h 573"/>
                <a:gd name="T68" fmla="*/ 416 w 2817"/>
                <a:gd name="T69" fmla="*/ 573 h 573"/>
                <a:gd name="T70" fmla="*/ 225 w 2817"/>
                <a:gd name="T71" fmla="*/ 565 h 573"/>
                <a:gd name="T72" fmla="*/ 65 w 2817"/>
                <a:gd name="T73" fmla="*/ 541 h 573"/>
                <a:gd name="T74" fmla="*/ 25 w 2817"/>
                <a:gd name="T75" fmla="*/ 505 h 573"/>
                <a:gd name="T76" fmla="*/ 78 w 2817"/>
                <a:gd name="T77" fmla="*/ 471 h 57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17"/>
                <a:gd name="T118" fmla="*/ 0 h 573"/>
                <a:gd name="T119" fmla="*/ 2817 w 2817"/>
                <a:gd name="T120" fmla="*/ 573 h 57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17" h="573">
                  <a:moveTo>
                    <a:pt x="105" y="454"/>
                  </a:moveTo>
                  <a:lnTo>
                    <a:pt x="121" y="453"/>
                  </a:lnTo>
                  <a:lnTo>
                    <a:pt x="168" y="450"/>
                  </a:lnTo>
                  <a:lnTo>
                    <a:pt x="240" y="444"/>
                  </a:lnTo>
                  <a:lnTo>
                    <a:pt x="336" y="436"/>
                  </a:lnTo>
                  <a:lnTo>
                    <a:pt x="451" y="424"/>
                  </a:lnTo>
                  <a:lnTo>
                    <a:pt x="580" y="409"/>
                  </a:lnTo>
                  <a:lnTo>
                    <a:pt x="650" y="401"/>
                  </a:lnTo>
                  <a:lnTo>
                    <a:pt x="721" y="390"/>
                  </a:lnTo>
                  <a:lnTo>
                    <a:pt x="794" y="379"/>
                  </a:lnTo>
                  <a:lnTo>
                    <a:pt x="870" y="367"/>
                  </a:lnTo>
                  <a:lnTo>
                    <a:pt x="946" y="354"/>
                  </a:lnTo>
                  <a:lnTo>
                    <a:pt x="1022" y="340"/>
                  </a:lnTo>
                  <a:lnTo>
                    <a:pt x="1099" y="324"/>
                  </a:lnTo>
                  <a:lnTo>
                    <a:pt x="1174" y="307"/>
                  </a:lnTo>
                  <a:lnTo>
                    <a:pt x="1249" y="290"/>
                  </a:lnTo>
                  <a:lnTo>
                    <a:pt x="1322" y="271"/>
                  </a:lnTo>
                  <a:lnTo>
                    <a:pt x="1393" y="251"/>
                  </a:lnTo>
                  <a:lnTo>
                    <a:pt x="1463" y="229"/>
                  </a:lnTo>
                  <a:lnTo>
                    <a:pt x="1529" y="205"/>
                  </a:lnTo>
                  <a:lnTo>
                    <a:pt x="1592" y="181"/>
                  </a:lnTo>
                  <a:lnTo>
                    <a:pt x="1651" y="154"/>
                  </a:lnTo>
                  <a:lnTo>
                    <a:pt x="1706" y="127"/>
                  </a:lnTo>
                  <a:lnTo>
                    <a:pt x="1755" y="97"/>
                  </a:lnTo>
                  <a:lnTo>
                    <a:pt x="1801" y="67"/>
                  </a:lnTo>
                  <a:lnTo>
                    <a:pt x="1839" y="34"/>
                  </a:lnTo>
                  <a:lnTo>
                    <a:pt x="1872" y="0"/>
                  </a:lnTo>
                  <a:lnTo>
                    <a:pt x="1934" y="1"/>
                  </a:lnTo>
                  <a:lnTo>
                    <a:pt x="1994" y="2"/>
                  </a:lnTo>
                  <a:lnTo>
                    <a:pt x="2055" y="3"/>
                  </a:lnTo>
                  <a:lnTo>
                    <a:pt x="2114" y="5"/>
                  </a:lnTo>
                  <a:lnTo>
                    <a:pt x="2174" y="8"/>
                  </a:lnTo>
                  <a:lnTo>
                    <a:pt x="2232" y="12"/>
                  </a:lnTo>
                  <a:lnTo>
                    <a:pt x="2291" y="16"/>
                  </a:lnTo>
                  <a:lnTo>
                    <a:pt x="2348" y="22"/>
                  </a:lnTo>
                  <a:lnTo>
                    <a:pt x="2406" y="28"/>
                  </a:lnTo>
                  <a:lnTo>
                    <a:pt x="2462" y="36"/>
                  </a:lnTo>
                  <a:lnTo>
                    <a:pt x="2519" y="47"/>
                  </a:lnTo>
                  <a:lnTo>
                    <a:pt x="2575" y="58"/>
                  </a:lnTo>
                  <a:lnTo>
                    <a:pt x="2629" y="71"/>
                  </a:lnTo>
                  <a:lnTo>
                    <a:pt x="2684" y="85"/>
                  </a:lnTo>
                  <a:lnTo>
                    <a:pt x="2739" y="102"/>
                  </a:lnTo>
                  <a:lnTo>
                    <a:pt x="2794" y="121"/>
                  </a:lnTo>
                  <a:lnTo>
                    <a:pt x="2812" y="132"/>
                  </a:lnTo>
                  <a:lnTo>
                    <a:pt x="2817" y="145"/>
                  </a:lnTo>
                  <a:lnTo>
                    <a:pt x="2806" y="161"/>
                  </a:lnTo>
                  <a:lnTo>
                    <a:pt x="2782" y="177"/>
                  </a:lnTo>
                  <a:lnTo>
                    <a:pt x="2746" y="196"/>
                  </a:lnTo>
                  <a:lnTo>
                    <a:pt x="2698" y="215"/>
                  </a:lnTo>
                  <a:lnTo>
                    <a:pt x="2639" y="236"/>
                  </a:lnTo>
                  <a:lnTo>
                    <a:pt x="2569" y="258"/>
                  </a:lnTo>
                  <a:lnTo>
                    <a:pt x="2490" y="281"/>
                  </a:lnTo>
                  <a:lnTo>
                    <a:pt x="2403" y="303"/>
                  </a:lnTo>
                  <a:lnTo>
                    <a:pt x="2308" y="326"/>
                  </a:lnTo>
                  <a:lnTo>
                    <a:pt x="2205" y="350"/>
                  </a:lnTo>
                  <a:lnTo>
                    <a:pt x="2098" y="373"/>
                  </a:lnTo>
                  <a:lnTo>
                    <a:pt x="1985" y="396"/>
                  </a:lnTo>
                  <a:lnTo>
                    <a:pt x="1867" y="418"/>
                  </a:lnTo>
                  <a:lnTo>
                    <a:pt x="1746" y="440"/>
                  </a:lnTo>
                  <a:lnTo>
                    <a:pt x="1622" y="461"/>
                  </a:lnTo>
                  <a:lnTo>
                    <a:pt x="1497" y="480"/>
                  </a:lnTo>
                  <a:lnTo>
                    <a:pt x="1370" y="499"/>
                  </a:lnTo>
                  <a:lnTo>
                    <a:pt x="1242" y="515"/>
                  </a:lnTo>
                  <a:lnTo>
                    <a:pt x="1116" y="531"/>
                  </a:lnTo>
                  <a:lnTo>
                    <a:pt x="991" y="544"/>
                  </a:lnTo>
                  <a:lnTo>
                    <a:pt x="868" y="555"/>
                  </a:lnTo>
                  <a:lnTo>
                    <a:pt x="748" y="564"/>
                  </a:lnTo>
                  <a:lnTo>
                    <a:pt x="632" y="570"/>
                  </a:lnTo>
                  <a:lnTo>
                    <a:pt x="521" y="573"/>
                  </a:lnTo>
                  <a:lnTo>
                    <a:pt x="416" y="573"/>
                  </a:lnTo>
                  <a:lnTo>
                    <a:pt x="317" y="570"/>
                  </a:lnTo>
                  <a:lnTo>
                    <a:pt x="225" y="565"/>
                  </a:lnTo>
                  <a:lnTo>
                    <a:pt x="141" y="555"/>
                  </a:lnTo>
                  <a:lnTo>
                    <a:pt x="65" y="541"/>
                  </a:lnTo>
                  <a:lnTo>
                    <a:pt x="0" y="524"/>
                  </a:lnTo>
                  <a:lnTo>
                    <a:pt x="25" y="505"/>
                  </a:lnTo>
                  <a:lnTo>
                    <a:pt x="51" y="487"/>
                  </a:lnTo>
                  <a:lnTo>
                    <a:pt x="78" y="471"/>
                  </a:lnTo>
                  <a:lnTo>
                    <a:pt x="105" y="454"/>
                  </a:lnTo>
                  <a:close/>
                </a:path>
              </a:pathLst>
            </a:custGeom>
            <a:solidFill>
              <a:srgbClr val="4D7299"/>
            </a:solidFill>
            <a:ln w="9525">
              <a:noFill/>
              <a:round/>
              <a:headEnd/>
              <a:tailEnd/>
            </a:ln>
          </p:spPr>
          <p:txBody>
            <a:bodyPr/>
            <a:lstStyle/>
            <a:p>
              <a:pPr>
                <a:lnSpc>
                  <a:spcPct val="120000"/>
                </a:lnSpc>
              </a:pPr>
              <a:endParaRPr lang="zh-CN" altLang="en-US">
                <a:cs typeface="+mn-ea"/>
                <a:sym typeface="+mn-lt"/>
              </a:endParaRPr>
            </a:p>
          </p:txBody>
        </p:sp>
      </p:grpSp>
      <p:sp>
        <p:nvSpPr>
          <p:cNvPr id="136" name="矩形 135">
            <a:extLst>
              <a:ext uri="{FF2B5EF4-FFF2-40B4-BE49-F238E27FC236}">
                <a16:creationId xmlns:a16="http://schemas.microsoft.com/office/drawing/2014/main" id="{A73BE079-A70E-03D8-6295-64CAE3F2F349}"/>
              </a:ext>
            </a:extLst>
          </p:cNvPr>
          <p:cNvSpPr/>
          <p:nvPr/>
        </p:nvSpPr>
        <p:spPr>
          <a:xfrm>
            <a:off x="6728025" y="1683656"/>
            <a:ext cx="4708246" cy="497957"/>
          </a:xfrm>
          <a:prstGeom prst="rect">
            <a:avLst/>
          </a:prstGeom>
        </p:spPr>
        <p:txBody>
          <a:bodyPr wrap="square">
            <a:spAutoFit/>
          </a:bodyPr>
          <a:lstStyle/>
          <a:p>
            <a:pPr>
              <a:lnSpc>
                <a:spcPct val="120000"/>
              </a:lnSpc>
            </a:pPr>
            <a:r>
              <a:rPr lang="en-US" altLang="zh-CN" sz="2400" b="1" dirty="0">
                <a:latin typeface="+mn-ea"/>
                <a:cs typeface="+mn-ea"/>
                <a:sym typeface="+mn-lt"/>
              </a:rPr>
              <a:t>VLAN</a:t>
            </a:r>
            <a:r>
              <a:rPr lang="zh-CN" altLang="en-US" sz="2400" b="1" dirty="0">
                <a:latin typeface="+mn-ea"/>
                <a:cs typeface="+mn-ea"/>
                <a:sym typeface="+mn-lt"/>
              </a:rPr>
              <a:t>是交换机的一个基本功能</a:t>
            </a:r>
          </a:p>
        </p:txBody>
      </p:sp>
    </p:spTree>
    <p:extLst>
      <p:ext uri="{BB962C8B-B14F-4D97-AF65-F5344CB8AC3E}">
        <p14:creationId xmlns:p14="http://schemas.microsoft.com/office/powerpoint/2010/main" val="140111472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56FBABB1-325B-1AA7-18EA-787D2F649DFC}"/>
              </a:ext>
            </a:extLst>
          </p:cNvPr>
          <p:cNvGrpSpPr/>
          <p:nvPr/>
        </p:nvGrpSpPr>
        <p:grpSpPr>
          <a:xfrm>
            <a:off x="6373243" y="2734812"/>
            <a:ext cx="3975716" cy="2166199"/>
            <a:chOff x="4480268" y="2507474"/>
            <a:chExt cx="2981787" cy="1624649"/>
          </a:xfrm>
        </p:grpSpPr>
        <p:sp>
          <p:nvSpPr>
            <p:cNvPr id="23" name="Line 4">
              <a:extLst>
                <a:ext uri="{FF2B5EF4-FFF2-40B4-BE49-F238E27FC236}">
                  <a16:creationId xmlns:a16="http://schemas.microsoft.com/office/drawing/2014/main" id="{D0549ADA-587A-75C4-ECBB-4694EC3A1282}"/>
                </a:ext>
              </a:extLst>
            </p:cNvPr>
            <p:cNvSpPr>
              <a:spLocks noChangeShapeType="1"/>
            </p:cNvSpPr>
            <p:nvPr/>
          </p:nvSpPr>
          <p:spPr bwMode="auto">
            <a:xfrm flipH="1">
              <a:off x="5103341" y="2517774"/>
              <a:ext cx="682396" cy="6858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24" name="Line 5">
              <a:extLst>
                <a:ext uri="{FF2B5EF4-FFF2-40B4-BE49-F238E27FC236}">
                  <a16:creationId xmlns:a16="http://schemas.microsoft.com/office/drawing/2014/main" id="{6EEE0C38-1F52-18D4-ECA1-A161F8D9668E}"/>
                </a:ext>
              </a:extLst>
            </p:cNvPr>
            <p:cNvSpPr>
              <a:spLocks noChangeShapeType="1"/>
            </p:cNvSpPr>
            <p:nvPr/>
          </p:nvSpPr>
          <p:spPr bwMode="auto">
            <a:xfrm>
              <a:off x="5956643" y="2517774"/>
              <a:ext cx="0" cy="990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25" name="Line 6">
              <a:extLst>
                <a:ext uri="{FF2B5EF4-FFF2-40B4-BE49-F238E27FC236}">
                  <a16:creationId xmlns:a16="http://schemas.microsoft.com/office/drawing/2014/main" id="{17E5A99F-11BC-F83B-BF09-EA05919C4FD2}"/>
                </a:ext>
              </a:extLst>
            </p:cNvPr>
            <p:cNvSpPr>
              <a:spLocks noChangeShapeType="1"/>
            </p:cNvSpPr>
            <p:nvPr/>
          </p:nvSpPr>
          <p:spPr bwMode="auto">
            <a:xfrm>
              <a:off x="6136615" y="2507474"/>
              <a:ext cx="994900" cy="133945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26" name="Text Box 7">
              <a:extLst>
                <a:ext uri="{FF2B5EF4-FFF2-40B4-BE49-F238E27FC236}">
                  <a16:creationId xmlns:a16="http://schemas.microsoft.com/office/drawing/2014/main" id="{230D6569-87E8-8E7C-087E-E02F9042B0DF}"/>
                </a:ext>
              </a:extLst>
            </p:cNvPr>
            <p:cNvSpPr txBox="1">
              <a:spLocks noChangeArrowheads="1"/>
            </p:cNvSpPr>
            <p:nvPr/>
          </p:nvSpPr>
          <p:spPr bwMode="auto">
            <a:xfrm>
              <a:off x="4480268" y="3187699"/>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latin typeface="+mn-lt"/>
                  <a:cs typeface="+mn-ea"/>
                  <a:sym typeface="+mn-lt"/>
                </a:rPr>
                <a:t>VLAN 10</a:t>
              </a:r>
            </a:p>
          </p:txBody>
        </p:sp>
        <p:sp>
          <p:nvSpPr>
            <p:cNvPr id="27" name="Text Box 8">
              <a:extLst>
                <a:ext uri="{FF2B5EF4-FFF2-40B4-BE49-F238E27FC236}">
                  <a16:creationId xmlns:a16="http://schemas.microsoft.com/office/drawing/2014/main" id="{4CFDD9F3-FB16-D603-2D98-EFECF82DCC73}"/>
                </a:ext>
              </a:extLst>
            </p:cNvPr>
            <p:cNvSpPr txBox="1">
              <a:spLocks noChangeArrowheads="1"/>
            </p:cNvSpPr>
            <p:nvPr/>
          </p:nvSpPr>
          <p:spPr bwMode="auto">
            <a:xfrm>
              <a:off x="5347043" y="3508374"/>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latin typeface="+mn-lt"/>
                  <a:cs typeface="+mn-ea"/>
                  <a:sym typeface="+mn-lt"/>
                </a:rPr>
                <a:t>VLAN 20</a:t>
              </a:r>
            </a:p>
          </p:txBody>
        </p:sp>
        <p:sp>
          <p:nvSpPr>
            <p:cNvPr id="28" name="Text Box 9">
              <a:extLst>
                <a:ext uri="{FF2B5EF4-FFF2-40B4-BE49-F238E27FC236}">
                  <a16:creationId xmlns:a16="http://schemas.microsoft.com/office/drawing/2014/main" id="{3D58E7A9-0729-ED95-481E-7732BB0C042F}"/>
                </a:ext>
              </a:extLst>
            </p:cNvPr>
            <p:cNvSpPr txBox="1">
              <a:spLocks noChangeArrowheads="1"/>
            </p:cNvSpPr>
            <p:nvPr/>
          </p:nvSpPr>
          <p:spPr bwMode="auto">
            <a:xfrm>
              <a:off x="6585372" y="3828049"/>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latin typeface="+mn-lt"/>
                  <a:cs typeface="+mn-ea"/>
                  <a:sym typeface="+mn-lt"/>
                </a:rPr>
                <a:t>VLAN 30</a:t>
              </a:r>
            </a:p>
          </p:txBody>
        </p:sp>
        <p:sp>
          <p:nvSpPr>
            <p:cNvPr id="30" name="Text Box 7">
              <a:extLst>
                <a:ext uri="{FF2B5EF4-FFF2-40B4-BE49-F238E27FC236}">
                  <a16:creationId xmlns:a16="http://schemas.microsoft.com/office/drawing/2014/main" id="{1A537690-C70B-2B62-1299-9F8D374430EE}"/>
                </a:ext>
              </a:extLst>
            </p:cNvPr>
            <p:cNvSpPr txBox="1">
              <a:spLocks noChangeArrowheads="1"/>
            </p:cNvSpPr>
            <p:nvPr/>
          </p:nvSpPr>
          <p:spPr bwMode="auto">
            <a:xfrm>
              <a:off x="5282504" y="2579559"/>
              <a:ext cx="238287"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solidFill>
                    <a:srgbClr val="3333FF"/>
                  </a:solidFill>
                  <a:latin typeface="+mn-lt"/>
                  <a:cs typeface="+mn-ea"/>
                  <a:sym typeface="+mn-lt"/>
                </a:rPr>
                <a:t>2</a:t>
              </a:r>
            </a:p>
          </p:txBody>
        </p:sp>
        <p:sp>
          <p:nvSpPr>
            <p:cNvPr id="31" name="Text Box 7">
              <a:extLst>
                <a:ext uri="{FF2B5EF4-FFF2-40B4-BE49-F238E27FC236}">
                  <a16:creationId xmlns:a16="http://schemas.microsoft.com/office/drawing/2014/main" id="{E63E4B37-E93F-4474-EA80-6FDB003B87F8}"/>
                </a:ext>
              </a:extLst>
            </p:cNvPr>
            <p:cNvSpPr txBox="1">
              <a:spLocks noChangeArrowheads="1"/>
            </p:cNvSpPr>
            <p:nvPr/>
          </p:nvSpPr>
          <p:spPr bwMode="auto">
            <a:xfrm>
              <a:off x="5706006" y="2579559"/>
              <a:ext cx="238287"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solidFill>
                    <a:srgbClr val="3333FF"/>
                  </a:solidFill>
                  <a:latin typeface="+mn-lt"/>
                  <a:cs typeface="+mn-ea"/>
                  <a:sym typeface="+mn-lt"/>
                </a:rPr>
                <a:t>4</a:t>
              </a:r>
            </a:p>
          </p:txBody>
        </p:sp>
        <p:sp>
          <p:nvSpPr>
            <p:cNvPr id="32" name="Text Box 7">
              <a:extLst>
                <a:ext uri="{FF2B5EF4-FFF2-40B4-BE49-F238E27FC236}">
                  <a16:creationId xmlns:a16="http://schemas.microsoft.com/office/drawing/2014/main" id="{C17E8844-DE2C-F8AF-4170-3F4D788F313E}"/>
                </a:ext>
              </a:extLst>
            </p:cNvPr>
            <p:cNvSpPr txBox="1">
              <a:spLocks noChangeArrowheads="1"/>
            </p:cNvSpPr>
            <p:nvPr/>
          </p:nvSpPr>
          <p:spPr bwMode="auto">
            <a:xfrm>
              <a:off x="6054685" y="2579559"/>
              <a:ext cx="238287"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solidFill>
                    <a:srgbClr val="3333FF"/>
                  </a:solidFill>
                  <a:latin typeface="+mn-lt"/>
                  <a:cs typeface="+mn-ea"/>
                  <a:sym typeface="+mn-lt"/>
                </a:rPr>
                <a:t>6</a:t>
              </a:r>
            </a:p>
          </p:txBody>
        </p:sp>
      </p:grpSp>
      <p:sp>
        <p:nvSpPr>
          <p:cNvPr id="2" name="标题 1">
            <a:extLst>
              <a:ext uri="{FF2B5EF4-FFF2-40B4-BE49-F238E27FC236}">
                <a16:creationId xmlns:a16="http://schemas.microsoft.com/office/drawing/2014/main" id="{A1B6E873-DBC1-910D-2B1D-359F1CB009AD}"/>
              </a:ext>
            </a:extLst>
          </p:cNvPr>
          <p:cNvSpPr>
            <a:spLocks noGrp="1"/>
          </p:cNvSpPr>
          <p:nvPr>
            <p:ph type="title"/>
          </p:nvPr>
        </p:nvSpPr>
        <p:spPr/>
        <p:txBody>
          <a:bodyPr/>
          <a:lstStyle/>
          <a:p>
            <a:r>
              <a:rPr lang="zh-CN" altLang="en-US" sz="3200" b="1" dirty="0">
                <a:cs typeface="+mn-ea"/>
                <a:sym typeface="+mn-lt"/>
              </a:rPr>
              <a:t>基于交换机端口划分</a:t>
            </a:r>
            <a:endParaRPr lang="zh-CN" altLang="en-US" dirty="0"/>
          </a:p>
        </p:txBody>
      </p:sp>
      <p:sp>
        <p:nvSpPr>
          <p:cNvPr id="4" name="灯片编号占位符 3">
            <a:extLst>
              <a:ext uri="{FF2B5EF4-FFF2-40B4-BE49-F238E27FC236}">
                <a16:creationId xmlns:a16="http://schemas.microsoft.com/office/drawing/2014/main" id="{8F96E7B8-FF4D-B9CC-ED9D-AEC841A6B06D}"/>
              </a:ext>
            </a:extLst>
          </p:cNvPr>
          <p:cNvSpPr>
            <a:spLocks noGrp="1"/>
          </p:cNvSpPr>
          <p:nvPr>
            <p:ph type="sldNum" sz="quarter" idx="12"/>
          </p:nvPr>
        </p:nvSpPr>
        <p:spPr/>
        <p:txBody>
          <a:bodyPr/>
          <a:lstStyle/>
          <a:p>
            <a:fld id="{C8BB1146-E542-4D4E-B8E9-6919A11DDD48}" type="slidenum">
              <a:rPr lang="en-US" smtClean="0"/>
              <a:t>243</a:t>
            </a:fld>
            <a:endParaRPr lang="en-US"/>
          </a:p>
        </p:txBody>
      </p:sp>
      <p:sp>
        <p:nvSpPr>
          <p:cNvPr id="5" name="内容占位符 2">
            <a:extLst>
              <a:ext uri="{FF2B5EF4-FFF2-40B4-BE49-F238E27FC236}">
                <a16:creationId xmlns:a16="http://schemas.microsoft.com/office/drawing/2014/main" id="{1F76995B-A21E-7EA4-FEAA-90E1D774FF1F}"/>
              </a:ext>
            </a:extLst>
          </p:cNvPr>
          <p:cNvSpPr>
            <a:spLocks noGrp="1"/>
          </p:cNvSpPr>
          <p:nvPr>
            <p:ph idx="1"/>
          </p:nvPr>
        </p:nvSpPr>
        <p:spPr>
          <a:xfrm>
            <a:off x="758581" y="2515455"/>
            <a:ext cx="4676707" cy="3107780"/>
          </a:xfrm>
        </p:spPr>
        <p:txBody>
          <a:bodyPr>
            <a:normAutofit/>
          </a:bodyPr>
          <a:lstStyle/>
          <a:p>
            <a:pPr eaLnBrk="0" hangingPunct="0">
              <a:lnSpc>
                <a:spcPct val="120000"/>
              </a:lnSpc>
            </a:pPr>
            <a:r>
              <a:rPr lang="zh-CN" altLang="en-US" sz="2400" dirty="0">
                <a:cs typeface="+mn-ea"/>
                <a:sym typeface="+mn-lt"/>
              </a:rPr>
              <a:t>最简单、也是最常用的方法</a:t>
            </a:r>
            <a:endParaRPr lang="en-US" altLang="zh-CN" sz="2400" dirty="0">
              <a:cs typeface="+mn-ea"/>
              <a:sym typeface="+mn-lt"/>
            </a:endParaRPr>
          </a:p>
          <a:p>
            <a:pPr eaLnBrk="0" hangingPunct="0">
              <a:lnSpc>
                <a:spcPct val="120000"/>
              </a:lnSpc>
            </a:pPr>
            <a:r>
              <a:rPr lang="zh-CN" altLang="en-US" sz="2400" dirty="0">
                <a:cs typeface="+mn-ea"/>
                <a:sym typeface="+mn-lt"/>
              </a:rPr>
              <a:t>属于在第一层划分</a:t>
            </a:r>
            <a:r>
              <a:rPr lang="en-US" altLang="zh-CN" dirty="0">
                <a:latin typeface="+mn-ea"/>
                <a:cs typeface="+mn-ea"/>
                <a:sym typeface="+mn-lt"/>
              </a:rPr>
              <a:t>VLAN</a:t>
            </a:r>
            <a:r>
              <a:rPr lang="zh-CN" altLang="en-US" sz="2400" dirty="0">
                <a:cs typeface="+mn-ea"/>
                <a:sym typeface="+mn-lt"/>
              </a:rPr>
              <a:t>的方法</a:t>
            </a:r>
            <a:endParaRPr lang="en-US" altLang="zh-CN" sz="2400" dirty="0">
              <a:cs typeface="+mn-ea"/>
              <a:sym typeface="+mn-lt"/>
            </a:endParaRPr>
          </a:p>
          <a:p>
            <a:pPr eaLnBrk="0" hangingPunct="0">
              <a:lnSpc>
                <a:spcPct val="120000"/>
              </a:lnSpc>
            </a:pPr>
            <a:r>
              <a:rPr lang="zh-CN" altLang="en-US" sz="2400" dirty="0">
                <a:solidFill>
                  <a:srgbClr val="C00000"/>
                </a:solidFill>
                <a:cs typeface="+mn-ea"/>
                <a:sym typeface="+mn-lt"/>
              </a:rPr>
              <a:t>缺点</a:t>
            </a:r>
            <a:r>
              <a:rPr lang="zh-CN" altLang="en-US" sz="2400" dirty="0">
                <a:cs typeface="+mn-ea"/>
                <a:sym typeface="+mn-lt"/>
              </a:rPr>
              <a:t>：不允许用户移动</a:t>
            </a:r>
          </a:p>
          <a:p>
            <a:pPr marL="536575" indent="-271463">
              <a:lnSpc>
                <a:spcPct val="120000"/>
              </a:lnSpc>
              <a:buFont typeface="Wingdings" panose="05000000000000000000" pitchFamily="2" charset="2"/>
              <a:buChar char="Ø"/>
            </a:pPr>
            <a:endParaRPr lang="en-US" altLang="zh-CN" dirty="0">
              <a:latin typeface="+mn-ea"/>
              <a:cs typeface="+mn-ea"/>
              <a:sym typeface="+mn-lt"/>
            </a:endParaRPr>
          </a:p>
          <a:p>
            <a:endParaRPr lang="zh-CN" altLang="en-US" dirty="0"/>
          </a:p>
        </p:txBody>
      </p:sp>
      <p:pic>
        <p:nvPicPr>
          <p:cNvPr id="38" name="图形 37">
            <a:extLst>
              <a:ext uri="{FF2B5EF4-FFF2-40B4-BE49-F238E27FC236}">
                <a16:creationId xmlns:a16="http://schemas.microsoft.com/office/drawing/2014/main" id="{C088F736-E8A3-0AA5-57E3-A6F936FEB90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832761" y="1951075"/>
            <a:ext cx="1042138" cy="797470"/>
          </a:xfrm>
          <a:prstGeom prst="rect">
            <a:avLst/>
          </a:prstGeom>
        </p:spPr>
      </p:pic>
    </p:spTree>
    <p:extLst>
      <p:ext uri="{BB962C8B-B14F-4D97-AF65-F5344CB8AC3E}">
        <p14:creationId xmlns:p14="http://schemas.microsoft.com/office/powerpoint/2010/main" val="294512273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45A3F5-29BE-99AA-822D-56AC03B57E8D}"/>
              </a:ext>
            </a:extLst>
          </p:cNvPr>
          <p:cNvSpPr>
            <a:spLocks noGrp="1"/>
          </p:cNvSpPr>
          <p:nvPr>
            <p:ph type="title"/>
          </p:nvPr>
        </p:nvSpPr>
        <p:spPr/>
        <p:txBody>
          <a:bodyPr/>
          <a:lstStyle/>
          <a:p>
            <a:r>
              <a:rPr lang="zh-CN" altLang="en-US" sz="3200" b="1" dirty="0">
                <a:cs typeface="+mn-ea"/>
                <a:sym typeface="+mn-lt"/>
              </a:rPr>
              <a:t>基于主机网卡</a:t>
            </a:r>
            <a:r>
              <a:rPr lang="en-US" altLang="zh-CN" sz="3200" b="1" dirty="0">
                <a:cs typeface="+mn-ea"/>
                <a:sym typeface="+mn-lt"/>
              </a:rPr>
              <a:t>MAC</a:t>
            </a:r>
            <a:r>
              <a:rPr lang="zh-CN" altLang="en-US" sz="3200" b="1" dirty="0">
                <a:cs typeface="+mn-ea"/>
                <a:sym typeface="+mn-lt"/>
              </a:rPr>
              <a:t>地址划分</a:t>
            </a:r>
            <a:endParaRPr lang="zh-CN" altLang="en-US" dirty="0"/>
          </a:p>
        </p:txBody>
      </p:sp>
      <p:sp>
        <p:nvSpPr>
          <p:cNvPr id="3" name="内容占位符 2">
            <a:extLst>
              <a:ext uri="{FF2B5EF4-FFF2-40B4-BE49-F238E27FC236}">
                <a16:creationId xmlns:a16="http://schemas.microsoft.com/office/drawing/2014/main" id="{FA529A3E-B1AC-A9EF-F4B6-A4B7BCC354B5}"/>
              </a:ext>
            </a:extLst>
          </p:cNvPr>
          <p:cNvSpPr>
            <a:spLocks noGrp="1"/>
          </p:cNvSpPr>
          <p:nvPr>
            <p:ph idx="1"/>
          </p:nvPr>
        </p:nvSpPr>
        <p:spPr>
          <a:xfrm>
            <a:off x="705440" y="1790830"/>
            <a:ext cx="5001883" cy="3276340"/>
          </a:xfrm>
        </p:spPr>
        <p:txBody>
          <a:bodyPr>
            <a:normAutofit fontScale="92500" lnSpcReduction="10000"/>
          </a:bodyPr>
          <a:lstStyle/>
          <a:p>
            <a:pPr eaLnBrk="0" hangingPunct="0">
              <a:lnSpc>
                <a:spcPct val="120000"/>
              </a:lnSpc>
            </a:pPr>
            <a:r>
              <a:rPr lang="zh-CN" altLang="en-US" sz="2400" dirty="0">
                <a:latin typeface="+mn-ea"/>
                <a:cs typeface="+mn-ea"/>
                <a:sym typeface="+mn-lt"/>
              </a:rPr>
              <a:t>根据用户主机的</a:t>
            </a:r>
            <a:r>
              <a:rPr lang="en-US" altLang="zh-CN" sz="2400" dirty="0">
                <a:latin typeface="+mn-ea"/>
                <a:cs typeface="+mn-ea"/>
                <a:sym typeface="+mn-lt"/>
              </a:rPr>
              <a:t>MAC</a:t>
            </a:r>
            <a:r>
              <a:rPr lang="zh-CN" altLang="en-US" sz="2400" dirty="0">
                <a:latin typeface="+mn-ea"/>
                <a:cs typeface="+mn-ea"/>
                <a:sym typeface="+mn-lt"/>
              </a:rPr>
              <a:t>地址划分</a:t>
            </a:r>
            <a:r>
              <a:rPr lang="en-US" altLang="zh-CN" dirty="0">
                <a:latin typeface="+mn-ea"/>
                <a:cs typeface="+mn-ea"/>
                <a:sym typeface="+mn-lt"/>
              </a:rPr>
              <a:t>VLAN </a:t>
            </a:r>
            <a:endParaRPr lang="en-US" altLang="zh-CN" sz="2400" dirty="0">
              <a:latin typeface="+mn-ea"/>
              <a:cs typeface="+mn-ea"/>
              <a:sym typeface="+mn-lt"/>
            </a:endParaRPr>
          </a:p>
          <a:p>
            <a:pPr eaLnBrk="0" hangingPunct="0">
              <a:lnSpc>
                <a:spcPct val="120000"/>
              </a:lnSpc>
            </a:pPr>
            <a:r>
              <a:rPr lang="zh-CN" altLang="en-US" sz="2400" dirty="0">
                <a:latin typeface="+mn-ea"/>
                <a:cs typeface="+mn-ea"/>
                <a:sym typeface="+mn-lt"/>
              </a:rPr>
              <a:t>属于在第二层划分虚拟局域网的方法</a:t>
            </a:r>
            <a:endParaRPr lang="en-US" altLang="zh-CN" sz="2400" dirty="0">
              <a:latin typeface="+mn-ea"/>
              <a:cs typeface="+mn-ea"/>
              <a:sym typeface="+mn-lt"/>
            </a:endParaRPr>
          </a:p>
          <a:p>
            <a:pPr eaLnBrk="0" hangingPunct="0">
              <a:lnSpc>
                <a:spcPct val="120000"/>
              </a:lnSpc>
            </a:pPr>
            <a:r>
              <a:rPr lang="zh-CN" altLang="en-US" sz="2400" dirty="0">
                <a:latin typeface="+mn-ea"/>
                <a:cs typeface="+mn-ea"/>
                <a:sym typeface="+mn-lt"/>
              </a:rPr>
              <a:t>允许用户移动</a:t>
            </a:r>
            <a:endParaRPr lang="en-US" altLang="zh-CN" sz="2400" dirty="0">
              <a:latin typeface="+mn-ea"/>
              <a:cs typeface="+mn-ea"/>
              <a:sym typeface="+mn-lt"/>
            </a:endParaRPr>
          </a:p>
          <a:p>
            <a:pPr eaLnBrk="0" hangingPunct="0">
              <a:lnSpc>
                <a:spcPct val="120000"/>
              </a:lnSpc>
            </a:pPr>
            <a:r>
              <a:rPr lang="zh-CN" altLang="en-US" sz="2400" dirty="0">
                <a:solidFill>
                  <a:srgbClr val="C00000"/>
                </a:solidFill>
                <a:latin typeface="+mn-ea"/>
                <a:cs typeface="+mn-ea"/>
                <a:sym typeface="+mn-lt"/>
              </a:rPr>
              <a:t>缺点</a:t>
            </a:r>
            <a:r>
              <a:rPr lang="zh-CN" altLang="en-US" sz="2400" dirty="0">
                <a:latin typeface="+mn-ea"/>
                <a:cs typeface="+mn-ea"/>
                <a:sym typeface="+mn-lt"/>
              </a:rPr>
              <a:t>：</a:t>
            </a:r>
            <a:endParaRPr lang="en-US" altLang="zh-CN" sz="2400" dirty="0">
              <a:latin typeface="+mn-ea"/>
              <a:cs typeface="+mn-ea"/>
              <a:sym typeface="+mn-lt"/>
            </a:endParaRPr>
          </a:p>
          <a:p>
            <a:pPr marL="608012" indent="-342900" eaLnBrk="0" hangingPunct="0">
              <a:lnSpc>
                <a:spcPct val="120000"/>
              </a:lnSpc>
              <a:buFont typeface="Wingdings" panose="05000000000000000000" pitchFamily="2" charset="2"/>
              <a:buChar char="Ø"/>
            </a:pPr>
            <a:r>
              <a:rPr lang="zh-CN" altLang="en-US" sz="2400" dirty="0">
                <a:latin typeface="+mn-ea"/>
                <a:cs typeface="+mn-ea"/>
                <a:sym typeface="+mn-lt"/>
              </a:rPr>
              <a:t>需要输入和管理大量的</a:t>
            </a:r>
            <a:r>
              <a:rPr lang="en-US" altLang="zh-CN" sz="2400" dirty="0">
                <a:latin typeface="+mn-ea"/>
                <a:cs typeface="+mn-ea"/>
                <a:sym typeface="+mn-lt"/>
              </a:rPr>
              <a:t>MAC</a:t>
            </a:r>
            <a:r>
              <a:rPr lang="zh-CN" altLang="en-US" sz="2400" dirty="0">
                <a:latin typeface="+mn-ea"/>
                <a:cs typeface="+mn-ea"/>
                <a:sym typeface="+mn-lt"/>
              </a:rPr>
              <a:t>地址</a:t>
            </a:r>
            <a:endParaRPr lang="en-US" altLang="zh-CN" sz="2400" dirty="0">
              <a:latin typeface="+mn-ea"/>
              <a:cs typeface="+mn-ea"/>
              <a:sym typeface="+mn-lt"/>
            </a:endParaRPr>
          </a:p>
          <a:p>
            <a:pPr marL="608012" indent="-342900" eaLnBrk="0" hangingPunct="0">
              <a:lnSpc>
                <a:spcPct val="120000"/>
              </a:lnSpc>
              <a:buFont typeface="Wingdings" panose="05000000000000000000" pitchFamily="2" charset="2"/>
              <a:buChar char="Ø"/>
            </a:pPr>
            <a:r>
              <a:rPr lang="zh-CN" altLang="en-US" sz="2400" dirty="0">
                <a:latin typeface="+mn-ea"/>
                <a:cs typeface="+mn-ea"/>
                <a:sym typeface="+mn-lt"/>
              </a:rPr>
              <a:t>如果用户的</a:t>
            </a:r>
            <a:r>
              <a:rPr lang="en-US" altLang="zh-CN" sz="2400" dirty="0">
                <a:latin typeface="+mn-ea"/>
                <a:cs typeface="+mn-ea"/>
                <a:sym typeface="+mn-lt"/>
              </a:rPr>
              <a:t>MAC</a:t>
            </a:r>
            <a:r>
              <a:rPr lang="zh-CN" altLang="en-US" sz="2400" dirty="0">
                <a:latin typeface="+mn-ea"/>
                <a:cs typeface="+mn-ea"/>
                <a:sym typeface="+mn-lt"/>
              </a:rPr>
              <a:t>地址改变了，则需要管理员重新配置</a:t>
            </a:r>
            <a:r>
              <a:rPr lang="en-US" altLang="zh-CN" sz="2400" dirty="0">
                <a:latin typeface="+mn-ea"/>
                <a:cs typeface="+mn-ea"/>
                <a:sym typeface="+mn-lt"/>
              </a:rPr>
              <a:t>VLAN</a:t>
            </a:r>
            <a:endParaRPr lang="zh-CN" altLang="en-US" sz="2400" dirty="0">
              <a:latin typeface="+mn-ea"/>
              <a:cs typeface="+mn-ea"/>
              <a:sym typeface="+mn-lt"/>
            </a:endParaRPr>
          </a:p>
          <a:p>
            <a:endParaRPr lang="zh-CN" altLang="en-US" dirty="0"/>
          </a:p>
        </p:txBody>
      </p:sp>
      <p:sp>
        <p:nvSpPr>
          <p:cNvPr id="5" name="灯片编号占位符 4">
            <a:extLst>
              <a:ext uri="{FF2B5EF4-FFF2-40B4-BE49-F238E27FC236}">
                <a16:creationId xmlns:a16="http://schemas.microsoft.com/office/drawing/2014/main" id="{39872C43-D56B-9469-C8E7-33C6A052D9FD}"/>
              </a:ext>
            </a:extLst>
          </p:cNvPr>
          <p:cNvSpPr>
            <a:spLocks noGrp="1"/>
          </p:cNvSpPr>
          <p:nvPr>
            <p:ph type="sldNum" sz="quarter" idx="12"/>
          </p:nvPr>
        </p:nvSpPr>
        <p:spPr/>
        <p:txBody>
          <a:bodyPr/>
          <a:lstStyle/>
          <a:p>
            <a:fld id="{C8BB1146-E542-4D4E-B8E9-6919A11DDD48}" type="slidenum">
              <a:rPr lang="en-US" smtClean="0"/>
              <a:t>244</a:t>
            </a:fld>
            <a:endParaRPr lang="en-US"/>
          </a:p>
        </p:txBody>
      </p:sp>
      <p:grpSp>
        <p:nvGrpSpPr>
          <p:cNvPr id="6" name="组合 5">
            <a:extLst>
              <a:ext uri="{FF2B5EF4-FFF2-40B4-BE49-F238E27FC236}">
                <a16:creationId xmlns:a16="http://schemas.microsoft.com/office/drawing/2014/main" id="{59368551-CAC9-27F4-BFB2-9488586749A4}"/>
              </a:ext>
            </a:extLst>
          </p:cNvPr>
          <p:cNvGrpSpPr/>
          <p:nvPr/>
        </p:nvGrpSpPr>
        <p:grpSpPr>
          <a:xfrm>
            <a:off x="6669478" y="2082331"/>
            <a:ext cx="3770522" cy="2122456"/>
            <a:chOff x="5599418" y="2574869"/>
            <a:chExt cx="2827892" cy="1591842"/>
          </a:xfrm>
        </p:grpSpPr>
        <p:sp>
          <p:nvSpPr>
            <p:cNvPr id="7" name="Line 4">
              <a:extLst>
                <a:ext uri="{FF2B5EF4-FFF2-40B4-BE49-F238E27FC236}">
                  <a16:creationId xmlns:a16="http://schemas.microsoft.com/office/drawing/2014/main" id="{B5664C9B-4DCF-BE42-2BFB-AB6F77ECDFC8}"/>
                </a:ext>
              </a:extLst>
            </p:cNvPr>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8" name="Line 6">
              <a:extLst>
                <a:ext uri="{FF2B5EF4-FFF2-40B4-BE49-F238E27FC236}">
                  <a16:creationId xmlns:a16="http://schemas.microsoft.com/office/drawing/2014/main" id="{E704EC83-14A9-CEED-C005-FC091E959390}"/>
                </a:ext>
              </a:extLst>
            </p:cNvPr>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9" name="Text Box 7">
              <a:extLst>
                <a:ext uri="{FF2B5EF4-FFF2-40B4-BE49-F238E27FC236}">
                  <a16:creationId xmlns:a16="http://schemas.microsoft.com/office/drawing/2014/main" id="{9DAE0D97-FEE2-287A-AD93-0F12EC4D87E9}"/>
                </a:ext>
              </a:extLst>
            </p:cNvPr>
            <p:cNvSpPr txBox="1">
              <a:spLocks noChangeArrowheads="1"/>
            </p:cNvSpPr>
            <p:nvPr/>
          </p:nvSpPr>
          <p:spPr bwMode="auto">
            <a:xfrm>
              <a:off x="5760900" y="3862637"/>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latin typeface="+mn-lt"/>
                  <a:cs typeface="+mn-ea"/>
                  <a:sym typeface="+mn-lt"/>
                </a:rPr>
                <a:t>VLAN 10</a:t>
              </a:r>
            </a:p>
          </p:txBody>
        </p:sp>
        <p:sp>
          <p:nvSpPr>
            <p:cNvPr id="10" name="Text Box 9">
              <a:extLst>
                <a:ext uri="{FF2B5EF4-FFF2-40B4-BE49-F238E27FC236}">
                  <a16:creationId xmlns:a16="http://schemas.microsoft.com/office/drawing/2014/main" id="{E046B010-769E-E8A2-01EF-779EFE9E0F82}"/>
                </a:ext>
              </a:extLst>
            </p:cNvPr>
            <p:cNvSpPr txBox="1">
              <a:spLocks noChangeArrowheads="1"/>
            </p:cNvSpPr>
            <p:nvPr/>
          </p:nvSpPr>
          <p:spPr bwMode="auto">
            <a:xfrm>
              <a:off x="7359199" y="3833660"/>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latin typeface="+mn-lt"/>
                  <a:cs typeface="+mn-ea"/>
                  <a:sym typeface="+mn-lt"/>
                </a:rPr>
                <a:t>VLAN 30</a:t>
              </a:r>
            </a:p>
          </p:txBody>
        </p:sp>
        <p:pic>
          <p:nvPicPr>
            <p:cNvPr id="12" name="Picture 12">
              <a:extLst>
                <a:ext uri="{FF2B5EF4-FFF2-40B4-BE49-F238E27FC236}">
                  <a16:creationId xmlns:a16="http://schemas.microsoft.com/office/drawing/2014/main" id="{EF879D73-82D7-841E-9959-585BF5B86094}"/>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9418" y="3198776"/>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13" name="Text Box 19">
              <a:extLst>
                <a:ext uri="{FF2B5EF4-FFF2-40B4-BE49-F238E27FC236}">
                  <a16:creationId xmlns:a16="http://schemas.microsoft.com/office/drawing/2014/main" id="{ED206556-8B68-B56D-F97D-CEDEF4AFE166}"/>
                </a:ext>
              </a:extLst>
            </p:cNvPr>
            <p:cNvSpPr txBox="1">
              <a:spLocks noChangeArrowheads="1"/>
            </p:cNvSpPr>
            <p:nvPr/>
          </p:nvSpPr>
          <p:spPr bwMode="auto">
            <a:xfrm>
              <a:off x="5991761" y="3250262"/>
              <a:ext cx="547265" cy="564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20000"/>
                </a:lnSpc>
              </a:pPr>
              <a:r>
                <a:rPr lang="en-US" altLang="zh-CN" sz="1867" b="1" dirty="0">
                  <a:latin typeface="+mn-lt"/>
                  <a:cs typeface="+mn-ea"/>
                  <a:sym typeface="+mn-lt"/>
                </a:rPr>
                <a:t>MAC</a:t>
              </a:r>
            </a:p>
            <a:p>
              <a:pPr algn="ctr">
                <a:lnSpc>
                  <a:spcPct val="120000"/>
                </a:lnSpc>
              </a:pPr>
              <a:r>
                <a:rPr lang="zh-CN" altLang="en-US" sz="1867" b="1" dirty="0">
                  <a:latin typeface="+mn-lt"/>
                  <a:cs typeface="+mn-ea"/>
                  <a:sym typeface="+mn-lt"/>
                </a:rPr>
                <a:t>地址</a:t>
              </a:r>
              <a:endParaRPr lang="en-US" altLang="zh-CN" sz="1867" b="1" dirty="0">
                <a:latin typeface="+mn-lt"/>
                <a:cs typeface="+mn-ea"/>
                <a:sym typeface="+mn-lt"/>
              </a:endParaRPr>
            </a:p>
          </p:txBody>
        </p:sp>
        <p:pic>
          <p:nvPicPr>
            <p:cNvPr id="14" name="Picture 12">
              <a:extLst>
                <a:ext uri="{FF2B5EF4-FFF2-40B4-BE49-F238E27FC236}">
                  <a16:creationId xmlns:a16="http://schemas.microsoft.com/office/drawing/2014/main" id="{D329C3CA-B81D-021C-E1AE-071CB0482243}"/>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067" y="3183154"/>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15" name="Text Box 19">
              <a:extLst>
                <a:ext uri="{FF2B5EF4-FFF2-40B4-BE49-F238E27FC236}">
                  <a16:creationId xmlns:a16="http://schemas.microsoft.com/office/drawing/2014/main" id="{96C46624-DE82-8AC8-67B9-8F7AFA56C045}"/>
                </a:ext>
              </a:extLst>
            </p:cNvPr>
            <p:cNvSpPr txBox="1">
              <a:spLocks noChangeArrowheads="1"/>
            </p:cNvSpPr>
            <p:nvPr/>
          </p:nvSpPr>
          <p:spPr bwMode="auto">
            <a:xfrm>
              <a:off x="7534578" y="3254816"/>
              <a:ext cx="547265" cy="564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20000"/>
                </a:lnSpc>
              </a:pPr>
              <a:r>
                <a:rPr lang="en-US" altLang="zh-CN" sz="1867" b="1" dirty="0">
                  <a:latin typeface="+mn-lt"/>
                  <a:cs typeface="+mn-ea"/>
                  <a:sym typeface="+mn-lt"/>
                </a:rPr>
                <a:t>MAC</a:t>
              </a:r>
            </a:p>
            <a:p>
              <a:pPr algn="ctr">
                <a:lnSpc>
                  <a:spcPct val="120000"/>
                </a:lnSpc>
              </a:pPr>
              <a:r>
                <a:rPr lang="zh-CN" altLang="en-US" sz="1867" b="1" dirty="0">
                  <a:latin typeface="+mn-lt"/>
                  <a:cs typeface="+mn-ea"/>
                  <a:sym typeface="+mn-lt"/>
                </a:rPr>
                <a:t>地址</a:t>
              </a:r>
              <a:endParaRPr lang="en-US" altLang="zh-CN" sz="1867" b="1" dirty="0">
                <a:latin typeface="+mn-lt"/>
                <a:cs typeface="+mn-ea"/>
                <a:sym typeface="+mn-lt"/>
              </a:endParaRPr>
            </a:p>
          </p:txBody>
        </p:sp>
      </p:grpSp>
      <p:graphicFrame>
        <p:nvGraphicFramePr>
          <p:cNvPr id="21" name="表格 20">
            <a:extLst>
              <a:ext uri="{FF2B5EF4-FFF2-40B4-BE49-F238E27FC236}">
                <a16:creationId xmlns:a16="http://schemas.microsoft.com/office/drawing/2014/main" id="{4E6E1970-367D-EC55-E156-5AEEE8AA1E73}"/>
              </a:ext>
            </a:extLst>
          </p:cNvPr>
          <p:cNvGraphicFramePr>
            <a:graphicFrameLocks noGrp="1"/>
          </p:cNvGraphicFramePr>
          <p:nvPr>
            <p:extLst>
              <p:ext uri="{D42A27DB-BD31-4B8C-83A1-F6EECF244321}">
                <p14:modId xmlns:p14="http://schemas.microsoft.com/office/powerpoint/2010/main" val="3827203039"/>
              </p:ext>
            </p:extLst>
          </p:nvPr>
        </p:nvGraphicFramePr>
        <p:xfrm>
          <a:off x="6634117" y="4412613"/>
          <a:ext cx="3805883" cy="1552131"/>
        </p:xfrm>
        <a:graphic>
          <a:graphicData uri="http://schemas.openxmlformats.org/drawingml/2006/table">
            <a:tbl>
              <a:tblPr firstRow="1" bandRow="1">
                <a:tableStyleId>{5C22544A-7EE6-4342-B048-85BDC9FD1C3A}</a:tableStyleId>
              </a:tblPr>
              <a:tblGrid>
                <a:gridCol w="2570207">
                  <a:extLst>
                    <a:ext uri="{9D8B030D-6E8A-4147-A177-3AD203B41FA5}">
                      <a16:colId xmlns:a16="http://schemas.microsoft.com/office/drawing/2014/main" val="20000"/>
                    </a:ext>
                  </a:extLst>
                </a:gridCol>
                <a:gridCol w="1235676">
                  <a:extLst>
                    <a:ext uri="{9D8B030D-6E8A-4147-A177-3AD203B41FA5}">
                      <a16:colId xmlns:a16="http://schemas.microsoft.com/office/drawing/2014/main" val="20001"/>
                    </a:ext>
                  </a:extLst>
                </a:gridCol>
              </a:tblGrid>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MAC </a:t>
                      </a:r>
                      <a:r>
                        <a:rPr lang="zh-CN" altLang="en-US" sz="1600" b="1" dirty="0">
                          <a:solidFill>
                            <a:schemeClr val="tx1"/>
                          </a:solidFill>
                          <a:latin typeface="+mn-lt"/>
                          <a:ea typeface="+mn-ea"/>
                          <a:cs typeface="+mn-ea"/>
                          <a:sym typeface="+mn-lt"/>
                        </a:rPr>
                        <a:t>地址</a:t>
                      </a: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VLAN</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extLst>
                  <a:ext uri="{0D108BD9-81ED-4DB2-BD59-A6C34878D82A}">
                    <a16:rowId xmlns:a16="http://schemas.microsoft.com/office/drawing/2014/main" val="10000"/>
                  </a:ext>
                </a:extLst>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00-15-F5-CC-C8-14</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10</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C0-AB-D5-00-18-F4</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10</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C0-C5-18-DE-BC-E6</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30</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pic>
        <p:nvPicPr>
          <p:cNvPr id="22" name="图形 21">
            <a:extLst>
              <a:ext uri="{FF2B5EF4-FFF2-40B4-BE49-F238E27FC236}">
                <a16:creationId xmlns:a16="http://schemas.microsoft.com/office/drawing/2014/main" id="{F59845A5-CE9F-34E1-DCDF-55D6EBCF146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009440" y="1371064"/>
            <a:ext cx="996281" cy="762379"/>
          </a:xfrm>
          <a:prstGeom prst="rect">
            <a:avLst/>
          </a:prstGeom>
        </p:spPr>
      </p:pic>
    </p:spTree>
    <p:extLst>
      <p:ext uri="{BB962C8B-B14F-4D97-AF65-F5344CB8AC3E}">
        <p14:creationId xmlns:p14="http://schemas.microsoft.com/office/powerpoint/2010/main" val="268588917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C3D60D-01CE-675D-705A-9E0C3B3C8A89}"/>
              </a:ext>
            </a:extLst>
          </p:cNvPr>
          <p:cNvSpPr>
            <a:spLocks noGrp="1"/>
          </p:cNvSpPr>
          <p:nvPr>
            <p:ph type="title"/>
          </p:nvPr>
        </p:nvSpPr>
        <p:spPr/>
        <p:txBody>
          <a:bodyPr/>
          <a:lstStyle/>
          <a:p>
            <a:r>
              <a:rPr lang="zh-CN" altLang="en-US" sz="3200" b="1" dirty="0">
                <a:cs typeface="+mn-ea"/>
                <a:sym typeface="+mn-lt"/>
              </a:rPr>
              <a:t>基于协议类型划分</a:t>
            </a:r>
            <a:endParaRPr lang="zh-CN" altLang="en-US" dirty="0"/>
          </a:p>
        </p:txBody>
      </p:sp>
      <p:sp>
        <p:nvSpPr>
          <p:cNvPr id="3" name="内容占位符 2">
            <a:extLst>
              <a:ext uri="{FF2B5EF4-FFF2-40B4-BE49-F238E27FC236}">
                <a16:creationId xmlns:a16="http://schemas.microsoft.com/office/drawing/2014/main" id="{0901621C-EF30-0691-606C-AF1D2D6C6B6B}"/>
              </a:ext>
            </a:extLst>
          </p:cNvPr>
          <p:cNvSpPr>
            <a:spLocks noGrp="1"/>
          </p:cNvSpPr>
          <p:nvPr>
            <p:ph idx="1"/>
          </p:nvPr>
        </p:nvSpPr>
        <p:spPr>
          <a:xfrm>
            <a:off x="595199" y="2055481"/>
            <a:ext cx="5332187" cy="3024186"/>
          </a:xfrm>
        </p:spPr>
        <p:txBody>
          <a:bodyPr/>
          <a:lstStyle/>
          <a:p>
            <a:pPr eaLnBrk="0" hangingPunct="0">
              <a:lnSpc>
                <a:spcPct val="120000"/>
              </a:lnSpc>
            </a:pPr>
            <a:r>
              <a:rPr lang="zh-CN" altLang="en-US" sz="2400" dirty="0">
                <a:latin typeface="+mn-ea"/>
                <a:cs typeface="+mn-ea"/>
                <a:sym typeface="+mn-lt"/>
              </a:rPr>
              <a:t>根据以太网帧的第三个字段“</a:t>
            </a:r>
            <a:r>
              <a:rPr lang="zh-CN" altLang="en-US" sz="2400" dirty="0">
                <a:solidFill>
                  <a:srgbClr val="C00000"/>
                </a:solidFill>
                <a:latin typeface="+mn-ea"/>
                <a:cs typeface="+mn-ea"/>
                <a:sym typeface="+mn-lt"/>
              </a:rPr>
              <a:t>类型</a:t>
            </a:r>
            <a:r>
              <a:rPr lang="zh-CN" altLang="en-US" sz="2400" dirty="0">
                <a:latin typeface="+mn-ea"/>
                <a:cs typeface="+mn-ea"/>
                <a:sym typeface="+mn-lt"/>
              </a:rPr>
              <a:t>”字段确定该类型的协议属于哪一个虚拟局域网</a:t>
            </a:r>
            <a:endParaRPr lang="en-US" altLang="zh-CN" sz="2400" dirty="0">
              <a:latin typeface="+mn-ea"/>
              <a:cs typeface="+mn-ea"/>
              <a:sym typeface="+mn-lt"/>
            </a:endParaRPr>
          </a:p>
          <a:p>
            <a:pPr eaLnBrk="0" hangingPunct="0">
              <a:lnSpc>
                <a:spcPct val="120000"/>
              </a:lnSpc>
            </a:pPr>
            <a:r>
              <a:rPr lang="zh-CN" altLang="en-US" sz="2400" dirty="0">
                <a:latin typeface="+mn-ea"/>
                <a:cs typeface="+mn-ea"/>
                <a:sym typeface="+mn-lt"/>
              </a:rPr>
              <a:t>属于在第二层划分虚拟局域网的方法</a:t>
            </a:r>
            <a:endParaRPr lang="en-US" altLang="zh-CN" sz="2400" dirty="0">
              <a:latin typeface="+mn-ea"/>
              <a:cs typeface="+mn-ea"/>
              <a:sym typeface="+mn-lt"/>
            </a:endParaRPr>
          </a:p>
          <a:p>
            <a:endParaRPr lang="zh-CN" altLang="en-US" dirty="0"/>
          </a:p>
        </p:txBody>
      </p:sp>
      <p:sp>
        <p:nvSpPr>
          <p:cNvPr id="5" name="灯片编号占位符 4">
            <a:extLst>
              <a:ext uri="{FF2B5EF4-FFF2-40B4-BE49-F238E27FC236}">
                <a16:creationId xmlns:a16="http://schemas.microsoft.com/office/drawing/2014/main" id="{90DC2025-0E30-888C-B1B3-B8805C015FA4}"/>
              </a:ext>
            </a:extLst>
          </p:cNvPr>
          <p:cNvSpPr>
            <a:spLocks noGrp="1"/>
          </p:cNvSpPr>
          <p:nvPr>
            <p:ph type="sldNum" sz="quarter" idx="12"/>
          </p:nvPr>
        </p:nvSpPr>
        <p:spPr/>
        <p:txBody>
          <a:bodyPr/>
          <a:lstStyle/>
          <a:p>
            <a:fld id="{C8BB1146-E542-4D4E-B8E9-6919A11DDD48}" type="slidenum">
              <a:rPr lang="en-US" smtClean="0"/>
              <a:t>245</a:t>
            </a:fld>
            <a:endParaRPr lang="en-US"/>
          </a:p>
        </p:txBody>
      </p:sp>
      <p:grpSp>
        <p:nvGrpSpPr>
          <p:cNvPr id="7" name="组合 6">
            <a:extLst>
              <a:ext uri="{FF2B5EF4-FFF2-40B4-BE49-F238E27FC236}">
                <a16:creationId xmlns:a16="http://schemas.microsoft.com/office/drawing/2014/main" id="{750BA426-FE42-04EB-868B-C107341BC83B}"/>
              </a:ext>
            </a:extLst>
          </p:cNvPr>
          <p:cNvGrpSpPr/>
          <p:nvPr/>
        </p:nvGrpSpPr>
        <p:grpSpPr>
          <a:xfrm>
            <a:off x="6911442" y="2290953"/>
            <a:ext cx="3770522" cy="2122456"/>
            <a:chOff x="5599418" y="2574869"/>
            <a:chExt cx="2827892" cy="1591842"/>
          </a:xfrm>
        </p:grpSpPr>
        <p:sp>
          <p:nvSpPr>
            <p:cNvPr id="8" name="Line 4">
              <a:extLst>
                <a:ext uri="{FF2B5EF4-FFF2-40B4-BE49-F238E27FC236}">
                  <a16:creationId xmlns:a16="http://schemas.microsoft.com/office/drawing/2014/main" id="{6A5CF039-5528-2AB4-F543-2CF2236BF9FA}"/>
                </a:ext>
              </a:extLst>
            </p:cNvPr>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9" name="Line 6">
              <a:extLst>
                <a:ext uri="{FF2B5EF4-FFF2-40B4-BE49-F238E27FC236}">
                  <a16:creationId xmlns:a16="http://schemas.microsoft.com/office/drawing/2014/main" id="{21502F88-9129-32EF-2BD7-E2C4D61A9475}"/>
                </a:ext>
              </a:extLst>
            </p:cNvPr>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10" name="Text Box 7">
              <a:extLst>
                <a:ext uri="{FF2B5EF4-FFF2-40B4-BE49-F238E27FC236}">
                  <a16:creationId xmlns:a16="http://schemas.microsoft.com/office/drawing/2014/main" id="{E25468AB-C7CB-E6A4-11F4-125A4441A50D}"/>
                </a:ext>
              </a:extLst>
            </p:cNvPr>
            <p:cNvSpPr txBox="1">
              <a:spLocks noChangeArrowheads="1"/>
            </p:cNvSpPr>
            <p:nvPr/>
          </p:nvSpPr>
          <p:spPr bwMode="auto">
            <a:xfrm>
              <a:off x="5760900" y="3862637"/>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latin typeface="+mn-lt"/>
                  <a:cs typeface="+mn-ea"/>
                  <a:sym typeface="+mn-lt"/>
                </a:rPr>
                <a:t>VLAN 10</a:t>
              </a:r>
            </a:p>
          </p:txBody>
        </p:sp>
        <p:sp>
          <p:nvSpPr>
            <p:cNvPr id="11" name="Text Box 9">
              <a:extLst>
                <a:ext uri="{FF2B5EF4-FFF2-40B4-BE49-F238E27FC236}">
                  <a16:creationId xmlns:a16="http://schemas.microsoft.com/office/drawing/2014/main" id="{1C927704-89D1-C85F-CA6E-36467CED3DF6}"/>
                </a:ext>
              </a:extLst>
            </p:cNvPr>
            <p:cNvSpPr txBox="1">
              <a:spLocks noChangeArrowheads="1"/>
            </p:cNvSpPr>
            <p:nvPr/>
          </p:nvSpPr>
          <p:spPr bwMode="auto">
            <a:xfrm>
              <a:off x="7359199" y="3833660"/>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latin typeface="+mn-lt"/>
                  <a:cs typeface="+mn-ea"/>
                  <a:sym typeface="+mn-lt"/>
                </a:rPr>
                <a:t>VLAN 30</a:t>
              </a:r>
            </a:p>
          </p:txBody>
        </p:sp>
        <p:pic>
          <p:nvPicPr>
            <p:cNvPr id="13" name="Picture 12">
              <a:extLst>
                <a:ext uri="{FF2B5EF4-FFF2-40B4-BE49-F238E27FC236}">
                  <a16:creationId xmlns:a16="http://schemas.microsoft.com/office/drawing/2014/main" id="{3A243112-A158-048B-832D-5C4F69913691}"/>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9418" y="3198776"/>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14" name="Text Box 19">
              <a:extLst>
                <a:ext uri="{FF2B5EF4-FFF2-40B4-BE49-F238E27FC236}">
                  <a16:creationId xmlns:a16="http://schemas.microsoft.com/office/drawing/2014/main" id="{B8DB44BB-EE81-BA3B-ADF8-F7ACB0FE1422}"/>
                </a:ext>
              </a:extLst>
            </p:cNvPr>
            <p:cNvSpPr txBox="1">
              <a:spLocks noChangeArrowheads="1"/>
            </p:cNvSpPr>
            <p:nvPr/>
          </p:nvSpPr>
          <p:spPr bwMode="auto">
            <a:xfrm>
              <a:off x="6017008" y="3250262"/>
              <a:ext cx="496771" cy="564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20000"/>
                </a:lnSpc>
              </a:pPr>
              <a:r>
                <a:rPr lang="zh-CN" altLang="en-US" sz="1867" b="1" dirty="0">
                  <a:latin typeface="+mn-lt"/>
                  <a:cs typeface="+mn-ea"/>
                  <a:sym typeface="+mn-lt"/>
                </a:rPr>
                <a:t>协议</a:t>
              </a:r>
              <a:endParaRPr lang="en-US" altLang="zh-CN" sz="1867" b="1" dirty="0">
                <a:latin typeface="+mn-lt"/>
                <a:cs typeface="+mn-ea"/>
                <a:sym typeface="+mn-lt"/>
              </a:endParaRPr>
            </a:p>
            <a:p>
              <a:pPr algn="ctr">
                <a:lnSpc>
                  <a:spcPct val="120000"/>
                </a:lnSpc>
              </a:pPr>
              <a:r>
                <a:rPr lang="zh-CN" altLang="en-US" sz="1867" b="1" dirty="0">
                  <a:latin typeface="+mn-lt"/>
                  <a:cs typeface="+mn-ea"/>
                  <a:sym typeface="+mn-lt"/>
                </a:rPr>
                <a:t>类型</a:t>
              </a:r>
              <a:endParaRPr lang="en-US" altLang="zh-CN" sz="1867" b="1" dirty="0">
                <a:latin typeface="+mn-lt"/>
                <a:cs typeface="+mn-ea"/>
                <a:sym typeface="+mn-lt"/>
              </a:endParaRPr>
            </a:p>
          </p:txBody>
        </p:sp>
        <p:pic>
          <p:nvPicPr>
            <p:cNvPr id="15" name="Picture 12">
              <a:extLst>
                <a:ext uri="{FF2B5EF4-FFF2-40B4-BE49-F238E27FC236}">
                  <a16:creationId xmlns:a16="http://schemas.microsoft.com/office/drawing/2014/main" id="{5A7C66A1-B7EC-58BC-8D8B-8A2A941AEE79}"/>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067" y="3183154"/>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16" name="Text Box 19">
              <a:extLst>
                <a:ext uri="{FF2B5EF4-FFF2-40B4-BE49-F238E27FC236}">
                  <a16:creationId xmlns:a16="http://schemas.microsoft.com/office/drawing/2014/main" id="{C74EB3BB-AC4A-2BA5-DBD1-37159AA7EB7E}"/>
                </a:ext>
              </a:extLst>
            </p:cNvPr>
            <p:cNvSpPr txBox="1">
              <a:spLocks noChangeArrowheads="1"/>
            </p:cNvSpPr>
            <p:nvPr/>
          </p:nvSpPr>
          <p:spPr bwMode="auto">
            <a:xfrm>
              <a:off x="7559825" y="3254816"/>
              <a:ext cx="496771" cy="564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20000"/>
                </a:lnSpc>
              </a:pPr>
              <a:r>
                <a:rPr lang="zh-CN" altLang="en-US" sz="1867" b="1" dirty="0">
                  <a:latin typeface="+mn-lt"/>
                  <a:cs typeface="+mn-ea"/>
                  <a:sym typeface="+mn-lt"/>
                </a:rPr>
                <a:t>协议</a:t>
              </a:r>
              <a:endParaRPr lang="en-US" altLang="zh-CN" sz="1867" b="1" dirty="0">
                <a:latin typeface="+mn-lt"/>
                <a:cs typeface="+mn-ea"/>
                <a:sym typeface="+mn-lt"/>
              </a:endParaRPr>
            </a:p>
            <a:p>
              <a:pPr algn="ctr">
                <a:lnSpc>
                  <a:spcPct val="120000"/>
                </a:lnSpc>
              </a:pPr>
              <a:r>
                <a:rPr lang="zh-CN" altLang="en-US" sz="1867" b="1" dirty="0">
                  <a:latin typeface="+mn-lt"/>
                  <a:cs typeface="+mn-ea"/>
                  <a:sym typeface="+mn-lt"/>
                </a:rPr>
                <a:t>类型</a:t>
              </a:r>
              <a:endParaRPr lang="en-US" altLang="zh-CN" sz="1867" b="1" dirty="0">
                <a:latin typeface="+mn-lt"/>
                <a:cs typeface="+mn-ea"/>
                <a:sym typeface="+mn-lt"/>
              </a:endParaRPr>
            </a:p>
          </p:txBody>
        </p:sp>
      </p:grpSp>
      <p:graphicFrame>
        <p:nvGraphicFramePr>
          <p:cNvPr id="22" name="表格 21">
            <a:extLst>
              <a:ext uri="{FF2B5EF4-FFF2-40B4-BE49-F238E27FC236}">
                <a16:creationId xmlns:a16="http://schemas.microsoft.com/office/drawing/2014/main" id="{E3A429C1-CAB3-3941-878A-F77F545D5BCA}"/>
              </a:ext>
            </a:extLst>
          </p:cNvPr>
          <p:cNvGraphicFramePr>
            <a:graphicFrameLocks noGrp="1"/>
          </p:cNvGraphicFramePr>
          <p:nvPr>
            <p:extLst>
              <p:ext uri="{D42A27DB-BD31-4B8C-83A1-F6EECF244321}">
                <p14:modId xmlns:p14="http://schemas.microsoft.com/office/powerpoint/2010/main" val="3418044361"/>
              </p:ext>
            </p:extLst>
          </p:nvPr>
        </p:nvGraphicFramePr>
        <p:xfrm>
          <a:off x="6876081" y="4455505"/>
          <a:ext cx="3805883" cy="1552131"/>
        </p:xfrm>
        <a:graphic>
          <a:graphicData uri="http://schemas.openxmlformats.org/drawingml/2006/table">
            <a:tbl>
              <a:tblPr firstRow="1" bandRow="1">
                <a:tableStyleId>{5C22544A-7EE6-4342-B048-85BDC9FD1C3A}</a:tableStyleId>
              </a:tblPr>
              <a:tblGrid>
                <a:gridCol w="2570207">
                  <a:extLst>
                    <a:ext uri="{9D8B030D-6E8A-4147-A177-3AD203B41FA5}">
                      <a16:colId xmlns:a16="http://schemas.microsoft.com/office/drawing/2014/main" val="20000"/>
                    </a:ext>
                  </a:extLst>
                </a:gridCol>
                <a:gridCol w="1235676">
                  <a:extLst>
                    <a:ext uri="{9D8B030D-6E8A-4147-A177-3AD203B41FA5}">
                      <a16:colId xmlns:a16="http://schemas.microsoft.com/office/drawing/2014/main" val="20001"/>
                    </a:ext>
                  </a:extLst>
                </a:gridCol>
              </a:tblGrid>
              <a:tr h="365760">
                <a:tc>
                  <a:txBody>
                    <a:bodyPr/>
                    <a:lstStyle/>
                    <a:p>
                      <a:pPr algn="ctr">
                        <a:lnSpc>
                          <a:spcPct val="120000"/>
                        </a:lnSpc>
                        <a:spcBef>
                          <a:spcPts val="0"/>
                        </a:spcBef>
                        <a:spcAft>
                          <a:spcPts val="0"/>
                        </a:spcAft>
                      </a:pPr>
                      <a:r>
                        <a:rPr lang="zh-CN" altLang="en-US" sz="1600" b="1" dirty="0">
                          <a:solidFill>
                            <a:schemeClr val="tx1"/>
                          </a:solidFill>
                          <a:latin typeface="+mn-lt"/>
                          <a:ea typeface="+mn-ea"/>
                          <a:cs typeface="+mn-ea"/>
                          <a:sym typeface="+mn-lt"/>
                        </a:rPr>
                        <a:t>“类型”</a:t>
                      </a: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VLAN</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extLst>
                  <a:ext uri="{0D108BD9-81ED-4DB2-BD59-A6C34878D82A}">
                    <a16:rowId xmlns:a16="http://schemas.microsoft.com/office/drawing/2014/main" val="10000"/>
                  </a:ext>
                </a:extLst>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IP</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10</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IPX</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30</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pic>
        <p:nvPicPr>
          <p:cNvPr id="23" name="图形 22">
            <a:extLst>
              <a:ext uri="{FF2B5EF4-FFF2-40B4-BE49-F238E27FC236}">
                <a16:creationId xmlns:a16="http://schemas.microsoft.com/office/drawing/2014/main" id="{33AF80C8-BFC7-CCEC-B195-B5C33F9F0BE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239412" y="1523124"/>
            <a:ext cx="998374" cy="763981"/>
          </a:xfrm>
          <a:prstGeom prst="rect">
            <a:avLst/>
          </a:prstGeom>
        </p:spPr>
      </p:pic>
    </p:spTree>
    <p:extLst>
      <p:ext uri="{BB962C8B-B14F-4D97-AF65-F5344CB8AC3E}">
        <p14:creationId xmlns:p14="http://schemas.microsoft.com/office/powerpoint/2010/main" val="297942429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F952E-13D3-2CC2-9E49-E7DF63FB83E8}"/>
              </a:ext>
            </a:extLst>
          </p:cNvPr>
          <p:cNvSpPr>
            <a:spLocks noGrp="1"/>
          </p:cNvSpPr>
          <p:nvPr>
            <p:ph type="title"/>
          </p:nvPr>
        </p:nvSpPr>
        <p:spPr/>
        <p:txBody>
          <a:bodyPr/>
          <a:lstStyle/>
          <a:p>
            <a:r>
              <a:rPr lang="zh-CN" altLang="en-US" sz="3200" b="1" dirty="0">
                <a:cs typeface="+mn-ea"/>
                <a:sym typeface="+mn-lt"/>
              </a:rPr>
              <a:t>基于</a:t>
            </a:r>
            <a:r>
              <a:rPr lang="en-US" altLang="zh-CN" sz="3200" b="1" dirty="0">
                <a:cs typeface="+mn-ea"/>
                <a:sym typeface="+mn-lt"/>
              </a:rPr>
              <a:t>IP</a:t>
            </a:r>
            <a:r>
              <a:rPr lang="zh-CN" altLang="en-US" sz="3200" b="1" dirty="0">
                <a:cs typeface="+mn-ea"/>
                <a:sym typeface="+mn-lt"/>
              </a:rPr>
              <a:t>子网地址划分</a:t>
            </a:r>
            <a:endParaRPr lang="zh-CN" altLang="en-US" dirty="0"/>
          </a:p>
        </p:txBody>
      </p:sp>
      <p:sp>
        <p:nvSpPr>
          <p:cNvPr id="3" name="内容占位符 2">
            <a:extLst>
              <a:ext uri="{FF2B5EF4-FFF2-40B4-BE49-F238E27FC236}">
                <a16:creationId xmlns:a16="http://schemas.microsoft.com/office/drawing/2014/main" id="{BAE087AC-5019-8EA7-1370-7ABA0177D1A8}"/>
              </a:ext>
            </a:extLst>
          </p:cNvPr>
          <p:cNvSpPr>
            <a:spLocks noGrp="1"/>
          </p:cNvSpPr>
          <p:nvPr>
            <p:ph idx="1"/>
          </p:nvPr>
        </p:nvSpPr>
        <p:spPr>
          <a:xfrm>
            <a:off x="660400" y="1942801"/>
            <a:ext cx="5341353" cy="3552787"/>
          </a:xfrm>
        </p:spPr>
        <p:txBody>
          <a:bodyPr/>
          <a:lstStyle/>
          <a:p>
            <a:pPr eaLnBrk="0" hangingPunct="0">
              <a:lnSpc>
                <a:spcPct val="120000"/>
              </a:lnSpc>
            </a:pPr>
            <a:r>
              <a:rPr lang="zh-CN" altLang="en-US" sz="2400" dirty="0">
                <a:cs typeface="+mn-ea"/>
                <a:sym typeface="+mn-lt"/>
              </a:rPr>
              <a:t>根据以太网帧的第三个字段“类型”字段和</a:t>
            </a:r>
            <a:r>
              <a:rPr lang="en-US" altLang="zh-CN" sz="2400" dirty="0">
                <a:cs typeface="+mn-ea"/>
                <a:sym typeface="+mn-lt"/>
              </a:rPr>
              <a:t>IP</a:t>
            </a:r>
            <a:r>
              <a:rPr lang="zh-CN" altLang="en-US" sz="2400" dirty="0">
                <a:cs typeface="+mn-ea"/>
                <a:sym typeface="+mn-lt"/>
              </a:rPr>
              <a:t>分组首部中的</a:t>
            </a:r>
            <a:r>
              <a:rPr lang="zh-CN" altLang="en-US" sz="2400" dirty="0">
                <a:solidFill>
                  <a:srgbClr val="C00000"/>
                </a:solidFill>
                <a:cs typeface="+mn-ea"/>
                <a:sym typeface="+mn-lt"/>
              </a:rPr>
              <a:t>源 </a:t>
            </a:r>
            <a:r>
              <a:rPr lang="en-US" altLang="zh-CN" sz="2400" dirty="0">
                <a:solidFill>
                  <a:srgbClr val="C00000"/>
                </a:solidFill>
                <a:cs typeface="+mn-ea"/>
                <a:sym typeface="+mn-lt"/>
              </a:rPr>
              <a:t>IP </a:t>
            </a:r>
            <a:r>
              <a:rPr lang="zh-CN" altLang="en-US" sz="2400" dirty="0">
                <a:solidFill>
                  <a:srgbClr val="C00000"/>
                </a:solidFill>
                <a:cs typeface="+mn-ea"/>
                <a:sym typeface="+mn-lt"/>
              </a:rPr>
              <a:t>地址字段</a:t>
            </a:r>
            <a:r>
              <a:rPr lang="zh-CN" altLang="en-US" sz="2400" dirty="0">
                <a:cs typeface="+mn-ea"/>
                <a:sym typeface="+mn-lt"/>
              </a:rPr>
              <a:t>确定该 </a:t>
            </a:r>
            <a:r>
              <a:rPr lang="en-US" altLang="zh-CN" sz="2400" dirty="0">
                <a:cs typeface="+mn-ea"/>
                <a:sym typeface="+mn-lt"/>
              </a:rPr>
              <a:t>IP </a:t>
            </a:r>
            <a:r>
              <a:rPr lang="zh-CN" altLang="en-US" sz="2400" dirty="0">
                <a:cs typeface="+mn-ea"/>
                <a:sym typeface="+mn-lt"/>
              </a:rPr>
              <a:t>分组属于哪一个虚拟局域网</a:t>
            </a:r>
            <a:endParaRPr lang="en-US" altLang="zh-CN" sz="2400" dirty="0">
              <a:cs typeface="+mn-ea"/>
              <a:sym typeface="+mn-lt"/>
            </a:endParaRPr>
          </a:p>
          <a:p>
            <a:pPr eaLnBrk="0" hangingPunct="0">
              <a:lnSpc>
                <a:spcPct val="120000"/>
              </a:lnSpc>
            </a:pPr>
            <a:r>
              <a:rPr lang="zh-CN" altLang="en-US" sz="2400" dirty="0">
                <a:cs typeface="+mn-ea"/>
                <a:sym typeface="+mn-lt"/>
              </a:rPr>
              <a:t>属于在第三层划分虚拟局域网的方法</a:t>
            </a:r>
            <a:endParaRPr lang="en-US" altLang="zh-CN" sz="2400" dirty="0">
              <a:cs typeface="+mn-ea"/>
              <a:sym typeface="+mn-lt"/>
            </a:endParaRPr>
          </a:p>
          <a:p>
            <a:endParaRPr lang="zh-CN" altLang="en-US" dirty="0"/>
          </a:p>
        </p:txBody>
      </p:sp>
      <p:sp>
        <p:nvSpPr>
          <p:cNvPr id="5" name="灯片编号占位符 4">
            <a:extLst>
              <a:ext uri="{FF2B5EF4-FFF2-40B4-BE49-F238E27FC236}">
                <a16:creationId xmlns:a16="http://schemas.microsoft.com/office/drawing/2014/main" id="{2CF6B27E-83B8-01AF-45E4-F54AA9B9269C}"/>
              </a:ext>
            </a:extLst>
          </p:cNvPr>
          <p:cNvSpPr>
            <a:spLocks noGrp="1"/>
          </p:cNvSpPr>
          <p:nvPr>
            <p:ph type="sldNum" sz="quarter" idx="12"/>
          </p:nvPr>
        </p:nvSpPr>
        <p:spPr/>
        <p:txBody>
          <a:bodyPr/>
          <a:lstStyle/>
          <a:p>
            <a:fld id="{C8BB1146-E542-4D4E-B8E9-6919A11DDD48}" type="slidenum">
              <a:rPr lang="en-US" smtClean="0"/>
              <a:t>246</a:t>
            </a:fld>
            <a:endParaRPr lang="en-US"/>
          </a:p>
        </p:txBody>
      </p:sp>
      <p:grpSp>
        <p:nvGrpSpPr>
          <p:cNvPr id="6" name="组合 5">
            <a:extLst>
              <a:ext uri="{FF2B5EF4-FFF2-40B4-BE49-F238E27FC236}">
                <a16:creationId xmlns:a16="http://schemas.microsoft.com/office/drawing/2014/main" id="{50EE55C0-1BA3-90C3-A408-6A32E04DE28E}"/>
              </a:ext>
            </a:extLst>
          </p:cNvPr>
          <p:cNvGrpSpPr/>
          <p:nvPr/>
        </p:nvGrpSpPr>
        <p:grpSpPr>
          <a:xfrm>
            <a:off x="7056048" y="2135953"/>
            <a:ext cx="3896211" cy="2122456"/>
            <a:chOff x="5574704" y="2574869"/>
            <a:chExt cx="2922159" cy="1591842"/>
          </a:xfrm>
        </p:grpSpPr>
        <p:sp>
          <p:nvSpPr>
            <p:cNvPr id="7" name="Line 4">
              <a:extLst>
                <a:ext uri="{FF2B5EF4-FFF2-40B4-BE49-F238E27FC236}">
                  <a16:creationId xmlns:a16="http://schemas.microsoft.com/office/drawing/2014/main" id="{D65E77A4-1ACA-B2B8-9FB4-111FDFCB7C28}"/>
                </a:ext>
              </a:extLst>
            </p:cNvPr>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8" name="Line 6">
              <a:extLst>
                <a:ext uri="{FF2B5EF4-FFF2-40B4-BE49-F238E27FC236}">
                  <a16:creationId xmlns:a16="http://schemas.microsoft.com/office/drawing/2014/main" id="{783E92A5-5B0A-575D-9495-B0F898B5D375}"/>
                </a:ext>
              </a:extLst>
            </p:cNvPr>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9" name="Text Box 7">
              <a:extLst>
                <a:ext uri="{FF2B5EF4-FFF2-40B4-BE49-F238E27FC236}">
                  <a16:creationId xmlns:a16="http://schemas.microsoft.com/office/drawing/2014/main" id="{25802E68-505F-07A4-C421-0345401D70D9}"/>
                </a:ext>
              </a:extLst>
            </p:cNvPr>
            <p:cNvSpPr txBox="1">
              <a:spLocks noChangeArrowheads="1"/>
            </p:cNvSpPr>
            <p:nvPr/>
          </p:nvSpPr>
          <p:spPr bwMode="auto">
            <a:xfrm>
              <a:off x="5760900" y="3862637"/>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latin typeface="+mn-lt"/>
                  <a:cs typeface="+mn-ea"/>
                  <a:sym typeface="+mn-lt"/>
                </a:rPr>
                <a:t>VLAN 10</a:t>
              </a:r>
            </a:p>
          </p:txBody>
        </p:sp>
        <p:sp>
          <p:nvSpPr>
            <p:cNvPr id="10" name="Text Box 9">
              <a:extLst>
                <a:ext uri="{FF2B5EF4-FFF2-40B4-BE49-F238E27FC236}">
                  <a16:creationId xmlns:a16="http://schemas.microsoft.com/office/drawing/2014/main" id="{F14FDC40-660D-1E59-7B80-63E160C7608C}"/>
                </a:ext>
              </a:extLst>
            </p:cNvPr>
            <p:cNvSpPr txBox="1">
              <a:spLocks noChangeArrowheads="1"/>
            </p:cNvSpPr>
            <p:nvPr/>
          </p:nvSpPr>
          <p:spPr bwMode="auto">
            <a:xfrm>
              <a:off x="7359199" y="3833660"/>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latin typeface="+mn-lt"/>
                  <a:cs typeface="+mn-ea"/>
                  <a:sym typeface="+mn-lt"/>
                </a:rPr>
                <a:t>VLAN 30</a:t>
              </a:r>
            </a:p>
          </p:txBody>
        </p:sp>
        <p:pic>
          <p:nvPicPr>
            <p:cNvPr id="12" name="Picture 12">
              <a:extLst>
                <a:ext uri="{FF2B5EF4-FFF2-40B4-BE49-F238E27FC236}">
                  <a16:creationId xmlns:a16="http://schemas.microsoft.com/office/drawing/2014/main" id="{99513017-4043-D051-54A5-E01B08066F52}"/>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74704" y="3198776"/>
              <a:ext cx="1351796"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13" name="Text Box 19">
              <a:extLst>
                <a:ext uri="{FF2B5EF4-FFF2-40B4-BE49-F238E27FC236}">
                  <a16:creationId xmlns:a16="http://schemas.microsoft.com/office/drawing/2014/main" id="{2B395C53-A1C8-3FFF-755C-EABDAF37C530}"/>
                </a:ext>
              </a:extLst>
            </p:cNvPr>
            <p:cNvSpPr txBox="1">
              <a:spLocks noChangeArrowheads="1"/>
            </p:cNvSpPr>
            <p:nvPr/>
          </p:nvSpPr>
          <p:spPr bwMode="auto">
            <a:xfrm>
              <a:off x="5658072" y="3273858"/>
              <a:ext cx="1165223" cy="492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20000"/>
                </a:lnSpc>
              </a:pPr>
              <a:r>
                <a:rPr lang="en-US" altLang="zh-CN" sz="1600" b="1" dirty="0">
                  <a:latin typeface="+mn-lt"/>
                  <a:cs typeface="+mn-ea"/>
                  <a:sym typeface="+mn-lt"/>
                </a:rPr>
                <a:t>IP</a:t>
              </a:r>
              <a:r>
                <a:rPr lang="zh-CN" altLang="en-US" sz="1600" b="1" dirty="0">
                  <a:latin typeface="+mn-lt"/>
                  <a:cs typeface="+mn-ea"/>
                  <a:sym typeface="+mn-lt"/>
                </a:rPr>
                <a:t>子网</a:t>
              </a:r>
              <a:endParaRPr lang="en-US" altLang="zh-CN" sz="1600" b="1" dirty="0">
                <a:latin typeface="+mn-lt"/>
                <a:cs typeface="+mn-ea"/>
                <a:sym typeface="+mn-lt"/>
              </a:endParaRPr>
            </a:p>
            <a:p>
              <a:pPr algn="ctr">
                <a:lnSpc>
                  <a:spcPct val="120000"/>
                </a:lnSpc>
              </a:pPr>
              <a:r>
                <a:rPr lang="en-US" altLang="zh-CN" sz="1600" b="1" dirty="0">
                  <a:latin typeface="+mn-lt"/>
                  <a:cs typeface="+mn-ea"/>
                  <a:sym typeface="+mn-lt"/>
                </a:rPr>
                <a:t>192.168.1.0/24</a:t>
              </a:r>
            </a:p>
          </p:txBody>
        </p:sp>
        <p:pic>
          <p:nvPicPr>
            <p:cNvPr id="14" name="Picture 12">
              <a:extLst>
                <a:ext uri="{FF2B5EF4-FFF2-40B4-BE49-F238E27FC236}">
                  <a16:creationId xmlns:a16="http://schemas.microsoft.com/office/drawing/2014/main" id="{DB8449D0-3B4C-D7AA-9355-690B5EC76111}"/>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067" y="3183154"/>
              <a:ext cx="1351796"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15" name="Text Box 19">
              <a:extLst>
                <a:ext uri="{FF2B5EF4-FFF2-40B4-BE49-F238E27FC236}">
                  <a16:creationId xmlns:a16="http://schemas.microsoft.com/office/drawing/2014/main" id="{AA8AF959-ED6A-4C2E-2921-1110D3CA06AB}"/>
                </a:ext>
              </a:extLst>
            </p:cNvPr>
            <p:cNvSpPr txBox="1">
              <a:spLocks noChangeArrowheads="1"/>
            </p:cNvSpPr>
            <p:nvPr/>
          </p:nvSpPr>
          <p:spPr bwMode="auto">
            <a:xfrm>
              <a:off x="7225601" y="3278412"/>
              <a:ext cx="1165223" cy="492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20000"/>
                </a:lnSpc>
              </a:pPr>
              <a:r>
                <a:rPr lang="en-US" altLang="zh-CN" sz="1600" b="1" dirty="0">
                  <a:latin typeface="+mn-lt"/>
                  <a:cs typeface="+mn-ea"/>
                  <a:sym typeface="+mn-lt"/>
                </a:rPr>
                <a:t>IP</a:t>
              </a:r>
              <a:r>
                <a:rPr lang="zh-CN" altLang="en-US" sz="1600" b="1" dirty="0">
                  <a:latin typeface="+mn-lt"/>
                  <a:cs typeface="+mn-ea"/>
                  <a:sym typeface="+mn-lt"/>
                </a:rPr>
                <a:t>子网</a:t>
              </a:r>
              <a:endParaRPr lang="en-US" altLang="zh-CN" sz="1600" b="1" dirty="0">
                <a:latin typeface="+mn-lt"/>
                <a:cs typeface="+mn-ea"/>
                <a:sym typeface="+mn-lt"/>
              </a:endParaRPr>
            </a:p>
            <a:p>
              <a:pPr algn="ctr">
                <a:lnSpc>
                  <a:spcPct val="120000"/>
                </a:lnSpc>
              </a:pPr>
              <a:r>
                <a:rPr lang="en-US" altLang="zh-CN" sz="1600" b="1" dirty="0">
                  <a:latin typeface="+mn-lt"/>
                  <a:cs typeface="+mn-ea"/>
                  <a:sym typeface="+mn-lt"/>
                </a:rPr>
                <a:t>192.168.2.0/24</a:t>
              </a:r>
            </a:p>
          </p:txBody>
        </p:sp>
      </p:grpSp>
      <p:graphicFrame>
        <p:nvGraphicFramePr>
          <p:cNvPr id="21" name="表格 20">
            <a:extLst>
              <a:ext uri="{FF2B5EF4-FFF2-40B4-BE49-F238E27FC236}">
                <a16:creationId xmlns:a16="http://schemas.microsoft.com/office/drawing/2014/main" id="{2DBB2C3D-C7A8-007A-4D8D-421BF256B951}"/>
              </a:ext>
            </a:extLst>
          </p:cNvPr>
          <p:cNvGraphicFramePr>
            <a:graphicFrameLocks noGrp="1"/>
          </p:cNvGraphicFramePr>
          <p:nvPr>
            <p:extLst>
              <p:ext uri="{D42A27DB-BD31-4B8C-83A1-F6EECF244321}">
                <p14:modId xmlns:p14="http://schemas.microsoft.com/office/powerpoint/2010/main" val="2102802233"/>
              </p:ext>
            </p:extLst>
          </p:nvPr>
        </p:nvGraphicFramePr>
        <p:xfrm>
          <a:off x="7267740" y="4425675"/>
          <a:ext cx="3805883" cy="1552131"/>
        </p:xfrm>
        <a:graphic>
          <a:graphicData uri="http://schemas.openxmlformats.org/drawingml/2006/table">
            <a:tbl>
              <a:tblPr firstRow="1" bandRow="1">
                <a:tableStyleId>{5C22544A-7EE6-4342-B048-85BDC9FD1C3A}</a:tableStyleId>
              </a:tblPr>
              <a:tblGrid>
                <a:gridCol w="2570207">
                  <a:extLst>
                    <a:ext uri="{9D8B030D-6E8A-4147-A177-3AD203B41FA5}">
                      <a16:colId xmlns:a16="http://schemas.microsoft.com/office/drawing/2014/main" val="20000"/>
                    </a:ext>
                  </a:extLst>
                </a:gridCol>
                <a:gridCol w="1235676">
                  <a:extLst>
                    <a:ext uri="{9D8B030D-6E8A-4147-A177-3AD203B41FA5}">
                      <a16:colId xmlns:a16="http://schemas.microsoft.com/office/drawing/2014/main" val="20001"/>
                    </a:ext>
                  </a:extLst>
                </a:gridCol>
              </a:tblGrid>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IP </a:t>
                      </a:r>
                      <a:r>
                        <a:rPr lang="zh-CN" altLang="en-US" sz="1600" b="1" dirty="0">
                          <a:solidFill>
                            <a:schemeClr val="tx1"/>
                          </a:solidFill>
                          <a:latin typeface="+mn-lt"/>
                          <a:ea typeface="+mn-ea"/>
                          <a:cs typeface="+mn-ea"/>
                          <a:sym typeface="+mn-lt"/>
                        </a:rPr>
                        <a:t>子网</a:t>
                      </a: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VLAN</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extLst>
                  <a:ext uri="{0D108BD9-81ED-4DB2-BD59-A6C34878D82A}">
                    <a16:rowId xmlns:a16="http://schemas.microsoft.com/office/drawing/2014/main" val="10000"/>
                  </a:ext>
                </a:extLst>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192.168.1.0/24</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10</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192.168.2.0/24</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30</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pic>
        <p:nvPicPr>
          <p:cNvPr id="22" name="图形 21">
            <a:extLst>
              <a:ext uri="{FF2B5EF4-FFF2-40B4-BE49-F238E27FC236}">
                <a16:creationId xmlns:a16="http://schemas.microsoft.com/office/drawing/2014/main" id="{B1C56651-8347-4500-E9F6-0843332428B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435117" y="1417284"/>
            <a:ext cx="954280" cy="730239"/>
          </a:xfrm>
          <a:prstGeom prst="rect">
            <a:avLst/>
          </a:prstGeom>
        </p:spPr>
      </p:pic>
    </p:spTree>
    <p:extLst>
      <p:ext uri="{BB962C8B-B14F-4D97-AF65-F5344CB8AC3E}">
        <p14:creationId xmlns:p14="http://schemas.microsoft.com/office/powerpoint/2010/main" val="374013265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F8193-0990-60C5-E3D4-A33B392DF321}"/>
              </a:ext>
            </a:extLst>
          </p:cNvPr>
          <p:cNvSpPr>
            <a:spLocks noGrp="1"/>
          </p:cNvSpPr>
          <p:nvPr>
            <p:ph type="title"/>
          </p:nvPr>
        </p:nvSpPr>
        <p:spPr/>
        <p:txBody>
          <a:bodyPr/>
          <a:lstStyle/>
          <a:p>
            <a:r>
              <a:rPr lang="zh-CN" altLang="en-US" sz="3200" b="1" dirty="0">
                <a:cs typeface="+mn-ea"/>
                <a:sym typeface="+mn-lt"/>
              </a:rPr>
              <a:t>基于高层应用或服务的划分</a:t>
            </a:r>
            <a:endParaRPr lang="zh-CN" altLang="en-US" dirty="0"/>
          </a:p>
        </p:txBody>
      </p:sp>
      <p:sp>
        <p:nvSpPr>
          <p:cNvPr id="3" name="内容占位符 2">
            <a:extLst>
              <a:ext uri="{FF2B5EF4-FFF2-40B4-BE49-F238E27FC236}">
                <a16:creationId xmlns:a16="http://schemas.microsoft.com/office/drawing/2014/main" id="{A34B9C93-DE06-42E2-0073-8C6DCC7F5886}"/>
              </a:ext>
            </a:extLst>
          </p:cNvPr>
          <p:cNvSpPr>
            <a:spLocks noGrp="1"/>
          </p:cNvSpPr>
          <p:nvPr>
            <p:ph idx="1"/>
          </p:nvPr>
        </p:nvSpPr>
        <p:spPr>
          <a:xfrm>
            <a:off x="660400" y="2061204"/>
            <a:ext cx="4751573" cy="3308238"/>
          </a:xfrm>
        </p:spPr>
        <p:txBody>
          <a:bodyPr/>
          <a:lstStyle/>
          <a:p>
            <a:pPr eaLnBrk="0" hangingPunct="0">
              <a:lnSpc>
                <a:spcPct val="120000"/>
              </a:lnSpc>
            </a:pPr>
            <a:r>
              <a:rPr lang="zh-CN" altLang="en-US" sz="2400" dirty="0">
                <a:cs typeface="+mn-ea"/>
                <a:sym typeface="+mn-lt"/>
              </a:rPr>
              <a:t>根据高层应用或服务、或者它们的组合划分虚拟局域网</a:t>
            </a:r>
            <a:endParaRPr lang="en-US" altLang="zh-CN" sz="2400" dirty="0">
              <a:cs typeface="+mn-ea"/>
              <a:sym typeface="+mn-lt"/>
            </a:endParaRPr>
          </a:p>
          <a:p>
            <a:pPr eaLnBrk="0" hangingPunct="0">
              <a:lnSpc>
                <a:spcPct val="120000"/>
              </a:lnSpc>
            </a:pPr>
            <a:r>
              <a:rPr lang="zh-CN" altLang="en-US" sz="2400" dirty="0">
                <a:cs typeface="+mn-ea"/>
                <a:sym typeface="+mn-lt"/>
              </a:rPr>
              <a:t>更加灵活，但更加复杂</a:t>
            </a:r>
            <a:endParaRPr lang="en-US" altLang="zh-CN" sz="2400" dirty="0">
              <a:cs typeface="+mn-ea"/>
              <a:sym typeface="+mn-lt"/>
            </a:endParaRPr>
          </a:p>
          <a:p>
            <a:endParaRPr lang="zh-CN" altLang="en-US" dirty="0"/>
          </a:p>
        </p:txBody>
      </p:sp>
      <p:sp>
        <p:nvSpPr>
          <p:cNvPr id="5" name="灯片编号占位符 4">
            <a:extLst>
              <a:ext uri="{FF2B5EF4-FFF2-40B4-BE49-F238E27FC236}">
                <a16:creationId xmlns:a16="http://schemas.microsoft.com/office/drawing/2014/main" id="{0FABCD63-5E37-48DE-9965-4F029A9E5A6C}"/>
              </a:ext>
            </a:extLst>
          </p:cNvPr>
          <p:cNvSpPr>
            <a:spLocks noGrp="1"/>
          </p:cNvSpPr>
          <p:nvPr>
            <p:ph type="sldNum" sz="quarter" idx="12"/>
          </p:nvPr>
        </p:nvSpPr>
        <p:spPr/>
        <p:txBody>
          <a:bodyPr/>
          <a:lstStyle/>
          <a:p>
            <a:fld id="{C8BB1146-E542-4D4E-B8E9-6919A11DDD48}" type="slidenum">
              <a:rPr lang="en-US" smtClean="0"/>
              <a:t>247</a:t>
            </a:fld>
            <a:endParaRPr lang="en-US"/>
          </a:p>
        </p:txBody>
      </p:sp>
      <p:grpSp>
        <p:nvGrpSpPr>
          <p:cNvPr id="6" name="组合 5">
            <a:extLst>
              <a:ext uri="{FF2B5EF4-FFF2-40B4-BE49-F238E27FC236}">
                <a16:creationId xmlns:a16="http://schemas.microsoft.com/office/drawing/2014/main" id="{71966907-DF4A-9874-913F-58A7CD9ACDE6}"/>
              </a:ext>
            </a:extLst>
          </p:cNvPr>
          <p:cNvGrpSpPr/>
          <p:nvPr/>
        </p:nvGrpSpPr>
        <p:grpSpPr>
          <a:xfrm>
            <a:off x="6629172" y="2228887"/>
            <a:ext cx="4511931" cy="2122456"/>
            <a:chOff x="5401705" y="2574869"/>
            <a:chExt cx="3383948" cy="1591842"/>
          </a:xfrm>
        </p:grpSpPr>
        <p:sp>
          <p:nvSpPr>
            <p:cNvPr id="7" name="Line 4">
              <a:extLst>
                <a:ext uri="{FF2B5EF4-FFF2-40B4-BE49-F238E27FC236}">
                  <a16:creationId xmlns:a16="http://schemas.microsoft.com/office/drawing/2014/main" id="{77324EBC-3565-6A99-8F91-36B809217AD2}"/>
                </a:ext>
              </a:extLst>
            </p:cNvPr>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8" name="Line 6">
              <a:extLst>
                <a:ext uri="{FF2B5EF4-FFF2-40B4-BE49-F238E27FC236}">
                  <a16:creationId xmlns:a16="http://schemas.microsoft.com/office/drawing/2014/main" id="{729D5668-5C3D-07E7-9336-7374BDB8B904}"/>
                </a:ext>
              </a:extLst>
            </p:cNvPr>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9" name="Text Box 7">
              <a:extLst>
                <a:ext uri="{FF2B5EF4-FFF2-40B4-BE49-F238E27FC236}">
                  <a16:creationId xmlns:a16="http://schemas.microsoft.com/office/drawing/2014/main" id="{5D6627BB-BDF4-B663-839D-D68B3B2B47F2}"/>
                </a:ext>
              </a:extLst>
            </p:cNvPr>
            <p:cNvSpPr txBox="1">
              <a:spLocks noChangeArrowheads="1"/>
            </p:cNvSpPr>
            <p:nvPr/>
          </p:nvSpPr>
          <p:spPr bwMode="auto">
            <a:xfrm>
              <a:off x="5760900" y="3862637"/>
              <a:ext cx="876682"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latin typeface="+mn-lt"/>
                  <a:cs typeface="+mn-ea"/>
                  <a:sym typeface="+mn-lt"/>
                </a:rPr>
                <a:t>VLAN 10</a:t>
              </a:r>
            </a:p>
          </p:txBody>
        </p:sp>
        <p:sp>
          <p:nvSpPr>
            <p:cNvPr id="10" name="Text Box 9">
              <a:extLst>
                <a:ext uri="{FF2B5EF4-FFF2-40B4-BE49-F238E27FC236}">
                  <a16:creationId xmlns:a16="http://schemas.microsoft.com/office/drawing/2014/main" id="{C24A89EC-DB41-18B1-6495-A463B7E072F4}"/>
                </a:ext>
              </a:extLst>
            </p:cNvPr>
            <p:cNvSpPr txBox="1">
              <a:spLocks noChangeArrowheads="1"/>
            </p:cNvSpPr>
            <p:nvPr/>
          </p:nvSpPr>
          <p:spPr bwMode="auto">
            <a:xfrm>
              <a:off x="7544554" y="3833660"/>
              <a:ext cx="876682"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867" b="1" dirty="0">
                  <a:latin typeface="+mn-lt"/>
                  <a:cs typeface="+mn-ea"/>
                  <a:sym typeface="+mn-lt"/>
                </a:rPr>
                <a:t>VLAN 30</a:t>
              </a:r>
            </a:p>
          </p:txBody>
        </p:sp>
        <p:pic>
          <p:nvPicPr>
            <p:cNvPr id="12" name="Picture 12">
              <a:extLst>
                <a:ext uri="{FF2B5EF4-FFF2-40B4-BE49-F238E27FC236}">
                  <a16:creationId xmlns:a16="http://schemas.microsoft.com/office/drawing/2014/main" id="{2CAE1C8E-30D7-22A4-AAAE-314E2ADC5BE6}"/>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01705" y="3198776"/>
              <a:ext cx="1640587"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13" name="Text Box 19">
              <a:extLst>
                <a:ext uri="{FF2B5EF4-FFF2-40B4-BE49-F238E27FC236}">
                  <a16:creationId xmlns:a16="http://schemas.microsoft.com/office/drawing/2014/main" id="{F07200EB-F1C0-B45B-2E9F-631C9B7FB771}"/>
                </a:ext>
              </a:extLst>
            </p:cNvPr>
            <p:cNvSpPr txBox="1">
              <a:spLocks noChangeArrowheads="1"/>
            </p:cNvSpPr>
            <p:nvPr/>
          </p:nvSpPr>
          <p:spPr bwMode="auto">
            <a:xfrm>
              <a:off x="5634027" y="3250262"/>
              <a:ext cx="1213313" cy="564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20000"/>
                </a:lnSpc>
              </a:pPr>
              <a:r>
                <a:rPr lang="en-US" altLang="zh-CN" sz="1867" b="1" dirty="0">
                  <a:latin typeface="+mn-lt"/>
                  <a:cs typeface="+mn-ea"/>
                  <a:sym typeface="+mn-lt"/>
                </a:rPr>
                <a:t>FTP</a:t>
              </a:r>
            </a:p>
            <a:p>
              <a:pPr algn="ctr">
                <a:lnSpc>
                  <a:spcPct val="120000"/>
                </a:lnSpc>
              </a:pPr>
              <a:r>
                <a:rPr lang="zh-CN" altLang="en-US" sz="1867" b="1" dirty="0">
                  <a:latin typeface="+mn-lt"/>
                  <a:cs typeface="+mn-ea"/>
                  <a:sym typeface="+mn-lt"/>
                </a:rPr>
                <a:t>文件传输服务</a:t>
              </a:r>
              <a:endParaRPr lang="en-US" altLang="zh-CN" sz="1867" b="1" dirty="0">
                <a:latin typeface="+mn-lt"/>
                <a:cs typeface="+mn-ea"/>
                <a:sym typeface="+mn-lt"/>
              </a:endParaRPr>
            </a:p>
          </p:txBody>
        </p:sp>
        <p:pic>
          <p:nvPicPr>
            <p:cNvPr id="14" name="Picture 12">
              <a:extLst>
                <a:ext uri="{FF2B5EF4-FFF2-40B4-BE49-F238E27FC236}">
                  <a16:creationId xmlns:a16="http://schemas.microsoft.com/office/drawing/2014/main" id="{03B819F9-45F9-43EF-9D94-38E4C275DC37}"/>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066" y="3183154"/>
              <a:ext cx="1640587"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15" name="Text Box 19">
              <a:extLst>
                <a:ext uri="{FF2B5EF4-FFF2-40B4-BE49-F238E27FC236}">
                  <a16:creationId xmlns:a16="http://schemas.microsoft.com/office/drawing/2014/main" id="{953017A3-C9E4-9C78-8E05-DDEA62CC1C25}"/>
                </a:ext>
              </a:extLst>
            </p:cNvPr>
            <p:cNvSpPr txBox="1">
              <a:spLocks noChangeArrowheads="1"/>
            </p:cNvSpPr>
            <p:nvPr/>
          </p:nvSpPr>
          <p:spPr bwMode="auto">
            <a:xfrm>
              <a:off x="7578401" y="3242459"/>
              <a:ext cx="855042" cy="564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20000"/>
                </a:lnSpc>
              </a:pPr>
              <a:r>
                <a:rPr lang="en-US" altLang="zh-CN" sz="1867" b="1" dirty="0">
                  <a:latin typeface="+mn-lt"/>
                  <a:cs typeface="+mn-ea"/>
                  <a:sym typeface="+mn-lt"/>
                </a:rPr>
                <a:t>TELNET</a:t>
              </a:r>
            </a:p>
            <a:p>
              <a:pPr algn="ctr">
                <a:lnSpc>
                  <a:spcPct val="120000"/>
                </a:lnSpc>
              </a:pPr>
              <a:r>
                <a:rPr lang="zh-CN" altLang="en-US" sz="1867" b="1" dirty="0">
                  <a:latin typeface="+mn-lt"/>
                  <a:cs typeface="+mn-ea"/>
                  <a:sym typeface="+mn-lt"/>
                </a:rPr>
                <a:t>远程终端</a:t>
              </a:r>
              <a:endParaRPr lang="en-US" altLang="zh-CN" sz="1867" b="1" dirty="0">
                <a:latin typeface="+mn-lt"/>
                <a:cs typeface="+mn-ea"/>
                <a:sym typeface="+mn-lt"/>
              </a:endParaRPr>
            </a:p>
          </p:txBody>
        </p:sp>
      </p:grpSp>
      <p:graphicFrame>
        <p:nvGraphicFramePr>
          <p:cNvPr id="21" name="表格 20">
            <a:extLst>
              <a:ext uri="{FF2B5EF4-FFF2-40B4-BE49-F238E27FC236}">
                <a16:creationId xmlns:a16="http://schemas.microsoft.com/office/drawing/2014/main" id="{A5E35333-B302-16BC-CD48-C76B03A4EF01}"/>
              </a:ext>
            </a:extLst>
          </p:cNvPr>
          <p:cNvGraphicFramePr>
            <a:graphicFrameLocks noGrp="1"/>
          </p:cNvGraphicFramePr>
          <p:nvPr>
            <p:extLst>
              <p:ext uri="{D42A27DB-BD31-4B8C-83A1-F6EECF244321}">
                <p14:modId xmlns:p14="http://schemas.microsoft.com/office/powerpoint/2010/main" val="1148707436"/>
              </p:ext>
            </p:extLst>
          </p:nvPr>
        </p:nvGraphicFramePr>
        <p:xfrm>
          <a:off x="6657677" y="4413117"/>
          <a:ext cx="3805883" cy="1552131"/>
        </p:xfrm>
        <a:graphic>
          <a:graphicData uri="http://schemas.openxmlformats.org/drawingml/2006/table">
            <a:tbl>
              <a:tblPr firstRow="1" bandRow="1">
                <a:tableStyleId>{5C22544A-7EE6-4342-B048-85BDC9FD1C3A}</a:tableStyleId>
              </a:tblPr>
              <a:tblGrid>
                <a:gridCol w="2570207">
                  <a:extLst>
                    <a:ext uri="{9D8B030D-6E8A-4147-A177-3AD203B41FA5}">
                      <a16:colId xmlns:a16="http://schemas.microsoft.com/office/drawing/2014/main" val="20000"/>
                    </a:ext>
                  </a:extLst>
                </a:gridCol>
                <a:gridCol w="1235676">
                  <a:extLst>
                    <a:ext uri="{9D8B030D-6E8A-4147-A177-3AD203B41FA5}">
                      <a16:colId xmlns:a16="http://schemas.microsoft.com/office/drawing/2014/main" val="20001"/>
                    </a:ext>
                  </a:extLst>
                </a:gridCol>
              </a:tblGrid>
              <a:tr h="365760">
                <a:tc>
                  <a:txBody>
                    <a:bodyPr/>
                    <a:lstStyle/>
                    <a:p>
                      <a:pPr algn="ctr">
                        <a:lnSpc>
                          <a:spcPct val="120000"/>
                        </a:lnSpc>
                        <a:spcBef>
                          <a:spcPts val="0"/>
                        </a:spcBef>
                        <a:spcAft>
                          <a:spcPts val="0"/>
                        </a:spcAft>
                      </a:pPr>
                      <a:r>
                        <a:rPr lang="zh-CN" altLang="en-US" sz="1600" b="1" dirty="0">
                          <a:solidFill>
                            <a:schemeClr val="tx1"/>
                          </a:solidFill>
                          <a:latin typeface="+mn-lt"/>
                          <a:ea typeface="+mn-ea"/>
                          <a:cs typeface="+mn-ea"/>
                          <a:sym typeface="+mn-lt"/>
                        </a:rPr>
                        <a:t>应用</a:t>
                      </a: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VLAN</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extLst>
                  <a:ext uri="{0D108BD9-81ED-4DB2-BD59-A6C34878D82A}">
                    <a16:rowId xmlns:a16="http://schemas.microsoft.com/office/drawing/2014/main" val="10000"/>
                  </a:ext>
                </a:extLst>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FTP</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10</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TELNET</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30</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pic>
        <p:nvPicPr>
          <p:cNvPr id="22" name="图形 21">
            <a:extLst>
              <a:ext uri="{FF2B5EF4-FFF2-40B4-BE49-F238E27FC236}">
                <a16:creationId xmlns:a16="http://schemas.microsoft.com/office/drawing/2014/main" id="{A53BEF82-0377-5AB4-DF13-E48147EF8CC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225229" y="1485641"/>
            <a:ext cx="989224" cy="756979"/>
          </a:xfrm>
          <a:prstGeom prst="rect">
            <a:avLst/>
          </a:prstGeom>
        </p:spPr>
      </p:pic>
    </p:spTree>
    <p:extLst>
      <p:ext uri="{BB962C8B-B14F-4D97-AF65-F5344CB8AC3E}">
        <p14:creationId xmlns:p14="http://schemas.microsoft.com/office/powerpoint/2010/main" val="258859746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9D4DA-F528-E08F-DACA-D6725052FAD8}"/>
              </a:ext>
            </a:extLst>
          </p:cNvPr>
          <p:cNvSpPr>
            <a:spLocks noGrp="1"/>
          </p:cNvSpPr>
          <p:nvPr>
            <p:ph type="title"/>
          </p:nvPr>
        </p:nvSpPr>
        <p:spPr/>
        <p:txBody>
          <a:bodyPr>
            <a:normAutofit/>
          </a:bodyPr>
          <a:lstStyle/>
          <a:p>
            <a:r>
              <a:rPr lang="zh-CN" altLang="en-US" sz="3200" b="1" dirty="0">
                <a:cs typeface="+mn-ea"/>
                <a:sym typeface="+mn-lt"/>
              </a:rPr>
              <a:t>虚拟局域网使用的以太网帧格式</a:t>
            </a:r>
            <a:endParaRPr lang="zh-CN" altLang="en-US" dirty="0"/>
          </a:p>
        </p:txBody>
      </p:sp>
      <p:sp>
        <p:nvSpPr>
          <p:cNvPr id="3" name="内容占位符 2">
            <a:extLst>
              <a:ext uri="{FF2B5EF4-FFF2-40B4-BE49-F238E27FC236}">
                <a16:creationId xmlns:a16="http://schemas.microsoft.com/office/drawing/2014/main" id="{50472954-796C-560A-C5D8-61B5546859B8}"/>
              </a:ext>
            </a:extLst>
          </p:cNvPr>
          <p:cNvSpPr>
            <a:spLocks noGrp="1"/>
          </p:cNvSpPr>
          <p:nvPr>
            <p:ph idx="1"/>
          </p:nvPr>
        </p:nvSpPr>
        <p:spPr/>
        <p:txBody>
          <a:bodyPr/>
          <a:lstStyle/>
          <a:p>
            <a:pPr eaLnBrk="0" hangingPunct="0">
              <a:lnSpc>
                <a:spcPct val="120000"/>
              </a:lnSpc>
              <a:buClr>
                <a:schemeClr val="tx1"/>
              </a:buClr>
            </a:pPr>
            <a:r>
              <a:rPr lang="en-US" altLang="zh-CN" dirty="0">
                <a:solidFill>
                  <a:schemeClr val="tx1"/>
                </a:solidFill>
                <a:latin typeface="+mn-ea"/>
                <a:cs typeface="+mn-ea"/>
                <a:sym typeface="+mn-lt"/>
              </a:rPr>
              <a:t>IEEE </a:t>
            </a:r>
            <a:r>
              <a:rPr lang="zh-CN" altLang="en-US" dirty="0">
                <a:solidFill>
                  <a:schemeClr val="tx1"/>
                </a:solidFill>
                <a:latin typeface="+mn-ea"/>
                <a:cs typeface="+mn-ea"/>
                <a:sym typeface="+mn-lt"/>
              </a:rPr>
              <a:t>的 </a:t>
            </a:r>
            <a:r>
              <a:rPr lang="en-US" altLang="zh-CN" dirty="0">
                <a:solidFill>
                  <a:schemeClr val="tx1"/>
                </a:solidFill>
                <a:latin typeface="+mn-ea"/>
                <a:cs typeface="+mn-ea"/>
                <a:sym typeface="+mn-lt"/>
              </a:rPr>
              <a:t>802.3ac </a:t>
            </a:r>
            <a:r>
              <a:rPr lang="zh-CN" altLang="en-US" dirty="0">
                <a:solidFill>
                  <a:schemeClr val="tx1"/>
                </a:solidFill>
                <a:latin typeface="+mn-ea"/>
                <a:cs typeface="+mn-ea"/>
                <a:sym typeface="+mn-lt"/>
              </a:rPr>
              <a:t>标准支持虚拟局域网</a:t>
            </a:r>
          </a:p>
          <a:p>
            <a:pPr eaLnBrk="0" hangingPunct="0">
              <a:lnSpc>
                <a:spcPct val="120000"/>
              </a:lnSpc>
              <a:buClr>
                <a:schemeClr val="tx1"/>
              </a:buClr>
            </a:pPr>
            <a:r>
              <a:rPr lang="zh-CN" altLang="en-US" dirty="0">
                <a:solidFill>
                  <a:schemeClr val="tx1"/>
                </a:solidFill>
                <a:latin typeface="+mn-ea"/>
                <a:cs typeface="+mn-ea"/>
                <a:sym typeface="+mn-lt"/>
              </a:rPr>
              <a:t>虚拟局域网在以太网的帧格式中插入一个</a:t>
            </a:r>
            <a:r>
              <a:rPr lang="en-US" altLang="zh-CN" dirty="0">
                <a:solidFill>
                  <a:schemeClr val="tx1"/>
                </a:solidFill>
                <a:latin typeface="+mn-ea"/>
                <a:cs typeface="+mn-ea"/>
                <a:sym typeface="+mn-lt"/>
              </a:rPr>
              <a:t>4</a:t>
            </a:r>
            <a:r>
              <a:rPr lang="zh-CN" altLang="en-US" dirty="0">
                <a:solidFill>
                  <a:schemeClr val="tx1"/>
                </a:solidFill>
                <a:latin typeface="+mn-ea"/>
                <a:cs typeface="+mn-ea"/>
                <a:sym typeface="+mn-lt"/>
              </a:rPr>
              <a:t>字节的</a:t>
            </a:r>
            <a:r>
              <a:rPr lang="en-US" altLang="zh-CN" dirty="0">
                <a:solidFill>
                  <a:schemeClr val="tx1"/>
                </a:solidFill>
                <a:latin typeface="+mn-ea"/>
                <a:cs typeface="+mn-ea"/>
                <a:sym typeface="+mn-lt"/>
              </a:rPr>
              <a:t>VLAN </a:t>
            </a:r>
            <a:r>
              <a:rPr lang="zh-CN" altLang="en-US" dirty="0">
                <a:solidFill>
                  <a:schemeClr val="tx1"/>
                </a:solidFill>
                <a:latin typeface="+mn-ea"/>
                <a:cs typeface="+mn-ea"/>
                <a:sym typeface="+mn-lt"/>
              </a:rPr>
              <a:t>标记 </a:t>
            </a:r>
            <a:r>
              <a:rPr lang="en-US" altLang="zh-CN" dirty="0">
                <a:solidFill>
                  <a:schemeClr val="tx1"/>
                </a:solidFill>
                <a:latin typeface="+mn-ea"/>
                <a:cs typeface="+mn-ea"/>
                <a:sym typeface="+mn-lt"/>
              </a:rPr>
              <a:t>(tag)</a:t>
            </a:r>
            <a:r>
              <a:rPr lang="zh-CN" altLang="en-US" dirty="0">
                <a:solidFill>
                  <a:schemeClr val="tx1"/>
                </a:solidFill>
                <a:latin typeface="+mn-ea"/>
                <a:cs typeface="+mn-ea"/>
                <a:sym typeface="+mn-lt"/>
              </a:rPr>
              <a:t>，用来指明该帧属于哪一个虚拟局域网</a:t>
            </a:r>
            <a:endParaRPr lang="en-US" altLang="zh-CN" dirty="0">
              <a:solidFill>
                <a:schemeClr val="tx1"/>
              </a:solidFill>
              <a:latin typeface="+mn-ea"/>
              <a:cs typeface="+mn-ea"/>
              <a:sym typeface="+mn-lt"/>
            </a:endParaRPr>
          </a:p>
          <a:p>
            <a:pPr marL="0" indent="0">
              <a:buNone/>
            </a:pPr>
            <a:endParaRPr lang="zh-CN" altLang="en-US" dirty="0"/>
          </a:p>
        </p:txBody>
      </p:sp>
      <p:sp>
        <p:nvSpPr>
          <p:cNvPr id="4" name="灯片编号占位符 3">
            <a:extLst>
              <a:ext uri="{FF2B5EF4-FFF2-40B4-BE49-F238E27FC236}">
                <a16:creationId xmlns:a16="http://schemas.microsoft.com/office/drawing/2014/main" id="{C743097A-4044-5EEA-5303-6E289702D9CA}"/>
              </a:ext>
            </a:extLst>
          </p:cNvPr>
          <p:cNvSpPr>
            <a:spLocks noGrp="1"/>
          </p:cNvSpPr>
          <p:nvPr>
            <p:ph type="sldNum" sz="quarter" idx="12"/>
          </p:nvPr>
        </p:nvSpPr>
        <p:spPr>
          <a:xfrm>
            <a:off x="10862923" y="6032245"/>
            <a:ext cx="806893" cy="274320"/>
          </a:xfrm>
        </p:spPr>
        <p:txBody>
          <a:bodyPr/>
          <a:lstStyle/>
          <a:p>
            <a:fld id="{C8BB1146-E542-4D4E-B8E9-6919A11DDD48}" type="slidenum">
              <a:rPr lang="en-US" smtClean="0"/>
              <a:t>248</a:t>
            </a:fld>
            <a:endParaRPr lang="en-US"/>
          </a:p>
        </p:txBody>
      </p:sp>
      <p:sp>
        <p:nvSpPr>
          <p:cNvPr id="7" name="矩形 6">
            <a:extLst>
              <a:ext uri="{FF2B5EF4-FFF2-40B4-BE49-F238E27FC236}">
                <a16:creationId xmlns:a16="http://schemas.microsoft.com/office/drawing/2014/main" id="{1A1E24A3-F410-5917-303F-336FC80A98D9}"/>
              </a:ext>
            </a:extLst>
          </p:cNvPr>
          <p:cNvSpPr/>
          <p:nvPr/>
        </p:nvSpPr>
        <p:spPr>
          <a:xfrm>
            <a:off x="6116560" y="3250253"/>
            <a:ext cx="1508955" cy="5658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grpSp>
        <p:nvGrpSpPr>
          <p:cNvPr id="8" name="组合 7">
            <a:extLst>
              <a:ext uri="{FF2B5EF4-FFF2-40B4-BE49-F238E27FC236}">
                <a16:creationId xmlns:a16="http://schemas.microsoft.com/office/drawing/2014/main" id="{03DAF024-48B0-CA16-3EE9-C221FD65F136}"/>
              </a:ext>
            </a:extLst>
          </p:cNvPr>
          <p:cNvGrpSpPr/>
          <p:nvPr/>
        </p:nvGrpSpPr>
        <p:grpSpPr>
          <a:xfrm>
            <a:off x="735734" y="2559583"/>
            <a:ext cx="10467133" cy="3966361"/>
            <a:chOff x="-289425" y="1097692"/>
            <a:chExt cx="12685797" cy="4807099"/>
          </a:xfrm>
        </p:grpSpPr>
        <p:grpSp>
          <p:nvGrpSpPr>
            <p:cNvPr id="9" name="组合 8">
              <a:extLst>
                <a:ext uri="{FF2B5EF4-FFF2-40B4-BE49-F238E27FC236}">
                  <a16:creationId xmlns:a16="http://schemas.microsoft.com/office/drawing/2014/main" id="{A116D68A-A6EF-F890-7D76-8F2E9FCC867D}"/>
                </a:ext>
              </a:extLst>
            </p:cNvPr>
            <p:cNvGrpSpPr/>
            <p:nvPr/>
          </p:nvGrpSpPr>
          <p:grpSpPr>
            <a:xfrm>
              <a:off x="331598" y="1097692"/>
              <a:ext cx="9671443" cy="4313838"/>
              <a:chOff x="547622" y="1097692"/>
              <a:chExt cx="9671443" cy="4313838"/>
            </a:xfrm>
          </p:grpSpPr>
          <p:grpSp>
            <p:nvGrpSpPr>
              <p:cNvPr id="11" name="组合 10">
                <a:extLst>
                  <a:ext uri="{FF2B5EF4-FFF2-40B4-BE49-F238E27FC236}">
                    <a16:creationId xmlns:a16="http://schemas.microsoft.com/office/drawing/2014/main" id="{2DA0F821-4FBF-5DD2-3840-7553766C09A0}"/>
                  </a:ext>
                </a:extLst>
              </p:cNvPr>
              <p:cNvGrpSpPr/>
              <p:nvPr/>
            </p:nvGrpSpPr>
            <p:grpSpPr>
              <a:xfrm>
                <a:off x="547622" y="1546339"/>
                <a:ext cx="9671443" cy="3865191"/>
                <a:chOff x="547622" y="1484784"/>
                <a:chExt cx="9671443" cy="3865191"/>
              </a:xfrm>
            </p:grpSpPr>
            <p:sp>
              <p:nvSpPr>
                <p:cNvPr id="15" name="Rectangle 4">
                  <a:extLst>
                    <a:ext uri="{FF2B5EF4-FFF2-40B4-BE49-F238E27FC236}">
                      <a16:creationId xmlns:a16="http://schemas.microsoft.com/office/drawing/2014/main" id="{4476355E-B132-0472-528A-C8F96633E579}"/>
                    </a:ext>
                  </a:extLst>
                </p:cNvPr>
                <p:cNvSpPr>
                  <a:spLocks noChangeArrowheads="1"/>
                </p:cNvSpPr>
                <p:nvPr/>
              </p:nvSpPr>
              <p:spPr bwMode="auto">
                <a:xfrm>
                  <a:off x="547622" y="1855183"/>
                  <a:ext cx="1043278" cy="77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a:lnSpc>
                      <a:spcPct val="120000"/>
                    </a:lnSpc>
                  </a:pPr>
                  <a:r>
                    <a:rPr kumimoji="1" lang="zh-CN" altLang="en-US" sz="1467" b="1" dirty="0">
                      <a:cs typeface="+mn-ea"/>
                      <a:sym typeface="+mn-lt"/>
                    </a:rPr>
                    <a:t>以太网</a:t>
                  </a:r>
                  <a:endParaRPr kumimoji="1" lang="en-US" altLang="zh-CN" sz="1467" b="1" dirty="0">
                    <a:cs typeface="+mn-ea"/>
                    <a:sym typeface="+mn-lt"/>
                  </a:endParaRPr>
                </a:p>
                <a:p>
                  <a:pPr algn="ctr" defTabSz="1015975">
                    <a:lnSpc>
                      <a:spcPct val="120000"/>
                    </a:lnSpc>
                  </a:pPr>
                  <a:r>
                    <a:rPr kumimoji="1" lang="en-US" altLang="zh-CN" sz="1467" b="1" dirty="0">
                      <a:cs typeface="+mn-ea"/>
                      <a:sym typeface="+mn-lt"/>
                    </a:rPr>
                    <a:t>MAC</a:t>
                  </a:r>
                  <a:r>
                    <a:rPr kumimoji="1" lang="zh-CN" altLang="en-US" sz="1467" b="1" dirty="0">
                      <a:cs typeface="+mn-ea"/>
                      <a:sym typeface="+mn-lt"/>
                    </a:rPr>
                    <a:t>帧</a:t>
                  </a:r>
                </a:p>
              </p:txBody>
            </p:sp>
            <p:sp>
              <p:nvSpPr>
                <p:cNvPr id="16" name="Rectangle 5">
                  <a:extLst>
                    <a:ext uri="{FF2B5EF4-FFF2-40B4-BE49-F238E27FC236}">
                      <a16:creationId xmlns:a16="http://schemas.microsoft.com/office/drawing/2014/main" id="{D5818B14-FE88-3BE4-752A-1379D409010C}"/>
                    </a:ext>
                  </a:extLst>
                </p:cNvPr>
                <p:cNvSpPr>
                  <a:spLocks noChangeArrowheads="1"/>
                </p:cNvSpPr>
                <p:nvPr/>
              </p:nvSpPr>
              <p:spPr bwMode="auto">
                <a:xfrm>
                  <a:off x="887526" y="1495238"/>
                  <a:ext cx="749917" cy="445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zh-CN" altLang="en-US" sz="1467" b="1" dirty="0">
                      <a:cs typeface="+mn-ea"/>
                      <a:sym typeface="+mn-lt"/>
                    </a:rPr>
                    <a:t>字节</a:t>
                  </a:r>
                  <a:endParaRPr kumimoji="1" lang="en-US" altLang="zh-CN" sz="1467" b="1" dirty="0">
                    <a:cs typeface="+mn-ea"/>
                    <a:sym typeface="+mn-lt"/>
                  </a:endParaRPr>
                </a:p>
              </p:txBody>
            </p:sp>
            <p:sp>
              <p:nvSpPr>
                <p:cNvPr id="17" name="Rectangle 6">
                  <a:extLst>
                    <a:ext uri="{FF2B5EF4-FFF2-40B4-BE49-F238E27FC236}">
                      <a16:creationId xmlns:a16="http://schemas.microsoft.com/office/drawing/2014/main" id="{29B917DD-7835-7612-42F2-735EA2FAC158}"/>
                    </a:ext>
                  </a:extLst>
                </p:cNvPr>
                <p:cNvSpPr>
                  <a:spLocks noChangeArrowheads="1"/>
                </p:cNvSpPr>
                <p:nvPr/>
              </p:nvSpPr>
              <p:spPr bwMode="auto">
                <a:xfrm>
                  <a:off x="1963964" y="1487959"/>
                  <a:ext cx="421587" cy="443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en-US" altLang="zh-CN" sz="1467" b="1" dirty="0">
                      <a:cs typeface="+mn-ea"/>
                      <a:sym typeface="+mn-lt"/>
                    </a:rPr>
                    <a:t>6</a:t>
                  </a:r>
                </a:p>
              </p:txBody>
            </p:sp>
            <p:sp>
              <p:nvSpPr>
                <p:cNvPr id="18" name="Rectangle 7">
                  <a:extLst>
                    <a:ext uri="{FF2B5EF4-FFF2-40B4-BE49-F238E27FC236}">
                      <a16:creationId xmlns:a16="http://schemas.microsoft.com/office/drawing/2014/main" id="{40C04C71-3E36-34B4-9850-64B74A4E5903}"/>
                    </a:ext>
                  </a:extLst>
                </p:cNvPr>
                <p:cNvSpPr>
                  <a:spLocks noChangeArrowheads="1"/>
                </p:cNvSpPr>
                <p:nvPr/>
              </p:nvSpPr>
              <p:spPr bwMode="auto">
                <a:xfrm>
                  <a:off x="3175444" y="1487959"/>
                  <a:ext cx="421587" cy="443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en-US" altLang="zh-CN" sz="1467" b="1">
                      <a:cs typeface="+mn-ea"/>
                      <a:sym typeface="+mn-lt"/>
                    </a:rPr>
                    <a:t>6</a:t>
                  </a:r>
                </a:p>
              </p:txBody>
            </p:sp>
            <p:sp>
              <p:nvSpPr>
                <p:cNvPr id="19" name="Rectangle 8">
                  <a:extLst>
                    <a:ext uri="{FF2B5EF4-FFF2-40B4-BE49-F238E27FC236}">
                      <a16:creationId xmlns:a16="http://schemas.microsoft.com/office/drawing/2014/main" id="{1BEC525C-52C1-2621-BDC8-6D3E688B5874}"/>
                    </a:ext>
                  </a:extLst>
                </p:cNvPr>
                <p:cNvSpPr>
                  <a:spLocks noChangeArrowheads="1"/>
                </p:cNvSpPr>
                <p:nvPr/>
              </p:nvSpPr>
              <p:spPr bwMode="auto">
                <a:xfrm>
                  <a:off x="5537647" y="1487959"/>
                  <a:ext cx="421587" cy="443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en-US" altLang="zh-CN" sz="1467" b="1">
                      <a:cs typeface="+mn-ea"/>
                      <a:sym typeface="+mn-lt"/>
                    </a:rPr>
                    <a:t>2</a:t>
                  </a:r>
                </a:p>
              </p:txBody>
            </p:sp>
            <p:sp>
              <p:nvSpPr>
                <p:cNvPr id="20" name="Rectangle 9">
                  <a:extLst>
                    <a:ext uri="{FF2B5EF4-FFF2-40B4-BE49-F238E27FC236}">
                      <a16:creationId xmlns:a16="http://schemas.microsoft.com/office/drawing/2014/main" id="{63005F79-3FDA-3BBC-BB42-20BAEBC91263}"/>
                    </a:ext>
                  </a:extLst>
                </p:cNvPr>
                <p:cNvSpPr>
                  <a:spLocks noChangeArrowheads="1"/>
                </p:cNvSpPr>
                <p:nvPr/>
              </p:nvSpPr>
              <p:spPr bwMode="auto">
                <a:xfrm>
                  <a:off x="6596894" y="1487959"/>
                  <a:ext cx="1315268" cy="443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en-US" altLang="zh-CN" sz="1467" b="1" dirty="0">
                      <a:cs typeface="+mn-ea"/>
                      <a:sym typeface="+mn-lt"/>
                    </a:rPr>
                    <a:t>46 ~ 1500</a:t>
                  </a:r>
                </a:p>
              </p:txBody>
            </p:sp>
            <p:sp>
              <p:nvSpPr>
                <p:cNvPr id="21" name="Rectangle 10">
                  <a:extLst>
                    <a:ext uri="{FF2B5EF4-FFF2-40B4-BE49-F238E27FC236}">
                      <a16:creationId xmlns:a16="http://schemas.microsoft.com/office/drawing/2014/main" id="{4A375D83-F399-8844-5C52-A77911D01827}"/>
                    </a:ext>
                  </a:extLst>
                </p:cNvPr>
                <p:cNvSpPr>
                  <a:spLocks noChangeArrowheads="1"/>
                </p:cNvSpPr>
                <p:nvPr/>
              </p:nvSpPr>
              <p:spPr bwMode="auto">
                <a:xfrm>
                  <a:off x="8657653" y="1487959"/>
                  <a:ext cx="421587" cy="443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en-US" altLang="zh-CN" sz="1467" b="1">
                      <a:cs typeface="+mn-ea"/>
                      <a:sym typeface="+mn-lt"/>
                    </a:rPr>
                    <a:t>4</a:t>
                  </a:r>
                </a:p>
              </p:txBody>
            </p:sp>
            <p:sp>
              <p:nvSpPr>
                <p:cNvPr id="22" name="Freeform 11">
                  <a:extLst>
                    <a:ext uri="{FF2B5EF4-FFF2-40B4-BE49-F238E27FC236}">
                      <a16:creationId xmlns:a16="http://schemas.microsoft.com/office/drawing/2014/main" id="{3BDA39EE-4760-DAAC-C97C-6CD125C53B72}"/>
                    </a:ext>
                  </a:extLst>
                </p:cNvPr>
                <p:cNvSpPr>
                  <a:spLocks/>
                </p:cNvSpPr>
                <p:nvPr/>
              </p:nvSpPr>
              <p:spPr bwMode="auto">
                <a:xfrm>
                  <a:off x="1564134" y="2555776"/>
                  <a:ext cx="6302375" cy="604838"/>
                </a:xfrm>
                <a:custGeom>
                  <a:avLst/>
                  <a:gdLst>
                    <a:gd name="T0" fmla="*/ 2147483647 w 3970"/>
                    <a:gd name="T1" fmla="*/ 10080633 h 381"/>
                    <a:gd name="T2" fmla="*/ 2147483647 w 3970"/>
                    <a:gd name="T3" fmla="*/ 0 h 381"/>
                    <a:gd name="T4" fmla="*/ 2147483647 w 3970"/>
                    <a:gd name="T5" fmla="*/ 960181119 h 381"/>
                    <a:gd name="T6" fmla="*/ 0 w 3970"/>
                    <a:gd name="T7" fmla="*/ 960181119 h 381"/>
                    <a:gd name="T8" fmla="*/ 2147483647 w 3970"/>
                    <a:gd name="T9" fmla="*/ 10080633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0" h="381">
                      <a:moveTo>
                        <a:pt x="1543" y="4"/>
                      </a:moveTo>
                      <a:lnTo>
                        <a:pt x="2242" y="0"/>
                      </a:lnTo>
                      <a:lnTo>
                        <a:pt x="3970" y="381"/>
                      </a:lnTo>
                      <a:lnTo>
                        <a:pt x="0" y="381"/>
                      </a:lnTo>
                      <a:lnTo>
                        <a:pt x="1543" y="4"/>
                      </a:lnTo>
                      <a:close/>
                    </a:path>
                  </a:pathLst>
                </a:custGeom>
                <a:solidFill>
                  <a:schemeClr val="accent3">
                    <a:lumMod val="20000"/>
                    <a:lumOff val="8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a:cs typeface="+mn-ea"/>
                    <a:sym typeface="+mn-lt"/>
                  </a:endParaRPr>
                </a:p>
              </p:txBody>
            </p:sp>
            <p:sp>
              <p:nvSpPr>
                <p:cNvPr id="23" name="Rectangle 13">
                  <a:extLst>
                    <a:ext uri="{FF2B5EF4-FFF2-40B4-BE49-F238E27FC236}">
                      <a16:creationId xmlns:a16="http://schemas.microsoft.com/office/drawing/2014/main" id="{231E0D41-A62D-7F38-4184-319157411FF2}"/>
                    </a:ext>
                  </a:extLst>
                </p:cNvPr>
                <p:cNvSpPr>
                  <a:spLocks noChangeArrowheads="1"/>
                </p:cNvSpPr>
                <p:nvPr/>
              </p:nvSpPr>
              <p:spPr bwMode="auto">
                <a:xfrm>
                  <a:off x="6209426" y="4519575"/>
                  <a:ext cx="4009639" cy="830400"/>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algn="ctr" defTabSz="1015975">
                    <a:lnSpc>
                      <a:spcPct val="120000"/>
                    </a:lnSpc>
                  </a:pPr>
                  <a:r>
                    <a:rPr lang="en-US" altLang="zh-CN" sz="1600" b="1" dirty="0">
                      <a:solidFill>
                        <a:srgbClr val="C00000"/>
                      </a:solidFill>
                      <a:cs typeface="+mn-ea"/>
                      <a:sym typeface="+mn-lt"/>
                    </a:rPr>
                    <a:t>VLAN </a:t>
                  </a:r>
                  <a:r>
                    <a:rPr lang="zh-CN" altLang="zh-CN" sz="1600" b="1" dirty="0">
                      <a:solidFill>
                        <a:srgbClr val="C00000"/>
                      </a:solidFill>
                      <a:cs typeface="+mn-ea"/>
                      <a:sym typeface="+mn-lt"/>
                    </a:rPr>
                    <a:t>标识符</a:t>
                  </a:r>
                  <a:r>
                    <a:rPr lang="en-US" altLang="zh-CN" sz="1600" b="1" dirty="0">
                      <a:solidFill>
                        <a:srgbClr val="C00000"/>
                      </a:solidFill>
                      <a:cs typeface="+mn-ea"/>
                      <a:sym typeface="+mn-lt"/>
                    </a:rPr>
                    <a:t> </a:t>
                  </a:r>
                  <a:r>
                    <a:rPr kumimoji="1" lang="en-US" altLang="zh-CN" sz="1600" b="1" dirty="0">
                      <a:cs typeface="+mn-ea"/>
                      <a:sym typeface="+mn-lt"/>
                    </a:rPr>
                    <a:t>12 </a:t>
                  </a:r>
                  <a:r>
                    <a:rPr kumimoji="1" lang="zh-CN" altLang="en-US" sz="1600" b="1" dirty="0">
                      <a:cs typeface="+mn-ea"/>
                      <a:sym typeface="+mn-lt"/>
                    </a:rPr>
                    <a:t>位</a:t>
                  </a:r>
                  <a:r>
                    <a:rPr kumimoji="1" lang="en-US" altLang="zh-CN" sz="1600" b="1" dirty="0">
                      <a:cs typeface="+mn-ea"/>
                      <a:sym typeface="+mn-lt"/>
                    </a:rPr>
                    <a:t> </a:t>
                  </a:r>
                </a:p>
                <a:p>
                  <a:pPr algn="ctr" defTabSz="1015975">
                    <a:lnSpc>
                      <a:spcPct val="120000"/>
                    </a:lnSpc>
                  </a:pPr>
                  <a:r>
                    <a:rPr kumimoji="1" lang="en-US" altLang="zh-CN" sz="1600" b="1" dirty="0">
                      <a:cs typeface="+mn-ea"/>
                      <a:sym typeface="+mn-lt"/>
                    </a:rPr>
                    <a:t>(</a:t>
                  </a:r>
                  <a:r>
                    <a:rPr kumimoji="1" lang="zh-CN" altLang="en-US" sz="1600" b="1" dirty="0">
                      <a:cs typeface="+mn-ea"/>
                      <a:sym typeface="+mn-lt"/>
                    </a:rPr>
                    <a:t>最多允许 </a:t>
                  </a:r>
                  <a:r>
                    <a:rPr kumimoji="1" lang="en-US" altLang="zh-CN" sz="1600" b="1" dirty="0">
                      <a:cs typeface="+mn-ea"/>
                      <a:sym typeface="+mn-lt"/>
                    </a:rPr>
                    <a:t>4096 </a:t>
                  </a:r>
                  <a:r>
                    <a:rPr kumimoji="1" lang="zh-CN" altLang="en-US" sz="1600" b="1" dirty="0">
                      <a:cs typeface="+mn-ea"/>
                      <a:sym typeface="+mn-lt"/>
                    </a:rPr>
                    <a:t>个 </a:t>
                  </a:r>
                  <a:r>
                    <a:rPr kumimoji="1" lang="en-US" altLang="zh-CN" sz="1600" b="1" dirty="0">
                      <a:cs typeface="+mn-ea"/>
                      <a:sym typeface="+mn-lt"/>
                    </a:rPr>
                    <a:t>VLAN)</a:t>
                  </a:r>
                </a:p>
              </p:txBody>
            </p:sp>
            <p:sp>
              <p:nvSpPr>
                <p:cNvPr id="24" name="Rectangle 14">
                  <a:extLst>
                    <a:ext uri="{FF2B5EF4-FFF2-40B4-BE49-F238E27FC236}">
                      <a16:creationId xmlns:a16="http://schemas.microsoft.com/office/drawing/2014/main" id="{C825A358-79D1-7509-B791-E4F2D5B6503C}"/>
                    </a:ext>
                  </a:extLst>
                </p:cNvPr>
                <p:cNvSpPr>
                  <a:spLocks noChangeArrowheads="1"/>
                </p:cNvSpPr>
                <p:nvPr/>
              </p:nvSpPr>
              <p:spPr bwMode="auto">
                <a:xfrm>
                  <a:off x="4318447" y="1484784"/>
                  <a:ext cx="421587" cy="443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en-US" altLang="zh-CN" sz="1467" b="1">
                      <a:cs typeface="+mn-ea"/>
                      <a:sym typeface="+mn-lt"/>
                    </a:rPr>
                    <a:t>4</a:t>
                  </a:r>
                </a:p>
              </p:txBody>
            </p:sp>
            <p:sp>
              <p:nvSpPr>
                <p:cNvPr id="25" name="Rectangle 18">
                  <a:extLst>
                    <a:ext uri="{FF2B5EF4-FFF2-40B4-BE49-F238E27FC236}">
                      <a16:creationId xmlns:a16="http://schemas.microsoft.com/office/drawing/2014/main" id="{60D6C61B-5F5E-69D4-8BD5-23354309D2A1}"/>
                    </a:ext>
                  </a:extLst>
                </p:cNvPr>
                <p:cNvSpPr>
                  <a:spLocks noChangeArrowheads="1"/>
                </p:cNvSpPr>
                <p:nvPr/>
              </p:nvSpPr>
              <p:spPr bwMode="auto">
                <a:xfrm>
                  <a:off x="2460072" y="4388461"/>
                  <a:ext cx="2375794" cy="472306"/>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algn="ctr" defTabSz="1015975">
                    <a:lnSpc>
                      <a:spcPct val="120000"/>
                    </a:lnSpc>
                  </a:pPr>
                  <a:r>
                    <a:rPr kumimoji="1" lang="zh-CN" altLang="en-US" sz="1600" b="1" dirty="0">
                      <a:cs typeface="+mn-ea"/>
                      <a:sym typeface="+mn-lt"/>
                    </a:rPr>
                    <a:t>用户优先级 </a:t>
                  </a:r>
                  <a:r>
                    <a:rPr kumimoji="1" lang="en-US" altLang="zh-CN" sz="1600" b="1" dirty="0">
                      <a:cs typeface="+mn-ea"/>
                      <a:sym typeface="+mn-lt"/>
                    </a:rPr>
                    <a:t>3 </a:t>
                  </a:r>
                  <a:r>
                    <a:rPr kumimoji="1" lang="zh-CN" altLang="en-US" sz="1600" b="1" dirty="0">
                      <a:cs typeface="+mn-ea"/>
                      <a:sym typeface="+mn-lt"/>
                    </a:rPr>
                    <a:t>位</a:t>
                  </a:r>
                  <a:endParaRPr kumimoji="1" lang="en-US" altLang="zh-CN" sz="1600" b="1" dirty="0">
                    <a:cs typeface="+mn-ea"/>
                    <a:sym typeface="+mn-lt"/>
                  </a:endParaRPr>
                </a:p>
              </p:txBody>
            </p:sp>
            <p:sp>
              <p:nvSpPr>
                <p:cNvPr id="26" name="Rectangle 21">
                  <a:extLst>
                    <a:ext uri="{FF2B5EF4-FFF2-40B4-BE49-F238E27FC236}">
                      <a16:creationId xmlns:a16="http://schemas.microsoft.com/office/drawing/2014/main" id="{6B639280-84FF-A9FB-6408-074632FCA9A6}"/>
                    </a:ext>
                  </a:extLst>
                </p:cNvPr>
                <p:cNvSpPr>
                  <a:spLocks noChangeArrowheads="1"/>
                </p:cNvSpPr>
                <p:nvPr/>
              </p:nvSpPr>
              <p:spPr bwMode="auto">
                <a:xfrm>
                  <a:off x="2016383" y="4801987"/>
                  <a:ext cx="3326928" cy="472306"/>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algn="ctr" defTabSz="1015975">
                    <a:lnSpc>
                      <a:spcPct val="120000"/>
                    </a:lnSpc>
                  </a:pPr>
                  <a:r>
                    <a:rPr lang="zh-CN" altLang="zh-CN" sz="1600" b="1" dirty="0">
                      <a:cs typeface="+mn-ea"/>
                      <a:sym typeface="+mn-lt"/>
                    </a:rPr>
                    <a:t>规范格式指示符</a:t>
                  </a:r>
                  <a:r>
                    <a:rPr kumimoji="1" lang="en-US" altLang="zh-CN" sz="1600" b="1" dirty="0">
                      <a:cs typeface="+mn-ea"/>
                      <a:sym typeface="+mn-lt"/>
                    </a:rPr>
                    <a:t>( CFI ) 1 </a:t>
                  </a:r>
                  <a:r>
                    <a:rPr kumimoji="1" lang="zh-CN" altLang="en-US" sz="1600" b="1" dirty="0">
                      <a:cs typeface="+mn-ea"/>
                      <a:sym typeface="+mn-lt"/>
                    </a:rPr>
                    <a:t>位</a:t>
                  </a:r>
                  <a:r>
                    <a:rPr kumimoji="1" lang="en-US" altLang="zh-CN" sz="1600" b="1" dirty="0">
                      <a:cs typeface="+mn-ea"/>
                      <a:sym typeface="+mn-lt"/>
                    </a:rPr>
                    <a:t> </a:t>
                  </a:r>
                </a:p>
              </p:txBody>
            </p:sp>
            <p:sp>
              <p:nvSpPr>
                <p:cNvPr id="27" name="Rectangle 22">
                  <a:extLst>
                    <a:ext uri="{FF2B5EF4-FFF2-40B4-BE49-F238E27FC236}">
                      <a16:creationId xmlns:a16="http://schemas.microsoft.com/office/drawing/2014/main" id="{F1584195-D47F-F1DC-8B82-E49D43FAB9E0}"/>
                    </a:ext>
                  </a:extLst>
                </p:cNvPr>
                <p:cNvSpPr>
                  <a:spLocks noChangeArrowheads="1"/>
                </p:cNvSpPr>
                <p:nvPr/>
              </p:nvSpPr>
              <p:spPr bwMode="auto">
                <a:xfrm>
                  <a:off x="1590900" y="1869976"/>
                  <a:ext cx="1197197" cy="685800"/>
                </a:xfrm>
                <a:prstGeom prst="rect">
                  <a:avLst/>
                </a:prstGeom>
                <a:solidFill>
                  <a:schemeClr val="accent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015975">
                    <a:lnSpc>
                      <a:spcPct val="120000"/>
                    </a:lnSpc>
                  </a:pPr>
                  <a:r>
                    <a:rPr kumimoji="1" lang="zh-CN" altLang="en-US" sz="1600" b="1" dirty="0">
                      <a:cs typeface="+mn-ea"/>
                      <a:sym typeface="+mn-lt"/>
                    </a:rPr>
                    <a:t>目地地址  </a:t>
                  </a:r>
                </a:p>
              </p:txBody>
            </p:sp>
            <p:sp>
              <p:nvSpPr>
                <p:cNvPr id="28" name="Rectangle 23">
                  <a:extLst>
                    <a:ext uri="{FF2B5EF4-FFF2-40B4-BE49-F238E27FC236}">
                      <a16:creationId xmlns:a16="http://schemas.microsoft.com/office/drawing/2014/main" id="{DDC3721A-E453-6792-03B6-359BEDE17DF0}"/>
                    </a:ext>
                  </a:extLst>
                </p:cNvPr>
                <p:cNvSpPr>
                  <a:spLocks noChangeArrowheads="1"/>
                </p:cNvSpPr>
                <p:nvPr/>
              </p:nvSpPr>
              <p:spPr bwMode="auto">
                <a:xfrm>
                  <a:off x="2788096" y="1869976"/>
                  <a:ext cx="1143000" cy="685800"/>
                </a:xfrm>
                <a:prstGeom prst="rect">
                  <a:avLst/>
                </a:prstGeom>
                <a:solidFill>
                  <a:schemeClr val="accent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015975">
                    <a:lnSpc>
                      <a:spcPct val="120000"/>
                    </a:lnSpc>
                  </a:pPr>
                  <a:r>
                    <a:rPr kumimoji="1" lang="zh-CN" altLang="en-US" sz="1600" b="1" dirty="0">
                      <a:cs typeface="+mn-ea"/>
                      <a:sym typeface="+mn-lt"/>
                    </a:rPr>
                    <a:t>源地址</a:t>
                  </a:r>
                </a:p>
              </p:txBody>
            </p:sp>
            <p:sp>
              <p:nvSpPr>
                <p:cNvPr id="29" name="Rectangle 24">
                  <a:extLst>
                    <a:ext uri="{FF2B5EF4-FFF2-40B4-BE49-F238E27FC236}">
                      <a16:creationId xmlns:a16="http://schemas.microsoft.com/office/drawing/2014/main" id="{C04DF873-7E41-F3CD-4081-52E215182517}"/>
                    </a:ext>
                  </a:extLst>
                </p:cNvPr>
                <p:cNvSpPr>
                  <a:spLocks noChangeArrowheads="1"/>
                </p:cNvSpPr>
                <p:nvPr/>
              </p:nvSpPr>
              <p:spPr bwMode="auto">
                <a:xfrm>
                  <a:off x="3931096" y="1869976"/>
                  <a:ext cx="1219200" cy="685800"/>
                </a:xfrm>
                <a:prstGeom prst="rect">
                  <a:avLst/>
                </a:prstGeom>
                <a:solidFill>
                  <a:srgbClr val="FFFF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lang="en-US" altLang="zh-CN" sz="1600" b="1" dirty="0">
                      <a:cs typeface="+mn-ea"/>
                      <a:sym typeface="+mn-lt"/>
                    </a:rPr>
                    <a:t>802.1Q</a:t>
                  </a:r>
                </a:p>
                <a:p>
                  <a:pPr algn="ctr">
                    <a:lnSpc>
                      <a:spcPct val="120000"/>
                    </a:lnSpc>
                  </a:pPr>
                  <a:r>
                    <a:rPr lang="zh-CN" altLang="en-US" sz="1600" b="1" dirty="0">
                      <a:cs typeface="+mn-ea"/>
                      <a:sym typeface="+mn-lt"/>
                    </a:rPr>
                    <a:t>标记</a:t>
                  </a:r>
                  <a:endParaRPr lang="en-US" altLang="zh-CN" sz="1600" b="1" dirty="0">
                    <a:cs typeface="+mn-ea"/>
                    <a:sym typeface="+mn-lt"/>
                  </a:endParaRPr>
                </a:p>
              </p:txBody>
            </p:sp>
            <p:sp>
              <p:nvSpPr>
                <p:cNvPr id="30" name="Rectangle 25">
                  <a:extLst>
                    <a:ext uri="{FF2B5EF4-FFF2-40B4-BE49-F238E27FC236}">
                      <a16:creationId xmlns:a16="http://schemas.microsoft.com/office/drawing/2014/main" id="{5FFD4043-F3CB-1EAA-416E-256656EF6A82}"/>
                    </a:ext>
                  </a:extLst>
                </p:cNvPr>
                <p:cNvSpPr>
                  <a:spLocks noChangeArrowheads="1"/>
                </p:cNvSpPr>
                <p:nvPr/>
              </p:nvSpPr>
              <p:spPr bwMode="auto">
                <a:xfrm>
                  <a:off x="5150296" y="1869976"/>
                  <a:ext cx="1291208" cy="685800"/>
                </a:xfrm>
                <a:prstGeom prst="rect">
                  <a:avLst/>
                </a:prstGeom>
                <a:solidFill>
                  <a:schemeClr val="accent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015975">
                    <a:lnSpc>
                      <a:spcPct val="120000"/>
                    </a:lnSpc>
                  </a:pPr>
                  <a:r>
                    <a:rPr kumimoji="1" lang="zh-CN" altLang="en-US" sz="1600" b="1" dirty="0">
                      <a:cs typeface="+mn-ea"/>
                      <a:sym typeface="+mn-lt"/>
                    </a:rPr>
                    <a:t>长度</a:t>
                  </a:r>
                  <a:r>
                    <a:rPr kumimoji="1" lang="en-US" altLang="zh-CN" sz="1600" b="1" dirty="0">
                      <a:cs typeface="+mn-ea"/>
                      <a:sym typeface="+mn-lt"/>
                    </a:rPr>
                    <a:t>/</a:t>
                  </a:r>
                  <a:r>
                    <a:rPr kumimoji="1" lang="zh-CN" altLang="en-US" sz="1600" b="1" dirty="0">
                      <a:cs typeface="+mn-ea"/>
                      <a:sym typeface="+mn-lt"/>
                    </a:rPr>
                    <a:t>类型</a:t>
                  </a:r>
                </a:p>
              </p:txBody>
            </p:sp>
            <p:sp>
              <p:nvSpPr>
                <p:cNvPr id="31" name="Rectangle 26">
                  <a:extLst>
                    <a:ext uri="{FF2B5EF4-FFF2-40B4-BE49-F238E27FC236}">
                      <a16:creationId xmlns:a16="http://schemas.microsoft.com/office/drawing/2014/main" id="{118AE07E-1CC1-DAD3-FCCD-3724BF43EB4B}"/>
                    </a:ext>
                  </a:extLst>
                </p:cNvPr>
                <p:cNvSpPr>
                  <a:spLocks noChangeArrowheads="1"/>
                </p:cNvSpPr>
                <p:nvPr/>
              </p:nvSpPr>
              <p:spPr bwMode="auto">
                <a:xfrm>
                  <a:off x="6441504" y="1869976"/>
                  <a:ext cx="1828800" cy="6858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kumimoji="1" lang="zh-CN" altLang="en-US" sz="1600" b="1" dirty="0">
                      <a:solidFill>
                        <a:schemeClr val="bg1"/>
                      </a:solidFill>
                      <a:cs typeface="+mn-ea"/>
                      <a:sym typeface="+mn-lt"/>
                    </a:rPr>
                    <a:t>数      据</a:t>
                  </a:r>
                </a:p>
              </p:txBody>
            </p:sp>
            <p:sp>
              <p:nvSpPr>
                <p:cNvPr id="32" name="Rectangle 27">
                  <a:extLst>
                    <a:ext uri="{FF2B5EF4-FFF2-40B4-BE49-F238E27FC236}">
                      <a16:creationId xmlns:a16="http://schemas.microsoft.com/office/drawing/2014/main" id="{4F5F8288-0390-2A36-BA66-E324979AE1A0}"/>
                    </a:ext>
                  </a:extLst>
                </p:cNvPr>
                <p:cNvSpPr>
                  <a:spLocks noChangeArrowheads="1"/>
                </p:cNvSpPr>
                <p:nvPr/>
              </p:nvSpPr>
              <p:spPr bwMode="auto">
                <a:xfrm>
                  <a:off x="8270304" y="1869976"/>
                  <a:ext cx="1219200" cy="685800"/>
                </a:xfrm>
                <a:prstGeom prst="rect">
                  <a:avLst/>
                </a:prstGeom>
                <a:solidFill>
                  <a:schemeClr val="accent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lang="en-US" altLang="zh-CN" sz="1600" b="1" dirty="0">
                      <a:cs typeface="+mn-ea"/>
                      <a:sym typeface="+mn-lt"/>
                    </a:rPr>
                    <a:t>FCS</a:t>
                  </a:r>
                </a:p>
              </p:txBody>
            </p:sp>
            <p:sp>
              <p:nvSpPr>
                <p:cNvPr id="33" name="Rectangle 33">
                  <a:extLst>
                    <a:ext uri="{FF2B5EF4-FFF2-40B4-BE49-F238E27FC236}">
                      <a16:creationId xmlns:a16="http://schemas.microsoft.com/office/drawing/2014/main" id="{E2F2FC88-8138-0ABB-C476-93AA2654B6FE}"/>
                    </a:ext>
                  </a:extLst>
                </p:cNvPr>
                <p:cNvSpPr>
                  <a:spLocks noChangeArrowheads="1"/>
                </p:cNvSpPr>
                <p:nvPr/>
              </p:nvSpPr>
              <p:spPr bwMode="auto">
                <a:xfrm>
                  <a:off x="2864768" y="2756326"/>
                  <a:ext cx="1000536" cy="47230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en-US" altLang="zh-CN" sz="1600" b="1" dirty="0">
                      <a:solidFill>
                        <a:srgbClr val="CC00CC"/>
                      </a:solidFill>
                      <a:cs typeface="+mn-ea"/>
                      <a:sym typeface="+mn-lt"/>
                    </a:rPr>
                    <a:t>2 </a:t>
                  </a:r>
                  <a:r>
                    <a:rPr kumimoji="1" lang="zh-CN" altLang="en-US" sz="1600" b="1" dirty="0">
                      <a:solidFill>
                        <a:srgbClr val="CC00CC"/>
                      </a:solidFill>
                      <a:cs typeface="+mn-ea"/>
                      <a:sym typeface="+mn-lt"/>
                    </a:rPr>
                    <a:t>字节</a:t>
                  </a:r>
                  <a:endParaRPr kumimoji="1" lang="en-US" altLang="zh-CN" sz="1600" b="1" dirty="0">
                    <a:solidFill>
                      <a:srgbClr val="CC00CC"/>
                    </a:solidFill>
                    <a:cs typeface="+mn-ea"/>
                    <a:sym typeface="+mn-lt"/>
                  </a:endParaRPr>
                </a:p>
              </p:txBody>
            </p:sp>
            <p:sp>
              <p:nvSpPr>
                <p:cNvPr id="34" name="Rectangle 34">
                  <a:extLst>
                    <a:ext uri="{FF2B5EF4-FFF2-40B4-BE49-F238E27FC236}">
                      <a16:creationId xmlns:a16="http://schemas.microsoft.com/office/drawing/2014/main" id="{85C46462-7A5E-5544-C375-265DE27D2FAA}"/>
                    </a:ext>
                  </a:extLst>
                </p:cNvPr>
                <p:cNvSpPr>
                  <a:spLocks noChangeArrowheads="1"/>
                </p:cNvSpPr>
                <p:nvPr/>
              </p:nvSpPr>
              <p:spPr bwMode="auto">
                <a:xfrm>
                  <a:off x="5743434" y="2756326"/>
                  <a:ext cx="1000536" cy="47230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5975">
                    <a:lnSpc>
                      <a:spcPct val="120000"/>
                    </a:lnSpc>
                  </a:pPr>
                  <a:r>
                    <a:rPr kumimoji="1" lang="en-US" altLang="zh-CN" sz="1600" b="1" dirty="0">
                      <a:solidFill>
                        <a:srgbClr val="CC00CC"/>
                      </a:solidFill>
                      <a:cs typeface="+mn-ea"/>
                      <a:sym typeface="+mn-lt"/>
                    </a:rPr>
                    <a:t>2 </a:t>
                  </a:r>
                  <a:r>
                    <a:rPr kumimoji="1" lang="zh-CN" altLang="en-US" sz="1600" b="1" dirty="0">
                      <a:solidFill>
                        <a:srgbClr val="CC00CC"/>
                      </a:solidFill>
                      <a:cs typeface="+mn-ea"/>
                      <a:sym typeface="+mn-lt"/>
                    </a:rPr>
                    <a:t>字节</a:t>
                  </a:r>
                  <a:endParaRPr kumimoji="1" lang="en-US" altLang="zh-CN" sz="1600" b="1" dirty="0">
                    <a:solidFill>
                      <a:srgbClr val="CC00CC"/>
                    </a:solidFill>
                    <a:cs typeface="+mn-ea"/>
                    <a:sym typeface="+mn-lt"/>
                  </a:endParaRPr>
                </a:p>
              </p:txBody>
            </p:sp>
            <p:grpSp>
              <p:nvGrpSpPr>
                <p:cNvPr id="35" name="组合 34">
                  <a:extLst>
                    <a:ext uri="{FF2B5EF4-FFF2-40B4-BE49-F238E27FC236}">
                      <a16:creationId xmlns:a16="http://schemas.microsoft.com/office/drawing/2014/main" id="{17BCF2A0-CE0F-32BA-1071-729C098FA4D9}"/>
                    </a:ext>
                  </a:extLst>
                </p:cNvPr>
                <p:cNvGrpSpPr/>
                <p:nvPr/>
              </p:nvGrpSpPr>
              <p:grpSpPr>
                <a:xfrm>
                  <a:off x="1568896" y="3165376"/>
                  <a:ext cx="6308503" cy="1148822"/>
                  <a:chOff x="1568896" y="3165376"/>
                  <a:chExt cx="6308503" cy="1148822"/>
                </a:xfrm>
              </p:grpSpPr>
              <p:sp>
                <p:nvSpPr>
                  <p:cNvPr id="39" name="Rectangle 3">
                    <a:extLst>
                      <a:ext uri="{FF2B5EF4-FFF2-40B4-BE49-F238E27FC236}">
                        <a16:creationId xmlns:a16="http://schemas.microsoft.com/office/drawing/2014/main" id="{B69014A9-B071-3C1C-9E04-C8E28819B986}"/>
                      </a:ext>
                    </a:extLst>
                  </p:cNvPr>
                  <p:cNvSpPr>
                    <a:spLocks noChangeArrowheads="1"/>
                  </p:cNvSpPr>
                  <p:nvPr/>
                </p:nvSpPr>
                <p:spPr bwMode="auto">
                  <a:xfrm>
                    <a:off x="1590899" y="3165376"/>
                    <a:ext cx="6286500" cy="1066800"/>
                  </a:xfrm>
                  <a:prstGeom prst="rect">
                    <a:avLst/>
                  </a:prstGeom>
                  <a:solidFill>
                    <a:srgbClr val="FFFF00"/>
                  </a:solidFill>
                  <a:ln w="19050">
                    <a:solidFill>
                      <a:schemeClr val="tx1"/>
                    </a:solidFill>
                    <a:miter lim="800000"/>
                    <a:headEnd/>
                    <a:tailEnd/>
                  </a:ln>
                  <a:effectLst/>
                </p:spPr>
                <p:txBody>
                  <a:bodyPr wrap="none" anchor="ctr"/>
                  <a:lstStyle/>
                  <a:p>
                    <a:pPr>
                      <a:lnSpc>
                        <a:spcPct val="120000"/>
                      </a:lnSpc>
                    </a:pPr>
                    <a:endParaRPr lang="zh-CN" altLang="en-US" sz="1600">
                      <a:cs typeface="+mn-ea"/>
                      <a:sym typeface="+mn-lt"/>
                    </a:endParaRPr>
                  </a:p>
                </p:txBody>
              </p:sp>
              <p:sp>
                <p:nvSpPr>
                  <p:cNvPr id="40" name="Line 12">
                    <a:extLst>
                      <a:ext uri="{FF2B5EF4-FFF2-40B4-BE49-F238E27FC236}">
                        <a16:creationId xmlns:a16="http://schemas.microsoft.com/office/drawing/2014/main" id="{0D560C81-7CBF-B87F-1B86-30694DC9DE24}"/>
                      </a:ext>
                    </a:extLst>
                  </p:cNvPr>
                  <p:cNvSpPr>
                    <a:spLocks noChangeShapeType="1"/>
                  </p:cNvSpPr>
                  <p:nvPr/>
                </p:nvSpPr>
                <p:spPr bwMode="auto">
                  <a:xfrm>
                    <a:off x="4816921" y="3165376"/>
                    <a:ext cx="0" cy="1066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a:cs typeface="+mn-ea"/>
                      <a:sym typeface="+mn-lt"/>
                    </a:endParaRPr>
                  </a:p>
                </p:txBody>
              </p:sp>
              <p:sp>
                <p:nvSpPr>
                  <p:cNvPr id="41" name="Line 15">
                    <a:extLst>
                      <a:ext uri="{FF2B5EF4-FFF2-40B4-BE49-F238E27FC236}">
                        <a16:creationId xmlns:a16="http://schemas.microsoft.com/office/drawing/2014/main" id="{7B0DE795-778E-7633-BA58-1F35C5B63074}"/>
                      </a:ext>
                    </a:extLst>
                  </p:cNvPr>
                  <p:cNvSpPr>
                    <a:spLocks noChangeShapeType="1"/>
                  </p:cNvSpPr>
                  <p:nvPr/>
                </p:nvSpPr>
                <p:spPr bwMode="auto">
                  <a:xfrm>
                    <a:off x="1568896" y="3645024"/>
                    <a:ext cx="62960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a:cs typeface="+mn-ea"/>
                      <a:sym typeface="+mn-lt"/>
                    </a:endParaRPr>
                  </a:p>
                </p:txBody>
              </p:sp>
              <p:sp>
                <p:nvSpPr>
                  <p:cNvPr id="42" name="Line 16">
                    <a:extLst>
                      <a:ext uri="{FF2B5EF4-FFF2-40B4-BE49-F238E27FC236}">
                        <a16:creationId xmlns:a16="http://schemas.microsoft.com/office/drawing/2014/main" id="{6497D259-86F1-E395-6185-3CE1278256EC}"/>
                      </a:ext>
                    </a:extLst>
                  </p:cNvPr>
                  <p:cNvSpPr>
                    <a:spLocks noChangeShapeType="1"/>
                  </p:cNvSpPr>
                  <p:nvPr/>
                </p:nvSpPr>
                <p:spPr bwMode="auto">
                  <a:xfrm flipH="1">
                    <a:off x="5534470" y="3645024"/>
                    <a:ext cx="3175" cy="5871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a:cs typeface="+mn-ea"/>
                      <a:sym typeface="+mn-lt"/>
                    </a:endParaRPr>
                  </a:p>
                </p:txBody>
              </p:sp>
              <p:sp>
                <p:nvSpPr>
                  <p:cNvPr id="43" name="Line 17">
                    <a:extLst>
                      <a:ext uri="{FF2B5EF4-FFF2-40B4-BE49-F238E27FC236}">
                        <a16:creationId xmlns:a16="http://schemas.microsoft.com/office/drawing/2014/main" id="{9470989F-49EB-9044-A8AE-77FCD2107E14}"/>
                      </a:ext>
                    </a:extLst>
                  </p:cNvPr>
                  <p:cNvSpPr>
                    <a:spLocks noChangeShapeType="1"/>
                  </p:cNvSpPr>
                  <p:nvPr/>
                </p:nvSpPr>
                <p:spPr bwMode="auto">
                  <a:xfrm>
                    <a:off x="5321746" y="3645024"/>
                    <a:ext cx="0" cy="5871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a:cs typeface="+mn-ea"/>
                      <a:sym typeface="+mn-lt"/>
                    </a:endParaRPr>
                  </a:p>
                </p:txBody>
              </p:sp>
              <p:sp>
                <p:nvSpPr>
                  <p:cNvPr id="44" name="Text Box 28">
                    <a:extLst>
                      <a:ext uri="{FF2B5EF4-FFF2-40B4-BE49-F238E27FC236}">
                        <a16:creationId xmlns:a16="http://schemas.microsoft.com/office/drawing/2014/main" id="{BA826118-6166-B944-7E9F-68916DF0B329}"/>
                      </a:ext>
                    </a:extLst>
                  </p:cNvPr>
                  <p:cNvSpPr txBox="1">
                    <a:spLocks noChangeArrowheads="1"/>
                  </p:cNvSpPr>
                  <p:nvPr/>
                </p:nvSpPr>
                <p:spPr bwMode="auto">
                  <a:xfrm>
                    <a:off x="2288702" y="3212976"/>
                    <a:ext cx="2104423" cy="439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600" b="1" dirty="0">
                        <a:latin typeface="+mn-lt"/>
                        <a:cs typeface="+mn-ea"/>
                        <a:sym typeface="+mn-lt"/>
                      </a:rPr>
                      <a:t>802.1Q </a:t>
                    </a:r>
                    <a:r>
                      <a:rPr lang="zh-CN" altLang="en-US" sz="1600" b="1" dirty="0">
                        <a:latin typeface="+mn-lt"/>
                        <a:cs typeface="+mn-ea"/>
                        <a:sym typeface="+mn-lt"/>
                      </a:rPr>
                      <a:t>标记类型</a:t>
                    </a:r>
                    <a:endParaRPr lang="en-US" altLang="zh-CN" sz="1600" b="1" dirty="0">
                      <a:latin typeface="+mn-lt"/>
                      <a:cs typeface="+mn-ea"/>
                      <a:sym typeface="+mn-lt"/>
                    </a:endParaRPr>
                  </a:p>
                </p:txBody>
              </p:sp>
              <p:sp>
                <p:nvSpPr>
                  <p:cNvPr id="45" name="Text Box 29">
                    <a:extLst>
                      <a:ext uri="{FF2B5EF4-FFF2-40B4-BE49-F238E27FC236}">
                        <a16:creationId xmlns:a16="http://schemas.microsoft.com/office/drawing/2014/main" id="{DC3EB7FC-88D8-77B1-4B2B-61E7E12C68CD}"/>
                      </a:ext>
                    </a:extLst>
                  </p:cNvPr>
                  <p:cNvSpPr txBox="1">
                    <a:spLocks noChangeArrowheads="1"/>
                  </p:cNvSpPr>
                  <p:nvPr/>
                </p:nvSpPr>
                <p:spPr bwMode="auto">
                  <a:xfrm>
                    <a:off x="1590899" y="3645024"/>
                    <a:ext cx="3226022" cy="669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20000"/>
                      </a:lnSpc>
                    </a:pPr>
                    <a:r>
                      <a:rPr lang="en-US" altLang="zh-CN" sz="1400" b="1" dirty="0">
                        <a:latin typeface="+mn-lt"/>
                        <a:cs typeface="+mn-ea"/>
                        <a:sym typeface="+mn-lt"/>
                      </a:rPr>
                      <a:t>0X8100</a:t>
                    </a:r>
                  </a:p>
                  <a:p>
                    <a:pPr algn="ctr">
                      <a:lnSpc>
                        <a:spcPct val="120000"/>
                      </a:lnSpc>
                    </a:pPr>
                    <a:r>
                      <a:rPr kumimoji="1" lang="en-US" altLang="zh-CN" sz="1100" b="1" dirty="0">
                        <a:latin typeface="+mn-lt"/>
                        <a:cs typeface="+mn-ea"/>
                        <a:sym typeface="+mn-lt"/>
                      </a:rPr>
                      <a:t>(1 0 0 0 0 0 0 1  0 0 0 0 0 0 0 0)</a:t>
                    </a:r>
                    <a:endParaRPr lang="en-US" altLang="zh-CN" sz="1100" b="1" dirty="0">
                      <a:latin typeface="+mn-lt"/>
                      <a:cs typeface="+mn-ea"/>
                      <a:sym typeface="+mn-lt"/>
                    </a:endParaRPr>
                  </a:p>
                </p:txBody>
              </p:sp>
              <p:sp>
                <p:nvSpPr>
                  <p:cNvPr id="46" name="Text Box 30">
                    <a:extLst>
                      <a:ext uri="{FF2B5EF4-FFF2-40B4-BE49-F238E27FC236}">
                        <a16:creationId xmlns:a16="http://schemas.microsoft.com/office/drawing/2014/main" id="{053D95CA-607B-2860-6F69-DC93CFA495F7}"/>
                      </a:ext>
                    </a:extLst>
                  </p:cNvPr>
                  <p:cNvSpPr txBox="1">
                    <a:spLocks noChangeArrowheads="1"/>
                  </p:cNvSpPr>
                  <p:nvPr/>
                </p:nvSpPr>
                <p:spPr bwMode="auto">
                  <a:xfrm>
                    <a:off x="4707424" y="3717029"/>
                    <a:ext cx="637622" cy="43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600" b="1" dirty="0">
                        <a:latin typeface="+mn-lt"/>
                        <a:cs typeface="+mn-ea"/>
                        <a:sym typeface="+mn-lt"/>
                      </a:rPr>
                      <a:t>PRI</a:t>
                    </a:r>
                  </a:p>
                </p:txBody>
              </p:sp>
              <p:sp>
                <p:nvSpPr>
                  <p:cNvPr id="47" name="Text Box 31">
                    <a:extLst>
                      <a:ext uri="{FF2B5EF4-FFF2-40B4-BE49-F238E27FC236}">
                        <a16:creationId xmlns:a16="http://schemas.microsoft.com/office/drawing/2014/main" id="{6F14C833-B5EB-7CEB-B925-81742E015C23}"/>
                      </a:ext>
                    </a:extLst>
                  </p:cNvPr>
                  <p:cNvSpPr txBox="1">
                    <a:spLocks noChangeArrowheads="1"/>
                  </p:cNvSpPr>
                  <p:nvPr/>
                </p:nvSpPr>
                <p:spPr bwMode="auto">
                  <a:xfrm>
                    <a:off x="5985755" y="3717029"/>
                    <a:ext cx="1216571" cy="43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20000"/>
                      </a:lnSpc>
                    </a:pPr>
                    <a:r>
                      <a:rPr lang="en-US" altLang="zh-CN" sz="1600" b="1" dirty="0">
                        <a:latin typeface="+mn-lt"/>
                        <a:cs typeface="+mn-ea"/>
                        <a:sym typeface="+mn-lt"/>
                      </a:rPr>
                      <a:t>VLAN ID</a:t>
                    </a:r>
                  </a:p>
                </p:txBody>
              </p:sp>
              <p:sp>
                <p:nvSpPr>
                  <p:cNvPr id="48" name="Text Box 35">
                    <a:extLst>
                      <a:ext uri="{FF2B5EF4-FFF2-40B4-BE49-F238E27FC236}">
                        <a16:creationId xmlns:a16="http://schemas.microsoft.com/office/drawing/2014/main" id="{AEE4E0BD-92D7-E5E2-BD8B-A1437524657A}"/>
                      </a:ext>
                    </a:extLst>
                  </p:cNvPr>
                  <p:cNvSpPr txBox="1">
                    <a:spLocks noChangeArrowheads="1"/>
                  </p:cNvSpPr>
                  <p:nvPr/>
                </p:nvSpPr>
                <p:spPr bwMode="auto">
                  <a:xfrm>
                    <a:off x="4921697" y="3212976"/>
                    <a:ext cx="2695601" cy="439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20000"/>
                      </a:lnSpc>
                    </a:pPr>
                    <a:r>
                      <a:rPr lang="en-US" altLang="zh-CN" sz="1600" b="1" dirty="0">
                        <a:latin typeface="+mn-lt"/>
                        <a:cs typeface="+mn-ea"/>
                        <a:sym typeface="+mn-lt"/>
                      </a:rPr>
                      <a:t>TCI (</a:t>
                    </a:r>
                    <a:r>
                      <a:rPr lang="zh-CN" altLang="en-US" sz="1600" b="1" dirty="0">
                        <a:latin typeface="+mn-lt"/>
                        <a:cs typeface="+mn-ea"/>
                        <a:sym typeface="+mn-lt"/>
                      </a:rPr>
                      <a:t>标记控制信息</a:t>
                    </a:r>
                    <a:r>
                      <a:rPr lang="en-US" altLang="zh-CN" sz="1600" b="1" dirty="0">
                        <a:latin typeface="+mn-lt"/>
                        <a:cs typeface="+mn-ea"/>
                        <a:sym typeface="+mn-lt"/>
                      </a:rPr>
                      <a:t>)</a:t>
                    </a:r>
                  </a:p>
                </p:txBody>
              </p:sp>
            </p:grpSp>
            <p:sp>
              <p:nvSpPr>
                <p:cNvPr id="36" name="Line 20">
                  <a:extLst>
                    <a:ext uri="{FF2B5EF4-FFF2-40B4-BE49-F238E27FC236}">
                      <a16:creationId xmlns:a16="http://schemas.microsoft.com/office/drawing/2014/main" id="{C3C6C1B3-A69A-DD9A-5298-C32F3DED6489}"/>
                    </a:ext>
                  </a:extLst>
                </p:cNvPr>
                <p:cNvSpPr>
                  <a:spLocks noChangeShapeType="1"/>
                </p:cNvSpPr>
                <p:nvPr/>
              </p:nvSpPr>
              <p:spPr bwMode="auto">
                <a:xfrm flipV="1">
                  <a:off x="5150296" y="4084190"/>
                  <a:ext cx="286544" cy="939438"/>
                </a:xfrm>
                <a:prstGeom prst="line">
                  <a:avLst/>
                </a:prstGeom>
                <a:noFill/>
                <a:ln w="127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a:cs typeface="+mn-ea"/>
                    <a:sym typeface="+mn-lt"/>
                  </a:endParaRPr>
                </a:p>
              </p:txBody>
            </p:sp>
            <p:sp>
              <p:nvSpPr>
                <p:cNvPr id="37" name="Line 32">
                  <a:extLst>
                    <a:ext uri="{FF2B5EF4-FFF2-40B4-BE49-F238E27FC236}">
                      <a16:creationId xmlns:a16="http://schemas.microsoft.com/office/drawing/2014/main" id="{13695C7D-92DE-8BAF-F96B-9C77045661C8}"/>
                    </a:ext>
                  </a:extLst>
                </p:cNvPr>
                <p:cNvSpPr>
                  <a:spLocks noChangeShapeType="1"/>
                </p:cNvSpPr>
                <p:nvPr/>
              </p:nvSpPr>
              <p:spPr bwMode="auto">
                <a:xfrm flipH="1" flipV="1">
                  <a:off x="7308304" y="4015517"/>
                  <a:ext cx="381000" cy="533400"/>
                </a:xfrm>
                <a:prstGeom prst="line">
                  <a:avLst/>
                </a:prstGeom>
                <a:noFill/>
                <a:ln w="127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a:cs typeface="+mn-ea"/>
                    <a:sym typeface="+mn-lt"/>
                  </a:endParaRPr>
                </a:p>
              </p:txBody>
            </p:sp>
            <p:sp>
              <p:nvSpPr>
                <p:cNvPr id="38" name="Line 19">
                  <a:extLst>
                    <a:ext uri="{FF2B5EF4-FFF2-40B4-BE49-F238E27FC236}">
                      <a16:creationId xmlns:a16="http://schemas.microsoft.com/office/drawing/2014/main" id="{3CF7C220-F772-0220-38E4-3E704BBAA8C3}"/>
                    </a:ext>
                  </a:extLst>
                </p:cNvPr>
                <p:cNvSpPr>
                  <a:spLocks noChangeShapeType="1"/>
                </p:cNvSpPr>
                <p:nvPr/>
              </p:nvSpPr>
              <p:spPr bwMode="auto">
                <a:xfrm flipV="1">
                  <a:off x="4540695" y="4077071"/>
                  <a:ext cx="439882" cy="533126"/>
                </a:xfrm>
                <a:prstGeom prst="line">
                  <a:avLst/>
                </a:prstGeom>
                <a:noFill/>
                <a:ln w="127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a:cs typeface="+mn-ea"/>
                    <a:sym typeface="+mn-lt"/>
                  </a:endParaRPr>
                </a:p>
              </p:txBody>
            </p:sp>
          </p:grpSp>
          <p:grpSp>
            <p:nvGrpSpPr>
              <p:cNvPr id="12" name="组合 11">
                <a:extLst>
                  <a:ext uri="{FF2B5EF4-FFF2-40B4-BE49-F238E27FC236}">
                    <a16:creationId xmlns:a16="http://schemas.microsoft.com/office/drawing/2014/main" id="{9ECECF01-AA1D-9C68-54F6-23E370D8E65A}"/>
                  </a:ext>
                </a:extLst>
              </p:cNvPr>
              <p:cNvGrpSpPr/>
              <p:nvPr/>
            </p:nvGrpSpPr>
            <p:grpSpPr>
              <a:xfrm>
                <a:off x="1568624" y="1097692"/>
                <a:ext cx="7920880" cy="472307"/>
                <a:chOff x="1568624" y="1097692"/>
                <a:chExt cx="7920880" cy="472307"/>
              </a:xfrm>
            </p:grpSpPr>
            <p:cxnSp>
              <p:nvCxnSpPr>
                <p:cNvPr id="13" name="直接连接符 43">
                  <a:extLst>
                    <a:ext uri="{FF2B5EF4-FFF2-40B4-BE49-F238E27FC236}">
                      <a16:creationId xmlns:a16="http://schemas.microsoft.com/office/drawing/2014/main" id="{96FD161A-8541-E479-B92E-17E4EF7B3E5A}"/>
                    </a:ext>
                  </a:extLst>
                </p:cNvPr>
                <p:cNvCxnSpPr>
                  <a:cxnSpLocks noChangeShapeType="1"/>
                </p:cNvCxnSpPr>
                <p:nvPr/>
              </p:nvCxnSpPr>
              <p:spPr bwMode="auto">
                <a:xfrm>
                  <a:off x="1568624" y="1313334"/>
                  <a:ext cx="7920880" cy="0"/>
                </a:xfrm>
                <a:prstGeom prst="line">
                  <a:avLst/>
                </a:prstGeom>
                <a:noFill/>
                <a:ln w="19050" algn="ctr">
                  <a:solidFill>
                    <a:schemeClr val="tx1"/>
                  </a:solidFill>
                  <a:round/>
                  <a:headEnd type="triangle" w="med" len="lg"/>
                  <a:tailEnd type="triangle" w="med" len="lg"/>
                </a:ln>
              </p:spPr>
            </p:cxnSp>
            <p:sp>
              <p:nvSpPr>
                <p:cNvPr id="14" name="Rectangle 50">
                  <a:extLst>
                    <a:ext uri="{FF2B5EF4-FFF2-40B4-BE49-F238E27FC236}">
                      <a16:creationId xmlns:a16="http://schemas.microsoft.com/office/drawing/2014/main" id="{293DF902-934B-3804-20C8-774D5A14F3E3}"/>
                    </a:ext>
                  </a:extLst>
                </p:cNvPr>
                <p:cNvSpPr>
                  <a:spLocks noChangeArrowheads="1"/>
                </p:cNvSpPr>
                <p:nvPr/>
              </p:nvSpPr>
              <p:spPr bwMode="auto">
                <a:xfrm>
                  <a:off x="4662891" y="1097692"/>
                  <a:ext cx="1429891" cy="47230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20651" tIns="59267" rIns="120651" bIns="59267">
                  <a:spAutoFit/>
                </a:bodyPr>
                <a:lstStyle/>
                <a:p>
                  <a:pPr algn="ctr" defTabSz="1015975" eaLnBrk="0" hangingPunct="0">
                    <a:lnSpc>
                      <a:spcPct val="120000"/>
                    </a:lnSpc>
                  </a:pPr>
                  <a:r>
                    <a:rPr lang="en-US" altLang="zh-CN" sz="1600" b="1" dirty="0">
                      <a:solidFill>
                        <a:srgbClr val="0000CC"/>
                      </a:solidFill>
                      <a:cs typeface="+mn-ea"/>
                      <a:sym typeface="+mn-lt"/>
                    </a:rPr>
                    <a:t>802.1Q </a:t>
                  </a:r>
                  <a:r>
                    <a:rPr lang="zh-CN" altLang="en-US" sz="1600" b="1" dirty="0">
                      <a:solidFill>
                        <a:srgbClr val="0000CC"/>
                      </a:solidFill>
                      <a:cs typeface="+mn-ea"/>
                      <a:sym typeface="+mn-lt"/>
                    </a:rPr>
                    <a:t>帧</a:t>
                  </a:r>
                </a:p>
              </p:txBody>
            </p:sp>
          </p:grpSp>
        </p:grpSp>
        <p:sp>
          <p:nvSpPr>
            <p:cNvPr id="10" name="矩形 9">
              <a:extLst>
                <a:ext uri="{FF2B5EF4-FFF2-40B4-BE49-F238E27FC236}">
                  <a16:creationId xmlns:a16="http://schemas.microsoft.com/office/drawing/2014/main" id="{8536B032-CCA1-EA08-5F1C-E5EA463D03DA}"/>
                </a:ext>
              </a:extLst>
            </p:cNvPr>
            <p:cNvSpPr/>
            <p:nvPr/>
          </p:nvSpPr>
          <p:spPr>
            <a:xfrm>
              <a:off x="-289425" y="5383814"/>
              <a:ext cx="12685797" cy="520977"/>
            </a:xfrm>
            <a:prstGeom prst="rect">
              <a:avLst/>
            </a:prstGeom>
            <a:solidFill>
              <a:srgbClr val="92D050"/>
            </a:solidFill>
          </p:spPr>
          <p:txBody>
            <a:bodyPr wrap="square">
              <a:spAutoFit/>
            </a:bodyPr>
            <a:lstStyle/>
            <a:p>
              <a:pPr>
                <a:lnSpc>
                  <a:spcPct val="120000"/>
                </a:lnSpc>
              </a:pPr>
              <a:r>
                <a:rPr lang="zh-CN" altLang="zh-CN" sz="2000" dirty="0">
                  <a:solidFill>
                    <a:srgbClr val="3333FF"/>
                  </a:solidFill>
                  <a:latin typeface="+mn-ea"/>
                  <a:cs typeface="+mn-ea"/>
                  <a:sym typeface="+mn-lt"/>
                </a:rPr>
                <a:t>以太网</a:t>
              </a:r>
              <a:r>
                <a:rPr lang="en-US" altLang="zh-CN" sz="2000" dirty="0">
                  <a:solidFill>
                    <a:srgbClr val="3333FF"/>
                  </a:solidFill>
                  <a:latin typeface="+mn-ea"/>
                  <a:cs typeface="+mn-ea"/>
                  <a:sym typeface="+mn-lt"/>
                </a:rPr>
                <a:t> MAC </a:t>
              </a:r>
              <a:r>
                <a:rPr lang="zh-CN" altLang="en-US" sz="2000" dirty="0">
                  <a:solidFill>
                    <a:srgbClr val="3333FF"/>
                  </a:solidFill>
                  <a:latin typeface="+mn-ea"/>
                  <a:cs typeface="+mn-ea"/>
                  <a:sym typeface="+mn-lt"/>
                </a:rPr>
                <a:t>帧</a:t>
              </a:r>
              <a:r>
                <a:rPr lang="zh-CN" altLang="zh-CN" sz="2000" dirty="0">
                  <a:solidFill>
                    <a:srgbClr val="3333FF"/>
                  </a:solidFill>
                  <a:latin typeface="+mn-ea"/>
                  <a:cs typeface="+mn-ea"/>
                  <a:sym typeface="+mn-lt"/>
                </a:rPr>
                <a:t>的最大帧长从原来的</a:t>
              </a:r>
              <a:r>
                <a:rPr lang="en-US" altLang="zh-CN" sz="2000" dirty="0">
                  <a:solidFill>
                    <a:srgbClr val="3333FF"/>
                  </a:solidFill>
                  <a:latin typeface="+mn-ea"/>
                  <a:cs typeface="+mn-ea"/>
                  <a:sym typeface="+mn-lt"/>
                </a:rPr>
                <a:t> 1518 </a:t>
              </a:r>
              <a:r>
                <a:rPr lang="zh-CN" altLang="zh-CN" sz="2000" dirty="0">
                  <a:solidFill>
                    <a:srgbClr val="3333FF"/>
                  </a:solidFill>
                  <a:latin typeface="+mn-ea"/>
                  <a:cs typeface="+mn-ea"/>
                  <a:sym typeface="+mn-lt"/>
                </a:rPr>
                <a:t>字节变为</a:t>
              </a:r>
              <a:r>
                <a:rPr lang="en-US" altLang="zh-CN" sz="2000" dirty="0">
                  <a:solidFill>
                    <a:srgbClr val="3333FF"/>
                  </a:solidFill>
                  <a:latin typeface="+mn-ea"/>
                  <a:cs typeface="+mn-ea"/>
                  <a:sym typeface="+mn-lt"/>
                </a:rPr>
                <a:t> 1522 </a:t>
              </a:r>
              <a:r>
                <a:rPr lang="zh-CN" altLang="zh-CN" sz="2000" dirty="0">
                  <a:solidFill>
                    <a:srgbClr val="3333FF"/>
                  </a:solidFill>
                  <a:latin typeface="+mn-ea"/>
                  <a:cs typeface="+mn-ea"/>
                  <a:sym typeface="+mn-lt"/>
                </a:rPr>
                <a:t>字节</a:t>
              </a:r>
              <a:r>
                <a:rPr lang="zh-CN" altLang="en-US" sz="2000" dirty="0">
                  <a:solidFill>
                    <a:srgbClr val="3333FF"/>
                  </a:solidFill>
                  <a:latin typeface="+mn-ea"/>
                  <a:cs typeface="+mn-ea"/>
                  <a:sym typeface="+mn-lt"/>
                </a:rPr>
                <a:t>。</a:t>
              </a:r>
            </a:p>
          </p:txBody>
        </p:sp>
      </p:grpSp>
      <p:sp>
        <p:nvSpPr>
          <p:cNvPr id="50" name="文本框 49">
            <a:extLst>
              <a:ext uri="{FF2B5EF4-FFF2-40B4-BE49-F238E27FC236}">
                <a16:creationId xmlns:a16="http://schemas.microsoft.com/office/drawing/2014/main" id="{9D3C21B8-4662-4832-C879-3451A1CF061C}"/>
              </a:ext>
            </a:extLst>
          </p:cNvPr>
          <p:cNvSpPr txBox="1"/>
          <p:nvPr/>
        </p:nvSpPr>
        <p:spPr>
          <a:xfrm>
            <a:off x="9016547" y="3145016"/>
            <a:ext cx="2132987" cy="728533"/>
          </a:xfrm>
          <a:prstGeom prst="rect">
            <a:avLst/>
          </a:prstGeom>
          <a:solidFill>
            <a:schemeClr val="accent3">
              <a:lumMod val="20000"/>
              <a:lumOff val="80000"/>
            </a:schemeClr>
          </a:solidFill>
        </p:spPr>
        <p:txBody>
          <a:bodyPr wrap="square">
            <a:spAutoFit/>
          </a:bodyPr>
          <a:lstStyle/>
          <a:p>
            <a:pPr algn="ctr" eaLnBrk="0" hangingPunct="0">
              <a:lnSpc>
                <a:spcPct val="120000"/>
              </a:lnSpc>
            </a:pPr>
            <a:r>
              <a:rPr lang="zh-CN" altLang="en-US" sz="1800" b="1" dirty="0">
                <a:cs typeface="+mn-ea"/>
                <a:sym typeface="+mn-lt"/>
              </a:rPr>
              <a:t>虚拟局域网 </a:t>
            </a:r>
            <a:r>
              <a:rPr lang="en-US" altLang="zh-CN" sz="1800" b="1" dirty="0">
                <a:cs typeface="+mn-ea"/>
                <a:sym typeface="+mn-lt"/>
              </a:rPr>
              <a:t>VLAN tag</a:t>
            </a:r>
            <a:r>
              <a:rPr lang="zh-CN" altLang="en-US" sz="1800" b="1" dirty="0">
                <a:cs typeface="+mn-ea"/>
                <a:sym typeface="+mn-lt"/>
              </a:rPr>
              <a:t>由交换机标识</a:t>
            </a:r>
            <a:endParaRPr lang="fr-FR" altLang="zh-CN" sz="1800" b="1" dirty="0">
              <a:cs typeface="+mn-ea"/>
              <a:sym typeface="+mn-lt"/>
            </a:endParaRPr>
          </a:p>
        </p:txBody>
      </p:sp>
    </p:spTree>
    <p:extLst>
      <p:ext uri="{BB962C8B-B14F-4D97-AF65-F5344CB8AC3E}">
        <p14:creationId xmlns:p14="http://schemas.microsoft.com/office/powerpoint/2010/main" val="423050121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灯片编号占位符 5"/>
          <p:cNvSpPr>
            <a:spLocks noGrp="1"/>
          </p:cNvSpPr>
          <p:nvPr>
            <p:ph type="sldNum" sz="quarter" idx="12"/>
          </p:nvPr>
        </p:nvSpPr>
        <p:spPr/>
        <p:txBody>
          <a:bodyPr/>
          <a:lstStyle/>
          <a:p>
            <a:fld id="{D7816F8A-2307-4FA4-906D-57B96C7CEECD}" type="slidenum">
              <a:rPr lang="en-US" altLang="zh-CN"/>
              <a:pPr/>
              <a:t>249</a:t>
            </a:fld>
            <a:endParaRPr lang="en-US" altLang="zh-CN"/>
          </a:p>
        </p:txBody>
      </p:sp>
      <p:sp>
        <p:nvSpPr>
          <p:cNvPr id="550914" name="AutoShape 2"/>
          <p:cNvSpPr>
            <a:spLocks noChangeArrowheads="1"/>
          </p:cNvSpPr>
          <p:nvPr/>
        </p:nvSpPr>
        <p:spPr bwMode="auto">
          <a:xfrm flipH="1">
            <a:off x="2279651" y="4502150"/>
            <a:ext cx="7561263" cy="11699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50915" name="Line 3"/>
          <p:cNvSpPr>
            <a:spLocks noChangeShapeType="1"/>
          </p:cNvSpPr>
          <p:nvPr/>
        </p:nvSpPr>
        <p:spPr bwMode="auto">
          <a:xfrm>
            <a:off x="3700463" y="6257925"/>
            <a:ext cx="1568450" cy="0"/>
          </a:xfrm>
          <a:prstGeom prst="line">
            <a:avLst/>
          </a:prstGeom>
          <a:noFill/>
          <a:ln w="762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16" name="AutoShape 4"/>
          <p:cNvSpPr>
            <a:spLocks noChangeArrowheads="1"/>
          </p:cNvSpPr>
          <p:nvPr/>
        </p:nvSpPr>
        <p:spPr bwMode="auto">
          <a:xfrm flipH="1">
            <a:off x="2279651" y="2876550"/>
            <a:ext cx="7561263" cy="11699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50917" name="AutoShape 5"/>
          <p:cNvSpPr>
            <a:spLocks noChangeArrowheads="1"/>
          </p:cNvSpPr>
          <p:nvPr/>
        </p:nvSpPr>
        <p:spPr bwMode="auto">
          <a:xfrm flipH="1">
            <a:off x="2354264" y="1316039"/>
            <a:ext cx="7412037" cy="1169987"/>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50918" name="Line 6"/>
          <p:cNvSpPr>
            <a:spLocks noChangeShapeType="1"/>
          </p:cNvSpPr>
          <p:nvPr/>
        </p:nvSpPr>
        <p:spPr bwMode="auto">
          <a:xfrm>
            <a:off x="4132263" y="1641475"/>
            <a:ext cx="391795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19" name="Line 7"/>
          <p:cNvSpPr>
            <a:spLocks noChangeShapeType="1"/>
          </p:cNvSpPr>
          <p:nvPr/>
        </p:nvSpPr>
        <p:spPr bwMode="auto">
          <a:xfrm>
            <a:off x="4281488" y="1771650"/>
            <a:ext cx="23622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20" name="Line 8"/>
          <p:cNvSpPr>
            <a:spLocks noChangeShapeType="1"/>
          </p:cNvSpPr>
          <p:nvPr/>
        </p:nvSpPr>
        <p:spPr bwMode="auto">
          <a:xfrm>
            <a:off x="4429126" y="1900238"/>
            <a:ext cx="519113"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21" name="Line 9"/>
          <p:cNvSpPr>
            <a:spLocks noChangeShapeType="1"/>
          </p:cNvSpPr>
          <p:nvPr/>
        </p:nvSpPr>
        <p:spPr bwMode="auto">
          <a:xfrm>
            <a:off x="4429126" y="3527425"/>
            <a:ext cx="519113"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22" name="Line 10"/>
          <p:cNvSpPr>
            <a:spLocks noChangeShapeType="1"/>
          </p:cNvSpPr>
          <p:nvPr/>
        </p:nvSpPr>
        <p:spPr bwMode="auto">
          <a:xfrm>
            <a:off x="4281488" y="3332163"/>
            <a:ext cx="26162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23" name="Line 11"/>
          <p:cNvSpPr>
            <a:spLocks noChangeShapeType="1"/>
          </p:cNvSpPr>
          <p:nvPr/>
        </p:nvSpPr>
        <p:spPr bwMode="auto">
          <a:xfrm>
            <a:off x="4059239" y="3136900"/>
            <a:ext cx="3978275"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24" name="Line 12"/>
          <p:cNvSpPr>
            <a:spLocks noChangeShapeType="1"/>
          </p:cNvSpPr>
          <p:nvPr/>
        </p:nvSpPr>
        <p:spPr bwMode="auto">
          <a:xfrm>
            <a:off x="4206876" y="5021263"/>
            <a:ext cx="1408113"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25" name="Line 13"/>
          <p:cNvSpPr>
            <a:spLocks noChangeShapeType="1"/>
          </p:cNvSpPr>
          <p:nvPr/>
        </p:nvSpPr>
        <p:spPr bwMode="auto">
          <a:xfrm>
            <a:off x="4206876" y="5151438"/>
            <a:ext cx="746125"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26" name="Line 14"/>
          <p:cNvSpPr>
            <a:spLocks noChangeShapeType="1"/>
          </p:cNvSpPr>
          <p:nvPr/>
        </p:nvSpPr>
        <p:spPr bwMode="auto">
          <a:xfrm>
            <a:off x="3857625" y="4762500"/>
            <a:ext cx="42418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27" name="Line 15"/>
          <p:cNvSpPr>
            <a:spLocks noChangeShapeType="1"/>
          </p:cNvSpPr>
          <p:nvPr/>
        </p:nvSpPr>
        <p:spPr bwMode="auto">
          <a:xfrm>
            <a:off x="4059239" y="4892675"/>
            <a:ext cx="2643187"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28" name="AutoShape 16"/>
          <p:cNvSpPr>
            <a:spLocks noChangeArrowheads="1"/>
          </p:cNvSpPr>
          <p:nvPr/>
        </p:nvSpPr>
        <p:spPr bwMode="auto">
          <a:xfrm flipH="1">
            <a:off x="3243263" y="4567238"/>
            <a:ext cx="1185862" cy="779462"/>
          </a:xfrm>
          <a:prstGeom prst="cube">
            <a:avLst>
              <a:gd name="adj" fmla="val 28329"/>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600">
                <a:solidFill>
                  <a:srgbClr val="333399"/>
                </a:solidFill>
              </a:rPr>
              <a:t>以太网</a:t>
            </a:r>
          </a:p>
          <a:p>
            <a:pPr algn="ctr"/>
            <a:r>
              <a:rPr kumimoji="1" lang="zh-CN" altLang="en-US" sz="1600">
                <a:solidFill>
                  <a:srgbClr val="333399"/>
                </a:solidFill>
              </a:rPr>
              <a:t>交换机</a:t>
            </a:r>
          </a:p>
        </p:txBody>
      </p:sp>
      <p:sp>
        <p:nvSpPr>
          <p:cNvPr id="550929" name="AutoShape 17"/>
          <p:cNvSpPr>
            <a:spLocks noChangeArrowheads="1"/>
          </p:cNvSpPr>
          <p:nvPr/>
        </p:nvSpPr>
        <p:spPr bwMode="auto">
          <a:xfrm>
            <a:off x="6430963" y="1511300"/>
            <a:ext cx="1111250" cy="3835400"/>
          </a:xfrm>
          <a:prstGeom prst="roundRect">
            <a:avLst>
              <a:gd name="adj" fmla="val 50000"/>
            </a:avLst>
          </a:prstGeom>
          <a:solidFill>
            <a:srgbClr val="FFFF66">
              <a:alpha val="50000"/>
            </a:srgbClr>
          </a:solidFill>
          <a:ln w="1905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50930" name="AutoShape 18"/>
          <p:cNvSpPr>
            <a:spLocks noChangeArrowheads="1"/>
          </p:cNvSpPr>
          <p:nvPr/>
        </p:nvSpPr>
        <p:spPr bwMode="auto">
          <a:xfrm>
            <a:off x="4725989" y="1511301"/>
            <a:ext cx="1557337" cy="4291013"/>
          </a:xfrm>
          <a:prstGeom prst="roundRect">
            <a:avLst>
              <a:gd name="adj" fmla="val 50000"/>
            </a:avLst>
          </a:prstGeom>
          <a:solidFill>
            <a:srgbClr val="CCECFF">
              <a:alpha val="50000"/>
            </a:srgbClr>
          </a:solidFill>
          <a:ln w="1905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50931" name="Text Box 19"/>
          <p:cNvSpPr txBox="1">
            <a:spLocks noChangeArrowheads="1"/>
          </p:cNvSpPr>
          <p:nvPr/>
        </p:nvSpPr>
        <p:spPr bwMode="auto">
          <a:xfrm>
            <a:off x="5291138" y="1779588"/>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rPr>
              <a:t>A</a:t>
            </a:r>
            <a:r>
              <a:rPr kumimoji="1" lang="en-US" altLang="zh-CN" sz="2000" baseline="-25000">
                <a:solidFill>
                  <a:srgbClr val="333399"/>
                </a:solidFill>
              </a:rPr>
              <a:t>4</a:t>
            </a:r>
            <a:endParaRPr kumimoji="1" lang="en-US" altLang="zh-CN" sz="2000">
              <a:solidFill>
                <a:srgbClr val="333399"/>
              </a:solidFill>
            </a:endParaRPr>
          </a:p>
        </p:txBody>
      </p:sp>
      <p:sp>
        <p:nvSpPr>
          <p:cNvPr id="550932" name="Text Box 20"/>
          <p:cNvSpPr txBox="1">
            <a:spLocks noChangeArrowheads="1"/>
          </p:cNvSpPr>
          <p:nvPr/>
        </p:nvSpPr>
        <p:spPr bwMode="auto">
          <a:xfrm>
            <a:off x="7099300" y="4791075"/>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rPr>
              <a:t>B</a:t>
            </a:r>
            <a:r>
              <a:rPr kumimoji="1" lang="en-US" altLang="zh-CN" sz="2000" baseline="-25000">
                <a:solidFill>
                  <a:srgbClr val="333399"/>
                </a:solidFill>
              </a:rPr>
              <a:t>1</a:t>
            </a:r>
            <a:endParaRPr kumimoji="1" lang="en-US" altLang="zh-CN" sz="2000">
              <a:solidFill>
                <a:srgbClr val="333399"/>
              </a:solidFill>
            </a:endParaRPr>
          </a:p>
        </p:txBody>
      </p:sp>
      <p:sp>
        <p:nvSpPr>
          <p:cNvPr id="550933" name="AutoShape 21"/>
          <p:cNvSpPr>
            <a:spLocks noChangeArrowheads="1"/>
          </p:cNvSpPr>
          <p:nvPr/>
        </p:nvSpPr>
        <p:spPr bwMode="auto">
          <a:xfrm>
            <a:off x="7766050" y="1381125"/>
            <a:ext cx="1036638" cy="3835400"/>
          </a:xfrm>
          <a:prstGeom prst="roundRect">
            <a:avLst>
              <a:gd name="adj" fmla="val 50000"/>
            </a:avLst>
          </a:prstGeom>
          <a:solidFill>
            <a:srgbClr val="FF99CC">
              <a:alpha val="50000"/>
            </a:srgbClr>
          </a:solidFill>
          <a:ln w="1905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50934" name="AutoShape 22"/>
          <p:cNvSpPr>
            <a:spLocks noChangeArrowheads="1"/>
          </p:cNvSpPr>
          <p:nvPr/>
        </p:nvSpPr>
        <p:spPr bwMode="auto">
          <a:xfrm flipH="1">
            <a:off x="3243263" y="1381126"/>
            <a:ext cx="1185862" cy="779463"/>
          </a:xfrm>
          <a:prstGeom prst="cube">
            <a:avLst>
              <a:gd name="adj" fmla="val 28329"/>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600" dirty="0">
                <a:solidFill>
                  <a:srgbClr val="333399"/>
                </a:solidFill>
              </a:rPr>
              <a:t>以太网</a:t>
            </a:r>
          </a:p>
          <a:p>
            <a:pPr algn="ctr"/>
            <a:r>
              <a:rPr kumimoji="1" lang="zh-CN" altLang="en-US" sz="1600" dirty="0">
                <a:solidFill>
                  <a:srgbClr val="333399"/>
                </a:solidFill>
              </a:rPr>
              <a:t>交换机</a:t>
            </a:r>
          </a:p>
        </p:txBody>
      </p:sp>
      <p:sp>
        <p:nvSpPr>
          <p:cNvPr id="550935" name="Line 23"/>
          <p:cNvSpPr>
            <a:spLocks noChangeShapeType="1"/>
          </p:cNvSpPr>
          <p:nvPr/>
        </p:nvSpPr>
        <p:spPr bwMode="auto">
          <a:xfrm>
            <a:off x="3021013" y="1846263"/>
            <a:ext cx="0" cy="4214812"/>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36" name="Line 24"/>
          <p:cNvSpPr>
            <a:spLocks noChangeShapeType="1"/>
          </p:cNvSpPr>
          <p:nvPr/>
        </p:nvSpPr>
        <p:spPr bwMode="auto">
          <a:xfrm>
            <a:off x="3006725" y="1836738"/>
            <a:ext cx="458788"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37" name="Text Box 25"/>
          <p:cNvSpPr txBox="1">
            <a:spLocks noChangeArrowheads="1"/>
          </p:cNvSpPr>
          <p:nvPr/>
        </p:nvSpPr>
        <p:spPr bwMode="auto">
          <a:xfrm>
            <a:off x="7818439" y="1052513"/>
            <a:ext cx="950901" cy="400110"/>
          </a:xfrm>
          <a:prstGeom prst="rect">
            <a:avLst/>
          </a:prstGeom>
          <a:solidFill>
            <a:srgbClr val="FF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rPr>
              <a:t>VLAN</a:t>
            </a:r>
            <a:r>
              <a:rPr kumimoji="1" lang="en-US" altLang="zh-CN" sz="2000" baseline="-25000">
                <a:solidFill>
                  <a:srgbClr val="333399"/>
                </a:solidFill>
              </a:rPr>
              <a:t>3</a:t>
            </a:r>
            <a:endParaRPr kumimoji="1" lang="en-US" altLang="zh-CN" sz="2000">
              <a:solidFill>
                <a:srgbClr val="333399"/>
              </a:solidFill>
            </a:endParaRPr>
          </a:p>
        </p:txBody>
      </p:sp>
      <p:sp>
        <p:nvSpPr>
          <p:cNvPr id="550938" name="Text Box 26"/>
          <p:cNvSpPr txBox="1">
            <a:spLocks noChangeArrowheads="1"/>
          </p:cNvSpPr>
          <p:nvPr/>
        </p:nvSpPr>
        <p:spPr bwMode="auto">
          <a:xfrm>
            <a:off x="8318500" y="144303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rPr>
              <a:t>C</a:t>
            </a:r>
            <a:r>
              <a:rPr kumimoji="1" lang="en-US" altLang="zh-CN" sz="2000" baseline="-25000">
                <a:solidFill>
                  <a:srgbClr val="333399"/>
                </a:solidFill>
              </a:rPr>
              <a:t>3</a:t>
            </a:r>
            <a:endParaRPr kumimoji="1" lang="en-US" altLang="zh-CN" sz="2000">
              <a:solidFill>
                <a:srgbClr val="333399"/>
              </a:solidFill>
            </a:endParaRPr>
          </a:p>
        </p:txBody>
      </p:sp>
      <p:sp>
        <p:nvSpPr>
          <p:cNvPr id="550939" name="Text Box 27"/>
          <p:cNvSpPr txBox="1">
            <a:spLocks noChangeArrowheads="1"/>
          </p:cNvSpPr>
          <p:nvPr/>
        </p:nvSpPr>
        <p:spPr bwMode="auto">
          <a:xfrm>
            <a:off x="6911975" y="1676400"/>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rPr>
              <a:t>B</a:t>
            </a:r>
            <a:r>
              <a:rPr kumimoji="1" lang="en-US" altLang="zh-CN" sz="2000" baseline="-25000">
                <a:solidFill>
                  <a:srgbClr val="333399"/>
                </a:solidFill>
              </a:rPr>
              <a:t>3</a:t>
            </a:r>
            <a:endParaRPr kumimoji="1" lang="en-US" altLang="zh-CN" sz="2000">
              <a:solidFill>
                <a:srgbClr val="333399"/>
              </a:solidFill>
            </a:endParaRPr>
          </a:p>
        </p:txBody>
      </p:sp>
      <p:sp>
        <p:nvSpPr>
          <p:cNvPr id="550940" name="Text Box 28"/>
          <p:cNvSpPr txBox="1">
            <a:spLocks noChangeArrowheads="1"/>
          </p:cNvSpPr>
          <p:nvPr/>
        </p:nvSpPr>
        <p:spPr bwMode="auto">
          <a:xfrm>
            <a:off x="5010151" y="1057275"/>
            <a:ext cx="950901" cy="400110"/>
          </a:xfrm>
          <a:prstGeom prst="rect">
            <a:avLst/>
          </a:prstGeom>
          <a:solidFill>
            <a:srgbClr val="FF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rPr>
              <a:t>VLAN</a:t>
            </a:r>
            <a:r>
              <a:rPr kumimoji="1" lang="en-US" altLang="zh-CN" sz="2000" baseline="-25000">
                <a:solidFill>
                  <a:srgbClr val="333399"/>
                </a:solidFill>
              </a:rPr>
              <a:t>1</a:t>
            </a:r>
            <a:endParaRPr kumimoji="1" lang="en-US" altLang="zh-CN" sz="2000">
              <a:solidFill>
                <a:srgbClr val="333399"/>
              </a:solidFill>
            </a:endParaRPr>
          </a:p>
        </p:txBody>
      </p:sp>
      <p:sp>
        <p:nvSpPr>
          <p:cNvPr id="550941" name="Text Box 29"/>
          <p:cNvSpPr txBox="1">
            <a:spLocks noChangeArrowheads="1"/>
          </p:cNvSpPr>
          <p:nvPr/>
        </p:nvSpPr>
        <p:spPr bwMode="auto">
          <a:xfrm>
            <a:off x="6492876" y="1057275"/>
            <a:ext cx="950901" cy="400110"/>
          </a:xfrm>
          <a:prstGeom prst="rect">
            <a:avLst/>
          </a:prstGeom>
          <a:solidFill>
            <a:srgbClr val="FF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rPr>
              <a:t>VLAN</a:t>
            </a:r>
            <a:r>
              <a:rPr kumimoji="1" lang="en-US" altLang="zh-CN" sz="2000" baseline="-25000">
                <a:solidFill>
                  <a:srgbClr val="333399"/>
                </a:solidFill>
              </a:rPr>
              <a:t>2</a:t>
            </a:r>
            <a:endParaRPr kumimoji="1" lang="en-US" altLang="zh-CN" sz="2000">
              <a:solidFill>
                <a:srgbClr val="333399"/>
              </a:solidFill>
            </a:endParaRPr>
          </a:p>
        </p:txBody>
      </p:sp>
      <p:sp>
        <p:nvSpPr>
          <p:cNvPr id="550942" name="Text Box 30"/>
          <p:cNvSpPr txBox="1">
            <a:spLocks noChangeArrowheads="1"/>
          </p:cNvSpPr>
          <p:nvPr/>
        </p:nvSpPr>
        <p:spPr bwMode="auto">
          <a:xfrm>
            <a:off x="8359775" y="4543425"/>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rPr>
              <a:t>C</a:t>
            </a:r>
            <a:r>
              <a:rPr kumimoji="1" lang="en-US" altLang="zh-CN" sz="2000" baseline="-25000">
                <a:solidFill>
                  <a:srgbClr val="333399"/>
                </a:solidFill>
              </a:rPr>
              <a:t>1</a:t>
            </a:r>
            <a:endParaRPr kumimoji="1" lang="en-US" altLang="zh-CN" sz="2000">
              <a:solidFill>
                <a:srgbClr val="333399"/>
              </a:solidFill>
            </a:endParaRPr>
          </a:p>
        </p:txBody>
      </p:sp>
      <p:sp>
        <p:nvSpPr>
          <p:cNvPr id="550943" name="Text Box 31"/>
          <p:cNvSpPr txBox="1">
            <a:spLocks noChangeArrowheads="1"/>
          </p:cNvSpPr>
          <p:nvPr/>
        </p:nvSpPr>
        <p:spPr bwMode="auto">
          <a:xfrm>
            <a:off x="5886450" y="4887913"/>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rPr>
              <a:t>A</a:t>
            </a:r>
            <a:r>
              <a:rPr kumimoji="1" lang="en-US" altLang="zh-CN" sz="2000" baseline="-25000">
                <a:solidFill>
                  <a:srgbClr val="333399"/>
                </a:solidFill>
              </a:rPr>
              <a:t>2</a:t>
            </a:r>
            <a:endParaRPr kumimoji="1" lang="en-US" altLang="zh-CN" sz="2000">
              <a:solidFill>
                <a:srgbClr val="333399"/>
              </a:solidFill>
            </a:endParaRPr>
          </a:p>
        </p:txBody>
      </p:sp>
      <p:sp>
        <p:nvSpPr>
          <p:cNvPr id="550944" name="Text Box 32"/>
          <p:cNvSpPr txBox="1">
            <a:spLocks noChangeArrowheads="1"/>
          </p:cNvSpPr>
          <p:nvPr/>
        </p:nvSpPr>
        <p:spPr bwMode="auto">
          <a:xfrm>
            <a:off x="5245100" y="5260975"/>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rPr>
              <a:t>A</a:t>
            </a:r>
            <a:r>
              <a:rPr kumimoji="1" lang="en-US" altLang="zh-CN" sz="2000" baseline="-25000">
                <a:solidFill>
                  <a:srgbClr val="333399"/>
                </a:solidFill>
              </a:rPr>
              <a:t>1</a:t>
            </a:r>
            <a:endParaRPr kumimoji="1" lang="en-US" altLang="zh-CN" sz="2000">
              <a:solidFill>
                <a:srgbClr val="333399"/>
              </a:solidFill>
            </a:endParaRPr>
          </a:p>
        </p:txBody>
      </p:sp>
      <p:sp>
        <p:nvSpPr>
          <p:cNvPr id="550945" name="Text Box 33"/>
          <p:cNvSpPr txBox="1">
            <a:spLocks noChangeArrowheads="1"/>
          </p:cNvSpPr>
          <p:nvPr/>
        </p:nvSpPr>
        <p:spPr bwMode="auto">
          <a:xfrm>
            <a:off x="5275263" y="3417888"/>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rPr>
              <a:t>A</a:t>
            </a:r>
            <a:r>
              <a:rPr kumimoji="1" lang="en-US" altLang="zh-CN" sz="2000" baseline="-25000">
                <a:solidFill>
                  <a:srgbClr val="333399"/>
                </a:solidFill>
              </a:rPr>
              <a:t>3</a:t>
            </a:r>
            <a:endParaRPr kumimoji="1" lang="en-US" altLang="zh-CN" sz="2000">
              <a:solidFill>
                <a:srgbClr val="333399"/>
              </a:solidFill>
            </a:endParaRPr>
          </a:p>
        </p:txBody>
      </p:sp>
      <p:sp>
        <p:nvSpPr>
          <p:cNvPr id="550946" name="Text Box 34"/>
          <p:cNvSpPr txBox="1">
            <a:spLocks noChangeArrowheads="1"/>
          </p:cNvSpPr>
          <p:nvPr/>
        </p:nvSpPr>
        <p:spPr bwMode="auto">
          <a:xfrm>
            <a:off x="8385175" y="2987675"/>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rPr>
              <a:t>C</a:t>
            </a:r>
            <a:r>
              <a:rPr kumimoji="1" lang="en-US" altLang="zh-CN" sz="2000" baseline="-25000">
                <a:solidFill>
                  <a:srgbClr val="333399"/>
                </a:solidFill>
              </a:rPr>
              <a:t>2</a:t>
            </a:r>
            <a:endParaRPr kumimoji="1" lang="en-US" altLang="zh-CN" sz="2000">
              <a:solidFill>
                <a:srgbClr val="333399"/>
              </a:solidFill>
            </a:endParaRPr>
          </a:p>
        </p:txBody>
      </p:sp>
      <p:sp>
        <p:nvSpPr>
          <p:cNvPr id="550947" name="Text Box 35"/>
          <p:cNvSpPr txBox="1">
            <a:spLocks noChangeArrowheads="1"/>
          </p:cNvSpPr>
          <p:nvPr/>
        </p:nvSpPr>
        <p:spPr bwMode="auto">
          <a:xfrm>
            <a:off x="7140575" y="3114675"/>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rPr>
              <a:t>B</a:t>
            </a:r>
            <a:r>
              <a:rPr kumimoji="1" lang="en-US" altLang="zh-CN" sz="2000" baseline="-25000">
                <a:solidFill>
                  <a:srgbClr val="333399"/>
                </a:solidFill>
              </a:rPr>
              <a:t>2</a:t>
            </a:r>
            <a:endParaRPr kumimoji="1" lang="en-US" altLang="zh-CN" sz="2000">
              <a:solidFill>
                <a:srgbClr val="333399"/>
              </a:solidFill>
            </a:endParaRPr>
          </a:p>
        </p:txBody>
      </p:sp>
      <p:pic>
        <p:nvPicPr>
          <p:cNvPr id="550948" name="Picture 3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1836738"/>
            <a:ext cx="509588" cy="44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0949" name="Picture 3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3689" y="1511301"/>
            <a:ext cx="509587"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0950" name="Picture 3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5575" y="1706563"/>
            <a:ext cx="509588" cy="44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0951" name="Picture 3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3214" y="3006726"/>
            <a:ext cx="509587"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0952" name="Picture 4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7350" y="3201988"/>
            <a:ext cx="509588" cy="44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0953" name="Picture 4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3397251"/>
            <a:ext cx="509588"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0954"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5027613"/>
            <a:ext cx="509588" cy="44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095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7350" y="4892676"/>
            <a:ext cx="509588"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0956" name="Picture 4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8600" y="4762501"/>
            <a:ext cx="509588"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0957" name="Picture 4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3689" y="4632326"/>
            <a:ext cx="509587"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0958" name="AutoShape 46"/>
          <p:cNvSpPr>
            <a:spLocks noChangeArrowheads="1"/>
          </p:cNvSpPr>
          <p:nvPr/>
        </p:nvSpPr>
        <p:spPr bwMode="auto">
          <a:xfrm flipH="1">
            <a:off x="3243263" y="2941638"/>
            <a:ext cx="1185862" cy="781050"/>
          </a:xfrm>
          <a:prstGeom prst="cube">
            <a:avLst>
              <a:gd name="adj" fmla="val 28329"/>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600">
                <a:solidFill>
                  <a:srgbClr val="333399"/>
                </a:solidFill>
              </a:rPr>
              <a:t>以太网</a:t>
            </a:r>
          </a:p>
          <a:p>
            <a:pPr algn="ctr"/>
            <a:r>
              <a:rPr kumimoji="1" lang="zh-CN" altLang="en-US" sz="1600">
                <a:solidFill>
                  <a:srgbClr val="333399"/>
                </a:solidFill>
              </a:rPr>
              <a:t>交换机</a:t>
            </a:r>
          </a:p>
        </p:txBody>
      </p:sp>
      <p:sp>
        <p:nvSpPr>
          <p:cNvPr id="550959" name="Line 47"/>
          <p:cNvSpPr>
            <a:spLocks noChangeShapeType="1"/>
          </p:cNvSpPr>
          <p:nvPr/>
        </p:nvSpPr>
        <p:spPr bwMode="auto">
          <a:xfrm>
            <a:off x="3168650" y="3390900"/>
            <a:ext cx="0" cy="2801938"/>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60" name="Line 48"/>
          <p:cNvSpPr>
            <a:spLocks noChangeShapeType="1"/>
          </p:cNvSpPr>
          <p:nvPr/>
        </p:nvSpPr>
        <p:spPr bwMode="auto">
          <a:xfrm>
            <a:off x="3155951" y="3397250"/>
            <a:ext cx="276225"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61" name="Line 49"/>
          <p:cNvSpPr>
            <a:spLocks noChangeShapeType="1"/>
          </p:cNvSpPr>
          <p:nvPr/>
        </p:nvSpPr>
        <p:spPr bwMode="auto">
          <a:xfrm>
            <a:off x="3317875" y="5054601"/>
            <a:ext cx="0" cy="1268413"/>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62" name="Line 50"/>
          <p:cNvSpPr>
            <a:spLocks noChangeShapeType="1"/>
          </p:cNvSpPr>
          <p:nvPr/>
        </p:nvSpPr>
        <p:spPr bwMode="auto">
          <a:xfrm>
            <a:off x="3303588" y="5054600"/>
            <a:ext cx="152400"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63" name="AutoShape 51"/>
          <p:cNvSpPr>
            <a:spLocks noChangeArrowheads="1"/>
          </p:cNvSpPr>
          <p:nvPr/>
        </p:nvSpPr>
        <p:spPr bwMode="auto">
          <a:xfrm flipH="1">
            <a:off x="2649538" y="5802313"/>
            <a:ext cx="1187450" cy="781050"/>
          </a:xfrm>
          <a:prstGeom prst="cube">
            <a:avLst>
              <a:gd name="adj" fmla="val 28329"/>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600">
                <a:solidFill>
                  <a:srgbClr val="333399"/>
                </a:solidFill>
              </a:rPr>
              <a:t>以太网</a:t>
            </a:r>
          </a:p>
          <a:p>
            <a:pPr algn="ctr"/>
            <a:r>
              <a:rPr kumimoji="1" lang="zh-CN" altLang="en-US" sz="1600">
                <a:solidFill>
                  <a:srgbClr val="333399"/>
                </a:solidFill>
              </a:rPr>
              <a:t>交换机</a:t>
            </a:r>
          </a:p>
        </p:txBody>
      </p:sp>
      <p:sp>
        <p:nvSpPr>
          <p:cNvPr id="550967" name="Rectangle 55"/>
          <p:cNvSpPr>
            <a:spLocks noGrp="1" noChangeArrowheads="1"/>
          </p:cNvSpPr>
          <p:nvPr>
            <p:ph type="title"/>
          </p:nvPr>
        </p:nvSpPr>
        <p:spPr>
          <a:noFill/>
          <a:ln/>
        </p:spPr>
        <p:txBody>
          <a:bodyPr/>
          <a:lstStyle/>
          <a:p>
            <a:r>
              <a:rPr lang="en-US" altLang="zh-CN" dirty="0"/>
              <a:t>VLAN</a:t>
            </a:r>
            <a:r>
              <a:rPr lang="zh-CN" altLang="en-US" dirty="0"/>
              <a:t>示例</a:t>
            </a:r>
            <a:r>
              <a:rPr lang="en-US" altLang="zh-CN" dirty="0"/>
              <a:t>--</a:t>
            </a:r>
            <a:r>
              <a:rPr lang="zh-CN" altLang="en-US" dirty="0">
                <a:solidFill>
                  <a:srgbClr val="333399"/>
                </a:solidFill>
              </a:rPr>
              <a:t>三个虚拟局域网</a:t>
            </a:r>
          </a:p>
        </p:txBody>
      </p:sp>
      <p:sp>
        <p:nvSpPr>
          <p:cNvPr id="550968" name="Text Box 56"/>
          <p:cNvSpPr txBox="1">
            <a:spLocks noChangeArrowheads="1"/>
          </p:cNvSpPr>
          <p:nvPr/>
        </p:nvSpPr>
        <p:spPr bwMode="auto">
          <a:xfrm>
            <a:off x="9551989" y="4914901"/>
            <a:ext cx="579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000">
                <a:latin typeface="Arial" panose="020B0604020202020204" pitchFamily="34" charset="0"/>
                <a:ea typeface="黑体" panose="02010609060101010101" pitchFamily="49" charset="-122"/>
              </a:rPr>
              <a:t>1</a:t>
            </a:r>
            <a:r>
              <a:rPr kumimoji="0" lang="zh-CN" altLang="en-US" sz="2000">
                <a:latin typeface="Arial" panose="020B0604020202020204" pitchFamily="34" charset="0"/>
                <a:ea typeface="黑体" panose="02010609060101010101" pitchFamily="49" charset="-122"/>
              </a:rPr>
              <a:t>楼</a:t>
            </a:r>
          </a:p>
        </p:txBody>
      </p:sp>
      <p:sp>
        <p:nvSpPr>
          <p:cNvPr id="550969" name="Text Box 57"/>
          <p:cNvSpPr txBox="1">
            <a:spLocks noChangeArrowheads="1"/>
          </p:cNvSpPr>
          <p:nvPr/>
        </p:nvSpPr>
        <p:spPr bwMode="auto">
          <a:xfrm>
            <a:off x="9551989" y="3332164"/>
            <a:ext cx="579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000">
                <a:latin typeface="Arial" panose="020B0604020202020204" pitchFamily="34" charset="0"/>
                <a:ea typeface="黑体" panose="02010609060101010101" pitchFamily="49" charset="-122"/>
              </a:rPr>
              <a:t>2</a:t>
            </a:r>
            <a:r>
              <a:rPr kumimoji="0" lang="zh-CN" altLang="en-US" sz="2000">
                <a:latin typeface="Arial" panose="020B0604020202020204" pitchFamily="34" charset="0"/>
                <a:ea typeface="黑体" panose="02010609060101010101" pitchFamily="49" charset="-122"/>
              </a:rPr>
              <a:t>楼</a:t>
            </a:r>
          </a:p>
        </p:txBody>
      </p:sp>
      <p:sp>
        <p:nvSpPr>
          <p:cNvPr id="550970" name="Text Box 58"/>
          <p:cNvSpPr txBox="1">
            <a:spLocks noChangeArrowheads="1"/>
          </p:cNvSpPr>
          <p:nvPr/>
        </p:nvSpPr>
        <p:spPr bwMode="auto">
          <a:xfrm>
            <a:off x="9551989" y="1819276"/>
            <a:ext cx="579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000">
                <a:latin typeface="Arial" panose="020B0604020202020204" pitchFamily="34" charset="0"/>
                <a:ea typeface="黑体" panose="02010609060101010101" pitchFamily="49" charset="-122"/>
              </a:rPr>
              <a:t>3</a:t>
            </a:r>
            <a:r>
              <a:rPr kumimoji="0" lang="zh-CN" altLang="en-US" sz="2000">
                <a:latin typeface="Arial" panose="020B0604020202020204" pitchFamily="34" charset="0"/>
                <a:ea typeface="黑体" panose="02010609060101010101" pitchFamily="49" charset="-122"/>
              </a:rPr>
              <a:t>楼</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5A7B1-57A7-437D-8E2F-A64BF17333C2}"/>
              </a:ext>
            </a:extLst>
          </p:cNvPr>
          <p:cNvSpPr>
            <a:spLocks noGrp="1"/>
          </p:cNvSpPr>
          <p:nvPr>
            <p:ph type="title"/>
          </p:nvPr>
        </p:nvSpPr>
        <p:spPr/>
        <p:txBody>
          <a:bodyPr/>
          <a:lstStyle/>
          <a:p>
            <a:r>
              <a:rPr lang="zh-CN" altLang="en-US" dirty="0">
                <a:cs typeface="+mn-ea"/>
                <a:sym typeface="+mn-lt"/>
              </a:rPr>
              <a:t>数据链路层数据单元</a:t>
            </a:r>
            <a:endParaRPr lang="zh-CN" altLang="en-US" dirty="0"/>
          </a:p>
        </p:txBody>
      </p:sp>
      <p:sp>
        <p:nvSpPr>
          <p:cNvPr id="3" name="内容占位符 2">
            <a:extLst>
              <a:ext uri="{FF2B5EF4-FFF2-40B4-BE49-F238E27FC236}">
                <a16:creationId xmlns:a16="http://schemas.microsoft.com/office/drawing/2014/main" id="{D251020F-748C-4890-8903-1EE3CB506003}"/>
              </a:ext>
            </a:extLst>
          </p:cNvPr>
          <p:cNvSpPr>
            <a:spLocks noGrp="1"/>
          </p:cNvSpPr>
          <p:nvPr>
            <p:ph idx="1"/>
          </p:nvPr>
        </p:nvSpPr>
        <p:spPr>
          <a:xfrm>
            <a:off x="660400" y="1125539"/>
            <a:ext cx="10858500" cy="2044381"/>
          </a:xfrm>
        </p:spPr>
        <p:txBody>
          <a:bodyPr>
            <a:normAutofit/>
          </a:bodyPr>
          <a:lstStyle/>
          <a:p>
            <a:r>
              <a:rPr lang="zh-CN" altLang="en-US" dirty="0">
                <a:solidFill>
                  <a:srgbClr val="FF0000"/>
                </a:solidFill>
              </a:rPr>
              <a:t>成帧</a:t>
            </a:r>
            <a:r>
              <a:rPr lang="zh-CN" altLang="en-US" dirty="0"/>
              <a:t>（</a:t>
            </a:r>
            <a:r>
              <a:rPr lang="en-US" altLang="zh-CN" dirty="0"/>
              <a:t>framing</a:t>
            </a:r>
            <a:r>
              <a:rPr lang="zh-CN" altLang="en-US" dirty="0"/>
              <a:t>）是一种把一串比特流分割并插入标签的技术，通过成帧实现了分段传输、差错校验、甚至数据恢复。</a:t>
            </a:r>
            <a:endParaRPr lang="en-US" altLang="zh-CN" dirty="0"/>
          </a:p>
          <a:p>
            <a:pPr marL="536575" indent="-357188">
              <a:buFont typeface="Wingdings" panose="05000000000000000000" pitchFamily="2" charset="2"/>
              <a:buChar char="Ø"/>
            </a:pPr>
            <a:r>
              <a:rPr lang="zh-CN" altLang="en-US" dirty="0"/>
              <a:t>在发送端“组帧”，在接收端“拆帧”</a:t>
            </a:r>
          </a:p>
          <a:p>
            <a:pPr marL="536575" indent="-357188">
              <a:buFont typeface="Wingdings" panose="05000000000000000000" pitchFamily="2" charset="2"/>
              <a:buChar char="Ø"/>
            </a:pPr>
            <a:r>
              <a:rPr lang="zh-CN" altLang="en-US" dirty="0"/>
              <a:t>不同的数据链路层协议定义不同的帧</a:t>
            </a:r>
          </a:p>
          <a:p>
            <a:endParaRPr lang="zh-CN" altLang="en-US" dirty="0"/>
          </a:p>
        </p:txBody>
      </p:sp>
      <p:sp>
        <p:nvSpPr>
          <p:cNvPr id="4" name="灯片编号占位符 3">
            <a:extLst>
              <a:ext uri="{FF2B5EF4-FFF2-40B4-BE49-F238E27FC236}">
                <a16:creationId xmlns:a16="http://schemas.microsoft.com/office/drawing/2014/main" id="{8CF34E9A-1908-4490-B4A5-9A8F55762BE1}"/>
              </a:ext>
            </a:extLst>
          </p:cNvPr>
          <p:cNvSpPr>
            <a:spLocks noGrp="1"/>
          </p:cNvSpPr>
          <p:nvPr>
            <p:ph type="sldNum" sz="quarter" idx="12"/>
          </p:nvPr>
        </p:nvSpPr>
        <p:spPr/>
        <p:txBody>
          <a:bodyPr/>
          <a:lstStyle/>
          <a:p>
            <a:fld id="{C8BB1146-E542-4D4E-B8E9-6919A11DDD48}" type="slidenum">
              <a:rPr lang="en-US" smtClean="0"/>
              <a:t>25</a:t>
            </a:fld>
            <a:endParaRPr lang="en-US"/>
          </a:p>
        </p:txBody>
      </p:sp>
      <p:sp>
        <p:nvSpPr>
          <p:cNvPr id="5" name="矩形 4">
            <a:extLst>
              <a:ext uri="{FF2B5EF4-FFF2-40B4-BE49-F238E27FC236}">
                <a16:creationId xmlns:a16="http://schemas.microsoft.com/office/drawing/2014/main" id="{EE7AE5D2-E492-424A-9324-5AD8EA651870}"/>
              </a:ext>
            </a:extLst>
          </p:cNvPr>
          <p:cNvSpPr/>
          <p:nvPr/>
        </p:nvSpPr>
        <p:spPr>
          <a:xfrm>
            <a:off x="1503164" y="4161235"/>
            <a:ext cx="9024731" cy="1008000"/>
          </a:xfrm>
          <a:prstGeom prst="rect">
            <a:avLst/>
          </a:prstGeom>
          <a:solidFill>
            <a:srgbClr val="FFFFCC"/>
          </a:solidFill>
          <a:ln w="15875">
            <a:solidFill>
              <a:schemeClr val="tx1"/>
            </a:solidFill>
            <a:prstDash val="dash"/>
          </a:ln>
        </p:spPr>
        <p:txBody>
          <a:bodyPr wrap="square" rtlCol="0" anchor="ctr">
            <a:spAutoFit/>
          </a:bodyPr>
          <a:lstStyle/>
          <a:p>
            <a:pPr marL="342626" indent="-342626" algn="l">
              <a:lnSpc>
                <a:spcPct val="120000"/>
              </a:lnSpc>
              <a:buFont typeface="Wingdings" panose="05000000000000000000" pitchFamily="2" charset="2"/>
              <a:buChar char="Ø"/>
            </a:pPr>
            <a:endParaRPr lang="zh-CN" altLang="en-US" dirty="0">
              <a:solidFill>
                <a:schemeClr val="accent1"/>
              </a:solidFill>
              <a:latin typeface="+mn-ea"/>
            </a:endParaRPr>
          </a:p>
        </p:txBody>
      </p:sp>
      <p:sp>
        <p:nvSpPr>
          <p:cNvPr id="6" name="Rectangle 10">
            <a:extLst>
              <a:ext uri="{FF2B5EF4-FFF2-40B4-BE49-F238E27FC236}">
                <a16:creationId xmlns:a16="http://schemas.microsoft.com/office/drawing/2014/main" id="{658036F2-E33F-4DEC-B9BD-40BA9ECFE3AD}"/>
              </a:ext>
            </a:extLst>
          </p:cNvPr>
          <p:cNvSpPr>
            <a:spLocks noChangeArrowheads="1"/>
          </p:cNvSpPr>
          <p:nvPr/>
        </p:nvSpPr>
        <p:spPr bwMode="auto">
          <a:xfrm>
            <a:off x="8576185" y="5236619"/>
            <a:ext cx="1223913" cy="259375"/>
          </a:xfrm>
          <a:prstGeom prst="rect">
            <a:avLst/>
          </a:prstGeom>
          <a:solidFill>
            <a:schemeClr val="bg1"/>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7" name="Rectangle 73">
            <a:extLst>
              <a:ext uri="{FF2B5EF4-FFF2-40B4-BE49-F238E27FC236}">
                <a16:creationId xmlns:a16="http://schemas.microsoft.com/office/drawing/2014/main" id="{029DF529-AC3C-4BC4-B0DC-CFE2B6247BE7}"/>
              </a:ext>
            </a:extLst>
          </p:cNvPr>
          <p:cNvSpPr>
            <a:spLocks noChangeArrowheads="1"/>
          </p:cNvSpPr>
          <p:nvPr/>
        </p:nvSpPr>
        <p:spPr bwMode="auto">
          <a:xfrm>
            <a:off x="3504705" y="5216386"/>
            <a:ext cx="1223913" cy="259375"/>
          </a:xfrm>
          <a:prstGeom prst="rect">
            <a:avLst/>
          </a:prstGeom>
          <a:no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8" name="Rectangle 7">
            <a:extLst>
              <a:ext uri="{FF2B5EF4-FFF2-40B4-BE49-F238E27FC236}">
                <a16:creationId xmlns:a16="http://schemas.microsoft.com/office/drawing/2014/main" id="{53905AC5-ABCC-40E6-A26C-CA51774DDDD6}"/>
              </a:ext>
            </a:extLst>
          </p:cNvPr>
          <p:cNvSpPr>
            <a:spLocks noChangeArrowheads="1"/>
          </p:cNvSpPr>
          <p:nvPr/>
        </p:nvSpPr>
        <p:spPr bwMode="auto">
          <a:xfrm>
            <a:off x="8581723" y="4563218"/>
            <a:ext cx="1302630" cy="277790"/>
          </a:xfrm>
          <a:prstGeom prst="rect">
            <a:avLst/>
          </a:prstGeom>
          <a:solidFill>
            <a:schemeClr val="accent3">
              <a:lumMod val="20000"/>
              <a:lumOff val="80000"/>
            </a:schemeClr>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9" name="Rectangle 9">
            <a:extLst>
              <a:ext uri="{FF2B5EF4-FFF2-40B4-BE49-F238E27FC236}">
                <a16:creationId xmlns:a16="http://schemas.microsoft.com/office/drawing/2014/main" id="{9AB39082-9BB0-4A61-920E-C486AAD24313}"/>
              </a:ext>
            </a:extLst>
          </p:cNvPr>
          <p:cNvSpPr>
            <a:spLocks noChangeArrowheads="1"/>
          </p:cNvSpPr>
          <p:nvPr/>
        </p:nvSpPr>
        <p:spPr bwMode="auto">
          <a:xfrm>
            <a:off x="8801854" y="3837656"/>
            <a:ext cx="863940" cy="239023"/>
          </a:xfrm>
          <a:prstGeom prst="rect">
            <a:avLst/>
          </a:prstGeom>
          <a:solidFill>
            <a:schemeClr val="bg2">
              <a:lumMod val="90000"/>
            </a:schemeClr>
          </a:solidFill>
          <a:ln w="12700">
            <a:solidFill>
              <a:schemeClr val="tx1"/>
            </a:solidFill>
            <a:miter lim="800000"/>
            <a:headEnd/>
            <a:tailEnd/>
          </a:ln>
          <a:effectLst/>
        </p:spPr>
        <p:txBody>
          <a:bodyPr wrap="none" anchor="ctr"/>
          <a:lstStyle/>
          <a:p>
            <a:pPr algn="ctr" defTabSz="1015975" eaLnBrk="0" hangingPunct="0">
              <a:lnSpc>
                <a:spcPct val="120000"/>
              </a:lnSpc>
            </a:pPr>
            <a:r>
              <a:rPr kumimoji="1" lang="zh-CN" altLang="en-US" sz="1200" b="1" dirty="0">
                <a:cs typeface="+mn-ea"/>
                <a:sym typeface="+mn-lt"/>
              </a:rPr>
              <a:t>分组</a:t>
            </a:r>
          </a:p>
        </p:txBody>
      </p:sp>
      <p:sp>
        <p:nvSpPr>
          <p:cNvPr id="10" name="Rectangle 11">
            <a:extLst>
              <a:ext uri="{FF2B5EF4-FFF2-40B4-BE49-F238E27FC236}">
                <a16:creationId xmlns:a16="http://schemas.microsoft.com/office/drawing/2014/main" id="{B661E185-6FE6-48DB-B3AC-53DF0A88C86F}"/>
              </a:ext>
            </a:extLst>
          </p:cNvPr>
          <p:cNvSpPr>
            <a:spLocks noChangeArrowheads="1"/>
          </p:cNvSpPr>
          <p:nvPr/>
        </p:nvSpPr>
        <p:spPr bwMode="auto">
          <a:xfrm>
            <a:off x="8575146" y="5204521"/>
            <a:ext cx="1309207" cy="320965"/>
          </a:xfrm>
          <a:prstGeom prst="rect">
            <a:avLst/>
          </a:prstGeom>
          <a:solidFill>
            <a:srgbClr val="CCECFF"/>
          </a:solidFill>
          <a:ln>
            <a:noFill/>
          </a:ln>
          <a:effectLst/>
        </p:spPr>
        <p:txBody>
          <a:bodyPr wrap="none" lIns="120651" tIns="59267" rIns="120651" bIns="59267">
            <a:spAutoFit/>
          </a:bodyPr>
          <a:lstStyle/>
          <a:p>
            <a:pPr algn="ctr" defTabSz="1015975" eaLnBrk="0" hangingPunct="0">
              <a:lnSpc>
                <a:spcPct val="120000"/>
              </a:lnSpc>
            </a:pPr>
            <a:r>
              <a:rPr kumimoji="1" lang="en-US" altLang="zh-CN" sz="1200" b="1" dirty="0">
                <a:cs typeface="+mn-ea"/>
                <a:sym typeface="+mn-lt"/>
              </a:rPr>
              <a:t>1010…  …0110</a:t>
            </a:r>
          </a:p>
        </p:txBody>
      </p:sp>
      <p:sp>
        <p:nvSpPr>
          <p:cNvPr id="11" name="Rectangle 13">
            <a:extLst>
              <a:ext uri="{FF2B5EF4-FFF2-40B4-BE49-F238E27FC236}">
                <a16:creationId xmlns:a16="http://schemas.microsoft.com/office/drawing/2014/main" id="{A4D76FA4-E49C-4A85-A87D-3DB7E8374E50}"/>
              </a:ext>
            </a:extLst>
          </p:cNvPr>
          <p:cNvSpPr>
            <a:spLocks noChangeArrowheads="1"/>
          </p:cNvSpPr>
          <p:nvPr/>
        </p:nvSpPr>
        <p:spPr bwMode="auto">
          <a:xfrm>
            <a:off x="8801855" y="4566856"/>
            <a:ext cx="863939" cy="261045"/>
          </a:xfrm>
          <a:prstGeom prst="rect">
            <a:avLst/>
          </a:prstGeom>
          <a:solidFill>
            <a:schemeClr val="bg2">
              <a:lumMod val="90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12" name="Text Box 15">
            <a:extLst>
              <a:ext uri="{FF2B5EF4-FFF2-40B4-BE49-F238E27FC236}">
                <a16:creationId xmlns:a16="http://schemas.microsoft.com/office/drawing/2014/main" id="{1229FCF0-51B3-488B-9A21-998DEF468C0C}"/>
              </a:ext>
            </a:extLst>
          </p:cNvPr>
          <p:cNvSpPr txBox="1">
            <a:spLocks noChangeArrowheads="1"/>
          </p:cNvSpPr>
          <p:nvPr/>
        </p:nvSpPr>
        <p:spPr bwMode="auto">
          <a:xfrm>
            <a:off x="8155082" y="4486907"/>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p>
        </p:txBody>
      </p:sp>
      <p:sp>
        <p:nvSpPr>
          <p:cNvPr id="13" name="Freeform 21">
            <a:extLst>
              <a:ext uri="{FF2B5EF4-FFF2-40B4-BE49-F238E27FC236}">
                <a16:creationId xmlns:a16="http://schemas.microsoft.com/office/drawing/2014/main" id="{455A5DEE-8A15-4DEE-B453-A8C3941A5F0F}"/>
              </a:ext>
            </a:extLst>
          </p:cNvPr>
          <p:cNvSpPr>
            <a:spLocks/>
          </p:cNvSpPr>
          <p:nvPr/>
        </p:nvSpPr>
        <p:spPr bwMode="auto">
          <a:xfrm>
            <a:off x="4154037" y="5448865"/>
            <a:ext cx="5050718" cy="518751"/>
          </a:xfrm>
          <a:custGeom>
            <a:avLst/>
            <a:gdLst>
              <a:gd name="T0" fmla="*/ 0 w 2736"/>
              <a:gd name="T1" fmla="*/ 0 h 480"/>
              <a:gd name="T2" fmla="*/ 0 w 2736"/>
              <a:gd name="T3" fmla="*/ 480 h 480"/>
              <a:gd name="T4" fmla="*/ 2736 w 2736"/>
              <a:gd name="T5" fmla="*/ 480 h 480"/>
              <a:gd name="T6" fmla="*/ 2736 w 2736"/>
              <a:gd name="T7" fmla="*/ 0 h 480"/>
            </a:gdLst>
            <a:ahLst/>
            <a:cxnLst>
              <a:cxn ang="0">
                <a:pos x="T0" y="T1"/>
              </a:cxn>
              <a:cxn ang="0">
                <a:pos x="T2" y="T3"/>
              </a:cxn>
              <a:cxn ang="0">
                <a:pos x="T4" y="T5"/>
              </a:cxn>
              <a:cxn ang="0">
                <a:pos x="T6" y="T7"/>
              </a:cxn>
            </a:cxnLst>
            <a:rect l="0" t="0" r="r" b="b"/>
            <a:pathLst>
              <a:path w="2736" h="480">
                <a:moveTo>
                  <a:pt x="0" y="0"/>
                </a:moveTo>
                <a:lnTo>
                  <a:pt x="0" y="480"/>
                </a:lnTo>
                <a:lnTo>
                  <a:pt x="2736" y="480"/>
                </a:lnTo>
                <a:lnTo>
                  <a:pt x="2736" y="0"/>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en-US" sz="1600" b="1">
              <a:solidFill>
                <a:srgbClr val="000099"/>
              </a:solidFill>
              <a:cs typeface="+mn-ea"/>
              <a:sym typeface="+mn-lt"/>
            </a:endParaRPr>
          </a:p>
        </p:txBody>
      </p:sp>
      <p:sp>
        <p:nvSpPr>
          <p:cNvPr id="14" name="Rectangle 22">
            <a:extLst>
              <a:ext uri="{FF2B5EF4-FFF2-40B4-BE49-F238E27FC236}">
                <a16:creationId xmlns:a16="http://schemas.microsoft.com/office/drawing/2014/main" id="{91EFD8B5-00E6-4720-BF38-D26060F9C543}"/>
              </a:ext>
            </a:extLst>
          </p:cNvPr>
          <p:cNvSpPr>
            <a:spLocks noChangeArrowheads="1"/>
          </p:cNvSpPr>
          <p:nvPr/>
        </p:nvSpPr>
        <p:spPr bwMode="auto">
          <a:xfrm>
            <a:off x="1755908" y="4494973"/>
            <a:ext cx="1333878" cy="36726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algn="ctr" defTabSz="1015975" eaLnBrk="0" hangingPunct="0">
              <a:lnSpc>
                <a:spcPct val="120000"/>
              </a:lnSpc>
            </a:pPr>
            <a:r>
              <a:rPr kumimoji="1" lang="zh-CN" altLang="en-US" sz="1467" b="1" dirty="0">
                <a:cs typeface="+mn-ea"/>
                <a:sym typeface="+mn-lt"/>
              </a:rPr>
              <a:t>数据链路层</a:t>
            </a:r>
          </a:p>
        </p:txBody>
      </p:sp>
      <p:sp>
        <p:nvSpPr>
          <p:cNvPr id="15" name="Rectangle 23">
            <a:extLst>
              <a:ext uri="{FF2B5EF4-FFF2-40B4-BE49-F238E27FC236}">
                <a16:creationId xmlns:a16="http://schemas.microsoft.com/office/drawing/2014/main" id="{D4757E56-9D6E-4282-A5C4-E9BFDAACBB82}"/>
              </a:ext>
            </a:extLst>
          </p:cNvPr>
          <p:cNvSpPr>
            <a:spLocks noChangeArrowheads="1"/>
          </p:cNvSpPr>
          <p:nvPr/>
        </p:nvSpPr>
        <p:spPr bwMode="auto">
          <a:xfrm>
            <a:off x="2222982" y="3768604"/>
            <a:ext cx="806313" cy="36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467" b="1" dirty="0">
                <a:cs typeface="+mn-ea"/>
                <a:sym typeface="+mn-lt"/>
              </a:rPr>
              <a:t>网络层</a:t>
            </a:r>
          </a:p>
        </p:txBody>
      </p:sp>
      <p:sp>
        <p:nvSpPr>
          <p:cNvPr id="16" name="Rectangle 24">
            <a:extLst>
              <a:ext uri="{FF2B5EF4-FFF2-40B4-BE49-F238E27FC236}">
                <a16:creationId xmlns:a16="http://schemas.microsoft.com/office/drawing/2014/main" id="{FCAB193E-6F0F-433F-A8B7-E8B001B2D286}"/>
              </a:ext>
            </a:extLst>
          </p:cNvPr>
          <p:cNvSpPr>
            <a:spLocks noChangeArrowheads="1"/>
          </p:cNvSpPr>
          <p:nvPr/>
        </p:nvSpPr>
        <p:spPr bwMode="auto">
          <a:xfrm>
            <a:off x="6005080" y="5927272"/>
            <a:ext cx="106439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物理链路</a:t>
            </a:r>
          </a:p>
        </p:txBody>
      </p:sp>
      <p:sp>
        <p:nvSpPr>
          <p:cNvPr id="17" name="Rectangle 25">
            <a:extLst>
              <a:ext uri="{FF2B5EF4-FFF2-40B4-BE49-F238E27FC236}">
                <a16:creationId xmlns:a16="http://schemas.microsoft.com/office/drawing/2014/main" id="{57CF37E9-F664-449E-ADBE-BC5935B423CF}"/>
              </a:ext>
            </a:extLst>
          </p:cNvPr>
          <p:cNvSpPr>
            <a:spLocks noChangeArrowheads="1"/>
          </p:cNvSpPr>
          <p:nvPr/>
        </p:nvSpPr>
        <p:spPr bwMode="auto">
          <a:xfrm>
            <a:off x="3240347" y="3262636"/>
            <a:ext cx="1789669"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algn="ctr" defTabSz="1015975" eaLnBrk="0" hangingPunct="0">
              <a:lnSpc>
                <a:spcPct val="120000"/>
              </a:lnSpc>
            </a:pPr>
            <a:r>
              <a:rPr kumimoji="1" lang="zh-CN" altLang="en-US" sz="1600" b="1" dirty="0">
                <a:cs typeface="+mn-ea"/>
                <a:sym typeface="+mn-lt"/>
              </a:rPr>
              <a:t>发送结点 </a:t>
            </a:r>
            <a:r>
              <a:rPr kumimoji="1" lang="en-US" altLang="zh-CN" sz="1600" b="1" dirty="0">
                <a:cs typeface="+mn-ea"/>
                <a:sym typeface="+mn-lt"/>
              </a:rPr>
              <a:t>A</a:t>
            </a:r>
          </a:p>
        </p:txBody>
      </p:sp>
      <p:sp>
        <p:nvSpPr>
          <p:cNvPr id="18" name="Rectangle 26">
            <a:extLst>
              <a:ext uri="{FF2B5EF4-FFF2-40B4-BE49-F238E27FC236}">
                <a16:creationId xmlns:a16="http://schemas.microsoft.com/office/drawing/2014/main" id="{CA0B5CBC-A6D1-4644-AA54-BA92D0841150}"/>
              </a:ext>
            </a:extLst>
          </p:cNvPr>
          <p:cNvSpPr>
            <a:spLocks noChangeArrowheads="1"/>
          </p:cNvSpPr>
          <p:nvPr/>
        </p:nvSpPr>
        <p:spPr bwMode="auto">
          <a:xfrm>
            <a:off x="8581723" y="3295897"/>
            <a:ext cx="1269580"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接收结点 </a:t>
            </a:r>
            <a:r>
              <a:rPr kumimoji="1" lang="en-US" altLang="zh-CN" sz="1600" b="1" dirty="0">
                <a:cs typeface="+mn-ea"/>
                <a:sym typeface="+mn-lt"/>
              </a:rPr>
              <a:t>B</a:t>
            </a:r>
          </a:p>
        </p:txBody>
      </p:sp>
      <p:sp>
        <p:nvSpPr>
          <p:cNvPr id="19" name="Rectangle 27">
            <a:extLst>
              <a:ext uri="{FF2B5EF4-FFF2-40B4-BE49-F238E27FC236}">
                <a16:creationId xmlns:a16="http://schemas.microsoft.com/office/drawing/2014/main" id="{B3BD29EA-2C83-4418-A0E8-EDBA3B445991}"/>
              </a:ext>
            </a:extLst>
          </p:cNvPr>
          <p:cNvSpPr>
            <a:spLocks noChangeArrowheads="1"/>
          </p:cNvSpPr>
          <p:nvPr/>
        </p:nvSpPr>
        <p:spPr bwMode="auto">
          <a:xfrm>
            <a:off x="2219956" y="5181230"/>
            <a:ext cx="806313" cy="36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467" b="1" dirty="0">
                <a:cs typeface="+mn-ea"/>
                <a:sym typeface="+mn-lt"/>
              </a:rPr>
              <a:t>物理层</a:t>
            </a:r>
          </a:p>
        </p:txBody>
      </p:sp>
      <p:sp>
        <p:nvSpPr>
          <p:cNvPr id="20" name="Line 39">
            <a:extLst>
              <a:ext uri="{FF2B5EF4-FFF2-40B4-BE49-F238E27FC236}">
                <a16:creationId xmlns:a16="http://schemas.microsoft.com/office/drawing/2014/main" id="{A844E2BE-056E-4145-9D77-9B0F5C9B39A8}"/>
              </a:ext>
            </a:extLst>
          </p:cNvPr>
          <p:cNvSpPr>
            <a:spLocks noChangeShapeType="1"/>
          </p:cNvSpPr>
          <p:nvPr/>
        </p:nvSpPr>
        <p:spPr bwMode="auto">
          <a:xfrm rot="5400000">
            <a:off x="4063918" y="5755173"/>
            <a:ext cx="379609"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20000"/>
              </a:lnSpc>
            </a:pPr>
            <a:endParaRPr lang="zh-CN" altLang="en-US" sz="1600" b="1">
              <a:solidFill>
                <a:srgbClr val="000099"/>
              </a:solidFill>
              <a:cs typeface="+mn-ea"/>
              <a:sym typeface="+mn-lt"/>
            </a:endParaRPr>
          </a:p>
        </p:txBody>
      </p:sp>
      <p:sp>
        <p:nvSpPr>
          <p:cNvPr id="21" name="Line 40">
            <a:extLst>
              <a:ext uri="{FF2B5EF4-FFF2-40B4-BE49-F238E27FC236}">
                <a16:creationId xmlns:a16="http://schemas.microsoft.com/office/drawing/2014/main" id="{D899E663-A4FD-4783-A5C8-D8D3128281C9}"/>
              </a:ext>
            </a:extLst>
          </p:cNvPr>
          <p:cNvSpPr>
            <a:spLocks noChangeShapeType="1"/>
          </p:cNvSpPr>
          <p:nvPr/>
        </p:nvSpPr>
        <p:spPr bwMode="auto">
          <a:xfrm rot="16200000" flipV="1">
            <a:off x="8975383" y="5759007"/>
            <a:ext cx="259375"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20000"/>
              </a:lnSpc>
            </a:pPr>
            <a:endParaRPr lang="zh-CN" altLang="en-US" sz="1600" b="1">
              <a:solidFill>
                <a:srgbClr val="000099"/>
              </a:solidFill>
              <a:cs typeface="+mn-ea"/>
              <a:sym typeface="+mn-lt"/>
            </a:endParaRPr>
          </a:p>
        </p:txBody>
      </p:sp>
      <p:sp>
        <p:nvSpPr>
          <p:cNvPr id="22" name="Rectangle 70">
            <a:extLst>
              <a:ext uri="{FF2B5EF4-FFF2-40B4-BE49-F238E27FC236}">
                <a16:creationId xmlns:a16="http://schemas.microsoft.com/office/drawing/2014/main" id="{EFA82E72-44E8-420F-A361-F15EECE76745}"/>
              </a:ext>
            </a:extLst>
          </p:cNvPr>
          <p:cNvSpPr>
            <a:spLocks noChangeArrowheads="1"/>
          </p:cNvSpPr>
          <p:nvPr/>
        </p:nvSpPr>
        <p:spPr bwMode="auto">
          <a:xfrm>
            <a:off x="3436599" y="4549706"/>
            <a:ext cx="1333878" cy="275649"/>
          </a:xfrm>
          <a:prstGeom prst="rect">
            <a:avLst/>
          </a:prstGeom>
          <a:solidFill>
            <a:schemeClr val="accent3">
              <a:lumMod val="20000"/>
              <a:lumOff val="80000"/>
            </a:schemeClr>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23" name="Rectangle 72">
            <a:extLst>
              <a:ext uri="{FF2B5EF4-FFF2-40B4-BE49-F238E27FC236}">
                <a16:creationId xmlns:a16="http://schemas.microsoft.com/office/drawing/2014/main" id="{8F93C0B9-A5F6-4589-9D4E-A7D063C0E516}"/>
              </a:ext>
            </a:extLst>
          </p:cNvPr>
          <p:cNvSpPr>
            <a:spLocks noChangeArrowheads="1"/>
          </p:cNvSpPr>
          <p:nvPr/>
        </p:nvSpPr>
        <p:spPr bwMode="auto">
          <a:xfrm>
            <a:off x="3676583" y="3840060"/>
            <a:ext cx="863940" cy="262117"/>
          </a:xfrm>
          <a:prstGeom prst="rect">
            <a:avLst/>
          </a:prstGeom>
          <a:solidFill>
            <a:schemeClr val="bg2">
              <a:lumMod val="90000"/>
            </a:schemeClr>
          </a:solidFill>
          <a:ln w="12700">
            <a:solidFill>
              <a:schemeClr val="tx1"/>
            </a:solidFill>
            <a:miter lim="800000"/>
            <a:headEnd/>
            <a:tailEnd/>
          </a:ln>
          <a:effectLst/>
        </p:spPr>
        <p:txBody>
          <a:bodyPr wrap="none" anchor="ctr"/>
          <a:lstStyle/>
          <a:p>
            <a:pPr algn="ctr" defTabSz="1015975" eaLnBrk="0" hangingPunct="0">
              <a:lnSpc>
                <a:spcPct val="120000"/>
              </a:lnSpc>
            </a:pPr>
            <a:r>
              <a:rPr kumimoji="1" lang="zh-CN" altLang="en-US" sz="1200" b="1" dirty="0">
                <a:cs typeface="+mn-ea"/>
                <a:sym typeface="+mn-lt"/>
              </a:rPr>
              <a:t>分组</a:t>
            </a:r>
          </a:p>
        </p:txBody>
      </p:sp>
      <p:sp>
        <p:nvSpPr>
          <p:cNvPr id="24" name="Rectangle 74">
            <a:extLst>
              <a:ext uri="{FF2B5EF4-FFF2-40B4-BE49-F238E27FC236}">
                <a16:creationId xmlns:a16="http://schemas.microsoft.com/office/drawing/2014/main" id="{98F8AC26-D5AC-48AB-B1F4-E00D136B5C03}"/>
              </a:ext>
            </a:extLst>
          </p:cNvPr>
          <p:cNvSpPr>
            <a:spLocks noChangeArrowheads="1"/>
          </p:cNvSpPr>
          <p:nvPr/>
        </p:nvSpPr>
        <p:spPr bwMode="auto">
          <a:xfrm>
            <a:off x="3439663" y="5191015"/>
            <a:ext cx="1309207" cy="320965"/>
          </a:xfrm>
          <a:prstGeom prst="rect">
            <a:avLst/>
          </a:prstGeom>
          <a:solidFill>
            <a:srgbClr val="CCECFF"/>
          </a:solidFill>
          <a:ln>
            <a:noFill/>
          </a:ln>
          <a:effectLst/>
        </p:spPr>
        <p:txBody>
          <a:bodyPr wrap="none" lIns="120651" tIns="59267" rIns="120651" bIns="59267">
            <a:spAutoFit/>
          </a:bodyPr>
          <a:lstStyle/>
          <a:p>
            <a:pPr algn="ctr" defTabSz="1015975" eaLnBrk="0" hangingPunct="0">
              <a:lnSpc>
                <a:spcPct val="120000"/>
              </a:lnSpc>
            </a:pPr>
            <a:r>
              <a:rPr kumimoji="1" lang="en-US" altLang="zh-CN" sz="1200" b="1" dirty="0">
                <a:cs typeface="+mn-ea"/>
                <a:sym typeface="+mn-lt"/>
              </a:rPr>
              <a:t>1010…  …0110</a:t>
            </a:r>
          </a:p>
        </p:txBody>
      </p:sp>
      <p:sp>
        <p:nvSpPr>
          <p:cNvPr id="25" name="Rectangle 76">
            <a:extLst>
              <a:ext uri="{FF2B5EF4-FFF2-40B4-BE49-F238E27FC236}">
                <a16:creationId xmlns:a16="http://schemas.microsoft.com/office/drawing/2014/main" id="{71FDB142-AB21-431D-A1D3-BEFF8F72DFF0}"/>
              </a:ext>
            </a:extLst>
          </p:cNvPr>
          <p:cNvSpPr>
            <a:spLocks noChangeArrowheads="1"/>
          </p:cNvSpPr>
          <p:nvPr/>
        </p:nvSpPr>
        <p:spPr bwMode="auto">
          <a:xfrm>
            <a:off x="3676584" y="4557814"/>
            <a:ext cx="863939" cy="257330"/>
          </a:xfrm>
          <a:prstGeom prst="rect">
            <a:avLst/>
          </a:prstGeom>
          <a:solidFill>
            <a:schemeClr val="bg2">
              <a:lumMod val="90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26" name="Text Box 78">
            <a:extLst>
              <a:ext uri="{FF2B5EF4-FFF2-40B4-BE49-F238E27FC236}">
                <a16:creationId xmlns:a16="http://schemas.microsoft.com/office/drawing/2014/main" id="{D93717E7-2F02-45A6-9E4F-D43B60FBA083}"/>
              </a:ext>
            </a:extLst>
          </p:cNvPr>
          <p:cNvSpPr txBox="1">
            <a:spLocks noChangeArrowheads="1"/>
          </p:cNvSpPr>
          <p:nvPr/>
        </p:nvSpPr>
        <p:spPr bwMode="auto">
          <a:xfrm>
            <a:off x="3068384" y="4482978"/>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p>
        </p:txBody>
      </p:sp>
      <p:cxnSp>
        <p:nvCxnSpPr>
          <p:cNvPr id="27" name="直接连接符 26">
            <a:extLst>
              <a:ext uri="{FF2B5EF4-FFF2-40B4-BE49-F238E27FC236}">
                <a16:creationId xmlns:a16="http://schemas.microsoft.com/office/drawing/2014/main" id="{80FAA286-4018-46EC-8623-7778316CF726}"/>
              </a:ext>
            </a:extLst>
          </p:cNvPr>
          <p:cNvCxnSpPr>
            <a:cxnSpLocks/>
          </p:cNvCxnSpPr>
          <p:nvPr/>
        </p:nvCxnSpPr>
        <p:spPr>
          <a:xfrm>
            <a:off x="5077717" y="4850861"/>
            <a:ext cx="3098081" cy="14928"/>
          </a:xfrm>
          <a:prstGeom prst="line">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8" name="Text Box 78">
            <a:extLst>
              <a:ext uri="{FF2B5EF4-FFF2-40B4-BE49-F238E27FC236}">
                <a16:creationId xmlns:a16="http://schemas.microsoft.com/office/drawing/2014/main" id="{4821E7BC-8569-4033-8120-2E25936FA759}"/>
              </a:ext>
            </a:extLst>
          </p:cNvPr>
          <p:cNvSpPr txBox="1">
            <a:spLocks noChangeArrowheads="1"/>
          </p:cNvSpPr>
          <p:nvPr/>
        </p:nvSpPr>
        <p:spPr bwMode="auto">
          <a:xfrm>
            <a:off x="6377798" y="4167950"/>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p>
        </p:txBody>
      </p:sp>
      <p:sp>
        <p:nvSpPr>
          <p:cNvPr id="29" name="Rectangle 24">
            <a:extLst>
              <a:ext uri="{FF2B5EF4-FFF2-40B4-BE49-F238E27FC236}">
                <a16:creationId xmlns:a16="http://schemas.microsoft.com/office/drawing/2014/main" id="{7DB139A9-BDF4-4364-A8A7-150B036372BF}"/>
              </a:ext>
            </a:extLst>
          </p:cNvPr>
          <p:cNvSpPr>
            <a:spLocks noChangeArrowheads="1"/>
          </p:cNvSpPr>
          <p:nvPr/>
        </p:nvSpPr>
        <p:spPr bwMode="auto">
          <a:xfrm>
            <a:off x="6015530" y="4830836"/>
            <a:ext cx="106439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solidFill>
                  <a:srgbClr val="00B050"/>
                </a:solidFill>
                <a:cs typeface="+mn-ea"/>
                <a:sym typeface="+mn-lt"/>
              </a:rPr>
              <a:t>数据链路</a:t>
            </a:r>
          </a:p>
        </p:txBody>
      </p:sp>
      <p:sp>
        <p:nvSpPr>
          <p:cNvPr id="30" name="AutoShape 53">
            <a:extLst>
              <a:ext uri="{FF2B5EF4-FFF2-40B4-BE49-F238E27FC236}">
                <a16:creationId xmlns:a16="http://schemas.microsoft.com/office/drawing/2014/main" id="{0BCB92F7-DA96-43ED-8A17-65AA876BEF6A}"/>
              </a:ext>
            </a:extLst>
          </p:cNvPr>
          <p:cNvSpPr>
            <a:spLocks noChangeArrowheads="1"/>
          </p:cNvSpPr>
          <p:nvPr/>
        </p:nvSpPr>
        <p:spPr bwMode="auto">
          <a:xfrm>
            <a:off x="5027377" y="4561116"/>
            <a:ext cx="350628" cy="161829"/>
          </a:xfrm>
          <a:prstGeom prst="rightArrow">
            <a:avLst>
              <a:gd name="adj1" fmla="val 50000"/>
              <a:gd name="adj2" fmla="val 50000"/>
            </a:avLst>
          </a:prstGeom>
          <a:noFill/>
          <a:ln w="25400">
            <a:solidFill>
              <a:schemeClr val="tx1"/>
            </a:solidFill>
            <a:miter lim="800000"/>
            <a:headEnd/>
            <a:tailEnd/>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31" name="AutoShape 53">
            <a:extLst>
              <a:ext uri="{FF2B5EF4-FFF2-40B4-BE49-F238E27FC236}">
                <a16:creationId xmlns:a16="http://schemas.microsoft.com/office/drawing/2014/main" id="{E0E1C205-7F08-4E7F-BF30-B138FAC14CE6}"/>
              </a:ext>
            </a:extLst>
          </p:cNvPr>
          <p:cNvSpPr>
            <a:spLocks noChangeArrowheads="1"/>
          </p:cNvSpPr>
          <p:nvPr/>
        </p:nvSpPr>
        <p:spPr bwMode="auto">
          <a:xfrm>
            <a:off x="7806024" y="4560107"/>
            <a:ext cx="350628" cy="161829"/>
          </a:xfrm>
          <a:prstGeom prst="rightArrow">
            <a:avLst>
              <a:gd name="adj1" fmla="val 50000"/>
              <a:gd name="adj2" fmla="val 50000"/>
            </a:avLst>
          </a:prstGeom>
          <a:noFill/>
          <a:ln w="25400">
            <a:solidFill>
              <a:schemeClr val="tx1"/>
            </a:solidFill>
            <a:miter lim="800000"/>
            <a:headEnd/>
            <a:tailEnd/>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32" name="Rectangle 25">
            <a:extLst>
              <a:ext uri="{FF2B5EF4-FFF2-40B4-BE49-F238E27FC236}">
                <a16:creationId xmlns:a16="http://schemas.microsoft.com/office/drawing/2014/main" id="{E7611B19-B80F-4C47-84FF-6824A648E81D}"/>
              </a:ext>
            </a:extLst>
          </p:cNvPr>
          <p:cNvSpPr>
            <a:spLocks noChangeArrowheads="1"/>
          </p:cNvSpPr>
          <p:nvPr/>
        </p:nvSpPr>
        <p:spPr bwMode="auto">
          <a:xfrm>
            <a:off x="5002807" y="4214149"/>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发送</a:t>
            </a:r>
            <a:endParaRPr kumimoji="1" lang="en-US" altLang="zh-CN" sz="1600" b="1" dirty="0">
              <a:cs typeface="+mn-ea"/>
              <a:sym typeface="+mn-lt"/>
            </a:endParaRPr>
          </a:p>
        </p:txBody>
      </p:sp>
      <p:sp>
        <p:nvSpPr>
          <p:cNvPr id="33" name="Rectangle 25">
            <a:extLst>
              <a:ext uri="{FF2B5EF4-FFF2-40B4-BE49-F238E27FC236}">
                <a16:creationId xmlns:a16="http://schemas.microsoft.com/office/drawing/2014/main" id="{BC05F938-56D3-4190-BB3F-4885603CEE5D}"/>
              </a:ext>
            </a:extLst>
          </p:cNvPr>
          <p:cNvSpPr>
            <a:spLocks noChangeArrowheads="1"/>
          </p:cNvSpPr>
          <p:nvPr/>
        </p:nvSpPr>
        <p:spPr bwMode="auto">
          <a:xfrm>
            <a:off x="7618213" y="4204562"/>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接收</a:t>
            </a:r>
            <a:endParaRPr kumimoji="1" lang="en-US" altLang="zh-CN" sz="1600" b="1" dirty="0">
              <a:cs typeface="+mn-ea"/>
              <a:sym typeface="+mn-lt"/>
            </a:endParaRPr>
          </a:p>
        </p:txBody>
      </p:sp>
      <p:sp>
        <p:nvSpPr>
          <p:cNvPr id="34" name="AutoShape 75">
            <a:extLst>
              <a:ext uri="{FF2B5EF4-FFF2-40B4-BE49-F238E27FC236}">
                <a16:creationId xmlns:a16="http://schemas.microsoft.com/office/drawing/2014/main" id="{A1909496-B9D0-4746-8E34-579E87542177}"/>
              </a:ext>
            </a:extLst>
          </p:cNvPr>
          <p:cNvSpPr>
            <a:spLocks noChangeArrowheads="1"/>
          </p:cNvSpPr>
          <p:nvPr/>
        </p:nvSpPr>
        <p:spPr bwMode="auto">
          <a:xfrm>
            <a:off x="3986329" y="4169484"/>
            <a:ext cx="264193" cy="326393"/>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35" name="AutoShape 12">
            <a:extLst>
              <a:ext uri="{FF2B5EF4-FFF2-40B4-BE49-F238E27FC236}">
                <a16:creationId xmlns:a16="http://schemas.microsoft.com/office/drawing/2014/main" id="{389FC0D2-7775-46A3-8C9B-21279E1B52D0}"/>
              </a:ext>
            </a:extLst>
          </p:cNvPr>
          <p:cNvSpPr>
            <a:spLocks noChangeArrowheads="1"/>
          </p:cNvSpPr>
          <p:nvPr/>
        </p:nvSpPr>
        <p:spPr bwMode="auto">
          <a:xfrm flipV="1">
            <a:off x="9074611" y="4170027"/>
            <a:ext cx="258613" cy="325850"/>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36" name="Rectangle 35">
            <a:extLst>
              <a:ext uri="{FF2B5EF4-FFF2-40B4-BE49-F238E27FC236}">
                <a16:creationId xmlns:a16="http://schemas.microsoft.com/office/drawing/2014/main" id="{855816CF-8166-456E-8151-F376C12DD1E4}"/>
              </a:ext>
            </a:extLst>
          </p:cNvPr>
          <p:cNvSpPr>
            <a:spLocks noChangeArrowheads="1"/>
          </p:cNvSpPr>
          <p:nvPr/>
        </p:nvSpPr>
        <p:spPr bwMode="auto">
          <a:xfrm>
            <a:off x="5399008" y="5596465"/>
            <a:ext cx="2226710" cy="259376"/>
          </a:xfrm>
          <a:prstGeom prst="rect">
            <a:avLst/>
          </a:prstGeom>
          <a:solidFill>
            <a:srgbClr val="CCEC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sz="1400" dirty="0">
                <a:solidFill>
                  <a:srgbClr val="333399"/>
                </a:solidFill>
                <a:ea typeface="黑体" panose="02010609060101010101" pitchFamily="49" charset="-122"/>
              </a:rPr>
              <a:t>1010</a:t>
            </a:r>
            <a:r>
              <a:rPr kumimoji="1" lang="en-US" altLang="zh-CN" sz="1400" b="1" dirty="0">
                <a:cs typeface="+mn-ea"/>
                <a:sym typeface="+mn-lt"/>
              </a:rPr>
              <a:t> …  </a:t>
            </a:r>
            <a:r>
              <a:rPr lang="en-US" altLang="zh-CN" sz="1400" dirty="0">
                <a:solidFill>
                  <a:srgbClr val="333399"/>
                </a:solidFill>
                <a:ea typeface="黑体" panose="02010609060101010101" pitchFamily="49" charset="-122"/>
              </a:rPr>
              <a:t> </a:t>
            </a:r>
            <a:r>
              <a:rPr lang="zh-CN" altLang="en-US" sz="1400" dirty="0">
                <a:solidFill>
                  <a:srgbClr val="333399"/>
                </a:solidFill>
                <a:ea typeface="黑体" panose="02010609060101010101" pitchFamily="49" charset="-122"/>
              </a:rPr>
              <a:t>比  特  流</a:t>
            </a:r>
            <a:r>
              <a:rPr kumimoji="1" lang="en-US" altLang="zh-CN" sz="1400" b="1" dirty="0">
                <a:cs typeface="+mn-ea"/>
                <a:sym typeface="+mn-lt"/>
              </a:rPr>
              <a:t>  …</a:t>
            </a:r>
            <a:r>
              <a:rPr lang="zh-CN" altLang="en-US" sz="1400" dirty="0">
                <a:solidFill>
                  <a:srgbClr val="333399"/>
                </a:solidFill>
                <a:ea typeface="黑体" panose="02010609060101010101" pitchFamily="49" charset="-122"/>
              </a:rPr>
              <a:t> </a:t>
            </a:r>
            <a:r>
              <a:rPr lang="en-US" altLang="zh-CN" sz="1400" dirty="0">
                <a:solidFill>
                  <a:srgbClr val="333399"/>
                </a:solidFill>
                <a:ea typeface="黑体" panose="02010609060101010101" pitchFamily="49" charset="-122"/>
                <a:sym typeface="+mn-lt"/>
              </a:rPr>
              <a:t>0110</a:t>
            </a:r>
            <a:endParaRPr lang="en-US" altLang="zh-CN" sz="1400" dirty="0">
              <a:solidFill>
                <a:srgbClr val="333399"/>
              </a:solidFill>
              <a:ea typeface="黑体" panose="02010609060101010101" pitchFamily="49" charset="-122"/>
            </a:endParaRPr>
          </a:p>
        </p:txBody>
      </p:sp>
      <p:sp>
        <p:nvSpPr>
          <p:cNvPr id="37" name="AutoShape 75">
            <a:extLst>
              <a:ext uri="{FF2B5EF4-FFF2-40B4-BE49-F238E27FC236}">
                <a16:creationId xmlns:a16="http://schemas.microsoft.com/office/drawing/2014/main" id="{E16C9FB9-06FC-475F-827A-1C266F518196}"/>
              </a:ext>
            </a:extLst>
          </p:cNvPr>
          <p:cNvSpPr>
            <a:spLocks noChangeArrowheads="1"/>
          </p:cNvSpPr>
          <p:nvPr/>
        </p:nvSpPr>
        <p:spPr bwMode="auto">
          <a:xfrm>
            <a:off x="3986517" y="4851363"/>
            <a:ext cx="265827" cy="285042"/>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38" name="AutoShape 12">
            <a:extLst>
              <a:ext uri="{FF2B5EF4-FFF2-40B4-BE49-F238E27FC236}">
                <a16:creationId xmlns:a16="http://schemas.microsoft.com/office/drawing/2014/main" id="{4CF0EF21-F2C2-4A40-9ED1-7829630B695E}"/>
              </a:ext>
            </a:extLst>
          </p:cNvPr>
          <p:cNvSpPr>
            <a:spLocks noChangeArrowheads="1"/>
          </p:cNvSpPr>
          <p:nvPr/>
        </p:nvSpPr>
        <p:spPr bwMode="auto">
          <a:xfrm flipV="1">
            <a:off x="9067397" y="4874167"/>
            <a:ext cx="265827" cy="259375"/>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39" name="Rectangle 70">
            <a:extLst>
              <a:ext uri="{FF2B5EF4-FFF2-40B4-BE49-F238E27FC236}">
                <a16:creationId xmlns:a16="http://schemas.microsoft.com/office/drawing/2014/main" id="{BB000920-892C-4438-9A24-A31E56ED72E0}"/>
              </a:ext>
            </a:extLst>
          </p:cNvPr>
          <p:cNvSpPr>
            <a:spLocks noChangeArrowheads="1"/>
          </p:cNvSpPr>
          <p:nvPr/>
        </p:nvSpPr>
        <p:spPr bwMode="auto">
          <a:xfrm>
            <a:off x="5888600" y="4494482"/>
            <a:ext cx="1333878" cy="275649"/>
          </a:xfrm>
          <a:prstGeom prst="rect">
            <a:avLst/>
          </a:prstGeom>
          <a:solidFill>
            <a:schemeClr val="accent3">
              <a:lumMod val="20000"/>
              <a:lumOff val="80000"/>
            </a:schemeClr>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40" name="Rectangle 76">
            <a:extLst>
              <a:ext uri="{FF2B5EF4-FFF2-40B4-BE49-F238E27FC236}">
                <a16:creationId xmlns:a16="http://schemas.microsoft.com/office/drawing/2014/main" id="{A9C38AA6-DB7A-49A1-B6E3-2164672F72A4}"/>
              </a:ext>
            </a:extLst>
          </p:cNvPr>
          <p:cNvSpPr>
            <a:spLocks noChangeArrowheads="1"/>
          </p:cNvSpPr>
          <p:nvPr/>
        </p:nvSpPr>
        <p:spPr bwMode="auto">
          <a:xfrm>
            <a:off x="6128585" y="4502590"/>
            <a:ext cx="863939" cy="257330"/>
          </a:xfrm>
          <a:prstGeom prst="rect">
            <a:avLst/>
          </a:prstGeom>
          <a:solidFill>
            <a:schemeClr val="bg2">
              <a:lumMod val="90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Tree>
    <p:extLst>
      <p:ext uri="{BB962C8B-B14F-4D97-AF65-F5344CB8AC3E}">
        <p14:creationId xmlns:p14="http://schemas.microsoft.com/office/powerpoint/2010/main" val="302925704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3481A5-6BA6-6252-B883-F36E39994EB0}"/>
              </a:ext>
            </a:extLst>
          </p:cNvPr>
          <p:cNvSpPr>
            <a:spLocks noGrp="1"/>
          </p:cNvSpPr>
          <p:nvPr>
            <p:ph type="title"/>
          </p:nvPr>
        </p:nvSpPr>
        <p:spPr/>
        <p:txBody>
          <a:bodyPr>
            <a:normAutofit/>
          </a:bodyPr>
          <a:lstStyle/>
          <a:p>
            <a:r>
              <a:rPr lang="zh-CN" altLang="en-US" sz="3200" b="1" dirty="0">
                <a:cs typeface="+mn-ea"/>
                <a:sym typeface="+mn-lt"/>
              </a:rPr>
              <a:t>虚拟局域网优点</a:t>
            </a:r>
            <a:endParaRPr lang="zh-CN" altLang="en-US" dirty="0"/>
          </a:p>
        </p:txBody>
      </p:sp>
      <p:sp>
        <p:nvSpPr>
          <p:cNvPr id="3" name="内容占位符 2">
            <a:extLst>
              <a:ext uri="{FF2B5EF4-FFF2-40B4-BE49-F238E27FC236}">
                <a16:creationId xmlns:a16="http://schemas.microsoft.com/office/drawing/2014/main" id="{C67EE5FF-1ABC-0592-DBF8-BB8F3F0633E6}"/>
              </a:ext>
            </a:extLst>
          </p:cNvPr>
          <p:cNvSpPr>
            <a:spLocks noGrp="1"/>
          </p:cNvSpPr>
          <p:nvPr>
            <p:ph idx="1"/>
          </p:nvPr>
        </p:nvSpPr>
        <p:spPr/>
        <p:txBody>
          <a:bodyPr/>
          <a:lstStyle/>
          <a:p>
            <a:pPr eaLnBrk="0" hangingPunct="0">
              <a:lnSpc>
                <a:spcPct val="120000"/>
              </a:lnSpc>
            </a:pPr>
            <a:r>
              <a:rPr lang="zh-CN" altLang="en-US" sz="2400" dirty="0">
                <a:cs typeface="+mn-ea"/>
                <a:sym typeface="+mn-lt"/>
              </a:rPr>
              <a:t>虚拟局域网（</a:t>
            </a:r>
            <a:r>
              <a:rPr lang="en-US" altLang="zh-CN" sz="2400" dirty="0">
                <a:cs typeface="+mn-ea"/>
                <a:sym typeface="+mn-lt"/>
              </a:rPr>
              <a:t>VLAN</a:t>
            </a:r>
            <a:r>
              <a:rPr lang="zh-CN" altLang="en-US" sz="2400" dirty="0">
                <a:cs typeface="+mn-ea"/>
                <a:sym typeface="+mn-lt"/>
              </a:rPr>
              <a:t>）技术具有以下主要优点：</a:t>
            </a:r>
            <a:endParaRPr lang="en-US" altLang="zh-CN" sz="2400" dirty="0">
              <a:cs typeface="+mn-ea"/>
              <a:sym typeface="+mn-lt"/>
            </a:endParaRPr>
          </a:p>
          <a:p>
            <a:pPr marL="536575" indent="-271463" eaLnBrk="0" hangingPunct="0">
              <a:buClr>
                <a:schemeClr val="tx1"/>
              </a:buClr>
              <a:buFont typeface="Wingdings" panose="05000000000000000000" pitchFamily="2" charset="2"/>
              <a:buChar char="Ø"/>
            </a:pPr>
            <a:r>
              <a:rPr lang="zh-CN" altLang="en-US" sz="2200" dirty="0">
                <a:cs typeface="+mn-ea"/>
                <a:sym typeface="+mn-lt"/>
              </a:rPr>
              <a:t>可以缩小网络的广播域范围，减轻了“广播风暴”对网络的影响</a:t>
            </a:r>
            <a:endParaRPr lang="en-US" altLang="zh-CN" sz="2200" dirty="0">
              <a:cs typeface="+mn-ea"/>
              <a:sym typeface="+mn-lt"/>
            </a:endParaRPr>
          </a:p>
          <a:p>
            <a:pPr marL="536575" indent="-271463" eaLnBrk="0" hangingPunct="0">
              <a:buClr>
                <a:schemeClr val="tx1"/>
              </a:buClr>
              <a:buFont typeface="Wingdings" panose="05000000000000000000" pitchFamily="2" charset="2"/>
              <a:buChar char="Ø"/>
            </a:pPr>
            <a:r>
              <a:rPr lang="zh-CN" altLang="en-US" sz="2200" dirty="0">
                <a:cs typeface="+mn-ea"/>
                <a:sym typeface="+mn-lt"/>
              </a:rPr>
              <a:t>改善了网络性能，避免因广播风暴带来的网络性能的下降</a:t>
            </a:r>
            <a:endParaRPr lang="en-US" altLang="zh-CN" sz="2200" dirty="0">
              <a:cs typeface="+mn-ea"/>
              <a:sym typeface="+mn-lt"/>
            </a:endParaRPr>
          </a:p>
          <a:p>
            <a:pPr marL="536575" indent="-271463" eaLnBrk="0" hangingPunct="0">
              <a:buClr>
                <a:schemeClr val="tx1"/>
              </a:buClr>
              <a:buFont typeface="Wingdings" panose="05000000000000000000" pitchFamily="2" charset="2"/>
              <a:buChar char="Ø"/>
            </a:pPr>
            <a:r>
              <a:rPr lang="zh-CN" altLang="en-US" sz="2200" dirty="0">
                <a:cs typeface="+mn-ea"/>
                <a:sym typeface="+mn-lt"/>
              </a:rPr>
              <a:t>可以扩大网络规模，大的广播域被划分变小，网络总规模可扩大</a:t>
            </a:r>
            <a:endParaRPr lang="en-US" altLang="zh-CN" sz="2200" dirty="0">
              <a:cs typeface="+mn-ea"/>
              <a:sym typeface="+mn-lt"/>
            </a:endParaRPr>
          </a:p>
          <a:p>
            <a:pPr marL="536575" indent="-271463" eaLnBrk="0" hangingPunct="0">
              <a:buClr>
                <a:schemeClr val="tx1"/>
              </a:buClr>
              <a:buFont typeface="Wingdings" panose="05000000000000000000" pitchFamily="2" charset="2"/>
              <a:buChar char="Ø"/>
            </a:pPr>
            <a:r>
              <a:rPr lang="zh-CN" altLang="en-US" sz="2200" dirty="0">
                <a:cs typeface="+mn-ea"/>
                <a:sym typeface="+mn-lt"/>
              </a:rPr>
              <a:t>提高了网络的安全性，防止数据信息被大范围扩散</a:t>
            </a:r>
          </a:p>
          <a:p>
            <a:pPr marL="536575" indent="-271463" eaLnBrk="0" hangingPunct="0">
              <a:buClr>
                <a:schemeClr val="tx1"/>
              </a:buClr>
              <a:buFont typeface="Wingdings" panose="05000000000000000000" pitchFamily="2" charset="2"/>
              <a:buChar char="Ø"/>
            </a:pPr>
            <a:r>
              <a:rPr lang="zh-CN" altLang="en-US" sz="2200" dirty="0">
                <a:cs typeface="+mn-ea"/>
                <a:sym typeface="+mn-lt"/>
              </a:rPr>
              <a:t>降低了网络管理、维护、排障的技术难度</a:t>
            </a:r>
            <a:endParaRPr lang="en-US" altLang="zh-CN" sz="2200" dirty="0">
              <a:cs typeface="+mn-ea"/>
              <a:sym typeface="+mn-lt"/>
            </a:endParaRPr>
          </a:p>
          <a:p>
            <a:endParaRPr lang="zh-CN" altLang="en-US" dirty="0"/>
          </a:p>
        </p:txBody>
      </p:sp>
      <p:sp>
        <p:nvSpPr>
          <p:cNvPr id="4" name="灯片编号占位符 3">
            <a:extLst>
              <a:ext uri="{FF2B5EF4-FFF2-40B4-BE49-F238E27FC236}">
                <a16:creationId xmlns:a16="http://schemas.microsoft.com/office/drawing/2014/main" id="{C451AF57-8D66-4AD2-4988-AC4DCCF9E5CC}"/>
              </a:ext>
            </a:extLst>
          </p:cNvPr>
          <p:cNvSpPr>
            <a:spLocks noGrp="1"/>
          </p:cNvSpPr>
          <p:nvPr>
            <p:ph type="sldNum" sz="quarter" idx="12"/>
          </p:nvPr>
        </p:nvSpPr>
        <p:spPr/>
        <p:txBody>
          <a:bodyPr/>
          <a:lstStyle/>
          <a:p>
            <a:fld id="{C8BB1146-E542-4D4E-B8E9-6919A11DDD48}" type="slidenum">
              <a:rPr lang="en-US" smtClean="0"/>
              <a:t>250</a:t>
            </a:fld>
            <a:endParaRPr lang="en-US"/>
          </a:p>
        </p:txBody>
      </p:sp>
    </p:spTree>
    <p:extLst>
      <p:ext uri="{BB962C8B-B14F-4D97-AF65-F5344CB8AC3E}">
        <p14:creationId xmlns:p14="http://schemas.microsoft.com/office/powerpoint/2010/main" val="250301405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251</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dirty="0">
              <a:solidFill>
                <a:schemeClr val="tx1"/>
              </a:solidFill>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endParaRPr lang="en-US" altLang="zh-CN" sz="2400" dirty="0">
              <a:latin typeface="+mj-ea"/>
              <a:ea typeface="+mj-ea"/>
              <a:cs typeface="+mn-ea"/>
              <a:sym typeface="+mn-lt"/>
            </a:endParaRPr>
          </a:p>
          <a:p>
            <a:pPr marL="0" indent="0">
              <a:lnSpc>
                <a:spcPct val="120000"/>
              </a:lnSpc>
              <a:buNone/>
            </a:pPr>
            <a:r>
              <a:rPr lang="en-US" altLang="zh-CN" sz="2400" dirty="0">
                <a:solidFill>
                  <a:schemeClr val="tx1"/>
                </a:solidFill>
                <a:latin typeface="+mj-ea"/>
                <a:ea typeface="+mj-ea"/>
                <a:cs typeface="+mn-ea"/>
                <a:sym typeface="+mn-lt"/>
              </a:rPr>
              <a:t>5.</a:t>
            </a:r>
            <a:r>
              <a:rPr lang="zh-CN" altLang="en-US" sz="2400" dirty="0">
                <a:solidFill>
                  <a:schemeClr val="tx1"/>
                </a:solidFill>
                <a:latin typeface="+mj-ea"/>
                <a:ea typeface="+mj-ea"/>
                <a:cs typeface="+mn-ea"/>
                <a:sym typeface="+mn-lt"/>
              </a:rPr>
              <a:t>数据链路层网络互连</a:t>
            </a:r>
            <a:endParaRPr lang="en-US" altLang="zh-CN" sz="2400" dirty="0">
              <a:solidFill>
                <a:schemeClr val="tx1"/>
              </a:solidFill>
              <a:latin typeface="+mj-ea"/>
              <a:ea typeface="+mj-ea"/>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6.</a:t>
            </a:r>
            <a:r>
              <a:rPr lang="zh-CN" altLang="en-US" sz="2400" dirty="0">
                <a:solidFill>
                  <a:srgbClr val="3333FF"/>
                </a:solidFill>
                <a:latin typeface="+mj-ea"/>
                <a:ea typeface="+mj-ea"/>
                <a:cs typeface="+mn-ea"/>
                <a:sym typeface="+mn-lt"/>
              </a:rPr>
              <a:t>本章总结</a:t>
            </a:r>
            <a:endParaRPr lang="en-US" altLang="zh-CN" sz="2400" dirty="0">
              <a:solidFill>
                <a:srgbClr val="3333FF"/>
              </a:solidFill>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117370081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609DE-7F32-638C-4440-147ACE039F4B}"/>
              </a:ext>
            </a:extLst>
          </p:cNvPr>
          <p:cNvSpPr>
            <a:spLocks noGrp="1"/>
          </p:cNvSpPr>
          <p:nvPr>
            <p:ph type="title"/>
          </p:nvPr>
        </p:nvSpPr>
        <p:spPr/>
        <p:txBody>
          <a:bodyPr/>
          <a:lstStyle/>
          <a:p>
            <a:r>
              <a:rPr lang="zh-CN" altLang="en-US" sz="3200" dirty="0">
                <a:latin typeface="+mn-lt"/>
                <a:ea typeface="+mn-ea"/>
                <a:cs typeface="+mn-ea"/>
                <a:sym typeface="+mn-lt"/>
              </a:rPr>
              <a:t>本章总结</a:t>
            </a:r>
            <a:endParaRPr lang="zh-CN" altLang="en-US" dirty="0"/>
          </a:p>
        </p:txBody>
      </p:sp>
      <p:sp>
        <p:nvSpPr>
          <p:cNvPr id="3" name="内容占位符 2">
            <a:extLst>
              <a:ext uri="{FF2B5EF4-FFF2-40B4-BE49-F238E27FC236}">
                <a16:creationId xmlns:a16="http://schemas.microsoft.com/office/drawing/2014/main" id="{05D8E31E-8120-D498-756A-C08D799B7FBD}"/>
              </a:ext>
            </a:extLst>
          </p:cNvPr>
          <p:cNvSpPr>
            <a:spLocks noGrp="1"/>
          </p:cNvSpPr>
          <p:nvPr>
            <p:ph idx="1"/>
          </p:nvPr>
        </p:nvSpPr>
        <p:spPr/>
        <p:txBody>
          <a:bodyPr>
            <a:normAutofit/>
          </a:bodyPr>
          <a:lstStyle/>
          <a:p>
            <a:pPr>
              <a:spcBef>
                <a:spcPts val="0"/>
              </a:spcBef>
            </a:pPr>
            <a:r>
              <a:rPr lang="zh-CN" altLang="en-US" dirty="0">
                <a:solidFill>
                  <a:schemeClr val="tx1"/>
                </a:solidFill>
                <a:latin typeface="+mn-ea"/>
                <a:cs typeface="+mn-ea"/>
                <a:sym typeface="+mn-lt"/>
              </a:rPr>
              <a:t>数据链路层是为两个直接相连的网络结点通过相关的技术提供可靠的通信服务</a:t>
            </a:r>
            <a:endParaRPr lang="en-US" altLang="zh-CN" dirty="0">
              <a:solidFill>
                <a:schemeClr val="tx1"/>
              </a:solidFill>
              <a:latin typeface="+mn-ea"/>
              <a:cs typeface="+mn-ea"/>
              <a:sym typeface="+mn-lt"/>
            </a:endParaRPr>
          </a:p>
          <a:p>
            <a:pPr>
              <a:spcBef>
                <a:spcPts val="0"/>
              </a:spcBef>
            </a:pPr>
            <a:r>
              <a:rPr lang="zh-CN" altLang="en-US" dirty="0">
                <a:solidFill>
                  <a:schemeClr val="tx1"/>
                </a:solidFill>
                <a:latin typeface="+mn-ea"/>
                <a:cs typeface="+mn-ea"/>
                <a:sym typeface="+mn-lt"/>
              </a:rPr>
              <a:t>数据链路层的主要工作包括：成帧、链路管理、差错控制、流量控制</a:t>
            </a:r>
            <a:endParaRPr lang="en-US" altLang="zh-CN" dirty="0">
              <a:solidFill>
                <a:schemeClr val="tx1"/>
              </a:solidFill>
              <a:latin typeface="+mn-ea"/>
              <a:cs typeface="+mn-ea"/>
              <a:sym typeface="+mn-lt"/>
            </a:endParaRPr>
          </a:p>
          <a:p>
            <a:pPr marL="342900" lvl="1" indent="-342900">
              <a:spcBef>
                <a:spcPts val="0"/>
              </a:spcBef>
              <a:buFont typeface="Wingdings" panose="05000000000000000000" pitchFamily="2" charset="2"/>
              <a:buChar char="n"/>
            </a:pPr>
            <a:r>
              <a:rPr lang="zh-CN" altLang="en-US" sz="2400" dirty="0">
                <a:solidFill>
                  <a:schemeClr val="tx1"/>
                </a:solidFill>
                <a:latin typeface="+mn-ea"/>
                <a:cs typeface="+mn-ea"/>
                <a:sym typeface="+mn-lt"/>
              </a:rPr>
              <a:t>常用的数据成帧方法有：</a:t>
            </a:r>
            <a:endParaRPr lang="en-US" altLang="zh-CN" sz="2400" dirty="0">
              <a:solidFill>
                <a:schemeClr val="tx1"/>
              </a:solidFill>
              <a:latin typeface="+mn-ea"/>
              <a:cs typeface="+mn-ea"/>
              <a:sym typeface="+mn-lt"/>
            </a:endParaRPr>
          </a:p>
          <a:p>
            <a:pPr lvl="1" indent="-271463">
              <a:spcBef>
                <a:spcPts val="0"/>
              </a:spcBef>
            </a:pPr>
            <a:r>
              <a:rPr lang="zh-CN" altLang="en-US" dirty="0">
                <a:solidFill>
                  <a:schemeClr val="tx1"/>
                </a:solidFill>
                <a:latin typeface="+mn-ea"/>
                <a:cs typeface="+mn-ea"/>
                <a:sym typeface="+mn-lt"/>
              </a:rPr>
              <a:t>带字节填充的定界符法：硬件实现比较困难，适合软件实现，如</a:t>
            </a:r>
            <a:r>
              <a:rPr lang="en-US" altLang="zh-CN" dirty="0">
                <a:solidFill>
                  <a:schemeClr val="tx1"/>
                </a:solidFill>
                <a:latin typeface="+mn-ea"/>
                <a:cs typeface="+mn-ea"/>
                <a:sym typeface="+mn-lt"/>
              </a:rPr>
              <a:t>PPP</a:t>
            </a:r>
            <a:r>
              <a:rPr lang="zh-CN" altLang="en-US" dirty="0">
                <a:solidFill>
                  <a:schemeClr val="tx1"/>
                </a:solidFill>
                <a:latin typeface="+mn-ea"/>
                <a:cs typeface="+mn-ea"/>
                <a:sym typeface="+mn-lt"/>
              </a:rPr>
              <a:t>协议</a:t>
            </a:r>
          </a:p>
          <a:p>
            <a:pPr lvl="1" indent="-271463">
              <a:spcBef>
                <a:spcPts val="0"/>
              </a:spcBef>
            </a:pPr>
            <a:r>
              <a:rPr lang="zh-CN" altLang="en-US" dirty="0">
                <a:solidFill>
                  <a:schemeClr val="tx1"/>
                </a:solidFill>
                <a:latin typeface="+mn-ea"/>
                <a:cs typeface="+mn-ea"/>
                <a:sym typeface="+mn-lt"/>
              </a:rPr>
              <a:t>带比特填充的定界符法：硬件实现比较容易，如 </a:t>
            </a:r>
            <a:r>
              <a:rPr lang="en-US" altLang="zh-CN" dirty="0">
                <a:solidFill>
                  <a:schemeClr val="tx1"/>
                </a:solidFill>
                <a:latin typeface="+mn-ea"/>
                <a:cs typeface="+mn-ea"/>
                <a:sym typeface="+mn-lt"/>
              </a:rPr>
              <a:t>HDLC </a:t>
            </a:r>
            <a:r>
              <a:rPr lang="zh-CN" altLang="en-US" dirty="0">
                <a:solidFill>
                  <a:schemeClr val="tx1"/>
                </a:solidFill>
                <a:latin typeface="+mn-ea"/>
                <a:cs typeface="+mn-ea"/>
                <a:sym typeface="+mn-lt"/>
              </a:rPr>
              <a:t>协议</a:t>
            </a:r>
          </a:p>
          <a:p>
            <a:pPr lvl="1" indent="-271463">
              <a:spcBef>
                <a:spcPts val="0"/>
              </a:spcBef>
            </a:pPr>
            <a:r>
              <a:rPr lang="zh-CN" altLang="en-US" dirty="0">
                <a:solidFill>
                  <a:schemeClr val="tx1"/>
                </a:solidFill>
                <a:latin typeface="+mn-ea"/>
                <a:cs typeface="+mn-ea"/>
                <a:sym typeface="+mn-lt"/>
              </a:rPr>
              <a:t>物理层编码违例：物理层实现，如</a:t>
            </a:r>
            <a:r>
              <a:rPr lang="en-US" altLang="zh-CN" dirty="0">
                <a:solidFill>
                  <a:schemeClr val="tx1"/>
                </a:solidFill>
                <a:latin typeface="+mn-ea"/>
                <a:cs typeface="+mn-ea"/>
                <a:sym typeface="+mn-lt"/>
              </a:rPr>
              <a:t>802</a:t>
            </a:r>
            <a:r>
              <a:rPr lang="zh-CN" altLang="en-US" dirty="0">
                <a:solidFill>
                  <a:schemeClr val="tx1"/>
                </a:solidFill>
                <a:latin typeface="+mn-ea"/>
                <a:cs typeface="+mn-ea"/>
                <a:sym typeface="+mn-lt"/>
              </a:rPr>
              <a:t>以太网链路</a:t>
            </a:r>
            <a:endParaRPr lang="en-US" altLang="zh-CN" dirty="0">
              <a:solidFill>
                <a:schemeClr val="tx1"/>
              </a:solidFill>
              <a:latin typeface="+mn-ea"/>
              <a:cs typeface="+mn-ea"/>
              <a:sym typeface="+mn-lt"/>
            </a:endParaRPr>
          </a:p>
          <a:p>
            <a:pPr>
              <a:lnSpc>
                <a:spcPct val="120000"/>
              </a:lnSpc>
              <a:spcBef>
                <a:spcPct val="0"/>
              </a:spcBef>
            </a:pPr>
            <a:r>
              <a:rPr lang="zh-CN" altLang="en-US" dirty="0">
                <a:solidFill>
                  <a:prstClr val="black"/>
                </a:solidFill>
                <a:latin typeface="+mn-ea"/>
                <a:cs typeface="+mn-ea"/>
                <a:sym typeface="+mn-lt"/>
              </a:rPr>
              <a:t>两个相连的结点在通信时需要对链路进行管理，包括配置线路、确定传输方式、约定好通信规程、对链路状态进行管理维护</a:t>
            </a:r>
            <a:endParaRPr lang="en-US" altLang="zh-CN" dirty="0">
              <a:solidFill>
                <a:prstClr val="black"/>
              </a:solidFill>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CDCF2C31-6203-F040-8C7E-0C64CB9A36CB}"/>
              </a:ext>
            </a:extLst>
          </p:cNvPr>
          <p:cNvSpPr>
            <a:spLocks noGrp="1"/>
          </p:cNvSpPr>
          <p:nvPr>
            <p:ph type="sldNum" sz="quarter" idx="12"/>
          </p:nvPr>
        </p:nvSpPr>
        <p:spPr/>
        <p:txBody>
          <a:bodyPr/>
          <a:lstStyle/>
          <a:p>
            <a:fld id="{C8BB1146-E542-4D4E-B8E9-6919A11DDD48}" type="slidenum">
              <a:rPr lang="en-US" smtClean="0"/>
              <a:t>252</a:t>
            </a:fld>
            <a:endParaRPr lang="en-US"/>
          </a:p>
        </p:txBody>
      </p:sp>
    </p:spTree>
    <p:extLst>
      <p:ext uri="{BB962C8B-B14F-4D97-AF65-F5344CB8AC3E}">
        <p14:creationId xmlns:p14="http://schemas.microsoft.com/office/powerpoint/2010/main" val="628585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5CEC71-2872-68B2-5A81-679949E75769}"/>
              </a:ext>
            </a:extLst>
          </p:cNvPr>
          <p:cNvSpPr>
            <a:spLocks noGrp="1"/>
          </p:cNvSpPr>
          <p:nvPr>
            <p:ph type="title"/>
          </p:nvPr>
        </p:nvSpPr>
        <p:spPr/>
        <p:txBody>
          <a:bodyPr/>
          <a:lstStyle/>
          <a:p>
            <a:r>
              <a:rPr lang="zh-CN" altLang="en-US" sz="3200" dirty="0">
                <a:latin typeface="+mn-lt"/>
                <a:ea typeface="+mn-ea"/>
                <a:cs typeface="+mn-ea"/>
                <a:sym typeface="+mn-lt"/>
              </a:rPr>
              <a:t>本章总结</a:t>
            </a:r>
            <a:endParaRPr lang="zh-CN" altLang="en-US" dirty="0"/>
          </a:p>
        </p:txBody>
      </p:sp>
      <p:sp>
        <p:nvSpPr>
          <p:cNvPr id="3" name="内容占位符 2">
            <a:extLst>
              <a:ext uri="{FF2B5EF4-FFF2-40B4-BE49-F238E27FC236}">
                <a16:creationId xmlns:a16="http://schemas.microsoft.com/office/drawing/2014/main" id="{6E123203-999B-07BB-8E5D-65E218AF123D}"/>
              </a:ext>
            </a:extLst>
          </p:cNvPr>
          <p:cNvSpPr>
            <a:spLocks noGrp="1"/>
          </p:cNvSpPr>
          <p:nvPr>
            <p:ph idx="1"/>
          </p:nvPr>
        </p:nvSpPr>
        <p:spPr/>
        <p:txBody>
          <a:bodyPr>
            <a:normAutofit lnSpcReduction="10000"/>
          </a:bodyPr>
          <a:lstStyle/>
          <a:p>
            <a:r>
              <a:rPr lang="zh-CN" altLang="en-US" dirty="0"/>
              <a:t>流量控制</a:t>
            </a:r>
            <a:endParaRPr lang="en-US" altLang="zh-CN" dirty="0"/>
          </a:p>
          <a:p>
            <a:pPr lvl="1"/>
            <a:r>
              <a:rPr lang="zh-CN" altLang="en-US" dirty="0"/>
              <a:t>使用停止</a:t>
            </a:r>
            <a:r>
              <a:rPr lang="en-US" altLang="zh-CN" dirty="0"/>
              <a:t>-</a:t>
            </a:r>
            <a:r>
              <a:rPr lang="zh-CN" altLang="en-US" dirty="0"/>
              <a:t>等待协议或者滑动窗口协议，控制了发送端发送数据的速度和节奏，确保接收端能够来得及正确接收数据，实现了流量控制 </a:t>
            </a:r>
          </a:p>
          <a:p>
            <a:pPr lvl="1"/>
            <a:r>
              <a:rPr lang="zh-CN" altLang="en-US" dirty="0"/>
              <a:t>停止</a:t>
            </a:r>
            <a:r>
              <a:rPr lang="en-US" altLang="zh-CN" dirty="0"/>
              <a:t>-</a:t>
            </a:r>
            <a:r>
              <a:rPr lang="zh-CN" altLang="en-US" dirty="0"/>
              <a:t>等待协议实现过程简单，但通信效率低。滑动窗口协议实现过程复杂，但通信效率高</a:t>
            </a:r>
          </a:p>
          <a:p>
            <a:r>
              <a:rPr lang="zh-CN" altLang="en-US" dirty="0"/>
              <a:t>差错控制</a:t>
            </a:r>
            <a:endParaRPr lang="en-US" altLang="zh-CN" dirty="0"/>
          </a:p>
          <a:p>
            <a:pPr lvl="1"/>
            <a:r>
              <a:rPr lang="zh-CN" altLang="en-US" dirty="0"/>
              <a:t>由于线路或者通信双方收发环节可能会出错，可能发生数据帧被丢失、失序或重复等差错，需要通信双方对差错进行控制</a:t>
            </a:r>
            <a:endParaRPr lang="en-US" altLang="zh-CN" dirty="0"/>
          </a:p>
          <a:p>
            <a:pPr lvl="1"/>
            <a:r>
              <a:rPr lang="zh-CN" altLang="en-US" dirty="0"/>
              <a:t>在停止</a:t>
            </a:r>
            <a:r>
              <a:rPr lang="en-US" altLang="zh-CN" dirty="0"/>
              <a:t>-</a:t>
            </a:r>
            <a:r>
              <a:rPr lang="zh-CN" altLang="en-US" dirty="0"/>
              <a:t>等待协议或者滑动窗口协议中通过自动重复请求及超时重传等进行差错控制</a:t>
            </a:r>
            <a:endParaRPr lang="en-US" altLang="zh-CN" dirty="0"/>
          </a:p>
          <a:p>
            <a:r>
              <a:rPr lang="zh-CN" altLang="en-US" dirty="0"/>
              <a:t>可靠传输</a:t>
            </a:r>
            <a:endParaRPr lang="en-US" altLang="zh-CN" dirty="0"/>
          </a:p>
          <a:p>
            <a:pPr lvl="1"/>
            <a:r>
              <a:rPr lang="zh-CN" altLang="en-US" dirty="0"/>
              <a:t>接收确认、错误重传机制、定时器等保证数据帧的可靠传送</a:t>
            </a:r>
          </a:p>
          <a:p>
            <a:pPr marL="0" lvl="1" indent="0">
              <a:lnSpc>
                <a:spcPct val="120000"/>
              </a:lnSpc>
              <a:buNone/>
            </a:pPr>
            <a:r>
              <a:rPr lang="zh-CN" altLang="en-US" sz="2400" dirty="0">
                <a:solidFill>
                  <a:schemeClr val="tx1"/>
                </a:solidFill>
                <a:latin typeface="+mn-ea"/>
                <a:cs typeface="+mn-ea"/>
                <a:sym typeface="+mn-lt"/>
              </a:rPr>
              <a:t> </a:t>
            </a:r>
          </a:p>
          <a:p>
            <a:endParaRPr lang="zh-CN" altLang="en-US" dirty="0"/>
          </a:p>
        </p:txBody>
      </p:sp>
      <p:sp>
        <p:nvSpPr>
          <p:cNvPr id="4" name="灯片编号占位符 3">
            <a:extLst>
              <a:ext uri="{FF2B5EF4-FFF2-40B4-BE49-F238E27FC236}">
                <a16:creationId xmlns:a16="http://schemas.microsoft.com/office/drawing/2014/main" id="{510CFA37-052E-2C8F-69EC-8D1F6017109B}"/>
              </a:ext>
            </a:extLst>
          </p:cNvPr>
          <p:cNvSpPr>
            <a:spLocks noGrp="1"/>
          </p:cNvSpPr>
          <p:nvPr>
            <p:ph type="sldNum" sz="quarter" idx="12"/>
          </p:nvPr>
        </p:nvSpPr>
        <p:spPr/>
        <p:txBody>
          <a:bodyPr/>
          <a:lstStyle/>
          <a:p>
            <a:fld id="{C8BB1146-E542-4D4E-B8E9-6919A11DDD48}" type="slidenum">
              <a:rPr lang="en-US" smtClean="0"/>
              <a:t>253</a:t>
            </a:fld>
            <a:endParaRPr lang="en-US"/>
          </a:p>
        </p:txBody>
      </p:sp>
    </p:spTree>
    <p:extLst>
      <p:ext uri="{BB962C8B-B14F-4D97-AF65-F5344CB8AC3E}">
        <p14:creationId xmlns:p14="http://schemas.microsoft.com/office/powerpoint/2010/main" val="80396968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8A4B1-A164-D4B0-15C2-7B539D839E15}"/>
              </a:ext>
            </a:extLst>
          </p:cNvPr>
          <p:cNvSpPr>
            <a:spLocks noGrp="1"/>
          </p:cNvSpPr>
          <p:nvPr>
            <p:ph type="title"/>
          </p:nvPr>
        </p:nvSpPr>
        <p:spPr/>
        <p:txBody>
          <a:bodyPr/>
          <a:lstStyle/>
          <a:p>
            <a:r>
              <a:rPr lang="zh-CN" altLang="en-US" sz="3200" dirty="0">
                <a:latin typeface="+mn-lt"/>
                <a:ea typeface="+mn-ea"/>
                <a:cs typeface="+mn-ea"/>
                <a:sym typeface="+mn-lt"/>
              </a:rPr>
              <a:t>本章总结</a:t>
            </a:r>
            <a:endParaRPr lang="zh-CN" altLang="en-US" dirty="0"/>
          </a:p>
        </p:txBody>
      </p:sp>
      <p:sp>
        <p:nvSpPr>
          <p:cNvPr id="3" name="内容占位符 2">
            <a:extLst>
              <a:ext uri="{FF2B5EF4-FFF2-40B4-BE49-F238E27FC236}">
                <a16:creationId xmlns:a16="http://schemas.microsoft.com/office/drawing/2014/main" id="{74347C8B-9AEC-C9E8-0947-45C606D3A598}"/>
              </a:ext>
            </a:extLst>
          </p:cNvPr>
          <p:cNvSpPr>
            <a:spLocks noGrp="1"/>
          </p:cNvSpPr>
          <p:nvPr>
            <p:ph idx="1"/>
          </p:nvPr>
        </p:nvSpPr>
        <p:spPr/>
        <p:txBody>
          <a:bodyPr>
            <a:normAutofit fontScale="92500" lnSpcReduction="10000"/>
          </a:bodyPr>
          <a:lstStyle/>
          <a:p>
            <a:pPr>
              <a:lnSpc>
                <a:spcPct val="120000"/>
              </a:lnSpc>
              <a:spcBef>
                <a:spcPct val="0"/>
              </a:spcBef>
            </a:pPr>
            <a:r>
              <a:rPr lang="zh-CN" altLang="en-US" dirty="0">
                <a:solidFill>
                  <a:schemeClr val="tx1"/>
                </a:solidFill>
                <a:latin typeface="+mn-ea"/>
                <a:cs typeface="+mn-ea"/>
                <a:sym typeface="+mn-lt"/>
              </a:rPr>
              <a:t>数据链路层提供三类服务，根据链路特点采用其中的某类服务方式：</a:t>
            </a:r>
            <a:endParaRPr lang="en-US" altLang="zh-CN" dirty="0">
              <a:solidFill>
                <a:schemeClr val="tx1"/>
              </a:solidFill>
              <a:latin typeface="+mn-ea"/>
              <a:cs typeface="+mn-ea"/>
              <a:sym typeface="+mn-lt"/>
            </a:endParaRPr>
          </a:p>
          <a:p>
            <a:pPr marL="609600" lvl="0" indent="-342900">
              <a:lnSpc>
                <a:spcPct val="120000"/>
              </a:lnSpc>
              <a:spcBef>
                <a:spcPct val="0"/>
              </a:spcBef>
              <a:buFont typeface="Wingdings" panose="05000000000000000000" pitchFamily="2" charset="2"/>
              <a:buChar char="Ø"/>
            </a:pPr>
            <a:r>
              <a:rPr lang="zh-CN" altLang="en-US" sz="2200" dirty="0">
                <a:solidFill>
                  <a:schemeClr val="tx1"/>
                </a:solidFill>
                <a:latin typeface="+mn-ea"/>
                <a:cs typeface="+mn-ea"/>
                <a:sym typeface="+mn-lt"/>
              </a:rPr>
              <a:t>无确认无连接服务：如以太网</a:t>
            </a:r>
            <a:endParaRPr lang="en-US" altLang="zh-CN" sz="2200" dirty="0">
              <a:solidFill>
                <a:schemeClr val="tx1"/>
              </a:solidFill>
              <a:latin typeface="+mn-ea"/>
              <a:cs typeface="+mn-ea"/>
              <a:sym typeface="+mn-lt"/>
            </a:endParaRPr>
          </a:p>
          <a:p>
            <a:pPr marL="609600" lvl="0" indent="-342900">
              <a:lnSpc>
                <a:spcPct val="120000"/>
              </a:lnSpc>
              <a:spcBef>
                <a:spcPct val="0"/>
              </a:spcBef>
              <a:buFont typeface="Wingdings" panose="05000000000000000000" pitchFamily="2" charset="2"/>
              <a:buChar char="Ø"/>
            </a:pPr>
            <a:r>
              <a:rPr lang="zh-CN" altLang="en-US" sz="2200" dirty="0">
                <a:solidFill>
                  <a:schemeClr val="tx1"/>
                </a:solidFill>
                <a:latin typeface="+mn-ea"/>
                <a:cs typeface="+mn-ea"/>
                <a:sym typeface="+mn-lt"/>
              </a:rPr>
              <a:t>有确认无连接服务：如无线</a:t>
            </a:r>
            <a:r>
              <a:rPr lang="en-US" altLang="zh-CN" sz="2200" dirty="0" err="1">
                <a:solidFill>
                  <a:schemeClr val="tx1"/>
                </a:solidFill>
                <a:latin typeface="+mn-ea"/>
                <a:cs typeface="+mn-ea"/>
                <a:sym typeface="+mn-lt"/>
              </a:rPr>
              <a:t>WiFi</a:t>
            </a:r>
            <a:r>
              <a:rPr lang="en-US" altLang="zh-CN" sz="2200" dirty="0">
                <a:solidFill>
                  <a:schemeClr val="tx1"/>
                </a:solidFill>
                <a:latin typeface="+mn-ea"/>
                <a:cs typeface="+mn-ea"/>
                <a:sym typeface="+mn-lt"/>
              </a:rPr>
              <a:t> </a:t>
            </a:r>
            <a:r>
              <a:rPr lang="zh-CN" altLang="en-US" sz="2200" dirty="0">
                <a:solidFill>
                  <a:schemeClr val="tx1"/>
                </a:solidFill>
                <a:latin typeface="+mn-ea"/>
                <a:cs typeface="+mn-ea"/>
                <a:sym typeface="+mn-lt"/>
              </a:rPr>
              <a:t>的</a:t>
            </a:r>
            <a:r>
              <a:rPr lang="en-US" altLang="zh-CN" sz="2200" dirty="0">
                <a:solidFill>
                  <a:schemeClr val="tx1"/>
                </a:solidFill>
                <a:latin typeface="+mn-ea"/>
                <a:cs typeface="+mn-ea"/>
                <a:sym typeface="+mn-lt"/>
              </a:rPr>
              <a:t>802.11</a:t>
            </a:r>
            <a:r>
              <a:rPr lang="zh-CN" altLang="en-US" sz="2200" dirty="0">
                <a:solidFill>
                  <a:schemeClr val="tx1"/>
                </a:solidFill>
                <a:latin typeface="+mn-ea"/>
                <a:cs typeface="+mn-ea"/>
                <a:sym typeface="+mn-lt"/>
              </a:rPr>
              <a:t>协议</a:t>
            </a:r>
            <a:endParaRPr lang="en-US" altLang="zh-CN" sz="2200" dirty="0">
              <a:solidFill>
                <a:schemeClr val="tx1"/>
              </a:solidFill>
              <a:latin typeface="+mn-ea"/>
              <a:cs typeface="+mn-ea"/>
              <a:sym typeface="+mn-lt"/>
            </a:endParaRPr>
          </a:p>
          <a:p>
            <a:pPr marL="609600" lvl="0" indent="-342900">
              <a:lnSpc>
                <a:spcPct val="120000"/>
              </a:lnSpc>
              <a:spcBef>
                <a:spcPct val="0"/>
              </a:spcBef>
              <a:buFont typeface="Wingdings" panose="05000000000000000000" pitchFamily="2" charset="2"/>
              <a:buChar char="Ø"/>
            </a:pPr>
            <a:r>
              <a:rPr lang="zh-CN" altLang="en-US" sz="2200" dirty="0">
                <a:solidFill>
                  <a:schemeClr val="tx1"/>
                </a:solidFill>
                <a:latin typeface="+mn-ea"/>
                <a:cs typeface="+mn-ea"/>
                <a:sym typeface="+mn-lt"/>
              </a:rPr>
              <a:t>有确认有连接服务</a:t>
            </a:r>
            <a:r>
              <a:rPr lang="en-US" altLang="zh-CN" sz="2200" dirty="0">
                <a:solidFill>
                  <a:schemeClr val="tx1"/>
                </a:solidFill>
                <a:latin typeface="+mn-ea"/>
                <a:cs typeface="+mn-ea"/>
                <a:sym typeface="+mn-lt"/>
              </a:rPr>
              <a:t>:  </a:t>
            </a:r>
            <a:r>
              <a:rPr lang="zh-CN" altLang="en-US" sz="2200" dirty="0">
                <a:solidFill>
                  <a:schemeClr val="tx1"/>
                </a:solidFill>
                <a:latin typeface="+mn-ea"/>
                <a:cs typeface="+mn-ea"/>
                <a:sym typeface="+mn-lt"/>
              </a:rPr>
              <a:t>如蓝牙</a:t>
            </a:r>
            <a:endParaRPr lang="en-US" altLang="zh-CN" sz="2200" dirty="0">
              <a:solidFill>
                <a:schemeClr val="tx1"/>
              </a:solidFill>
              <a:latin typeface="+mn-ea"/>
              <a:cs typeface="+mn-ea"/>
              <a:sym typeface="+mn-lt"/>
            </a:endParaRPr>
          </a:p>
          <a:p>
            <a:pPr>
              <a:spcBef>
                <a:spcPct val="0"/>
              </a:spcBef>
            </a:pPr>
            <a:r>
              <a:rPr lang="en-US" altLang="zh-CN" dirty="0">
                <a:solidFill>
                  <a:schemeClr val="tx1"/>
                </a:solidFill>
                <a:latin typeface="+mn-ea"/>
                <a:cs typeface="+mn-ea"/>
                <a:sym typeface="+mn-lt"/>
              </a:rPr>
              <a:t>HDLC </a:t>
            </a:r>
            <a:r>
              <a:rPr lang="zh-CN" altLang="en-US" dirty="0">
                <a:solidFill>
                  <a:schemeClr val="tx1"/>
                </a:solidFill>
                <a:latin typeface="+mn-ea"/>
                <a:cs typeface="+mn-ea"/>
                <a:sym typeface="+mn-lt"/>
              </a:rPr>
              <a:t>是面向比特流的高速数据链路控制协议</a:t>
            </a:r>
            <a:endParaRPr lang="en-US" altLang="zh-CN" dirty="0">
              <a:solidFill>
                <a:schemeClr val="tx1"/>
              </a:solidFill>
              <a:latin typeface="+mn-ea"/>
              <a:cs typeface="+mn-ea"/>
              <a:sym typeface="+mn-lt"/>
            </a:endParaRPr>
          </a:p>
          <a:p>
            <a:pPr lvl="1"/>
            <a:r>
              <a:rPr lang="zh-CN" altLang="en-US" dirty="0"/>
              <a:t>采用</a:t>
            </a:r>
            <a:r>
              <a:rPr lang="en-US" altLang="zh-CN" dirty="0"/>
              <a:t>0</a:t>
            </a:r>
            <a:r>
              <a:rPr lang="zh-CN" altLang="en-US" dirty="0"/>
              <a:t>比特填充法进行数据成帧与定界</a:t>
            </a:r>
          </a:p>
          <a:p>
            <a:pPr lvl="1"/>
            <a:r>
              <a:rPr lang="zh-CN" altLang="en-US" dirty="0"/>
              <a:t>对数据帧采用</a:t>
            </a:r>
            <a:r>
              <a:rPr lang="en-US" altLang="zh-CN" dirty="0"/>
              <a:t>CRC</a:t>
            </a:r>
            <a:r>
              <a:rPr lang="zh-CN" altLang="en-US" dirty="0"/>
              <a:t>检错</a:t>
            </a:r>
          </a:p>
          <a:p>
            <a:pPr lvl="1"/>
            <a:r>
              <a:rPr lang="zh-CN" altLang="en-US" dirty="0"/>
              <a:t>采用滑动窗口、确认和超时机制等差错控制技术，保证帧不丢失</a:t>
            </a:r>
          </a:p>
          <a:p>
            <a:pPr lvl="1"/>
            <a:r>
              <a:rPr lang="zh-CN" altLang="en-US" dirty="0"/>
              <a:t>可用于点对点、点对多点的双工或半双工链路的可靠通信</a:t>
            </a:r>
          </a:p>
          <a:p>
            <a:pPr>
              <a:spcBef>
                <a:spcPct val="0"/>
              </a:spcBef>
            </a:pPr>
            <a:r>
              <a:rPr lang="en-US" altLang="zh-CN" dirty="0">
                <a:solidFill>
                  <a:schemeClr val="tx1"/>
                </a:solidFill>
                <a:latin typeface="+mn-ea"/>
                <a:cs typeface="+mn-ea"/>
                <a:sym typeface="+mn-lt"/>
              </a:rPr>
              <a:t>PPP</a:t>
            </a:r>
            <a:r>
              <a:rPr lang="zh-CN" altLang="en-US" dirty="0">
                <a:solidFill>
                  <a:schemeClr val="tx1"/>
                </a:solidFill>
                <a:latin typeface="+mn-ea"/>
                <a:cs typeface="+mn-ea"/>
                <a:sym typeface="+mn-lt"/>
              </a:rPr>
              <a:t>协议是面向字节的点对点数据链路协议</a:t>
            </a:r>
            <a:endParaRPr lang="en-US" altLang="zh-CN" dirty="0">
              <a:solidFill>
                <a:schemeClr val="tx1"/>
              </a:solidFill>
              <a:latin typeface="+mn-ea"/>
              <a:cs typeface="+mn-ea"/>
              <a:sym typeface="+mn-lt"/>
            </a:endParaRPr>
          </a:p>
          <a:p>
            <a:pPr lvl="1"/>
            <a:r>
              <a:rPr lang="zh-CN" altLang="en-US" dirty="0">
                <a:sym typeface="+mn-lt"/>
              </a:rPr>
              <a:t>能够承载不同的网络层分组，且能够运行在不同的链路上</a:t>
            </a:r>
            <a:endParaRPr lang="en-US" altLang="zh-CN" dirty="0">
              <a:sym typeface="+mn-lt"/>
            </a:endParaRPr>
          </a:p>
          <a:p>
            <a:pPr lvl="1"/>
            <a:r>
              <a:rPr lang="en-US" altLang="zh-CN" dirty="0">
                <a:sym typeface="+mn-lt"/>
              </a:rPr>
              <a:t>PPP</a:t>
            </a:r>
            <a:r>
              <a:rPr lang="zh-CN" altLang="en-US" dirty="0">
                <a:sym typeface="+mn-lt"/>
              </a:rPr>
              <a:t>协议是目前使用最多的数据链路层协议之一</a:t>
            </a:r>
            <a:endParaRPr lang="en-US" altLang="zh-CN" dirty="0">
              <a:sym typeface="+mn-lt"/>
            </a:endParaRPr>
          </a:p>
          <a:p>
            <a:pPr lvl="1"/>
            <a:r>
              <a:rPr lang="en-US" altLang="zh-CN" dirty="0">
                <a:sym typeface="+mn-lt"/>
              </a:rPr>
              <a:t>PPP</a:t>
            </a:r>
            <a:r>
              <a:rPr lang="zh-CN" altLang="en-US" dirty="0">
                <a:sym typeface="+mn-lt"/>
              </a:rPr>
              <a:t>协议是面向字节的通信协议，</a:t>
            </a:r>
            <a:r>
              <a:rPr lang="zh-CN" altLang="zh-CN" dirty="0"/>
              <a:t>使用字节填充技术</a:t>
            </a:r>
            <a:r>
              <a:rPr lang="zh-CN" altLang="en-US" dirty="0"/>
              <a:t>，</a:t>
            </a:r>
            <a:r>
              <a:rPr lang="zh-CN" altLang="en-US" dirty="0">
                <a:sym typeface="+mn-lt"/>
              </a:rPr>
              <a:t>帧长度是字节整数倍</a:t>
            </a:r>
          </a:p>
          <a:p>
            <a:pPr>
              <a:spcBef>
                <a:spcPct val="0"/>
              </a:spcBef>
            </a:pPr>
            <a:endParaRPr lang="zh-CN" altLang="en-US" dirty="0"/>
          </a:p>
        </p:txBody>
      </p:sp>
      <p:sp>
        <p:nvSpPr>
          <p:cNvPr id="4" name="灯片编号占位符 3">
            <a:extLst>
              <a:ext uri="{FF2B5EF4-FFF2-40B4-BE49-F238E27FC236}">
                <a16:creationId xmlns:a16="http://schemas.microsoft.com/office/drawing/2014/main" id="{FBE1F4E0-75F0-5697-0030-94A1C168D1FA}"/>
              </a:ext>
            </a:extLst>
          </p:cNvPr>
          <p:cNvSpPr>
            <a:spLocks noGrp="1"/>
          </p:cNvSpPr>
          <p:nvPr>
            <p:ph type="sldNum" sz="quarter" idx="12"/>
          </p:nvPr>
        </p:nvSpPr>
        <p:spPr/>
        <p:txBody>
          <a:bodyPr/>
          <a:lstStyle/>
          <a:p>
            <a:fld id="{C8BB1146-E542-4D4E-B8E9-6919A11DDD48}" type="slidenum">
              <a:rPr lang="en-US" smtClean="0"/>
              <a:t>254</a:t>
            </a:fld>
            <a:endParaRPr lang="en-US"/>
          </a:p>
        </p:txBody>
      </p:sp>
    </p:spTree>
    <p:extLst>
      <p:ext uri="{BB962C8B-B14F-4D97-AF65-F5344CB8AC3E}">
        <p14:creationId xmlns:p14="http://schemas.microsoft.com/office/powerpoint/2010/main" val="28980859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8936AA-91C8-67CB-B327-FCF972A6A5E6}"/>
              </a:ext>
            </a:extLst>
          </p:cNvPr>
          <p:cNvSpPr>
            <a:spLocks noGrp="1"/>
          </p:cNvSpPr>
          <p:nvPr>
            <p:ph type="title"/>
          </p:nvPr>
        </p:nvSpPr>
        <p:spPr/>
        <p:txBody>
          <a:bodyPr/>
          <a:lstStyle/>
          <a:p>
            <a:r>
              <a:rPr lang="zh-CN" altLang="en-US" sz="3200" dirty="0">
                <a:latin typeface="+mn-lt"/>
                <a:ea typeface="+mn-ea"/>
                <a:cs typeface="+mn-ea"/>
                <a:sym typeface="+mn-lt"/>
              </a:rPr>
              <a:t>本章总结</a:t>
            </a:r>
            <a:endParaRPr lang="zh-CN" altLang="en-US" dirty="0"/>
          </a:p>
        </p:txBody>
      </p:sp>
      <p:sp>
        <p:nvSpPr>
          <p:cNvPr id="3" name="内容占位符 2">
            <a:extLst>
              <a:ext uri="{FF2B5EF4-FFF2-40B4-BE49-F238E27FC236}">
                <a16:creationId xmlns:a16="http://schemas.microsoft.com/office/drawing/2014/main" id="{77CA46A8-7B64-C0B0-ED7C-2DEF0D7ACA8A}"/>
              </a:ext>
            </a:extLst>
          </p:cNvPr>
          <p:cNvSpPr>
            <a:spLocks noGrp="1"/>
          </p:cNvSpPr>
          <p:nvPr>
            <p:ph idx="1"/>
          </p:nvPr>
        </p:nvSpPr>
        <p:spPr/>
        <p:txBody>
          <a:bodyPr>
            <a:normAutofit/>
          </a:bodyPr>
          <a:lstStyle/>
          <a:p>
            <a:pPr marL="457200" lvl="1" indent="-457200">
              <a:spcBef>
                <a:spcPct val="0"/>
              </a:spcBef>
              <a:buFont typeface="Wingdings" panose="05000000000000000000" pitchFamily="2" charset="2"/>
              <a:buChar char="n"/>
            </a:pPr>
            <a:r>
              <a:rPr lang="zh-CN" altLang="en-US" sz="2400" dirty="0">
                <a:solidFill>
                  <a:schemeClr val="tx1"/>
                </a:solidFill>
                <a:latin typeface="+mn-ea"/>
                <a:cs typeface="+mn-ea"/>
                <a:sym typeface="+mn-lt"/>
              </a:rPr>
              <a:t>局域网是指通过线路媒介直接相连的若干台计算机的互联，也是</a:t>
            </a:r>
            <a:r>
              <a:rPr lang="en-US" altLang="zh-CN" sz="2400" dirty="0">
                <a:solidFill>
                  <a:schemeClr val="tx1"/>
                </a:solidFill>
                <a:latin typeface="+mn-ea"/>
                <a:cs typeface="+mn-ea"/>
                <a:sym typeface="+mn-lt"/>
              </a:rPr>
              <a:t>IEEE802</a:t>
            </a:r>
            <a:r>
              <a:rPr lang="zh-CN" altLang="en-US" sz="2400" dirty="0">
                <a:solidFill>
                  <a:schemeClr val="tx1"/>
                </a:solidFill>
                <a:latin typeface="+mn-ea"/>
                <a:cs typeface="+mn-ea"/>
                <a:sym typeface="+mn-lt"/>
              </a:rPr>
              <a:t>标准所指的局域网</a:t>
            </a:r>
            <a:endParaRPr lang="en-US" altLang="zh-CN" sz="2400" dirty="0">
              <a:solidFill>
                <a:schemeClr val="tx1"/>
              </a:solidFill>
              <a:latin typeface="+mn-ea"/>
              <a:cs typeface="+mn-ea"/>
              <a:sym typeface="+mn-lt"/>
            </a:endParaRPr>
          </a:p>
          <a:p>
            <a:pPr marL="609600" lvl="1" indent="-342900">
              <a:spcBef>
                <a:spcPct val="0"/>
              </a:spcBef>
            </a:pPr>
            <a:r>
              <a:rPr lang="en-US" altLang="zh-CN" sz="2100" dirty="0">
                <a:solidFill>
                  <a:schemeClr val="tx1"/>
                </a:solidFill>
                <a:latin typeface="+mn-ea"/>
                <a:cs typeface="+mn-ea"/>
                <a:sym typeface="+mn-lt"/>
              </a:rPr>
              <a:t>IEEE802</a:t>
            </a:r>
            <a:r>
              <a:rPr lang="zh-CN" altLang="en-US" sz="2100" dirty="0">
                <a:solidFill>
                  <a:schemeClr val="tx1"/>
                </a:solidFill>
                <a:latin typeface="+mn-ea"/>
                <a:cs typeface="+mn-ea"/>
                <a:sym typeface="+mn-lt"/>
              </a:rPr>
              <a:t>局域网协议是一套协议体系，链路层分为</a:t>
            </a:r>
            <a:r>
              <a:rPr lang="en-US" altLang="zh-CN" sz="2100" dirty="0">
                <a:solidFill>
                  <a:schemeClr val="tx1"/>
                </a:solidFill>
                <a:latin typeface="+mn-ea"/>
                <a:cs typeface="+mn-ea"/>
                <a:sym typeface="+mn-lt"/>
              </a:rPr>
              <a:t>LLC</a:t>
            </a:r>
            <a:r>
              <a:rPr lang="zh-CN" altLang="en-US" sz="2100" dirty="0">
                <a:solidFill>
                  <a:schemeClr val="tx1"/>
                </a:solidFill>
                <a:latin typeface="+mn-ea"/>
                <a:cs typeface="+mn-ea"/>
                <a:sym typeface="+mn-lt"/>
              </a:rPr>
              <a:t>子层和</a:t>
            </a:r>
            <a:r>
              <a:rPr lang="en-US" altLang="zh-CN" sz="2100" dirty="0">
                <a:solidFill>
                  <a:schemeClr val="tx1"/>
                </a:solidFill>
                <a:latin typeface="+mn-ea"/>
                <a:cs typeface="+mn-ea"/>
                <a:sym typeface="+mn-lt"/>
              </a:rPr>
              <a:t>MAC</a:t>
            </a:r>
            <a:r>
              <a:rPr lang="zh-CN" altLang="en-US" sz="2100" dirty="0">
                <a:solidFill>
                  <a:schemeClr val="tx1"/>
                </a:solidFill>
                <a:latin typeface="+mn-ea"/>
                <a:cs typeface="+mn-ea"/>
                <a:sym typeface="+mn-lt"/>
              </a:rPr>
              <a:t>子层</a:t>
            </a:r>
            <a:endParaRPr lang="en-US" altLang="zh-CN" sz="2100" dirty="0">
              <a:solidFill>
                <a:schemeClr val="tx1"/>
              </a:solidFill>
              <a:latin typeface="+mn-ea"/>
              <a:cs typeface="+mn-ea"/>
              <a:sym typeface="+mn-lt"/>
            </a:endParaRPr>
          </a:p>
          <a:p>
            <a:pPr marL="609600" lvl="1" indent="-342900">
              <a:spcBef>
                <a:spcPct val="0"/>
              </a:spcBef>
            </a:pPr>
            <a:r>
              <a:rPr lang="en-US" altLang="zh-CN" sz="2100" dirty="0">
                <a:solidFill>
                  <a:schemeClr val="tx1"/>
                </a:solidFill>
                <a:latin typeface="+mn-ea"/>
                <a:cs typeface="+mn-ea"/>
                <a:sym typeface="+mn-lt"/>
              </a:rPr>
              <a:t>LLC</a:t>
            </a:r>
            <a:r>
              <a:rPr lang="zh-CN" altLang="en-US" sz="2100" dirty="0">
                <a:solidFill>
                  <a:schemeClr val="tx1"/>
                </a:solidFill>
                <a:latin typeface="+mn-ea"/>
                <a:cs typeface="+mn-ea"/>
                <a:sym typeface="+mn-lt"/>
              </a:rPr>
              <a:t>子层协议是抽象的逻辑链路控制协议，与具体的传输媒介无关</a:t>
            </a:r>
            <a:endParaRPr lang="en-US" altLang="zh-CN" sz="2100" dirty="0">
              <a:solidFill>
                <a:schemeClr val="tx1"/>
              </a:solidFill>
              <a:latin typeface="+mn-ea"/>
              <a:cs typeface="+mn-ea"/>
              <a:sym typeface="+mn-lt"/>
            </a:endParaRPr>
          </a:p>
          <a:p>
            <a:pPr marL="609600" lvl="1" indent="-342900">
              <a:spcBef>
                <a:spcPct val="0"/>
              </a:spcBef>
            </a:pPr>
            <a:r>
              <a:rPr lang="en-US" altLang="zh-CN" sz="2100" dirty="0">
                <a:solidFill>
                  <a:schemeClr val="tx1"/>
                </a:solidFill>
                <a:latin typeface="+mn-ea"/>
                <a:cs typeface="+mn-ea"/>
                <a:sym typeface="+mn-lt"/>
              </a:rPr>
              <a:t>MAC</a:t>
            </a:r>
            <a:r>
              <a:rPr lang="zh-CN" altLang="en-US" sz="2100" dirty="0">
                <a:solidFill>
                  <a:schemeClr val="tx1"/>
                </a:solidFill>
                <a:latin typeface="+mn-ea"/>
                <a:cs typeface="+mn-ea"/>
                <a:sym typeface="+mn-lt"/>
              </a:rPr>
              <a:t>子层协议是具体媒介的访问控制方法，与具体的链路媒介有关</a:t>
            </a:r>
          </a:p>
          <a:p>
            <a:endParaRPr lang="zh-CN" altLang="en-US" dirty="0"/>
          </a:p>
        </p:txBody>
      </p:sp>
      <p:sp>
        <p:nvSpPr>
          <p:cNvPr id="4" name="灯片编号占位符 3">
            <a:extLst>
              <a:ext uri="{FF2B5EF4-FFF2-40B4-BE49-F238E27FC236}">
                <a16:creationId xmlns:a16="http://schemas.microsoft.com/office/drawing/2014/main" id="{AB9EF0F4-D0A7-A5AE-2691-9AA6471A3EBF}"/>
              </a:ext>
            </a:extLst>
          </p:cNvPr>
          <p:cNvSpPr>
            <a:spLocks noGrp="1"/>
          </p:cNvSpPr>
          <p:nvPr>
            <p:ph type="sldNum" sz="quarter" idx="12"/>
          </p:nvPr>
        </p:nvSpPr>
        <p:spPr/>
        <p:txBody>
          <a:bodyPr/>
          <a:lstStyle/>
          <a:p>
            <a:fld id="{C8BB1146-E542-4D4E-B8E9-6919A11DDD48}" type="slidenum">
              <a:rPr lang="en-US" smtClean="0"/>
              <a:t>255</a:t>
            </a:fld>
            <a:endParaRPr lang="en-US"/>
          </a:p>
        </p:txBody>
      </p:sp>
    </p:spTree>
    <p:extLst>
      <p:ext uri="{BB962C8B-B14F-4D97-AF65-F5344CB8AC3E}">
        <p14:creationId xmlns:p14="http://schemas.microsoft.com/office/powerpoint/2010/main" val="86661656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5E125F-1A46-4A68-B4BA-BE99F3563120}"/>
              </a:ext>
            </a:extLst>
          </p:cNvPr>
          <p:cNvSpPr>
            <a:spLocks noGrp="1"/>
          </p:cNvSpPr>
          <p:nvPr>
            <p:ph type="title"/>
          </p:nvPr>
        </p:nvSpPr>
        <p:spPr/>
        <p:txBody>
          <a:bodyPr/>
          <a:lstStyle/>
          <a:p>
            <a:r>
              <a:rPr lang="zh-CN" altLang="en-US" sz="3200" dirty="0">
                <a:latin typeface="+mn-lt"/>
                <a:ea typeface="+mn-ea"/>
                <a:cs typeface="+mn-ea"/>
                <a:sym typeface="+mn-lt"/>
              </a:rPr>
              <a:t>本章总结</a:t>
            </a:r>
            <a:endParaRPr lang="zh-CN" altLang="en-US" dirty="0"/>
          </a:p>
        </p:txBody>
      </p:sp>
      <p:sp>
        <p:nvSpPr>
          <p:cNvPr id="3" name="内容占位符 2">
            <a:extLst>
              <a:ext uri="{FF2B5EF4-FFF2-40B4-BE49-F238E27FC236}">
                <a16:creationId xmlns:a16="http://schemas.microsoft.com/office/drawing/2014/main" id="{A3E2B076-C7C9-3FC6-E00C-E09530F02B0F}"/>
              </a:ext>
            </a:extLst>
          </p:cNvPr>
          <p:cNvSpPr>
            <a:spLocks noGrp="1"/>
          </p:cNvSpPr>
          <p:nvPr>
            <p:ph idx="1"/>
          </p:nvPr>
        </p:nvSpPr>
        <p:spPr>
          <a:xfrm>
            <a:off x="660400" y="1125539"/>
            <a:ext cx="10858500" cy="5392219"/>
          </a:xfrm>
        </p:spPr>
        <p:txBody>
          <a:bodyPr>
            <a:normAutofit/>
          </a:bodyPr>
          <a:lstStyle/>
          <a:p>
            <a:pPr marL="457200" lvl="1" indent="-457200">
              <a:lnSpc>
                <a:spcPct val="120000"/>
              </a:lnSpc>
              <a:buFont typeface="Wingdings" panose="05000000000000000000" pitchFamily="2" charset="2"/>
              <a:buChar char="n"/>
            </a:pPr>
            <a:r>
              <a:rPr lang="en-US" altLang="zh-CN" sz="2400" kern="100" dirty="0">
                <a:solidFill>
                  <a:schemeClr val="tx1"/>
                </a:solidFill>
                <a:latin typeface="+mn-ea"/>
                <a:cs typeface="+mn-ea"/>
                <a:sym typeface="+mn-lt"/>
              </a:rPr>
              <a:t>802.3 </a:t>
            </a:r>
            <a:r>
              <a:rPr lang="zh-CN" altLang="en-US" sz="2400" kern="100" dirty="0">
                <a:solidFill>
                  <a:schemeClr val="tx1"/>
                </a:solidFill>
                <a:latin typeface="+mn-ea"/>
                <a:cs typeface="+mn-ea"/>
                <a:sym typeface="+mn-lt"/>
              </a:rPr>
              <a:t>的</a:t>
            </a:r>
            <a:r>
              <a:rPr lang="zh-CN" altLang="zh-CN" sz="2400" dirty="0">
                <a:solidFill>
                  <a:schemeClr val="tx1"/>
                </a:solidFill>
                <a:latin typeface="+mn-ea"/>
                <a:cs typeface="+mn-ea"/>
                <a:sym typeface="+mn-lt"/>
              </a:rPr>
              <a:t>以太网</a:t>
            </a:r>
            <a:r>
              <a:rPr lang="zh-CN" altLang="en-US" sz="2400" dirty="0">
                <a:solidFill>
                  <a:schemeClr val="tx1"/>
                </a:solidFill>
                <a:latin typeface="+mn-ea"/>
                <a:cs typeface="+mn-ea"/>
                <a:sym typeface="+mn-lt"/>
              </a:rPr>
              <a:t>是最重要的、也是目前应用最广的局域网</a:t>
            </a:r>
            <a:endParaRPr lang="en-US" altLang="zh-CN" sz="2400" dirty="0">
              <a:solidFill>
                <a:schemeClr val="tx1"/>
              </a:solidFill>
              <a:latin typeface="+mn-ea"/>
              <a:cs typeface="+mn-ea"/>
              <a:sym typeface="+mn-lt"/>
            </a:endParaRPr>
          </a:p>
          <a:p>
            <a:pPr marL="523875" lvl="1" indent="-342900">
              <a:lnSpc>
                <a:spcPct val="120000"/>
              </a:lnSpc>
            </a:pPr>
            <a:r>
              <a:rPr lang="zh-CN" altLang="en-US" dirty="0">
                <a:solidFill>
                  <a:schemeClr val="tx1"/>
                </a:solidFill>
                <a:latin typeface="+mn-ea"/>
                <a:cs typeface="+mn-ea"/>
                <a:sym typeface="+mn-lt"/>
              </a:rPr>
              <a:t>以太网是一个多点共享媒介的广播信道。在多点半双工方式下，任何站点发送数据时，对线路媒介的访问可能会有冲突，需要通过 </a:t>
            </a:r>
            <a:r>
              <a:rPr lang="en-US" altLang="zh-CN" kern="100" dirty="0">
                <a:solidFill>
                  <a:schemeClr val="tx1"/>
                </a:solidFill>
                <a:latin typeface="+mn-ea"/>
                <a:cs typeface="+mn-ea"/>
                <a:sym typeface="+mn-lt"/>
              </a:rPr>
              <a:t>CSMA/CD </a:t>
            </a:r>
            <a:r>
              <a:rPr lang="zh-CN" altLang="en-US" kern="100" dirty="0">
                <a:solidFill>
                  <a:schemeClr val="tx1"/>
                </a:solidFill>
                <a:latin typeface="+mn-ea"/>
                <a:cs typeface="+mn-ea"/>
                <a:sym typeface="+mn-lt"/>
              </a:rPr>
              <a:t>协议来</a:t>
            </a:r>
            <a:r>
              <a:rPr lang="zh-CN" altLang="en-US" dirty="0">
                <a:solidFill>
                  <a:schemeClr val="tx1"/>
                </a:solidFill>
                <a:latin typeface="+mn-ea"/>
                <a:cs typeface="+mn-ea"/>
                <a:sym typeface="+mn-lt"/>
              </a:rPr>
              <a:t>争用信道，动态接入媒介</a:t>
            </a:r>
            <a:endParaRPr lang="en-US" altLang="zh-CN" dirty="0">
              <a:solidFill>
                <a:schemeClr val="tx1"/>
              </a:solidFill>
              <a:latin typeface="+mn-ea"/>
              <a:cs typeface="+mn-ea"/>
              <a:sym typeface="+mn-lt"/>
            </a:endParaRPr>
          </a:p>
          <a:p>
            <a:pPr marL="523875" lvl="1" indent="-342900">
              <a:lnSpc>
                <a:spcPct val="120000"/>
              </a:lnSpc>
            </a:pPr>
            <a:r>
              <a:rPr lang="zh-CN" altLang="en-US" dirty="0">
                <a:solidFill>
                  <a:schemeClr val="tx1"/>
                </a:solidFill>
                <a:latin typeface="+mn-ea"/>
                <a:cs typeface="+mn-ea"/>
                <a:sym typeface="+mn-lt"/>
              </a:rPr>
              <a:t>以太网数据帧的成帧定界采用物理层编码违例法，具体编码有曼彻斯特、</a:t>
            </a:r>
            <a:r>
              <a:rPr lang="en-US" altLang="zh-CN" dirty="0">
                <a:solidFill>
                  <a:schemeClr val="tx1"/>
                </a:solidFill>
                <a:latin typeface="+mn-ea"/>
                <a:cs typeface="+mn-ea"/>
                <a:sym typeface="+mn-lt"/>
              </a:rPr>
              <a:t>4B/5B</a:t>
            </a:r>
            <a:r>
              <a:rPr lang="zh-CN" altLang="en-US" dirty="0">
                <a:solidFill>
                  <a:schemeClr val="tx1"/>
                </a:solidFill>
                <a:latin typeface="+mn-ea"/>
                <a:cs typeface="+mn-ea"/>
                <a:sym typeface="+mn-lt"/>
              </a:rPr>
              <a:t>、</a:t>
            </a:r>
            <a:r>
              <a:rPr lang="en-US" altLang="zh-CN" dirty="0">
                <a:solidFill>
                  <a:schemeClr val="tx1"/>
                </a:solidFill>
                <a:latin typeface="+mn-ea"/>
                <a:cs typeface="+mn-ea"/>
                <a:sym typeface="+mn-lt"/>
              </a:rPr>
              <a:t>8B/10B</a:t>
            </a:r>
            <a:r>
              <a:rPr lang="zh-CN" altLang="en-US" dirty="0">
                <a:solidFill>
                  <a:schemeClr val="tx1"/>
                </a:solidFill>
                <a:latin typeface="+mn-ea"/>
                <a:cs typeface="+mn-ea"/>
                <a:sym typeface="+mn-lt"/>
              </a:rPr>
              <a:t>等多种编码方式。不同速率的以太网，采用不同的编码方式</a:t>
            </a:r>
            <a:endParaRPr lang="en-US" altLang="zh-CN" dirty="0">
              <a:solidFill>
                <a:schemeClr val="tx1"/>
              </a:solidFill>
              <a:latin typeface="+mn-ea"/>
              <a:cs typeface="+mn-ea"/>
              <a:sym typeface="+mn-lt"/>
            </a:endParaRPr>
          </a:p>
          <a:p>
            <a:pPr marL="457200" lvl="1" indent="-457200">
              <a:buFont typeface="Wingdings" panose="05000000000000000000" pitchFamily="2" charset="2"/>
              <a:buChar char="n"/>
            </a:pPr>
            <a:r>
              <a:rPr lang="zh-CN" altLang="en-US" sz="2400" kern="100" dirty="0">
                <a:solidFill>
                  <a:schemeClr val="tx1"/>
                </a:solidFill>
                <a:latin typeface="+mn-ea"/>
                <a:cs typeface="+mn-ea"/>
                <a:sym typeface="+mn-lt"/>
              </a:rPr>
              <a:t>以太网 </a:t>
            </a:r>
            <a:r>
              <a:rPr lang="en-US" altLang="zh-CN" sz="2400" kern="100" dirty="0">
                <a:solidFill>
                  <a:schemeClr val="tx1"/>
                </a:solidFill>
                <a:latin typeface="+mn-ea"/>
                <a:cs typeface="+mn-ea"/>
                <a:sym typeface="+mn-lt"/>
              </a:rPr>
              <a:t>MAC </a:t>
            </a:r>
            <a:r>
              <a:rPr lang="zh-CN" altLang="en-US" sz="2400" kern="100" dirty="0">
                <a:solidFill>
                  <a:schemeClr val="tx1"/>
                </a:solidFill>
                <a:latin typeface="+mn-ea"/>
                <a:cs typeface="+mn-ea"/>
                <a:sym typeface="+mn-lt"/>
              </a:rPr>
              <a:t>帧格式有两种标准：</a:t>
            </a:r>
            <a:endParaRPr lang="en-US" altLang="zh-CN" sz="2400" kern="100" dirty="0">
              <a:solidFill>
                <a:schemeClr val="tx1"/>
              </a:solidFill>
              <a:latin typeface="+mn-ea"/>
              <a:cs typeface="+mn-ea"/>
              <a:sym typeface="+mn-lt"/>
            </a:endParaRPr>
          </a:p>
          <a:p>
            <a:pPr marL="523875" lvl="1" indent="-342900">
              <a:buSzPct val="100000"/>
            </a:pPr>
            <a:r>
              <a:rPr lang="en-US" altLang="zh-CN" dirty="0">
                <a:solidFill>
                  <a:schemeClr val="tx1"/>
                </a:solidFill>
                <a:latin typeface="+mn-ea"/>
                <a:cs typeface="+mn-ea"/>
                <a:sym typeface="+mn-lt"/>
              </a:rPr>
              <a:t>IEEE </a:t>
            </a:r>
            <a:r>
              <a:rPr lang="zh-CN" altLang="en-US" dirty="0">
                <a:solidFill>
                  <a:schemeClr val="tx1"/>
                </a:solidFill>
                <a:latin typeface="+mn-ea"/>
                <a:cs typeface="+mn-ea"/>
                <a:sym typeface="+mn-lt"/>
              </a:rPr>
              <a:t>的 </a:t>
            </a:r>
            <a:r>
              <a:rPr lang="en-US" altLang="zh-CN" dirty="0">
                <a:solidFill>
                  <a:schemeClr val="tx1"/>
                </a:solidFill>
                <a:latin typeface="+mn-ea"/>
                <a:cs typeface="+mn-ea"/>
                <a:sym typeface="+mn-lt"/>
              </a:rPr>
              <a:t>802.3 </a:t>
            </a:r>
            <a:r>
              <a:rPr lang="zh-CN" altLang="en-US" dirty="0">
                <a:solidFill>
                  <a:schemeClr val="tx1"/>
                </a:solidFill>
                <a:latin typeface="+mn-ea"/>
                <a:cs typeface="+mn-ea"/>
                <a:sym typeface="+mn-lt"/>
              </a:rPr>
              <a:t>帧和 </a:t>
            </a:r>
            <a:r>
              <a:rPr lang="en-US" altLang="zh-CN" dirty="0">
                <a:solidFill>
                  <a:schemeClr val="tx1"/>
                </a:solidFill>
                <a:latin typeface="+mn-ea"/>
                <a:cs typeface="+mn-ea"/>
                <a:sym typeface="+mn-lt"/>
              </a:rPr>
              <a:t>Ethernet_ II </a:t>
            </a:r>
            <a:r>
              <a:rPr lang="zh-CN" altLang="en-US" dirty="0">
                <a:solidFill>
                  <a:schemeClr val="tx1"/>
                </a:solidFill>
                <a:latin typeface="+mn-ea"/>
                <a:cs typeface="+mn-ea"/>
                <a:sym typeface="+mn-lt"/>
              </a:rPr>
              <a:t>帧，通过帧中的</a:t>
            </a:r>
            <a:r>
              <a:rPr lang="en-US" altLang="zh-CN" dirty="0">
                <a:solidFill>
                  <a:schemeClr val="tx1"/>
                </a:solidFill>
                <a:latin typeface="+mn-ea"/>
                <a:cs typeface="+mn-ea"/>
                <a:sym typeface="+mn-lt"/>
              </a:rPr>
              <a:t>Length/Type</a:t>
            </a:r>
            <a:r>
              <a:rPr lang="zh-CN" altLang="en-US" dirty="0">
                <a:solidFill>
                  <a:schemeClr val="tx1"/>
                </a:solidFill>
                <a:latin typeface="+mn-ea"/>
                <a:cs typeface="+mn-ea"/>
                <a:sym typeface="+mn-lt"/>
              </a:rPr>
              <a:t>值来区分</a:t>
            </a:r>
            <a:endParaRPr lang="en-US" altLang="zh-CN" dirty="0">
              <a:solidFill>
                <a:schemeClr val="tx1"/>
              </a:solidFill>
              <a:latin typeface="+mn-ea"/>
              <a:cs typeface="+mn-ea"/>
              <a:sym typeface="+mn-lt"/>
            </a:endParaRPr>
          </a:p>
          <a:p>
            <a:pPr marL="457200" lvl="1" indent="-457200">
              <a:buSzPct val="100000"/>
              <a:buFont typeface="Wingdings" panose="05000000000000000000" pitchFamily="2" charset="2"/>
              <a:buChar char="n"/>
            </a:pPr>
            <a:r>
              <a:rPr lang="zh-CN" altLang="en-US" sz="2400" kern="100" dirty="0">
                <a:solidFill>
                  <a:schemeClr val="tx1"/>
                </a:solidFill>
                <a:latin typeface="+mn-ea"/>
                <a:cs typeface="+mn-ea"/>
                <a:sym typeface="+mn-lt"/>
              </a:rPr>
              <a:t>在 </a:t>
            </a:r>
            <a:r>
              <a:rPr lang="en-US" altLang="zh-CN" sz="2400" kern="100" dirty="0">
                <a:solidFill>
                  <a:schemeClr val="tx1"/>
                </a:solidFill>
                <a:latin typeface="+mn-ea"/>
                <a:cs typeface="+mn-ea"/>
                <a:sym typeface="+mn-lt"/>
              </a:rPr>
              <a:t>TCP/IP </a:t>
            </a:r>
            <a:r>
              <a:rPr lang="zh-CN" altLang="en-US" sz="2400" kern="100" dirty="0">
                <a:solidFill>
                  <a:schemeClr val="tx1"/>
                </a:solidFill>
                <a:latin typeface="+mn-ea"/>
                <a:cs typeface="+mn-ea"/>
                <a:sym typeface="+mn-lt"/>
              </a:rPr>
              <a:t>体系中，数据报文传输的可靠性由传输层来保证</a:t>
            </a:r>
            <a:endParaRPr lang="en-US" altLang="zh-CN" sz="2400" kern="100" dirty="0">
              <a:solidFill>
                <a:schemeClr val="tx1"/>
              </a:solidFill>
              <a:latin typeface="+mn-ea"/>
              <a:cs typeface="+mn-ea"/>
              <a:sym typeface="+mn-lt"/>
            </a:endParaRPr>
          </a:p>
          <a:p>
            <a:pPr marL="523875" lvl="1" indent="-342900">
              <a:buSzPct val="100000"/>
            </a:pPr>
            <a:r>
              <a:rPr lang="zh-CN" altLang="en-US" dirty="0">
                <a:solidFill>
                  <a:schemeClr val="tx1"/>
                </a:solidFill>
                <a:latin typeface="+mn-ea"/>
                <a:cs typeface="+mn-ea"/>
                <a:sym typeface="+mn-lt"/>
              </a:rPr>
              <a:t>以太网信道质量好，因信道质量问题，在链路层产生数据帧差错的概率很小</a:t>
            </a:r>
            <a:endParaRPr lang="en-US" altLang="zh-CN" dirty="0">
              <a:solidFill>
                <a:schemeClr val="tx1"/>
              </a:solidFill>
              <a:latin typeface="+mn-ea"/>
              <a:cs typeface="+mn-ea"/>
              <a:sym typeface="+mn-lt"/>
            </a:endParaRPr>
          </a:p>
          <a:p>
            <a:pPr marL="523875" lvl="1" indent="-342900">
              <a:buSzPct val="100000"/>
            </a:pPr>
            <a:r>
              <a:rPr lang="zh-CN" altLang="en-US" dirty="0">
                <a:solidFill>
                  <a:schemeClr val="tx1"/>
                </a:solidFill>
                <a:latin typeface="+mn-ea"/>
                <a:cs typeface="+mn-ea"/>
                <a:sym typeface="+mn-lt"/>
              </a:rPr>
              <a:t>为了提高链路层通信效率，在以太网中可以舍弃 </a:t>
            </a:r>
            <a:r>
              <a:rPr lang="en-US" altLang="zh-CN" dirty="0">
                <a:solidFill>
                  <a:schemeClr val="tx1"/>
                </a:solidFill>
                <a:latin typeface="+mn-ea"/>
                <a:cs typeface="+mn-ea"/>
                <a:sym typeface="+mn-lt"/>
              </a:rPr>
              <a:t>LLC </a:t>
            </a:r>
            <a:r>
              <a:rPr lang="zh-CN" altLang="en-US" dirty="0">
                <a:solidFill>
                  <a:schemeClr val="tx1"/>
                </a:solidFill>
                <a:latin typeface="+mn-ea"/>
                <a:cs typeface="+mn-ea"/>
                <a:sym typeface="+mn-lt"/>
              </a:rPr>
              <a:t>层</a:t>
            </a:r>
            <a:endParaRPr lang="en-US" altLang="zh-CN" dirty="0">
              <a:solidFill>
                <a:schemeClr val="tx1"/>
              </a:solidFill>
              <a:latin typeface="+mn-ea"/>
              <a:cs typeface="+mn-ea"/>
              <a:sym typeface="+mn-lt"/>
            </a:endParaRPr>
          </a:p>
          <a:p>
            <a:pPr marL="523875" lvl="1" indent="-342900">
              <a:buSzPct val="100000"/>
            </a:pPr>
            <a:r>
              <a:rPr lang="zh-CN" altLang="en-US" dirty="0">
                <a:solidFill>
                  <a:schemeClr val="tx1"/>
                </a:solidFill>
                <a:latin typeface="+mn-ea"/>
                <a:cs typeface="+mn-ea"/>
                <a:sym typeface="+mn-lt"/>
              </a:rPr>
              <a:t>通常采用</a:t>
            </a:r>
            <a:r>
              <a:rPr lang="en-US" altLang="zh-CN" dirty="0">
                <a:solidFill>
                  <a:schemeClr val="tx1"/>
                </a:solidFill>
                <a:latin typeface="+mn-ea"/>
                <a:cs typeface="+mn-ea"/>
                <a:sym typeface="+mn-lt"/>
              </a:rPr>
              <a:t>Ethernet_ II </a:t>
            </a:r>
            <a:r>
              <a:rPr lang="zh-CN" altLang="en-US" dirty="0">
                <a:solidFill>
                  <a:schemeClr val="tx1"/>
                </a:solidFill>
                <a:latin typeface="+mn-ea"/>
                <a:cs typeface="+mn-ea"/>
                <a:sym typeface="+mn-lt"/>
              </a:rPr>
              <a:t>帧格式，直接将分组封装在 </a:t>
            </a:r>
            <a:r>
              <a:rPr lang="en-US" altLang="zh-CN" dirty="0">
                <a:solidFill>
                  <a:schemeClr val="tx1"/>
                </a:solidFill>
                <a:latin typeface="+mn-ea"/>
                <a:cs typeface="+mn-ea"/>
                <a:sym typeface="+mn-lt"/>
              </a:rPr>
              <a:t>MAC </a:t>
            </a:r>
            <a:r>
              <a:rPr lang="zh-CN" altLang="en-US" dirty="0">
                <a:solidFill>
                  <a:schemeClr val="tx1"/>
                </a:solidFill>
                <a:latin typeface="+mn-ea"/>
                <a:cs typeface="+mn-ea"/>
                <a:sym typeface="+mn-lt"/>
              </a:rPr>
              <a:t>帧中。</a:t>
            </a:r>
            <a:endParaRPr lang="en-US" altLang="zh-CN" dirty="0">
              <a:solidFill>
                <a:schemeClr val="tx1"/>
              </a:solidFill>
              <a:latin typeface="+mn-ea"/>
              <a:cs typeface="+mn-ea"/>
              <a:sym typeface="+mn-lt"/>
            </a:endParaRPr>
          </a:p>
        </p:txBody>
      </p:sp>
      <p:sp>
        <p:nvSpPr>
          <p:cNvPr id="4" name="灯片编号占位符 3">
            <a:extLst>
              <a:ext uri="{FF2B5EF4-FFF2-40B4-BE49-F238E27FC236}">
                <a16:creationId xmlns:a16="http://schemas.microsoft.com/office/drawing/2014/main" id="{C5399D15-E024-1F52-7E33-D680184C1F1C}"/>
              </a:ext>
            </a:extLst>
          </p:cNvPr>
          <p:cNvSpPr>
            <a:spLocks noGrp="1"/>
          </p:cNvSpPr>
          <p:nvPr>
            <p:ph type="sldNum" sz="quarter" idx="12"/>
          </p:nvPr>
        </p:nvSpPr>
        <p:spPr/>
        <p:txBody>
          <a:bodyPr/>
          <a:lstStyle/>
          <a:p>
            <a:fld id="{C8BB1146-E542-4D4E-B8E9-6919A11DDD48}" type="slidenum">
              <a:rPr lang="en-US" smtClean="0"/>
              <a:t>256</a:t>
            </a:fld>
            <a:endParaRPr lang="en-US"/>
          </a:p>
        </p:txBody>
      </p:sp>
    </p:spTree>
    <p:extLst>
      <p:ext uri="{BB962C8B-B14F-4D97-AF65-F5344CB8AC3E}">
        <p14:creationId xmlns:p14="http://schemas.microsoft.com/office/powerpoint/2010/main" val="8923192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5E125F-1A46-4A68-B4BA-BE99F3563120}"/>
              </a:ext>
            </a:extLst>
          </p:cNvPr>
          <p:cNvSpPr>
            <a:spLocks noGrp="1"/>
          </p:cNvSpPr>
          <p:nvPr>
            <p:ph type="title"/>
          </p:nvPr>
        </p:nvSpPr>
        <p:spPr/>
        <p:txBody>
          <a:bodyPr/>
          <a:lstStyle/>
          <a:p>
            <a:r>
              <a:rPr lang="zh-CN" altLang="en-US" sz="3200" dirty="0">
                <a:latin typeface="+mn-lt"/>
                <a:ea typeface="+mn-ea"/>
                <a:cs typeface="+mn-ea"/>
                <a:sym typeface="+mn-lt"/>
              </a:rPr>
              <a:t>本章总结</a:t>
            </a:r>
            <a:endParaRPr lang="zh-CN" altLang="en-US" dirty="0"/>
          </a:p>
        </p:txBody>
      </p:sp>
      <p:sp>
        <p:nvSpPr>
          <p:cNvPr id="3" name="内容占位符 2">
            <a:extLst>
              <a:ext uri="{FF2B5EF4-FFF2-40B4-BE49-F238E27FC236}">
                <a16:creationId xmlns:a16="http://schemas.microsoft.com/office/drawing/2014/main" id="{A3E2B076-C7C9-3FC6-E00C-E09530F02B0F}"/>
              </a:ext>
            </a:extLst>
          </p:cNvPr>
          <p:cNvSpPr>
            <a:spLocks noGrp="1"/>
          </p:cNvSpPr>
          <p:nvPr>
            <p:ph idx="1"/>
          </p:nvPr>
        </p:nvSpPr>
        <p:spPr>
          <a:xfrm>
            <a:off x="660400" y="1125539"/>
            <a:ext cx="10858500" cy="5392219"/>
          </a:xfrm>
        </p:spPr>
        <p:txBody>
          <a:bodyPr>
            <a:normAutofit/>
          </a:bodyPr>
          <a:lstStyle/>
          <a:p>
            <a:pPr marL="457200" lvl="1" indent="-457200">
              <a:buFont typeface="Wingdings" panose="05000000000000000000" pitchFamily="2" charset="2"/>
              <a:buChar char="n"/>
            </a:pPr>
            <a:r>
              <a:rPr lang="zh-CN" altLang="en-US" sz="2400" kern="100" dirty="0">
                <a:solidFill>
                  <a:schemeClr val="tx1"/>
                </a:solidFill>
                <a:latin typeface="+mn-ea"/>
                <a:cs typeface="+mn-ea"/>
                <a:sym typeface="+mn-lt"/>
              </a:rPr>
              <a:t>以太网帧最大长度</a:t>
            </a:r>
            <a:r>
              <a:rPr lang="en-US" altLang="zh-CN" sz="2400" kern="100" dirty="0">
                <a:solidFill>
                  <a:schemeClr val="tx1"/>
                </a:solidFill>
                <a:latin typeface="+mn-ea"/>
                <a:cs typeface="+mn-ea"/>
                <a:sym typeface="+mn-lt"/>
              </a:rPr>
              <a:t>1518</a:t>
            </a:r>
            <a:r>
              <a:rPr lang="zh-CN" altLang="en-US" sz="2400" kern="100" dirty="0">
                <a:solidFill>
                  <a:schemeClr val="tx1"/>
                </a:solidFill>
                <a:latin typeface="+mn-ea"/>
                <a:cs typeface="+mn-ea"/>
                <a:sym typeface="+mn-lt"/>
              </a:rPr>
              <a:t>字节，最小长度</a:t>
            </a:r>
            <a:r>
              <a:rPr lang="en-US" altLang="zh-CN" sz="2400" kern="100" dirty="0">
                <a:solidFill>
                  <a:schemeClr val="tx1"/>
                </a:solidFill>
                <a:latin typeface="+mn-ea"/>
                <a:cs typeface="+mn-ea"/>
                <a:sym typeface="+mn-lt"/>
              </a:rPr>
              <a:t>64</a:t>
            </a:r>
            <a:r>
              <a:rPr lang="zh-CN" altLang="en-US" sz="2400" kern="100" dirty="0">
                <a:solidFill>
                  <a:schemeClr val="tx1"/>
                </a:solidFill>
                <a:latin typeface="+mn-ea"/>
                <a:cs typeface="+mn-ea"/>
                <a:sym typeface="+mn-lt"/>
              </a:rPr>
              <a:t>字节（长度不足时需要补充）</a:t>
            </a:r>
            <a:endParaRPr lang="en-US" altLang="zh-CN" sz="2400" kern="100" dirty="0">
              <a:solidFill>
                <a:schemeClr val="tx1"/>
              </a:solidFill>
              <a:latin typeface="+mn-ea"/>
              <a:cs typeface="+mn-ea"/>
              <a:sym typeface="+mn-lt"/>
            </a:endParaRPr>
          </a:p>
          <a:p>
            <a:pPr marL="457200" lvl="1" indent="-457200">
              <a:buFont typeface="Wingdings" panose="05000000000000000000" pitchFamily="2" charset="2"/>
              <a:buChar char="n"/>
            </a:pPr>
            <a:r>
              <a:rPr lang="zh-CN" altLang="en-US" sz="2400" kern="100" dirty="0">
                <a:solidFill>
                  <a:schemeClr val="tx1"/>
                </a:solidFill>
                <a:latin typeface="+mn-ea"/>
                <a:cs typeface="+mn-ea"/>
                <a:sym typeface="+mn-lt"/>
              </a:rPr>
              <a:t>以太网是无连接、无确认的链路服务，</a:t>
            </a:r>
            <a:r>
              <a:rPr lang="en-US" altLang="zh-CN" sz="2400" kern="100" dirty="0">
                <a:solidFill>
                  <a:schemeClr val="tx1"/>
                </a:solidFill>
                <a:latin typeface="+mn-ea"/>
                <a:cs typeface="+mn-ea"/>
                <a:sym typeface="+mn-lt"/>
              </a:rPr>
              <a:t>MAC</a:t>
            </a:r>
            <a:r>
              <a:rPr lang="zh-CN" altLang="en-US" sz="2400" kern="100" dirty="0">
                <a:solidFill>
                  <a:schemeClr val="tx1"/>
                </a:solidFill>
                <a:latin typeface="+mn-ea"/>
                <a:cs typeface="+mn-ea"/>
                <a:sym typeface="+mn-lt"/>
              </a:rPr>
              <a:t>帧有检错功能，但对错帧、丢帧不做差错控制</a:t>
            </a:r>
            <a:endParaRPr lang="en-US" altLang="zh-CN" sz="2400" kern="100" dirty="0">
              <a:solidFill>
                <a:schemeClr val="tx1"/>
              </a:solidFill>
              <a:latin typeface="+mn-ea"/>
              <a:cs typeface="+mn-ea"/>
              <a:sym typeface="+mn-lt"/>
            </a:endParaRPr>
          </a:p>
          <a:p>
            <a:pPr marL="457200" lvl="1" indent="-457200">
              <a:buFont typeface="Wingdings" panose="05000000000000000000" pitchFamily="2" charset="2"/>
              <a:buChar char="n"/>
            </a:pPr>
            <a:r>
              <a:rPr lang="zh-CN" altLang="en-US" sz="2400" kern="100" dirty="0">
                <a:solidFill>
                  <a:schemeClr val="tx1"/>
                </a:solidFill>
                <a:latin typeface="+mn-ea"/>
                <a:cs typeface="+mn-ea"/>
                <a:sym typeface="+mn-lt"/>
              </a:rPr>
              <a:t>以太网的产业状态</a:t>
            </a:r>
            <a:endParaRPr lang="en-US" altLang="zh-CN" sz="2400" kern="100" dirty="0">
              <a:solidFill>
                <a:schemeClr val="tx1"/>
              </a:solidFill>
              <a:latin typeface="+mn-ea"/>
              <a:cs typeface="+mn-ea"/>
              <a:sym typeface="+mn-lt"/>
            </a:endParaRPr>
          </a:p>
          <a:p>
            <a:pPr marL="609600" indent="-342900">
              <a:spcBef>
                <a:spcPct val="0"/>
              </a:spcBef>
              <a:buFont typeface="Wingdings" panose="05000000000000000000" pitchFamily="2" charset="2"/>
              <a:buChar char="Ø"/>
            </a:pPr>
            <a:r>
              <a:rPr lang="zh-CN" altLang="en-US" sz="2000" dirty="0">
                <a:latin typeface="+mn-ea"/>
                <a:cs typeface="+mn-ea"/>
                <a:sym typeface="+mn-lt"/>
              </a:rPr>
              <a:t>以太网在端口速率、</a:t>
            </a:r>
            <a:r>
              <a:rPr lang="en-US" altLang="zh-CN" sz="2000" dirty="0">
                <a:latin typeface="+mn-ea"/>
                <a:cs typeface="+mn-ea"/>
                <a:sym typeface="+mn-lt"/>
              </a:rPr>
              <a:t>QoS</a:t>
            </a:r>
            <a:r>
              <a:rPr lang="zh-CN" altLang="en-US" sz="2000" dirty="0">
                <a:latin typeface="+mn-ea"/>
                <a:cs typeface="+mn-ea"/>
                <a:sym typeface="+mn-lt"/>
              </a:rPr>
              <a:t>、运行维护等方面均有不同标准组织在研究，技术上在不断发展</a:t>
            </a:r>
            <a:endParaRPr lang="en-US" altLang="zh-CN" sz="2000" dirty="0">
              <a:latin typeface="+mn-ea"/>
              <a:cs typeface="+mn-ea"/>
              <a:sym typeface="+mn-lt"/>
            </a:endParaRPr>
          </a:p>
          <a:p>
            <a:pPr marL="609600" indent="-342900">
              <a:spcBef>
                <a:spcPct val="0"/>
              </a:spcBef>
              <a:buFont typeface="Wingdings" panose="05000000000000000000" pitchFamily="2" charset="2"/>
              <a:buChar char="Ø"/>
            </a:pPr>
            <a:r>
              <a:rPr lang="zh-CN" altLang="en-US" sz="2000" dirty="0">
                <a:latin typeface="+mn-ea"/>
                <a:cs typeface="+mn-ea"/>
                <a:sym typeface="+mn-lt"/>
              </a:rPr>
              <a:t>以太网的产业链非常成熟，成本价格不断降低，应用越来越广泛，已经是一统天下的通信链路技术</a:t>
            </a:r>
            <a:endParaRPr lang="en-US" altLang="zh-CN" sz="2000" dirty="0">
              <a:latin typeface="+mn-ea"/>
              <a:cs typeface="+mn-ea"/>
              <a:sym typeface="+mn-lt"/>
            </a:endParaRPr>
          </a:p>
          <a:p>
            <a:pPr marL="609600" indent="-342900">
              <a:spcBef>
                <a:spcPct val="0"/>
              </a:spcBef>
              <a:buFont typeface="Wingdings" panose="05000000000000000000" pitchFamily="2" charset="2"/>
              <a:buChar char="Ø"/>
            </a:pPr>
            <a:r>
              <a:rPr lang="zh-CN" altLang="en-US" sz="2000" dirty="0">
                <a:latin typeface="+mn-ea"/>
                <a:cs typeface="+mn-ea"/>
                <a:sym typeface="+mn-lt"/>
              </a:rPr>
              <a:t>有</a:t>
            </a:r>
            <a:r>
              <a:rPr lang="en-US" altLang="zh-CN" sz="2000" dirty="0">
                <a:latin typeface="+mn-ea"/>
                <a:cs typeface="+mn-ea"/>
                <a:sym typeface="+mn-lt"/>
              </a:rPr>
              <a:t>100Mbps</a:t>
            </a:r>
            <a:r>
              <a:rPr lang="zh-CN" altLang="en-US" sz="2000" dirty="0">
                <a:latin typeface="+mn-ea"/>
                <a:cs typeface="+mn-ea"/>
                <a:sym typeface="+mn-lt"/>
              </a:rPr>
              <a:t>、</a:t>
            </a:r>
            <a:r>
              <a:rPr lang="en-US" altLang="zh-CN" sz="2000" dirty="0">
                <a:latin typeface="+mn-ea"/>
                <a:cs typeface="+mn-ea"/>
                <a:sym typeface="+mn-lt"/>
              </a:rPr>
              <a:t>1000Mbps</a:t>
            </a:r>
            <a:r>
              <a:rPr lang="zh-CN" altLang="en-US" sz="2000" dirty="0">
                <a:latin typeface="+mn-ea"/>
                <a:cs typeface="+mn-ea"/>
                <a:sym typeface="+mn-lt"/>
              </a:rPr>
              <a:t>、</a:t>
            </a:r>
            <a:r>
              <a:rPr lang="en-US" altLang="zh-CN" sz="2000" dirty="0">
                <a:latin typeface="+mn-ea"/>
                <a:cs typeface="+mn-ea"/>
                <a:sym typeface="+mn-lt"/>
              </a:rPr>
              <a:t>10Gbps</a:t>
            </a:r>
            <a:r>
              <a:rPr lang="zh-CN" altLang="en-US" sz="2000" dirty="0">
                <a:latin typeface="+mn-ea"/>
                <a:cs typeface="+mn-ea"/>
                <a:sym typeface="+mn-lt"/>
              </a:rPr>
              <a:t>、</a:t>
            </a:r>
            <a:r>
              <a:rPr lang="en-US" altLang="zh-CN" sz="2000" dirty="0">
                <a:latin typeface="+mn-ea"/>
                <a:cs typeface="+mn-ea"/>
                <a:sym typeface="+mn-lt"/>
              </a:rPr>
              <a:t>25Gbps</a:t>
            </a:r>
            <a:r>
              <a:rPr lang="zh-CN" altLang="en-US" sz="2000" dirty="0">
                <a:latin typeface="+mn-ea"/>
                <a:cs typeface="+mn-ea"/>
                <a:sym typeface="+mn-lt"/>
              </a:rPr>
              <a:t>、</a:t>
            </a:r>
            <a:r>
              <a:rPr lang="en-US" altLang="zh-CN" sz="2000" dirty="0">
                <a:latin typeface="+mn-ea"/>
                <a:cs typeface="+mn-ea"/>
                <a:sym typeface="+mn-lt"/>
              </a:rPr>
              <a:t>40Gbps</a:t>
            </a:r>
            <a:r>
              <a:rPr lang="zh-CN" altLang="en-US" sz="2000" dirty="0">
                <a:latin typeface="+mn-ea"/>
                <a:cs typeface="+mn-ea"/>
                <a:sym typeface="+mn-lt"/>
              </a:rPr>
              <a:t>、</a:t>
            </a:r>
            <a:r>
              <a:rPr lang="en-US" altLang="zh-CN" sz="2000" dirty="0">
                <a:latin typeface="+mn-ea"/>
                <a:cs typeface="+mn-ea"/>
                <a:sym typeface="+mn-lt"/>
              </a:rPr>
              <a:t>100Gbps</a:t>
            </a:r>
            <a:r>
              <a:rPr lang="zh-CN" altLang="en-US" sz="2000" dirty="0">
                <a:latin typeface="+mn-ea"/>
                <a:cs typeface="+mn-ea"/>
                <a:sym typeface="+mn-lt"/>
              </a:rPr>
              <a:t>等速率的以太网被应用于不同场合</a:t>
            </a:r>
            <a:endParaRPr lang="en-US" altLang="zh-CN" sz="2000" dirty="0">
              <a:latin typeface="+mn-ea"/>
              <a:cs typeface="+mn-ea"/>
              <a:sym typeface="+mn-lt"/>
            </a:endParaRPr>
          </a:p>
          <a:p>
            <a:pPr marL="457200" lvl="1" indent="-457200">
              <a:buFont typeface="Wingdings" panose="05000000000000000000" pitchFamily="2" charset="2"/>
              <a:buChar char="n"/>
            </a:pPr>
            <a:endParaRPr lang="en-US" altLang="zh-CN" sz="2600" kern="100" dirty="0">
              <a:solidFill>
                <a:schemeClr val="tx1"/>
              </a:solidFill>
              <a:latin typeface="+mn-ea"/>
              <a:cs typeface="+mn-ea"/>
              <a:sym typeface="+mn-lt"/>
            </a:endParaRPr>
          </a:p>
        </p:txBody>
      </p:sp>
      <p:sp>
        <p:nvSpPr>
          <p:cNvPr id="4" name="灯片编号占位符 3">
            <a:extLst>
              <a:ext uri="{FF2B5EF4-FFF2-40B4-BE49-F238E27FC236}">
                <a16:creationId xmlns:a16="http://schemas.microsoft.com/office/drawing/2014/main" id="{C5399D15-E024-1F52-7E33-D680184C1F1C}"/>
              </a:ext>
            </a:extLst>
          </p:cNvPr>
          <p:cNvSpPr>
            <a:spLocks noGrp="1"/>
          </p:cNvSpPr>
          <p:nvPr>
            <p:ph type="sldNum" sz="quarter" idx="12"/>
          </p:nvPr>
        </p:nvSpPr>
        <p:spPr/>
        <p:txBody>
          <a:bodyPr/>
          <a:lstStyle/>
          <a:p>
            <a:fld id="{C8BB1146-E542-4D4E-B8E9-6919A11DDD48}" type="slidenum">
              <a:rPr lang="en-US" smtClean="0"/>
              <a:t>257</a:t>
            </a:fld>
            <a:endParaRPr lang="en-US"/>
          </a:p>
        </p:txBody>
      </p:sp>
    </p:spTree>
    <p:extLst>
      <p:ext uri="{BB962C8B-B14F-4D97-AF65-F5344CB8AC3E}">
        <p14:creationId xmlns:p14="http://schemas.microsoft.com/office/powerpoint/2010/main" val="14770406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133960-7F88-F79E-CA5C-534B8C4FE7C4}"/>
              </a:ext>
            </a:extLst>
          </p:cNvPr>
          <p:cNvSpPr>
            <a:spLocks noGrp="1"/>
          </p:cNvSpPr>
          <p:nvPr>
            <p:ph type="title"/>
          </p:nvPr>
        </p:nvSpPr>
        <p:spPr/>
        <p:txBody>
          <a:bodyPr/>
          <a:lstStyle/>
          <a:p>
            <a:r>
              <a:rPr lang="zh-CN" altLang="en-US" sz="3200" dirty="0">
                <a:latin typeface="+mn-lt"/>
                <a:ea typeface="+mn-ea"/>
                <a:cs typeface="+mn-ea"/>
                <a:sym typeface="+mn-lt"/>
              </a:rPr>
              <a:t>本章总结</a:t>
            </a:r>
            <a:endParaRPr lang="zh-CN" altLang="en-US" dirty="0"/>
          </a:p>
        </p:txBody>
      </p:sp>
      <p:sp>
        <p:nvSpPr>
          <p:cNvPr id="3" name="内容占位符 2">
            <a:extLst>
              <a:ext uri="{FF2B5EF4-FFF2-40B4-BE49-F238E27FC236}">
                <a16:creationId xmlns:a16="http://schemas.microsoft.com/office/drawing/2014/main" id="{99F1F19C-2AE4-176F-4849-5A5CDB831FD7}"/>
              </a:ext>
            </a:extLst>
          </p:cNvPr>
          <p:cNvSpPr>
            <a:spLocks noGrp="1"/>
          </p:cNvSpPr>
          <p:nvPr>
            <p:ph idx="1"/>
          </p:nvPr>
        </p:nvSpPr>
        <p:spPr/>
        <p:txBody>
          <a:bodyPr>
            <a:normAutofit/>
          </a:bodyPr>
          <a:lstStyle/>
          <a:p>
            <a:pPr>
              <a:lnSpc>
                <a:spcPct val="120000"/>
              </a:lnSpc>
            </a:pPr>
            <a:r>
              <a:rPr lang="en-US" altLang="zh-CN" sz="2400" dirty="0">
                <a:latin typeface="+mn-ea"/>
                <a:cs typeface="+mn-ea"/>
                <a:sym typeface="+mn-lt"/>
              </a:rPr>
              <a:t>WLAN </a:t>
            </a:r>
            <a:r>
              <a:rPr lang="zh-CN" altLang="en-US" sz="2400" dirty="0">
                <a:latin typeface="+mn-ea"/>
                <a:cs typeface="+mn-ea"/>
                <a:sym typeface="+mn-lt"/>
              </a:rPr>
              <a:t>是无线局域网，其标准 </a:t>
            </a:r>
            <a:r>
              <a:rPr lang="en-US" altLang="zh-CN" sz="2400" dirty="0">
                <a:latin typeface="+mn-ea"/>
                <a:cs typeface="+mn-ea"/>
                <a:sym typeface="+mn-lt"/>
              </a:rPr>
              <a:t>802.11 </a:t>
            </a:r>
            <a:r>
              <a:rPr lang="zh-CN" altLang="en-US" sz="2400" dirty="0">
                <a:latin typeface="+mn-ea"/>
                <a:cs typeface="+mn-ea"/>
                <a:sym typeface="+mn-lt"/>
              </a:rPr>
              <a:t>是由 </a:t>
            </a:r>
            <a:r>
              <a:rPr lang="en-US" altLang="zh-CN" sz="2400" dirty="0">
                <a:latin typeface="+mn-ea"/>
                <a:cs typeface="+mn-ea"/>
                <a:sym typeface="+mn-lt"/>
              </a:rPr>
              <a:t>IEEE 802</a:t>
            </a:r>
            <a:r>
              <a:rPr lang="zh-CN" altLang="en-US" sz="2400" dirty="0">
                <a:latin typeface="+mn-ea"/>
                <a:cs typeface="+mn-ea"/>
                <a:sym typeface="+mn-lt"/>
              </a:rPr>
              <a:t>标准组织制定的</a:t>
            </a:r>
            <a:endParaRPr lang="en-US" altLang="zh-CN" sz="2400" dirty="0">
              <a:latin typeface="+mn-ea"/>
              <a:cs typeface="+mn-ea"/>
              <a:sym typeface="+mn-lt"/>
            </a:endParaRPr>
          </a:p>
          <a:p>
            <a:pPr marL="700087" indent="-342900">
              <a:lnSpc>
                <a:spcPct val="120000"/>
              </a:lnSpc>
              <a:buFont typeface="Wingdings" panose="05000000000000000000" pitchFamily="2" charset="2"/>
              <a:buChar char="Ø"/>
            </a:pPr>
            <a:r>
              <a:rPr lang="en-US" altLang="zh-CN" sz="2000" dirty="0">
                <a:latin typeface="+mn-ea"/>
                <a:cs typeface="+mn-ea"/>
                <a:sym typeface="+mn-lt"/>
              </a:rPr>
              <a:t>80.11</a:t>
            </a:r>
            <a:r>
              <a:rPr lang="zh-CN" altLang="en-US" sz="2000" dirty="0">
                <a:latin typeface="+mn-ea"/>
                <a:cs typeface="+mn-ea"/>
                <a:sym typeface="+mn-lt"/>
              </a:rPr>
              <a:t>协议族位于 </a:t>
            </a:r>
            <a:r>
              <a:rPr lang="en-US" altLang="zh-CN" sz="2000" dirty="0">
                <a:latin typeface="+mn-ea"/>
                <a:cs typeface="+mn-ea"/>
                <a:sym typeface="+mn-lt"/>
              </a:rPr>
              <a:t>OSI</a:t>
            </a:r>
            <a:r>
              <a:rPr lang="zh-CN" altLang="en-US" sz="2000" dirty="0">
                <a:latin typeface="+mn-ea"/>
                <a:cs typeface="+mn-ea"/>
                <a:sym typeface="+mn-lt"/>
              </a:rPr>
              <a:t>参考模型的</a:t>
            </a:r>
            <a:r>
              <a:rPr lang="en-US" altLang="zh-CN" sz="2000" dirty="0">
                <a:latin typeface="+mn-ea"/>
                <a:cs typeface="+mn-ea"/>
                <a:sym typeface="+mn-lt"/>
              </a:rPr>
              <a:t> 1.5</a:t>
            </a:r>
            <a:r>
              <a:rPr lang="zh-CN" altLang="en-US" sz="2000" dirty="0">
                <a:latin typeface="+mn-ea"/>
                <a:cs typeface="+mn-ea"/>
                <a:sym typeface="+mn-lt"/>
              </a:rPr>
              <a:t>层，包含物理层和媒体访问控制子层的协议</a:t>
            </a:r>
            <a:endParaRPr lang="en-US" altLang="zh-CN" sz="2000" dirty="0">
              <a:latin typeface="+mn-ea"/>
              <a:cs typeface="+mn-ea"/>
              <a:sym typeface="+mn-lt"/>
            </a:endParaRPr>
          </a:p>
          <a:p>
            <a:pPr marL="700087" indent="-342900">
              <a:lnSpc>
                <a:spcPct val="120000"/>
              </a:lnSpc>
              <a:buFont typeface="Wingdings" panose="05000000000000000000" pitchFamily="2" charset="2"/>
              <a:buChar char="Ø"/>
            </a:pPr>
            <a:r>
              <a:rPr lang="en-US" altLang="zh-CN" sz="2000" dirty="0">
                <a:latin typeface="+mn-ea"/>
                <a:cs typeface="+mn-ea"/>
                <a:sym typeface="+mn-lt"/>
              </a:rPr>
              <a:t>802.11 </a:t>
            </a:r>
            <a:r>
              <a:rPr lang="zh-CN" altLang="en-US" sz="2000" dirty="0">
                <a:latin typeface="+mn-ea"/>
                <a:cs typeface="+mn-ea"/>
                <a:sym typeface="+mn-lt"/>
              </a:rPr>
              <a:t>为 </a:t>
            </a:r>
            <a:r>
              <a:rPr lang="en-US" altLang="zh-CN" sz="2000" dirty="0">
                <a:latin typeface="+mn-ea"/>
                <a:cs typeface="+mn-ea"/>
                <a:sym typeface="+mn-lt"/>
              </a:rPr>
              <a:t>WLAN </a:t>
            </a:r>
            <a:r>
              <a:rPr lang="zh-CN" altLang="en-US" sz="2000" dirty="0">
                <a:latin typeface="+mn-ea"/>
                <a:cs typeface="+mn-ea"/>
                <a:sym typeface="+mn-lt"/>
              </a:rPr>
              <a:t>制定了 </a:t>
            </a:r>
            <a:r>
              <a:rPr lang="en-US" altLang="zh-CN" sz="2000" dirty="0">
                <a:latin typeface="+mn-ea"/>
                <a:cs typeface="+mn-ea"/>
                <a:sym typeface="+mn-lt"/>
              </a:rPr>
              <a:t>MAC</a:t>
            </a:r>
            <a:r>
              <a:rPr lang="zh-CN" altLang="en-US" sz="2000" dirty="0">
                <a:latin typeface="+mn-ea"/>
                <a:cs typeface="+mn-ea"/>
                <a:sym typeface="+mn-lt"/>
              </a:rPr>
              <a:t>帧的格式，</a:t>
            </a:r>
            <a:r>
              <a:rPr lang="en-US" altLang="zh-CN" sz="2000" dirty="0">
                <a:latin typeface="+mn-ea"/>
                <a:cs typeface="+mn-ea"/>
                <a:sym typeface="+mn-lt"/>
              </a:rPr>
              <a:t>MAC </a:t>
            </a:r>
            <a:r>
              <a:rPr lang="zh-CN" altLang="en-US" sz="2000" dirty="0">
                <a:latin typeface="+mn-ea"/>
                <a:cs typeface="+mn-ea"/>
                <a:sym typeface="+mn-lt"/>
              </a:rPr>
              <a:t>帧包括控制帧、管理帧和数据帧</a:t>
            </a:r>
            <a:endParaRPr lang="en-US" altLang="zh-CN" sz="2000" dirty="0">
              <a:latin typeface="+mn-ea"/>
              <a:cs typeface="+mn-ea"/>
              <a:sym typeface="+mn-lt"/>
            </a:endParaRPr>
          </a:p>
          <a:p>
            <a:r>
              <a:rPr lang="zh-CN" altLang="en-US" dirty="0">
                <a:latin typeface="+mn-ea"/>
                <a:cs typeface="+mn-ea"/>
                <a:sym typeface="+mn-lt"/>
              </a:rPr>
              <a:t>无线局域网的介质是共享开放的无线介质，没有实体物理层防护，数据传输是广播式的</a:t>
            </a:r>
            <a:endParaRPr lang="en-US" altLang="zh-CN" dirty="0">
              <a:latin typeface="+mn-ea"/>
              <a:cs typeface="+mn-ea"/>
              <a:sym typeface="+mn-lt"/>
            </a:endParaRPr>
          </a:p>
          <a:p>
            <a:pPr marL="700087" indent="-342900">
              <a:buFont typeface="Wingdings" panose="05000000000000000000" pitchFamily="2" charset="2"/>
              <a:buChar char="Ø"/>
            </a:pPr>
            <a:r>
              <a:rPr lang="zh-CN" altLang="en-US" sz="2000" dirty="0">
                <a:latin typeface="+mn-ea"/>
                <a:cs typeface="+mn-ea"/>
                <a:sym typeface="+mn-lt"/>
              </a:rPr>
              <a:t>在发送数据帧之前需要使用 </a:t>
            </a:r>
            <a:r>
              <a:rPr lang="en-US" altLang="zh-CN" sz="2000" dirty="0">
                <a:latin typeface="+mn-ea"/>
                <a:cs typeface="+mn-ea"/>
                <a:sym typeface="+mn-lt"/>
              </a:rPr>
              <a:t>CSMA/CA </a:t>
            </a:r>
            <a:r>
              <a:rPr lang="zh-CN" altLang="en-US" sz="2000" dirty="0">
                <a:latin typeface="+mn-ea"/>
                <a:cs typeface="+mn-ea"/>
                <a:sym typeface="+mn-lt"/>
              </a:rPr>
              <a:t>技术检测信道是否空闲</a:t>
            </a:r>
            <a:endParaRPr lang="en-US" altLang="zh-CN" sz="2000" dirty="0">
              <a:latin typeface="+mn-ea"/>
              <a:cs typeface="+mn-ea"/>
              <a:sym typeface="+mn-lt"/>
            </a:endParaRPr>
          </a:p>
          <a:p>
            <a:pPr marL="700087" indent="-342900">
              <a:buFont typeface="Wingdings" panose="05000000000000000000" pitchFamily="2" charset="2"/>
              <a:buChar char="Ø"/>
            </a:pPr>
            <a:r>
              <a:rPr lang="zh-CN" altLang="en-US" sz="2000" dirty="0">
                <a:latin typeface="+mn-ea"/>
                <a:cs typeface="+mn-ea"/>
                <a:sym typeface="+mn-lt"/>
              </a:rPr>
              <a:t>在使用 </a:t>
            </a:r>
            <a:r>
              <a:rPr lang="en-US" altLang="zh-CN" sz="2000" dirty="0">
                <a:latin typeface="+mn-ea"/>
                <a:cs typeface="+mn-ea"/>
                <a:sym typeface="+mn-lt"/>
              </a:rPr>
              <a:t>CSMA/CA </a:t>
            </a:r>
            <a:r>
              <a:rPr lang="zh-CN" altLang="en-US" sz="2000" dirty="0">
                <a:latin typeface="+mn-ea"/>
                <a:cs typeface="+mn-ea"/>
                <a:sym typeface="+mn-lt"/>
              </a:rPr>
              <a:t>的同时，还增加使用停止等待协议</a:t>
            </a:r>
            <a:endParaRPr lang="en-US" altLang="zh-CN" sz="2000" dirty="0">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BEF67190-A8CC-4B7E-DB09-5E2BB7553F47}"/>
              </a:ext>
            </a:extLst>
          </p:cNvPr>
          <p:cNvSpPr>
            <a:spLocks noGrp="1"/>
          </p:cNvSpPr>
          <p:nvPr>
            <p:ph type="sldNum" sz="quarter" idx="12"/>
          </p:nvPr>
        </p:nvSpPr>
        <p:spPr/>
        <p:txBody>
          <a:bodyPr/>
          <a:lstStyle/>
          <a:p>
            <a:fld id="{C8BB1146-E542-4D4E-B8E9-6919A11DDD48}" type="slidenum">
              <a:rPr lang="en-US" smtClean="0"/>
              <a:t>258</a:t>
            </a:fld>
            <a:endParaRPr lang="en-US"/>
          </a:p>
        </p:txBody>
      </p:sp>
    </p:spTree>
    <p:extLst>
      <p:ext uri="{BB962C8B-B14F-4D97-AF65-F5344CB8AC3E}">
        <p14:creationId xmlns:p14="http://schemas.microsoft.com/office/powerpoint/2010/main" val="305881664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466D1B-E891-058B-0D93-8D44BA31B05B}"/>
              </a:ext>
            </a:extLst>
          </p:cNvPr>
          <p:cNvSpPr>
            <a:spLocks noGrp="1"/>
          </p:cNvSpPr>
          <p:nvPr>
            <p:ph type="title"/>
          </p:nvPr>
        </p:nvSpPr>
        <p:spPr/>
        <p:txBody>
          <a:bodyPr/>
          <a:lstStyle/>
          <a:p>
            <a:r>
              <a:rPr lang="zh-CN" altLang="en-US" sz="3200" dirty="0">
                <a:latin typeface="+mn-lt"/>
                <a:ea typeface="+mn-ea"/>
                <a:cs typeface="+mn-ea"/>
                <a:sym typeface="+mn-lt"/>
              </a:rPr>
              <a:t>本章总结</a:t>
            </a:r>
            <a:endParaRPr lang="zh-CN" altLang="en-US" dirty="0"/>
          </a:p>
        </p:txBody>
      </p:sp>
      <p:sp>
        <p:nvSpPr>
          <p:cNvPr id="3" name="内容占位符 2">
            <a:extLst>
              <a:ext uri="{FF2B5EF4-FFF2-40B4-BE49-F238E27FC236}">
                <a16:creationId xmlns:a16="http://schemas.microsoft.com/office/drawing/2014/main" id="{9A9E089E-B51D-1FE4-3A34-D494C05633CD}"/>
              </a:ext>
            </a:extLst>
          </p:cNvPr>
          <p:cNvSpPr>
            <a:spLocks noGrp="1"/>
          </p:cNvSpPr>
          <p:nvPr>
            <p:ph idx="1"/>
          </p:nvPr>
        </p:nvSpPr>
        <p:spPr/>
        <p:txBody>
          <a:bodyPr>
            <a:normAutofit/>
          </a:bodyPr>
          <a:lstStyle/>
          <a:p>
            <a:pPr>
              <a:lnSpc>
                <a:spcPct val="120000"/>
              </a:lnSpc>
              <a:spcBef>
                <a:spcPct val="0"/>
              </a:spcBef>
            </a:pPr>
            <a:r>
              <a:rPr lang="zh-CN" altLang="en-US" dirty="0">
                <a:latin typeface="+mn-ea"/>
                <a:cs typeface="+mn-ea"/>
                <a:sym typeface="+mn-lt"/>
              </a:rPr>
              <a:t>以太网在链路层将用户主机或网络设备连接成具有一定规模的网络</a:t>
            </a:r>
            <a:endParaRPr lang="en-US" altLang="zh-CN" dirty="0">
              <a:latin typeface="+mn-ea"/>
              <a:cs typeface="+mn-ea"/>
              <a:sym typeface="+mn-lt"/>
            </a:endParaRPr>
          </a:p>
          <a:p>
            <a:pPr marL="636587" indent="-457200">
              <a:spcBef>
                <a:spcPct val="0"/>
              </a:spcBef>
              <a:buFont typeface="Wingdings" panose="05000000000000000000" pitchFamily="2" charset="2"/>
              <a:buChar char="Ø"/>
            </a:pPr>
            <a:r>
              <a:rPr lang="zh-CN" altLang="en-US" dirty="0">
                <a:latin typeface="+mn-ea"/>
                <a:cs typeface="+mn-ea"/>
                <a:sym typeface="+mn-lt"/>
              </a:rPr>
              <a:t>用</a:t>
            </a:r>
            <a:r>
              <a:rPr lang="en-US" altLang="zh-CN" dirty="0">
                <a:latin typeface="+mn-ea"/>
                <a:cs typeface="+mn-ea"/>
                <a:sym typeface="+mn-lt"/>
              </a:rPr>
              <a:t>Hub</a:t>
            </a:r>
            <a:r>
              <a:rPr lang="zh-CN" altLang="en-US" dirty="0">
                <a:latin typeface="+mn-ea"/>
                <a:cs typeface="+mn-ea"/>
                <a:sym typeface="+mn-lt"/>
              </a:rPr>
              <a:t>集线器连接，是物理层互连</a:t>
            </a:r>
            <a:endParaRPr lang="en-US" altLang="zh-CN" dirty="0">
              <a:latin typeface="+mn-ea"/>
              <a:cs typeface="+mn-ea"/>
              <a:sym typeface="+mn-lt"/>
            </a:endParaRPr>
          </a:p>
          <a:p>
            <a:pPr marL="879475" indent="-342900">
              <a:lnSpc>
                <a:spcPct val="120000"/>
              </a:lnSpc>
              <a:spcBef>
                <a:spcPct val="0"/>
              </a:spcBef>
              <a:buSzPct val="100000"/>
              <a:buFont typeface="Wingdings" panose="05000000000000000000" pitchFamily="2" charset="2"/>
              <a:buChar char="ü"/>
            </a:pPr>
            <a:r>
              <a:rPr lang="zh-CN" altLang="en-US" sz="2000" dirty="0">
                <a:latin typeface="+mn-ea"/>
                <a:cs typeface="+mn-ea"/>
                <a:sym typeface="+mn-lt"/>
              </a:rPr>
              <a:t>所连接的主机在同个冲突域中，共享带宽和网络资源，需要通过</a:t>
            </a:r>
            <a:r>
              <a:rPr lang="zh-CN" altLang="en-US" sz="2000" dirty="0">
                <a:solidFill>
                  <a:srgbClr val="121212"/>
                </a:solidFill>
                <a:latin typeface="+mn-ea"/>
                <a:cs typeface="+mn-ea"/>
                <a:sym typeface="+mn-lt"/>
              </a:rPr>
              <a:t> </a:t>
            </a:r>
            <a:r>
              <a:rPr lang="en-US" altLang="zh-CN" sz="2000" kern="100" dirty="0">
                <a:latin typeface="+mn-ea"/>
                <a:cs typeface="+mn-ea"/>
                <a:sym typeface="+mn-lt"/>
              </a:rPr>
              <a:t>CSMA/CD </a:t>
            </a:r>
            <a:r>
              <a:rPr lang="zh-CN" altLang="en-US" sz="2000" kern="100" dirty="0">
                <a:latin typeface="+mn-ea"/>
                <a:cs typeface="+mn-ea"/>
                <a:sym typeface="+mn-lt"/>
              </a:rPr>
              <a:t>协议来</a:t>
            </a:r>
            <a:r>
              <a:rPr lang="zh-CN" altLang="en-US" sz="2000" dirty="0">
                <a:latin typeface="+mn-ea"/>
                <a:cs typeface="+mn-ea"/>
                <a:sym typeface="+mn-lt"/>
              </a:rPr>
              <a:t>争用信道</a:t>
            </a:r>
            <a:endParaRPr lang="en-US" altLang="zh-CN" sz="2000" dirty="0">
              <a:latin typeface="+mn-ea"/>
              <a:cs typeface="+mn-ea"/>
              <a:sym typeface="+mn-lt"/>
            </a:endParaRPr>
          </a:p>
          <a:p>
            <a:pPr marL="879475" indent="-342900">
              <a:lnSpc>
                <a:spcPct val="120000"/>
              </a:lnSpc>
              <a:spcBef>
                <a:spcPct val="0"/>
              </a:spcBef>
              <a:buSzPct val="100000"/>
              <a:buFont typeface="Wingdings" panose="05000000000000000000" pitchFamily="2" charset="2"/>
              <a:buChar char="ü"/>
            </a:pPr>
            <a:r>
              <a:rPr lang="zh-CN" altLang="en-US" sz="2000" dirty="0">
                <a:latin typeface="+mn-ea"/>
                <a:cs typeface="+mn-ea"/>
                <a:sym typeface="+mn-lt"/>
              </a:rPr>
              <a:t>用</a:t>
            </a:r>
            <a:r>
              <a:rPr lang="en-US" altLang="zh-CN" sz="2000" dirty="0">
                <a:latin typeface="+mn-ea"/>
                <a:cs typeface="+mn-ea"/>
                <a:sym typeface="+mn-lt"/>
              </a:rPr>
              <a:t>Hub</a:t>
            </a:r>
            <a:r>
              <a:rPr lang="zh-CN" altLang="en-US" sz="2000" dirty="0">
                <a:latin typeface="+mn-ea"/>
                <a:cs typeface="+mn-ea"/>
                <a:sym typeface="+mn-lt"/>
              </a:rPr>
              <a:t>扩展网络，将冲突域扩大了，冲突概率增大，通信效率降低</a:t>
            </a:r>
            <a:endParaRPr lang="en-US" altLang="zh-CN" sz="2000" dirty="0">
              <a:latin typeface="+mn-ea"/>
              <a:cs typeface="+mn-ea"/>
              <a:sym typeface="+mn-lt"/>
            </a:endParaRPr>
          </a:p>
          <a:p>
            <a:pPr marL="636587" indent="-457200">
              <a:spcBef>
                <a:spcPct val="0"/>
              </a:spcBef>
              <a:buFont typeface="Wingdings" panose="05000000000000000000" pitchFamily="2" charset="2"/>
              <a:buChar char="Ø"/>
            </a:pPr>
            <a:r>
              <a:rPr lang="zh-CN" altLang="en-US" dirty="0">
                <a:latin typeface="+mn-ea"/>
                <a:cs typeface="+mn-ea"/>
                <a:sym typeface="+mn-lt"/>
              </a:rPr>
              <a:t>用网桥和以太网交换机连接，是链路层互连</a:t>
            </a:r>
            <a:endParaRPr lang="en-US" altLang="zh-CN" dirty="0">
              <a:latin typeface="+mn-ea"/>
              <a:cs typeface="+mn-ea"/>
              <a:sym typeface="+mn-lt"/>
            </a:endParaRPr>
          </a:p>
          <a:p>
            <a:pPr marL="879475" indent="-342900">
              <a:spcBef>
                <a:spcPct val="0"/>
              </a:spcBef>
              <a:buClr>
                <a:schemeClr val="tx1"/>
              </a:buClr>
              <a:buSzPct val="100000"/>
              <a:buFont typeface="Wingdings" panose="05000000000000000000" pitchFamily="2" charset="2"/>
              <a:buChar char="ü"/>
            </a:pPr>
            <a:r>
              <a:rPr lang="zh-CN" altLang="en-US" sz="2000" dirty="0">
                <a:latin typeface="+mn-ea"/>
                <a:cs typeface="+mn-ea"/>
                <a:sym typeface="+mn-lt"/>
              </a:rPr>
              <a:t>以太网交换机使相互通信的主机各自接入在交换机的一个端口上，多点共享信道的以太网被退化成点对点的全双工信道，每个主机独占传输信道，无冲突地传输数据，独享线路带宽，无需运行</a:t>
            </a:r>
            <a:r>
              <a:rPr lang="en-US" altLang="zh-CN" sz="2000" dirty="0">
                <a:latin typeface="+mn-ea"/>
                <a:cs typeface="+mn-ea"/>
                <a:sym typeface="+mn-lt"/>
              </a:rPr>
              <a:t>CSMA/CD </a:t>
            </a:r>
            <a:r>
              <a:rPr lang="zh-CN" altLang="en-US" sz="2000" dirty="0">
                <a:latin typeface="+mn-ea"/>
                <a:cs typeface="+mn-ea"/>
                <a:sym typeface="+mn-lt"/>
              </a:rPr>
              <a:t>协议</a:t>
            </a:r>
            <a:endParaRPr lang="en-US" altLang="zh-CN" sz="2000" dirty="0">
              <a:latin typeface="+mn-ea"/>
              <a:cs typeface="+mn-ea"/>
              <a:sym typeface="+mn-lt"/>
            </a:endParaRPr>
          </a:p>
          <a:p>
            <a:pPr marL="879475" indent="-342900">
              <a:spcBef>
                <a:spcPct val="0"/>
              </a:spcBef>
              <a:buSzPct val="100000"/>
              <a:buFont typeface="Wingdings" panose="05000000000000000000" pitchFamily="2" charset="2"/>
              <a:buChar char="ü"/>
            </a:pPr>
            <a:r>
              <a:rPr lang="zh-CN" altLang="en-US" sz="2000" dirty="0">
                <a:latin typeface="+mn-ea"/>
                <a:cs typeface="+mn-ea"/>
                <a:sym typeface="+mn-lt"/>
              </a:rPr>
              <a:t>现在的局域网，通常不用</a:t>
            </a:r>
            <a:r>
              <a:rPr lang="en-US" altLang="zh-CN" sz="2000" dirty="0">
                <a:latin typeface="+mn-ea"/>
                <a:cs typeface="+mn-ea"/>
                <a:sym typeface="+mn-lt"/>
              </a:rPr>
              <a:t>Hub</a:t>
            </a:r>
            <a:r>
              <a:rPr lang="zh-CN" altLang="en-US" sz="2000" dirty="0">
                <a:latin typeface="+mn-ea"/>
                <a:cs typeface="+mn-ea"/>
                <a:sym typeface="+mn-lt"/>
              </a:rPr>
              <a:t>集线器而用交换机来扩展网络，没有冲突，保证了数据传输效率</a:t>
            </a:r>
            <a:endParaRPr lang="en-US" altLang="zh-CN" sz="2000" dirty="0">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D627213E-2726-8818-3A6C-B461257D596F}"/>
              </a:ext>
            </a:extLst>
          </p:cNvPr>
          <p:cNvSpPr>
            <a:spLocks noGrp="1"/>
          </p:cNvSpPr>
          <p:nvPr>
            <p:ph type="sldNum" sz="quarter" idx="12"/>
          </p:nvPr>
        </p:nvSpPr>
        <p:spPr/>
        <p:txBody>
          <a:bodyPr/>
          <a:lstStyle/>
          <a:p>
            <a:fld id="{C8BB1146-E542-4D4E-B8E9-6919A11DDD48}" type="slidenum">
              <a:rPr lang="en-US" smtClean="0"/>
              <a:t>259</a:t>
            </a:fld>
            <a:endParaRPr lang="en-US"/>
          </a:p>
        </p:txBody>
      </p:sp>
    </p:spTree>
    <p:extLst>
      <p:ext uri="{BB962C8B-B14F-4D97-AF65-F5344CB8AC3E}">
        <p14:creationId xmlns:p14="http://schemas.microsoft.com/office/powerpoint/2010/main" val="1463532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CC3861-63F6-4AD0-93C2-44B6E31077F9}"/>
              </a:ext>
            </a:extLst>
          </p:cNvPr>
          <p:cNvSpPr>
            <a:spLocks noGrp="1"/>
          </p:cNvSpPr>
          <p:nvPr>
            <p:ph type="title"/>
          </p:nvPr>
        </p:nvSpPr>
        <p:spPr/>
        <p:txBody>
          <a:bodyPr/>
          <a:lstStyle/>
          <a:p>
            <a:r>
              <a:rPr lang="zh-CN" altLang="en-US" dirty="0"/>
              <a:t>成帧的关键问题和方法</a:t>
            </a:r>
          </a:p>
        </p:txBody>
      </p:sp>
      <p:sp>
        <p:nvSpPr>
          <p:cNvPr id="3" name="内容占位符 2">
            <a:extLst>
              <a:ext uri="{FF2B5EF4-FFF2-40B4-BE49-F238E27FC236}">
                <a16:creationId xmlns:a16="http://schemas.microsoft.com/office/drawing/2014/main" id="{0BC7AEC3-5690-420B-8831-CA11DCA08852}"/>
              </a:ext>
            </a:extLst>
          </p:cNvPr>
          <p:cNvSpPr>
            <a:spLocks noGrp="1"/>
          </p:cNvSpPr>
          <p:nvPr>
            <p:ph idx="1"/>
          </p:nvPr>
        </p:nvSpPr>
        <p:spPr/>
        <p:txBody>
          <a:bodyPr>
            <a:normAutofit lnSpcReduction="10000"/>
          </a:bodyPr>
          <a:lstStyle/>
          <a:p>
            <a:r>
              <a:rPr lang="zh-CN" altLang="en-US" dirty="0"/>
              <a:t>关键问题：如何进行</a:t>
            </a:r>
            <a:r>
              <a:rPr lang="zh-CN" altLang="en-US" dirty="0">
                <a:solidFill>
                  <a:srgbClr val="FF0000"/>
                </a:solidFill>
              </a:rPr>
              <a:t>帧定界</a:t>
            </a:r>
            <a:r>
              <a:rPr lang="zh-CN" altLang="en-US" dirty="0"/>
              <a:t>？</a:t>
            </a:r>
          </a:p>
          <a:p>
            <a:pPr lvl="1"/>
            <a:r>
              <a:rPr lang="zh-CN" altLang="en-US" dirty="0"/>
              <a:t>帧定界又称帧同步，指接收方必须能从物理层接收的比特流中区分出一帧的开始和结束</a:t>
            </a:r>
          </a:p>
          <a:p>
            <a:pPr lvl="1"/>
            <a:r>
              <a:rPr lang="zh-CN" altLang="en-US" dirty="0"/>
              <a:t>选择何种定界符？需要传输的数据本身含有定界符该如何处理？</a:t>
            </a:r>
          </a:p>
          <a:p>
            <a:r>
              <a:rPr lang="zh-CN" altLang="en-US" dirty="0"/>
              <a:t>成帧的方式</a:t>
            </a:r>
          </a:p>
          <a:p>
            <a:pPr lvl="1"/>
            <a:r>
              <a:rPr lang="zh-CN" altLang="en-US" dirty="0"/>
              <a:t>字节计数法：早期技术，现在很少使用</a:t>
            </a:r>
          </a:p>
          <a:p>
            <a:pPr lvl="1"/>
            <a:r>
              <a:rPr lang="zh-CN" altLang="en-US" dirty="0"/>
              <a:t>字节填充的标志字节法：硬件实现比较困难，适合软件实现，如</a:t>
            </a:r>
            <a:r>
              <a:rPr lang="en-US" altLang="zh-CN" dirty="0"/>
              <a:t>PPP</a:t>
            </a:r>
            <a:r>
              <a:rPr lang="zh-CN" altLang="en-US" dirty="0"/>
              <a:t>协议</a:t>
            </a:r>
          </a:p>
          <a:p>
            <a:pPr lvl="1"/>
            <a:r>
              <a:rPr lang="zh-CN" altLang="en-US" dirty="0"/>
              <a:t>比特填充的标志比特法：硬件实现比较容易，如 </a:t>
            </a:r>
            <a:r>
              <a:rPr lang="en-US" altLang="zh-CN" dirty="0"/>
              <a:t>HDLC </a:t>
            </a:r>
            <a:r>
              <a:rPr lang="zh-CN" altLang="en-US" dirty="0"/>
              <a:t>协议</a:t>
            </a:r>
          </a:p>
          <a:p>
            <a:pPr lvl="1"/>
            <a:r>
              <a:rPr lang="zh-CN" altLang="en-US" dirty="0"/>
              <a:t>编码违禁法：物理层实现，如</a:t>
            </a:r>
            <a:r>
              <a:rPr lang="en-US" altLang="zh-CN" dirty="0"/>
              <a:t>802</a:t>
            </a:r>
            <a:r>
              <a:rPr lang="zh-CN" altLang="en-US" dirty="0"/>
              <a:t>以太网链路</a:t>
            </a:r>
          </a:p>
          <a:p>
            <a:r>
              <a:rPr lang="zh-CN" altLang="en-US" dirty="0"/>
              <a:t>目前成帧的主要方法</a:t>
            </a:r>
          </a:p>
          <a:p>
            <a:pPr lvl="1"/>
            <a:r>
              <a:rPr lang="zh-CN" altLang="en-US" dirty="0"/>
              <a:t>比特填充的标志比特法</a:t>
            </a:r>
            <a:endParaRPr lang="en-US" altLang="zh-CN" dirty="0"/>
          </a:p>
          <a:p>
            <a:pPr lvl="1"/>
            <a:r>
              <a:rPr lang="zh-CN" altLang="en-US" dirty="0"/>
              <a:t>编码违禁法</a:t>
            </a:r>
          </a:p>
          <a:p>
            <a:pPr marL="0" indent="0">
              <a:buNone/>
            </a:pPr>
            <a:endParaRPr lang="zh-CN" altLang="en-US" dirty="0"/>
          </a:p>
        </p:txBody>
      </p:sp>
      <p:sp>
        <p:nvSpPr>
          <p:cNvPr id="4" name="灯片编号占位符 3">
            <a:extLst>
              <a:ext uri="{FF2B5EF4-FFF2-40B4-BE49-F238E27FC236}">
                <a16:creationId xmlns:a16="http://schemas.microsoft.com/office/drawing/2014/main" id="{9BD54E44-BA84-4969-A607-7DE16BF646B7}"/>
              </a:ext>
            </a:extLst>
          </p:cNvPr>
          <p:cNvSpPr>
            <a:spLocks noGrp="1"/>
          </p:cNvSpPr>
          <p:nvPr>
            <p:ph type="sldNum" sz="quarter" idx="12"/>
          </p:nvPr>
        </p:nvSpPr>
        <p:spPr/>
        <p:txBody>
          <a:bodyPr/>
          <a:lstStyle/>
          <a:p>
            <a:fld id="{C8BB1146-E542-4D4E-B8E9-6919A11DDD48}" type="slidenum">
              <a:rPr lang="en-US" smtClean="0"/>
              <a:t>26</a:t>
            </a:fld>
            <a:endParaRPr lang="en-US"/>
          </a:p>
        </p:txBody>
      </p:sp>
    </p:spTree>
    <p:extLst>
      <p:ext uri="{BB962C8B-B14F-4D97-AF65-F5344CB8AC3E}">
        <p14:creationId xmlns:p14="http://schemas.microsoft.com/office/powerpoint/2010/main" val="238947445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466D1B-E891-058B-0D93-8D44BA31B05B}"/>
              </a:ext>
            </a:extLst>
          </p:cNvPr>
          <p:cNvSpPr>
            <a:spLocks noGrp="1"/>
          </p:cNvSpPr>
          <p:nvPr>
            <p:ph type="title"/>
          </p:nvPr>
        </p:nvSpPr>
        <p:spPr/>
        <p:txBody>
          <a:bodyPr/>
          <a:lstStyle/>
          <a:p>
            <a:r>
              <a:rPr lang="zh-CN" altLang="en-US" sz="3200" dirty="0">
                <a:latin typeface="+mn-lt"/>
                <a:ea typeface="+mn-ea"/>
                <a:cs typeface="+mn-ea"/>
                <a:sym typeface="+mn-lt"/>
              </a:rPr>
              <a:t>本章总结</a:t>
            </a:r>
            <a:endParaRPr lang="zh-CN" altLang="en-US" dirty="0"/>
          </a:p>
        </p:txBody>
      </p:sp>
      <p:sp>
        <p:nvSpPr>
          <p:cNvPr id="3" name="内容占位符 2">
            <a:extLst>
              <a:ext uri="{FF2B5EF4-FFF2-40B4-BE49-F238E27FC236}">
                <a16:creationId xmlns:a16="http://schemas.microsoft.com/office/drawing/2014/main" id="{9A9E089E-B51D-1FE4-3A34-D494C05633CD}"/>
              </a:ext>
            </a:extLst>
          </p:cNvPr>
          <p:cNvSpPr>
            <a:spLocks noGrp="1"/>
          </p:cNvSpPr>
          <p:nvPr>
            <p:ph idx="1"/>
          </p:nvPr>
        </p:nvSpPr>
        <p:spPr/>
        <p:txBody>
          <a:bodyPr>
            <a:normAutofit/>
          </a:bodyPr>
          <a:lstStyle/>
          <a:p>
            <a:pPr>
              <a:spcBef>
                <a:spcPct val="0"/>
              </a:spcBef>
            </a:pPr>
            <a:r>
              <a:rPr lang="zh-CN" altLang="en-US" dirty="0">
                <a:latin typeface="+mn-ea"/>
                <a:cs typeface="+mn-ea"/>
                <a:sym typeface="+mn-lt"/>
              </a:rPr>
              <a:t>网桥和以太网交换机</a:t>
            </a:r>
            <a:endParaRPr lang="en-US" altLang="zh-CN" dirty="0">
              <a:latin typeface="+mn-ea"/>
              <a:cs typeface="+mn-ea"/>
              <a:sym typeface="+mn-lt"/>
            </a:endParaRPr>
          </a:p>
          <a:p>
            <a:pPr marL="536575" indent="-357188">
              <a:spcBef>
                <a:spcPct val="0"/>
              </a:spcBef>
              <a:buFont typeface="Wingdings" panose="05000000000000000000" pitchFamily="2" charset="2"/>
              <a:buChar char="Ø"/>
            </a:pPr>
            <a:r>
              <a:rPr lang="zh-CN" altLang="en-US" sz="2000" dirty="0">
                <a:latin typeface="+mn-ea"/>
                <a:cs typeface="+mn-ea"/>
                <a:sym typeface="+mn-lt"/>
              </a:rPr>
              <a:t>基于 </a:t>
            </a:r>
            <a:r>
              <a:rPr lang="en-US" altLang="zh-CN" sz="2000" dirty="0">
                <a:latin typeface="+mn-ea"/>
                <a:cs typeface="+mn-ea"/>
                <a:sym typeface="+mn-lt"/>
              </a:rPr>
              <a:t>MAC </a:t>
            </a:r>
            <a:r>
              <a:rPr lang="zh-CN" altLang="en-US" sz="2000" dirty="0">
                <a:latin typeface="+mn-ea"/>
                <a:cs typeface="+mn-ea"/>
                <a:sym typeface="+mn-lt"/>
              </a:rPr>
              <a:t>帧中的源 </a:t>
            </a:r>
            <a:r>
              <a:rPr lang="en-US" altLang="zh-CN" sz="2000" dirty="0">
                <a:latin typeface="+mn-ea"/>
                <a:cs typeface="+mn-ea"/>
                <a:sym typeface="+mn-lt"/>
              </a:rPr>
              <a:t>MAC </a:t>
            </a:r>
            <a:r>
              <a:rPr lang="zh-CN" altLang="en-US" sz="2000" dirty="0">
                <a:latin typeface="+mn-ea"/>
                <a:cs typeface="+mn-ea"/>
                <a:sym typeface="+mn-lt"/>
              </a:rPr>
              <a:t>地址进行自学习，自动生成 </a:t>
            </a:r>
            <a:r>
              <a:rPr lang="en-US" altLang="zh-CN" sz="2000" dirty="0">
                <a:latin typeface="+mn-ea"/>
                <a:cs typeface="+mn-ea"/>
                <a:sym typeface="+mn-lt"/>
              </a:rPr>
              <a:t>MAC </a:t>
            </a:r>
            <a:r>
              <a:rPr lang="zh-CN" altLang="en-US" sz="2000" dirty="0">
                <a:latin typeface="+mn-ea"/>
                <a:cs typeface="+mn-ea"/>
                <a:sym typeface="+mn-lt"/>
              </a:rPr>
              <a:t>地址转发表</a:t>
            </a:r>
            <a:endParaRPr lang="en-US" altLang="zh-CN" sz="2000" dirty="0">
              <a:latin typeface="+mn-ea"/>
              <a:cs typeface="+mn-ea"/>
              <a:sym typeface="+mn-lt"/>
            </a:endParaRPr>
          </a:p>
          <a:p>
            <a:pPr marL="536575" indent="-357188">
              <a:spcBef>
                <a:spcPct val="0"/>
              </a:spcBef>
              <a:buFont typeface="Wingdings" panose="05000000000000000000" pitchFamily="2" charset="2"/>
              <a:buChar char="Ø"/>
            </a:pPr>
            <a:r>
              <a:rPr lang="zh-CN" altLang="en-US" sz="2000" dirty="0">
                <a:latin typeface="+mn-ea"/>
                <a:cs typeface="+mn-ea"/>
                <a:sym typeface="+mn-lt"/>
              </a:rPr>
              <a:t>基于帧中的目的</a:t>
            </a:r>
            <a:r>
              <a:rPr lang="en-US" altLang="zh-CN" sz="2000" dirty="0">
                <a:latin typeface="+mn-ea"/>
                <a:cs typeface="+mn-ea"/>
                <a:sym typeface="+mn-lt"/>
              </a:rPr>
              <a:t>MAC </a:t>
            </a:r>
            <a:r>
              <a:rPr lang="zh-CN" altLang="en-US" sz="2000" dirty="0">
                <a:latin typeface="+mn-ea"/>
                <a:cs typeface="+mn-ea"/>
                <a:sym typeface="+mn-lt"/>
              </a:rPr>
              <a:t>地址查询 </a:t>
            </a:r>
            <a:r>
              <a:rPr lang="en-US" altLang="zh-CN" sz="2000" dirty="0">
                <a:latin typeface="+mn-ea"/>
                <a:cs typeface="+mn-ea"/>
                <a:sym typeface="+mn-lt"/>
              </a:rPr>
              <a:t>MAC </a:t>
            </a:r>
            <a:r>
              <a:rPr lang="zh-CN" altLang="en-US" sz="2000" dirty="0">
                <a:latin typeface="+mn-ea"/>
                <a:cs typeface="+mn-ea"/>
                <a:sym typeface="+mn-lt"/>
              </a:rPr>
              <a:t>地址转发表，完成数据帧的转发</a:t>
            </a:r>
            <a:endParaRPr lang="en-US" altLang="zh-CN" sz="2000" dirty="0">
              <a:latin typeface="+mn-ea"/>
              <a:cs typeface="+mn-ea"/>
              <a:sym typeface="+mn-lt"/>
            </a:endParaRPr>
          </a:p>
          <a:p>
            <a:pPr marL="536575" indent="-357188">
              <a:spcBef>
                <a:spcPct val="0"/>
              </a:spcBef>
              <a:buFont typeface="Wingdings" panose="05000000000000000000" pitchFamily="2" charset="2"/>
              <a:buChar char="Ø"/>
            </a:pPr>
            <a:r>
              <a:rPr lang="zh-CN" altLang="en-US" sz="2000" dirty="0">
                <a:latin typeface="+mn-ea"/>
                <a:cs typeface="+mn-ea"/>
                <a:sym typeface="+mn-lt"/>
              </a:rPr>
              <a:t>如果查询不到 </a:t>
            </a:r>
            <a:r>
              <a:rPr lang="en-US" altLang="zh-CN" sz="2000" dirty="0">
                <a:latin typeface="+mn-ea"/>
                <a:cs typeface="+mn-ea"/>
                <a:sym typeface="+mn-lt"/>
              </a:rPr>
              <a:t>MAC </a:t>
            </a:r>
            <a:r>
              <a:rPr lang="zh-CN" altLang="en-US" sz="2000" dirty="0">
                <a:latin typeface="+mn-ea"/>
                <a:cs typeface="+mn-ea"/>
                <a:sym typeface="+mn-lt"/>
              </a:rPr>
              <a:t>地址转发项，在所有端口上进行广播</a:t>
            </a:r>
            <a:endParaRPr lang="en-US" altLang="zh-CN" sz="2000" dirty="0">
              <a:latin typeface="+mn-ea"/>
              <a:cs typeface="+mn-ea"/>
              <a:sym typeface="+mn-lt"/>
            </a:endParaRPr>
          </a:p>
          <a:p>
            <a:pPr>
              <a:spcBef>
                <a:spcPct val="0"/>
              </a:spcBef>
              <a:buSzPct val="100000"/>
            </a:pPr>
            <a:r>
              <a:rPr lang="zh-CN" altLang="en-US" dirty="0">
                <a:latin typeface="+mn-ea"/>
                <a:cs typeface="+mn-ea"/>
                <a:sym typeface="+mn-lt"/>
              </a:rPr>
              <a:t>为了网络的的可靠性，在网桥或交换机互连时，可能会有冗余链路，网络中存在环路，由于广播风暴会带来网络瘫痪</a:t>
            </a:r>
            <a:endParaRPr lang="en-US" altLang="zh-CN" dirty="0">
              <a:latin typeface="+mn-ea"/>
              <a:cs typeface="+mn-ea"/>
              <a:sym typeface="+mn-lt"/>
            </a:endParaRPr>
          </a:p>
          <a:p>
            <a:pPr marL="536575" indent="-357188">
              <a:spcBef>
                <a:spcPct val="0"/>
              </a:spcBef>
              <a:buSzPct val="100000"/>
              <a:buFont typeface="Wingdings" panose="05000000000000000000" pitchFamily="2" charset="2"/>
              <a:buChar char="Ø"/>
            </a:pPr>
            <a:r>
              <a:rPr lang="zh-CN" altLang="en-US" sz="2000" dirty="0">
                <a:latin typeface="+mn-ea"/>
                <a:cs typeface="+mn-ea"/>
                <a:sym typeface="+mn-lt"/>
              </a:rPr>
              <a:t>网桥或交换机通过</a:t>
            </a:r>
            <a:r>
              <a:rPr lang="en-US" altLang="zh-CN" sz="2000" dirty="0">
                <a:latin typeface="+mn-ea"/>
                <a:cs typeface="+mn-ea"/>
                <a:sym typeface="+mn-lt"/>
              </a:rPr>
              <a:t>802.1D</a:t>
            </a:r>
            <a:r>
              <a:rPr lang="zh-CN" altLang="en-US" sz="2000" dirty="0">
                <a:latin typeface="+mn-ea"/>
                <a:cs typeface="+mn-ea"/>
                <a:sym typeface="+mn-lt"/>
              </a:rPr>
              <a:t>的</a:t>
            </a:r>
            <a:r>
              <a:rPr lang="en-US" altLang="zh-CN" sz="2000" dirty="0">
                <a:latin typeface="+mn-ea"/>
                <a:cs typeface="+mn-ea"/>
                <a:sym typeface="+mn-lt"/>
              </a:rPr>
              <a:t>STP</a:t>
            </a:r>
            <a:r>
              <a:rPr lang="zh-CN" altLang="en-US" sz="2000" dirty="0">
                <a:latin typeface="+mn-ea"/>
                <a:cs typeface="+mn-ea"/>
                <a:sym typeface="+mn-lt"/>
              </a:rPr>
              <a:t>生成树协议，阻塞掉一些端口链路，使得从一台主机到所有其他主机的路径是无环路的树状结构，从而消除了兜圈子现象</a:t>
            </a:r>
            <a:endParaRPr lang="en-US" altLang="zh-CN" sz="2000" dirty="0">
              <a:latin typeface="+mn-ea"/>
              <a:cs typeface="+mn-ea"/>
              <a:sym typeface="+mn-lt"/>
            </a:endParaRPr>
          </a:p>
          <a:p>
            <a:pPr marL="536575" indent="-357188">
              <a:spcBef>
                <a:spcPct val="0"/>
              </a:spcBef>
              <a:buClr>
                <a:schemeClr val="tx1"/>
              </a:buClr>
              <a:buSzPct val="100000"/>
              <a:buFont typeface="Wingdings" panose="05000000000000000000" pitchFamily="2" charset="2"/>
              <a:buChar char="Ø"/>
            </a:pPr>
            <a:r>
              <a:rPr lang="zh-CN" altLang="en-US" sz="2000" dirty="0">
                <a:latin typeface="+mn-ea"/>
                <a:cs typeface="+mn-ea"/>
                <a:sym typeface="+mn-lt"/>
              </a:rPr>
              <a:t>以太交换机</a:t>
            </a:r>
            <a:r>
              <a:rPr lang="zh-CN" altLang="en-US" sz="2000" dirty="0">
                <a:latin typeface="+mn-ea"/>
                <a:cs typeface="+mn-ea"/>
              </a:rPr>
              <a:t>典型的转发模式有：直通式、存储转发式、无碎片模式</a:t>
            </a:r>
            <a:endParaRPr lang="zh-CN" altLang="en-US" sz="2000" dirty="0">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D627213E-2726-8818-3A6C-B461257D596F}"/>
              </a:ext>
            </a:extLst>
          </p:cNvPr>
          <p:cNvSpPr>
            <a:spLocks noGrp="1"/>
          </p:cNvSpPr>
          <p:nvPr>
            <p:ph type="sldNum" sz="quarter" idx="12"/>
          </p:nvPr>
        </p:nvSpPr>
        <p:spPr/>
        <p:txBody>
          <a:bodyPr/>
          <a:lstStyle/>
          <a:p>
            <a:fld id="{C8BB1146-E542-4D4E-B8E9-6919A11DDD48}" type="slidenum">
              <a:rPr lang="en-US" smtClean="0"/>
              <a:t>260</a:t>
            </a:fld>
            <a:endParaRPr lang="en-US"/>
          </a:p>
        </p:txBody>
      </p:sp>
    </p:spTree>
    <p:extLst>
      <p:ext uri="{BB962C8B-B14F-4D97-AF65-F5344CB8AC3E}">
        <p14:creationId xmlns:p14="http://schemas.microsoft.com/office/powerpoint/2010/main" val="199207790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0AA53-72FB-4603-D470-006C43874BCB}"/>
              </a:ext>
            </a:extLst>
          </p:cNvPr>
          <p:cNvSpPr>
            <a:spLocks noGrp="1"/>
          </p:cNvSpPr>
          <p:nvPr>
            <p:ph type="title"/>
          </p:nvPr>
        </p:nvSpPr>
        <p:spPr/>
        <p:txBody>
          <a:bodyPr/>
          <a:lstStyle/>
          <a:p>
            <a:r>
              <a:rPr lang="zh-CN" altLang="en-US" sz="3200" dirty="0">
                <a:latin typeface="+mn-lt"/>
                <a:ea typeface="+mn-ea"/>
                <a:cs typeface="+mn-ea"/>
                <a:sym typeface="+mn-lt"/>
              </a:rPr>
              <a:t>本章总结</a:t>
            </a:r>
            <a:endParaRPr lang="zh-CN" altLang="en-US" dirty="0"/>
          </a:p>
        </p:txBody>
      </p:sp>
      <p:sp>
        <p:nvSpPr>
          <p:cNvPr id="3" name="内容占位符 2">
            <a:extLst>
              <a:ext uri="{FF2B5EF4-FFF2-40B4-BE49-F238E27FC236}">
                <a16:creationId xmlns:a16="http://schemas.microsoft.com/office/drawing/2014/main" id="{91B0B5F5-CEA9-AAA2-459C-6768E511524D}"/>
              </a:ext>
            </a:extLst>
          </p:cNvPr>
          <p:cNvSpPr>
            <a:spLocks noGrp="1"/>
          </p:cNvSpPr>
          <p:nvPr>
            <p:ph idx="1"/>
          </p:nvPr>
        </p:nvSpPr>
        <p:spPr/>
        <p:txBody>
          <a:bodyPr>
            <a:normAutofit/>
          </a:bodyPr>
          <a:lstStyle/>
          <a:p>
            <a:pPr>
              <a:lnSpc>
                <a:spcPct val="120000"/>
              </a:lnSpc>
              <a:spcBef>
                <a:spcPct val="0"/>
              </a:spcBef>
            </a:pPr>
            <a:r>
              <a:rPr lang="zh-CN" altLang="en-US" dirty="0">
                <a:latin typeface="+mn-ea"/>
                <a:cs typeface="+mn-ea"/>
                <a:sym typeface="+mn-lt"/>
              </a:rPr>
              <a:t>虚拟局域网</a:t>
            </a:r>
            <a:r>
              <a:rPr lang="en-US" altLang="zh-CN" dirty="0">
                <a:latin typeface="+mn-ea"/>
                <a:cs typeface="+mn-ea"/>
                <a:sym typeface="+mn-lt"/>
              </a:rPr>
              <a:t>VLAN</a:t>
            </a:r>
          </a:p>
          <a:p>
            <a:pPr marL="609600" indent="-342900">
              <a:lnSpc>
                <a:spcPct val="120000"/>
              </a:lnSpc>
              <a:spcBef>
                <a:spcPct val="0"/>
              </a:spcBef>
              <a:buFont typeface="Wingdings" panose="05000000000000000000" pitchFamily="2" charset="2"/>
              <a:buChar char="Ø"/>
            </a:pPr>
            <a:r>
              <a:rPr lang="zh-CN" altLang="en-US" sz="2000" dirty="0">
                <a:latin typeface="+mn-ea"/>
                <a:cs typeface="+mn-ea"/>
                <a:sym typeface="+mn-lt"/>
              </a:rPr>
              <a:t>以太交换机互连的主机在同个广播域内，存在广播风暴带来的网络性能下降问题和用户信息安全问题</a:t>
            </a:r>
            <a:endParaRPr lang="en-US" altLang="zh-CN" sz="2000" dirty="0">
              <a:latin typeface="+mn-ea"/>
              <a:cs typeface="+mn-ea"/>
              <a:sym typeface="+mn-lt"/>
            </a:endParaRPr>
          </a:p>
          <a:p>
            <a:pPr marL="609600" indent="-342900">
              <a:lnSpc>
                <a:spcPct val="120000"/>
              </a:lnSpc>
              <a:spcBef>
                <a:spcPct val="0"/>
              </a:spcBef>
              <a:buFont typeface="Wingdings" panose="05000000000000000000" pitchFamily="2" charset="2"/>
              <a:buChar char="Ø"/>
            </a:pPr>
            <a:r>
              <a:rPr lang="zh-CN" altLang="en-US" sz="2000" dirty="0">
                <a:latin typeface="+mn-ea"/>
                <a:cs typeface="+mn-ea"/>
                <a:sym typeface="+mn-lt"/>
              </a:rPr>
              <a:t>虚拟局域网是按照某种需要将用户主机和网络资源进行虚拟的逻辑组合，将具有某种共同需要和共同特征的主机划入一个</a:t>
            </a:r>
            <a:r>
              <a:rPr lang="en-US" altLang="zh-CN" sz="2000" dirty="0">
                <a:latin typeface="+mn-ea"/>
                <a:cs typeface="+mn-ea"/>
                <a:sym typeface="+mn-lt"/>
              </a:rPr>
              <a:t>VLAN</a:t>
            </a:r>
            <a:r>
              <a:rPr lang="zh-CN" altLang="en-US" sz="2000" dirty="0">
                <a:latin typeface="+mn-ea"/>
                <a:cs typeface="+mn-ea"/>
                <a:sym typeface="+mn-lt"/>
              </a:rPr>
              <a:t>组</a:t>
            </a:r>
            <a:endParaRPr lang="en-US" altLang="zh-CN" sz="2000" dirty="0">
              <a:latin typeface="+mn-ea"/>
              <a:cs typeface="+mn-ea"/>
              <a:sym typeface="+mn-lt"/>
            </a:endParaRPr>
          </a:p>
          <a:p>
            <a:pPr marL="609600" indent="-342900">
              <a:lnSpc>
                <a:spcPct val="120000"/>
              </a:lnSpc>
              <a:spcBef>
                <a:spcPct val="0"/>
              </a:spcBef>
              <a:buFont typeface="Wingdings" panose="05000000000000000000" pitchFamily="2" charset="2"/>
              <a:buChar char="Ø"/>
            </a:pPr>
            <a:r>
              <a:rPr lang="zh-CN" altLang="en-US" sz="2000" dirty="0">
                <a:latin typeface="+mn-ea"/>
                <a:cs typeface="+mn-ea"/>
                <a:sym typeface="+mn-lt"/>
              </a:rPr>
              <a:t>虚拟局域网的 </a:t>
            </a:r>
            <a:r>
              <a:rPr lang="en-US" altLang="zh-CN" sz="2000" dirty="0">
                <a:latin typeface="+mn-ea"/>
                <a:cs typeface="+mn-ea"/>
                <a:sym typeface="+mn-lt"/>
              </a:rPr>
              <a:t>MAC </a:t>
            </a:r>
            <a:r>
              <a:rPr lang="zh-CN" altLang="en-US" sz="2000" dirty="0">
                <a:latin typeface="+mn-ea"/>
                <a:cs typeface="+mn-ea"/>
                <a:sym typeface="+mn-lt"/>
              </a:rPr>
              <a:t>帧按照</a:t>
            </a:r>
            <a:r>
              <a:rPr lang="en-US" altLang="zh-CN" sz="2000" dirty="0">
                <a:latin typeface="+mn-ea"/>
                <a:cs typeface="+mn-ea"/>
                <a:sym typeface="+mn-lt"/>
              </a:rPr>
              <a:t>802.1Q </a:t>
            </a:r>
            <a:r>
              <a:rPr lang="zh-CN" altLang="en-US" sz="2000" dirty="0">
                <a:latin typeface="+mn-ea"/>
                <a:cs typeface="+mn-ea"/>
                <a:sym typeface="+mn-lt"/>
              </a:rPr>
              <a:t>协议来标识 </a:t>
            </a:r>
            <a:r>
              <a:rPr lang="en-US" altLang="zh-CN" sz="2000" dirty="0">
                <a:latin typeface="+mn-ea"/>
                <a:cs typeface="+mn-ea"/>
                <a:sym typeface="+mn-lt"/>
              </a:rPr>
              <a:t>VLAN tag</a:t>
            </a:r>
          </a:p>
          <a:p>
            <a:pPr marL="609600" indent="-342900">
              <a:lnSpc>
                <a:spcPct val="120000"/>
              </a:lnSpc>
              <a:spcBef>
                <a:spcPct val="0"/>
              </a:spcBef>
              <a:buFont typeface="Wingdings" panose="05000000000000000000" pitchFamily="2" charset="2"/>
              <a:buChar char="Ø"/>
            </a:pPr>
            <a:r>
              <a:rPr lang="zh-CN" altLang="en-US" sz="2000" dirty="0">
                <a:latin typeface="+mn-ea"/>
                <a:cs typeface="+mn-ea"/>
                <a:sym typeface="+mn-lt"/>
              </a:rPr>
              <a:t>同个</a:t>
            </a:r>
            <a:r>
              <a:rPr lang="en-US" altLang="zh-CN" sz="2000" dirty="0">
                <a:latin typeface="+mn-ea"/>
                <a:cs typeface="+mn-ea"/>
                <a:sym typeface="+mn-lt"/>
              </a:rPr>
              <a:t>VLAN</a:t>
            </a:r>
            <a:r>
              <a:rPr lang="zh-CN" altLang="en-US" sz="2000" dirty="0">
                <a:latin typeface="+mn-ea"/>
                <a:cs typeface="+mn-ea"/>
                <a:sym typeface="+mn-lt"/>
              </a:rPr>
              <a:t>组在一个广播域内，二层</a:t>
            </a:r>
            <a:r>
              <a:rPr lang="en-US" altLang="zh-CN" sz="2000" dirty="0">
                <a:latin typeface="+mn-ea"/>
                <a:cs typeface="+mn-ea"/>
                <a:sym typeface="+mn-lt"/>
              </a:rPr>
              <a:t>MAC</a:t>
            </a:r>
            <a:r>
              <a:rPr lang="zh-CN" altLang="en-US" sz="2000" dirty="0">
                <a:latin typeface="+mn-ea"/>
                <a:cs typeface="+mn-ea"/>
                <a:sym typeface="+mn-lt"/>
              </a:rPr>
              <a:t>报文可以在本 </a:t>
            </a:r>
            <a:r>
              <a:rPr lang="en-US" altLang="zh-CN" sz="2000" dirty="0">
                <a:latin typeface="+mn-ea"/>
                <a:cs typeface="+mn-ea"/>
                <a:sym typeface="+mn-lt"/>
              </a:rPr>
              <a:t>VLAN </a:t>
            </a:r>
            <a:r>
              <a:rPr lang="zh-CN" altLang="en-US" sz="2000" dirty="0">
                <a:latin typeface="+mn-ea"/>
                <a:cs typeface="+mn-ea"/>
                <a:sym typeface="+mn-lt"/>
              </a:rPr>
              <a:t>组内传播</a:t>
            </a:r>
            <a:endParaRPr lang="en-US" altLang="zh-CN" sz="2000" dirty="0">
              <a:latin typeface="+mn-ea"/>
              <a:cs typeface="+mn-ea"/>
              <a:sym typeface="+mn-lt"/>
            </a:endParaRPr>
          </a:p>
          <a:p>
            <a:pPr marL="609600" indent="-342900">
              <a:lnSpc>
                <a:spcPct val="120000"/>
              </a:lnSpc>
              <a:spcBef>
                <a:spcPct val="0"/>
              </a:spcBef>
              <a:buFont typeface="Wingdings" panose="05000000000000000000" pitchFamily="2" charset="2"/>
              <a:buChar char="Ø"/>
            </a:pPr>
            <a:r>
              <a:rPr lang="en-US" altLang="zh-CN" sz="2000" dirty="0">
                <a:latin typeface="+mn-ea"/>
                <a:cs typeface="+mn-ea"/>
                <a:sym typeface="+mn-lt"/>
              </a:rPr>
              <a:t>VLAN</a:t>
            </a:r>
            <a:r>
              <a:rPr lang="zh-CN" altLang="en-US" sz="2000" dirty="0">
                <a:latin typeface="+mn-ea"/>
                <a:cs typeface="+mn-ea"/>
                <a:sym typeface="+mn-lt"/>
              </a:rPr>
              <a:t>的划分方法有基于端口、用户主机</a:t>
            </a:r>
            <a:r>
              <a:rPr lang="en-US" altLang="zh-CN" sz="2000" dirty="0">
                <a:latin typeface="+mn-ea"/>
                <a:cs typeface="+mn-ea"/>
                <a:sym typeface="+mn-lt"/>
              </a:rPr>
              <a:t>MAC</a:t>
            </a:r>
            <a:r>
              <a:rPr lang="zh-CN" altLang="en-US" sz="2000" dirty="0">
                <a:latin typeface="+mn-ea"/>
                <a:cs typeface="+mn-ea"/>
                <a:sym typeface="+mn-lt"/>
              </a:rPr>
              <a:t>、报文协议、报文 </a:t>
            </a:r>
            <a:r>
              <a:rPr lang="en-US" altLang="zh-CN" sz="2000" dirty="0">
                <a:latin typeface="+mn-ea"/>
                <a:cs typeface="+mn-ea"/>
                <a:sym typeface="+mn-lt"/>
              </a:rPr>
              <a:t>IP </a:t>
            </a:r>
            <a:r>
              <a:rPr lang="zh-CN" altLang="en-US" sz="2000" dirty="0">
                <a:latin typeface="+mn-ea"/>
                <a:cs typeface="+mn-ea"/>
                <a:sym typeface="+mn-lt"/>
              </a:rPr>
              <a:t>地址等</a:t>
            </a:r>
            <a:endParaRPr lang="en-US" altLang="zh-CN" sz="2000" dirty="0">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3EE5BB55-2090-0149-FA96-3A28C717FC67}"/>
              </a:ext>
            </a:extLst>
          </p:cNvPr>
          <p:cNvSpPr>
            <a:spLocks noGrp="1"/>
          </p:cNvSpPr>
          <p:nvPr>
            <p:ph type="sldNum" sz="quarter" idx="12"/>
          </p:nvPr>
        </p:nvSpPr>
        <p:spPr/>
        <p:txBody>
          <a:bodyPr/>
          <a:lstStyle/>
          <a:p>
            <a:fld id="{C8BB1146-E542-4D4E-B8E9-6919A11DDD48}" type="slidenum">
              <a:rPr lang="en-US" smtClean="0"/>
              <a:t>261</a:t>
            </a:fld>
            <a:endParaRPr lang="en-US"/>
          </a:p>
        </p:txBody>
      </p:sp>
    </p:spTree>
    <p:extLst>
      <p:ext uri="{BB962C8B-B14F-4D97-AF65-F5344CB8AC3E}">
        <p14:creationId xmlns:p14="http://schemas.microsoft.com/office/powerpoint/2010/main" val="4093902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AA9EA2-14D1-4207-AAB3-8170CA405A9C}"/>
              </a:ext>
            </a:extLst>
          </p:cNvPr>
          <p:cNvSpPr>
            <a:spLocks noGrp="1"/>
          </p:cNvSpPr>
          <p:nvPr>
            <p:ph type="title"/>
          </p:nvPr>
        </p:nvSpPr>
        <p:spPr/>
        <p:txBody>
          <a:bodyPr/>
          <a:lstStyle/>
          <a:p>
            <a:r>
              <a:rPr lang="zh-CN" altLang="en-US" dirty="0"/>
              <a:t>字节计数法</a:t>
            </a:r>
          </a:p>
        </p:txBody>
      </p:sp>
      <p:sp>
        <p:nvSpPr>
          <p:cNvPr id="3" name="内容占位符 2">
            <a:extLst>
              <a:ext uri="{FF2B5EF4-FFF2-40B4-BE49-F238E27FC236}">
                <a16:creationId xmlns:a16="http://schemas.microsoft.com/office/drawing/2014/main" id="{65E66BED-3F11-45A7-8E7F-895040F7C9BF}"/>
              </a:ext>
            </a:extLst>
          </p:cNvPr>
          <p:cNvSpPr>
            <a:spLocks noGrp="1"/>
          </p:cNvSpPr>
          <p:nvPr>
            <p:ph idx="1"/>
          </p:nvPr>
        </p:nvSpPr>
        <p:spPr>
          <a:xfrm>
            <a:off x="660400" y="1125539"/>
            <a:ext cx="10858500" cy="530541"/>
          </a:xfrm>
        </p:spPr>
        <p:txBody>
          <a:bodyPr/>
          <a:lstStyle/>
          <a:p>
            <a:r>
              <a:rPr lang="zh-CN" altLang="en-US" dirty="0"/>
              <a:t>无差错时的情形</a:t>
            </a:r>
          </a:p>
        </p:txBody>
      </p:sp>
      <p:sp>
        <p:nvSpPr>
          <p:cNvPr id="4" name="灯片编号占位符 3">
            <a:extLst>
              <a:ext uri="{FF2B5EF4-FFF2-40B4-BE49-F238E27FC236}">
                <a16:creationId xmlns:a16="http://schemas.microsoft.com/office/drawing/2014/main" id="{5821775E-5A93-402F-87CF-4A3B21290B30}"/>
              </a:ext>
            </a:extLst>
          </p:cNvPr>
          <p:cNvSpPr>
            <a:spLocks noGrp="1"/>
          </p:cNvSpPr>
          <p:nvPr>
            <p:ph type="sldNum" sz="quarter" idx="12"/>
          </p:nvPr>
        </p:nvSpPr>
        <p:spPr/>
        <p:txBody>
          <a:bodyPr/>
          <a:lstStyle/>
          <a:p>
            <a:fld id="{C8BB1146-E542-4D4E-B8E9-6919A11DDD48}" type="slidenum">
              <a:rPr lang="en-US" smtClean="0"/>
              <a:t>27</a:t>
            </a:fld>
            <a:endParaRPr lang="en-US"/>
          </a:p>
        </p:txBody>
      </p:sp>
      <p:grpSp>
        <p:nvGrpSpPr>
          <p:cNvPr id="5" name="组合 4">
            <a:extLst>
              <a:ext uri="{FF2B5EF4-FFF2-40B4-BE49-F238E27FC236}">
                <a16:creationId xmlns:a16="http://schemas.microsoft.com/office/drawing/2014/main" id="{6964F611-CADC-4B40-8837-F30B44C7F531}"/>
              </a:ext>
            </a:extLst>
          </p:cNvPr>
          <p:cNvGrpSpPr/>
          <p:nvPr/>
        </p:nvGrpSpPr>
        <p:grpSpPr>
          <a:xfrm>
            <a:off x="2151440" y="2698670"/>
            <a:ext cx="1594449" cy="1086830"/>
            <a:chOff x="1628570" y="3387255"/>
            <a:chExt cx="1594449" cy="1086830"/>
          </a:xfrm>
        </p:grpSpPr>
        <p:sp>
          <p:nvSpPr>
            <p:cNvPr id="6" name="左大括号 5">
              <a:extLst>
                <a:ext uri="{FF2B5EF4-FFF2-40B4-BE49-F238E27FC236}">
                  <a16:creationId xmlns:a16="http://schemas.microsoft.com/office/drawing/2014/main" id="{0EFB8C5A-6F36-493C-B788-547F5C9816ED}"/>
                </a:ext>
              </a:extLst>
            </p:cNvPr>
            <p:cNvSpPr/>
            <p:nvPr/>
          </p:nvSpPr>
          <p:spPr>
            <a:xfrm rot="16200000">
              <a:off x="2346283" y="2669542"/>
              <a:ext cx="159024" cy="159444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 name="矩形 6">
              <a:extLst>
                <a:ext uri="{FF2B5EF4-FFF2-40B4-BE49-F238E27FC236}">
                  <a16:creationId xmlns:a16="http://schemas.microsoft.com/office/drawing/2014/main" id="{A8C1E74A-C073-42B4-8A7B-861AC17213F3}"/>
                </a:ext>
              </a:extLst>
            </p:cNvPr>
            <p:cNvSpPr/>
            <p:nvPr/>
          </p:nvSpPr>
          <p:spPr>
            <a:xfrm>
              <a:off x="1950271" y="3674892"/>
              <a:ext cx="951048" cy="799193"/>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cs typeface="+mn-ea"/>
                  <a:sym typeface="+mn-lt"/>
                </a:rPr>
                <a:t>第</a:t>
              </a:r>
              <a:r>
                <a:rPr kumimoji="1" lang="en-US" altLang="zh-CN" sz="2000" b="0" i="0" u="none" strike="noStrike" kern="1200" cap="none" spc="0" normalizeH="0" baseline="0" noProof="0" dirty="0">
                  <a:ln>
                    <a:noFill/>
                  </a:ln>
                  <a:solidFill>
                    <a:prstClr val="black"/>
                  </a:solidFill>
                  <a:effectLst/>
                  <a:uLnTx/>
                  <a:uFillTx/>
                  <a:cs typeface="+mn-ea"/>
                  <a:sym typeface="+mn-lt"/>
                </a:rPr>
                <a:t>1</a:t>
              </a:r>
              <a:r>
                <a:rPr kumimoji="1" lang="zh-CN" altLang="en-US" sz="2000" b="0" i="0" u="none" strike="noStrike" kern="1200" cap="none" spc="0" normalizeH="0" baseline="0" noProof="0" dirty="0">
                  <a:ln>
                    <a:noFill/>
                  </a:ln>
                  <a:solidFill>
                    <a:prstClr val="black"/>
                  </a:solidFill>
                  <a:effectLst/>
                  <a:uLnTx/>
                  <a:uFillTx/>
                  <a:cs typeface="+mn-ea"/>
                  <a:sym typeface="+mn-lt"/>
                </a:rPr>
                <a:t>帧</a:t>
              </a:r>
              <a:endParaRPr kumimoji="1" lang="en-US" altLang="zh-CN" sz="2000" b="0"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base" latinLnBrk="0" hangingPunct="1">
                <a:lnSpc>
                  <a:spcPct val="120000"/>
                </a:lnSpc>
                <a:spcAft>
                  <a:spcPct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cs typeface="+mn-ea"/>
                  <a:sym typeface="+mn-lt"/>
                </a:rPr>
                <a:t>5</a:t>
              </a:r>
              <a:r>
                <a:rPr kumimoji="1" lang="zh-CN" altLang="en-US" sz="2000" b="0" i="0" u="none" strike="noStrike" kern="1200" cap="none" spc="0" normalizeH="0" baseline="0" noProof="0" dirty="0">
                  <a:ln>
                    <a:noFill/>
                  </a:ln>
                  <a:solidFill>
                    <a:prstClr val="black"/>
                  </a:solidFill>
                  <a:effectLst/>
                  <a:uLnTx/>
                  <a:uFillTx/>
                  <a:cs typeface="+mn-ea"/>
                  <a:sym typeface="+mn-lt"/>
                </a:rPr>
                <a:t>字节</a:t>
              </a:r>
            </a:p>
          </p:txBody>
        </p:sp>
      </p:grpSp>
      <p:grpSp>
        <p:nvGrpSpPr>
          <p:cNvPr id="8" name="组合 7">
            <a:extLst>
              <a:ext uri="{FF2B5EF4-FFF2-40B4-BE49-F238E27FC236}">
                <a16:creationId xmlns:a16="http://schemas.microsoft.com/office/drawing/2014/main" id="{CAB807FE-F0E1-46A3-99A9-CCCDAA12E91C}"/>
              </a:ext>
            </a:extLst>
          </p:cNvPr>
          <p:cNvGrpSpPr/>
          <p:nvPr/>
        </p:nvGrpSpPr>
        <p:grpSpPr>
          <a:xfrm>
            <a:off x="3745890" y="2698670"/>
            <a:ext cx="1594449" cy="1086830"/>
            <a:chOff x="3223020" y="3387255"/>
            <a:chExt cx="1594449" cy="1086830"/>
          </a:xfrm>
        </p:grpSpPr>
        <p:sp>
          <p:nvSpPr>
            <p:cNvPr id="9" name="左大括号 8">
              <a:extLst>
                <a:ext uri="{FF2B5EF4-FFF2-40B4-BE49-F238E27FC236}">
                  <a16:creationId xmlns:a16="http://schemas.microsoft.com/office/drawing/2014/main" id="{0515278C-BB67-4DBF-92D5-51F0C9471266}"/>
                </a:ext>
              </a:extLst>
            </p:cNvPr>
            <p:cNvSpPr/>
            <p:nvPr/>
          </p:nvSpPr>
          <p:spPr>
            <a:xfrm rot="16200000">
              <a:off x="3940733" y="2669542"/>
              <a:ext cx="159024" cy="159444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 name="矩形 9">
              <a:extLst>
                <a:ext uri="{FF2B5EF4-FFF2-40B4-BE49-F238E27FC236}">
                  <a16:creationId xmlns:a16="http://schemas.microsoft.com/office/drawing/2014/main" id="{A43F4F15-9E3F-4A1C-859D-ADF4338032BC}"/>
                </a:ext>
              </a:extLst>
            </p:cNvPr>
            <p:cNvSpPr/>
            <p:nvPr/>
          </p:nvSpPr>
          <p:spPr>
            <a:xfrm>
              <a:off x="3544721" y="3674892"/>
              <a:ext cx="951048" cy="799193"/>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cs typeface="+mn-ea"/>
                  <a:sym typeface="+mn-lt"/>
                </a:rPr>
                <a:t>第</a:t>
              </a:r>
              <a:r>
                <a:rPr kumimoji="1" lang="en-US" altLang="zh-CN" sz="2000" b="0" i="0" u="none" strike="noStrike" kern="1200" cap="none" spc="0" normalizeH="0" baseline="0" noProof="0" dirty="0">
                  <a:ln>
                    <a:noFill/>
                  </a:ln>
                  <a:solidFill>
                    <a:prstClr val="black"/>
                  </a:solidFill>
                  <a:effectLst/>
                  <a:uLnTx/>
                  <a:uFillTx/>
                  <a:cs typeface="+mn-ea"/>
                  <a:sym typeface="+mn-lt"/>
                </a:rPr>
                <a:t>2</a:t>
              </a:r>
              <a:r>
                <a:rPr kumimoji="1" lang="zh-CN" altLang="en-US" sz="2000" b="0" i="0" u="none" strike="noStrike" kern="1200" cap="none" spc="0" normalizeH="0" baseline="0" noProof="0" dirty="0">
                  <a:ln>
                    <a:noFill/>
                  </a:ln>
                  <a:solidFill>
                    <a:prstClr val="black"/>
                  </a:solidFill>
                  <a:effectLst/>
                  <a:uLnTx/>
                  <a:uFillTx/>
                  <a:cs typeface="+mn-ea"/>
                  <a:sym typeface="+mn-lt"/>
                </a:rPr>
                <a:t>帧</a:t>
              </a:r>
              <a:endParaRPr kumimoji="1" lang="en-US" altLang="zh-CN" sz="2000" b="0"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base" latinLnBrk="0" hangingPunct="1">
                <a:lnSpc>
                  <a:spcPct val="120000"/>
                </a:lnSpc>
                <a:spcAft>
                  <a:spcPct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cs typeface="+mn-ea"/>
                  <a:sym typeface="+mn-lt"/>
                </a:rPr>
                <a:t>5</a:t>
              </a:r>
              <a:r>
                <a:rPr kumimoji="1" lang="zh-CN" altLang="en-US" sz="2000" b="0" i="0" u="none" strike="noStrike" kern="1200" cap="none" spc="0" normalizeH="0" baseline="0" noProof="0" dirty="0">
                  <a:ln>
                    <a:noFill/>
                  </a:ln>
                  <a:solidFill>
                    <a:prstClr val="black"/>
                  </a:solidFill>
                  <a:effectLst/>
                  <a:uLnTx/>
                  <a:uFillTx/>
                  <a:cs typeface="+mn-ea"/>
                  <a:sym typeface="+mn-lt"/>
                </a:rPr>
                <a:t>字节</a:t>
              </a:r>
            </a:p>
          </p:txBody>
        </p:sp>
      </p:grpSp>
      <p:grpSp>
        <p:nvGrpSpPr>
          <p:cNvPr id="11" name="组合 10">
            <a:extLst>
              <a:ext uri="{FF2B5EF4-FFF2-40B4-BE49-F238E27FC236}">
                <a16:creationId xmlns:a16="http://schemas.microsoft.com/office/drawing/2014/main" id="{BDAC1CC4-E94D-4D06-850E-DEC32173BB09}"/>
              </a:ext>
            </a:extLst>
          </p:cNvPr>
          <p:cNvGrpSpPr/>
          <p:nvPr/>
        </p:nvGrpSpPr>
        <p:grpSpPr>
          <a:xfrm>
            <a:off x="5340340" y="2698670"/>
            <a:ext cx="2549057" cy="1088439"/>
            <a:chOff x="4817470" y="3387255"/>
            <a:chExt cx="2549057" cy="1088439"/>
          </a:xfrm>
        </p:grpSpPr>
        <p:sp>
          <p:nvSpPr>
            <p:cNvPr id="12" name="左大括号 11">
              <a:extLst>
                <a:ext uri="{FF2B5EF4-FFF2-40B4-BE49-F238E27FC236}">
                  <a16:creationId xmlns:a16="http://schemas.microsoft.com/office/drawing/2014/main" id="{B560ED70-C5F6-4CAE-8103-46D1B98CB4AD}"/>
                </a:ext>
              </a:extLst>
            </p:cNvPr>
            <p:cNvSpPr/>
            <p:nvPr/>
          </p:nvSpPr>
          <p:spPr>
            <a:xfrm rot="16200000">
              <a:off x="6012487" y="2192238"/>
              <a:ext cx="159023" cy="2549057"/>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3" name="矩形 12">
              <a:extLst>
                <a:ext uri="{FF2B5EF4-FFF2-40B4-BE49-F238E27FC236}">
                  <a16:creationId xmlns:a16="http://schemas.microsoft.com/office/drawing/2014/main" id="{26ACF923-4F8F-4104-8BD7-4D1464CFC667}"/>
                </a:ext>
              </a:extLst>
            </p:cNvPr>
            <p:cNvSpPr/>
            <p:nvPr/>
          </p:nvSpPr>
          <p:spPr>
            <a:xfrm>
              <a:off x="5612074" y="3676501"/>
              <a:ext cx="951048" cy="799193"/>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cs typeface="+mn-ea"/>
                  <a:sym typeface="+mn-lt"/>
                </a:rPr>
                <a:t>第</a:t>
              </a:r>
              <a:r>
                <a:rPr kumimoji="1" lang="en-US" altLang="zh-CN" sz="2000" b="0" i="0" u="none" strike="noStrike" kern="1200" cap="none" spc="0" normalizeH="0" baseline="0" noProof="0" dirty="0">
                  <a:ln>
                    <a:noFill/>
                  </a:ln>
                  <a:solidFill>
                    <a:prstClr val="black"/>
                  </a:solidFill>
                  <a:effectLst/>
                  <a:uLnTx/>
                  <a:uFillTx/>
                  <a:cs typeface="+mn-ea"/>
                  <a:sym typeface="+mn-lt"/>
                </a:rPr>
                <a:t>3</a:t>
              </a:r>
              <a:r>
                <a:rPr kumimoji="1" lang="zh-CN" altLang="en-US" sz="2000" b="0" i="0" u="none" strike="noStrike" kern="1200" cap="none" spc="0" normalizeH="0" baseline="0" noProof="0" dirty="0">
                  <a:ln>
                    <a:noFill/>
                  </a:ln>
                  <a:solidFill>
                    <a:prstClr val="black"/>
                  </a:solidFill>
                  <a:effectLst/>
                  <a:uLnTx/>
                  <a:uFillTx/>
                  <a:cs typeface="+mn-ea"/>
                  <a:sym typeface="+mn-lt"/>
                </a:rPr>
                <a:t>帧</a:t>
              </a:r>
              <a:endParaRPr kumimoji="1" lang="en-US" altLang="zh-CN" sz="2000" b="0"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base" latinLnBrk="0" hangingPunct="1">
                <a:lnSpc>
                  <a:spcPct val="120000"/>
                </a:lnSpc>
                <a:spcAft>
                  <a:spcPct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cs typeface="+mn-ea"/>
                  <a:sym typeface="+mn-lt"/>
                </a:rPr>
                <a:t>8</a:t>
              </a:r>
              <a:r>
                <a:rPr kumimoji="1" lang="zh-CN" altLang="en-US" sz="2000" b="0" i="0" u="none" strike="noStrike" kern="1200" cap="none" spc="0" normalizeH="0" baseline="0" noProof="0" dirty="0">
                  <a:ln>
                    <a:noFill/>
                  </a:ln>
                  <a:solidFill>
                    <a:prstClr val="black"/>
                  </a:solidFill>
                  <a:effectLst/>
                  <a:uLnTx/>
                  <a:uFillTx/>
                  <a:cs typeface="+mn-ea"/>
                  <a:sym typeface="+mn-lt"/>
                </a:rPr>
                <a:t>字节</a:t>
              </a:r>
            </a:p>
          </p:txBody>
        </p:sp>
      </p:grpSp>
      <p:grpSp>
        <p:nvGrpSpPr>
          <p:cNvPr id="14" name="组合 13">
            <a:extLst>
              <a:ext uri="{FF2B5EF4-FFF2-40B4-BE49-F238E27FC236}">
                <a16:creationId xmlns:a16="http://schemas.microsoft.com/office/drawing/2014/main" id="{40A403E3-74ED-48A5-8D7D-78939C5022D3}"/>
              </a:ext>
            </a:extLst>
          </p:cNvPr>
          <p:cNvGrpSpPr/>
          <p:nvPr/>
        </p:nvGrpSpPr>
        <p:grpSpPr>
          <a:xfrm>
            <a:off x="7877404" y="2701888"/>
            <a:ext cx="1925519" cy="1081445"/>
            <a:chOff x="7354534" y="3390473"/>
            <a:chExt cx="1925519" cy="1081445"/>
          </a:xfrm>
        </p:grpSpPr>
        <p:sp>
          <p:nvSpPr>
            <p:cNvPr id="15" name="左大括号 14">
              <a:extLst>
                <a:ext uri="{FF2B5EF4-FFF2-40B4-BE49-F238E27FC236}">
                  <a16:creationId xmlns:a16="http://schemas.microsoft.com/office/drawing/2014/main" id="{9FA94278-A385-4D15-8A7A-68561CD97A2E}"/>
                </a:ext>
              </a:extLst>
            </p:cNvPr>
            <p:cNvSpPr/>
            <p:nvPr/>
          </p:nvSpPr>
          <p:spPr>
            <a:xfrm rot="16200000">
              <a:off x="8237782" y="2507225"/>
              <a:ext cx="159023" cy="192551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6" name="矩形 15">
              <a:extLst>
                <a:ext uri="{FF2B5EF4-FFF2-40B4-BE49-F238E27FC236}">
                  <a16:creationId xmlns:a16="http://schemas.microsoft.com/office/drawing/2014/main" id="{32C364C7-0FEF-4CDC-A480-B378F17D602F}"/>
                </a:ext>
              </a:extLst>
            </p:cNvPr>
            <p:cNvSpPr/>
            <p:nvPr/>
          </p:nvSpPr>
          <p:spPr>
            <a:xfrm>
              <a:off x="7841769" y="3672725"/>
              <a:ext cx="951048" cy="799193"/>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cs typeface="+mn-ea"/>
                  <a:sym typeface="+mn-lt"/>
                </a:rPr>
                <a:t>第</a:t>
              </a:r>
              <a:r>
                <a:rPr kumimoji="1" lang="en-US" altLang="zh-CN" sz="2000" b="0" i="0" u="none" strike="noStrike" kern="1200" cap="none" spc="0" normalizeH="0" baseline="0" noProof="0" dirty="0">
                  <a:ln>
                    <a:noFill/>
                  </a:ln>
                  <a:solidFill>
                    <a:prstClr val="black"/>
                  </a:solidFill>
                  <a:effectLst/>
                  <a:uLnTx/>
                  <a:uFillTx/>
                  <a:cs typeface="+mn-ea"/>
                  <a:sym typeface="+mn-lt"/>
                </a:rPr>
                <a:t>4</a:t>
              </a:r>
              <a:r>
                <a:rPr kumimoji="1" lang="zh-CN" altLang="en-US" sz="2000" b="0" i="0" u="none" strike="noStrike" kern="1200" cap="none" spc="0" normalizeH="0" baseline="0" noProof="0" dirty="0">
                  <a:ln>
                    <a:noFill/>
                  </a:ln>
                  <a:solidFill>
                    <a:prstClr val="black"/>
                  </a:solidFill>
                  <a:effectLst/>
                  <a:uLnTx/>
                  <a:uFillTx/>
                  <a:cs typeface="+mn-ea"/>
                  <a:sym typeface="+mn-lt"/>
                </a:rPr>
                <a:t>帧</a:t>
              </a:r>
              <a:endParaRPr kumimoji="1" lang="en-US" altLang="zh-CN" sz="2000" b="0"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base" latinLnBrk="0" hangingPunct="1">
                <a:lnSpc>
                  <a:spcPct val="120000"/>
                </a:lnSpc>
                <a:spcAft>
                  <a:spcPct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cs typeface="+mn-ea"/>
                  <a:sym typeface="+mn-lt"/>
                </a:rPr>
                <a:t>6</a:t>
              </a:r>
              <a:r>
                <a:rPr kumimoji="1" lang="zh-CN" altLang="en-US" sz="2000" b="0" i="0" u="none" strike="noStrike" kern="1200" cap="none" spc="0" normalizeH="0" baseline="0" noProof="0" dirty="0">
                  <a:ln>
                    <a:noFill/>
                  </a:ln>
                  <a:solidFill>
                    <a:prstClr val="black"/>
                  </a:solidFill>
                  <a:effectLst/>
                  <a:uLnTx/>
                  <a:uFillTx/>
                  <a:cs typeface="+mn-ea"/>
                  <a:sym typeface="+mn-lt"/>
                </a:rPr>
                <a:t>字节</a:t>
              </a:r>
            </a:p>
          </p:txBody>
        </p:sp>
      </p:grpSp>
      <p:grpSp>
        <p:nvGrpSpPr>
          <p:cNvPr id="17" name="组合 16">
            <a:extLst>
              <a:ext uri="{FF2B5EF4-FFF2-40B4-BE49-F238E27FC236}">
                <a16:creationId xmlns:a16="http://schemas.microsoft.com/office/drawing/2014/main" id="{1D058EEF-B7E1-4362-92EA-4C71AA49B460}"/>
              </a:ext>
            </a:extLst>
          </p:cNvPr>
          <p:cNvGrpSpPr/>
          <p:nvPr/>
        </p:nvGrpSpPr>
        <p:grpSpPr>
          <a:xfrm>
            <a:off x="2151440" y="2281102"/>
            <a:ext cx="7657848" cy="287344"/>
            <a:chOff x="1465472" y="2463488"/>
            <a:chExt cx="7657848" cy="287344"/>
          </a:xfrm>
          <a:solidFill>
            <a:schemeClr val="bg1">
              <a:lumMod val="95000"/>
            </a:schemeClr>
          </a:solidFill>
          <a:scene3d>
            <a:camera prst="orthographicFront">
              <a:rot lat="0" lon="0" rev="0"/>
            </a:camera>
            <a:lightRig rig="soft" dir="t">
              <a:rot lat="0" lon="0" rev="0"/>
            </a:lightRig>
          </a:scene3d>
        </p:grpSpPr>
        <p:sp>
          <p:nvSpPr>
            <p:cNvPr id="18" name="Rectangle 44">
              <a:extLst>
                <a:ext uri="{FF2B5EF4-FFF2-40B4-BE49-F238E27FC236}">
                  <a16:creationId xmlns:a16="http://schemas.microsoft.com/office/drawing/2014/main" id="{93A5001D-A308-42C0-B579-FA7E7AB1CC60}"/>
                </a:ext>
              </a:extLst>
            </p:cNvPr>
            <p:cNvSpPr>
              <a:spLocks noChangeArrowheads="1"/>
            </p:cNvSpPr>
            <p:nvPr/>
          </p:nvSpPr>
          <p:spPr bwMode="auto">
            <a:xfrm>
              <a:off x="1465472"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5</a:t>
              </a:r>
            </a:p>
          </p:txBody>
        </p:sp>
        <p:sp>
          <p:nvSpPr>
            <p:cNvPr id="19" name="Rectangle 44">
              <a:extLst>
                <a:ext uri="{FF2B5EF4-FFF2-40B4-BE49-F238E27FC236}">
                  <a16:creationId xmlns:a16="http://schemas.microsoft.com/office/drawing/2014/main" id="{C023564C-8499-4F65-A58F-9AC859C1F0FE}"/>
                </a:ext>
              </a:extLst>
            </p:cNvPr>
            <p:cNvSpPr>
              <a:spLocks noChangeArrowheads="1"/>
            </p:cNvSpPr>
            <p:nvPr/>
          </p:nvSpPr>
          <p:spPr bwMode="auto">
            <a:xfrm>
              <a:off x="1784549"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20" name="Rectangle 44">
              <a:extLst>
                <a:ext uri="{FF2B5EF4-FFF2-40B4-BE49-F238E27FC236}">
                  <a16:creationId xmlns:a16="http://schemas.microsoft.com/office/drawing/2014/main" id="{828D827F-B9EA-48FA-8CE5-707D99919533}"/>
                </a:ext>
              </a:extLst>
            </p:cNvPr>
            <p:cNvSpPr>
              <a:spLocks noChangeArrowheads="1"/>
            </p:cNvSpPr>
            <p:nvPr/>
          </p:nvSpPr>
          <p:spPr bwMode="auto">
            <a:xfrm>
              <a:off x="2103626"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2</a:t>
              </a:r>
            </a:p>
          </p:txBody>
        </p:sp>
        <p:sp>
          <p:nvSpPr>
            <p:cNvPr id="21" name="Rectangle 44">
              <a:extLst>
                <a:ext uri="{FF2B5EF4-FFF2-40B4-BE49-F238E27FC236}">
                  <a16:creationId xmlns:a16="http://schemas.microsoft.com/office/drawing/2014/main" id="{7EE41CBD-DD98-410F-837D-DA9D996B3760}"/>
                </a:ext>
              </a:extLst>
            </p:cNvPr>
            <p:cNvSpPr>
              <a:spLocks noChangeArrowheads="1"/>
            </p:cNvSpPr>
            <p:nvPr/>
          </p:nvSpPr>
          <p:spPr bwMode="auto">
            <a:xfrm>
              <a:off x="2422703"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3</a:t>
              </a:r>
            </a:p>
          </p:txBody>
        </p:sp>
        <p:sp>
          <p:nvSpPr>
            <p:cNvPr id="22" name="Rectangle 44">
              <a:extLst>
                <a:ext uri="{FF2B5EF4-FFF2-40B4-BE49-F238E27FC236}">
                  <a16:creationId xmlns:a16="http://schemas.microsoft.com/office/drawing/2014/main" id="{CC484BCA-226A-455B-BFB4-E63ACF65121B}"/>
                </a:ext>
              </a:extLst>
            </p:cNvPr>
            <p:cNvSpPr>
              <a:spLocks noChangeArrowheads="1"/>
            </p:cNvSpPr>
            <p:nvPr/>
          </p:nvSpPr>
          <p:spPr bwMode="auto">
            <a:xfrm>
              <a:off x="2741780"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4</a:t>
              </a:r>
            </a:p>
          </p:txBody>
        </p:sp>
        <p:sp>
          <p:nvSpPr>
            <p:cNvPr id="23" name="Rectangle 44">
              <a:extLst>
                <a:ext uri="{FF2B5EF4-FFF2-40B4-BE49-F238E27FC236}">
                  <a16:creationId xmlns:a16="http://schemas.microsoft.com/office/drawing/2014/main" id="{7E0AAB2E-7E36-41ED-83DC-4C7983EB9903}"/>
                </a:ext>
              </a:extLst>
            </p:cNvPr>
            <p:cNvSpPr>
              <a:spLocks noChangeArrowheads="1"/>
            </p:cNvSpPr>
            <p:nvPr/>
          </p:nvSpPr>
          <p:spPr bwMode="auto">
            <a:xfrm>
              <a:off x="3060857"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5</a:t>
              </a:r>
            </a:p>
          </p:txBody>
        </p:sp>
        <p:sp>
          <p:nvSpPr>
            <p:cNvPr id="24" name="Rectangle 44">
              <a:extLst>
                <a:ext uri="{FF2B5EF4-FFF2-40B4-BE49-F238E27FC236}">
                  <a16:creationId xmlns:a16="http://schemas.microsoft.com/office/drawing/2014/main" id="{53D4FC4B-D2E6-4758-BF99-F19616F56413}"/>
                </a:ext>
              </a:extLst>
            </p:cNvPr>
            <p:cNvSpPr>
              <a:spLocks noChangeArrowheads="1"/>
            </p:cNvSpPr>
            <p:nvPr/>
          </p:nvSpPr>
          <p:spPr bwMode="auto">
            <a:xfrm>
              <a:off x="3379934"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25" name="Rectangle 44">
              <a:extLst>
                <a:ext uri="{FF2B5EF4-FFF2-40B4-BE49-F238E27FC236}">
                  <a16:creationId xmlns:a16="http://schemas.microsoft.com/office/drawing/2014/main" id="{51E9A262-13A9-433A-BB01-8329C74426AC}"/>
                </a:ext>
              </a:extLst>
            </p:cNvPr>
            <p:cNvSpPr>
              <a:spLocks noChangeArrowheads="1"/>
            </p:cNvSpPr>
            <p:nvPr/>
          </p:nvSpPr>
          <p:spPr bwMode="auto">
            <a:xfrm>
              <a:off x="3699011"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2</a:t>
              </a:r>
            </a:p>
          </p:txBody>
        </p:sp>
        <p:sp>
          <p:nvSpPr>
            <p:cNvPr id="26" name="Rectangle 44">
              <a:extLst>
                <a:ext uri="{FF2B5EF4-FFF2-40B4-BE49-F238E27FC236}">
                  <a16:creationId xmlns:a16="http://schemas.microsoft.com/office/drawing/2014/main" id="{61B9CB19-13DC-448C-9385-255E11D37FEB}"/>
                </a:ext>
              </a:extLst>
            </p:cNvPr>
            <p:cNvSpPr>
              <a:spLocks noChangeArrowheads="1"/>
            </p:cNvSpPr>
            <p:nvPr/>
          </p:nvSpPr>
          <p:spPr bwMode="auto">
            <a:xfrm>
              <a:off x="4018088"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3</a:t>
              </a:r>
            </a:p>
          </p:txBody>
        </p:sp>
        <p:sp>
          <p:nvSpPr>
            <p:cNvPr id="27" name="Rectangle 44">
              <a:extLst>
                <a:ext uri="{FF2B5EF4-FFF2-40B4-BE49-F238E27FC236}">
                  <a16:creationId xmlns:a16="http://schemas.microsoft.com/office/drawing/2014/main" id="{E6BDD59C-D1F3-493C-A5A7-B1F3A80A13A1}"/>
                </a:ext>
              </a:extLst>
            </p:cNvPr>
            <p:cNvSpPr>
              <a:spLocks noChangeArrowheads="1"/>
            </p:cNvSpPr>
            <p:nvPr/>
          </p:nvSpPr>
          <p:spPr bwMode="auto">
            <a:xfrm>
              <a:off x="4337165"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4</a:t>
              </a:r>
            </a:p>
          </p:txBody>
        </p:sp>
        <p:sp>
          <p:nvSpPr>
            <p:cNvPr id="28" name="Rectangle 44">
              <a:extLst>
                <a:ext uri="{FF2B5EF4-FFF2-40B4-BE49-F238E27FC236}">
                  <a16:creationId xmlns:a16="http://schemas.microsoft.com/office/drawing/2014/main" id="{D41769CD-2778-4322-89EF-605418D18F1A}"/>
                </a:ext>
              </a:extLst>
            </p:cNvPr>
            <p:cNvSpPr>
              <a:spLocks noChangeArrowheads="1"/>
            </p:cNvSpPr>
            <p:nvPr/>
          </p:nvSpPr>
          <p:spPr bwMode="auto">
            <a:xfrm>
              <a:off x="465624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8</a:t>
              </a:r>
            </a:p>
          </p:txBody>
        </p:sp>
        <p:sp>
          <p:nvSpPr>
            <p:cNvPr id="29" name="Rectangle 44">
              <a:extLst>
                <a:ext uri="{FF2B5EF4-FFF2-40B4-BE49-F238E27FC236}">
                  <a16:creationId xmlns:a16="http://schemas.microsoft.com/office/drawing/2014/main" id="{838D8BBE-A230-4E9A-A019-D8F68154284F}"/>
                </a:ext>
              </a:extLst>
            </p:cNvPr>
            <p:cNvSpPr>
              <a:spLocks noChangeArrowheads="1"/>
            </p:cNvSpPr>
            <p:nvPr/>
          </p:nvSpPr>
          <p:spPr bwMode="auto">
            <a:xfrm>
              <a:off x="497531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30" name="Rectangle 44">
              <a:extLst>
                <a:ext uri="{FF2B5EF4-FFF2-40B4-BE49-F238E27FC236}">
                  <a16:creationId xmlns:a16="http://schemas.microsoft.com/office/drawing/2014/main" id="{6654E140-3BA5-4E51-A2F6-3153749AD597}"/>
                </a:ext>
              </a:extLst>
            </p:cNvPr>
            <p:cNvSpPr>
              <a:spLocks noChangeArrowheads="1"/>
            </p:cNvSpPr>
            <p:nvPr/>
          </p:nvSpPr>
          <p:spPr bwMode="auto">
            <a:xfrm>
              <a:off x="529439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2</a:t>
              </a:r>
            </a:p>
          </p:txBody>
        </p:sp>
        <p:sp>
          <p:nvSpPr>
            <p:cNvPr id="31" name="Rectangle 44">
              <a:extLst>
                <a:ext uri="{FF2B5EF4-FFF2-40B4-BE49-F238E27FC236}">
                  <a16:creationId xmlns:a16="http://schemas.microsoft.com/office/drawing/2014/main" id="{C20EF262-46BB-40FA-BB6B-8D5EC864A5BE}"/>
                </a:ext>
              </a:extLst>
            </p:cNvPr>
            <p:cNvSpPr>
              <a:spLocks noChangeArrowheads="1"/>
            </p:cNvSpPr>
            <p:nvPr/>
          </p:nvSpPr>
          <p:spPr bwMode="auto">
            <a:xfrm>
              <a:off x="561347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3</a:t>
              </a:r>
            </a:p>
          </p:txBody>
        </p:sp>
        <p:sp>
          <p:nvSpPr>
            <p:cNvPr id="32" name="Rectangle 44">
              <a:extLst>
                <a:ext uri="{FF2B5EF4-FFF2-40B4-BE49-F238E27FC236}">
                  <a16:creationId xmlns:a16="http://schemas.microsoft.com/office/drawing/2014/main" id="{38B147CD-E718-4A8C-852F-A7F1838C6B40}"/>
                </a:ext>
              </a:extLst>
            </p:cNvPr>
            <p:cNvSpPr>
              <a:spLocks noChangeArrowheads="1"/>
            </p:cNvSpPr>
            <p:nvPr/>
          </p:nvSpPr>
          <p:spPr bwMode="auto">
            <a:xfrm>
              <a:off x="5932550"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4</a:t>
              </a:r>
            </a:p>
          </p:txBody>
        </p:sp>
        <p:sp>
          <p:nvSpPr>
            <p:cNvPr id="33" name="Rectangle 44">
              <a:extLst>
                <a:ext uri="{FF2B5EF4-FFF2-40B4-BE49-F238E27FC236}">
                  <a16:creationId xmlns:a16="http://schemas.microsoft.com/office/drawing/2014/main" id="{F88698E9-DF8A-42F0-82DE-1FD5A5CFFC11}"/>
                </a:ext>
              </a:extLst>
            </p:cNvPr>
            <p:cNvSpPr>
              <a:spLocks noChangeArrowheads="1"/>
            </p:cNvSpPr>
            <p:nvPr/>
          </p:nvSpPr>
          <p:spPr bwMode="auto">
            <a:xfrm>
              <a:off x="6251627"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5</a:t>
              </a:r>
            </a:p>
          </p:txBody>
        </p:sp>
        <p:sp>
          <p:nvSpPr>
            <p:cNvPr id="34" name="Rectangle 44">
              <a:extLst>
                <a:ext uri="{FF2B5EF4-FFF2-40B4-BE49-F238E27FC236}">
                  <a16:creationId xmlns:a16="http://schemas.microsoft.com/office/drawing/2014/main" id="{800A822D-8039-496C-A1A0-2C158F3DAD54}"/>
                </a:ext>
              </a:extLst>
            </p:cNvPr>
            <p:cNvSpPr>
              <a:spLocks noChangeArrowheads="1"/>
            </p:cNvSpPr>
            <p:nvPr/>
          </p:nvSpPr>
          <p:spPr bwMode="auto">
            <a:xfrm>
              <a:off x="6570704"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6</a:t>
              </a:r>
            </a:p>
          </p:txBody>
        </p:sp>
        <p:sp>
          <p:nvSpPr>
            <p:cNvPr id="35" name="Rectangle 44">
              <a:extLst>
                <a:ext uri="{FF2B5EF4-FFF2-40B4-BE49-F238E27FC236}">
                  <a16:creationId xmlns:a16="http://schemas.microsoft.com/office/drawing/2014/main" id="{B88E01D1-69DB-4397-A478-B7C8DB04827B}"/>
                </a:ext>
              </a:extLst>
            </p:cNvPr>
            <p:cNvSpPr>
              <a:spLocks noChangeArrowheads="1"/>
            </p:cNvSpPr>
            <p:nvPr/>
          </p:nvSpPr>
          <p:spPr bwMode="auto">
            <a:xfrm>
              <a:off x="6889781"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7</a:t>
              </a:r>
            </a:p>
          </p:txBody>
        </p:sp>
        <p:sp>
          <p:nvSpPr>
            <p:cNvPr id="36" name="Rectangle 44">
              <a:extLst>
                <a:ext uri="{FF2B5EF4-FFF2-40B4-BE49-F238E27FC236}">
                  <a16:creationId xmlns:a16="http://schemas.microsoft.com/office/drawing/2014/main" id="{D631F0E7-E77A-4975-A82F-06A78885EB75}"/>
                </a:ext>
              </a:extLst>
            </p:cNvPr>
            <p:cNvSpPr>
              <a:spLocks noChangeArrowheads="1"/>
            </p:cNvSpPr>
            <p:nvPr/>
          </p:nvSpPr>
          <p:spPr bwMode="auto">
            <a:xfrm>
              <a:off x="7208858"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6</a:t>
              </a:r>
            </a:p>
          </p:txBody>
        </p:sp>
        <p:sp>
          <p:nvSpPr>
            <p:cNvPr id="37" name="Rectangle 44">
              <a:extLst>
                <a:ext uri="{FF2B5EF4-FFF2-40B4-BE49-F238E27FC236}">
                  <a16:creationId xmlns:a16="http://schemas.microsoft.com/office/drawing/2014/main" id="{54E66E65-1B16-439A-9149-DEDB8B892558}"/>
                </a:ext>
              </a:extLst>
            </p:cNvPr>
            <p:cNvSpPr>
              <a:spLocks noChangeArrowheads="1"/>
            </p:cNvSpPr>
            <p:nvPr/>
          </p:nvSpPr>
          <p:spPr bwMode="auto">
            <a:xfrm>
              <a:off x="7527935"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38" name="Rectangle 44">
              <a:extLst>
                <a:ext uri="{FF2B5EF4-FFF2-40B4-BE49-F238E27FC236}">
                  <a16:creationId xmlns:a16="http://schemas.microsoft.com/office/drawing/2014/main" id="{BA3BAE1F-4F8E-48AC-A557-F40C6023DDB6}"/>
                </a:ext>
              </a:extLst>
            </p:cNvPr>
            <p:cNvSpPr>
              <a:spLocks noChangeArrowheads="1"/>
            </p:cNvSpPr>
            <p:nvPr/>
          </p:nvSpPr>
          <p:spPr bwMode="auto">
            <a:xfrm>
              <a:off x="784701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2</a:t>
              </a:r>
            </a:p>
          </p:txBody>
        </p:sp>
        <p:sp>
          <p:nvSpPr>
            <p:cNvPr id="39" name="Rectangle 44">
              <a:extLst>
                <a:ext uri="{FF2B5EF4-FFF2-40B4-BE49-F238E27FC236}">
                  <a16:creationId xmlns:a16="http://schemas.microsoft.com/office/drawing/2014/main" id="{6D28CC0E-C49D-4FC2-B1FB-16974A3D191B}"/>
                </a:ext>
              </a:extLst>
            </p:cNvPr>
            <p:cNvSpPr>
              <a:spLocks noChangeArrowheads="1"/>
            </p:cNvSpPr>
            <p:nvPr/>
          </p:nvSpPr>
          <p:spPr bwMode="auto">
            <a:xfrm>
              <a:off x="816608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3</a:t>
              </a:r>
            </a:p>
          </p:txBody>
        </p:sp>
        <p:sp>
          <p:nvSpPr>
            <p:cNvPr id="40" name="Rectangle 44">
              <a:extLst>
                <a:ext uri="{FF2B5EF4-FFF2-40B4-BE49-F238E27FC236}">
                  <a16:creationId xmlns:a16="http://schemas.microsoft.com/office/drawing/2014/main" id="{ADDD69EC-C8D3-4A44-9974-F31E88476038}"/>
                </a:ext>
              </a:extLst>
            </p:cNvPr>
            <p:cNvSpPr>
              <a:spLocks noChangeArrowheads="1"/>
            </p:cNvSpPr>
            <p:nvPr/>
          </p:nvSpPr>
          <p:spPr bwMode="auto">
            <a:xfrm>
              <a:off x="848516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4</a:t>
              </a:r>
            </a:p>
          </p:txBody>
        </p:sp>
        <p:sp>
          <p:nvSpPr>
            <p:cNvPr id="41" name="Rectangle 44">
              <a:extLst>
                <a:ext uri="{FF2B5EF4-FFF2-40B4-BE49-F238E27FC236}">
                  <a16:creationId xmlns:a16="http://schemas.microsoft.com/office/drawing/2014/main" id="{3F99B62C-0054-494D-8607-556EC4ACDD1C}"/>
                </a:ext>
              </a:extLst>
            </p:cNvPr>
            <p:cNvSpPr>
              <a:spLocks noChangeArrowheads="1"/>
            </p:cNvSpPr>
            <p:nvPr/>
          </p:nvSpPr>
          <p:spPr bwMode="auto">
            <a:xfrm>
              <a:off x="880424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5</a:t>
              </a:r>
            </a:p>
          </p:txBody>
        </p:sp>
      </p:grpSp>
      <p:sp>
        <p:nvSpPr>
          <p:cNvPr id="42" name="任意多边形 43">
            <a:extLst>
              <a:ext uri="{FF2B5EF4-FFF2-40B4-BE49-F238E27FC236}">
                <a16:creationId xmlns:a16="http://schemas.microsoft.com/office/drawing/2014/main" id="{01A9869C-0F88-4800-AD10-3E2EB73DE1BD}"/>
              </a:ext>
            </a:extLst>
          </p:cNvPr>
          <p:cNvSpPr/>
          <p:nvPr/>
        </p:nvSpPr>
        <p:spPr>
          <a:xfrm>
            <a:off x="3907163" y="1752920"/>
            <a:ext cx="1288068" cy="444202"/>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3" name="任意多边形 44">
            <a:extLst>
              <a:ext uri="{FF2B5EF4-FFF2-40B4-BE49-F238E27FC236}">
                <a16:creationId xmlns:a16="http://schemas.microsoft.com/office/drawing/2014/main" id="{48A7C29A-8128-44C6-90D8-1D6901A87FBD}"/>
              </a:ext>
            </a:extLst>
          </p:cNvPr>
          <p:cNvSpPr/>
          <p:nvPr/>
        </p:nvSpPr>
        <p:spPr>
          <a:xfrm>
            <a:off x="5522084" y="1752920"/>
            <a:ext cx="2230080" cy="444202"/>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4" name="任意多边形 45">
            <a:extLst>
              <a:ext uri="{FF2B5EF4-FFF2-40B4-BE49-F238E27FC236}">
                <a16:creationId xmlns:a16="http://schemas.microsoft.com/office/drawing/2014/main" id="{5FE139BF-4FB0-4D21-8EE9-C8288AC698B3}"/>
              </a:ext>
            </a:extLst>
          </p:cNvPr>
          <p:cNvSpPr/>
          <p:nvPr/>
        </p:nvSpPr>
        <p:spPr>
          <a:xfrm>
            <a:off x="8048465" y="1909783"/>
            <a:ext cx="1600232" cy="287338"/>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5" name="任意多边形 46">
            <a:extLst>
              <a:ext uri="{FF2B5EF4-FFF2-40B4-BE49-F238E27FC236}">
                <a16:creationId xmlns:a16="http://schemas.microsoft.com/office/drawing/2014/main" id="{3B645787-B406-4BE2-92D1-2050023B7D47}"/>
              </a:ext>
            </a:extLst>
          </p:cNvPr>
          <p:cNvSpPr/>
          <p:nvPr/>
        </p:nvSpPr>
        <p:spPr>
          <a:xfrm>
            <a:off x="2310979" y="1752920"/>
            <a:ext cx="1284051" cy="44419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6" name="内容占位符 2">
            <a:extLst>
              <a:ext uri="{FF2B5EF4-FFF2-40B4-BE49-F238E27FC236}">
                <a16:creationId xmlns:a16="http://schemas.microsoft.com/office/drawing/2014/main" id="{EEDF5BFD-3596-4B5D-8C71-DCF9CF645C66}"/>
              </a:ext>
            </a:extLst>
          </p:cNvPr>
          <p:cNvSpPr txBox="1">
            <a:spLocks/>
          </p:cNvSpPr>
          <p:nvPr/>
        </p:nvSpPr>
        <p:spPr>
          <a:xfrm>
            <a:off x="660400" y="3796186"/>
            <a:ext cx="10858500" cy="530541"/>
          </a:xfrm>
          <a:prstGeom prst="rect">
            <a:avLst/>
          </a:prstGeom>
        </p:spPr>
        <p:txBody>
          <a:bodyPr vert="horz" lIns="91440" tIns="45720" rIns="91440" bIns="45720" rtlCol="0">
            <a:normAutofit/>
          </a:bodyPr>
          <a:lstStyle>
            <a:lvl1pPr marL="266700" indent="-266700" algn="l" defTabSz="914400" rtl="0" eaLnBrk="1" latinLnBrk="0" hangingPunct="1">
              <a:lnSpc>
                <a:spcPct val="120000"/>
              </a:lnSpc>
              <a:spcBef>
                <a:spcPts val="600"/>
              </a:spcBef>
              <a:buFont typeface="Wingdings" panose="05000000000000000000" pitchFamily="2" charset="2"/>
              <a:buChar char="n"/>
              <a:defRPr sz="2400" kern="1200">
                <a:solidFill>
                  <a:schemeClr val="accent1"/>
                </a:solidFill>
                <a:latin typeface="+mn-lt"/>
                <a:ea typeface="+mn-ea"/>
                <a:cs typeface="+mn-cs"/>
              </a:defRPr>
            </a:lvl1pPr>
            <a:lvl2pPr marL="538163" indent="-228600" algn="l" defTabSz="914400" rtl="0" eaLnBrk="1" latinLnBrk="0" hangingPunct="1">
              <a:lnSpc>
                <a:spcPct val="120000"/>
              </a:lnSpc>
              <a:spcBef>
                <a:spcPts val="600"/>
              </a:spcBef>
              <a:buFont typeface="Wingdings" panose="05000000000000000000" pitchFamily="2" charset="2"/>
              <a:buChar char="Ø"/>
              <a:defRPr sz="2000" kern="1200">
                <a:solidFill>
                  <a:schemeClr val="accent1"/>
                </a:solidFill>
                <a:latin typeface="+mn-lt"/>
                <a:ea typeface="+mn-ea"/>
                <a:cs typeface="+mn-cs"/>
              </a:defRPr>
            </a:lvl2pPr>
            <a:lvl3pPr marL="804863" indent="-228600" algn="l" defTabSz="914400" rtl="0" eaLnBrk="1" latinLnBrk="0" hangingPunct="1">
              <a:lnSpc>
                <a:spcPct val="120000"/>
              </a:lnSpc>
              <a:spcBef>
                <a:spcPts val="600"/>
              </a:spcBef>
              <a:buFont typeface="Wingdings" panose="05000000000000000000" pitchFamily="2" charset="2"/>
              <a:buChar char="ü"/>
              <a:defRPr sz="1800" kern="1200">
                <a:solidFill>
                  <a:schemeClr val="accent1"/>
                </a:solidFill>
                <a:latin typeface="+mn-lt"/>
                <a:ea typeface="+mn-ea"/>
                <a:cs typeface="+mn-cs"/>
              </a:defRPr>
            </a:lvl3pPr>
            <a:lvl4pPr marL="1077913" indent="-228600" algn="l" defTabSz="914400" rtl="0" eaLnBrk="1" latinLnBrk="0" hangingPunct="1">
              <a:lnSpc>
                <a:spcPct val="120000"/>
              </a:lnSpc>
              <a:spcBef>
                <a:spcPts val="600"/>
              </a:spcBef>
              <a:buFont typeface="Wingdings" panose="05000000000000000000" pitchFamily="2" charset="2"/>
              <a:buChar char="l"/>
              <a:defRPr sz="1600" kern="1200">
                <a:solidFill>
                  <a:schemeClr val="accent1"/>
                </a:solidFill>
                <a:latin typeface="+mn-lt"/>
                <a:ea typeface="+mn-ea"/>
                <a:cs typeface="+mn-cs"/>
              </a:defRPr>
            </a:lvl4pPr>
            <a:lvl5pPr marL="1257300" indent="-141288" algn="l" defTabSz="914400" rtl="0" eaLnBrk="1" latinLnBrk="0" hangingPunct="1">
              <a:lnSpc>
                <a:spcPct val="120000"/>
              </a:lnSpc>
              <a:spcBef>
                <a:spcPts val="6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C00000"/>
                </a:solidFill>
              </a:rPr>
              <a:t>发生差错</a:t>
            </a:r>
            <a:r>
              <a:rPr lang="zh-CN" altLang="en-US" dirty="0"/>
              <a:t>时的情形</a:t>
            </a:r>
          </a:p>
        </p:txBody>
      </p:sp>
      <p:grpSp>
        <p:nvGrpSpPr>
          <p:cNvPr id="47" name="组合 46">
            <a:extLst>
              <a:ext uri="{FF2B5EF4-FFF2-40B4-BE49-F238E27FC236}">
                <a16:creationId xmlns:a16="http://schemas.microsoft.com/office/drawing/2014/main" id="{8F78DEA2-277B-4980-82D3-B69A3B863F56}"/>
              </a:ext>
            </a:extLst>
          </p:cNvPr>
          <p:cNvGrpSpPr/>
          <p:nvPr/>
        </p:nvGrpSpPr>
        <p:grpSpPr>
          <a:xfrm>
            <a:off x="2139447" y="5321251"/>
            <a:ext cx="1594449" cy="1086830"/>
            <a:chOff x="1628570" y="3387255"/>
            <a:chExt cx="1594449" cy="1086830"/>
          </a:xfrm>
        </p:grpSpPr>
        <p:sp>
          <p:nvSpPr>
            <p:cNvPr id="48" name="左大括号 47">
              <a:extLst>
                <a:ext uri="{FF2B5EF4-FFF2-40B4-BE49-F238E27FC236}">
                  <a16:creationId xmlns:a16="http://schemas.microsoft.com/office/drawing/2014/main" id="{98311699-4C31-427A-879D-A8FACCB31BA0}"/>
                </a:ext>
              </a:extLst>
            </p:cNvPr>
            <p:cNvSpPr/>
            <p:nvPr/>
          </p:nvSpPr>
          <p:spPr>
            <a:xfrm rot="16200000">
              <a:off x="2346283" y="2669542"/>
              <a:ext cx="159024" cy="159444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9" name="矩形 48">
              <a:extLst>
                <a:ext uri="{FF2B5EF4-FFF2-40B4-BE49-F238E27FC236}">
                  <a16:creationId xmlns:a16="http://schemas.microsoft.com/office/drawing/2014/main" id="{877DDB50-5C53-4DC9-9DBC-FDA4A696625E}"/>
                </a:ext>
              </a:extLst>
            </p:cNvPr>
            <p:cNvSpPr/>
            <p:nvPr/>
          </p:nvSpPr>
          <p:spPr>
            <a:xfrm>
              <a:off x="1950271" y="3674892"/>
              <a:ext cx="951048" cy="799193"/>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cs typeface="+mn-ea"/>
                  <a:sym typeface="+mn-lt"/>
                </a:rPr>
                <a:t>第</a:t>
              </a:r>
              <a:r>
                <a:rPr kumimoji="1" lang="en-US" altLang="zh-CN" sz="2000" b="0" i="0" u="none" strike="noStrike" kern="1200" cap="none" spc="0" normalizeH="0" baseline="0" noProof="0" dirty="0">
                  <a:ln>
                    <a:noFill/>
                  </a:ln>
                  <a:solidFill>
                    <a:prstClr val="black"/>
                  </a:solidFill>
                  <a:effectLst/>
                  <a:uLnTx/>
                  <a:uFillTx/>
                  <a:cs typeface="+mn-ea"/>
                  <a:sym typeface="+mn-lt"/>
                </a:rPr>
                <a:t>1</a:t>
              </a:r>
              <a:r>
                <a:rPr kumimoji="1" lang="zh-CN" altLang="en-US" sz="2000" b="0" i="0" u="none" strike="noStrike" kern="1200" cap="none" spc="0" normalizeH="0" baseline="0" noProof="0" dirty="0">
                  <a:ln>
                    <a:noFill/>
                  </a:ln>
                  <a:solidFill>
                    <a:prstClr val="black"/>
                  </a:solidFill>
                  <a:effectLst/>
                  <a:uLnTx/>
                  <a:uFillTx/>
                  <a:cs typeface="+mn-ea"/>
                  <a:sym typeface="+mn-lt"/>
                </a:rPr>
                <a:t>帧</a:t>
              </a:r>
              <a:endParaRPr kumimoji="1" lang="en-US" altLang="zh-CN" sz="2000" b="0"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base" latinLnBrk="0" hangingPunct="1">
                <a:lnSpc>
                  <a:spcPct val="120000"/>
                </a:lnSpc>
                <a:spcAft>
                  <a:spcPct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cs typeface="+mn-ea"/>
                  <a:sym typeface="+mn-lt"/>
                </a:rPr>
                <a:t>5</a:t>
              </a:r>
              <a:r>
                <a:rPr kumimoji="1" lang="zh-CN" altLang="en-US" sz="2000" b="0" i="0" u="none" strike="noStrike" kern="1200" cap="none" spc="0" normalizeH="0" baseline="0" noProof="0" dirty="0">
                  <a:ln>
                    <a:noFill/>
                  </a:ln>
                  <a:solidFill>
                    <a:prstClr val="black"/>
                  </a:solidFill>
                  <a:effectLst/>
                  <a:uLnTx/>
                  <a:uFillTx/>
                  <a:cs typeface="+mn-ea"/>
                  <a:sym typeface="+mn-lt"/>
                </a:rPr>
                <a:t>字节</a:t>
              </a:r>
            </a:p>
          </p:txBody>
        </p:sp>
      </p:grpSp>
      <p:grpSp>
        <p:nvGrpSpPr>
          <p:cNvPr id="50" name="组合 49">
            <a:extLst>
              <a:ext uri="{FF2B5EF4-FFF2-40B4-BE49-F238E27FC236}">
                <a16:creationId xmlns:a16="http://schemas.microsoft.com/office/drawing/2014/main" id="{F9F97742-F2F0-43BF-844F-D8ACABA815DF}"/>
              </a:ext>
            </a:extLst>
          </p:cNvPr>
          <p:cNvGrpSpPr/>
          <p:nvPr/>
        </p:nvGrpSpPr>
        <p:grpSpPr>
          <a:xfrm>
            <a:off x="3733896" y="5321251"/>
            <a:ext cx="2553551" cy="1385502"/>
            <a:chOff x="3223020" y="3387255"/>
            <a:chExt cx="1594450" cy="1385502"/>
          </a:xfrm>
        </p:grpSpPr>
        <p:sp>
          <p:nvSpPr>
            <p:cNvPr id="51" name="左大括号 50">
              <a:extLst>
                <a:ext uri="{FF2B5EF4-FFF2-40B4-BE49-F238E27FC236}">
                  <a16:creationId xmlns:a16="http://schemas.microsoft.com/office/drawing/2014/main" id="{4066EF38-2A57-4B7C-9708-B32971F25B63}"/>
                </a:ext>
              </a:extLst>
            </p:cNvPr>
            <p:cNvSpPr/>
            <p:nvPr/>
          </p:nvSpPr>
          <p:spPr>
            <a:xfrm rot="16200000">
              <a:off x="3940733" y="2669542"/>
              <a:ext cx="159024" cy="159444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2" name="矩形 51">
              <a:extLst>
                <a:ext uri="{FF2B5EF4-FFF2-40B4-BE49-F238E27FC236}">
                  <a16:creationId xmlns:a16="http://schemas.microsoft.com/office/drawing/2014/main" id="{8621EF22-D125-478E-8CA9-79069F5994E4}"/>
                </a:ext>
              </a:extLst>
            </p:cNvPr>
            <p:cNvSpPr/>
            <p:nvPr/>
          </p:nvSpPr>
          <p:spPr>
            <a:xfrm>
              <a:off x="3223020" y="3674892"/>
              <a:ext cx="1594450" cy="1097865"/>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cs typeface="+mn-ea"/>
                  <a:sym typeface="+mn-lt"/>
                </a:rPr>
                <a:t>第</a:t>
              </a:r>
              <a:r>
                <a:rPr kumimoji="1" lang="en-US" altLang="zh-CN" sz="2000" b="0" i="0" u="none" strike="noStrike" kern="1200" cap="none" spc="0" normalizeH="0" baseline="0" noProof="0" dirty="0">
                  <a:ln>
                    <a:noFill/>
                  </a:ln>
                  <a:solidFill>
                    <a:prstClr val="black"/>
                  </a:solidFill>
                  <a:effectLst/>
                  <a:uLnTx/>
                  <a:uFillTx/>
                  <a:cs typeface="+mn-ea"/>
                  <a:sym typeface="+mn-lt"/>
                </a:rPr>
                <a:t>2</a:t>
              </a:r>
              <a:r>
                <a:rPr kumimoji="1" lang="zh-CN" altLang="en-US" sz="2000" b="0" i="0" u="none" strike="noStrike" kern="1200" cap="none" spc="0" normalizeH="0" baseline="0" noProof="0" dirty="0">
                  <a:ln>
                    <a:noFill/>
                  </a:ln>
                  <a:solidFill>
                    <a:prstClr val="black"/>
                  </a:solidFill>
                  <a:effectLst/>
                  <a:uLnTx/>
                  <a:uFillTx/>
                  <a:cs typeface="+mn-ea"/>
                  <a:sym typeface="+mn-lt"/>
                </a:rPr>
                <a:t>帧</a:t>
              </a:r>
              <a:endParaRPr kumimoji="1" lang="en-US" altLang="zh-CN" sz="2000" b="0"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base" latinLnBrk="0" hangingPunct="1">
                <a:lnSpc>
                  <a:spcPct val="120000"/>
                </a:lnSpc>
                <a:spcAft>
                  <a:spcPct val="0"/>
                </a:spcAft>
                <a:buClrTx/>
                <a:buSzTx/>
                <a:buFontTx/>
                <a:buNone/>
                <a:tabLst/>
                <a:defRPr/>
              </a:pPr>
              <a:r>
                <a:rPr kumimoji="1" lang="zh-CN" altLang="en-US" b="0" i="0" u="none" strike="noStrike" kern="1200" cap="none" spc="0" normalizeH="0" baseline="0" noProof="0" dirty="0">
                  <a:ln>
                    <a:noFill/>
                  </a:ln>
                  <a:solidFill>
                    <a:srgbClr val="C00000"/>
                  </a:solidFill>
                  <a:effectLst/>
                  <a:uLnTx/>
                  <a:uFillTx/>
                  <a:cs typeface="+mn-ea"/>
                  <a:sym typeface="+mn-lt"/>
                </a:rPr>
                <a:t>出现差错</a:t>
              </a:r>
              <a:endParaRPr kumimoji="1" lang="en-US" altLang="zh-CN" b="0" i="0" u="none" strike="noStrike" kern="1200" cap="none" spc="0" normalizeH="0" baseline="0" noProof="0" dirty="0">
                <a:ln>
                  <a:noFill/>
                </a:ln>
                <a:solidFill>
                  <a:srgbClr val="C00000"/>
                </a:solidFill>
                <a:effectLst/>
                <a:uLnTx/>
                <a:uFillTx/>
                <a:cs typeface="+mn-ea"/>
                <a:sym typeface="+mn-lt"/>
              </a:endParaRPr>
            </a:p>
            <a:p>
              <a:pPr marL="0" marR="0" lvl="0" indent="0" algn="ctr" defTabSz="914400" rtl="0" eaLnBrk="1" fontAlgn="base" latinLnBrk="0" hangingPunct="1">
                <a:lnSpc>
                  <a:spcPct val="120000"/>
                </a:lnSpc>
                <a:spcAft>
                  <a:spcPct val="0"/>
                </a:spcAft>
                <a:buClrTx/>
                <a:buSzTx/>
                <a:buFontTx/>
                <a:buNone/>
                <a:tabLst/>
                <a:defRPr/>
              </a:pPr>
              <a:r>
                <a:rPr kumimoji="1" lang="en-US" altLang="zh-CN" dirty="0">
                  <a:solidFill>
                    <a:srgbClr val="C00000"/>
                  </a:solidFill>
                  <a:cs typeface="+mn-ea"/>
                  <a:sym typeface="+mn-lt"/>
                </a:rPr>
                <a:t>5</a:t>
              </a:r>
              <a:r>
                <a:rPr kumimoji="1" lang="zh-CN" altLang="en-US" dirty="0">
                  <a:solidFill>
                    <a:srgbClr val="C00000"/>
                  </a:solidFill>
                  <a:cs typeface="+mn-ea"/>
                  <a:sym typeface="+mn-lt"/>
                </a:rPr>
                <a:t>被错成</a:t>
              </a:r>
              <a:r>
                <a:rPr kumimoji="1" lang="en-US" altLang="zh-CN" dirty="0">
                  <a:solidFill>
                    <a:srgbClr val="C00000"/>
                  </a:solidFill>
                  <a:cs typeface="+mn-ea"/>
                  <a:sym typeface="+mn-lt"/>
                </a:rPr>
                <a:t>8</a:t>
              </a:r>
              <a:endParaRPr kumimoji="1" lang="zh-CN" altLang="en-US" b="0" i="0" u="none" strike="noStrike" kern="1200" cap="none" spc="0" normalizeH="0" baseline="0" noProof="0" dirty="0">
                <a:ln>
                  <a:noFill/>
                </a:ln>
                <a:solidFill>
                  <a:srgbClr val="C00000"/>
                </a:solidFill>
                <a:effectLst/>
                <a:uLnTx/>
                <a:uFillTx/>
                <a:cs typeface="+mn-ea"/>
                <a:sym typeface="+mn-lt"/>
              </a:endParaRPr>
            </a:p>
          </p:txBody>
        </p:sp>
      </p:grpSp>
      <p:grpSp>
        <p:nvGrpSpPr>
          <p:cNvPr id="53" name="组合 52">
            <a:extLst>
              <a:ext uri="{FF2B5EF4-FFF2-40B4-BE49-F238E27FC236}">
                <a16:creationId xmlns:a16="http://schemas.microsoft.com/office/drawing/2014/main" id="{3C790C2E-74EC-475D-A55E-445F57305238}"/>
              </a:ext>
            </a:extLst>
          </p:cNvPr>
          <p:cNvGrpSpPr/>
          <p:nvPr/>
        </p:nvGrpSpPr>
        <p:grpSpPr>
          <a:xfrm>
            <a:off x="6299441" y="5321251"/>
            <a:ext cx="945239" cy="1088439"/>
            <a:chOff x="4817467" y="3387255"/>
            <a:chExt cx="2549060" cy="1088439"/>
          </a:xfrm>
        </p:grpSpPr>
        <p:sp>
          <p:nvSpPr>
            <p:cNvPr id="54" name="左大括号 53">
              <a:extLst>
                <a:ext uri="{FF2B5EF4-FFF2-40B4-BE49-F238E27FC236}">
                  <a16:creationId xmlns:a16="http://schemas.microsoft.com/office/drawing/2014/main" id="{D3F4CFDF-5DCA-4082-ACDF-707466497866}"/>
                </a:ext>
              </a:extLst>
            </p:cNvPr>
            <p:cNvSpPr/>
            <p:nvPr/>
          </p:nvSpPr>
          <p:spPr>
            <a:xfrm rot="16200000">
              <a:off x="6012487" y="2192238"/>
              <a:ext cx="159023" cy="2549057"/>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5" name="矩形 54">
              <a:extLst>
                <a:ext uri="{FF2B5EF4-FFF2-40B4-BE49-F238E27FC236}">
                  <a16:creationId xmlns:a16="http://schemas.microsoft.com/office/drawing/2014/main" id="{07B74D63-C835-4C8A-828C-369F1F496596}"/>
                </a:ext>
              </a:extLst>
            </p:cNvPr>
            <p:cNvSpPr/>
            <p:nvPr/>
          </p:nvSpPr>
          <p:spPr>
            <a:xfrm>
              <a:off x="4817467" y="3676501"/>
              <a:ext cx="2536091" cy="799193"/>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cs typeface="+mn-ea"/>
                  <a:sym typeface="+mn-lt"/>
                </a:rPr>
                <a:t>第</a:t>
              </a:r>
              <a:r>
                <a:rPr kumimoji="1" lang="en-US" altLang="zh-CN" sz="2000" b="0" i="0" u="none" strike="noStrike" kern="1200" cap="none" spc="0" normalizeH="0" baseline="0" noProof="0" dirty="0">
                  <a:ln>
                    <a:noFill/>
                  </a:ln>
                  <a:solidFill>
                    <a:prstClr val="black"/>
                  </a:solidFill>
                  <a:effectLst/>
                  <a:uLnTx/>
                  <a:uFillTx/>
                  <a:cs typeface="+mn-ea"/>
                  <a:sym typeface="+mn-lt"/>
                </a:rPr>
                <a:t>3</a:t>
              </a:r>
              <a:r>
                <a:rPr kumimoji="1" lang="zh-CN" altLang="en-US" sz="2000" b="0" i="0" u="none" strike="noStrike" kern="1200" cap="none" spc="0" normalizeH="0" baseline="0" noProof="0" dirty="0">
                  <a:ln>
                    <a:noFill/>
                  </a:ln>
                  <a:solidFill>
                    <a:prstClr val="black"/>
                  </a:solidFill>
                  <a:effectLst/>
                  <a:uLnTx/>
                  <a:uFillTx/>
                  <a:cs typeface="+mn-ea"/>
                  <a:sym typeface="+mn-lt"/>
                </a:rPr>
                <a:t>帧</a:t>
              </a:r>
              <a:endParaRPr kumimoji="1" lang="en-US" altLang="zh-CN" sz="2000" b="0"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base" latinLnBrk="0" hangingPunct="1">
                <a:lnSpc>
                  <a:spcPct val="120000"/>
                </a:lnSpc>
                <a:spcAft>
                  <a:spcPct val="0"/>
                </a:spcAft>
                <a:buClrTx/>
                <a:buSzTx/>
                <a:buFontTx/>
                <a:buNone/>
                <a:tabLst/>
                <a:defRPr/>
              </a:pPr>
              <a:r>
                <a:rPr kumimoji="1" lang="en-US" altLang="zh-CN" sz="2000" dirty="0">
                  <a:solidFill>
                    <a:srgbClr val="C00000"/>
                  </a:solidFill>
                  <a:cs typeface="+mn-ea"/>
                  <a:sym typeface="+mn-lt"/>
                </a:rPr>
                <a:t>3</a:t>
              </a:r>
              <a:r>
                <a:rPr kumimoji="1" lang="zh-CN" altLang="en-US" sz="2000" b="0" i="0" u="none" strike="noStrike" kern="1200" cap="none" spc="0" normalizeH="0" baseline="0" noProof="0" dirty="0">
                  <a:ln>
                    <a:noFill/>
                  </a:ln>
                  <a:solidFill>
                    <a:prstClr val="black"/>
                  </a:solidFill>
                  <a:effectLst/>
                  <a:uLnTx/>
                  <a:uFillTx/>
                  <a:cs typeface="+mn-ea"/>
                  <a:sym typeface="+mn-lt"/>
                </a:rPr>
                <a:t>字节</a:t>
              </a:r>
            </a:p>
          </p:txBody>
        </p:sp>
      </p:grpSp>
      <p:grpSp>
        <p:nvGrpSpPr>
          <p:cNvPr id="56" name="组合 55">
            <a:extLst>
              <a:ext uri="{FF2B5EF4-FFF2-40B4-BE49-F238E27FC236}">
                <a16:creationId xmlns:a16="http://schemas.microsoft.com/office/drawing/2014/main" id="{6CC953F2-1395-4316-9DE9-90613E8DD751}"/>
              </a:ext>
            </a:extLst>
          </p:cNvPr>
          <p:cNvGrpSpPr/>
          <p:nvPr/>
        </p:nvGrpSpPr>
        <p:grpSpPr>
          <a:xfrm>
            <a:off x="7267113" y="5324469"/>
            <a:ext cx="1904021" cy="1081445"/>
            <a:chOff x="7354534" y="3390473"/>
            <a:chExt cx="1925519" cy="1081445"/>
          </a:xfrm>
        </p:grpSpPr>
        <p:sp>
          <p:nvSpPr>
            <p:cNvPr id="57" name="左大括号 56">
              <a:extLst>
                <a:ext uri="{FF2B5EF4-FFF2-40B4-BE49-F238E27FC236}">
                  <a16:creationId xmlns:a16="http://schemas.microsoft.com/office/drawing/2014/main" id="{FCD6A680-1EEF-4AFE-A0AB-4C4EDDC086AA}"/>
                </a:ext>
              </a:extLst>
            </p:cNvPr>
            <p:cNvSpPr/>
            <p:nvPr/>
          </p:nvSpPr>
          <p:spPr>
            <a:xfrm rot="16200000">
              <a:off x="8237782" y="2507225"/>
              <a:ext cx="159023" cy="192551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8" name="矩形 57">
              <a:extLst>
                <a:ext uri="{FF2B5EF4-FFF2-40B4-BE49-F238E27FC236}">
                  <a16:creationId xmlns:a16="http://schemas.microsoft.com/office/drawing/2014/main" id="{2570DA21-8D68-4495-A052-3B4F29E630CF}"/>
                </a:ext>
              </a:extLst>
            </p:cNvPr>
            <p:cNvSpPr/>
            <p:nvPr/>
          </p:nvSpPr>
          <p:spPr>
            <a:xfrm>
              <a:off x="7841769" y="3672725"/>
              <a:ext cx="951048" cy="799193"/>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cs typeface="+mn-ea"/>
                  <a:sym typeface="+mn-lt"/>
                </a:rPr>
                <a:t>第</a:t>
              </a:r>
              <a:r>
                <a:rPr kumimoji="1" lang="en-US" altLang="zh-CN" sz="2000" b="0" i="0" u="none" strike="noStrike" kern="1200" cap="none" spc="0" normalizeH="0" baseline="0" noProof="0" dirty="0">
                  <a:ln>
                    <a:noFill/>
                  </a:ln>
                  <a:solidFill>
                    <a:prstClr val="black"/>
                  </a:solidFill>
                  <a:effectLst/>
                  <a:uLnTx/>
                  <a:uFillTx/>
                  <a:cs typeface="+mn-ea"/>
                  <a:sym typeface="+mn-lt"/>
                </a:rPr>
                <a:t>4</a:t>
              </a:r>
              <a:r>
                <a:rPr kumimoji="1" lang="zh-CN" altLang="en-US" sz="2000" b="0" i="0" u="none" strike="noStrike" kern="1200" cap="none" spc="0" normalizeH="0" baseline="0" noProof="0" dirty="0">
                  <a:ln>
                    <a:noFill/>
                  </a:ln>
                  <a:solidFill>
                    <a:prstClr val="black"/>
                  </a:solidFill>
                  <a:effectLst/>
                  <a:uLnTx/>
                  <a:uFillTx/>
                  <a:cs typeface="+mn-ea"/>
                  <a:sym typeface="+mn-lt"/>
                </a:rPr>
                <a:t>帧</a:t>
              </a:r>
              <a:endParaRPr kumimoji="1" lang="en-US" altLang="zh-CN" sz="2000" b="0"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base" latinLnBrk="0" hangingPunct="1">
                <a:lnSpc>
                  <a:spcPct val="120000"/>
                </a:lnSpc>
                <a:spcAft>
                  <a:spcPct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cs typeface="+mn-ea"/>
                  <a:sym typeface="+mn-lt"/>
                </a:rPr>
                <a:t>6</a:t>
              </a:r>
              <a:r>
                <a:rPr kumimoji="1" lang="zh-CN" altLang="en-US" sz="2000" b="0" i="0" u="none" strike="noStrike" kern="1200" cap="none" spc="0" normalizeH="0" baseline="0" noProof="0" dirty="0">
                  <a:ln>
                    <a:noFill/>
                  </a:ln>
                  <a:solidFill>
                    <a:prstClr val="black"/>
                  </a:solidFill>
                  <a:effectLst/>
                  <a:uLnTx/>
                  <a:uFillTx/>
                  <a:cs typeface="+mn-ea"/>
                  <a:sym typeface="+mn-lt"/>
                </a:rPr>
                <a:t>字节</a:t>
              </a:r>
            </a:p>
          </p:txBody>
        </p:sp>
      </p:grpSp>
      <p:grpSp>
        <p:nvGrpSpPr>
          <p:cNvPr id="59" name="组合 58">
            <a:extLst>
              <a:ext uri="{FF2B5EF4-FFF2-40B4-BE49-F238E27FC236}">
                <a16:creationId xmlns:a16="http://schemas.microsoft.com/office/drawing/2014/main" id="{478386AE-E674-4378-BC99-418D91AA3355}"/>
              </a:ext>
            </a:extLst>
          </p:cNvPr>
          <p:cNvGrpSpPr/>
          <p:nvPr/>
        </p:nvGrpSpPr>
        <p:grpSpPr>
          <a:xfrm>
            <a:off x="2139447" y="4903683"/>
            <a:ext cx="7657848" cy="290142"/>
            <a:chOff x="1465472" y="2463488"/>
            <a:chExt cx="7657848" cy="290142"/>
          </a:xfrm>
          <a:solidFill>
            <a:schemeClr val="bg1">
              <a:lumMod val="95000"/>
            </a:schemeClr>
          </a:solidFill>
          <a:scene3d>
            <a:camera prst="orthographicFront">
              <a:rot lat="0" lon="0" rev="0"/>
            </a:camera>
            <a:lightRig rig="soft" dir="t">
              <a:rot lat="0" lon="0" rev="0"/>
            </a:lightRig>
          </a:scene3d>
        </p:grpSpPr>
        <p:sp>
          <p:nvSpPr>
            <p:cNvPr id="60" name="Rectangle 44">
              <a:extLst>
                <a:ext uri="{FF2B5EF4-FFF2-40B4-BE49-F238E27FC236}">
                  <a16:creationId xmlns:a16="http://schemas.microsoft.com/office/drawing/2014/main" id="{2CDD7868-075F-4FDF-B238-919E2AEBFE3C}"/>
                </a:ext>
              </a:extLst>
            </p:cNvPr>
            <p:cNvSpPr>
              <a:spLocks noChangeArrowheads="1"/>
            </p:cNvSpPr>
            <p:nvPr/>
          </p:nvSpPr>
          <p:spPr bwMode="auto">
            <a:xfrm>
              <a:off x="1465472"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5</a:t>
              </a:r>
            </a:p>
          </p:txBody>
        </p:sp>
        <p:sp>
          <p:nvSpPr>
            <p:cNvPr id="61" name="Rectangle 44">
              <a:extLst>
                <a:ext uri="{FF2B5EF4-FFF2-40B4-BE49-F238E27FC236}">
                  <a16:creationId xmlns:a16="http://schemas.microsoft.com/office/drawing/2014/main" id="{71438CEF-F9B2-4074-872B-607C78BB098E}"/>
                </a:ext>
              </a:extLst>
            </p:cNvPr>
            <p:cNvSpPr>
              <a:spLocks noChangeArrowheads="1"/>
            </p:cNvSpPr>
            <p:nvPr/>
          </p:nvSpPr>
          <p:spPr bwMode="auto">
            <a:xfrm>
              <a:off x="1784549"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62" name="Rectangle 44">
              <a:extLst>
                <a:ext uri="{FF2B5EF4-FFF2-40B4-BE49-F238E27FC236}">
                  <a16:creationId xmlns:a16="http://schemas.microsoft.com/office/drawing/2014/main" id="{E0601A17-F5AB-4678-A228-925AA6CB71A4}"/>
                </a:ext>
              </a:extLst>
            </p:cNvPr>
            <p:cNvSpPr>
              <a:spLocks noChangeArrowheads="1"/>
            </p:cNvSpPr>
            <p:nvPr/>
          </p:nvSpPr>
          <p:spPr bwMode="auto">
            <a:xfrm>
              <a:off x="2103626"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2</a:t>
              </a:r>
            </a:p>
          </p:txBody>
        </p:sp>
        <p:sp>
          <p:nvSpPr>
            <p:cNvPr id="63" name="Rectangle 44">
              <a:extLst>
                <a:ext uri="{FF2B5EF4-FFF2-40B4-BE49-F238E27FC236}">
                  <a16:creationId xmlns:a16="http://schemas.microsoft.com/office/drawing/2014/main" id="{799432C5-2189-472F-8A7F-B8EAB771FF05}"/>
                </a:ext>
              </a:extLst>
            </p:cNvPr>
            <p:cNvSpPr>
              <a:spLocks noChangeArrowheads="1"/>
            </p:cNvSpPr>
            <p:nvPr/>
          </p:nvSpPr>
          <p:spPr bwMode="auto">
            <a:xfrm>
              <a:off x="2422703"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3</a:t>
              </a:r>
            </a:p>
          </p:txBody>
        </p:sp>
        <p:sp>
          <p:nvSpPr>
            <p:cNvPr id="64" name="Rectangle 44">
              <a:extLst>
                <a:ext uri="{FF2B5EF4-FFF2-40B4-BE49-F238E27FC236}">
                  <a16:creationId xmlns:a16="http://schemas.microsoft.com/office/drawing/2014/main" id="{E2B46F5F-8D2A-45CF-AF2B-990FED23413F}"/>
                </a:ext>
              </a:extLst>
            </p:cNvPr>
            <p:cNvSpPr>
              <a:spLocks noChangeArrowheads="1"/>
            </p:cNvSpPr>
            <p:nvPr/>
          </p:nvSpPr>
          <p:spPr bwMode="auto">
            <a:xfrm>
              <a:off x="2741780"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4</a:t>
              </a:r>
            </a:p>
          </p:txBody>
        </p:sp>
        <p:sp>
          <p:nvSpPr>
            <p:cNvPr id="65" name="Rectangle 44">
              <a:extLst>
                <a:ext uri="{FF2B5EF4-FFF2-40B4-BE49-F238E27FC236}">
                  <a16:creationId xmlns:a16="http://schemas.microsoft.com/office/drawing/2014/main" id="{6AFC0253-35C8-4F59-9DEF-809D4ED6A208}"/>
                </a:ext>
              </a:extLst>
            </p:cNvPr>
            <p:cNvSpPr>
              <a:spLocks noChangeArrowheads="1"/>
            </p:cNvSpPr>
            <p:nvPr/>
          </p:nvSpPr>
          <p:spPr bwMode="auto">
            <a:xfrm>
              <a:off x="3044757" y="2466292"/>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8</a:t>
              </a:r>
            </a:p>
          </p:txBody>
        </p:sp>
        <p:sp>
          <p:nvSpPr>
            <p:cNvPr id="66" name="Rectangle 44">
              <a:extLst>
                <a:ext uri="{FF2B5EF4-FFF2-40B4-BE49-F238E27FC236}">
                  <a16:creationId xmlns:a16="http://schemas.microsoft.com/office/drawing/2014/main" id="{E2CAE79C-4E62-444A-B5B0-67CD474811AF}"/>
                </a:ext>
              </a:extLst>
            </p:cNvPr>
            <p:cNvSpPr>
              <a:spLocks noChangeArrowheads="1"/>
            </p:cNvSpPr>
            <p:nvPr/>
          </p:nvSpPr>
          <p:spPr bwMode="auto">
            <a:xfrm>
              <a:off x="3379934"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67" name="Rectangle 44">
              <a:extLst>
                <a:ext uri="{FF2B5EF4-FFF2-40B4-BE49-F238E27FC236}">
                  <a16:creationId xmlns:a16="http://schemas.microsoft.com/office/drawing/2014/main" id="{7C3C4D42-D649-4F1A-A4CD-954EE804BEDD}"/>
                </a:ext>
              </a:extLst>
            </p:cNvPr>
            <p:cNvSpPr>
              <a:spLocks noChangeArrowheads="1"/>
            </p:cNvSpPr>
            <p:nvPr/>
          </p:nvSpPr>
          <p:spPr bwMode="auto">
            <a:xfrm>
              <a:off x="3699011"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2</a:t>
              </a:r>
            </a:p>
          </p:txBody>
        </p:sp>
        <p:sp>
          <p:nvSpPr>
            <p:cNvPr id="68" name="Rectangle 44">
              <a:extLst>
                <a:ext uri="{FF2B5EF4-FFF2-40B4-BE49-F238E27FC236}">
                  <a16:creationId xmlns:a16="http://schemas.microsoft.com/office/drawing/2014/main" id="{32279341-478F-437F-A7FF-861B27DFC737}"/>
                </a:ext>
              </a:extLst>
            </p:cNvPr>
            <p:cNvSpPr>
              <a:spLocks noChangeArrowheads="1"/>
            </p:cNvSpPr>
            <p:nvPr/>
          </p:nvSpPr>
          <p:spPr bwMode="auto">
            <a:xfrm>
              <a:off x="4018088"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3</a:t>
              </a:r>
            </a:p>
          </p:txBody>
        </p:sp>
        <p:sp>
          <p:nvSpPr>
            <p:cNvPr id="69" name="Rectangle 44">
              <a:extLst>
                <a:ext uri="{FF2B5EF4-FFF2-40B4-BE49-F238E27FC236}">
                  <a16:creationId xmlns:a16="http://schemas.microsoft.com/office/drawing/2014/main" id="{E78135E8-F6B1-47AD-BF7F-0C989E2E81B4}"/>
                </a:ext>
              </a:extLst>
            </p:cNvPr>
            <p:cNvSpPr>
              <a:spLocks noChangeArrowheads="1"/>
            </p:cNvSpPr>
            <p:nvPr/>
          </p:nvSpPr>
          <p:spPr bwMode="auto">
            <a:xfrm>
              <a:off x="4337165"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4</a:t>
              </a:r>
            </a:p>
          </p:txBody>
        </p:sp>
        <p:sp>
          <p:nvSpPr>
            <p:cNvPr id="70" name="Rectangle 44">
              <a:extLst>
                <a:ext uri="{FF2B5EF4-FFF2-40B4-BE49-F238E27FC236}">
                  <a16:creationId xmlns:a16="http://schemas.microsoft.com/office/drawing/2014/main" id="{1BB221F1-0C5A-4E59-BD99-DF05B4C6F51A}"/>
                </a:ext>
              </a:extLst>
            </p:cNvPr>
            <p:cNvSpPr>
              <a:spLocks noChangeArrowheads="1"/>
            </p:cNvSpPr>
            <p:nvPr/>
          </p:nvSpPr>
          <p:spPr bwMode="auto">
            <a:xfrm>
              <a:off x="465624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8</a:t>
              </a:r>
            </a:p>
          </p:txBody>
        </p:sp>
        <p:sp>
          <p:nvSpPr>
            <p:cNvPr id="71" name="Rectangle 44">
              <a:extLst>
                <a:ext uri="{FF2B5EF4-FFF2-40B4-BE49-F238E27FC236}">
                  <a16:creationId xmlns:a16="http://schemas.microsoft.com/office/drawing/2014/main" id="{DC672719-1FF3-47CF-A311-4B4C2B3712D7}"/>
                </a:ext>
              </a:extLst>
            </p:cNvPr>
            <p:cNvSpPr>
              <a:spLocks noChangeArrowheads="1"/>
            </p:cNvSpPr>
            <p:nvPr/>
          </p:nvSpPr>
          <p:spPr bwMode="auto">
            <a:xfrm>
              <a:off x="497531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72" name="Rectangle 44">
              <a:extLst>
                <a:ext uri="{FF2B5EF4-FFF2-40B4-BE49-F238E27FC236}">
                  <a16:creationId xmlns:a16="http://schemas.microsoft.com/office/drawing/2014/main" id="{3FD25FC7-79C5-4B41-9CDE-F29DBF56AB57}"/>
                </a:ext>
              </a:extLst>
            </p:cNvPr>
            <p:cNvSpPr>
              <a:spLocks noChangeArrowheads="1"/>
            </p:cNvSpPr>
            <p:nvPr/>
          </p:nvSpPr>
          <p:spPr bwMode="auto">
            <a:xfrm>
              <a:off x="529439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2</a:t>
              </a:r>
            </a:p>
          </p:txBody>
        </p:sp>
        <p:sp>
          <p:nvSpPr>
            <p:cNvPr id="73" name="Rectangle 44">
              <a:extLst>
                <a:ext uri="{FF2B5EF4-FFF2-40B4-BE49-F238E27FC236}">
                  <a16:creationId xmlns:a16="http://schemas.microsoft.com/office/drawing/2014/main" id="{D1A0307D-549B-43EF-A2D5-13BE5D881388}"/>
                </a:ext>
              </a:extLst>
            </p:cNvPr>
            <p:cNvSpPr>
              <a:spLocks noChangeArrowheads="1"/>
            </p:cNvSpPr>
            <p:nvPr/>
          </p:nvSpPr>
          <p:spPr bwMode="auto">
            <a:xfrm>
              <a:off x="561347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3</a:t>
              </a:r>
            </a:p>
          </p:txBody>
        </p:sp>
        <p:sp>
          <p:nvSpPr>
            <p:cNvPr id="74" name="Rectangle 44">
              <a:extLst>
                <a:ext uri="{FF2B5EF4-FFF2-40B4-BE49-F238E27FC236}">
                  <a16:creationId xmlns:a16="http://schemas.microsoft.com/office/drawing/2014/main" id="{72F68CCC-0A7B-431A-9301-CAC9755B0FCF}"/>
                </a:ext>
              </a:extLst>
            </p:cNvPr>
            <p:cNvSpPr>
              <a:spLocks noChangeArrowheads="1"/>
            </p:cNvSpPr>
            <p:nvPr/>
          </p:nvSpPr>
          <p:spPr bwMode="auto">
            <a:xfrm>
              <a:off x="5932550"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4</a:t>
              </a:r>
            </a:p>
          </p:txBody>
        </p:sp>
        <p:sp>
          <p:nvSpPr>
            <p:cNvPr id="75" name="Rectangle 44">
              <a:extLst>
                <a:ext uri="{FF2B5EF4-FFF2-40B4-BE49-F238E27FC236}">
                  <a16:creationId xmlns:a16="http://schemas.microsoft.com/office/drawing/2014/main" id="{AB6260C6-5195-467C-A861-34EBF25EF9B8}"/>
                </a:ext>
              </a:extLst>
            </p:cNvPr>
            <p:cNvSpPr>
              <a:spLocks noChangeArrowheads="1"/>
            </p:cNvSpPr>
            <p:nvPr/>
          </p:nvSpPr>
          <p:spPr bwMode="auto">
            <a:xfrm>
              <a:off x="6251627"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5</a:t>
              </a:r>
            </a:p>
          </p:txBody>
        </p:sp>
        <p:sp>
          <p:nvSpPr>
            <p:cNvPr id="76" name="Rectangle 44">
              <a:extLst>
                <a:ext uri="{FF2B5EF4-FFF2-40B4-BE49-F238E27FC236}">
                  <a16:creationId xmlns:a16="http://schemas.microsoft.com/office/drawing/2014/main" id="{241A8F94-8032-4ABC-AE5B-5A293D5D0818}"/>
                </a:ext>
              </a:extLst>
            </p:cNvPr>
            <p:cNvSpPr>
              <a:spLocks noChangeArrowheads="1"/>
            </p:cNvSpPr>
            <p:nvPr/>
          </p:nvSpPr>
          <p:spPr bwMode="auto">
            <a:xfrm>
              <a:off x="6570704"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6</a:t>
              </a:r>
            </a:p>
          </p:txBody>
        </p:sp>
        <p:sp>
          <p:nvSpPr>
            <p:cNvPr id="77" name="Rectangle 44">
              <a:extLst>
                <a:ext uri="{FF2B5EF4-FFF2-40B4-BE49-F238E27FC236}">
                  <a16:creationId xmlns:a16="http://schemas.microsoft.com/office/drawing/2014/main" id="{7513D48C-B972-4E2E-82C2-884CBF0F183B}"/>
                </a:ext>
              </a:extLst>
            </p:cNvPr>
            <p:cNvSpPr>
              <a:spLocks noChangeArrowheads="1"/>
            </p:cNvSpPr>
            <p:nvPr/>
          </p:nvSpPr>
          <p:spPr bwMode="auto">
            <a:xfrm>
              <a:off x="6889781"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7</a:t>
              </a:r>
            </a:p>
          </p:txBody>
        </p:sp>
        <p:sp>
          <p:nvSpPr>
            <p:cNvPr id="78" name="Rectangle 44">
              <a:extLst>
                <a:ext uri="{FF2B5EF4-FFF2-40B4-BE49-F238E27FC236}">
                  <a16:creationId xmlns:a16="http://schemas.microsoft.com/office/drawing/2014/main" id="{2A96ACE9-3FCE-450E-B36D-AB0D819D9E17}"/>
                </a:ext>
              </a:extLst>
            </p:cNvPr>
            <p:cNvSpPr>
              <a:spLocks noChangeArrowheads="1"/>
            </p:cNvSpPr>
            <p:nvPr/>
          </p:nvSpPr>
          <p:spPr bwMode="auto">
            <a:xfrm>
              <a:off x="7208858"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6</a:t>
              </a:r>
            </a:p>
          </p:txBody>
        </p:sp>
        <p:sp>
          <p:nvSpPr>
            <p:cNvPr id="79" name="Rectangle 44">
              <a:extLst>
                <a:ext uri="{FF2B5EF4-FFF2-40B4-BE49-F238E27FC236}">
                  <a16:creationId xmlns:a16="http://schemas.microsoft.com/office/drawing/2014/main" id="{5C32A80C-C277-4E0A-8744-30404C4DD0CB}"/>
                </a:ext>
              </a:extLst>
            </p:cNvPr>
            <p:cNvSpPr>
              <a:spLocks noChangeArrowheads="1"/>
            </p:cNvSpPr>
            <p:nvPr/>
          </p:nvSpPr>
          <p:spPr bwMode="auto">
            <a:xfrm>
              <a:off x="7527935"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80" name="Rectangle 44">
              <a:extLst>
                <a:ext uri="{FF2B5EF4-FFF2-40B4-BE49-F238E27FC236}">
                  <a16:creationId xmlns:a16="http://schemas.microsoft.com/office/drawing/2014/main" id="{AA5BA4D3-DC2F-4D76-AD60-F335A0A34885}"/>
                </a:ext>
              </a:extLst>
            </p:cNvPr>
            <p:cNvSpPr>
              <a:spLocks noChangeArrowheads="1"/>
            </p:cNvSpPr>
            <p:nvPr/>
          </p:nvSpPr>
          <p:spPr bwMode="auto">
            <a:xfrm>
              <a:off x="784701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2</a:t>
              </a:r>
            </a:p>
          </p:txBody>
        </p:sp>
        <p:sp>
          <p:nvSpPr>
            <p:cNvPr id="81" name="Rectangle 44">
              <a:extLst>
                <a:ext uri="{FF2B5EF4-FFF2-40B4-BE49-F238E27FC236}">
                  <a16:creationId xmlns:a16="http://schemas.microsoft.com/office/drawing/2014/main" id="{C3B21998-7117-4847-83BA-1D31C17D1B8C}"/>
                </a:ext>
              </a:extLst>
            </p:cNvPr>
            <p:cNvSpPr>
              <a:spLocks noChangeArrowheads="1"/>
            </p:cNvSpPr>
            <p:nvPr/>
          </p:nvSpPr>
          <p:spPr bwMode="auto">
            <a:xfrm>
              <a:off x="816608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3</a:t>
              </a:r>
            </a:p>
          </p:txBody>
        </p:sp>
        <p:sp>
          <p:nvSpPr>
            <p:cNvPr id="82" name="Rectangle 44">
              <a:extLst>
                <a:ext uri="{FF2B5EF4-FFF2-40B4-BE49-F238E27FC236}">
                  <a16:creationId xmlns:a16="http://schemas.microsoft.com/office/drawing/2014/main" id="{4CE045A9-0267-4AF5-92B5-4F00FEACAC18}"/>
                </a:ext>
              </a:extLst>
            </p:cNvPr>
            <p:cNvSpPr>
              <a:spLocks noChangeArrowheads="1"/>
            </p:cNvSpPr>
            <p:nvPr/>
          </p:nvSpPr>
          <p:spPr bwMode="auto">
            <a:xfrm>
              <a:off x="848516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4</a:t>
              </a:r>
            </a:p>
          </p:txBody>
        </p:sp>
        <p:sp>
          <p:nvSpPr>
            <p:cNvPr id="83" name="Rectangle 44">
              <a:extLst>
                <a:ext uri="{FF2B5EF4-FFF2-40B4-BE49-F238E27FC236}">
                  <a16:creationId xmlns:a16="http://schemas.microsoft.com/office/drawing/2014/main" id="{BF201EBC-15E7-4CA4-8448-043E095924AE}"/>
                </a:ext>
              </a:extLst>
            </p:cNvPr>
            <p:cNvSpPr>
              <a:spLocks noChangeArrowheads="1"/>
            </p:cNvSpPr>
            <p:nvPr/>
          </p:nvSpPr>
          <p:spPr bwMode="auto">
            <a:xfrm>
              <a:off x="880424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5</a:t>
              </a:r>
            </a:p>
          </p:txBody>
        </p:sp>
      </p:grpSp>
      <p:sp>
        <p:nvSpPr>
          <p:cNvPr id="85" name="任意多边形 85">
            <a:extLst>
              <a:ext uri="{FF2B5EF4-FFF2-40B4-BE49-F238E27FC236}">
                <a16:creationId xmlns:a16="http://schemas.microsoft.com/office/drawing/2014/main" id="{6CB60A61-5B53-42CB-A4C0-EC4177BD82A8}"/>
              </a:ext>
            </a:extLst>
          </p:cNvPr>
          <p:cNvSpPr/>
          <p:nvPr/>
        </p:nvSpPr>
        <p:spPr>
          <a:xfrm>
            <a:off x="3895169" y="4335804"/>
            <a:ext cx="2227782" cy="48389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6" name="任意多边形 86">
            <a:extLst>
              <a:ext uri="{FF2B5EF4-FFF2-40B4-BE49-F238E27FC236}">
                <a16:creationId xmlns:a16="http://schemas.microsoft.com/office/drawing/2014/main" id="{A8D941D1-A3BC-4276-BDC1-F0BF27786A71}"/>
              </a:ext>
            </a:extLst>
          </p:cNvPr>
          <p:cNvSpPr/>
          <p:nvPr/>
        </p:nvSpPr>
        <p:spPr>
          <a:xfrm>
            <a:off x="6418011" y="4449955"/>
            <a:ext cx="655988" cy="369748"/>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7" name="任意多边形 87">
            <a:extLst>
              <a:ext uri="{FF2B5EF4-FFF2-40B4-BE49-F238E27FC236}">
                <a16:creationId xmlns:a16="http://schemas.microsoft.com/office/drawing/2014/main" id="{C2E82AAD-6F70-4F01-92CC-5A1AA9ECDB3B}"/>
              </a:ext>
            </a:extLst>
          </p:cNvPr>
          <p:cNvSpPr/>
          <p:nvPr/>
        </p:nvSpPr>
        <p:spPr>
          <a:xfrm>
            <a:off x="7425278" y="4449955"/>
            <a:ext cx="1517159" cy="369747"/>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8" name="任意多边形 90">
            <a:extLst>
              <a:ext uri="{FF2B5EF4-FFF2-40B4-BE49-F238E27FC236}">
                <a16:creationId xmlns:a16="http://schemas.microsoft.com/office/drawing/2014/main" id="{D23F21BB-F29E-4879-8DDA-9FDF63464DA7}"/>
              </a:ext>
            </a:extLst>
          </p:cNvPr>
          <p:cNvSpPr/>
          <p:nvPr/>
        </p:nvSpPr>
        <p:spPr>
          <a:xfrm>
            <a:off x="2298985" y="4362456"/>
            <a:ext cx="1250185" cy="457244"/>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246987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up)">
                                      <p:cBhvr>
                                        <p:cTn id="20" dur="500"/>
                                        <p:tgtEl>
                                          <p:spTgt spid="11"/>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up)">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wipe(left)">
                                      <p:cBhvr>
                                        <p:cTn id="29" dur="500"/>
                                        <p:tgtEl>
                                          <p:spTgt spid="4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left)">
                                      <p:cBhvr>
                                        <p:cTn id="34" dur="500"/>
                                        <p:tgtEl>
                                          <p:spTgt spid="4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left)">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wipe(left)">
                                      <p:cBhvr>
                                        <p:cTn id="4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E6DF8-0A3F-4F24-AA9B-1B6654785CE8}"/>
              </a:ext>
            </a:extLst>
          </p:cNvPr>
          <p:cNvSpPr>
            <a:spLocks noGrp="1"/>
          </p:cNvSpPr>
          <p:nvPr>
            <p:ph type="title"/>
          </p:nvPr>
        </p:nvSpPr>
        <p:spPr/>
        <p:txBody>
          <a:bodyPr/>
          <a:lstStyle/>
          <a:p>
            <a:r>
              <a:rPr lang="zh-CN" altLang="en-US" dirty="0"/>
              <a:t>带比特填充的标志比特法</a:t>
            </a:r>
          </a:p>
        </p:txBody>
      </p:sp>
      <p:sp>
        <p:nvSpPr>
          <p:cNvPr id="3" name="内容占位符 2">
            <a:extLst>
              <a:ext uri="{FF2B5EF4-FFF2-40B4-BE49-F238E27FC236}">
                <a16:creationId xmlns:a16="http://schemas.microsoft.com/office/drawing/2014/main" id="{404B99FD-BBE9-4F7E-9AFE-8EC3092496AF}"/>
              </a:ext>
            </a:extLst>
          </p:cNvPr>
          <p:cNvSpPr>
            <a:spLocks noGrp="1"/>
          </p:cNvSpPr>
          <p:nvPr>
            <p:ph idx="1"/>
          </p:nvPr>
        </p:nvSpPr>
        <p:spPr/>
        <p:txBody>
          <a:bodyPr/>
          <a:lstStyle/>
          <a:p>
            <a:r>
              <a:rPr lang="zh-CN" altLang="en-US" dirty="0"/>
              <a:t>用一组特定的比特模式作为定界符，来标志一帧的开始和结束</a:t>
            </a:r>
          </a:p>
          <a:p>
            <a:pPr lvl="1"/>
            <a:r>
              <a:rPr lang="zh-CN" altLang="en-US" dirty="0"/>
              <a:t>帧的划分在比特级完成</a:t>
            </a:r>
          </a:p>
          <a:p>
            <a:pPr lvl="1"/>
            <a:r>
              <a:rPr lang="zh-CN" altLang="en-US" dirty="0"/>
              <a:t>在面向二进制位的串行通信中常使用带比特填充的首尾标志格式，典型实例：</a:t>
            </a:r>
          </a:p>
          <a:p>
            <a:pPr lvl="1"/>
            <a:r>
              <a:rPr lang="en-US" altLang="zh-CN" dirty="0"/>
              <a:t>HDLC</a:t>
            </a:r>
            <a:r>
              <a:rPr lang="zh-CN" altLang="en-US" dirty="0"/>
              <a:t>协议，使用</a:t>
            </a:r>
            <a:r>
              <a:rPr lang="en-US" altLang="zh-CN" dirty="0"/>
              <a:t>01111110 </a:t>
            </a:r>
            <a:r>
              <a:rPr lang="zh-CN" altLang="en-US" dirty="0"/>
              <a:t>（</a:t>
            </a:r>
            <a:r>
              <a:rPr lang="en-US" altLang="zh-CN" dirty="0"/>
              <a:t>16</a:t>
            </a:r>
            <a:r>
              <a:rPr lang="zh-CN" altLang="en-US" dirty="0"/>
              <a:t>进制表示为</a:t>
            </a:r>
            <a:r>
              <a:rPr lang="en-US" altLang="zh-CN" dirty="0"/>
              <a:t>0x7E</a:t>
            </a:r>
            <a:r>
              <a:rPr lang="zh-CN" altLang="en-US" dirty="0"/>
              <a:t>）比特组合；</a:t>
            </a:r>
          </a:p>
          <a:p>
            <a:pPr lvl="1"/>
            <a:r>
              <a:rPr lang="en-US" altLang="zh-CN" dirty="0"/>
              <a:t>USB</a:t>
            </a:r>
            <a:r>
              <a:rPr lang="zh-CN" altLang="en-US" dirty="0"/>
              <a:t>也采用了比特填充技术</a:t>
            </a:r>
          </a:p>
          <a:p>
            <a:endParaRPr lang="zh-CN" altLang="en-US" dirty="0"/>
          </a:p>
        </p:txBody>
      </p:sp>
      <p:sp>
        <p:nvSpPr>
          <p:cNvPr id="4" name="灯片编号占位符 3">
            <a:extLst>
              <a:ext uri="{FF2B5EF4-FFF2-40B4-BE49-F238E27FC236}">
                <a16:creationId xmlns:a16="http://schemas.microsoft.com/office/drawing/2014/main" id="{551492A0-AC6B-49DF-9CB0-7AD263AF01C5}"/>
              </a:ext>
            </a:extLst>
          </p:cNvPr>
          <p:cNvSpPr>
            <a:spLocks noGrp="1"/>
          </p:cNvSpPr>
          <p:nvPr>
            <p:ph type="sldNum" sz="quarter" idx="12"/>
          </p:nvPr>
        </p:nvSpPr>
        <p:spPr/>
        <p:txBody>
          <a:bodyPr/>
          <a:lstStyle/>
          <a:p>
            <a:fld id="{C8BB1146-E542-4D4E-B8E9-6919A11DDD48}" type="slidenum">
              <a:rPr lang="en-US" smtClean="0"/>
              <a:t>28</a:t>
            </a:fld>
            <a:endParaRPr lang="en-US"/>
          </a:p>
        </p:txBody>
      </p:sp>
      <p:sp>
        <p:nvSpPr>
          <p:cNvPr id="5" name="矩形 4">
            <a:extLst>
              <a:ext uri="{FF2B5EF4-FFF2-40B4-BE49-F238E27FC236}">
                <a16:creationId xmlns:a16="http://schemas.microsoft.com/office/drawing/2014/main" id="{BD131B1E-CB3D-2C5E-5943-B763EFA3B924}"/>
              </a:ext>
            </a:extLst>
          </p:cNvPr>
          <p:cNvSpPr/>
          <p:nvPr/>
        </p:nvSpPr>
        <p:spPr>
          <a:xfrm>
            <a:off x="714188" y="4154881"/>
            <a:ext cx="10858498" cy="497316"/>
          </a:xfrm>
          <a:prstGeom prst="rect">
            <a:avLst/>
          </a:prstGeom>
          <a:solidFill>
            <a:srgbClr val="92D050"/>
          </a:solidFill>
        </p:spPr>
        <p:txBody>
          <a:bodyPr wrap="square">
            <a:spAutoFit/>
          </a:bodyPr>
          <a:lstStyle/>
          <a:p>
            <a:pPr>
              <a:lnSpc>
                <a:spcPct val="120000"/>
              </a:lnSpc>
            </a:pPr>
            <a:r>
              <a:rPr kumimoji="1" lang="zh-CN" altLang="en-US" sz="2400" dirty="0">
                <a:solidFill>
                  <a:srgbClr val="3333FF"/>
                </a:solidFill>
                <a:cs typeface="+mn-ea"/>
                <a:sym typeface="+mn-lt"/>
              </a:rPr>
              <a:t>问题：</a:t>
            </a:r>
            <a:r>
              <a:rPr lang="zh-CN" altLang="en-US" sz="2400" dirty="0">
                <a:solidFill>
                  <a:srgbClr val="3333FF"/>
                </a:solidFill>
                <a:latin typeface="+mn-ea"/>
              </a:rPr>
              <a:t>有效载荷部分包含与定界符相同的比特组合（</a:t>
            </a:r>
            <a:r>
              <a:rPr lang="en-US" altLang="zh-CN" sz="2400" dirty="0">
                <a:solidFill>
                  <a:srgbClr val="3333FF"/>
                </a:solidFill>
                <a:latin typeface="+mn-ea"/>
              </a:rPr>
              <a:t>01111110</a:t>
            </a:r>
            <a:r>
              <a:rPr lang="zh-CN" altLang="en-US" sz="2400" dirty="0">
                <a:solidFill>
                  <a:srgbClr val="3333FF"/>
                </a:solidFill>
                <a:latin typeface="+mn-ea"/>
              </a:rPr>
              <a:t>），会怎样？</a:t>
            </a:r>
            <a:endParaRPr kumimoji="1" lang="zh-CN" altLang="en-US" sz="2400" dirty="0">
              <a:solidFill>
                <a:srgbClr val="C00000"/>
              </a:solidFill>
              <a:cs typeface="+mn-ea"/>
              <a:sym typeface="+mn-lt"/>
            </a:endParaRPr>
          </a:p>
        </p:txBody>
      </p:sp>
    </p:spTree>
    <p:extLst>
      <p:ext uri="{BB962C8B-B14F-4D97-AF65-F5344CB8AC3E}">
        <p14:creationId xmlns:p14="http://schemas.microsoft.com/office/powerpoint/2010/main" val="3848523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E6DF8-0A3F-4F24-AA9B-1B6654785CE8}"/>
              </a:ext>
            </a:extLst>
          </p:cNvPr>
          <p:cNvSpPr>
            <a:spLocks noGrp="1"/>
          </p:cNvSpPr>
          <p:nvPr>
            <p:ph type="title"/>
          </p:nvPr>
        </p:nvSpPr>
        <p:spPr/>
        <p:txBody>
          <a:bodyPr/>
          <a:lstStyle/>
          <a:p>
            <a:r>
              <a:rPr lang="zh-CN" altLang="en-US" dirty="0"/>
              <a:t>带比特填充的标志比特法</a:t>
            </a:r>
          </a:p>
        </p:txBody>
      </p:sp>
      <p:sp>
        <p:nvSpPr>
          <p:cNvPr id="3" name="内容占位符 2">
            <a:extLst>
              <a:ext uri="{FF2B5EF4-FFF2-40B4-BE49-F238E27FC236}">
                <a16:creationId xmlns:a16="http://schemas.microsoft.com/office/drawing/2014/main" id="{404B99FD-BBE9-4F7E-9AFE-8EC3092496AF}"/>
              </a:ext>
            </a:extLst>
          </p:cNvPr>
          <p:cNvSpPr>
            <a:spLocks noGrp="1"/>
          </p:cNvSpPr>
          <p:nvPr>
            <p:ph idx="1"/>
          </p:nvPr>
        </p:nvSpPr>
        <p:spPr>
          <a:xfrm>
            <a:off x="660400" y="1125539"/>
            <a:ext cx="10858500" cy="2410141"/>
          </a:xfrm>
        </p:spPr>
        <p:txBody>
          <a:bodyPr>
            <a:normAutofit/>
          </a:bodyPr>
          <a:lstStyle/>
          <a:p>
            <a:r>
              <a:rPr lang="zh-CN" altLang="en-US" dirty="0"/>
              <a:t>发送端的处理：比特填充</a:t>
            </a:r>
          </a:p>
          <a:p>
            <a:pPr lvl="1"/>
            <a:r>
              <a:rPr lang="zh-CN" altLang="en-US" dirty="0"/>
              <a:t>发送方检查有效载荷，若出现了连续</a:t>
            </a:r>
            <a:r>
              <a:rPr lang="en-US" altLang="zh-CN" dirty="0"/>
              <a:t>5</a:t>
            </a:r>
            <a:r>
              <a:rPr lang="zh-CN" altLang="en-US" dirty="0"/>
              <a:t>个</a:t>
            </a:r>
            <a:r>
              <a:rPr lang="en-US" altLang="zh-CN" dirty="0"/>
              <a:t>1</a:t>
            </a:r>
            <a:r>
              <a:rPr lang="zh-CN" altLang="en-US" dirty="0"/>
              <a:t>比特后，则直接插入</a:t>
            </a:r>
            <a:r>
              <a:rPr lang="en-US" altLang="zh-CN" dirty="0"/>
              <a:t>1</a:t>
            </a:r>
            <a:r>
              <a:rPr lang="zh-CN" altLang="en-US" dirty="0"/>
              <a:t>个</a:t>
            </a:r>
            <a:r>
              <a:rPr lang="en-US" altLang="zh-CN" dirty="0"/>
              <a:t>0</a:t>
            </a:r>
            <a:r>
              <a:rPr lang="zh-CN" altLang="en-US" dirty="0"/>
              <a:t>比特，防止和定界符的比特模式 </a:t>
            </a:r>
            <a:r>
              <a:rPr lang="en-US" altLang="zh-CN" dirty="0"/>
              <a:t>01111110 </a:t>
            </a:r>
            <a:r>
              <a:rPr lang="zh-CN" altLang="en-US" dirty="0"/>
              <a:t>相同</a:t>
            </a:r>
          </a:p>
          <a:p>
            <a:pPr lvl="1"/>
            <a:r>
              <a:rPr lang="zh-CN" altLang="en-US" dirty="0"/>
              <a:t>比特填充法是比特位操作，用</a:t>
            </a:r>
            <a:r>
              <a:rPr lang="en-US" altLang="zh-CN" dirty="0"/>
              <a:t>0</a:t>
            </a:r>
            <a:r>
              <a:rPr lang="zh-CN" altLang="en-US" dirty="0"/>
              <a:t>比特进行位插入和删除，硬件实现起来比较方便</a:t>
            </a:r>
          </a:p>
          <a:p>
            <a:endParaRPr lang="zh-CN" altLang="en-US" dirty="0"/>
          </a:p>
        </p:txBody>
      </p:sp>
      <p:sp>
        <p:nvSpPr>
          <p:cNvPr id="4" name="灯片编号占位符 3">
            <a:extLst>
              <a:ext uri="{FF2B5EF4-FFF2-40B4-BE49-F238E27FC236}">
                <a16:creationId xmlns:a16="http://schemas.microsoft.com/office/drawing/2014/main" id="{551492A0-AC6B-49DF-9CB0-7AD263AF01C5}"/>
              </a:ext>
            </a:extLst>
          </p:cNvPr>
          <p:cNvSpPr>
            <a:spLocks noGrp="1"/>
          </p:cNvSpPr>
          <p:nvPr>
            <p:ph type="sldNum" sz="quarter" idx="12"/>
          </p:nvPr>
        </p:nvSpPr>
        <p:spPr/>
        <p:txBody>
          <a:bodyPr/>
          <a:lstStyle/>
          <a:p>
            <a:fld id="{C8BB1146-E542-4D4E-B8E9-6919A11DDD48}" type="slidenum">
              <a:rPr lang="en-US" smtClean="0"/>
              <a:t>29</a:t>
            </a:fld>
            <a:endParaRPr lang="en-US"/>
          </a:p>
        </p:txBody>
      </p:sp>
      <p:grpSp>
        <p:nvGrpSpPr>
          <p:cNvPr id="5" name="组合 4">
            <a:extLst>
              <a:ext uri="{FF2B5EF4-FFF2-40B4-BE49-F238E27FC236}">
                <a16:creationId xmlns:a16="http://schemas.microsoft.com/office/drawing/2014/main" id="{E8BE2017-2954-4552-AB1C-16739DC20EE7}"/>
              </a:ext>
            </a:extLst>
          </p:cNvPr>
          <p:cNvGrpSpPr/>
          <p:nvPr/>
        </p:nvGrpSpPr>
        <p:grpSpPr>
          <a:xfrm>
            <a:off x="2760232" y="3790562"/>
            <a:ext cx="7657848" cy="287344"/>
            <a:chOff x="1465472" y="2463488"/>
            <a:chExt cx="7657848" cy="287344"/>
          </a:xfrm>
          <a:solidFill>
            <a:schemeClr val="bg1">
              <a:lumMod val="95000"/>
            </a:schemeClr>
          </a:solidFill>
          <a:scene3d>
            <a:camera prst="orthographicFront">
              <a:rot lat="0" lon="0" rev="0"/>
            </a:camera>
            <a:lightRig rig="soft" dir="t">
              <a:rot lat="0" lon="0" rev="0"/>
            </a:lightRig>
          </a:scene3d>
        </p:grpSpPr>
        <p:sp>
          <p:nvSpPr>
            <p:cNvPr id="6" name="Rectangle 44">
              <a:extLst>
                <a:ext uri="{FF2B5EF4-FFF2-40B4-BE49-F238E27FC236}">
                  <a16:creationId xmlns:a16="http://schemas.microsoft.com/office/drawing/2014/main" id="{8B082CC3-F4D5-4EB8-9546-6E03CC76A711}"/>
                </a:ext>
              </a:extLst>
            </p:cNvPr>
            <p:cNvSpPr>
              <a:spLocks noChangeArrowheads="1"/>
            </p:cNvSpPr>
            <p:nvPr/>
          </p:nvSpPr>
          <p:spPr bwMode="auto">
            <a:xfrm>
              <a:off x="1465472"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7" name="Rectangle 44">
              <a:extLst>
                <a:ext uri="{FF2B5EF4-FFF2-40B4-BE49-F238E27FC236}">
                  <a16:creationId xmlns:a16="http://schemas.microsoft.com/office/drawing/2014/main" id="{E696CEA4-3849-4CCC-A028-6BB6C58F5E2C}"/>
                </a:ext>
              </a:extLst>
            </p:cNvPr>
            <p:cNvSpPr>
              <a:spLocks noChangeArrowheads="1"/>
            </p:cNvSpPr>
            <p:nvPr/>
          </p:nvSpPr>
          <p:spPr bwMode="auto">
            <a:xfrm>
              <a:off x="1784549"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8" name="Rectangle 44">
              <a:extLst>
                <a:ext uri="{FF2B5EF4-FFF2-40B4-BE49-F238E27FC236}">
                  <a16:creationId xmlns:a16="http://schemas.microsoft.com/office/drawing/2014/main" id="{F47ADCE6-D117-4A74-AA61-CA1D859B891E}"/>
                </a:ext>
              </a:extLst>
            </p:cNvPr>
            <p:cNvSpPr>
              <a:spLocks noChangeArrowheads="1"/>
            </p:cNvSpPr>
            <p:nvPr/>
          </p:nvSpPr>
          <p:spPr bwMode="auto">
            <a:xfrm>
              <a:off x="2103626"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9" name="Rectangle 44">
              <a:extLst>
                <a:ext uri="{FF2B5EF4-FFF2-40B4-BE49-F238E27FC236}">
                  <a16:creationId xmlns:a16="http://schemas.microsoft.com/office/drawing/2014/main" id="{D0AEDD72-997E-42E9-88A3-264B4411A87A}"/>
                </a:ext>
              </a:extLst>
            </p:cNvPr>
            <p:cNvSpPr>
              <a:spLocks noChangeArrowheads="1"/>
            </p:cNvSpPr>
            <p:nvPr/>
          </p:nvSpPr>
          <p:spPr bwMode="auto">
            <a:xfrm>
              <a:off x="2422703"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0" name="Rectangle 44">
              <a:extLst>
                <a:ext uri="{FF2B5EF4-FFF2-40B4-BE49-F238E27FC236}">
                  <a16:creationId xmlns:a16="http://schemas.microsoft.com/office/drawing/2014/main" id="{7B1D1574-657A-4230-9FC5-DD591D1E70B6}"/>
                </a:ext>
              </a:extLst>
            </p:cNvPr>
            <p:cNvSpPr>
              <a:spLocks noChangeArrowheads="1"/>
            </p:cNvSpPr>
            <p:nvPr/>
          </p:nvSpPr>
          <p:spPr bwMode="auto">
            <a:xfrm>
              <a:off x="2741780"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1" name="Rectangle 44">
              <a:extLst>
                <a:ext uri="{FF2B5EF4-FFF2-40B4-BE49-F238E27FC236}">
                  <a16:creationId xmlns:a16="http://schemas.microsoft.com/office/drawing/2014/main" id="{C73775BF-751E-4E82-8AB8-0BC52E0B54EA}"/>
                </a:ext>
              </a:extLst>
            </p:cNvPr>
            <p:cNvSpPr>
              <a:spLocks noChangeArrowheads="1"/>
            </p:cNvSpPr>
            <p:nvPr/>
          </p:nvSpPr>
          <p:spPr bwMode="auto">
            <a:xfrm>
              <a:off x="3060857"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2" name="Rectangle 44">
              <a:extLst>
                <a:ext uri="{FF2B5EF4-FFF2-40B4-BE49-F238E27FC236}">
                  <a16:creationId xmlns:a16="http://schemas.microsoft.com/office/drawing/2014/main" id="{6E790D95-5AEF-4AEA-BE4E-6EE4212F922A}"/>
                </a:ext>
              </a:extLst>
            </p:cNvPr>
            <p:cNvSpPr>
              <a:spLocks noChangeArrowheads="1"/>
            </p:cNvSpPr>
            <p:nvPr/>
          </p:nvSpPr>
          <p:spPr bwMode="auto">
            <a:xfrm>
              <a:off x="3379934"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3" name="Rectangle 44">
              <a:extLst>
                <a:ext uri="{FF2B5EF4-FFF2-40B4-BE49-F238E27FC236}">
                  <a16:creationId xmlns:a16="http://schemas.microsoft.com/office/drawing/2014/main" id="{847553A5-D78E-4989-AB07-6C97FD02D45F}"/>
                </a:ext>
              </a:extLst>
            </p:cNvPr>
            <p:cNvSpPr>
              <a:spLocks noChangeArrowheads="1"/>
            </p:cNvSpPr>
            <p:nvPr/>
          </p:nvSpPr>
          <p:spPr bwMode="auto">
            <a:xfrm>
              <a:off x="3699011"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4" name="Rectangle 44">
              <a:extLst>
                <a:ext uri="{FF2B5EF4-FFF2-40B4-BE49-F238E27FC236}">
                  <a16:creationId xmlns:a16="http://schemas.microsoft.com/office/drawing/2014/main" id="{47B6CEE7-8111-43DE-A387-7F71E05921E9}"/>
                </a:ext>
              </a:extLst>
            </p:cNvPr>
            <p:cNvSpPr>
              <a:spLocks noChangeArrowheads="1"/>
            </p:cNvSpPr>
            <p:nvPr/>
          </p:nvSpPr>
          <p:spPr bwMode="auto">
            <a:xfrm>
              <a:off x="4018088"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5" name="Rectangle 44">
              <a:extLst>
                <a:ext uri="{FF2B5EF4-FFF2-40B4-BE49-F238E27FC236}">
                  <a16:creationId xmlns:a16="http://schemas.microsoft.com/office/drawing/2014/main" id="{D40BE632-84AA-4D0A-8E54-595FA29E19D4}"/>
                </a:ext>
              </a:extLst>
            </p:cNvPr>
            <p:cNvSpPr>
              <a:spLocks noChangeArrowheads="1"/>
            </p:cNvSpPr>
            <p:nvPr/>
          </p:nvSpPr>
          <p:spPr bwMode="auto">
            <a:xfrm>
              <a:off x="4337165"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6" name="Rectangle 44">
              <a:extLst>
                <a:ext uri="{FF2B5EF4-FFF2-40B4-BE49-F238E27FC236}">
                  <a16:creationId xmlns:a16="http://schemas.microsoft.com/office/drawing/2014/main" id="{E646BDAC-4442-4EC5-ABCA-4CE8E130762C}"/>
                </a:ext>
              </a:extLst>
            </p:cNvPr>
            <p:cNvSpPr>
              <a:spLocks noChangeArrowheads="1"/>
            </p:cNvSpPr>
            <p:nvPr/>
          </p:nvSpPr>
          <p:spPr bwMode="auto">
            <a:xfrm>
              <a:off x="465624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7" name="Rectangle 44">
              <a:extLst>
                <a:ext uri="{FF2B5EF4-FFF2-40B4-BE49-F238E27FC236}">
                  <a16:creationId xmlns:a16="http://schemas.microsoft.com/office/drawing/2014/main" id="{0D388439-7AC5-4060-8CFF-EE7145C96628}"/>
                </a:ext>
              </a:extLst>
            </p:cNvPr>
            <p:cNvSpPr>
              <a:spLocks noChangeArrowheads="1"/>
            </p:cNvSpPr>
            <p:nvPr/>
          </p:nvSpPr>
          <p:spPr bwMode="auto">
            <a:xfrm>
              <a:off x="497531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8" name="Rectangle 44">
              <a:extLst>
                <a:ext uri="{FF2B5EF4-FFF2-40B4-BE49-F238E27FC236}">
                  <a16:creationId xmlns:a16="http://schemas.microsoft.com/office/drawing/2014/main" id="{617CB36D-F17B-4FC5-812C-57EB65A617B2}"/>
                </a:ext>
              </a:extLst>
            </p:cNvPr>
            <p:cNvSpPr>
              <a:spLocks noChangeArrowheads="1"/>
            </p:cNvSpPr>
            <p:nvPr/>
          </p:nvSpPr>
          <p:spPr bwMode="auto">
            <a:xfrm>
              <a:off x="529439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9" name="Rectangle 44">
              <a:extLst>
                <a:ext uri="{FF2B5EF4-FFF2-40B4-BE49-F238E27FC236}">
                  <a16:creationId xmlns:a16="http://schemas.microsoft.com/office/drawing/2014/main" id="{EFB83EE8-58E3-41B6-BBFE-7BE5B98AC292}"/>
                </a:ext>
              </a:extLst>
            </p:cNvPr>
            <p:cNvSpPr>
              <a:spLocks noChangeArrowheads="1"/>
            </p:cNvSpPr>
            <p:nvPr/>
          </p:nvSpPr>
          <p:spPr bwMode="auto">
            <a:xfrm>
              <a:off x="561347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20" name="Rectangle 44">
              <a:extLst>
                <a:ext uri="{FF2B5EF4-FFF2-40B4-BE49-F238E27FC236}">
                  <a16:creationId xmlns:a16="http://schemas.microsoft.com/office/drawing/2014/main" id="{EFD45668-EC3F-4599-B58F-01DB47D116A1}"/>
                </a:ext>
              </a:extLst>
            </p:cNvPr>
            <p:cNvSpPr>
              <a:spLocks noChangeArrowheads="1"/>
            </p:cNvSpPr>
            <p:nvPr/>
          </p:nvSpPr>
          <p:spPr bwMode="auto">
            <a:xfrm>
              <a:off x="5932550"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21" name="Rectangle 44">
              <a:extLst>
                <a:ext uri="{FF2B5EF4-FFF2-40B4-BE49-F238E27FC236}">
                  <a16:creationId xmlns:a16="http://schemas.microsoft.com/office/drawing/2014/main" id="{29BEE07B-D25C-427B-9D62-8FCF6221CDE9}"/>
                </a:ext>
              </a:extLst>
            </p:cNvPr>
            <p:cNvSpPr>
              <a:spLocks noChangeArrowheads="1"/>
            </p:cNvSpPr>
            <p:nvPr/>
          </p:nvSpPr>
          <p:spPr bwMode="auto">
            <a:xfrm>
              <a:off x="6251627"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22" name="Rectangle 44">
              <a:extLst>
                <a:ext uri="{FF2B5EF4-FFF2-40B4-BE49-F238E27FC236}">
                  <a16:creationId xmlns:a16="http://schemas.microsoft.com/office/drawing/2014/main" id="{48453EBA-C86A-4EEB-ACBA-35B0CDF901D3}"/>
                </a:ext>
              </a:extLst>
            </p:cNvPr>
            <p:cNvSpPr>
              <a:spLocks noChangeArrowheads="1"/>
            </p:cNvSpPr>
            <p:nvPr/>
          </p:nvSpPr>
          <p:spPr bwMode="auto">
            <a:xfrm>
              <a:off x="6570704"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23" name="Rectangle 44">
              <a:extLst>
                <a:ext uri="{FF2B5EF4-FFF2-40B4-BE49-F238E27FC236}">
                  <a16:creationId xmlns:a16="http://schemas.microsoft.com/office/drawing/2014/main" id="{BCC045E6-0C76-494B-B896-57855B622B19}"/>
                </a:ext>
              </a:extLst>
            </p:cNvPr>
            <p:cNvSpPr>
              <a:spLocks noChangeArrowheads="1"/>
            </p:cNvSpPr>
            <p:nvPr/>
          </p:nvSpPr>
          <p:spPr bwMode="auto">
            <a:xfrm>
              <a:off x="6889781"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24" name="Rectangle 44">
              <a:extLst>
                <a:ext uri="{FF2B5EF4-FFF2-40B4-BE49-F238E27FC236}">
                  <a16:creationId xmlns:a16="http://schemas.microsoft.com/office/drawing/2014/main" id="{0A82642B-4A11-461C-8973-BE8B747A0A48}"/>
                </a:ext>
              </a:extLst>
            </p:cNvPr>
            <p:cNvSpPr>
              <a:spLocks noChangeArrowheads="1"/>
            </p:cNvSpPr>
            <p:nvPr/>
          </p:nvSpPr>
          <p:spPr bwMode="auto">
            <a:xfrm>
              <a:off x="7208858"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25" name="Rectangle 44">
              <a:extLst>
                <a:ext uri="{FF2B5EF4-FFF2-40B4-BE49-F238E27FC236}">
                  <a16:creationId xmlns:a16="http://schemas.microsoft.com/office/drawing/2014/main" id="{3B8F1791-10F0-4E65-AD45-1EA13A5C722D}"/>
                </a:ext>
              </a:extLst>
            </p:cNvPr>
            <p:cNvSpPr>
              <a:spLocks noChangeArrowheads="1"/>
            </p:cNvSpPr>
            <p:nvPr/>
          </p:nvSpPr>
          <p:spPr bwMode="auto">
            <a:xfrm>
              <a:off x="7527935"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26" name="Rectangle 44">
              <a:extLst>
                <a:ext uri="{FF2B5EF4-FFF2-40B4-BE49-F238E27FC236}">
                  <a16:creationId xmlns:a16="http://schemas.microsoft.com/office/drawing/2014/main" id="{EC5D824F-62F3-40FF-8E75-0C6388DF9352}"/>
                </a:ext>
              </a:extLst>
            </p:cNvPr>
            <p:cNvSpPr>
              <a:spLocks noChangeArrowheads="1"/>
            </p:cNvSpPr>
            <p:nvPr/>
          </p:nvSpPr>
          <p:spPr bwMode="auto">
            <a:xfrm>
              <a:off x="784701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27" name="Rectangle 44">
              <a:extLst>
                <a:ext uri="{FF2B5EF4-FFF2-40B4-BE49-F238E27FC236}">
                  <a16:creationId xmlns:a16="http://schemas.microsoft.com/office/drawing/2014/main" id="{614D8FCB-8A48-4F9E-A0F6-E5EF104131F2}"/>
                </a:ext>
              </a:extLst>
            </p:cNvPr>
            <p:cNvSpPr>
              <a:spLocks noChangeArrowheads="1"/>
            </p:cNvSpPr>
            <p:nvPr/>
          </p:nvSpPr>
          <p:spPr bwMode="auto">
            <a:xfrm>
              <a:off x="816608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28" name="Rectangle 44">
              <a:extLst>
                <a:ext uri="{FF2B5EF4-FFF2-40B4-BE49-F238E27FC236}">
                  <a16:creationId xmlns:a16="http://schemas.microsoft.com/office/drawing/2014/main" id="{5B827290-A53D-4D69-89D8-2FB6EC4BA160}"/>
                </a:ext>
              </a:extLst>
            </p:cNvPr>
            <p:cNvSpPr>
              <a:spLocks noChangeArrowheads="1"/>
            </p:cNvSpPr>
            <p:nvPr/>
          </p:nvSpPr>
          <p:spPr bwMode="auto">
            <a:xfrm>
              <a:off x="848516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29" name="Rectangle 44">
              <a:extLst>
                <a:ext uri="{FF2B5EF4-FFF2-40B4-BE49-F238E27FC236}">
                  <a16:creationId xmlns:a16="http://schemas.microsoft.com/office/drawing/2014/main" id="{0FFEFA94-FD3D-469D-A6F2-5C2054587C0D}"/>
                </a:ext>
              </a:extLst>
            </p:cNvPr>
            <p:cNvSpPr>
              <a:spLocks noChangeArrowheads="1"/>
            </p:cNvSpPr>
            <p:nvPr/>
          </p:nvSpPr>
          <p:spPr bwMode="auto">
            <a:xfrm>
              <a:off x="880424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grpSp>
      <p:sp>
        <p:nvSpPr>
          <p:cNvPr id="30" name="矩形 29">
            <a:extLst>
              <a:ext uri="{FF2B5EF4-FFF2-40B4-BE49-F238E27FC236}">
                <a16:creationId xmlns:a16="http://schemas.microsoft.com/office/drawing/2014/main" id="{621A2215-AFF3-41C4-9A04-A66A5F68B846}"/>
              </a:ext>
            </a:extLst>
          </p:cNvPr>
          <p:cNvSpPr/>
          <p:nvPr/>
        </p:nvSpPr>
        <p:spPr>
          <a:xfrm>
            <a:off x="1089476" y="3719300"/>
            <a:ext cx="1450168" cy="429861"/>
          </a:xfrm>
          <a:prstGeom prst="rect">
            <a:avLst/>
          </a:prstGeom>
          <a:noFill/>
          <a:ln>
            <a:noFill/>
          </a:ln>
        </p:spPr>
        <p:txBody>
          <a:bodyPr wrap="squar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chemeClr val="accent1"/>
                </a:solidFill>
                <a:effectLst/>
                <a:uLnTx/>
                <a:uFillTx/>
                <a:cs typeface="+mn-ea"/>
                <a:sym typeface="+mn-lt"/>
              </a:rPr>
              <a:t>原始载荷</a:t>
            </a:r>
          </a:p>
        </p:txBody>
      </p:sp>
      <p:sp>
        <p:nvSpPr>
          <p:cNvPr id="31" name="矩形 30">
            <a:extLst>
              <a:ext uri="{FF2B5EF4-FFF2-40B4-BE49-F238E27FC236}">
                <a16:creationId xmlns:a16="http://schemas.microsoft.com/office/drawing/2014/main" id="{F2534713-BB1B-49C5-835D-B813E8C3FD54}"/>
              </a:ext>
            </a:extLst>
          </p:cNvPr>
          <p:cNvSpPr/>
          <p:nvPr/>
        </p:nvSpPr>
        <p:spPr>
          <a:xfrm>
            <a:off x="1005077" y="4602729"/>
            <a:ext cx="1595501" cy="429861"/>
          </a:xfrm>
          <a:prstGeom prst="rect">
            <a:avLst/>
          </a:prstGeom>
          <a:noFill/>
          <a:ln>
            <a:noFill/>
          </a:ln>
        </p:spPr>
        <p:txBody>
          <a:bodyPr wrap="square">
            <a:spAutoFit/>
          </a:bodyPr>
          <a:lstStyle/>
          <a:p>
            <a:pPr algn="ctr" fontAlgn="base">
              <a:lnSpc>
                <a:spcPct val="120000"/>
              </a:lnSpc>
              <a:spcBef>
                <a:spcPct val="0"/>
              </a:spcBef>
              <a:spcAft>
                <a:spcPct val="0"/>
              </a:spcAft>
            </a:pPr>
            <a:r>
              <a:rPr kumimoji="1" lang="zh-CN" altLang="en-US" sz="2000" dirty="0">
                <a:solidFill>
                  <a:schemeClr val="accent1"/>
                </a:solidFill>
                <a:cs typeface="+mn-ea"/>
                <a:sym typeface="+mn-lt"/>
              </a:rPr>
              <a:t>比特填充后</a:t>
            </a:r>
          </a:p>
        </p:txBody>
      </p:sp>
      <p:grpSp>
        <p:nvGrpSpPr>
          <p:cNvPr id="32" name="组合 31">
            <a:extLst>
              <a:ext uri="{FF2B5EF4-FFF2-40B4-BE49-F238E27FC236}">
                <a16:creationId xmlns:a16="http://schemas.microsoft.com/office/drawing/2014/main" id="{A43C6608-A8F1-4811-8D51-F8E52B7AD5F7}"/>
              </a:ext>
            </a:extLst>
          </p:cNvPr>
          <p:cNvGrpSpPr/>
          <p:nvPr/>
        </p:nvGrpSpPr>
        <p:grpSpPr>
          <a:xfrm>
            <a:off x="2760116" y="4678993"/>
            <a:ext cx="1914462" cy="287338"/>
            <a:chOff x="2861978" y="3678775"/>
            <a:chExt cx="1914462" cy="287338"/>
          </a:xfrm>
          <a:solidFill>
            <a:schemeClr val="bg1">
              <a:lumMod val="95000"/>
            </a:schemeClr>
          </a:solidFill>
          <a:scene3d>
            <a:camera prst="orthographicFront">
              <a:rot lat="0" lon="0" rev="0"/>
            </a:camera>
            <a:lightRig rig="soft" dir="t">
              <a:rot lat="0" lon="0" rev="0"/>
            </a:lightRig>
          </a:scene3d>
        </p:grpSpPr>
        <p:sp>
          <p:nvSpPr>
            <p:cNvPr id="33" name="Rectangle 44">
              <a:extLst>
                <a:ext uri="{FF2B5EF4-FFF2-40B4-BE49-F238E27FC236}">
                  <a16:creationId xmlns:a16="http://schemas.microsoft.com/office/drawing/2014/main" id="{26C2AEDC-8A22-4212-B84D-DE6E7B58A6C9}"/>
                </a:ext>
              </a:extLst>
            </p:cNvPr>
            <p:cNvSpPr>
              <a:spLocks noChangeArrowheads="1"/>
            </p:cNvSpPr>
            <p:nvPr/>
          </p:nvSpPr>
          <p:spPr bwMode="auto">
            <a:xfrm>
              <a:off x="2861978"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34" name="Rectangle 44">
              <a:extLst>
                <a:ext uri="{FF2B5EF4-FFF2-40B4-BE49-F238E27FC236}">
                  <a16:creationId xmlns:a16="http://schemas.microsoft.com/office/drawing/2014/main" id="{D9FB42BD-5410-470C-939D-ECCD6CAD758B}"/>
                </a:ext>
              </a:extLst>
            </p:cNvPr>
            <p:cNvSpPr>
              <a:spLocks noChangeArrowheads="1"/>
            </p:cNvSpPr>
            <p:nvPr/>
          </p:nvSpPr>
          <p:spPr bwMode="auto">
            <a:xfrm>
              <a:off x="3181055"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35" name="Rectangle 44">
              <a:extLst>
                <a:ext uri="{FF2B5EF4-FFF2-40B4-BE49-F238E27FC236}">
                  <a16:creationId xmlns:a16="http://schemas.microsoft.com/office/drawing/2014/main" id="{51511897-F243-4AD3-BC36-17E33328767F}"/>
                </a:ext>
              </a:extLst>
            </p:cNvPr>
            <p:cNvSpPr>
              <a:spLocks noChangeArrowheads="1"/>
            </p:cNvSpPr>
            <p:nvPr/>
          </p:nvSpPr>
          <p:spPr bwMode="auto">
            <a:xfrm>
              <a:off x="3500132"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36" name="Rectangle 44">
              <a:extLst>
                <a:ext uri="{FF2B5EF4-FFF2-40B4-BE49-F238E27FC236}">
                  <a16:creationId xmlns:a16="http://schemas.microsoft.com/office/drawing/2014/main" id="{2425F40D-F2F5-4E63-8ED8-5D48850B83EC}"/>
                </a:ext>
              </a:extLst>
            </p:cNvPr>
            <p:cNvSpPr>
              <a:spLocks noChangeArrowheads="1"/>
            </p:cNvSpPr>
            <p:nvPr/>
          </p:nvSpPr>
          <p:spPr bwMode="auto">
            <a:xfrm>
              <a:off x="3819209"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37" name="Rectangle 44">
              <a:extLst>
                <a:ext uri="{FF2B5EF4-FFF2-40B4-BE49-F238E27FC236}">
                  <a16:creationId xmlns:a16="http://schemas.microsoft.com/office/drawing/2014/main" id="{93D99296-938F-4ECF-A369-9800C1BA2D7C}"/>
                </a:ext>
              </a:extLst>
            </p:cNvPr>
            <p:cNvSpPr>
              <a:spLocks noChangeArrowheads="1"/>
            </p:cNvSpPr>
            <p:nvPr/>
          </p:nvSpPr>
          <p:spPr bwMode="auto">
            <a:xfrm>
              <a:off x="4138286"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38" name="Rectangle 44">
              <a:extLst>
                <a:ext uri="{FF2B5EF4-FFF2-40B4-BE49-F238E27FC236}">
                  <a16:creationId xmlns:a16="http://schemas.microsoft.com/office/drawing/2014/main" id="{0CD6F25D-FD15-4AF5-9681-7BD43F625422}"/>
                </a:ext>
              </a:extLst>
            </p:cNvPr>
            <p:cNvSpPr>
              <a:spLocks noChangeArrowheads="1"/>
            </p:cNvSpPr>
            <p:nvPr/>
          </p:nvSpPr>
          <p:spPr bwMode="auto">
            <a:xfrm>
              <a:off x="4457363"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grpSp>
      <p:cxnSp>
        <p:nvCxnSpPr>
          <p:cNvPr id="39" name="直接箭头连接符 38">
            <a:extLst>
              <a:ext uri="{FF2B5EF4-FFF2-40B4-BE49-F238E27FC236}">
                <a16:creationId xmlns:a16="http://schemas.microsoft.com/office/drawing/2014/main" id="{2639A53E-7624-4EB0-AA08-10F75FCA6AA9}"/>
              </a:ext>
            </a:extLst>
          </p:cNvPr>
          <p:cNvCxnSpPr>
            <a:cxnSpLocks/>
            <a:endCxn id="40" idx="0"/>
          </p:cNvCxnSpPr>
          <p:nvPr/>
        </p:nvCxnSpPr>
        <p:spPr>
          <a:xfrm>
            <a:off x="4674463" y="4077900"/>
            <a:ext cx="159654" cy="601093"/>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Rectangle 44">
            <a:extLst>
              <a:ext uri="{FF2B5EF4-FFF2-40B4-BE49-F238E27FC236}">
                <a16:creationId xmlns:a16="http://schemas.microsoft.com/office/drawing/2014/main" id="{F5C1FE2E-E8E7-4C53-B762-43B10012D44D}"/>
              </a:ext>
            </a:extLst>
          </p:cNvPr>
          <p:cNvSpPr>
            <a:spLocks noChangeArrowheads="1"/>
          </p:cNvSpPr>
          <p:nvPr/>
        </p:nvSpPr>
        <p:spPr bwMode="auto">
          <a:xfrm>
            <a:off x="4674578" y="4678993"/>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0</a:t>
            </a:r>
          </a:p>
        </p:txBody>
      </p:sp>
      <p:grpSp>
        <p:nvGrpSpPr>
          <p:cNvPr id="41" name="组合 40">
            <a:extLst>
              <a:ext uri="{FF2B5EF4-FFF2-40B4-BE49-F238E27FC236}">
                <a16:creationId xmlns:a16="http://schemas.microsoft.com/office/drawing/2014/main" id="{93036258-1401-48D7-8C0D-F411EE0D4D4B}"/>
              </a:ext>
            </a:extLst>
          </p:cNvPr>
          <p:cNvGrpSpPr/>
          <p:nvPr/>
        </p:nvGrpSpPr>
        <p:grpSpPr>
          <a:xfrm>
            <a:off x="4993655" y="4678993"/>
            <a:ext cx="1914462" cy="287344"/>
            <a:chOff x="5095517" y="3678775"/>
            <a:chExt cx="1914462" cy="287344"/>
          </a:xfrm>
          <a:solidFill>
            <a:schemeClr val="bg1">
              <a:lumMod val="95000"/>
            </a:schemeClr>
          </a:solidFill>
          <a:scene3d>
            <a:camera prst="orthographicFront">
              <a:rot lat="0" lon="0" rev="0"/>
            </a:camera>
            <a:lightRig rig="soft" dir="t">
              <a:rot lat="0" lon="0" rev="0"/>
            </a:lightRig>
          </a:scene3d>
        </p:grpSpPr>
        <p:sp>
          <p:nvSpPr>
            <p:cNvPr id="42" name="Rectangle 44">
              <a:extLst>
                <a:ext uri="{FF2B5EF4-FFF2-40B4-BE49-F238E27FC236}">
                  <a16:creationId xmlns:a16="http://schemas.microsoft.com/office/drawing/2014/main" id="{A1C8C458-8812-4DFD-88BA-FB00FA21B358}"/>
                </a:ext>
              </a:extLst>
            </p:cNvPr>
            <p:cNvSpPr>
              <a:spLocks noChangeArrowheads="1"/>
            </p:cNvSpPr>
            <p:nvPr/>
          </p:nvSpPr>
          <p:spPr bwMode="auto">
            <a:xfrm>
              <a:off x="5095517"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43" name="Rectangle 44">
              <a:extLst>
                <a:ext uri="{FF2B5EF4-FFF2-40B4-BE49-F238E27FC236}">
                  <a16:creationId xmlns:a16="http://schemas.microsoft.com/office/drawing/2014/main" id="{4624E5CD-92B9-4DFF-8A5A-DD39D9BC0A1F}"/>
                </a:ext>
              </a:extLst>
            </p:cNvPr>
            <p:cNvSpPr>
              <a:spLocks noChangeArrowheads="1"/>
            </p:cNvSpPr>
            <p:nvPr/>
          </p:nvSpPr>
          <p:spPr bwMode="auto">
            <a:xfrm>
              <a:off x="5414594"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44" name="Rectangle 44">
              <a:extLst>
                <a:ext uri="{FF2B5EF4-FFF2-40B4-BE49-F238E27FC236}">
                  <a16:creationId xmlns:a16="http://schemas.microsoft.com/office/drawing/2014/main" id="{D25F3F24-8DA5-439D-938A-FF258165B4F6}"/>
                </a:ext>
              </a:extLst>
            </p:cNvPr>
            <p:cNvSpPr>
              <a:spLocks noChangeArrowheads="1"/>
            </p:cNvSpPr>
            <p:nvPr/>
          </p:nvSpPr>
          <p:spPr bwMode="auto">
            <a:xfrm>
              <a:off x="5733671"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45" name="Rectangle 44">
              <a:extLst>
                <a:ext uri="{FF2B5EF4-FFF2-40B4-BE49-F238E27FC236}">
                  <a16:creationId xmlns:a16="http://schemas.microsoft.com/office/drawing/2014/main" id="{003B367C-ACAE-4B8F-8E1D-504A7A21A669}"/>
                </a:ext>
              </a:extLst>
            </p:cNvPr>
            <p:cNvSpPr>
              <a:spLocks noChangeArrowheads="1"/>
            </p:cNvSpPr>
            <p:nvPr/>
          </p:nvSpPr>
          <p:spPr bwMode="auto">
            <a:xfrm>
              <a:off x="605274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46" name="Rectangle 44">
              <a:extLst>
                <a:ext uri="{FF2B5EF4-FFF2-40B4-BE49-F238E27FC236}">
                  <a16:creationId xmlns:a16="http://schemas.microsoft.com/office/drawing/2014/main" id="{DE731D06-E42B-4147-B591-3F1E0E021621}"/>
                </a:ext>
              </a:extLst>
            </p:cNvPr>
            <p:cNvSpPr>
              <a:spLocks noChangeArrowheads="1"/>
            </p:cNvSpPr>
            <p:nvPr/>
          </p:nvSpPr>
          <p:spPr bwMode="auto">
            <a:xfrm>
              <a:off x="637182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47" name="Rectangle 44">
              <a:extLst>
                <a:ext uri="{FF2B5EF4-FFF2-40B4-BE49-F238E27FC236}">
                  <a16:creationId xmlns:a16="http://schemas.microsoft.com/office/drawing/2014/main" id="{65EF91BA-DA36-499E-9671-DDC98CC0D456}"/>
                </a:ext>
              </a:extLst>
            </p:cNvPr>
            <p:cNvSpPr>
              <a:spLocks noChangeArrowheads="1"/>
            </p:cNvSpPr>
            <p:nvPr/>
          </p:nvSpPr>
          <p:spPr bwMode="auto">
            <a:xfrm>
              <a:off x="669090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grpSp>
      <p:cxnSp>
        <p:nvCxnSpPr>
          <p:cNvPr id="48" name="直接箭头连接符 47">
            <a:extLst>
              <a:ext uri="{FF2B5EF4-FFF2-40B4-BE49-F238E27FC236}">
                <a16:creationId xmlns:a16="http://schemas.microsoft.com/office/drawing/2014/main" id="{1D220749-0429-4F48-B12A-106E1B446622}"/>
              </a:ext>
            </a:extLst>
          </p:cNvPr>
          <p:cNvCxnSpPr>
            <a:cxnSpLocks/>
            <a:endCxn id="49" idx="0"/>
          </p:cNvCxnSpPr>
          <p:nvPr/>
        </p:nvCxnSpPr>
        <p:spPr>
          <a:xfrm>
            <a:off x="6588809" y="4077900"/>
            <a:ext cx="478847" cy="601099"/>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44">
            <a:extLst>
              <a:ext uri="{FF2B5EF4-FFF2-40B4-BE49-F238E27FC236}">
                <a16:creationId xmlns:a16="http://schemas.microsoft.com/office/drawing/2014/main" id="{1F06EAE6-24A2-45A0-84AC-F9AA41A70016}"/>
              </a:ext>
            </a:extLst>
          </p:cNvPr>
          <p:cNvSpPr>
            <a:spLocks noChangeArrowheads="1"/>
          </p:cNvSpPr>
          <p:nvPr/>
        </p:nvSpPr>
        <p:spPr bwMode="auto">
          <a:xfrm>
            <a:off x="6908117" y="4678999"/>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0</a:t>
            </a:r>
          </a:p>
        </p:txBody>
      </p:sp>
      <p:grpSp>
        <p:nvGrpSpPr>
          <p:cNvPr id="50" name="组合 49">
            <a:extLst>
              <a:ext uri="{FF2B5EF4-FFF2-40B4-BE49-F238E27FC236}">
                <a16:creationId xmlns:a16="http://schemas.microsoft.com/office/drawing/2014/main" id="{F3B41E81-2380-4369-8033-CD91235ABA9F}"/>
              </a:ext>
            </a:extLst>
          </p:cNvPr>
          <p:cNvGrpSpPr/>
          <p:nvPr/>
        </p:nvGrpSpPr>
        <p:grpSpPr>
          <a:xfrm>
            <a:off x="7227194" y="4678999"/>
            <a:ext cx="3828922" cy="287338"/>
            <a:chOff x="7329056" y="3678781"/>
            <a:chExt cx="3828922" cy="287338"/>
          </a:xfrm>
          <a:solidFill>
            <a:schemeClr val="bg1">
              <a:lumMod val="95000"/>
            </a:schemeClr>
          </a:solidFill>
          <a:scene3d>
            <a:camera prst="orthographicFront">
              <a:rot lat="0" lon="0" rev="0"/>
            </a:camera>
            <a:lightRig rig="soft" dir="t">
              <a:rot lat="0" lon="0" rev="0"/>
            </a:lightRig>
          </a:scene3d>
        </p:grpSpPr>
        <p:sp>
          <p:nvSpPr>
            <p:cNvPr id="51" name="Rectangle 44">
              <a:extLst>
                <a:ext uri="{FF2B5EF4-FFF2-40B4-BE49-F238E27FC236}">
                  <a16:creationId xmlns:a16="http://schemas.microsoft.com/office/drawing/2014/main" id="{C3EA706C-9F95-4C47-BA1D-93FC46AC0982}"/>
                </a:ext>
              </a:extLst>
            </p:cNvPr>
            <p:cNvSpPr>
              <a:spLocks noChangeArrowheads="1"/>
            </p:cNvSpPr>
            <p:nvPr/>
          </p:nvSpPr>
          <p:spPr bwMode="auto">
            <a:xfrm>
              <a:off x="7329056"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52" name="Rectangle 44">
              <a:extLst>
                <a:ext uri="{FF2B5EF4-FFF2-40B4-BE49-F238E27FC236}">
                  <a16:creationId xmlns:a16="http://schemas.microsoft.com/office/drawing/2014/main" id="{99E99017-D32B-416D-BB7F-98BD93A2284E}"/>
                </a:ext>
              </a:extLst>
            </p:cNvPr>
            <p:cNvSpPr>
              <a:spLocks noChangeArrowheads="1"/>
            </p:cNvSpPr>
            <p:nvPr/>
          </p:nvSpPr>
          <p:spPr bwMode="auto">
            <a:xfrm>
              <a:off x="7648133"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53" name="Rectangle 44">
              <a:extLst>
                <a:ext uri="{FF2B5EF4-FFF2-40B4-BE49-F238E27FC236}">
                  <a16:creationId xmlns:a16="http://schemas.microsoft.com/office/drawing/2014/main" id="{04E3D202-6592-4F08-B17E-3E5E6B9B406F}"/>
                </a:ext>
              </a:extLst>
            </p:cNvPr>
            <p:cNvSpPr>
              <a:spLocks noChangeArrowheads="1"/>
            </p:cNvSpPr>
            <p:nvPr/>
          </p:nvSpPr>
          <p:spPr bwMode="auto">
            <a:xfrm>
              <a:off x="7967210"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54" name="Rectangle 44">
              <a:extLst>
                <a:ext uri="{FF2B5EF4-FFF2-40B4-BE49-F238E27FC236}">
                  <a16:creationId xmlns:a16="http://schemas.microsoft.com/office/drawing/2014/main" id="{4CC69CC2-4540-45C2-8772-C934842EAB62}"/>
                </a:ext>
              </a:extLst>
            </p:cNvPr>
            <p:cNvSpPr>
              <a:spLocks noChangeArrowheads="1"/>
            </p:cNvSpPr>
            <p:nvPr/>
          </p:nvSpPr>
          <p:spPr bwMode="auto">
            <a:xfrm>
              <a:off x="828628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55" name="Rectangle 44">
              <a:extLst>
                <a:ext uri="{FF2B5EF4-FFF2-40B4-BE49-F238E27FC236}">
                  <a16:creationId xmlns:a16="http://schemas.microsoft.com/office/drawing/2014/main" id="{084D7CA8-B307-4426-8FC9-9A69B5EDC00F}"/>
                </a:ext>
              </a:extLst>
            </p:cNvPr>
            <p:cNvSpPr>
              <a:spLocks noChangeArrowheads="1"/>
            </p:cNvSpPr>
            <p:nvPr/>
          </p:nvSpPr>
          <p:spPr bwMode="auto">
            <a:xfrm>
              <a:off x="860536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56" name="Rectangle 44">
              <a:extLst>
                <a:ext uri="{FF2B5EF4-FFF2-40B4-BE49-F238E27FC236}">
                  <a16:creationId xmlns:a16="http://schemas.microsoft.com/office/drawing/2014/main" id="{64245F3E-6E7E-429D-BF1B-A571F2E6193B}"/>
                </a:ext>
              </a:extLst>
            </p:cNvPr>
            <p:cNvSpPr>
              <a:spLocks noChangeArrowheads="1"/>
            </p:cNvSpPr>
            <p:nvPr/>
          </p:nvSpPr>
          <p:spPr bwMode="auto">
            <a:xfrm>
              <a:off x="892444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57" name="Rectangle 44">
              <a:extLst>
                <a:ext uri="{FF2B5EF4-FFF2-40B4-BE49-F238E27FC236}">
                  <a16:creationId xmlns:a16="http://schemas.microsoft.com/office/drawing/2014/main" id="{EB63D85B-C3E0-4D4D-9868-D2754CB03D63}"/>
                </a:ext>
              </a:extLst>
            </p:cNvPr>
            <p:cNvSpPr>
              <a:spLocks noChangeArrowheads="1"/>
            </p:cNvSpPr>
            <p:nvPr/>
          </p:nvSpPr>
          <p:spPr bwMode="auto">
            <a:xfrm>
              <a:off x="924351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58" name="Rectangle 44">
              <a:extLst>
                <a:ext uri="{FF2B5EF4-FFF2-40B4-BE49-F238E27FC236}">
                  <a16:creationId xmlns:a16="http://schemas.microsoft.com/office/drawing/2014/main" id="{FCB3ADC9-041B-4891-8257-D9DA683C8E6B}"/>
                </a:ext>
              </a:extLst>
            </p:cNvPr>
            <p:cNvSpPr>
              <a:spLocks noChangeArrowheads="1"/>
            </p:cNvSpPr>
            <p:nvPr/>
          </p:nvSpPr>
          <p:spPr bwMode="auto">
            <a:xfrm>
              <a:off x="1020074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59" name="Rectangle 44">
              <a:extLst>
                <a:ext uri="{FF2B5EF4-FFF2-40B4-BE49-F238E27FC236}">
                  <a16:creationId xmlns:a16="http://schemas.microsoft.com/office/drawing/2014/main" id="{EE985668-8587-46EC-A708-B513B30DA368}"/>
                </a:ext>
              </a:extLst>
            </p:cNvPr>
            <p:cNvSpPr>
              <a:spLocks noChangeArrowheads="1"/>
            </p:cNvSpPr>
            <p:nvPr/>
          </p:nvSpPr>
          <p:spPr bwMode="auto">
            <a:xfrm>
              <a:off x="1051982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60" name="Rectangle 44">
              <a:extLst>
                <a:ext uri="{FF2B5EF4-FFF2-40B4-BE49-F238E27FC236}">
                  <a16:creationId xmlns:a16="http://schemas.microsoft.com/office/drawing/2014/main" id="{DE57B177-85D4-4C4F-A387-3E861A735E70}"/>
                </a:ext>
              </a:extLst>
            </p:cNvPr>
            <p:cNvSpPr>
              <a:spLocks noChangeArrowheads="1"/>
            </p:cNvSpPr>
            <p:nvPr/>
          </p:nvSpPr>
          <p:spPr bwMode="auto">
            <a:xfrm>
              <a:off x="1083890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61" name="Rectangle 44">
              <a:extLst>
                <a:ext uri="{FF2B5EF4-FFF2-40B4-BE49-F238E27FC236}">
                  <a16:creationId xmlns:a16="http://schemas.microsoft.com/office/drawing/2014/main" id="{A6EC483D-16EF-43E7-8D01-674A98DFA5C9}"/>
                </a:ext>
              </a:extLst>
            </p:cNvPr>
            <p:cNvSpPr>
              <a:spLocks noChangeArrowheads="1"/>
            </p:cNvSpPr>
            <p:nvPr/>
          </p:nvSpPr>
          <p:spPr bwMode="auto">
            <a:xfrm>
              <a:off x="956259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62" name="Rectangle 44">
              <a:extLst>
                <a:ext uri="{FF2B5EF4-FFF2-40B4-BE49-F238E27FC236}">
                  <a16:creationId xmlns:a16="http://schemas.microsoft.com/office/drawing/2014/main" id="{594E8BB6-F7EF-43A7-BEEB-29A6BA749B3C}"/>
                </a:ext>
              </a:extLst>
            </p:cNvPr>
            <p:cNvSpPr>
              <a:spLocks noChangeArrowheads="1"/>
            </p:cNvSpPr>
            <p:nvPr/>
          </p:nvSpPr>
          <p:spPr bwMode="auto">
            <a:xfrm>
              <a:off x="988167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grpSp>
      <p:cxnSp>
        <p:nvCxnSpPr>
          <p:cNvPr id="63" name="直接箭头连接符 62">
            <a:extLst>
              <a:ext uri="{FF2B5EF4-FFF2-40B4-BE49-F238E27FC236}">
                <a16:creationId xmlns:a16="http://schemas.microsoft.com/office/drawing/2014/main" id="{72E541A0-8443-4130-885C-C896D4C51931}"/>
              </a:ext>
            </a:extLst>
          </p:cNvPr>
          <p:cNvCxnSpPr/>
          <p:nvPr/>
        </p:nvCxnSpPr>
        <p:spPr>
          <a:xfrm>
            <a:off x="2760232" y="4209392"/>
            <a:ext cx="1914462"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136C23F6-B4DB-4094-99B3-8C0080332B9A}"/>
              </a:ext>
            </a:extLst>
          </p:cNvPr>
          <p:cNvCxnSpPr/>
          <p:nvPr/>
        </p:nvCxnSpPr>
        <p:spPr>
          <a:xfrm>
            <a:off x="4754463" y="4209392"/>
            <a:ext cx="1834692"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C088FA05-6068-409F-8512-53F5FE9C872D}"/>
              </a:ext>
            </a:extLst>
          </p:cNvPr>
          <p:cNvCxnSpPr/>
          <p:nvPr/>
        </p:nvCxnSpPr>
        <p:spPr>
          <a:xfrm>
            <a:off x="6748694" y="4209392"/>
            <a:ext cx="3669384"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FA676D57-56A6-4951-9E2A-5D80E498B912}"/>
              </a:ext>
            </a:extLst>
          </p:cNvPr>
          <p:cNvSpPr txBox="1"/>
          <p:nvPr/>
        </p:nvSpPr>
        <p:spPr>
          <a:xfrm>
            <a:off x="6919678" y="4212544"/>
            <a:ext cx="774571" cy="396134"/>
          </a:xfrm>
          <a:prstGeom prst="rect">
            <a:avLst/>
          </a:prstGeom>
          <a:noFill/>
        </p:spPr>
        <p:txBody>
          <a:bodyPr wrap="none" rtlCol="0">
            <a:spAutoFit/>
          </a:bodyPr>
          <a:lstStyle/>
          <a:p>
            <a:pPr>
              <a:lnSpc>
                <a:spcPct val="120000"/>
              </a:lnSpc>
            </a:pPr>
            <a:r>
              <a:rPr lang="zh-CN" altLang="en-US" dirty="0">
                <a:solidFill>
                  <a:srgbClr val="FF0000"/>
                </a:solidFill>
                <a:cs typeface="+mn-ea"/>
                <a:sym typeface="+mn-lt"/>
              </a:rPr>
              <a:t>插入</a:t>
            </a:r>
            <a:r>
              <a:rPr lang="en-US" altLang="zh-CN" dirty="0">
                <a:solidFill>
                  <a:srgbClr val="FF0000"/>
                </a:solidFill>
                <a:cs typeface="+mn-ea"/>
                <a:sym typeface="+mn-lt"/>
              </a:rPr>
              <a:t>0</a:t>
            </a:r>
            <a:endParaRPr lang="zh-CN" altLang="en-US" dirty="0">
              <a:solidFill>
                <a:srgbClr val="FF0000"/>
              </a:solidFill>
              <a:cs typeface="+mn-ea"/>
              <a:sym typeface="+mn-lt"/>
            </a:endParaRPr>
          </a:p>
        </p:txBody>
      </p:sp>
      <p:sp>
        <p:nvSpPr>
          <p:cNvPr id="67" name="文本框 66">
            <a:extLst>
              <a:ext uri="{FF2B5EF4-FFF2-40B4-BE49-F238E27FC236}">
                <a16:creationId xmlns:a16="http://schemas.microsoft.com/office/drawing/2014/main" id="{BF89B0F9-9A43-4316-A896-93912E33CB9C}"/>
              </a:ext>
            </a:extLst>
          </p:cNvPr>
          <p:cNvSpPr txBox="1"/>
          <p:nvPr/>
        </p:nvSpPr>
        <p:spPr>
          <a:xfrm>
            <a:off x="3979892" y="4190111"/>
            <a:ext cx="774571" cy="396134"/>
          </a:xfrm>
          <a:prstGeom prst="rect">
            <a:avLst/>
          </a:prstGeom>
          <a:noFill/>
        </p:spPr>
        <p:txBody>
          <a:bodyPr wrap="none" rtlCol="0">
            <a:spAutoFit/>
          </a:bodyPr>
          <a:lstStyle/>
          <a:p>
            <a:pPr>
              <a:lnSpc>
                <a:spcPct val="120000"/>
              </a:lnSpc>
            </a:pPr>
            <a:r>
              <a:rPr lang="zh-CN" altLang="en-US" dirty="0">
                <a:solidFill>
                  <a:srgbClr val="FF0000"/>
                </a:solidFill>
                <a:cs typeface="+mn-ea"/>
                <a:sym typeface="+mn-lt"/>
              </a:rPr>
              <a:t>插入</a:t>
            </a:r>
            <a:r>
              <a:rPr lang="en-US" altLang="zh-CN" dirty="0">
                <a:solidFill>
                  <a:srgbClr val="FF0000"/>
                </a:solidFill>
                <a:cs typeface="+mn-ea"/>
                <a:sym typeface="+mn-lt"/>
              </a:rPr>
              <a:t>0</a:t>
            </a:r>
            <a:endParaRPr lang="zh-CN" altLang="en-US" dirty="0">
              <a:solidFill>
                <a:srgbClr val="FF0000"/>
              </a:solidFill>
              <a:cs typeface="+mn-ea"/>
              <a:sym typeface="+mn-lt"/>
            </a:endParaRPr>
          </a:p>
        </p:txBody>
      </p:sp>
    </p:spTree>
    <p:extLst>
      <p:ext uri="{BB962C8B-B14F-4D97-AF65-F5344CB8AC3E}">
        <p14:creationId xmlns:p14="http://schemas.microsoft.com/office/powerpoint/2010/main" val="793277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C6EA34-7531-4A69-9C6E-7BC12B632FB9}"/>
              </a:ext>
            </a:extLst>
          </p:cNvPr>
          <p:cNvSpPr>
            <a:spLocks noGrp="1"/>
          </p:cNvSpPr>
          <p:nvPr>
            <p:ph type="title"/>
          </p:nvPr>
        </p:nvSpPr>
        <p:spPr/>
        <p:txBody>
          <a:bodyPr>
            <a:normAutofit/>
          </a:bodyPr>
          <a:lstStyle/>
          <a:p>
            <a:pPr>
              <a:lnSpc>
                <a:spcPct val="120000"/>
              </a:lnSpc>
            </a:pPr>
            <a:r>
              <a:rPr lang="zh-CN" altLang="en-US" sz="3200" dirty="0">
                <a:latin typeface="+mj-ea"/>
                <a:cs typeface="+mn-ea"/>
                <a:sym typeface="+mn-lt"/>
              </a:rPr>
              <a:t>数据链路层在协议栈中的位置</a:t>
            </a:r>
          </a:p>
        </p:txBody>
      </p:sp>
      <p:sp>
        <p:nvSpPr>
          <p:cNvPr id="24" name="内容占位符 2">
            <a:extLst>
              <a:ext uri="{FF2B5EF4-FFF2-40B4-BE49-F238E27FC236}">
                <a16:creationId xmlns:a16="http://schemas.microsoft.com/office/drawing/2014/main" id="{BFCD87D3-E36B-467C-9F20-43EA3F5B383E}"/>
              </a:ext>
            </a:extLst>
          </p:cNvPr>
          <p:cNvSpPr>
            <a:spLocks noGrp="1"/>
          </p:cNvSpPr>
          <p:nvPr>
            <p:ph idx="1"/>
          </p:nvPr>
        </p:nvSpPr>
        <p:spPr/>
        <p:txBody>
          <a:bodyPr>
            <a:normAutofit/>
          </a:bodyPr>
          <a:lstStyle/>
          <a:p>
            <a:pPr marL="0" indent="0">
              <a:spcBef>
                <a:spcPts val="0"/>
              </a:spcBef>
            </a:pPr>
            <a:r>
              <a:rPr lang="zh-CN" altLang="en-US" sz="2400" dirty="0">
                <a:cs typeface="+mn-ea"/>
                <a:sym typeface="+mn-lt"/>
              </a:rPr>
              <a:t>在 </a:t>
            </a:r>
            <a:r>
              <a:rPr lang="en-US" altLang="zh-CN" sz="2400" dirty="0">
                <a:cs typeface="+mn-ea"/>
                <a:sym typeface="+mn-lt"/>
              </a:rPr>
              <a:t>TCP/IP </a:t>
            </a:r>
            <a:r>
              <a:rPr lang="zh-CN" altLang="en-US" sz="2400" dirty="0">
                <a:cs typeface="+mn-ea"/>
                <a:sym typeface="+mn-lt"/>
              </a:rPr>
              <a:t>分层模型中，数据链路层介于物理层和网络层之间</a:t>
            </a:r>
            <a:r>
              <a:rPr lang="zh-CN" altLang="en-US" dirty="0">
                <a:cs typeface="+mn-ea"/>
                <a:sym typeface="+mn-lt"/>
              </a:rPr>
              <a:t>：</a:t>
            </a:r>
            <a:endParaRPr lang="en-US" altLang="zh-CN" dirty="0">
              <a:cs typeface="+mn-ea"/>
              <a:sym typeface="+mn-lt"/>
            </a:endParaRPr>
          </a:p>
          <a:p>
            <a:pPr marL="271463" lvl="1" indent="0">
              <a:spcBef>
                <a:spcPts val="0"/>
              </a:spcBef>
            </a:pPr>
            <a:r>
              <a:rPr lang="zh-CN" altLang="en-US" dirty="0">
                <a:cs typeface="+mn-ea"/>
                <a:sym typeface="+mn-lt"/>
              </a:rPr>
              <a:t>向下：利用物理层提供的比特流服务（服务可能有差错）</a:t>
            </a:r>
            <a:endParaRPr lang="en-US" altLang="zh-CN" dirty="0">
              <a:cs typeface="+mn-ea"/>
              <a:sym typeface="+mn-lt"/>
            </a:endParaRPr>
          </a:p>
          <a:p>
            <a:pPr marL="271463" lvl="1" indent="0">
              <a:spcBef>
                <a:spcPts val="0"/>
              </a:spcBef>
            </a:pPr>
            <a:r>
              <a:rPr lang="zh-CN" altLang="en-US" dirty="0">
                <a:cs typeface="+mn-ea"/>
                <a:sym typeface="+mn-lt"/>
              </a:rPr>
              <a:t>向上：向网络层提供分组的收发服务（无差错的分组传送服务）</a:t>
            </a:r>
          </a:p>
          <a:p>
            <a:pPr marL="0" indent="0">
              <a:spcBef>
                <a:spcPts val="0"/>
              </a:spcBef>
            </a:pPr>
            <a:endParaRPr lang="en-US" altLang="zh-CN" sz="2000" dirty="0">
              <a:cs typeface="+mn-ea"/>
              <a:sym typeface="+mn-lt"/>
            </a:endParaRPr>
          </a:p>
        </p:txBody>
      </p:sp>
      <p:sp>
        <p:nvSpPr>
          <p:cNvPr id="5" name="灯片编号占位符 4">
            <a:extLst>
              <a:ext uri="{FF2B5EF4-FFF2-40B4-BE49-F238E27FC236}">
                <a16:creationId xmlns:a16="http://schemas.microsoft.com/office/drawing/2014/main" id="{A835A9AB-12D8-8E53-6A9F-1A962EFC6668}"/>
              </a:ext>
            </a:extLst>
          </p:cNvPr>
          <p:cNvSpPr>
            <a:spLocks noGrp="1"/>
          </p:cNvSpPr>
          <p:nvPr>
            <p:ph type="sldNum" sz="quarter" idx="12"/>
          </p:nvPr>
        </p:nvSpPr>
        <p:spPr/>
        <p:txBody>
          <a:bodyPr/>
          <a:lstStyle/>
          <a:p>
            <a:fld id="{C8BB1146-E542-4D4E-B8E9-6919A11DDD48}" type="slidenum">
              <a:rPr lang="en-US" smtClean="0"/>
              <a:t>3</a:t>
            </a:fld>
            <a:endParaRPr lang="en-US"/>
          </a:p>
        </p:txBody>
      </p:sp>
      <p:grpSp>
        <p:nvGrpSpPr>
          <p:cNvPr id="7" name="组合 6"/>
          <p:cNvGrpSpPr/>
          <p:nvPr/>
        </p:nvGrpSpPr>
        <p:grpSpPr>
          <a:xfrm>
            <a:off x="2555900" y="2948658"/>
            <a:ext cx="3849451" cy="3137743"/>
            <a:chOff x="4332600" y="2496402"/>
            <a:chExt cx="3454707" cy="3137743"/>
          </a:xfrm>
          <a:solidFill>
            <a:schemeClr val="accent5">
              <a:lumMod val="20000"/>
              <a:lumOff val="80000"/>
            </a:schemeClr>
          </a:solidFill>
        </p:grpSpPr>
        <p:sp>
          <p:nvSpPr>
            <p:cNvPr id="8" name="Rectangle 6"/>
            <p:cNvSpPr>
              <a:spLocks noChangeArrowheads="1"/>
            </p:cNvSpPr>
            <p:nvPr/>
          </p:nvSpPr>
          <p:spPr bwMode="auto">
            <a:xfrm>
              <a:off x="4332600" y="2496402"/>
              <a:ext cx="3454707" cy="431800"/>
            </a:xfrm>
            <a:prstGeom prst="rect">
              <a:avLst/>
            </a:prstGeom>
            <a:grpFill/>
            <a:ln w="19050">
              <a:solidFill>
                <a:schemeClr val="accent5">
                  <a:lumMod val="20000"/>
                  <a:lumOff val="80000"/>
                </a:schemeClr>
              </a:solidFill>
              <a:miter lim="800000"/>
              <a:headEnd/>
              <a:tailEnd/>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应用层</a:t>
              </a:r>
            </a:p>
          </p:txBody>
        </p:sp>
        <p:sp>
          <p:nvSpPr>
            <p:cNvPr id="9" name="Rectangle 7"/>
            <p:cNvSpPr>
              <a:spLocks noChangeArrowheads="1"/>
            </p:cNvSpPr>
            <p:nvPr/>
          </p:nvSpPr>
          <p:spPr bwMode="auto">
            <a:xfrm>
              <a:off x="4332600" y="2928202"/>
              <a:ext cx="3454707" cy="431800"/>
            </a:xfrm>
            <a:prstGeom prst="rect">
              <a:avLst/>
            </a:prstGeom>
            <a:grpFill/>
            <a:ln w="19050">
              <a:solidFill>
                <a:schemeClr val="accent5">
                  <a:lumMod val="20000"/>
                  <a:lumOff val="80000"/>
                </a:schemeClr>
              </a:solidFill>
              <a:miter lim="800000"/>
              <a:headEnd/>
              <a:tailEnd/>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传输层</a:t>
              </a:r>
            </a:p>
          </p:txBody>
        </p:sp>
        <p:sp>
          <p:nvSpPr>
            <p:cNvPr id="10" name="Rectangle 8"/>
            <p:cNvSpPr>
              <a:spLocks noChangeArrowheads="1"/>
            </p:cNvSpPr>
            <p:nvPr/>
          </p:nvSpPr>
          <p:spPr bwMode="auto">
            <a:xfrm>
              <a:off x="4332600" y="3360002"/>
              <a:ext cx="3454707" cy="431800"/>
            </a:xfrm>
            <a:prstGeom prst="rect">
              <a:avLst/>
            </a:prstGeom>
            <a:grpFill/>
            <a:ln w="19050">
              <a:solidFill>
                <a:schemeClr val="accent5">
                  <a:lumMod val="20000"/>
                  <a:lumOff val="80000"/>
                </a:schemeClr>
              </a:solidFill>
              <a:miter lim="800000"/>
              <a:headEnd/>
              <a:tailEnd/>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网络层</a:t>
              </a:r>
            </a:p>
          </p:txBody>
        </p:sp>
        <p:sp>
          <p:nvSpPr>
            <p:cNvPr id="13" name="Rectangle 11"/>
            <p:cNvSpPr>
              <a:spLocks noChangeArrowheads="1"/>
            </p:cNvSpPr>
            <p:nvPr/>
          </p:nvSpPr>
          <p:spPr bwMode="auto">
            <a:xfrm>
              <a:off x="4332600" y="4656990"/>
              <a:ext cx="3454707" cy="431800"/>
            </a:xfrm>
            <a:prstGeom prst="rect">
              <a:avLst/>
            </a:prstGeom>
            <a:grpFill/>
            <a:ln w="19050">
              <a:solidFill>
                <a:schemeClr val="accent5">
                  <a:lumMod val="20000"/>
                  <a:lumOff val="80000"/>
                </a:schemeClr>
              </a:solidFill>
              <a:miter lim="800000"/>
              <a:headEnd/>
              <a:tailEnd/>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物理层</a:t>
              </a:r>
            </a:p>
          </p:txBody>
        </p:sp>
        <p:sp>
          <p:nvSpPr>
            <p:cNvPr id="14" name="矩形 13"/>
            <p:cNvSpPr/>
            <p:nvPr/>
          </p:nvSpPr>
          <p:spPr>
            <a:xfrm>
              <a:off x="4754340" y="5204284"/>
              <a:ext cx="2611225" cy="429861"/>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tabLst/>
                <a:defRPr/>
              </a:pPr>
              <a:r>
                <a:rPr kumimoji="1" lang="en-US" altLang="zh-CN" sz="2000" b="0" i="0" u="none" strike="noStrike" kern="1200" cap="none" spc="0" normalizeH="0" baseline="0" noProof="0" dirty="0">
                  <a:ln>
                    <a:noFill/>
                  </a:ln>
                  <a:solidFill>
                    <a:srgbClr val="0070C0"/>
                  </a:solidFill>
                  <a:effectLst/>
                  <a:uLnTx/>
                  <a:uFillTx/>
                  <a:cs typeface="+mn-ea"/>
                  <a:sym typeface="+mn-lt"/>
                </a:rPr>
                <a:t>TCP/IP </a:t>
              </a:r>
              <a:r>
                <a:rPr kumimoji="1" lang="zh-CN" altLang="en-US" sz="2000" b="0" i="0" u="none" strike="noStrike" kern="1200" cap="none" spc="0" normalizeH="0" baseline="0" noProof="0" dirty="0">
                  <a:ln>
                    <a:noFill/>
                  </a:ln>
                  <a:solidFill>
                    <a:srgbClr val="0070C0"/>
                  </a:solidFill>
                  <a:effectLst/>
                  <a:uLnTx/>
                  <a:uFillTx/>
                  <a:cs typeface="+mn-ea"/>
                  <a:sym typeface="+mn-lt"/>
                </a:rPr>
                <a:t>协议栈</a:t>
              </a:r>
            </a:p>
          </p:txBody>
        </p:sp>
      </p:grpSp>
      <p:sp>
        <p:nvSpPr>
          <p:cNvPr id="16" name="Rectangle 9"/>
          <p:cNvSpPr>
            <a:spLocks noChangeArrowheads="1"/>
          </p:cNvSpPr>
          <p:nvPr/>
        </p:nvSpPr>
        <p:spPr bwMode="auto">
          <a:xfrm>
            <a:off x="6405351" y="4244851"/>
            <a:ext cx="2794580" cy="444376"/>
          </a:xfrm>
          <a:prstGeom prst="rect">
            <a:avLst/>
          </a:prstGeom>
          <a:solidFill>
            <a:schemeClr val="accent2">
              <a:lumMod val="40000"/>
              <a:lumOff val="60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逻辑链路控制 </a:t>
            </a:r>
            <a:r>
              <a:rPr kumimoji="0" lang="en-US" altLang="zh-CN" sz="2000" b="0" i="0" u="none" strike="noStrike" kern="0" cap="none" spc="0" normalizeH="0" baseline="0" noProof="0" dirty="0">
                <a:ln>
                  <a:noFill/>
                </a:ln>
                <a:solidFill>
                  <a:prstClr val="black"/>
                </a:solidFill>
                <a:effectLst/>
                <a:uLnTx/>
                <a:uFillTx/>
                <a:cs typeface="+mn-ea"/>
                <a:sym typeface="+mn-lt"/>
              </a:rPr>
              <a:t>(LLC)</a:t>
            </a:r>
            <a:endParaRPr kumimoji="0" lang="zh-CN" altLang="en-US" sz="2000" b="0" i="0" u="none" strike="noStrike" kern="0" cap="none" spc="0" normalizeH="0" baseline="0" noProof="0" dirty="0">
              <a:ln>
                <a:noFill/>
              </a:ln>
              <a:solidFill>
                <a:prstClr val="black"/>
              </a:solidFill>
              <a:effectLst/>
              <a:uLnTx/>
              <a:uFillTx/>
              <a:cs typeface="+mn-ea"/>
              <a:sym typeface="+mn-lt"/>
            </a:endParaRPr>
          </a:p>
        </p:txBody>
      </p:sp>
      <p:sp>
        <p:nvSpPr>
          <p:cNvPr id="17" name="Rectangle 10"/>
          <p:cNvSpPr>
            <a:spLocks noChangeArrowheads="1"/>
          </p:cNvSpPr>
          <p:nvPr/>
        </p:nvSpPr>
        <p:spPr bwMode="auto">
          <a:xfrm>
            <a:off x="6405352" y="4676651"/>
            <a:ext cx="2794580" cy="445169"/>
          </a:xfrm>
          <a:prstGeom prst="rect">
            <a:avLst/>
          </a:prstGeom>
          <a:solidFill>
            <a:schemeClr val="accent2">
              <a:lumMod val="40000"/>
              <a:lumOff val="60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介质访问控制 </a:t>
            </a:r>
            <a:r>
              <a:rPr kumimoji="0" lang="en-US" altLang="zh-CN" sz="2000" b="0" i="0" u="none" strike="noStrike" kern="0" cap="none" spc="0" normalizeH="0" baseline="0" noProof="0" dirty="0">
                <a:ln>
                  <a:noFill/>
                </a:ln>
                <a:solidFill>
                  <a:prstClr val="black"/>
                </a:solidFill>
                <a:effectLst/>
                <a:uLnTx/>
                <a:uFillTx/>
                <a:cs typeface="+mn-ea"/>
                <a:sym typeface="+mn-lt"/>
              </a:rPr>
              <a:t>(MAC)</a:t>
            </a:r>
            <a:endParaRPr kumimoji="0" lang="zh-CN" altLang="en-US" sz="2000" b="0" i="0" u="none" strike="noStrike" kern="0" cap="none" spc="0" normalizeH="0" baseline="0" noProof="0" dirty="0">
              <a:ln>
                <a:noFill/>
              </a:ln>
              <a:solidFill>
                <a:prstClr val="black"/>
              </a:solidFill>
              <a:effectLst/>
              <a:uLnTx/>
              <a:uFillTx/>
              <a:cs typeface="+mn-ea"/>
              <a:sym typeface="+mn-lt"/>
            </a:endParaRPr>
          </a:p>
        </p:txBody>
      </p:sp>
      <p:sp>
        <p:nvSpPr>
          <p:cNvPr id="19" name="Rectangle 8"/>
          <p:cNvSpPr>
            <a:spLocks noChangeArrowheads="1"/>
          </p:cNvSpPr>
          <p:nvPr/>
        </p:nvSpPr>
        <p:spPr bwMode="auto">
          <a:xfrm>
            <a:off x="2555900" y="4244851"/>
            <a:ext cx="3849451" cy="864395"/>
          </a:xfrm>
          <a:prstGeom prst="rect">
            <a:avLst/>
          </a:prstGeom>
          <a:solidFill>
            <a:schemeClr val="accent2">
              <a:lumMod val="40000"/>
              <a:lumOff val="60000"/>
            </a:schemeClr>
          </a:solidFill>
          <a:ln w="19050">
            <a:solidFill>
              <a:schemeClr val="accent5">
                <a:lumMod val="20000"/>
                <a:lumOff val="80000"/>
              </a:schemeClr>
            </a:solidFill>
            <a:miter lim="800000"/>
            <a:headEnd/>
            <a:tailEnd/>
          </a:ln>
          <a:effectLst/>
          <a:scene3d>
            <a:camera prst="orthographicFront"/>
            <a:lightRig rig="threePt" dir="t"/>
          </a:scene3d>
          <a:sp3d>
            <a:bevelT/>
          </a:sp3d>
        </p:spPr>
        <p:txBody>
          <a:bodyPr wrap="none" lIns="0" tIns="0" rIns="0" bIns="0" anchor="ctr"/>
          <a:lstStyle/>
          <a:p>
            <a:pPr marL="182563"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数据链路层</a:t>
            </a:r>
          </a:p>
        </p:txBody>
      </p:sp>
      <p:sp>
        <p:nvSpPr>
          <p:cNvPr id="22" name="椭圆形标注 21"/>
          <p:cNvSpPr/>
          <p:nvPr/>
        </p:nvSpPr>
        <p:spPr>
          <a:xfrm>
            <a:off x="7083607" y="2857499"/>
            <a:ext cx="1987626" cy="950825"/>
          </a:xfrm>
          <a:prstGeom prst="wedgeEllipseCallout">
            <a:avLst>
              <a:gd name="adj1" fmla="val -39044"/>
              <a:gd name="adj2" fmla="val 109510"/>
            </a:avLst>
          </a:prstGeom>
          <a:solidFill>
            <a:schemeClr val="accent5">
              <a:lumMod val="20000"/>
              <a:lumOff val="80000"/>
            </a:schemeClr>
          </a:solidFill>
          <a:ln w="19050">
            <a:solidFill>
              <a:schemeClr val="accent5">
                <a:lumMod val="20000"/>
                <a:lumOff val="80000"/>
              </a:schemeClr>
            </a:solidFill>
            <a:miter lim="800000"/>
            <a:headEnd/>
            <a:tailEnd/>
          </a:ln>
          <a:effectLst/>
          <a:scene3d>
            <a:camera prst="orthographicFront"/>
            <a:lightRig rig="threePt" dir="t"/>
          </a:scene3d>
          <a:sp3d>
            <a:bevelT/>
          </a:sp3d>
        </p:spPr>
        <p:txBody>
          <a:bodyPr wrap="none" lIns="0" tIns="0" rIns="0" bIns="0" anchor="ctr"/>
          <a:lstStyle/>
          <a:p>
            <a:pPr marL="0"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局域网的</a:t>
            </a:r>
            <a:endParaRPr kumimoji="0" lang="en-US" altLang="zh-CN" sz="2000" b="0" i="0" u="none" strike="noStrike" kern="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lnSpc>
                <a:spcPct val="120000"/>
              </a:lnSpc>
              <a:buClrTx/>
              <a:buSzTx/>
              <a:buFontTx/>
              <a:buNone/>
              <a:tabLst/>
              <a:defRPr/>
            </a:pPr>
            <a:r>
              <a:rPr kumimoji="0" lang="zh-CN" altLang="en-US" sz="2000" b="0" i="0" u="none" strike="noStrike" kern="0" cap="none" spc="0" normalizeH="0" baseline="0" noProof="0" dirty="0">
                <a:ln>
                  <a:noFill/>
                </a:ln>
                <a:solidFill>
                  <a:prstClr val="black"/>
                </a:solidFill>
                <a:effectLst/>
                <a:uLnTx/>
                <a:uFillTx/>
                <a:cs typeface="+mn-ea"/>
                <a:sym typeface="+mn-lt"/>
              </a:rPr>
              <a:t>数据链路层</a:t>
            </a:r>
          </a:p>
        </p:txBody>
      </p:sp>
    </p:spTree>
    <p:extLst>
      <p:ext uri="{BB962C8B-B14F-4D97-AF65-F5344CB8AC3E}">
        <p14:creationId xmlns:p14="http://schemas.microsoft.com/office/powerpoint/2010/main" val="2655894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E6DF8-0A3F-4F24-AA9B-1B6654785CE8}"/>
              </a:ext>
            </a:extLst>
          </p:cNvPr>
          <p:cNvSpPr>
            <a:spLocks noGrp="1"/>
          </p:cNvSpPr>
          <p:nvPr>
            <p:ph type="title"/>
          </p:nvPr>
        </p:nvSpPr>
        <p:spPr/>
        <p:txBody>
          <a:bodyPr/>
          <a:lstStyle/>
          <a:p>
            <a:r>
              <a:rPr lang="zh-CN" altLang="en-US" dirty="0"/>
              <a:t>带比特填充的标志比特法</a:t>
            </a:r>
          </a:p>
        </p:txBody>
      </p:sp>
      <p:sp>
        <p:nvSpPr>
          <p:cNvPr id="3" name="内容占位符 2">
            <a:extLst>
              <a:ext uri="{FF2B5EF4-FFF2-40B4-BE49-F238E27FC236}">
                <a16:creationId xmlns:a16="http://schemas.microsoft.com/office/drawing/2014/main" id="{404B99FD-BBE9-4F7E-9AFE-8EC3092496AF}"/>
              </a:ext>
            </a:extLst>
          </p:cNvPr>
          <p:cNvSpPr>
            <a:spLocks noGrp="1"/>
          </p:cNvSpPr>
          <p:nvPr>
            <p:ph idx="1"/>
          </p:nvPr>
        </p:nvSpPr>
        <p:spPr>
          <a:xfrm>
            <a:off x="660400" y="1125539"/>
            <a:ext cx="10858500" cy="2624400"/>
          </a:xfrm>
        </p:spPr>
        <p:txBody>
          <a:bodyPr>
            <a:normAutofit lnSpcReduction="10000"/>
          </a:bodyPr>
          <a:lstStyle/>
          <a:p>
            <a:r>
              <a:rPr lang="zh-CN" altLang="en-US" dirty="0"/>
              <a:t>接收端的处理</a:t>
            </a:r>
          </a:p>
          <a:p>
            <a:pPr lvl="1"/>
            <a:r>
              <a:rPr lang="zh-CN" altLang="en-US" dirty="0"/>
              <a:t>检查接收到的比特流，若出现连续</a:t>
            </a:r>
            <a:r>
              <a:rPr lang="en-US" altLang="zh-CN" dirty="0"/>
              <a:t>5</a:t>
            </a:r>
            <a:r>
              <a:rPr lang="zh-CN" altLang="en-US" dirty="0"/>
              <a:t>个</a:t>
            </a:r>
            <a:r>
              <a:rPr lang="en-US" altLang="zh-CN" dirty="0"/>
              <a:t>1</a:t>
            </a:r>
            <a:r>
              <a:rPr lang="zh-CN" altLang="en-US" dirty="0"/>
              <a:t>后，则检查下一比特</a:t>
            </a:r>
          </a:p>
          <a:p>
            <a:pPr lvl="1"/>
            <a:r>
              <a:rPr lang="zh-CN" altLang="en-US" dirty="0"/>
              <a:t>若为</a:t>
            </a:r>
            <a:r>
              <a:rPr lang="en-US" altLang="zh-CN" dirty="0"/>
              <a:t>0</a:t>
            </a:r>
            <a:r>
              <a:rPr lang="zh-CN" altLang="en-US" dirty="0"/>
              <a:t>：则后面为有效载荷，该</a:t>
            </a:r>
            <a:r>
              <a:rPr lang="en-US" altLang="zh-CN" dirty="0"/>
              <a:t>0</a:t>
            </a:r>
            <a:r>
              <a:rPr lang="zh-CN" altLang="en-US" dirty="0"/>
              <a:t>比特是发送方填充进去的，直接丢弃</a:t>
            </a:r>
          </a:p>
          <a:p>
            <a:pPr lvl="1"/>
            <a:r>
              <a:rPr lang="zh-CN" altLang="en-US" dirty="0"/>
              <a:t>若为</a:t>
            </a:r>
            <a:r>
              <a:rPr lang="en-US" altLang="zh-CN" dirty="0"/>
              <a:t>1</a:t>
            </a:r>
            <a:r>
              <a:rPr lang="zh-CN" altLang="en-US" dirty="0"/>
              <a:t>：</a:t>
            </a:r>
            <a:endParaRPr lang="en-US" altLang="zh-CN" dirty="0"/>
          </a:p>
          <a:p>
            <a:pPr lvl="2"/>
            <a:r>
              <a:rPr lang="zh-CN" altLang="en-US" dirty="0"/>
              <a:t>如果接下来的一比特是</a:t>
            </a:r>
            <a:r>
              <a:rPr lang="en-US" altLang="zh-CN" dirty="0"/>
              <a:t>0</a:t>
            </a:r>
            <a:r>
              <a:rPr lang="zh-CN" altLang="en-US" dirty="0"/>
              <a:t>，则构成定界符，一帧结束</a:t>
            </a:r>
            <a:endParaRPr lang="en-US" altLang="zh-CN" dirty="0"/>
          </a:p>
          <a:p>
            <a:pPr lvl="2"/>
            <a:r>
              <a:rPr lang="zh-CN" altLang="en-US" dirty="0"/>
              <a:t>如果接下来一比特是</a:t>
            </a:r>
            <a:r>
              <a:rPr lang="en-US" altLang="zh-CN" dirty="0"/>
              <a:t>1</a:t>
            </a:r>
            <a:r>
              <a:rPr lang="zh-CN" altLang="en-US" dirty="0"/>
              <a:t>，则需要作出错或其他处理</a:t>
            </a:r>
          </a:p>
        </p:txBody>
      </p:sp>
      <p:sp>
        <p:nvSpPr>
          <p:cNvPr id="4" name="灯片编号占位符 3">
            <a:extLst>
              <a:ext uri="{FF2B5EF4-FFF2-40B4-BE49-F238E27FC236}">
                <a16:creationId xmlns:a16="http://schemas.microsoft.com/office/drawing/2014/main" id="{551492A0-AC6B-49DF-9CB0-7AD263AF01C5}"/>
              </a:ext>
            </a:extLst>
          </p:cNvPr>
          <p:cNvSpPr>
            <a:spLocks noGrp="1"/>
          </p:cNvSpPr>
          <p:nvPr>
            <p:ph type="sldNum" sz="quarter" idx="12"/>
          </p:nvPr>
        </p:nvSpPr>
        <p:spPr/>
        <p:txBody>
          <a:bodyPr/>
          <a:lstStyle/>
          <a:p>
            <a:fld id="{C8BB1146-E542-4D4E-B8E9-6919A11DDD48}" type="slidenum">
              <a:rPr lang="en-US" smtClean="0"/>
              <a:t>30</a:t>
            </a:fld>
            <a:endParaRPr lang="en-US"/>
          </a:p>
        </p:txBody>
      </p:sp>
      <p:sp>
        <p:nvSpPr>
          <p:cNvPr id="68" name="Rectangle 44">
            <a:extLst>
              <a:ext uri="{FF2B5EF4-FFF2-40B4-BE49-F238E27FC236}">
                <a16:creationId xmlns:a16="http://schemas.microsoft.com/office/drawing/2014/main" id="{B480002C-FD94-43F0-80F6-5E29C78F35CA}"/>
              </a:ext>
            </a:extLst>
          </p:cNvPr>
          <p:cNvSpPr>
            <a:spLocks noChangeArrowheads="1"/>
          </p:cNvSpPr>
          <p:nvPr/>
        </p:nvSpPr>
        <p:spPr bwMode="auto">
          <a:xfrm>
            <a:off x="5936461" y="4178617"/>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0</a:t>
            </a:r>
          </a:p>
        </p:txBody>
      </p:sp>
      <p:sp>
        <p:nvSpPr>
          <p:cNvPr id="69" name="Rectangle 44">
            <a:extLst>
              <a:ext uri="{FF2B5EF4-FFF2-40B4-BE49-F238E27FC236}">
                <a16:creationId xmlns:a16="http://schemas.microsoft.com/office/drawing/2014/main" id="{42C6E1A7-E16F-49BE-9B1A-63EA639AFE26}"/>
              </a:ext>
            </a:extLst>
          </p:cNvPr>
          <p:cNvSpPr>
            <a:spLocks noChangeArrowheads="1"/>
          </p:cNvSpPr>
          <p:nvPr/>
        </p:nvSpPr>
        <p:spPr bwMode="auto">
          <a:xfrm>
            <a:off x="3702922" y="4178611"/>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C00000"/>
                </a:solidFill>
                <a:effectLst/>
                <a:uLnTx/>
                <a:uFillTx/>
                <a:cs typeface="+mn-ea"/>
                <a:sym typeface="+mn-lt"/>
              </a:rPr>
              <a:t>0</a:t>
            </a:r>
          </a:p>
        </p:txBody>
      </p:sp>
      <p:grpSp>
        <p:nvGrpSpPr>
          <p:cNvPr id="70" name="组合 69">
            <a:extLst>
              <a:ext uri="{FF2B5EF4-FFF2-40B4-BE49-F238E27FC236}">
                <a16:creationId xmlns:a16="http://schemas.microsoft.com/office/drawing/2014/main" id="{0B3DAA70-8071-43CA-86C9-4D9D35A6728B}"/>
              </a:ext>
            </a:extLst>
          </p:cNvPr>
          <p:cNvGrpSpPr/>
          <p:nvPr/>
        </p:nvGrpSpPr>
        <p:grpSpPr>
          <a:xfrm>
            <a:off x="1788460" y="5162297"/>
            <a:ext cx="1914462" cy="287338"/>
            <a:chOff x="3131931" y="5275314"/>
            <a:chExt cx="1914462" cy="287338"/>
          </a:xfrm>
          <a:solidFill>
            <a:schemeClr val="bg1">
              <a:lumMod val="95000"/>
            </a:schemeClr>
          </a:solidFill>
          <a:scene3d>
            <a:camera prst="orthographicFront">
              <a:rot lat="0" lon="0" rev="0"/>
            </a:camera>
            <a:lightRig rig="soft" dir="t">
              <a:rot lat="0" lon="0" rev="0"/>
            </a:lightRig>
          </a:scene3d>
        </p:grpSpPr>
        <p:sp>
          <p:nvSpPr>
            <p:cNvPr id="71" name="Rectangle 44">
              <a:extLst>
                <a:ext uri="{FF2B5EF4-FFF2-40B4-BE49-F238E27FC236}">
                  <a16:creationId xmlns:a16="http://schemas.microsoft.com/office/drawing/2014/main" id="{378A1A71-4145-484B-9F55-90EE3ECFAE8D}"/>
                </a:ext>
              </a:extLst>
            </p:cNvPr>
            <p:cNvSpPr>
              <a:spLocks noChangeArrowheads="1"/>
            </p:cNvSpPr>
            <p:nvPr/>
          </p:nvSpPr>
          <p:spPr bwMode="auto">
            <a:xfrm>
              <a:off x="3131931"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72" name="Rectangle 44">
              <a:extLst>
                <a:ext uri="{FF2B5EF4-FFF2-40B4-BE49-F238E27FC236}">
                  <a16:creationId xmlns:a16="http://schemas.microsoft.com/office/drawing/2014/main" id="{98EAD765-C001-4292-9BDF-B6C188D1FF55}"/>
                </a:ext>
              </a:extLst>
            </p:cNvPr>
            <p:cNvSpPr>
              <a:spLocks noChangeArrowheads="1"/>
            </p:cNvSpPr>
            <p:nvPr/>
          </p:nvSpPr>
          <p:spPr bwMode="auto">
            <a:xfrm>
              <a:off x="3451008"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73" name="Rectangle 44">
              <a:extLst>
                <a:ext uri="{FF2B5EF4-FFF2-40B4-BE49-F238E27FC236}">
                  <a16:creationId xmlns:a16="http://schemas.microsoft.com/office/drawing/2014/main" id="{513AB71A-CE7C-4F81-90CD-29CA5C77317A}"/>
                </a:ext>
              </a:extLst>
            </p:cNvPr>
            <p:cNvSpPr>
              <a:spLocks noChangeArrowheads="1"/>
            </p:cNvSpPr>
            <p:nvPr/>
          </p:nvSpPr>
          <p:spPr bwMode="auto">
            <a:xfrm>
              <a:off x="3770085"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74" name="Rectangle 44">
              <a:extLst>
                <a:ext uri="{FF2B5EF4-FFF2-40B4-BE49-F238E27FC236}">
                  <a16:creationId xmlns:a16="http://schemas.microsoft.com/office/drawing/2014/main" id="{285298B3-8578-4586-AF12-3FF96964D7C9}"/>
                </a:ext>
              </a:extLst>
            </p:cNvPr>
            <p:cNvSpPr>
              <a:spLocks noChangeArrowheads="1"/>
            </p:cNvSpPr>
            <p:nvPr/>
          </p:nvSpPr>
          <p:spPr bwMode="auto">
            <a:xfrm>
              <a:off x="4089162"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75" name="Rectangle 44">
              <a:extLst>
                <a:ext uri="{FF2B5EF4-FFF2-40B4-BE49-F238E27FC236}">
                  <a16:creationId xmlns:a16="http://schemas.microsoft.com/office/drawing/2014/main" id="{D336926E-1FD8-4D25-9BEB-69E56B3764CF}"/>
                </a:ext>
              </a:extLst>
            </p:cNvPr>
            <p:cNvSpPr>
              <a:spLocks noChangeArrowheads="1"/>
            </p:cNvSpPr>
            <p:nvPr/>
          </p:nvSpPr>
          <p:spPr bwMode="auto">
            <a:xfrm>
              <a:off x="4408239"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76" name="Rectangle 44">
              <a:extLst>
                <a:ext uri="{FF2B5EF4-FFF2-40B4-BE49-F238E27FC236}">
                  <a16:creationId xmlns:a16="http://schemas.microsoft.com/office/drawing/2014/main" id="{2F495545-D98A-466D-B448-4A7CF3A5C9BF}"/>
                </a:ext>
              </a:extLst>
            </p:cNvPr>
            <p:cNvSpPr>
              <a:spLocks noChangeArrowheads="1"/>
            </p:cNvSpPr>
            <p:nvPr/>
          </p:nvSpPr>
          <p:spPr bwMode="auto">
            <a:xfrm>
              <a:off x="4727316"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grpSp>
      <p:grpSp>
        <p:nvGrpSpPr>
          <p:cNvPr id="77" name="组合 76">
            <a:extLst>
              <a:ext uri="{FF2B5EF4-FFF2-40B4-BE49-F238E27FC236}">
                <a16:creationId xmlns:a16="http://schemas.microsoft.com/office/drawing/2014/main" id="{D37A4515-9CD3-4158-8E79-6ED678BA05F2}"/>
              </a:ext>
            </a:extLst>
          </p:cNvPr>
          <p:cNvGrpSpPr/>
          <p:nvPr/>
        </p:nvGrpSpPr>
        <p:grpSpPr>
          <a:xfrm>
            <a:off x="3702922" y="5162297"/>
            <a:ext cx="1914462" cy="287344"/>
            <a:chOff x="5046393" y="5275314"/>
            <a:chExt cx="1914462" cy="287344"/>
          </a:xfrm>
          <a:solidFill>
            <a:schemeClr val="bg1">
              <a:lumMod val="95000"/>
            </a:schemeClr>
          </a:solidFill>
          <a:scene3d>
            <a:camera prst="orthographicFront">
              <a:rot lat="0" lon="0" rev="0"/>
            </a:camera>
            <a:lightRig rig="soft" dir="t">
              <a:rot lat="0" lon="0" rev="0"/>
            </a:lightRig>
          </a:scene3d>
        </p:grpSpPr>
        <p:sp>
          <p:nvSpPr>
            <p:cNvPr id="78" name="Rectangle 44">
              <a:extLst>
                <a:ext uri="{FF2B5EF4-FFF2-40B4-BE49-F238E27FC236}">
                  <a16:creationId xmlns:a16="http://schemas.microsoft.com/office/drawing/2014/main" id="{35587FE8-47C2-407A-82BD-CC26D458398D}"/>
                </a:ext>
              </a:extLst>
            </p:cNvPr>
            <p:cNvSpPr>
              <a:spLocks noChangeArrowheads="1"/>
            </p:cNvSpPr>
            <p:nvPr/>
          </p:nvSpPr>
          <p:spPr bwMode="auto">
            <a:xfrm>
              <a:off x="5046393"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79" name="Rectangle 44">
              <a:extLst>
                <a:ext uri="{FF2B5EF4-FFF2-40B4-BE49-F238E27FC236}">
                  <a16:creationId xmlns:a16="http://schemas.microsoft.com/office/drawing/2014/main" id="{30E7126E-29CA-48C6-A827-E93C407E500A}"/>
                </a:ext>
              </a:extLst>
            </p:cNvPr>
            <p:cNvSpPr>
              <a:spLocks noChangeArrowheads="1"/>
            </p:cNvSpPr>
            <p:nvPr/>
          </p:nvSpPr>
          <p:spPr bwMode="auto">
            <a:xfrm>
              <a:off x="5365470"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80" name="Rectangle 44">
              <a:extLst>
                <a:ext uri="{FF2B5EF4-FFF2-40B4-BE49-F238E27FC236}">
                  <a16:creationId xmlns:a16="http://schemas.microsoft.com/office/drawing/2014/main" id="{04DA6C02-F838-4B37-BA43-96F8CB811749}"/>
                </a:ext>
              </a:extLst>
            </p:cNvPr>
            <p:cNvSpPr>
              <a:spLocks noChangeArrowheads="1"/>
            </p:cNvSpPr>
            <p:nvPr/>
          </p:nvSpPr>
          <p:spPr bwMode="auto">
            <a:xfrm>
              <a:off x="5684547"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81" name="Rectangle 44">
              <a:extLst>
                <a:ext uri="{FF2B5EF4-FFF2-40B4-BE49-F238E27FC236}">
                  <a16:creationId xmlns:a16="http://schemas.microsoft.com/office/drawing/2014/main" id="{B044BBAB-6F09-486E-988B-E607C82B6B56}"/>
                </a:ext>
              </a:extLst>
            </p:cNvPr>
            <p:cNvSpPr>
              <a:spLocks noChangeArrowheads="1"/>
            </p:cNvSpPr>
            <p:nvPr/>
          </p:nvSpPr>
          <p:spPr bwMode="auto">
            <a:xfrm>
              <a:off x="6003624"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82" name="Rectangle 44">
              <a:extLst>
                <a:ext uri="{FF2B5EF4-FFF2-40B4-BE49-F238E27FC236}">
                  <a16:creationId xmlns:a16="http://schemas.microsoft.com/office/drawing/2014/main" id="{7DF5FA5F-F74F-4278-AF44-2965D064C3AF}"/>
                </a:ext>
              </a:extLst>
            </p:cNvPr>
            <p:cNvSpPr>
              <a:spLocks noChangeArrowheads="1"/>
            </p:cNvSpPr>
            <p:nvPr/>
          </p:nvSpPr>
          <p:spPr bwMode="auto">
            <a:xfrm>
              <a:off x="6322701"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83" name="Rectangle 44">
              <a:extLst>
                <a:ext uri="{FF2B5EF4-FFF2-40B4-BE49-F238E27FC236}">
                  <a16:creationId xmlns:a16="http://schemas.microsoft.com/office/drawing/2014/main" id="{776FEB43-8442-419D-86EF-4C7E0499CB4C}"/>
                </a:ext>
              </a:extLst>
            </p:cNvPr>
            <p:cNvSpPr>
              <a:spLocks noChangeArrowheads="1"/>
            </p:cNvSpPr>
            <p:nvPr/>
          </p:nvSpPr>
          <p:spPr bwMode="auto">
            <a:xfrm>
              <a:off x="6641778"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grpSp>
      <p:grpSp>
        <p:nvGrpSpPr>
          <p:cNvPr id="84" name="组合 83">
            <a:extLst>
              <a:ext uri="{FF2B5EF4-FFF2-40B4-BE49-F238E27FC236}">
                <a16:creationId xmlns:a16="http://schemas.microsoft.com/office/drawing/2014/main" id="{05BD4B89-3B0F-4836-8742-DA2E455B1E5D}"/>
              </a:ext>
            </a:extLst>
          </p:cNvPr>
          <p:cNvGrpSpPr/>
          <p:nvPr/>
        </p:nvGrpSpPr>
        <p:grpSpPr>
          <a:xfrm>
            <a:off x="5617384" y="5162303"/>
            <a:ext cx="3828924" cy="287338"/>
            <a:chOff x="6960855" y="5275320"/>
            <a:chExt cx="3828924" cy="287338"/>
          </a:xfrm>
          <a:solidFill>
            <a:schemeClr val="bg1">
              <a:lumMod val="95000"/>
            </a:schemeClr>
          </a:solidFill>
          <a:scene3d>
            <a:camera prst="orthographicFront">
              <a:rot lat="0" lon="0" rev="0"/>
            </a:camera>
            <a:lightRig rig="soft" dir="t">
              <a:rot lat="0" lon="0" rev="0"/>
            </a:lightRig>
          </a:scene3d>
        </p:grpSpPr>
        <p:sp>
          <p:nvSpPr>
            <p:cNvPr id="85" name="Rectangle 44">
              <a:extLst>
                <a:ext uri="{FF2B5EF4-FFF2-40B4-BE49-F238E27FC236}">
                  <a16:creationId xmlns:a16="http://schemas.microsoft.com/office/drawing/2014/main" id="{B162F330-0A04-4F5E-A5FB-D33FE5E5F9BE}"/>
                </a:ext>
              </a:extLst>
            </p:cNvPr>
            <p:cNvSpPr>
              <a:spLocks noChangeArrowheads="1"/>
            </p:cNvSpPr>
            <p:nvPr/>
          </p:nvSpPr>
          <p:spPr bwMode="auto">
            <a:xfrm>
              <a:off x="6960855"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86" name="Rectangle 44">
              <a:extLst>
                <a:ext uri="{FF2B5EF4-FFF2-40B4-BE49-F238E27FC236}">
                  <a16:creationId xmlns:a16="http://schemas.microsoft.com/office/drawing/2014/main" id="{D7B8BE58-DA9B-4031-A458-472BE95E3471}"/>
                </a:ext>
              </a:extLst>
            </p:cNvPr>
            <p:cNvSpPr>
              <a:spLocks noChangeArrowheads="1"/>
            </p:cNvSpPr>
            <p:nvPr/>
          </p:nvSpPr>
          <p:spPr bwMode="auto">
            <a:xfrm>
              <a:off x="7279932"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87" name="Rectangle 44">
              <a:extLst>
                <a:ext uri="{FF2B5EF4-FFF2-40B4-BE49-F238E27FC236}">
                  <a16:creationId xmlns:a16="http://schemas.microsoft.com/office/drawing/2014/main" id="{0711C2C6-69AD-4EFA-9F6C-329362C0847A}"/>
                </a:ext>
              </a:extLst>
            </p:cNvPr>
            <p:cNvSpPr>
              <a:spLocks noChangeArrowheads="1"/>
            </p:cNvSpPr>
            <p:nvPr/>
          </p:nvSpPr>
          <p:spPr bwMode="auto">
            <a:xfrm>
              <a:off x="7599009"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88" name="Rectangle 44">
              <a:extLst>
                <a:ext uri="{FF2B5EF4-FFF2-40B4-BE49-F238E27FC236}">
                  <a16:creationId xmlns:a16="http://schemas.microsoft.com/office/drawing/2014/main" id="{21852CE8-9024-4E6E-8480-5223B7945195}"/>
                </a:ext>
              </a:extLst>
            </p:cNvPr>
            <p:cNvSpPr>
              <a:spLocks noChangeArrowheads="1"/>
            </p:cNvSpPr>
            <p:nvPr/>
          </p:nvSpPr>
          <p:spPr bwMode="auto">
            <a:xfrm>
              <a:off x="7918086"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89" name="Rectangle 44">
              <a:extLst>
                <a:ext uri="{FF2B5EF4-FFF2-40B4-BE49-F238E27FC236}">
                  <a16:creationId xmlns:a16="http://schemas.microsoft.com/office/drawing/2014/main" id="{C67B8ABE-4431-438E-B745-2914E329DA3F}"/>
                </a:ext>
              </a:extLst>
            </p:cNvPr>
            <p:cNvSpPr>
              <a:spLocks noChangeArrowheads="1"/>
            </p:cNvSpPr>
            <p:nvPr/>
          </p:nvSpPr>
          <p:spPr bwMode="auto">
            <a:xfrm>
              <a:off x="8237163"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90" name="Rectangle 44">
              <a:extLst>
                <a:ext uri="{FF2B5EF4-FFF2-40B4-BE49-F238E27FC236}">
                  <a16:creationId xmlns:a16="http://schemas.microsoft.com/office/drawing/2014/main" id="{843AB3D8-C8BB-4582-A9C6-473B71CCF207}"/>
                </a:ext>
              </a:extLst>
            </p:cNvPr>
            <p:cNvSpPr>
              <a:spLocks noChangeArrowheads="1"/>
            </p:cNvSpPr>
            <p:nvPr/>
          </p:nvSpPr>
          <p:spPr bwMode="auto">
            <a:xfrm>
              <a:off x="8556240"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91" name="Rectangle 44">
              <a:extLst>
                <a:ext uri="{FF2B5EF4-FFF2-40B4-BE49-F238E27FC236}">
                  <a16:creationId xmlns:a16="http://schemas.microsoft.com/office/drawing/2014/main" id="{9AFA174D-9138-4670-9AA4-867640F6FDDF}"/>
                </a:ext>
              </a:extLst>
            </p:cNvPr>
            <p:cNvSpPr>
              <a:spLocks noChangeArrowheads="1"/>
            </p:cNvSpPr>
            <p:nvPr/>
          </p:nvSpPr>
          <p:spPr bwMode="auto">
            <a:xfrm>
              <a:off x="8875317"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92" name="Rectangle 44">
              <a:extLst>
                <a:ext uri="{FF2B5EF4-FFF2-40B4-BE49-F238E27FC236}">
                  <a16:creationId xmlns:a16="http://schemas.microsoft.com/office/drawing/2014/main" id="{AC356FA0-20DE-4177-B1BB-4A0657943848}"/>
                </a:ext>
              </a:extLst>
            </p:cNvPr>
            <p:cNvSpPr>
              <a:spLocks noChangeArrowheads="1"/>
            </p:cNvSpPr>
            <p:nvPr/>
          </p:nvSpPr>
          <p:spPr bwMode="auto">
            <a:xfrm>
              <a:off x="9194394"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93" name="Rectangle 44">
              <a:extLst>
                <a:ext uri="{FF2B5EF4-FFF2-40B4-BE49-F238E27FC236}">
                  <a16:creationId xmlns:a16="http://schemas.microsoft.com/office/drawing/2014/main" id="{EE5296E7-91EE-4DFB-9593-755C5BD4DE1D}"/>
                </a:ext>
              </a:extLst>
            </p:cNvPr>
            <p:cNvSpPr>
              <a:spLocks noChangeArrowheads="1"/>
            </p:cNvSpPr>
            <p:nvPr/>
          </p:nvSpPr>
          <p:spPr bwMode="auto">
            <a:xfrm>
              <a:off x="9513471"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94" name="Rectangle 44">
              <a:extLst>
                <a:ext uri="{FF2B5EF4-FFF2-40B4-BE49-F238E27FC236}">
                  <a16:creationId xmlns:a16="http://schemas.microsoft.com/office/drawing/2014/main" id="{FFE8A1D3-A881-45DC-82F4-573B3421A335}"/>
                </a:ext>
              </a:extLst>
            </p:cNvPr>
            <p:cNvSpPr>
              <a:spLocks noChangeArrowheads="1"/>
            </p:cNvSpPr>
            <p:nvPr/>
          </p:nvSpPr>
          <p:spPr bwMode="auto">
            <a:xfrm>
              <a:off x="9832548"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95" name="Rectangle 44">
              <a:extLst>
                <a:ext uri="{FF2B5EF4-FFF2-40B4-BE49-F238E27FC236}">
                  <a16:creationId xmlns:a16="http://schemas.microsoft.com/office/drawing/2014/main" id="{D8F282E5-07CD-4908-AF28-598EBE47F23F}"/>
                </a:ext>
              </a:extLst>
            </p:cNvPr>
            <p:cNvSpPr>
              <a:spLocks noChangeArrowheads="1"/>
            </p:cNvSpPr>
            <p:nvPr/>
          </p:nvSpPr>
          <p:spPr bwMode="auto">
            <a:xfrm>
              <a:off x="10151625"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96" name="Rectangle 44">
              <a:extLst>
                <a:ext uri="{FF2B5EF4-FFF2-40B4-BE49-F238E27FC236}">
                  <a16:creationId xmlns:a16="http://schemas.microsoft.com/office/drawing/2014/main" id="{B72F6C0E-4B34-44B3-B809-763A945D4CC5}"/>
                </a:ext>
              </a:extLst>
            </p:cNvPr>
            <p:cNvSpPr>
              <a:spLocks noChangeArrowheads="1"/>
            </p:cNvSpPr>
            <p:nvPr/>
          </p:nvSpPr>
          <p:spPr bwMode="auto">
            <a:xfrm>
              <a:off x="10470702"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lang="en-US" altLang="zh-CN" sz="2000" kern="0" dirty="0">
                  <a:solidFill>
                    <a:prstClr val="black"/>
                  </a:solidFill>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grpSp>
      <p:sp>
        <p:nvSpPr>
          <p:cNvPr id="97" name="矩形 96">
            <a:extLst>
              <a:ext uri="{FF2B5EF4-FFF2-40B4-BE49-F238E27FC236}">
                <a16:creationId xmlns:a16="http://schemas.microsoft.com/office/drawing/2014/main" id="{54617594-68EE-46BA-B826-C09E0FB76997}"/>
              </a:ext>
            </a:extLst>
          </p:cNvPr>
          <p:cNvSpPr/>
          <p:nvPr/>
        </p:nvSpPr>
        <p:spPr>
          <a:xfrm>
            <a:off x="796005" y="5099537"/>
            <a:ext cx="944393" cy="396134"/>
          </a:xfrm>
          <a:prstGeom prst="rect">
            <a:avLst/>
          </a:prstGeom>
          <a:noFill/>
          <a:ln>
            <a:noFill/>
          </a:ln>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b="0" i="0" u="none" strike="noStrike" kern="1200" cap="none" spc="0" normalizeH="0" baseline="0" noProof="0" dirty="0">
                <a:ln>
                  <a:noFill/>
                </a:ln>
                <a:solidFill>
                  <a:prstClr val="black"/>
                </a:solidFill>
                <a:effectLst/>
                <a:uLnTx/>
                <a:uFillTx/>
                <a:cs typeface="+mn-ea"/>
                <a:sym typeface="+mn-lt"/>
              </a:rPr>
              <a:t>处理后</a:t>
            </a:r>
          </a:p>
        </p:txBody>
      </p:sp>
      <p:grpSp>
        <p:nvGrpSpPr>
          <p:cNvPr id="98" name="组合 97">
            <a:extLst>
              <a:ext uri="{FF2B5EF4-FFF2-40B4-BE49-F238E27FC236}">
                <a16:creationId xmlns:a16="http://schemas.microsoft.com/office/drawing/2014/main" id="{127621A3-C69C-45F1-B1F0-A29936645555}"/>
              </a:ext>
            </a:extLst>
          </p:cNvPr>
          <p:cNvGrpSpPr/>
          <p:nvPr/>
        </p:nvGrpSpPr>
        <p:grpSpPr>
          <a:xfrm>
            <a:off x="1788460" y="4178611"/>
            <a:ext cx="1914462" cy="287338"/>
            <a:chOff x="2861978" y="3678775"/>
            <a:chExt cx="1914462" cy="287338"/>
          </a:xfrm>
          <a:solidFill>
            <a:schemeClr val="bg1">
              <a:lumMod val="95000"/>
            </a:schemeClr>
          </a:solidFill>
          <a:scene3d>
            <a:camera prst="orthographicFront">
              <a:rot lat="0" lon="0" rev="0"/>
            </a:camera>
            <a:lightRig rig="soft" dir="t">
              <a:rot lat="0" lon="0" rev="0"/>
            </a:lightRig>
          </a:scene3d>
        </p:grpSpPr>
        <p:sp>
          <p:nvSpPr>
            <p:cNvPr id="99" name="Rectangle 44">
              <a:extLst>
                <a:ext uri="{FF2B5EF4-FFF2-40B4-BE49-F238E27FC236}">
                  <a16:creationId xmlns:a16="http://schemas.microsoft.com/office/drawing/2014/main" id="{597A2914-C607-4F77-83AD-1D31B4FC3CD0}"/>
                </a:ext>
              </a:extLst>
            </p:cNvPr>
            <p:cNvSpPr>
              <a:spLocks noChangeArrowheads="1"/>
            </p:cNvSpPr>
            <p:nvPr/>
          </p:nvSpPr>
          <p:spPr bwMode="auto">
            <a:xfrm>
              <a:off x="2861978"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00" name="Rectangle 44">
              <a:extLst>
                <a:ext uri="{FF2B5EF4-FFF2-40B4-BE49-F238E27FC236}">
                  <a16:creationId xmlns:a16="http://schemas.microsoft.com/office/drawing/2014/main" id="{2D90DC32-828E-4F24-AD99-1E067231E601}"/>
                </a:ext>
              </a:extLst>
            </p:cNvPr>
            <p:cNvSpPr>
              <a:spLocks noChangeArrowheads="1"/>
            </p:cNvSpPr>
            <p:nvPr/>
          </p:nvSpPr>
          <p:spPr bwMode="auto">
            <a:xfrm>
              <a:off x="3181055"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01" name="Rectangle 44">
              <a:extLst>
                <a:ext uri="{FF2B5EF4-FFF2-40B4-BE49-F238E27FC236}">
                  <a16:creationId xmlns:a16="http://schemas.microsoft.com/office/drawing/2014/main" id="{FEF17E50-5174-45BE-A79E-4FB1C52B9650}"/>
                </a:ext>
              </a:extLst>
            </p:cNvPr>
            <p:cNvSpPr>
              <a:spLocks noChangeArrowheads="1"/>
            </p:cNvSpPr>
            <p:nvPr/>
          </p:nvSpPr>
          <p:spPr bwMode="auto">
            <a:xfrm>
              <a:off x="3500132"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02" name="Rectangle 44">
              <a:extLst>
                <a:ext uri="{FF2B5EF4-FFF2-40B4-BE49-F238E27FC236}">
                  <a16:creationId xmlns:a16="http://schemas.microsoft.com/office/drawing/2014/main" id="{B27461F4-6996-4A5C-8B18-F5C5E3C045B7}"/>
                </a:ext>
              </a:extLst>
            </p:cNvPr>
            <p:cNvSpPr>
              <a:spLocks noChangeArrowheads="1"/>
            </p:cNvSpPr>
            <p:nvPr/>
          </p:nvSpPr>
          <p:spPr bwMode="auto">
            <a:xfrm>
              <a:off x="3819209"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03" name="Rectangle 44">
              <a:extLst>
                <a:ext uri="{FF2B5EF4-FFF2-40B4-BE49-F238E27FC236}">
                  <a16:creationId xmlns:a16="http://schemas.microsoft.com/office/drawing/2014/main" id="{E189983F-9417-4971-88A2-7F55188B46C0}"/>
                </a:ext>
              </a:extLst>
            </p:cNvPr>
            <p:cNvSpPr>
              <a:spLocks noChangeArrowheads="1"/>
            </p:cNvSpPr>
            <p:nvPr/>
          </p:nvSpPr>
          <p:spPr bwMode="auto">
            <a:xfrm>
              <a:off x="4138286"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04" name="Rectangle 44">
              <a:extLst>
                <a:ext uri="{FF2B5EF4-FFF2-40B4-BE49-F238E27FC236}">
                  <a16:creationId xmlns:a16="http://schemas.microsoft.com/office/drawing/2014/main" id="{ED80BF1D-0DC3-43DE-B721-C55AB40465B1}"/>
                </a:ext>
              </a:extLst>
            </p:cNvPr>
            <p:cNvSpPr>
              <a:spLocks noChangeArrowheads="1"/>
            </p:cNvSpPr>
            <p:nvPr/>
          </p:nvSpPr>
          <p:spPr bwMode="auto">
            <a:xfrm>
              <a:off x="4457363"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grpSp>
      <p:grpSp>
        <p:nvGrpSpPr>
          <p:cNvPr id="105" name="组合 104">
            <a:extLst>
              <a:ext uri="{FF2B5EF4-FFF2-40B4-BE49-F238E27FC236}">
                <a16:creationId xmlns:a16="http://schemas.microsoft.com/office/drawing/2014/main" id="{EED39FB2-BD6D-4482-B185-7CC574203DDF}"/>
              </a:ext>
            </a:extLst>
          </p:cNvPr>
          <p:cNvGrpSpPr/>
          <p:nvPr/>
        </p:nvGrpSpPr>
        <p:grpSpPr>
          <a:xfrm>
            <a:off x="4021999" y="4178611"/>
            <a:ext cx="1914462" cy="287344"/>
            <a:chOff x="5095517" y="3678775"/>
            <a:chExt cx="1914462" cy="287344"/>
          </a:xfrm>
          <a:solidFill>
            <a:schemeClr val="bg1">
              <a:lumMod val="95000"/>
            </a:schemeClr>
          </a:solidFill>
          <a:scene3d>
            <a:camera prst="orthographicFront">
              <a:rot lat="0" lon="0" rev="0"/>
            </a:camera>
            <a:lightRig rig="soft" dir="t">
              <a:rot lat="0" lon="0" rev="0"/>
            </a:lightRig>
          </a:scene3d>
        </p:grpSpPr>
        <p:sp>
          <p:nvSpPr>
            <p:cNvPr id="106" name="Rectangle 44">
              <a:extLst>
                <a:ext uri="{FF2B5EF4-FFF2-40B4-BE49-F238E27FC236}">
                  <a16:creationId xmlns:a16="http://schemas.microsoft.com/office/drawing/2014/main" id="{4E80C4B8-9C90-4A40-81E4-6A81F7A0F7C4}"/>
                </a:ext>
              </a:extLst>
            </p:cNvPr>
            <p:cNvSpPr>
              <a:spLocks noChangeArrowheads="1"/>
            </p:cNvSpPr>
            <p:nvPr/>
          </p:nvSpPr>
          <p:spPr bwMode="auto">
            <a:xfrm>
              <a:off x="5095517"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07" name="Rectangle 44">
              <a:extLst>
                <a:ext uri="{FF2B5EF4-FFF2-40B4-BE49-F238E27FC236}">
                  <a16:creationId xmlns:a16="http://schemas.microsoft.com/office/drawing/2014/main" id="{9B5E16C3-652F-4311-80CE-DD82470F0F56}"/>
                </a:ext>
              </a:extLst>
            </p:cNvPr>
            <p:cNvSpPr>
              <a:spLocks noChangeArrowheads="1"/>
            </p:cNvSpPr>
            <p:nvPr/>
          </p:nvSpPr>
          <p:spPr bwMode="auto">
            <a:xfrm>
              <a:off x="5414594"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08" name="Rectangle 44">
              <a:extLst>
                <a:ext uri="{FF2B5EF4-FFF2-40B4-BE49-F238E27FC236}">
                  <a16:creationId xmlns:a16="http://schemas.microsoft.com/office/drawing/2014/main" id="{DF63FEDF-6513-4190-AD15-3C15FADDCA3D}"/>
                </a:ext>
              </a:extLst>
            </p:cNvPr>
            <p:cNvSpPr>
              <a:spLocks noChangeArrowheads="1"/>
            </p:cNvSpPr>
            <p:nvPr/>
          </p:nvSpPr>
          <p:spPr bwMode="auto">
            <a:xfrm>
              <a:off x="5733671"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09" name="Rectangle 44">
              <a:extLst>
                <a:ext uri="{FF2B5EF4-FFF2-40B4-BE49-F238E27FC236}">
                  <a16:creationId xmlns:a16="http://schemas.microsoft.com/office/drawing/2014/main" id="{93D03551-B78B-460C-B6B4-7F036BDCECE2}"/>
                </a:ext>
              </a:extLst>
            </p:cNvPr>
            <p:cNvSpPr>
              <a:spLocks noChangeArrowheads="1"/>
            </p:cNvSpPr>
            <p:nvPr/>
          </p:nvSpPr>
          <p:spPr bwMode="auto">
            <a:xfrm>
              <a:off x="605274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10" name="Rectangle 44">
              <a:extLst>
                <a:ext uri="{FF2B5EF4-FFF2-40B4-BE49-F238E27FC236}">
                  <a16:creationId xmlns:a16="http://schemas.microsoft.com/office/drawing/2014/main" id="{D28ED8DA-000B-4FC3-9C10-D41DD4F7C51F}"/>
                </a:ext>
              </a:extLst>
            </p:cNvPr>
            <p:cNvSpPr>
              <a:spLocks noChangeArrowheads="1"/>
            </p:cNvSpPr>
            <p:nvPr/>
          </p:nvSpPr>
          <p:spPr bwMode="auto">
            <a:xfrm>
              <a:off x="637182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sp>
          <p:nvSpPr>
            <p:cNvPr id="111" name="Rectangle 44">
              <a:extLst>
                <a:ext uri="{FF2B5EF4-FFF2-40B4-BE49-F238E27FC236}">
                  <a16:creationId xmlns:a16="http://schemas.microsoft.com/office/drawing/2014/main" id="{CCAFBA57-B248-4B0F-9B31-8352C69AA7C6}"/>
                </a:ext>
              </a:extLst>
            </p:cNvPr>
            <p:cNvSpPr>
              <a:spLocks noChangeArrowheads="1"/>
            </p:cNvSpPr>
            <p:nvPr/>
          </p:nvSpPr>
          <p:spPr bwMode="auto">
            <a:xfrm>
              <a:off x="669090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srgbClr val="7030A0"/>
                  </a:solidFill>
                  <a:effectLst/>
                  <a:uLnTx/>
                  <a:uFillTx/>
                  <a:cs typeface="+mn-ea"/>
                  <a:sym typeface="+mn-lt"/>
                </a:rPr>
                <a:t>1</a:t>
              </a:r>
            </a:p>
          </p:txBody>
        </p:sp>
      </p:grpSp>
      <p:grpSp>
        <p:nvGrpSpPr>
          <p:cNvPr id="112" name="组合 111">
            <a:extLst>
              <a:ext uri="{FF2B5EF4-FFF2-40B4-BE49-F238E27FC236}">
                <a16:creationId xmlns:a16="http://schemas.microsoft.com/office/drawing/2014/main" id="{A7456F3D-CE02-468C-94E1-46D5E4BFA78F}"/>
              </a:ext>
            </a:extLst>
          </p:cNvPr>
          <p:cNvGrpSpPr/>
          <p:nvPr/>
        </p:nvGrpSpPr>
        <p:grpSpPr>
          <a:xfrm>
            <a:off x="6255538" y="4178617"/>
            <a:ext cx="3828922" cy="287338"/>
            <a:chOff x="7329056" y="3678781"/>
            <a:chExt cx="3828922" cy="287338"/>
          </a:xfrm>
          <a:solidFill>
            <a:schemeClr val="bg1">
              <a:lumMod val="95000"/>
            </a:schemeClr>
          </a:solidFill>
          <a:scene3d>
            <a:camera prst="orthographicFront">
              <a:rot lat="0" lon="0" rev="0"/>
            </a:camera>
            <a:lightRig rig="soft" dir="t">
              <a:rot lat="0" lon="0" rev="0"/>
            </a:lightRig>
          </a:scene3d>
        </p:grpSpPr>
        <p:sp>
          <p:nvSpPr>
            <p:cNvPr id="113" name="Rectangle 44">
              <a:extLst>
                <a:ext uri="{FF2B5EF4-FFF2-40B4-BE49-F238E27FC236}">
                  <a16:creationId xmlns:a16="http://schemas.microsoft.com/office/drawing/2014/main" id="{131CCE84-59BE-4E5F-8655-C43FC784674F}"/>
                </a:ext>
              </a:extLst>
            </p:cNvPr>
            <p:cNvSpPr>
              <a:spLocks noChangeArrowheads="1"/>
            </p:cNvSpPr>
            <p:nvPr/>
          </p:nvSpPr>
          <p:spPr bwMode="auto">
            <a:xfrm>
              <a:off x="7329056"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14" name="Rectangle 44">
              <a:extLst>
                <a:ext uri="{FF2B5EF4-FFF2-40B4-BE49-F238E27FC236}">
                  <a16:creationId xmlns:a16="http://schemas.microsoft.com/office/drawing/2014/main" id="{8EE1737F-2F6C-4D05-BCFF-21F9935B877B}"/>
                </a:ext>
              </a:extLst>
            </p:cNvPr>
            <p:cNvSpPr>
              <a:spLocks noChangeArrowheads="1"/>
            </p:cNvSpPr>
            <p:nvPr/>
          </p:nvSpPr>
          <p:spPr bwMode="auto">
            <a:xfrm>
              <a:off x="7648133"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15" name="Rectangle 44">
              <a:extLst>
                <a:ext uri="{FF2B5EF4-FFF2-40B4-BE49-F238E27FC236}">
                  <a16:creationId xmlns:a16="http://schemas.microsoft.com/office/drawing/2014/main" id="{C84BE9AC-C20C-4FEF-BAD9-5A941C081715}"/>
                </a:ext>
              </a:extLst>
            </p:cNvPr>
            <p:cNvSpPr>
              <a:spLocks noChangeArrowheads="1"/>
            </p:cNvSpPr>
            <p:nvPr/>
          </p:nvSpPr>
          <p:spPr bwMode="auto">
            <a:xfrm>
              <a:off x="7967210"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16" name="Rectangle 44">
              <a:extLst>
                <a:ext uri="{FF2B5EF4-FFF2-40B4-BE49-F238E27FC236}">
                  <a16:creationId xmlns:a16="http://schemas.microsoft.com/office/drawing/2014/main" id="{9406A9BE-762E-4250-B4A5-314760B390A6}"/>
                </a:ext>
              </a:extLst>
            </p:cNvPr>
            <p:cNvSpPr>
              <a:spLocks noChangeArrowheads="1"/>
            </p:cNvSpPr>
            <p:nvPr/>
          </p:nvSpPr>
          <p:spPr bwMode="auto">
            <a:xfrm>
              <a:off x="828628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17" name="Rectangle 44">
              <a:extLst>
                <a:ext uri="{FF2B5EF4-FFF2-40B4-BE49-F238E27FC236}">
                  <a16:creationId xmlns:a16="http://schemas.microsoft.com/office/drawing/2014/main" id="{D838F99D-1D07-47F0-8A5F-2B545DB63CBA}"/>
                </a:ext>
              </a:extLst>
            </p:cNvPr>
            <p:cNvSpPr>
              <a:spLocks noChangeArrowheads="1"/>
            </p:cNvSpPr>
            <p:nvPr/>
          </p:nvSpPr>
          <p:spPr bwMode="auto">
            <a:xfrm>
              <a:off x="860536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18" name="Rectangle 44">
              <a:extLst>
                <a:ext uri="{FF2B5EF4-FFF2-40B4-BE49-F238E27FC236}">
                  <a16:creationId xmlns:a16="http://schemas.microsoft.com/office/drawing/2014/main" id="{8A7975A6-4ADF-4F50-ACC7-57337E6B616F}"/>
                </a:ext>
              </a:extLst>
            </p:cNvPr>
            <p:cNvSpPr>
              <a:spLocks noChangeArrowheads="1"/>
            </p:cNvSpPr>
            <p:nvPr/>
          </p:nvSpPr>
          <p:spPr bwMode="auto">
            <a:xfrm>
              <a:off x="892444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19" name="Rectangle 44">
              <a:extLst>
                <a:ext uri="{FF2B5EF4-FFF2-40B4-BE49-F238E27FC236}">
                  <a16:creationId xmlns:a16="http://schemas.microsoft.com/office/drawing/2014/main" id="{630CB66D-FA81-4CC4-A79B-51419496938E}"/>
                </a:ext>
              </a:extLst>
            </p:cNvPr>
            <p:cNvSpPr>
              <a:spLocks noChangeArrowheads="1"/>
            </p:cNvSpPr>
            <p:nvPr/>
          </p:nvSpPr>
          <p:spPr bwMode="auto">
            <a:xfrm>
              <a:off x="924351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20" name="Rectangle 44">
              <a:extLst>
                <a:ext uri="{FF2B5EF4-FFF2-40B4-BE49-F238E27FC236}">
                  <a16:creationId xmlns:a16="http://schemas.microsoft.com/office/drawing/2014/main" id="{FEA215DB-261B-488B-B698-30F8670356BB}"/>
                </a:ext>
              </a:extLst>
            </p:cNvPr>
            <p:cNvSpPr>
              <a:spLocks noChangeArrowheads="1"/>
            </p:cNvSpPr>
            <p:nvPr/>
          </p:nvSpPr>
          <p:spPr bwMode="auto">
            <a:xfrm>
              <a:off x="1020074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21" name="Rectangle 44">
              <a:extLst>
                <a:ext uri="{FF2B5EF4-FFF2-40B4-BE49-F238E27FC236}">
                  <a16:creationId xmlns:a16="http://schemas.microsoft.com/office/drawing/2014/main" id="{66CDDB61-2C5D-415F-8C79-B655B95462AE}"/>
                </a:ext>
              </a:extLst>
            </p:cNvPr>
            <p:cNvSpPr>
              <a:spLocks noChangeArrowheads="1"/>
            </p:cNvSpPr>
            <p:nvPr/>
          </p:nvSpPr>
          <p:spPr bwMode="auto">
            <a:xfrm>
              <a:off x="1051982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22" name="Rectangle 44">
              <a:extLst>
                <a:ext uri="{FF2B5EF4-FFF2-40B4-BE49-F238E27FC236}">
                  <a16:creationId xmlns:a16="http://schemas.microsoft.com/office/drawing/2014/main" id="{7FABF65A-940B-4659-8063-04A2901C8C38}"/>
                </a:ext>
              </a:extLst>
            </p:cNvPr>
            <p:cNvSpPr>
              <a:spLocks noChangeArrowheads="1"/>
            </p:cNvSpPr>
            <p:nvPr/>
          </p:nvSpPr>
          <p:spPr bwMode="auto">
            <a:xfrm>
              <a:off x="1083890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23" name="Rectangle 44">
              <a:extLst>
                <a:ext uri="{FF2B5EF4-FFF2-40B4-BE49-F238E27FC236}">
                  <a16:creationId xmlns:a16="http://schemas.microsoft.com/office/drawing/2014/main" id="{9CBD8982-1C42-4718-A1D0-26115C270AD7}"/>
                </a:ext>
              </a:extLst>
            </p:cNvPr>
            <p:cNvSpPr>
              <a:spLocks noChangeArrowheads="1"/>
            </p:cNvSpPr>
            <p:nvPr/>
          </p:nvSpPr>
          <p:spPr bwMode="auto">
            <a:xfrm>
              <a:off x="956259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24" name="Rectangle 44">
              <a:extLst>
                <a:ext uri="{FF2B5EF4-FFF2-40B4-BE49-F238E27FC236}">
                  <a16:creationId xmlns:a16="http://schemas.microsoft.com/office/drawing/2014/main" id="{3D2B58D5-5A25-47CF-A451-7B79A721F601}"/>
                </a:ext>
              </a:extLst>
            </p:cNvPr>
            <p:cNvSpPr>
              <a:spLocks noChangeArrowheads="1"/>
            </p:cNvSpPr>
            <p:nvPr/>
          </p:nvSpPr>
          <p:spPr bwMode="auto">
            <a:xfrm>
              <a:off x="988167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grpSp>
      <p:cxnSp>
        <p:nvCxnSpPr>
          <p:cNvPr id="125" name="直接箭头连接符 124">
            <a:extLst>
              <a:ext uri="{FF2B5EF4-FFF2-40B4-BE49-F238E27FC236}">
                <a16:creationId xmlns:a16="http://schemas.microsoft.com/office/drawing/2014/main" id="{2DA0BC6E-9888-4D5D-8C91-F552A09D112B}"/>
              </a:ext>
            </a:extLst>
          </p:cNvPr>
          <p:cNvCxnSpPr>
            <a:cxnSpLocks/>
            <a:endCxn id="69" idx="0"/>
          </p:cNvCxnSpPr>
          <p:nvPr/>
        </p:nvCxnSpPr>
        <p:spPr>
          <a:xfrm flipH="1">
            <a:off x="3862461" y="3846779"/>
            <a:ext cx="227003" cy="331832"/>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0FBC4490-5EFC-4759-8654-BEEB5C305FEF}"/>
              </a:ext>
            </a:extLst>
          </p:cNvPr>
          <p:cNvCxnSpPr>
            <a:cxnSpLocks/>
            <a:endCxn id="68" idx="0"/>
          </p:cNvCxnSpPr>
          <p:nvPr/>
        </p:nvCxnSpPr>
        <p:spPr>
          <a:xfrm flipH="1">
            <a:off x="6096000" y="3846779"/>
            <a:ext cx="239306" cy="331838"/>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7" name="Line 78">
            <a:extLst>
              <a:ext uri="{FF2B5EF4-FFF2-40B4-BE49-F238E27FC236}">
                <a16:creationId xmlns:a16="http://schemas.microsoft.com/office/drawing/2014/main" id="{D6D1EDC0-BC1C-4B66-8AE1-FE713F31E5B4}"/>
              </a:ext>
            </a:extLst>
          </p:cNvPr>
          <p:cNvSpPr>
            <a:spLocks noChangeShapeType="1"/>
          </p:cNvSpPr>
          <p:nvPr/>
        </p:nvSpPr>
        <p:spPr bwMode="auto">
          <a:xfrm flipH="1">
            <a:off x="3862459" y="4494070"/>
            <a:ext cx="281807" cy="668234"/>
          </a:xfrm>
          <a:prstGeom prst="line">
            <a:avLst/>
          </a:prstGeom>
          <a:noFill/>
          <a:ln w="19050">
            <a:solidFill>
              <a:srgbClr val="C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20000"/>
              </a:lnSpc>
              <a:buClrTx/>
              <a:buSzTx/>
              <a:buFontTx/>
              <a:buNone/>
              <a:tabLst/>
              <a:defRPr/>
            </a:pPr>
            <a:endParaRPr kumimoji="0" lang="zh-CN" altLang="en-US" sz="1400" b="0" i="0" u="none" strike="noStrike" kern="1200" cap="none" spc="0" normalizeH="0" baseline="0" noProof="0">
              <a:ln>
                <a:noFill/>
              </a:ln>
              <a:solidFill>
                <a:prstClr val="black"/>
              </a:solidFill>
              <a:effectLst/>
              <a:uLnTx/>
              <a:uFillTx/>
              <a:cs typeface="+mn-ea"/>
              <a:sym typeface="+mn-lt"/>
            </a:endParaRPr>
          </a:p>
        </p:txBody>
      </p:sp>
      <p:sp>
        <p:nvSpPr>
          <p:cNvPr id="128" name="Line 78">
            <a:extLst>
              <a:ext uri="{FF2B5EF4-FFF2-40B4-BE49-F238E27FC236}">
                <a16:creationId xmlns:a16="http://schemas.microsoft.com/office/drawing/2014/main" id="{49F477B8-58D3-4019-8563-813C6984BA2A}"/>
              </a:ext>
            </a:extLst>
          </p:cNvPr>
          <p:cNvSpPr>
            <a:spLocks noChangeShapeType="1"/>
          </p:cNvSpPr>
          <p:nvPr/>
        </p:nvSpPr>
        <p:spPr bwMode="auto">
          <a:xfrm flipH="1">
            <a:off x="5776920" y="4522335"/>
            <a:ext cx="550059" cy="639962"/>
          </a:xfrm>
          <a:prstGeom prst="line">
            <a:avLst/>
          </a:prstGeom>
          <a:noFill/>
          <a:ln w="19050">
            <a:solidFill>
              <a:srgbClr val="C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20000"/>
              </a:lnSpc>
              <a:buClrTx/>
              <a:buSzTx/>
              <a:buFontTx/>
              <a:buNone/>
              <a:tabLst/>
              <a:defRPr/>
            </a:pPr>
            <a:endParaRPr kumimoji="0" lang="zh-CN" altLang="en-US" sz="1400" b="0" i="0" u="none" strike="noStrike" kern="1200" cap="none" spc="0" normalizeH="0" baseline="0" noProof="0">
              <a:ln>
                <a:noFill/>
              </a:ln>
              <a:solidFill>
                <a:prstClr val="black"/>
              </a:solidFill>
              <a:effectLst/>
              <a:uLnTx/>
              <a:uFillTx/>
              <a:cs typeface="+mn-ea"/>
              <a:sym typeface="+mn-lt"/>
            </a:endParaRPr>
          </a:p>
        </p:txBody>
      </p:sp>
      <p:cxnSp>
        <p:nvCxnSpPr>
          <p:cNvPr id="129" name="直接箭头连接符 128">
            <a:extLst>
              <a:ext uri="{FF2B5EF4-FFF2-40B4-BE49-F238E27FC236}">
                <a16:creationId xmlns:a16="http://schemas.microsoft.com/office/drawing/2014/main" id="{51BEAFBA-E4EA-4A92-8160-D60881FD1837}"/>
              </a:ext>
            </a:extLst>
          </p:cNvPr>
          <p:cNvCxnSpPr/>
          <p:nvPr/>
        </p:nvCxnSpPr>
        <p:spPr>
          <a:xfrm>
            <a:off x="1788461" y="4618713"/>
            <a:ext cx="1914461"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FC2957AE-8914-47C5-A469-DA680A994C4D}"/>
              </a:ext>
            </a:extLst>
          </p:cNvPr>
          <p:cNvCxnSpPr/>
          <p:nvPr/>
        </p:nvCxnSpPr>
        <p:spPr>
          <a:xfrm>
            <a:off x="4095752" y="4618713"/>
            <a:ext cx="1840709"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57B246A2-7488-4837-9711-CD7439269699}"/>
              </a:ext>
            </a:extLst>
          </p:cNvPr>
          <p:cNvCxnSpPr>
            <a:cxnSpLocks/>
          </p:cNvCxnSpPr>
          <p:nvPr/>
        </p:nvCxnSpPr>
        <p:spPr>
          <a:xfrm>
            <a:off x="6312730" y="4618713"/>
            <a:ext cx="5158386"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2" name="矩形 131">
            <a:extLst>
              <a:ext uri="{FF2B5EF4-FFF2-40B4-BE49-F238E27FC236}">
                <a16:creationId xmlns:a16="http://schemas.microsoft.com/office/drawing/2014/main" id="{F0458B5B-FED5-49E1-BFFA-9958A29F7F4A}"/>
              </a:ext>
            </a:extLst>
          </p:cNvPr>
          <p:cNvSpPr/>
          <p:nvPr/>
        </p:nvSpPr>
        <p:spPr>
          <a:xfrm>
            <a:off x="6601722" y="5099537"/>
            <a:ext cx="2525507" cy="40646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33" name="Rectangle 44">
            <a:extLst>
              <a:ext uri="{FF2B5EF4-FFF2-40B4-BE49-F238E27FC236}">
                <a16:creationId xmlns:a16="http://schemas.microsoft.com/office/drawing/2014/main" id="{EB1BC619-9B14-4B8E-BB2C-45D2B8F451E9}"/>
              </a:ext>
            </a:extLst>
          </p:cNvPr>
          <p:cNvSpPr>
            <a:spLocks noChangeArrowheads="1"/>
          </p:cNvSpPr>
          <p:nvPr/>
        </p:nvSpPr>
        <p:spPr bwMode="auto">
          <a:xfrm>
            <a:off x="10109068" y="4172117"/>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lang="en-US" altLang="zh-CN" sz="2000" kern="0" dirty="0">
                <a:solidFill>
                  <a:prstClr val="black"/>
                </a:solidFill>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34" name="Rectangle 44">
            <a:extLst>
              <a:ext uri="{FF2B5EF4-FFF2-40B4-BE49-F238E27FC236}">
                <a16:creationId xmlns:a16="http://schemas.microsoft.com/office/drawing/2014/main" id="{6F738D05-0CB1-430D-ABB7-398C7B5D818B}"/>
              </a:ext>
            </a:extLst>
          </p:cNvPr>
          <p:cNvSpPr>
            <a:spLocks noChangeArrowheads="1"/>
          </p:cNvSpPr>
          <p:nvPr/>
        </p:nvSpPr>
        <p:spPr bwMode="auto">
          <a:xfrm>
            <a:off x="9441883" y="5159102"/>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cxnSp>
        <p:nvCxnSpPr>
          <p:cNvPr id="135" name="直接连接符 134">
            <a:extLst>
              <a:ext uri="{FF2B5EF4-FFF2-40B4-BE49-F238E27FC236}">
                <a16:creationId xmlns:a16="http://schemas.microsoft.com/office/drawing/2014/main" id="{7B32CE72-42F3-4C12-B52D-5C06EAB3A40E}"/>
              </a:ext>
            </a:extLst>
          </p:cNvPr>
          <p:cNvCxnSpPr>
            <a:cxnSpLocks/>
          </p:cNvCxnSpPr>
          <p:nvPr/>
        </p:nvCxnSpPr>
        <p:spPr>
          <a:xfrm>
            <a:off x="6574615" y="5569066"/>
            <a:ext cx="0" cy="39058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82EE0AE1-0B58-495B-B427-20D9A19132F4}"/>
              </a:ext>
            </a:extLst>
          </p:cNvPr>
          <p:cNvCxnSpPr>
            <a:cxnSpLocks/>
          </p:cNvCxnSpPr>
          <p:nvPr/>
        </p:nvCxnSpPr>
        <p:spPr>
          <a:xfrm>
            <a:off x="9127229" y="5569066"/>
            <a:ext cx="0" cy="39058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C1103901-BCB5-44F8-8260-3DFEC4B10682}"/>
              </a:ext>
            </a:extLst>
          </p:cNvPr>
          <p:cNvCxnSpPr>
            <a:cxnSpLocks/>
          </p:cNvCxnSpPr>
          <p:nvPr/>
        </p:nvCxnSpPr>
        <p:spPr>
          <a:xfrm>
            <a:off x="6574615" y="5858953"/>
            <a:ext cx="2552614"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8" name="Rectangle 44">
            <a:extLst>
              <a:ext uri="{FF2B5EF4-FFF2-40B4-BE49-F238E27FC236}">
                <a16:creationId xmlns:a16="http://schemas.microsoft.com/office/drawing/2014/main" id="{2496BEF5-7762-4AC9-A016-6CE1758070EF}"/>
              </a:ext>
            </a:extLst>
          </p:cNvPr>
          <p:cNvSpPr>
            <a:spLocks noChangeArrowheads="1"/>
          </p:cNvSpPr>
          <p:nvPr/>
        </p:nvSpPr>
        <p:spPr bwMode="auto">
          <a:xfrm>
            <a:off x="10430643" y="4168559"/>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39" name="Rectangle 44">
            <a:extLst>
              <a:ext uri="{FF2B5EF4-FFF2-40B4-BE49-F238E27FC236}">
                <a16:creationId xmlns:a16="http://schemas.microsoft.com/office/drawing/2014/main" id="{0C5763A3-3926-4336-BE47-BA182F9EE9EB}"/>
              </a:ext>
            </a:extLst>
          </p:cNvPr>
          <p:cNvSpPr>
            <a:spLocks noChangeArrowheads="1"/>
          </p:cNvSpPr>
          <p:nvPr/>
        </p:nvSpPr>
        <p:spPr bwMode="auto">
          <a:xfrm>
            <a:off x="10791341" y="4168559"/>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40" name="Rectangle 44">
            <a:extLst>
              <a:ext uri="{FF2B5EF4-FFF2-40B4-BE49-F238E27FC236}">
                <a16:creationId xmlns:a16="http://schemas.microsoft.com/office/drawing/2014/main" id="{5EA2C026-AF1E-4EDE-A1DF-CE362929929F}"/>
              </a:ext>
            </a:extLst>
          </p:cNvPr>
          <p:cNvSpPr>
            <a:spLocks noChangeArrowheads="1"/>
          </p:cNvSpPr>
          <p:nvPr/>
        </p:nvSpPr>
        <p:spPr bwMode="auto">
          <a:xfrm>
            <a:off x="11152039" y="4168559"/>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41" name="Rectangle 44">
            <a:extLst>
              <a:ext uri="{FF2B5EF4-FFF2-40B4-BE49-F238E27FC236}">
                <a16:creationId xmlns:a16="http://schemas.microsoft.com/office/drawing/2014/main" id="{E369FC9F-1FAC-4ABA-B8DA-F20876F757E8}"/>
              </a:ext>
            </a:extLst>
          </p:cNvPr>
          <p:cNvSpPr>
            <a:spLocks noChangeArrowheads="1"/>
          </p:cNvSpPr>
          <p:nvPr/>
        </p:nvSpPr>
        <p:spPr bwMode="auto">
          <a:xfrm>
            <a:off x="9764996" y="5159102"/>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sp>
        <p:nvSpPr>
          <p:cNvPr id="142" name="Rectangle 44">
            <a:extLst>
              <a:ext uri="{FF2B5EF4-FFF2-40B4-BE49-F238E27FC236}">
                <a16:creationId xmlns:a16="http://schemas.microsoft.com/office/drawing/2014/main" id="{CCD067B0-6E0F-41F3-87AF-CA6B0E58D3D4}"/>
              </a:ext>
            </a:extLst>
          </p:cNvPr>
          <p:cNvSpPr>
            <a:spLocks noChangeArrowheads="1"/>
          </p:cNvSpPr>
          <p:nvPr/>
        </p:nvSpPr>
        <p:spPr bwMode="auto">
          <a:xfrm>
            <a:off x="10136204" y="5159102"/>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1</a:t>
            </a:r>
          </a:p>
        </p:txBody>
      </p:sp>
      <p:sp>
        <p:nvSpPr>
          <p:cNvPr id="143" name="Rectangle 44">
            <a:extLst>
              <a:ext uri="{FF2B5EF4-FFF2-40B4-BE49-F238E27FC236}">
                <a16:creationId xmlns:a16="http://schemas.microsoft.com/office/drawing/2014/main" id="{0C04377C-49AB-4882-ABEC-F47470711971}"/>
              </a:ext>
            </a:extLst>
          </p:cNvPr>
          <p:cNvSpPr>
            <a:spLocks noChangeArrowheads="1"/>
          </p:cNvSpPr>
          <p:nvPr/>
        </p:nvSpPr>
        <p:spPr bwMode="auto">
          <a:xfrm>
            <a:off x="10402312" y="5159102"/>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0" cap="none" spc="0" normalizeH="0" baseline="0" noProof="0" dirty="0">
                <a:ln>
                  <a:noFill/>
                </a:ln>
                <a:solidFill>
                  <a:prstClr val="black"/>
                </a:solidFill>
                <a:effectLst/>
                <a:uLnTx/>
                <a:uFillTx/>
                <a:cs typeface="+mn-ea"/>
                <a:sym typeface="+mn-lt"/>
              </a:rPr>
              <a:t>0</a:t>
            </a:r>
          </a:p>
        </p:txBody>
      </p:sp>
      <p:cxnSp>
        <p:nvCxnSpPr>
          <p:cNvPr id="144" name="直接箭头连接符 143">
            <a:extLst>
              <a:ext uri="{FF2B5EF4-FFF2-40B4-BE49-F238E27FC236}">
                <a16:creationId xmlns:a16="http://schemas.microsoft.com/office/drawing/2014/main" id="{56E97417-44C6-4723-B544-645B11505132}"/>
              </a:ext>
            </a:extLst>
          </p:cNvPr>
          <p:cNvCxnSpPr>
            <a:cxnSpLocks/>
          </p:cNvCxnSpPr>
          <p:nvPr/>
        </p:nvCxnSpPr>
        <p:spPr>
          <a:xfrm>
            <a:off x="9188713" y="5858953"/>
            <a:ext cx="1841498"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2BEEE6D6-CD9A-4E94-A936-023C4E4C5030}"/>
              </a:ext>
            </a:extLst>
          </p:cNvPr>
          <p:cNvCxnSpPr>
            <a:cxnSpLocks/>
          </p:cNvCxnSpPr>
          <p:nvPr/>
        </p:nvCxnSpPr>
        <p:spPr>
          <a:xfrm flipH="1">
            <a:off x="1788459" y="5858953"/>
            <a:ext cx="4724674"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6" name="文本框 145">
            <a:extLst>
              <a:ext uri="{FF2B5EF4-FFF2-40B4-BE49-F238E27FC236}">
                <a16:creationId xmlns:a16="http://schemas.microsoft.com/office/drawing/2014/main" id="{EACD93C5-0E8C-43A9-9B33-669308C82051}"/>
              </a:ext>
            </a:extLst>
          </p:cNvPr>
          <p:cNvSpPr txBox="1"/>
          <p:nvPr/>
        </p:nvSpPr>
        <p:spPr>
          <a:xfrm>
            <a:off x="7053978" y="5894073"/>
            <a:ext cx="1402948" cy="396134"/>
          </a:xfrm>
          <a:prstGeom prst="rect">
            <a:avLst/>
          </a:prstGeom>
          <a:noFill/>
        </p:spPr>
        <p:txBody>
          <a:bodyPr wrap="none" rtlCol="0">
            <a:spAutoFit/>
          </a:bodyPr>
          <a:lstStyle/>
          <a:p>
            <a:pPr>
              <a:lnSpc>
                <a:spcPct val="120000"/>
              </a:lnSpc>
            </a:pPr>
            <a:r>
              <a:rPr kumimoji="1" lang="zh-CN" altLang="en-US" dirty="0">
                <a:solidFill>
                  <a:srgbClr val="FF0000"/>
                </a:solidFill>
                <a:cs typeface="+mn-ea"/>
                <a:sym typeface="+mn-lt"/>
              </a:rPr>
              <a:t>定界符</a:t>
            </a:r>
            <a:r>
              <a:rPr kumimoji="1" lang="en-US" altLang="zh-CN" dirty="0">
                <a:solidFill>
                  <a:srgbClr val="FF0000"/>
                </a:solidFill>
                <a:cs typeface="+mn-ea"/>
                <a:sym typeface="+mn-lt"/>
              </a:rPr>
              <a:t>0x7E</a:t>
            </a:r>
            <a:endParaRPr kumimoji="1" lang="zh-CN" altLang="en-US" dirty="0">
              <a:solidFill>
                <a:srgbClr val="FF0000"/>
              </a:solidFill>
              <a:cs typeface="+mn-ea"/>
              <a:sym typeface="+mn-lt"/>
            </a:endParaRPr>
          </a:p>
        </p:txBody>
      </p:sp>
      <p:sp>
        <p:nvSpPr>
          <p:cNvPr id="147" name="文本框 146">
            <a:extLst>
              <a:ext uri="{FF2B5EF4-FFF2-40B4-BE49-F238E27FC236}">
                <a16:creationId xmlns:a16="http://schemas.microsoft.com/office/drawing/2014/main" id="{90262D41-4585-4727-ADA1-77C170F47214}"/>
              </a:ext>
            </a:extLst>
          </p:cNvPr>
          <p:cNvSpPr txBox="1"/>
          <p:nvPr/>
        </p:nvSpPr>
        <p:spPr>
          <a:xfrm>
            <a:off x="9350511" y="5898934"/>
            <a:ext cx="1338828" cy="396134"/>
          </a:xfrm>
          <a:prstGeom prst="rect">
            <a:avLst/>
          </a:prstGeom>
          <a:noFill/>
        </p:spPr>
        <p:txBody>
          <a:bodyPr wrap="none" rtlCol="0">
            <a:spAutoFit/>
          </a:bodyPr>
          <a:lstStyle/>
          <a:p>
            <a:pPr>
              <a:lnSpc>
                <a:spcPct val="120000"/>
              </a:lnSpc>
            </a:pPr>
            <a:r>
              <a:rPr kumimoji="1" lang="zh-CN" altLang="en-US" dirty="0">
                <a:solidFill>
                  <a:prstClr val="black"/>
                </a:solidFill>
                <a:cs typeface="+mn-ea"/>
                <a:sym typeface="+mn-lt"/>
              </a:rPr>
              <a:t>下一帧数据</a:t>
            </a:r>
          </a:p>
        </p:txBody>
      </p:sp>
      <p:sp>
        <p:nvSpPr>
          <p:cNvPr id="148" name="文本框 147">
            <a:extLst>
              <a:ext uri="{FF2B5EF4-FFF2-40B4-BE49-F238E27FC236}">
                <a16:creationId xmlns:a16="http://schemas.microsoft.com/office/drawing/2014/main" id="{DAC977B7-F057-47A4-A299-05E78D00FB76}"/>
              </a:ext>
            </a:extLst>
          </p:cNvPr>
          <p:cNvSpPr txBox="1"/>
          <p:nvPr/>
        </p:nvSpPr>
        <p:spPr>
          <a:xfrm>
            <a:off x="3091280" y="5880564"/>
            <a:ext cx="1338828" cy="396134"/>
          </a:xfrm>
          <a:prstGeom prst="rect">
            <a:avLst/>
          </a:prstGeom>
          <a:noFill/>
        </p:spPr>
        <p:txBody>
          <a:bodyPr wrap="none" rtlCol="0">
            <a:spAutoFit/>
          </a:bodyPr>
          <a:lstStyle/>
          <a:p>
            <a:pPr>
              <a:lnSpc>
                <a:spcPct val="120000"/>
              </a:lnSpc>
            </a:pPr>
            <a:r>
              <a:rPr kumimoji="1" lang="zh-CN" altLang="en-US" dirty="0">
                <a:solidFill>
                  <a:prstClr val="black"/>
                </a:solidFill>
                <a:cs typeface="+mn-ea"/>
                <a:sym typeface="+mn-lt"/>
              </a:rPr>
              <a:t>前一帧数据</a:t>
            </a:r>
          </a:p>
        </p:txBody>
      </p:sp>
      <p:sp>
        <p:nvSpPr>
          <p:cNvPr id="149" name="矩形 148">
            <a:extLst>
              <a:ext uri="{FF2B5EF4-FFF2-40B4-BE49-F238E27FC236}">
                <a16:creationId xmlns:a16="http://schemas.microsoft.com/office/drawing/2014/main" id="{4B43F82A-ED84-442E-9926-FAABA950923C}"/>
              </a:ext>
            </a:extLst>
          </p:cNvPr>
          <p:cNvSpPr/>
          <p:nvPr/>
        </p:nvSpPr>
        <p:spPr>
          <a:xfrm>
            <a:off x="802484" y="4150475"/>
            <a:ext cx="944393" cy="396134"/>
          </a:xfrm>
          <a:prstGeom prst="rect">
            <a:avLst/>
          </a:prstGeom>
          <a:noFill/>
          <a:ln>
            <a:noFill/>
          </a:ln>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b="0" i="0" u="none" strike="noStrike" kern="1200" cap="none" spc="0" normalizeH="0" baseline="0" noProof="0" dirty="0">
                <a:ln>
                  <a:noFill/>
                </a:ln>
                <a:solidFill>
                  <a:prstClr val="black"/>
                </a:solidFill>
                <a:effectLst/>
                <a:uLnTx/>
                <a:uFillTx/>
                <a:cs typeface="+mn-ea"/>
                <a:sym typeface="+mn-lt"/>
              </a:rPr>
              <a:t>处理前</a:t>
            </a:r>
          </a:p>
        </p:txBody>
      </p:sp>
      <p:sp>
        <p:nvSpPr>
          <p:cNvPr id="153" name="矩形 152">
            <a:extLst>
              <a:ext uri="{FF2B5EF4-FFF2-40B4-BE49-F238E27FC236}">
                <a16:creationId xmlns:a16="http://schemas.microsoft.com/office/drawing/2014/main" id="{EDD4D035-B843-4724-893D-5488A651253F}"/>
              </a:ext>
            </a:extLst>
          </p:cNvPr>
          <p:cNvSpPr/>
          <p:nvPr/>
        </p:nvSpPr>
        <p:spPr>
          <a:xfrm>
            <a:off x="4078502" y="3591869"/>
            <a:ext cx="697627" cy="429861"/>
          </a:xfrm>
          <a:prstGeom prst="rect">
            <a:avLst/>
          </a:prstGeom>
          <a:noFill/>
          <a:ln>
            <a:noFill/>
          </a:ln>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C00000"/>
                </a:solidFill>
                <a:effectLst/>
                <a:uLnTx/>
                <a:uFillTx/>
                <a:cs typeface="+mn-ea"/>
                <a:sym typeface="+mn-lt"/>
              </a:rPr>
              <a:t>丢弃</a:t>
            </a:r>
          </a:p>
        </p:txBody>
      </p:sp>
      <p:sp>
        <p:nvSpPr>
          <p:cNvPr id="154" name="矩形 153">
            <a:extLst>
              <a:ext uri="{FF2B5EF4-FFF2-40B4-BE49-F238E27FC236}">
                <a16:creationId xmlns:a16="http://schemas.microsoft.com/office/drawing/2014/main" id="{EF5254F0-6F53-4167-9E4D-83A14FEE16F5}"/>
              </a:ext>
            </a:extLst>
          </p:cNvPr>
          <p:cNvSpPr/>
          <p:nvPr/>
        </p:nvSpPr>
        <p:spPr>
          <a:xfrm>
            <a:off x="6335306" y="3610903"/>
            <a:ext cx="697627" cy="429861"/>
          </a:xfrm>
          <a:prstGeom prst="rect">
            <a:avLst/>
          </a:prstGeom>
          <a:noFill/>
          <a:ln>
            <a:noFill/>
          </a:ln>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C00000"/>
                </a:solidFill>
                <a:effectLst/>
                <a:uLnTx/>
                <a:uFillTx/>
                <a:cs typeface="+mn-ea"/>
                <a:sym typeface="+mn-lt"/>
              </a:rPr>
              <a:t>丢弃</a:t>
            </a:r>
          </a:p>
        </p:txBody>
      </p:sp>
    </p:spTree>
    <p:extLst>
      <p:ext uri="{BB962C8B-B14F-4D97-AF65-F5344CB8AC3E}">
        <p14:creationId xmlns:p14="http://schemas.microsoft.com/office/powerpoint/2010/main" val="1809929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C1B03-D7A2-48F3-8AD4-DE3C77377898}"/>
              </a:ext>
            </a:extLst>
          </p:cNvPr>
          <p:cNvSpPr>
            <a:spLocks noGrp="1"/>
          </p:cNvSpPr>
          <p:nvPr>
            <p:ph type="title"/>
          </p:nvPr>
        </p:nvSpPr>
        <p:spPr/>
        <p:txBody>
          <a:bodyPr/>
          <a:lstStyle/>
          <a:p>
            <a:r>
              <a:rPr lang="zh-CN" altLang="en-US" dirty="0"/>
              <a:t>编码违禁法</a:t>
            </a:r>
          </a:p>
        </p:txBody>
      </p:sp>
      <p:sp>
        <p:nvSpPr>
          <p:cNvPr id="3" name="内容占位符 2">
            <a:extLst>
              <a:ext uri="{FF2B5EF4-FFF2-40B4-BE49-F238E27FC236}">
                <a16:creationId xmlns:a16="http://schemas.microsoft.com/office/drawing/2014/main" id="{7ECD9FFA-D616-43E0-BB0B-890300569953}"/>
              </a:ext>
            </a:extLst>
          </p:cNvPr>
          <p:cNvSpPr>
            <a:spLocks noGrp="1"/>
          </p:cNvSpPr>
          <p:nvPr>
            <p:ph idx="1"/>
          </p:nvPr>
        </p:nvSpPr>
        <p:spPr/>
        <p:txBody>
          <a:bodyPr>
            <a:normAutofit/>
          </a:bodyPr>
          <a:lstStyle/>
          <a:p>
            <a:r>
              <a:rPr lang="zh-CN" altLang="en-US" dirty="0"/>
              <a:t>编码违禁法是利用物理介质编码的“违法标志”来界定帧的开始与结束</a:t>
            </a:r>
          </a:p>
          <a:p>
            <a:pPr lvl="1"/>
            <a:r>
              <a:rPr lang="zh-CN" altLang="en-US" dirty="0"/>
              <a:t>仅适用于采用冗余编码的方案中</a:t>
            </a:r>
          </a:p>
          <a:p>
            <a:r>
              <a:rPr lang="zh-CN" altLang="en-US" dirty="0"/>
              <a:t>编码违禁法在物理层实现，通常有以下几种编码方法：</a:t>
            </a:r>
          </a:p>
          <a:p>
            <a:pPr lvl="1"/>
            <a:r>
              <a:rPr lang="zh-CN" altLang="en-US" dirty="0"/>
              <a:t>曼彻斯特编码 </a:t>
            </a:r>
            <a:r>
              <a:rPr lang="en-US" altLang="zh-CN" dirty="0"/>
              <a:t>/ </a:t>
            </a:r>
            <a:r>
              <a:rPr lang="zh-CN" altLang="en-US" dirty="0"/>
              <a:t>差分曼彻斯特编码</a:t>
            </a:r>
          </a:p>
          <a:p>
            <a:pPr lvl="2"/>
            <a:r>
              <a:rPr lang="zh-CN" altLang="en-US" dirty="0">
                <a:solidFill>
                  <a:srgbClr val="C00000"/>
                </a:solidFill>
              </a:rPr>
              <a:t>高</a:t>
            </a:r>
            <a:r>
              <a:rPr lang="en-US" altLang="zh-CN" dirty="0">
                <a:solidFill>
                  <a:srgbClr val="C00000"/>
                </a:solidFill>
              </a:rPr>
              <a:t>-</a:t>
            </a:r>
            <a:r>
              <a:rPr lang="zh-CN" altLang="en-US" dirty="0">
                <a:solidFill>
                  <a:srgbClr val="C00000"/>
                </a:solidFill>
              </a:rPr>
              <a:t>高或低</a:t>
            </a:r>
            <a:r>
              <a:rPr lang="en-US" altLang="zh-CN" dirty="0">
                <a:solidFill>
                  <a:srgbClr val="C00000"/>
                </a:solidFill>
              </a:rPr>
              <a:t>-</a:t>
            </a:r>
            <a:r>
              <a:rPr lang="zh-CN" altLang="en-US" dirty="0">
                <a:solidFill>
                  <a:srgbClr val="C00000"/>
                </a:solidFill>
              </a:rPr>
              <a:t>低</a:t>
            </a:r>
            <a:r>
              <a:rPr lang="zh-CN" altLang="en-US" dirty="0"/>
              <a:t>电平对在数据的编码中是违例、不用的，可以用来定界帧的开始和结束</a:t>
            </a:r>
          </a:p>
          <a:p>
            <a:pPr lvl="1"/>
            <a:r>
              <a:rPr lang="en-US" altLang="zh-CN" dirty="0"/>
              <a:t>4B/5B </a:t>
            </a:r>
            <a:r>
              <a:rPr lang="zh-CN" altLang="en-US" dirty="0"/>
              <a:t>编码</a:t>
            </a:r>
          </a:p>
          <a:p>
            <a:pPr lvl="2"/>
            <a:r>
              <a:rPr lang="en-US" altLang="zh-CN" dirty="0"/>
              <a:t>4</a:t>
            </a:r>
            <a:r>
              <a:rPr lang="zh-CN" altLang="en-US" dirty="0"/>
              <a:t>比特数据映射成</a:t>
            </a:r>
            <a:r>
              <a:rPr lang="en-US" altLang="zh-CN" dirty="0"/>
              <a:t>5</a:t>
            </a:r>
            <a:r>
              <a:rPr lang="zh-CN" altLang="en-US" dirty="0"/>
              <a:t>比特编码（</a:t>
            </a:r>
            <a:r>
              <a:rPr lang="en-US" altLang="zh-CN" dirty="0"/>
              <a:t>32</a:t>
            </a:r>
            <a:r>
              <a:rPr lang="zh-CN" altLang="en-US" dirty="0"/>
              <a:t>种编码），其中</a:t>
            </a:r>
            <a:r>
              <a:rPr lang="en-US" altLang="zh-CN" dirty="0">
                <a:solidFill>
                  <a:srgbClr val="C00000"/>
                </a:solidFill>
              </a:rPr>
              <a:t>16</a:t>
            </a:r>
            <a:r>
              <a:rPr lang="zh-CN" altLang="en-US" dirty="0">
                <a:solidFill>
                  <a:srgbClr val="C00000"/>
                </a:solidFill>
              </a:rPr>
              <a:t>种编码未使用</a:t>
            </a:r>
            <a:r>
              <a:rPr lang="zh-CN" altLang="en-US" dirty="0"/>
              <a:t>，可用做</a:t>
            </a:r>
            <a:r>
              <a:rPr lang="zh-CN" altLang="en-US" dirty="0">
                <a:solidFill>
                  <a:schemeClr val="tx1"/>
                </a:solidFill>
              </a:rPr>
              <a:t>帧定界符</a:t>
            </a:r>
          </a:p>
          <a:p>
            <a:pPr lvl="1"/>
            <a:r>
              <a:rPr lang="en-US" altLang="zh-CN" dirty="0"/>
              <a:t>8B/10B</a:t>
            </a:r>
            <a:r>
              <a:rPr lang="zh-CN" altLang="en-US" dirty="0"/>
              <a:t>编码</a:t>
            </a:r>
          </a:p>
          <a:p>
            <a:pPr lvl="2"/>
            <a:r>
              <a:rPr lang="en-US" altLang="zh-CN" dirty="0"/>
              <a:t>8</a:t>
            </a:r>
            <a:r>
              <a:rPr lang="zh-CN" altLang="en-US" dirty="0"/>
              <a:t>比特的数据分为两部分，低</a:t>
            </a:r>
            <a:r>
              <a:rPr lang="en-US" altLang="zh-CN" dirty="0"/>
              <a:t>5</a:t>
            </a:r>
            <a:r>
              <a:rPr lang="zh-CN" altLang="en-US" dirty="0"/>
              <a:t>比特进行</a:t>
            </a:r>
            <a:r>
              <a:rPr lang="en-US" altLang="zh-CN" dirty="0"/>
              <a:t>5b/6b</a:t>
            </a:r>
            <a:r>
              <a:rPr lang="zh-CN" altLang="en-US" dirty="0"/>
              <a:t>编码，高</a:t>
            </a:r>
            <a:r>
              <a:rPr lang="en-US" altLang="zh-CN" dirty="0"/>
              <a:t>3</a:t>
            </a:r>
            <a:r>
              <a:rPr lang="zh-CN" altLang="en-US" dirty="0"/>
              <a:t>比特进行</a:t>
            </a:r>
            <a:r>
              <a:rPr lang="en-US" altLang="zh-CN" dirty="0"/>
              <a:t>3B/4B</a:t>
            </a:r>
            <a:r>
              <a:rPr lang="zh-CN" altLang="en-US" dirty="0"/>
              <a:t>编码，将其中</a:t>
            </a:r>
            <a:r>
              <a:rPr lang="zh-CN" altLang="en-US" dirty="0">
                <a:solidFill>
                  <a:srgbClr val="C00000"/>
                </a:solidFill>
              </a:rPr>
              <a:t>不用的编码</a:t>
            </a:r>
            <a:r>
              <a:rPr lang="zh-CN" altLang="en-US" dirty="0"/>
              <a:t>用作起始码、结束码、传输空闲状态等</a:t>
            </a:r>
            <a:r>
              <a:rPr lang="zh-CN" altLang="en-US" dirty="0">
                <a:solidFill>
                  <a:srgbClr val="C00000"/>
                </a:solidFill>
              </a:rPr>
              <a:t>控制码</a:t>
            </a:r>
            <a:r>
              <a:rPr lang="zh-CN" altLang="en-US" dirty="0"/>
              <a:t>（现有标准用了其中的</a:t>
            </a:r>
            <a:r>
              <a:rPr lang="en-US" altLang="zh-CN" dirty="0"/>
              <a:t>12</a:t>
            </a:r>
            <a:r>
              <a:rPr lang="zh-CN" altLang="en-US" dirty="0"/>
              <a:t>种编码）</a:t>
            </a:r>
          </a:p>
          <a:p>
            <a:endParaRPr lang="zh-CN" altLang="en-US" dirty="0"/>
          </a:p>
        </p:txBody>
      </p:sp>
      <p:sp>
        <p:nvSpPr>
          <p:cNvPr id="4" name="灯片编号占位符 3">
            <a:extLst>
              <a:ext uri="{FF2B5EF4-FFF2-40B4-BE49-F238E27FC236}">
                <a16:creationId xmlns:a16="http://schemas.microsoft.com/office/drawing/2014/main" id="{7E81EB7C-59A8-4502-9138-FCE09B88F70D}"/>
              </a:ext>
            </a:extLst>
          </p:cNvPr>
          <p:cNvSpPr>
            <a:spLocks noGrp="1"/>
          </p:cNvSpPr>
          <p:nvPr>
            <p:ph type="sldNum" sz="quarter" idx="12"/>
          </p:nvPr>
        </p:nvSpPr>
        <p:spPr/>
        <p:txBody>
          <a:bodyPr/>
          <a:lstStyle/>
          <a:p>
            <a:fld id="{C8BB1146-E542-4D4E-B8E9-6919A11DDD48}" type="slidenum">
              <a:rPr lang="en-US" smtClean="0"/>
              <a:t>31</a:t>
            </a:fld>
            <a:endParaRPr lang="en-US"/>
          </a:p>
        </p:txBody>
      </p:sp>
    </p:spTree>
    <p:extLst>
      <p:ext uri="{BB962C8B-B14F-4D97-AF65-F5344CB8AC3E}">
        <p14:creationId xmlns:p14="http://schemas.microsoft.com/office/powerpoint/2010/main" val="1253304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32</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rgbClr val="3333FF"/>
                </a:solidFill>
                <a:cs typeface="+mn-ea"/>
                <a:sym typeface="+mn-lt"/>
              </a:rPr>
              <a:t>2.</a:t>
            </a:r>
            <a:r>
              <a:rPr lang="zh-CN" altLang="en-US" dirty="0">
                <a:solidFill>
                  <a:srgbClr val="3333FF"/>
                </a:solidFill>
                <a:cs typeface="+mn-ea"/>
                <a:sym typeface="+mn-lt"/>
              </a:rPr>
              <a:t>数据链路层基本原理</a:t>
            </a:r>
            <a:endParaRPr lang="en-US" altLang="zh-CN" dirty="0">
              <a:solidFill>
                <a:srgbClr val="3333FF"/>
              </a:solidFill>
              <a:cs typeface="+mn-ea"/>
              <a:sym typeface="+mn-lt"/>
            </a:endParaRPr>
          </a:p>
          <a:p>
            <a:pPr marL="0" indent="0">
              <a:lnSpc>
                <a:spcPct val="120000"/>
              </a:lnSpc>
              <a:buNone/>
            </a:pPr>
            <a:r>
              <a:rPr lang="en-US" altLang="zh-CN" dirty="0">
                <a:solidFill>
                  <a:srgbClr val="3333FF"/>
                </a:solidFill>
                <a:cs typeface="+mn-ea"/>
                <a:sym typeface="+mn-lt"/>
              </a:rPr>
              <a:t>    </a:t>
            </a:r>
            <a:r>
              <a:rPr lang="zh-CN" altLang="en-US" dirty="0">
                <a:solidFill>
                  <a:srgbClr val="3333FF"/>
                </a:solidFill>
                <a:cs typeface="+mn-ea"/>
                <a:sym typeface="+mn-lt"/>
              </a:rPr>
              <a:t>流量控制和差错控制</a:t>
            </a:r>
            <a:endParaRPr lang="en-US" altLang="zh-CN" dirty="0">
              <a:solidFill>
                <a:srgbClr val="3333FF"/>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r>
              <a:rPr lang="zh-CN" altLang="en-US" sz="2400" dirty="0">
                <a:solidFill>
                  <a:schemeClr val="bg1"/>
                </a:solidFill>
                <a:latin typeface="+mj-ea"/>
                <a:ea typeface="+mj-ea"/>
                <a:cs typeface="+mn-ea"/>
                <a:sym typeface="+mn-lt"/>
              </a:rPr>
              <a:t>层</a:t>
            </a:r>
            <a:endParaRPr lang="zh-CN" altLang="en-US"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4059486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A551D10-61E6-481A-9904-35A3A919ED54}"/>
              </a:ext>
            </a:extLst>
          </p:cNvPr>
          <p:cNvSpPr>
            <a:spLocks noGrp="1"/>
          </p:cNvSpPr>
          <p:nvPr>
            <p:ph type="sldNum" sz="quarter" idx="12"/>
          </p:nvPr>
        </p:nvSpPr>
        <p:spPr/>
        <p:txBody>
          <a:bodyPr/>
          <a:lstStyle/>
          <a:p>
            <a:fld id="{C8BB1146-E542-4D4E-B8E9-6919A11DDD48}" type="slidenum">
              <a:rPr lang="en-US" smtClean="0"/>
              <a:t>33</a:t>
            </a:fld>
            <a:endParaRPr lang="en-US"/>
          </a:p>
        </p:txBody>
      </p:sp>
      <p:sp>
        <p:nvSpPr>
          <p:cNvPr id="3" name="标题 2">
            <a:extLst>
              <a:ext uri="{FF2B5EF4-FFF2-40B4-BE49-F238E27FC236}">
                <a16:creationId xmlns:a16="http://schemas.microsoft.com/office/drawing/2014/main" id="{5F39FD43-B1E0-47DB-94E1-2AD4892E6D57}"/>
              </a:ext>
            </a:extLst>
          </p:cNvPr>
          <p:cNvSpPr>
            <a:spLocks noGrp="1"/>
          </p:cNvSpPr>
          <p:nvPr>
            <p:ph type="title"/>
          </p:nvPr>
        </p:nvSpPr>
        <p:spPr/>
        <p:txBody>
          <a:bodyPr/>
          <a:lstStyle/>
          <a:p>
            <a:r>
              <a:rPr lang="zh-CN" altLang="en-US" dirty="0"/>
              <a:t>数据链路层不加控制的数据收发</a:t>
            </a:r>
          </a:p>
        </p:txBody>
      </p:sp>
      <p:sp>
        <p:nvSpPr>
          <p:cNvPr id="4" name="下箭头 63">
            <a:extLst>
              <a:ext uri="{FF2B5EF4-FFF2-40B4-BE49-F238E27FC236}">
                <a16:creationId xmlns:a16="http://schemas.microsoft.com/office/drawing/2014/main" id="{CEDBA7B9-3882-474B-99E5-CFFBD0202467}"/>
              </a:ext>
            </a:extLst>
          </p:cNvPr>
          <p:cNvSpPr/>
          <p:nvPr/>
        </p:nvSpPr>
        <p:spPr>
          <a:xfrm rot="10800000" flipV="1">
            <a:off x="901650" y="3531188"/>
            <a:ext cx="10375448" cy="1103925"/>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solidFill>
            <a:schemeClr val="accent1">
              <a:lumMod val="10000"/>
              <a:lumOff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5" name="内容占位符 2">
            <a:extLst>
              <a:ext uri="{FF2B5EF4-FFF2-40B4-BE49-F238E27FC236}">
                <a16:creationId xmlns:a16="http://schemas.microsoft.com/office/drawing/2014/main" id="{B666E47D-31B1-4C9D-AE97-8E754351DDC4}"/>
              </a:ext>
            </a:extLst>
          </p:cNvPr>
          <p:cNvSpPr txBox="1">
            <a:spLocks/>
          </p:cNvSpPr>
          <p:nvPr/>
        </p:nvSpPr>
        <p:spPr>
          <a:xfrm>
            <a:off x="908276" y="1890443"/>
            <a:ext cx="2490907" cy="1451262"/>
          </a:xfrm>
          <a:prstGeom prst="rect">
            <a:avLst/>
          </a:prstGeom>
          <a:solidFill>
            <a:srgbClr val="92D050">
              <a:alpha val="10000"/>
            </a:srgbClr>
          </a:solidFill>
        </p:spPr>
        <p:txBody>
          <a:bodyPr>
            <a:noAutofit/>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ct val="0"/>
              </a:spcBef>
              <a:buFont typeface="Wingdings" panose="05000000000000000000" pitchFamily="2" charset="2"/>
              <a:buChar char="Ø"/>
            </a:pPr>
            <a:r>
              <a:rPr kumimoji="1" lang="zh-CN" altLang="en-US" sz="2000" dirty="0">
                <a:latin typeface="+mn-lt"/>
                <a:ea typeface="+mn-ea"/>
                <a:cs typeface="+mn-ea"/>
                <a:sym typeface="+mn-lt"/>
              </a:rPr>
              <a:t>发送端只管发送</a:t>
            </a:r>
            <a:endParaRPr kumimoji="1" lang="en-US" altLang="zh-CN" sz="2000" dirty="0">
              <a:latin typeface="+mn-lt"/>
              <a:ea typeface="+mn-ea"/>
              <a:cs typeface="+mn-ea"/>
              <a:sym typeface="+mn-lt"/>
            </a:endParaRPr>
          </a:p>
          <a:p>
            <a:pPr>
              <a:lnSpc>
                <a:spcPct val="120000"/>
              </a:lnSpc>
              <a:spcBef>
                <a:spcPct val="0"/>
              </a:spcBef>
              <a:buFont typeface="Wingdings" panose="05000000000000000000" pitchFamily="2" charset="2"/>
              <a:buChar char="Ø"/>
            </a:pPr>
            <a:r>
              <a:rPr kumimoji="1" lang="zh-CN" altLang="en-US" sz="2000" dirty="0">
                <a:latin typeface="+mn-lt"/>
                <a:ea typeface="+mn-ea"/>
                <a:cs typeface="+mn-ea"/>
                <a:sym typeface="+mn-lt"/>
              </a:rPr>
              <a:t>接收端只管接收</a:t>
            </a:r>
            <a:endParaRPr kumimoji="1" lang="en-US" altLang="zh-CN" sz="2000" dirty="0">
              <a:latin typeface="+mn-lt"/>
              <a:ea typeface="+mn-ea"/>
              <a:cs typeface="+mn-ea"/>
              <a:sym typeface="+mn-lt"/>
            </a:endParaRPr>
          </a:p>
          <a:p>
            <a:pPr>
              <a:lnSpc>
                <a:spcPct val="120000"/>
              </a:lnSpc>
              <a:spcBef>
                <a:spcPct val="0"/>
              </a:spcBef>
              <a:buFont typeface="Wingdings" panose="05000000000000000000" pitchFamily="2" charset="2"/>
              <a:buChar char="Ø"/>
            </a:pPr>
            <a:r>
              <a:rPr kumimoji="1" lang="zh-CN" altLang="en-US" sz="2000" dirty="0">
                <a:latin typeface="+mn-lt"/>
                <a:ea typeface="+mn-ea"/>
                <a:cs typeface="+mn-ea"/>
                <a:sym typeface="+mn-lt"/>
              </a:rPr>
              <a:t>不作流量控制</a:t>
            </a:r>
            <a:endParaRPr kumimoji="1" lang="en-US" altLang="zh-CN" sz="2000" dirty="0">
              <a:latin typeface="+mn-lt"/>
              <a:ea typeface="+mn-ea"/>
              <a:cs typeface="+mn-ea"/>
              <a:sym typeface="+mn-lt"/>
            </a:endParaRPr>
          </a:p>
          <a:p>
            <a:pPr>
              <a:lnSpc>
                <a:spcPct val="120000"/>
              </a:lnSpc>
              <a:spcBef>
                <a:spcPct val="0"/>
              </a:spcBef>
              <a:buFont typeface="Wingdings" panose="05000000000000000000" pitchFamily="2" charset="2"/>
              <a:buChar char="Ø"/>
            </a:pPr>
            <a:r>
              <a:rPr kumimoji="1" lang="zh-CN" altLang="en-US" sz="2000" dirty="0">
                <a:latin typeface="+mn-lt"/>
                <a:ea typeface="+mn-ea"/>
                <a:cs typeface="+mn-ea"/>
                <a:sym typeface="+mn-lt"/>
              </a:rPr>
              <a:t>不作差错控制</a:t>
            </a:r>
            <a:endParaRPr kumimoji="1" lang="en-US" altLang="zh-CN" sz="2000" dirty="0">
              <a:latin typeface="+mn-lt"/>
              <a:ea typeface="+mn-ea"/>
              <a:cs typeface="+mn-ea"/>
              <a:sym typeface="+mn-lt"/>
            </a:endParaRPr>
          </a:p>
          <a:p>
            <a:pPr marL="0" indent="0">
              <a:lnSpc>
                <a:spcPct val="120000"/>
              </a:lnSpc>
              <a:spcBef>
                <a:spcPct val="0"/>
              </a:spcBef>
              <a:buFont typeface="Arial" panose="020B0604020202020204" pitchFamily="34" charset="0"/>
              <a:buNone/>
            </a:pPr>
            <a:endParaRPr kumimoji="1" lang="en-US" altLang="zh-CN" sz="2000" dirty="0">
              <a:latin typeface="+mn-lt"/>
              <a:ea typeface="+mn-ea"/>
              <a:cs typeface="+mn-ea"/>
              <a:sym typeface="+mn-lt"/>
            </a:endParaRPr>
          </a:p>
        </p:txBody>
      </p:sp>
      <p:sp>
        <p:nvSpPr>
          <p:cNvPr id="6" name="矩形 5">
            <a:extLst>
              <a:ext uri="{FF2B5EF4-FFF2-40B4-BE49-F238E27FC236}">
                <a16:creationId xmlns:a16="http://schemas.microsoft.com/office/drawing/2014/main" id="{3420BCC6-2F9D-4157-8B5F-8F5489A9614B}"/>
              </a:ext>
            </a:extLst>
          </p:cNvPr>
          <p:cNvSpPr/>
          <p:nvPr/>
        </p:nvSpPr>
        <p:spPr>
          <a:xfrm>
            <a:off x="5219413" y="3682093"/>
            <a:ext cx="1739922" cy="497316"/>
          </a:xfrm>
          <a:prstGeom prst="rect">
            <a:avLst/>
          </a:prstGeom>
          <a:solidFill>
            <a:schemeClr val="accent1">
              <a:lumMod val="10000"/>
              <a:lumOff val="90000"/>
            </a:schemeClr>
          </a:solidFill>
        </p:spPr>
        <p:txBody>
          <a:bodyPr wrap="square">
            <a:spAutoFit/>
          </a:bodyPr>
          <a:lstStyle/>
          <a:p>
            <a:pPr marL="0" lvl="1">
              <a:lnSpc>
                <a:spcPct val="120000"/>
              </a:lnSpc>
            </a:pPr>
            <a:r>
              <a:rPr kumimoji="1" lang="zh-CN" altLang="en-US" sz="2400" b="1" dirty="0">
                <a:cs typeface="+mn-ea"/>
                <a:sym typeface="+mn-lt"/>
              </a:rPr>
              <a:t>存在的问题</a:t>
            </a:r>
            <a:endParaRPr kumimoji="1" lang="en-US" altLang="zh-CN" sz="2400" b="1" dirty="0">
              <a:cs typeface="+mn-ea"/>
              <a:sym typeface="+mn-lt"/>
            </a:endParaRPr>
          </a:p>
        </p:txBody>
      </p:sp>
      <p:sp>
        <p:nvSpPr>
          <p:cNvPr id="7" name="内容占位符 2">
            <a:extLst>
              <a:ext uri="{FF2B5EF4-FFF2-40B4-BE49-F238E27FC236}">
                <a16:creationId xmlns:a16="http://schemas.microsoft.com/office/drawing/2014/main" id="{34AA7520-2B08-4A02-8D2D-C6A22216A678}"/>
              </a:ext>
            </a:extLst>
          </p:cNvPr>
          <p:cNvSpPr txBox="1">
            <a:spLocks/>
          </p:cNvSpPr>
          <p:nvPr/>
        </p:nvSpPr>
        <p:spPr>
          <a:xfrm>
            <a:off x="4333461" y="2005583"/>
            <a:ext cx="6943637" cy="1380984"/>
          </a:xfrm>
          <a:prstGeom prst="rect">
            <a:avLst/>
          </a:prstGeom>
          <a:solidFill>
            <a:srgbClr val="92D050">
              <a:alpha val="10000"/>
            </a:srgbClr>
          </a:solidFill>
        </p:spPr>
        <p:txBody>
          <a:bodyPr vert="horz" lIns="91440" tIns="45720" rIns="91440" bIns="45720" rtlCol="0">
            <a:no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4650" lvl="1" indent="-285750">
              <a:lnSpc>
                <a:spcPct val="120000"/>
              </a:lnSpc>
              <a:spcBef>
                <a:spcPts val="0"/>
              </a:spcBef>
              <a:buFont typeface="Wingdings" panose="05000000000000000000" pitchFamily="2" charset="2"/>
              <a:buChar char="Ø"/>
            </a:pPr>
            <a:r>
              <a:rPr kumimoji="1" lang="zh-CN" altLang="en-US" sz="2000" dirty="0">
                <a:latin typeface="+mn-lt"/>
                <a:ea typeface="+mn-ea"/>
                <a:cs typeface="+mn-ea"/>
                <a:sym typeface="+mn-lt"/>
              </a:rPr>
              <a:t>完美信道：帧不会丢失，也不会受损，信道带宽能力足够</a:t>
            </a:r>
            <a:endParaRPr kumimoji="1" lang="en-US" altLang="zh-CN" sz="2000" dirty="0">
              <a:latin typeface="+mn-lt"/>
              <a:ea typeface="+mn-ea"/>
              <a:cs typeface="+mn-ea"/>
              <a:sym typeface="+mn-lt"/>
            </a:endParaRPr>
          </a:p>
          <a:p>
            <a:pPr marL="374650" lvl="1" indent="-285750">
              <a:lnSpc>
                <a:spcPct val="120000"/>
              </a:lnSpc>
              <a:spcBef>
                <a:spcPts val="0"/>
              </a:spcBef>
              <a:buFont typeface="Wingdings" panose="05000000000000000000" pitchFamily="2" charset="2"/>
              <a:buChar char="Ø"/>
            </a:pPr>
            <a:r>
              <a:rPr kumimoji="1" lang="zh-CN" altLang="en-US" sz="2000" dirty="0">
                <a:latin typeface="+mn-lt"/>
                <a:ea typeface="+mn-ea"/>
                <a:cs typeface="+mn-ea"/>
                <a:sym typeface="+mn-lt"/>
              </a:rPr>
              <a:t>始终就绪：接收方始终处于接收就绪状态，随时都能接收</a:t>
            </a:r>
            <a:endParaRPr kumimoji="1" lang="en-US" altLang="zh-CN" sz="2000" dirty="0">
              <a:latin typeface="+mn-lt"/>
              <a:ea typeface="+mn-ea"/>
              <a:cs typeface="+mn-ea"/>
              <a:sym typeface="+mn-lt"/>
            </a:endParaRPr>
          </a:p>
          <a:p>
            <a:pPr marL="374650" lvl="1" indent="-285750">
              <a:lnSpc>
                <a:spcPct val="120000"/>
              </a:lnSpc>
              <a:spcBef>
                <a:spcPts val="0"/>
              </a:spcBef>
              <a:buFont typeface="Wingdings" panose="05000000000000000000" pitchFamily="2" charset="2"/>
              <a:buChar char="Ø"/>
            </a:pPr>
            <a:r>
              <a:rPr kumimoji="1" lang="zh-CN" altLang="en-US" sz="2000" dirty="0">
                <a:latin typeface="+mn-lt"/>
                <a:ea typeface="+mn-ea"/>
                <a:cs typeface="+mn-ea"/>
                <a:sym typeface="+mn-lt"/>
              </a:rPr>
              <a:t>能力超强：发送方</a:t>
            </a:r>
            <a:r>
              <a:rPr kumimoji="1" lang="en-US" altLang="zh-CN" sz="2000" dirty="0">
                <a:latin typeface="+mn-lt"/>
                <a:ea typeface="+mn-ea"/>
                <a:cs typeface="+mn-ea"/>
                <a:sym typeface="+mn-lt"/>
              </a:rPr>
              <a:t>/</a:t>
            </a:r>
            <a:r>
              <a:rPr kumimoji="1" lang="zh-CN" altLang="en-US" sz="2000" dirty="0">
                <a:latin typeface="+mn-lt"/>
                <a:ea typeface="+mn-ea"/>
                <a:cs typeface="+mn-ea"/>
                <a:sym typeface="+mn-lt"/>
              </a:rPr>
              <a:t>接收方能够生成</a:t>
            </a:r>
            <a:r>
              <a:rPr kumimoji="1" lang="en-US" altLang="zh-CN" sz="2000" dirty="0">
                <a:latin typeface="+mn-lt"/>
                <a:ea typeface="+mn-ea"/>
                <a:cs typeface="+mn-ea"/>
                <a:sym typeface="+mn-lt"/>
              </a:rPr>
              <a:t>/</a:t>
            </a:r>
            <a:r>
              <a:rPr kumimoji="1" lang="zh-CN" altLang="en-US" sz="2000" dirty="0">
                <a:latin typeface="+mn-lt"/>
                <a:ea typeface="+mn-ea"/>
                <a:cs typeface="+mn-ea"/>
                <a:sym typeface="+mn-lt"/>
              </a:rPr>
              <a:t>处理数据的能力无限</a:t>
            </a:r>
            <a:endParaRPr kumimoji="1" lang="en-US" altLang="zh-CN" sz="2000" dirty="0">
              <a:latin typeface="+mn-lt"/>
              <a:ea typeface="+mn-ea"/>
              <a:cs typeface="+mn-ea"/>
              <a:sym typeface="+mn-lt"/>
            </a:endParaRPr>
          </a:p>
          <a:p>
            <a:pPr marL="374650" lvl="1" indent="-285750">
              <a:lnSpc>
                <a:spcPct val="120000"/>
              </a:lnSpc>
              <a:spcBef>
                <a:spcPts val="0"/>
              </a:spcBef>
              <a:buFont typeface="Wingdings" panose="05000000000000000000" pitchFamily="2" charset="2"/>
              <a:buChar char="Ø"/>
            </a:pPr>
            <a:endParaRPr kumimoji="1" lang="en-US" altLang="zh-CN" sz="2000" dirty="0">
              <a:latin typeface="+mn-lt"/>
              <a:ea typeface="+mn-ea"/>
              <a:cs typeface="+mn-ea"/>
              <a:sym typeface="+mn-lt"/>
            </a:endParaRPr>
          </a:p>
        </p:txBody>
      </p:sp>
      <p:sp>
        <p:nvSpPr>
          <p:cNvPr id="8" name="矩形 7">
            <a:extLst>
              <a:ext uri="{FF2B5EF4-FFF2-40B4-BE49-F238E27FC236}">
                <a16:creationId xmlns:a16="http://schemas.microsoft.com/office/drawing/2014/main" id="{F6E4D4CF-90AB-47ED-914F-511183A4F977}"/>
              </a:ext>
            </a:extLst>
          </p:cNvPr>
          <p:cNvSpPr/>
          <p:nvPr/>
        </p:nvSpPr>
        <p:spPr>
          <a:xfrm>
            <a:off x="801081" y="1264308"/>
            <a:ext cx="2377574" cy="497316"/>
          </a:xfrm>
          <a:prstGeom prst="rect">
            <a:avLst/>
          </a:prstGeom>
        </p:spPr>
        <p:txBody>
          <a:bodyPr wrap="none">
            <a:spAutoFit/>
          </a:bodyPr>
          <a:lstStyle/>
          <a:p>
            <a:pPr marL="342900" indent="-342900">
              <a:lnSpc>
                <a:spcPct val="120000"/>
              </a:lnSpc>
              <a:buFont typeface="Wingdings" panose="05000000000000000000" pitchFamily="2" charset="2"/>
              <a:buChar char="n"/>
            </a:pPr>
            <a:r>
              <a:rPr kumimoji="1" lang="zh-CN" altLang="en-US" sz="2400" dirty="0">
                <a:solidFill>
                  <a:srgbClr val="C00000"/>
                </a:solidFill>
                <a:cs typeface="+mn-ea"/>
                <a:sym typeface="+mn-lt"/>
              </a:rPr>
              <a:t>不加任何控制</a:t>
            </a:r>
            <a:endParaRPr kumimoji="1" lang="en-US" altLang="zh-CN" sz="2000" dirty="0">
              <a:solidFill>
                <a:srgbClr val="C00000"/>
              </a:solidFill>
              <a:cs typeface="+mn-ea"/>
              <a:sym typeface="+mn-lt"/>
            </a:endParaRPr>
          </a:p>
        </p:txBody>
      </p:sp>
      <p:sp>
        <p:nvSpPr>
          <p:cNvPr id="9" name="矩形 8">
            <a:extLst>
              <a:ext uri="{FF2B5EF4-FFF2-40B4-BE49-F238E27FC236}">
                <a16:creationId xmlns:a16="http://schemas.microsoft.com/office/drawing/2014/main" id="{3AEA592B-C2C8-4CD6-AE86-44A02F756F8E}"/>
              </a:ext>
            </a:extLst>
          </p:cNvPr>
          <p:cNvSpPr/>
          <p:nvPr/>
        </p:nvSpPr>
        <p:spPr>
          <a:xfrm>
            <a:off x="4269940" y="1264308"/>
            <a:ext cx="3608680" cy="497316"/>
          </a:xfrm>
          <a:prstGeom prst="rect">
            <a:avLst/>
          </a:prstGeom>
        </p:spPr>
        <p:txBody>
          <a:bodyPr wrap="none">
            <a:spAutoFit/>
          </a:bodyPr>
          <a:lstStyle/>
          <a:p>
            <a:pPr marL="342900" indent="-342900">
              <a:lnSpc>
                <a:spcPct val="120000"/>
              </a:lnSpc>
              <a:buFont typeface="Wingdings" panose="05000000000000000000" pitchFamily="2" charset="2"/>
              <a:buChar char="n"/>
            </a:pPr>
            <a:r>
              <a:rPr kumimoji="1" lang="zh-CN" altLang="en-US" sz="2400" dirty="0">
                <a:solidFill>
                  <a:srgbClr val="C00000"/>
                </a:solidFill>
                <a:cs typeface="+mn-ea"/>
                <a:sym typeface="+mn-lt"/>
              </a:rPr>
              <a:t>需要基于以下假设条件</a:t>
            </a:r>
            <a:endParaRPr kumimoji="1" lang="en-US" altLang="zh-CN" sz="2400" dirty="0">
              <a:solidFill>
                <a:srgbClr val="C00000"/>
              </a:solidFill>
              <a:cs typeface="+mn-ea"/>
              <a:sym typeface="+mn-lt"/>
            </a:endParaRPr>
          </a:p>
        </p:txBody>
      </p:sp>
      <p:sp>
        <p:nvSpPr>
          <p:cNvPr id="10" name="内容占位符 2">
            <a:extLst>
              <a:ext uri="{FF2B5EF4-FFF2-40B4-BE49-F238E27FC236}">
                <a16:creationId xmlns:a16="http://schemas.microsoft.com/office/drawing/2014/main" id="{E1626E47-96E1-4A36-8366-B797D1F0FF5A}"/>
              </a:ext>
            </a:extLst>
          </p:cNvPr>
          <p:cNvSpPr txBox="1">
            <a:spLocks/>
          </p:cNvSpPr>
          <p:nvPr/>
        </p:nvSpPr>
        <p:spPr>
          <a:xfrm>
            <a:off x="1987826" y="4694077"/>
            <a:ext cx="8242851" cy="1269401"/>
          </a:xfrm>
          <a:prstGeom prst="rect">
            <a:avLst/>
          </a:prstGeom>
          <a:solidFill>
            <a:srgbClr val="92D050">
              <a:alpha val="10000"/>
            </a:srgbClr>
          </a:solidFill>
        </p:spPr>
        <p:txBody>
          <a:bodyPr vert="horz" lIns="91440" tIns="45720" rIns="91440" bIns="45720" rtlCol="0">
            <a:no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9887" lvl="1" indent="-285750">
              <a:lnSpc>
                <a:spcPct val="120000"/>
              </a:lnSpc>
              <a:spcBef>
                <a:spcPts val="0"/>
              </a:spcBef>
              <a:buFont typeface="Wingdings" panose="05000000000000000000" pitchFamily="2" charset="2"/>
              <a:buChar char="Ø"/>
            </a:pPr>
            <a:r>
              <a:rPr kumimoji="1" lang="zh-CN" altLang="en-US" sz="2000" dirty="0">
                <a:latin typeface="+mn-lt"/>
                <a:ea typeface="+mn-ea"/>
                <a:cs typeface="+mn-ea"/>
                <a:sym typeface="+mn-lt"/>
              </a:rPr>
              <a:t>这样的假设条件在实际传输链路上几乎不存在，技术上也不现实</a:t>
            </a:r>
            <a:endParaRPr kumimoji="1" lang="en-US" altLang="zh-CN" sz="2000" dirty="0">
              <a:latin typeface="+mn-lt"/>
              <a:ea typeface="+mn-ea"/>
              <a:cs typeface="+mn-ea"/>
              <a:sym typeface="+mn-lt"/>
            </a:endParaRPr>
          </a:p>
          <a:p>
            <a:pPr marL="369887" lvl="1" indent="-285750">
              <a:lnSpc>
                <a:spcPct val="120000"/>
              </a:lnSpc>
              <a:spcBef>
                <a:spcPts val="0"/>
              </a:spcBef>
              <a:buFont typeface="Wingdings" panose="05000000000000000000" pitchFamily="2" charset="2"/>
              <a:buChar char="Ø"/>
            </a:pPr>
            <a:r>
              <a:rPr kumimoji="1" lang="zh-CN" altLang="en-US" sz="2000" dirty="0">
                <a:latin typeface="+mn-lt"/>
                <a:ea typeface="+mn-ea"/>
                <a:cs typeface="+mn-ea"/>
                <a:sym typeface="+mn-lt"/>
              </a:rPr>
              <a:t>接收方来不及接收以及传输中数据帧发生错误、丢失是难免的</a:t>
            </a:r>
            <a:endParaRPr kumimoji="1" lang="en-US" altLang="zh-CN" sz="2000" dirty="0">
              <a:latin typeface="+mn-lt"/>
              <a:ea typeface="+mn-ea"/>
              <a:cs typeface="+mn-ea"/>
              <a:sym typeface="+mn-lt"/>
            </a:endParaRPr>
          </a:p>
          <a:p>
            <a:pPr marL="369887" lvl="1" indent="-285750">
              <a:lnSpc>
                <a:spcPct val="120000"/>
              </a:lnSpc>
              <a:spcBef>
                <a:spcPts val="0"/>
              </a:spcBef>
              <a:buFont typeface="Wingdings" panose="05000000000000000000" pitchFamily="2" charset="2"/>
              <a:buChar char="Ø"/>
            </a:pPr>
            <a:r>
              <a:rPr kumimoji="1" lang="zh-CN" altLang="en-US" sz="2000" dirty="0">
                <a:latin typeface="+mn-lt"/>
                <a:ea typeface="+mn-ea"/>
                <a:cs typeface="+mn-ea"/>
                <a:sym typeface="+mn-lt"/>
              </a:rPr>
              <a:t>数据帧一旦发生错误或丢失，只有依赖更高层次发现错误、解决错误</a:t>
            </a:r>
          </a:p>
        </p:txBody>
      </p:sp>
    </p:spTree>
    <p:extLst>
      <p:ext uri="{BB962C8B-B14F-4D97-AF65-F5344CB8AC3E}">
        <p14:creationId xmlns:p14="http://schemas.microsoft.com/office/powerpoint/2010/main" val="851723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6ABFA42-9719-4C83-813E-571D82468D6E}"/>
              </a:ext>
            </a:extLst>
          </p:cNvPr>
          <p:cNvSpPr>
            <a:spLocks noGrp="1"/>
          </p:cNvSpPr>
          <p:nvPr>
            <p:ph type="sldNum" sz="quarter" idx="12"/>
          </p:nvPr>
        </p:nvSpPr>
        <p:spPr/>
        <p:txBody>
          <a:bodyPr/>
          <a:lstStyle/>
          <a:p>
            <a:fld id="{C8BB1146-E542-4D4E-B8E9-6919A11DDD48}" type="slidenum">
              <a:rPr lang="en-US" smtClean="0"/>
              <a:t>34</a:t>
            </a:fld>
            <a:endParaRPr lang="en-US"/>
          </a:p>
        </p:txBody>
      </p:sp>
      <p:sp>
        <p:nvSpPr>
          <p:cNvPr id="3" name="标题 2">
            <a:extLst>
              <a:ext uri="{FF2B5EF4-FFF2-40B4-BE49-F238E27FC236}">
                <a16:creationId xmlns:a16="http://schemas.microsoft.com/office/drawing/2014/main" id="{F3C946B0-B6F2-46E4-AB6E-C540E9177B28}"/>
              </a:ext>
            </a:extLst>
          </p:cNvPr>
          <p:cNvSpPr>
            <a:spLocks noGrp="1"/>
          </p:cNvSpPr>
          <p:nvPr>
            <p:ph type="title"/>
          </p:nvPr>
        </p:nvSpPr>
        <p:spPr/>
        <p:txBody>
          <a:bodyPr/>
          <a:lstStyle/>
          <a:p>
            <a:r>
              <a:rPr lang="zh-CN" altLang="en-US" dirty="0"/>
              <a:t>数据链路层不加控制将带来两个问题</a:t>
            </a:r>
          </a:p>
        </p:txBody>
      </p:sp>
      <p:sp>
        <p:nvSpPr>
          <p:cNvPr id="4" name="Rectangle 3">
            <a:extLst>
              <a:ext uri="{FF2B5EF4-FFF2-40B4-BE49-F238E27FC236}">
                <a16:creationId xmlns:a16="http://schemas.microsoft.com/office/drawing/2014/main" id="{5CAD4674-F068-42B8-804C-174065283BC2}"/>
              </a:ext>
            </a:extLst>
          </p:cNvPr>
          <p:cNvSpPr txBox="1">
            <a:spLocks noChangeArrowheads="1"/>
          </p:cNvSpPr>
          <p:nvPr/>
        </p:nvSpPr>
        <p:spPr>
          <a:xfrm>
            <a:off x="683039" y="1997534"/>
            <a:ext cx="6030011" cy="1555953"/>
          </a:xfrm>
          <a:prstGeom prst="rect">
            <a:avLst/>
          </a:prstGeom>
          <a:solidFill>
            <a:srgbClr val="92D050">
              <a:alpha val="16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20000"/>
              </a:lnSpc>
              <a:spcBef>
                <a:spcPct val="0"/>
              </a:spcBef>
              <a:buClrTx/>
              <a:buSzTx/>
              <a:buFont typeface="Wingdings" panose="05000000000000000000" pitchFamily="2" charset="2"/>
              <a:buChar char="Ø"/>
              <a:tabLst/>
              <a:defRPr/>
            </a:pPr>
            <a:r>
              <a:rPr lang="zh-CN" altLang="en-US" sz="2000" dirty="0">
                <a:solidFill>
                  <a:prstClr val="black"/>
                </a:solidFill>
                <a:latin typeface="+mn-lt"/>
                <a:ea typeface="+mn-ea"/>
                <a:cs typeface="+mn-ea"/>
                <a:sym typeface="+mn-lt"/>
              </a:rPr>
              <a:t>接收方</a:t>
            </a:r>
            <a:r>
              <a:rPr kumimoji="0" lang="zh-CN" altLang="en-US" sz="2000" b="0" i="0" u="none" strike="noStrike" kern="1200" cap="none" spc="0" normalizeH="0" baseline="0" noProof="0" dirty="0">
                <a:ln>
                  <a:noFill/>
                </a:ln>
                <a:solidFill>
                  <a:prstClr val="black"/>
                </a:solidFill>
                <a:effectLst/>
                <a:uLnTx/>
                <a:uFillTx/>
                <a:latin typeface="+mn-lt"/>
                <a:ea typeface="+mn-ea"/>
                <a:cs typeface="+mn-ea"/>
                <a:sym typeface="+mn-lt"/>
              </a:rPr>
              <a:t>的处理速率有限，低于发送方的发送速率</a:t>
            </a:r>
            <a:endParaRPr kumimoji="0" lang="en-US" altLang="zh-CN" sz="2000" b="0" i="0" u="none" strike="noStrike" kern="1200" cap="none" spc="0" normalizeH="0" baseline="0" noProof="0" dirty="0">
              <a:ln>
                <a:noFill/>
              </a:ln>
              <a:solidFill>
                <a:prstClr val="black"/>
              </a:solidFill>
              <a:effectLst/>
              <a:uLnTx/>
              <a:uFillTx/>
              <a:latin typeface="+mn-lt"/>
              <a:ea typeface="+mn-ea"/>
              <a:cs typeface="+mn-ea"/>
              <a:sym typeface="+mn-lt"/>
            </a:endParaRPr>
          </a:p>
          <a:p>
            <a:pPr marR="0" lvl="0" algn="l" defTabSz="914400" rtl="0" eaLnBrk="1" fontAlgn="auto" latinLnBrk="0" hangingPunct="1">
              <a:lnSpc>
                <a:spcPct val="120000"/>
              </a:lnSpc>
              <a:spcBef>
                <a:spcPct val="0"/>
              </a:spcBef>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prstClr val="black"/>
              </a:solidFill>
              <a:effectLst/>
              <a:uLnTx/>
              <a:uFillTx/>
              <a:latin typeface="+mn-lt"/>
              <a:ea typeface="+mn-ea"/>
              <a:cs typeface="+mn-ea"/>
              <a:sym typeface="+mn-lt"/>
            </a:endParaRPr>
          </a:p>
          <a:p>
            <a:pPr marR="0" lvl="0" algn="l" defTabSz="914400" rtl="0" eaLnBrk="1" fontAlgn="auto" latinLnBrk="0" hangingPunct="1">
              <a:lnSpc>
                <a:spcPct val="120000"/>
              </a:lnSpc>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ea"/>
                <a:sym typeface="+mn-lt"/>
              </a:rPr>
              <a:t>接收方的接收缓冲区小，缓存不下突发性数据流量</a:t>
            </a:r>
            <a:endParaRPr kumimoji="0" lang="en-US" altLang="zh-CN" sz="2000" b="0" i="0" u="none" strike="noStrike" kern="1200" cap="none" spc="0" normalizeH="0" baseline="0" noProof="0" dirty="0">
              <a:ln>
                <a:noFill/>
              </a:ln>
              <a:solidFill>
                <a:prstClr val="black"/>
              </a:solidFill>
              <a:effectLst/>
              <a:uLnTx/>
              <a:uFillTx/>
              <a:latin typeface="+mn-lt"/>
              <a:ea typeface="+mn-ea"/>
              <a:cs typeface="+mn-ea"/>
              <a:sym typeface="+mn-lt"/>
            </a:endParaRPr>
          </a:p>
          <a:p>
            <a:pPr marL="228600" marR="0" lvl="0" indent="-228600" algn="l" defTabSz="914400" rtl="0" eaLnBrk="1" fontAlgn="auto" latinLnBrk="0" hangingPunct="1">
              <a:lnSpc>
                <a:spcPct val="120000"/>
              </a:lnSpc>
              <a:spcBef>
                <a:spcPct val="0"/>
              </a:spcBef>
              <a:buClrTx/>
              <a:buSzTx/>
              <a:buFont typeface="Arial" panose="020B0604020202020204" pitchFamily="34" charset="0"/>
              <a:buChar char="•"/>
              <a:tabLst/>
              <a:defRPr/>
            </a:pPr>
            <a:endParaRPr kumimoji="0" lang="en-US" altLang="zh-CN" sz="3200" b="0" i="0" u="none" strike="noStrike" kern="1200" cap="none" spc="0" normalizeH="0" baseline="0" noProof="0" dirty="0">
              <a:ln>
                <a:noFill/>
              </a:ln>
              <a:solidFill>
                <a:prstClr val="black"/>
              </a:solidFill>
              <a:effectLst/>
              <a:uLnTx/>
              <a:uFillTx/>
              <a:latin typeface="+mn-lt"/>
              <a:ea typeface="+mn-ea"/>
              <a:cs typeface="+mn-ea"/>
              <a:sym typeface="+mn-lt"/>
            </a:endParaRPr>
          </a:p>
        </p:txBody>
      </p:sp>
      <p:sp>
        <p:nvSpPr>
          <p:cNvPr id="5" name="Rectangle 3">
            <a:extLst>
              <a:ext uri="{FF2B5EF4-FFF2-40B4-BE49-F238E27FC236}">
                <a16:creationId xmlns:a16="http://schemas.microsoft.com/office/drawing/2014/main" id="{716A0BC8-6BCD-4F6F-BA48-EDC8A74EFDB0}"/>
              </a:ext>
            </a:extLst>
          </p:cNvPr>
          <p:cNvSpPr txBox="1">
            <a:spLocks noChangeArrowheads="1"/>
          </p:cNvSpPr>
          <p:nvPr/>
        </p:nvSpPr>
        <p:spPr>
          <a:xfrm>
            <a:off x="6939417" y="1977634"/>
            <a:ext cx="4443744" cy="1575853"/>
          </a:xfrm>
          <a:prstGeom prst="rect">
            <a:avLst/>
          </a:prstGeom>
          <a:solidFill>
            <a:srgbClr val="92D050">
              <a:alpha val="12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27037" lvl="1" indent="-342900">
              <a:lnSpc>
                <a:spcPct val="120000"/>
              </a:lnSpc>
              <a:spcBef>
                <a:spcPts val="0"/>
              </a:spcBef>
              <a:spcAft>
                <a:spcPct val="0"/>
              </a:spcAft>
              <a:buFont typeface="Wingdings" panose="05000000000000000000" pitchFamily="2" charset="2"/>
              <a:buChar char="Ø"/>
            </a:pPr>
            <a:r>
              <a:rPr lang="zh-CN" altLang="en-US" sz="2000" dirty="0">
                <a:latin typeface="+mn-lt"/>
                <a:ea typeface="+mn-ea"/>
                <a:cs typeface="+mn-ea"/>
                <a:sym typeface="+mn-lt"/>
              </a:rPr>
              <a:t>帧损坏：数据帧的比特发生差错</a:t>
            </a:r>
            <a:endParaRPr lang="en-US" altLang="zh-CN" sz="2000" dirty="0">
              <a:latin typeface="+mn-lt"/>
              <a:ea typeface="+mn-ea"/>
              <a:cs typeface="+mn-ea"/>
              <a:sym typeface="+mn-lt"/>
            </a:endParaRPr>
          </a:p>
          <a:p>
            <a:pPr marL="427037" lvl="1" indent="-342900">
              <a:lnSpc>
                <a:spcPct val="120000"/>
              </a:lnSpc>
              <a:spcBef>
                <a:spcPts val="0"/>
              </a:spcBef>
              <a:spcAft>
                <a:spcPct val="0"/>
              </a:spcAft>
              <a:buFont typeface="Wingdings" panose="05000000000000000000" pitchFamily="2" charset="2"/>
              <a:buChar char="Ø"/>
            </a:pPr>
            <a:r>
              <a:rPr lang="zh-CN" altLang="en-US" sz="2000" dirty="0">
                <a:latin typeface="+mn-lt"/>
                <a:ea typeface="+mn-ea"/>
                <a:cs typeface="+mn-ea"/>
                <a:sym typeface="+mn-lt"/>
              </a:rPr>
              <a:t>帧丢失：接收方未收到</a:t>
            </a:r>
            <a:endParaRPr lang="en-US" altLang="zh-CN" sz="2000" dirty="0">
              <a:latin typeface="+mn-lt"/>
              <a:ea typeface="+mn-ea"/>
              <a:cs typeface="+mn-ea"/>
              <a:sym typeface="+mn-lt"/>
            </a:endParaRPr>
          </a:p>
          <a:p>
            <a:pPr marL="427037" lvl="1" indent="-342900">
              <a:lnSpc>
                <a:spcPct val="120000"/>
              </a:lnSpc>
              <a:spcBef>
                <a:spcPts val="0"/>
              </a:spcBef>
              <a:spcAft>
                <a:spcPct val="0"/>
              </a:spcAft>
              <a:buFont typeface="Wingdings" panose="05000000000000000000" pitchFamily="2" charset="2"/>
              <a:buChar char="Ø"/>
            </a:pPr>
            <a:r>
              <a:rPr lang="zh-CN" altLang="en-US" sz="2000" dirty="0">
                <a:latin typeface="+mn-lt"/>
                <a:ea typeface="+mn-ea"/>
                <a:cs typeface="+mn-ea"/>
                <a:sym typeface="+mn-lt"/>
              </a:rPr>
              <a:t>帧乱序：先发后到，后发先到</a:t>
            </a:r>
            <a:endParaRPr lang="en-US" altLang="zh-CN" sz="2000" dirty="0">
              <a:latin typeface="+mn-lt"/>
              <a:ea typeface="+mn-ea"/>
              <a:cs typeface="+mn-ea"/>
              <a:sym typeface="+mn-lt"/>
            </a:endParaRPr>
          </a:p>
          <a:p>
            <a:pPr marL="427037" lvl="1" indent="-342900">
              <a:lnSpc>
                <a:spcPct val="120000"/>
              </a:lnSpc>
              <a:spcBef>
                <a:spcPts val="0"/>
              </a:spcBef>
              <a:spcAft>
                <a:spcPct val="0"/>
              </a:spcAft>
              <a:buFont typeface="Wingdings" panose="05000000000000000000" pitchFamily="2" charset="2"/>
              <a:buChar char="Ø"/>
            </a:pPr>
            <a:r>
              <a:rPr lang="zh-CN" altLang="en-US" sz="2000" dirty="0">
                <a:latin typeface="+mn-lt"/>
                <a:ea typeface="+mn-ea"/>
                <a:cs typeface="+mn-ea"/>
                <a:sym typeface="+mn-lt"/>
              </a:rPr>
              <a:t>帧重复：相同数据帧，收到多次</a:t>
            </a:r>
            <a:endParaRPr lang="en-US" altLang="zh-CN" sz="2000" dirty="0">
              <a:latin typeface="+mn-lt"/>
              <a:ea typeface="+mn-ea"/>
              <a:cs typeface="+mn-ea"/>
              <a:sym typeface="+mn-lt"/>
            </a:endParaRPr>
          </a:p>
          <a:p>
            <a:pPr marL="228600" marR="0" lvl="0" indent="-228600" algn="l" defTabSz="914400" rtl="0" eaLnBrk="1" fontAlgn="auto" latinLnBrk="0" hangingPunct="1">
              <a:lnSpc>
                <a:spcPct val="120000"/>
              </a:lnSpc>
              <a:spcBef>
                <a:spcPts val="0"/>
              </a:spcBef>
              <a:spcAft>
                <a:spcPct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black"/>
              </a:solidFill>
              <a:effectLst/>
              <a:uLnTx/>
              <a:uFillTx/>
              <a:latin typeface="+mn-lt"/>
              <a:ea typeface="+mn-ea"/>
              <a:cs typeface="+mn-ea"/>
              <a:sym typeface="+mn-lt"/>
            </a:endParaRPr>
          </a:p>
        </p:txBody>
      </p:sp>
      <p:sp>
        <p:nvSpPr>
          <p:cNvPr id="6" name="矩形 5">
            <a:extLst>
              <a:ext uri="{FF2B5EF4-FFF2-40B4-BE49-F238E27FC236}">
                <a16:creationId xmlns:a16="http://schemas.microsoft.com/office/drawing/2014/main" id="{2A81445B-4B8B-49D0-9C1D-8D11C0F7A0CE}"/>
              </a:ext>
            </a:extLst>
          </p:cNvPr>
          <p:cNvSpPr/>
          <p:nvPr/>
        </p:nvSpPr>
        <p:spPr>
          <a:xfrm>
            <a:off x="660400" y="1374972"/>
            <a:ext cx="4203395" cy="497316"/>
          </a:xfrm>
          <a:prstGeom prst="rect">
            <a:avLst/>
          </a:prstGeom>
        </p:spPr>
        <p:txBody>
          <a:bodyPr wrap="none">
            <a:spAutoFit/>
          </a:bodyPr>
          <a:lstStyle/>
          <a:p>
            <a:pPr marL="457200" lvl="0" indent="-457200">
              <a:lnSpc>
                <a:spcPct val="120000"/>
              </a:lnSpc>
              <a:buFont typeface="Wingdings" panose="05000000000000000000" pitchFamily="2" charset="2"/>
              <a:buChar char="n"/>
              <a:defRPr/>
            </a:pPr>
            <a:r>
              <a:rPr lang="zh-CN" altLang="en-US" sz="2400" dirty="0">
                <a:solidFill>
                  <a:srgbClr val="C00000"/>
                </a:solidFill>
                <a:cs typeface="+mn-ea"/>
                <a:sym typeface="+mn-lt"/>
              </a:rPr>
              <a:t>问题</a:t>
            </a:r>
            <a:r>
              <a:rPr lang="en-US" altLang="zh-CN" sz="2400" dirty="0">
                <a:solidFill>
                  <a:srgbClr val="C00000"/>
                </a:solidFill>
                <a:cs typeface="+mn-ea"/>
                <a:sym typeface="+mn-lt"/>
              </a:rPr>
              <a:t>1</a:t>
            </a:r>
            <a:r>
              <a:rPr lang="zh-CN" altLang="en-US" sz="2400" dirty="0">
                <a:solidFill>
                  <a:srgbClr val="C00000"/>
                </a:solidFill>
                <a:cs typeface="+mn-ea"/>
                <a:sym typeface="+mn-lt"/>
              </a:rPr>
              <a:t>：接收方来不及处理</a:t>
            </a:r>
            <a:endParaRPr lang="en-US" altLang="zh-CN" sz="2400" dirty="0">
              <a:solidFill>
                <a:srgbClr val="C00000"/>
              </a:solidFill>
              <a:cs typeface="+mn-ea"/>
              <a:sym typeface="+mn-lt"/>
            </a:endParaRPr>
          </a:p>
        </p:txBody>
      </p:sp>
      <p:sp>
        <p:nvSpPr>
          <p:cNvPr id="7" name="矩形 6">
            <a:extLst>
              <a:ext uri="{FF2B5EF4-FFF2-40B4-BE49-F238E27FC236}">
                <a16:creationId xmlns:a16="http://schemas.microsoft.com/office/drawing/2014/main" id="{E75BFA66-2DE5-41DF-B1CF-F98F77B2D08E}"/>
              </a:ext>
            </a:extLst>
          </p:cNvPr>
          <p:cNvSpPr/>
          <p:nvPr/>
        </p:nvSpPr>
        <p:spPr>
          <a:xfrm>
            <a:off x="6939417" y="1356782"/>
            <a:ext cx="4087979" cy="497316"/>
          </a:xfrm>
          <a:prstGeom prst="rect">
            <a:avLst/>
          </a:prstGeom>
        </p:spPr>
        <p:txBody>
          <a:bodyPr wrap="none">
            <a:spAutoFit/>
          </a:bodyPr>
          <a:lstStyle/>
          <a:p>
            <a:pPr marL="342900" lvl="0" indent="-342900">
              <a:lnSpc>
                <a:spcPct val="120000"/>
              </a:lnSpc>
              <a:buFont typeface="Wingdings" panose="05000000000000000000" pitchFamily="2" charset="2"/>
              <a:buChar char="n"/>
              <a:defRPr/>
            </a:pPr>
            <a:r>
              <a:rPr lang="zh-CN" altLang="en-US" sz="2400" dirty="0">
                <a:solidFill>
                  <a:srgbClr val="C00000"/>
                </a:solidFill>
                <a:cs typeface="+mn-ea"/>
                <a:sym typeface="+mn-lt"/>
              </a:rPr>
              <a:t>问题</a:t>
            </a:r>
            <a:r>
              <a:rPr lang="en-US" altLang="zh-CN" sz="2400" dirty="0">
                <a:solidFill>
                  <a:srgbClr val="C00000"/>
                </a:solidFill>
                <a:cs typeface="+mn-ea"/>
                <a:sym typeface="+mn-lt"/>
              </a:rPr>
              <a:t>2</a:t>
            </a:r>
            <a:r>
              <a:rPr lang="zh-CN" altLang="en-US" sz="2400" dirty="0">
                <a:solidFill>
                  <a:srgbClr val="C00000"/>
                </a:solidFill>
                <a:cs typeface="+mn-ea"/>
                <a:sym typeface="+mn-lt"/>
              </a:rPr>
              <a:t>：信道上发生了差错</a:t>
            </a:r>
            <a:endParaRPr lang="en-US" altLang="zh-CN" sz="2400" dirty="0">
              <a:solidFill>
                <a:srgbClr val="C00000"/>
              </a:solidFill>
              <a:cs typeface="+mn-ea"/>
              <a:sym typeface="+mn-lt"/>
            </a:endParaRPr>
          </a:p>
        </p:txBody>
      </p:sp>
      <p:sp>
        <p:nvSpPr>
          <p:cNvPr id="8" name="Rectangle 3">
            <a:extLst>
              <a:ext uri="{FF2B5EF4-FFF2-40B4-BE49-F238E27FC236}">
                <a16:creationId xmlns:a16="http://schemas.microsoft.com/office/drawing/2014/main" id="{EF59C653-F3BB-404F-B831-9BBA48D13FD8}"/>
              </a:ext>
            </a:extLst>
          </p:cNvPr>
          <p:cNvSpPr txBox="1">
            <a:spLocks noChangeArrowheads="1"/>
          </p:cNvSpPr>
          <p:nvPr/>
        </p:nvSpPr>
        <p:spPr>
          <a:xfrm>
            <a:off x="2764945" y="4646324"/>
            <a:ext cx="1494366" cy="528649"/>
          </a:xfrm>
          <a:prstGeom prst="rect">
            <a:avLst/>
          </a:prstGeom>
          <a:solidFill>
            <a:srgbClr val="92D050">
              <a:alpha val="12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zh-CN" altLang="en-US" sz="2400" b="1" dirty="0">
                <a:solidFill>
                  <a:srgbClr val="C00000"/>
                </a:solidFill>
                <a:latin typeface="+mn-lt"/>
                <a:ea typeface="+mn-ea"/>
                <a:cs typeface="+mn-ea"/>
                <a:sym typeface="+mn-lt"/>
              </a:rPr>
              <a:t>流量控制</a:t>
            </a:r>
            <a:endParaRPr kumimoji="0" lang="en-US" altLang="zh-CN" sz="3200" b="1" i="0" u="none" strike="noStrike" kern="1200" cap="none" spc="0" normalizeH="0" baseline="0" noProof="0" dirty="0">
              <a:ln>
                <a:noFill/>
              </a:ln>
              <a:solidFill>
                <a:srgbClr val="C00000"/>
              </a:solidFill>
              <a:effectLst/>
              <a:uLnTx/>
              <a:uFillTx/>
              <a:latin typeface="+mn-lt"/>
              <a:ea typeface="+mn-ea"/>
              <a:cs typeface="+mn-ea"/>
              <a:sym typeface="+mn-lt"/>
            </a:endParaRPr>
          </a:p>
        </p:txBody>
      </p:sp>
      <p:sp>
        <p:nvSpPr>
          <p:cNvPr id="9" name="Rectangle 3">
            <a:extLst>
              <a:ext uri="{FF2B5EF4-FFF2-40B4-BE49-F238E27FC236}">
                <a16:creationId xmlns:a16="http://schemas.microsoft.com/office/drawing/2014/main" id="{79A16519-95FF-4848-B389-E2B4465376E7}"/>
              </a:ext>
            </a:extLst>
          </p:cNvPr>
          <p:cNvSpPr txBox="1">
            <a:spLocks noChangeArrowheads="1"/>
          </p:cNvSpPr>
          <p:nvPr/>
        </p:nvSpPr>
        <p:spPr>
          <a:xfrm>
            <a:off x="8576549" y="4646325"/>
            <a:ext cx="1494366" cy="528648"/>
          </a:xfrm>
          <a:prstGeom prst="rect">
            <a:avLst/>
          </a:prstGeom>
          <a:solidFill>
            <a:srgbClr val="92D050">
              <a:alpha val="12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zh-CN" altLang="en-US" sz="2400" b="1" dirty="0">
                <a:solidFill>
                  <a:srgbClr val="C00000"/>
                </a:solidFill>
                <a:latin typeface="+mn-lt"/>
                <a:ea typeface="+mn-ea"/>
                <a:cs typeface="+mn-ea"/>
                <a:sym typeface="+mn-lt"/>
              </a:rPr>
              <a:t>差错控制</a:t>
            </a:r>
            <a:endParaRPr kumimoji="0" lang="en-US" altLang="zh-CN" sz="3200" b="1" i="0" u="none" strike="noStrike" kern="1200" cap="none" spc="0" normalizeH="0" baseline="0" noProof="0" dirty="0">
              <a:ln>
                <a:noFill/>
              </a:ln>
              <a:solidFill>
                <a:srgbClr val="C00000"/>
              </a:solidFill>
              <a:effectLst/>
              <a:uLnTx/>
              <a:uFillTx/>
              <a:latin typeface="+mn-lt"/>
              <a:ea typeface="+mn-ea"/>
              <a:cs typeface="+mn-ea"/>
              <a:sym typeface="+mn-lt"/>
            </a:endParaRPr>
          </a:p>
        </p:txBody>
      </p:sp>
      <p:sp>
        <p:nvSpPr>
          <p:cNvPr id="10" name="Rectangle 3">
            <a:extLst>
              <a:ext uri="{FF2B5EF4-FFF2-40B4-BE49-F238E27FC236}">
                <a16:creationId xmlns:a16="http://schemas.microsoft.com/office/drawing/2014/main" id="{CE9BD033-C167-4769-86B9-D0F2D4DEEE44}"/>
              </a:ext>
            </a:extLst>
          </p:cNvPr>
          <p:cNvSpPr txBox="1">
            <a:spLocks noChangeArrowheads="1"/>
          </p:cNvSpPr>
          <p:nvPr/>
        </p:nvSpPr>
        <p:spPr>
          <a:xfrm>
            <a:off x="4825414" y="5532749"/>
            <a:ext cx="3295869" cy="497317"/>
          </a:xfrm>
          <a:prstGeom prst="rect">
            <a:avLst/>
          </a:prstGeom>
          <a:solidFill>
            <a:srgbClr val="92D050">
              <a:alpha val="12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zh-CN" altLang="en-US" sz="2400" dirty="0">
                <a:solidFill>
                  <a:prstClr val="black"/>
                </a:solidFill>
                <a:latin typeface="+mn-lt"/>
                <a:ea typeface="+mn-ea"/>
                <a:cs typeface="+mn-ea"/>
                <a:sym typeface="+mn-lt"/>
              </a:rPr>
              <a:t>确保数据帧被正确接收</a:t>
            </a:r>
            <a:endParaRPr kumimoji="0" lang="en-US" altLang="zh-CN" sz="3200" b="0" i="0" u="none" strike="noStrike" kern="1200" cap="none" spc="0" normalizeH="0" baseline="0" noProof="0" dirty="0">
              <a:ln>
                <a:noFill/>
              </a:ln>
              <a:solidFill>
                <a:prstClr val="black"/>
              </a:solidFill>
              <a:effectLst/>
              <a:uLnTx/>
              <a:uFillTx/>
              <a:latin typeface="+mn-lt"/>
              <a:ea typeface="+mn-ea"/>
              <a:cs typeface="+mn-ea"/>
              <a:sym typeface="+mn-lt"/>
            </a:endParaRPr>
          </a:p>
        </p:txBody>
      </p:sp>
      <p:sp>
        <p:nvSpPr>
          <p:cNvPr id="11" name="箭头: 圆角右 10">
            <a:extLst>
              <a:ext uri="{FF2B5EF4-FFF2-40B4-BE49-F238E27FC236}">
                <a16:creationId xmlns:a16="http://schemas.microsoft.com/office/drawing/2014/main" id="{F476FEB8-3A7E-4E20-B3A5-AEB68216F56A}"/>
              </a:ext>
            </a:extLst>
          </p:cNvPr>
          <p:cNvSpPr/>
          <p:nvPr/>
        </p:nvSpPr>
        <p:spPr>
          <a:xfrm rot="10800000">
            <a:off x="8051075" y="5234742"/>
            <a:ext cx="1504054" cy="728735"/>
          </a:xfrm>
          <a:prstGeom prst="bentArrow">
            <a:avLst>
              <a:gd name="adj1" fmla="val 30933"/>
              <a:gd name="adj2" fmla="val 25000"/>
              <a:gd name="adj3" fmla="val 25000"/>
              <a:gd name="adj4" fmla="val 43750"/>
            </a:avLst>
          </a:prstGeom>
          <a:solidFill>
            <a:srgbClr val="92D050">
              <a:alpha val="12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cs typeface="+mn-ea"/>
              <a:sym typeface="+mn-lt"/>
            </a:endParaRPr>
          </a:p>
        </p:txBody>
      </p:sp>
      <p:sp>
        <p:nvSpPr>
          <p:cNvPr id="12" name="箭头: 圆角右 11">
            <a:extLst>
              <a:ext uri="{FF2B5EF4-FFF2-40B4-BE49-F238E27FC236}">
                <a16:creationId xmlns:a16="http://schemas.microsoft.com/office/drawing/2014/main" id="{8603C26E-7D10-413B-A311-00CC389B767B}"/>
              </a:ext>
            </a:extLst>
          </p:cNvPr>
          <p:cNvSpPr/>
          <p:nvPr/>
        </p:nvSpPr>
        <p:spPr>
          <a:xfrm flipV="1">
            <a:off x="3184635" y="5275046"/>
            <a:ext cx="1629826" cy="688431"/>
          </a:xfrm>
          <a:prstGeom prst="bentArrow">
            <a:avLst>
              <a:gd name="adj1" fmla="val 31166"/>
              <a:gd name="adj2" fmla="val 25000"/>
              <a:gd name="adj3" fmla="val 25000"/>
              <a:gd name="adj4" fmla="val 43750"/>
            </a:avLst>
          </a:prstGeom>
          <a:solidFill>
            <a:srgbClr val="92D050">
              <a:alpha val="12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cs typeface="+mn-ea"/>
              <a:sym typeface="+mn-lt"/>
            </a:endParaRPr>
          </a:p>
        </p:txBody>
      </p:sp>
      <p:sp>
        <p:nvSpPr>
          <p:cNvPr id="13" name="下箭头 63">
            <a:extLst>
              <a:ext uri="{FF2B5EF4-FFF2-40B4-BE49-F238E27FC236}">
                <a16:creationId xmlns:a16="http://schemas.microsoft.com/office/drawing/2014/main" id="{1E8F7BEF-F8A9-4B0F-83F9-3B8E5E000CDB}"/>
              </a:ext>
            </a:extLst>
          </p:cNvPr>
          <p:cNvSpPr/>
          <p:nvPr/>
        </p:nvSpPr>
        <p:spPr>
          <a:xfrm rot="10800000" flipV="1">
            <a:off x="683040" y="3624703"/>
            <a:ext cx="5658176" cy="976709"/>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solidFill>
            <a:schemeClr val="accent1">
              <a:lumMod val="10000"/>
              <a:lumOff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14" name="下箭头 63">
            <a:extLst>
              <a:ext uri="{FF2B5EF4-FFF2-40B4-BE49-F238E27FC236}">
                <a16:creationId xmlns:a16="http://schemas.microsoft.com/office/drawing/2014/main" id="{1CB7298E-C26E-4857-B5F7-90F015C4A0BB}"/>
              </a:ext>
            </a:extLst>
          </p:cNvPr>
          <p:cNvSpPr/>
          <p:nvPr/>
        </p:nvSpPr>
        <p:spPr>
          <a:xfrm rot="10800000" flipV="1">
            <a:off x="6939415" y="3721565"/>
            <a:ext cx="4443745" cy="820658"/>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solidFill>
            <a:schemeClr val="accent1">
              <a:lumMod val="10000"/>
              <a:lumOff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15" name="矩形 14">
            <a:extLst>
              <a:ext uri="{FF2B5EF4-FFF2-40B4-BE49-F238E27FC236}">
                <a16:creationId xmlns:a16="http://schemas.microsoft.com/office/drawing/2014/main" id="{E267320D-E0DF-4534-9540-CF83FDC103BB}"/>
              </a:ext>
            </a:extLst>
          </p:cNvPr>
          <p:cNvSpPr/>
          <p:nvPr/>
        </p:nvSpPr>
        <p:spPr>
          <a:xfrm>
            <a:off x="2907871" y="3702033"/>
            <a:ext cx="1418964" cy="429861"/>
          </a:xfrm>
          <a:prstGeom prst="rect">
            <a:avLst/>
          </a:prstGeom>
          <a:solidFill>
            <a:schemeClr val="accent1">
              <a:lumMod val="10000"/>
              <a:lumOff val="90000"/>
            </a:schemeClr>
          </a:solidFill>
        </p:spPr>
        <p:txBody>
          <a:bodyPr wrap="square">
            <a:spAutoFit/>
          </a:bodyPr>
          <a:lstStyle/>
          <a:p>
            <a:pPr marL="0" lvl="1">
              <a:lnSpc>
                <a:spcPct val="120000"/>
              </a:lnSpc>
            </a:pPr>
            <a:r>
              <a:rPr kumimoji="1" lang="zh-CN" altLang="en-US" sz="2000" b="1" dirty="0">
                <a:cs typeface="+mn-ea"/>
                <a:sym typeface="+mn-lt"/>
              </a:rPr>
              <a:t>解决方法</a:t>
            </a:r>
            <a:endParaRPr kumimoji="1" lang="en-US" altLang="zh-CN" sz="2000" b="1" dirty="0">
              <a:cs typeface="+mn-ea"/>
              <a:sym typeface="+mn-lt"/>
            </a:endParaRPr>
          </a:p>
        </p:txBody>
      </p:sp>
      <p:sp>
        <p:nvSpPr>
          <p:cNvPr id="16" name="矩形 15">
            <a:extLst>
              <a:ext uri="{FF2B5EF4-FFF2-40B4-BE49-F238E27FC236}">
                <a16:creationId xmlns:a16="http://schemas.microsoft.com/office/drawing/2014/main" id="{01241E92-B4B3-44E1-8F15-BE40053A2B03}"/>
              </a:ext>
            </a:extLst>
          </p:cNvPr>
          <p:cNvSpPr/>
          <p:nvPr/>
        </p:nvSpPr>
        <p:spPr>
          <a:xfrm>
            <a:off x="8506915" y="3721565"/>
            <a:ext cx="1418964" cy="429861"/>
          </a:xfrm>
          <a:prstGeom prst="rect">
            <a:avLst/>
          </a:prstGeom>
          <a:solidFill>
            <a:schemeClr val="accent1">
              <a:lumMod val="10000"/>
              <a:lumOff val="90000"/>
            </a:schemeClr>
          </a:solidFill>
        </p:spPr>
        <p:txBody>
          <a:bodyPr wrap="square">
            <a:spAutoFit/>
          </a:bodyPr>
          <a:lstStyle/>
          <a:p>
            <a:pPr marL="0" lvl="1">
              <a:lnSpc>
                <a:spcPct val="120000"/>
              </a:lnSpc>
            </a:pPr>
            <a:r>
              <a:rPr kumimoji="1" lang="zh-CN" altLang="en-US" sz="2000" b="1" dirty="0">
                <a:cs typeface="+mn-ea"/>
                <a:sym typeface="+mn-lt"/>
              </a:rPr>
              <a:t>解决方法</a:t>
            </a:r>
            <a:endParaRPr kumimoji="1" lang="en-US" altLang="zh-CN" sz="2000" b="1" dirty="0">
              <a:cs typeface="+mn-ea"/>
              <a:sym typeface="+mn-lt"/>
            </a:endParaRPr>
          </a:p>
        </p:txBody>
      </p:sp>
    </p:spTree>
    <p:extLst>
      <p:ext uri="{BB962C8B-B14F-4D97-AF65-F5344CB8AC3E}">
        <p14:creationId xmlns:p14="http://schemas.microsoft.com/office/powerpoint/2010/main" val="2273796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D32EB-416D-4BE3-8831-EB607CFEAD45}"/>
              </a:ext>
            </a:extLst>
          </p:cNvPr>
          <p:cNvSpPr>
            <a:spLocks noGrp="1"/>
          </p:cNvSpPr>
          <p:nvPr>
            <p:ph type="title"/>
          </p:nvPr>
        </p:nvSpPr>
        <p:spPr/>
        <p:txBody>
          <a:bodyPr/>
          <a:lstStyle/>
          <a:p>
            <a:r>
              <a:rPr lang="zh-CN" altLang="en-US" dirty="0"/>
              <a:t>差错控制</a:t>
            </a:r>
          </a:p>
        </p:txBody>
      </p:sp>
      <p:sp>
        <p:nvSpPr>
          <p:cNvPr id="3" name="内容占位符 2">
            <a:extLst>
              <a:ext uri="{FF2B5EF4-FFF2-40B4-BE49-F238E27FC236}">
                <a16:creationId xmlns:a16="http://schemas.microsoft.com/office/drawing/2014/main" id="{C35976EE-1A13-46F7-96F2-7002555F7C12}"/>
              </a:ext>
            </a:extLst>
          </p:cNvPr>
          <p:cNvSpPr>
            <a:spLocks noGrp="1"/>
          </p:cNvSpPr>
          <p:nvPr>
            <p:ph idx="1"/>
          </p:nvPr>
        </p:nvSpPr>
        <p:spPr/>
        <p:txBody>
          <a:bodyPr>
            <a:normAutofit fontScale="92500" lnSpcReduction="10000"/>
          </a:bodyPr>
          <a:lstStyle/>
          <a:p>
            <a:r>
              <a:rPr lang="zh-CN" altLang="en-US" dirty="0"/>
              <a:t>差错控制主要指错误检测和重传方法</a:t>
            </a:r>
          </a:p>
          <a:p>
            <a:pPr lvl="1"/>
            <a:r>
              <a:rPr lang="zh-CN" altLang="en-US" dirty="0">
                <a:solidFill>
                  <a:srgbClr val="C00000"/>
                </a:solidFill>
              </a:rPr>
              <a:t>错误检测：</a:t>
            </a:r>
            <a:r>
              <a:rPr lang="zh-CN" altLang="en-US" dirty="0"/>
              <a:t>接收方能检测出数据帧出错，不将错误的帧交给网络层</a:t>
            </a:r>
          </a:p>
          <a:p>
            <a:pPr lvl="1"/>
            <a:r>
              <a:rPr lang="zh-CN" altLang="en-US" dirty="0">
                <a:solidFill>
                  <a:srgbClr val="C00000"/>
                </a:solidFill>
              </a:rPr>
              <a:t>确认</a:t>
            </a:r>
            <a:r>
              <a:rPr lang="zh-CN" altLang="en-US" dirty="0"/>
              <a:t>：接收方收到正确的数据帧后给发送方一个肯定应答</a:t>
            </a:r>
          </a:p>
          <a:p>
            <a:pPr lvl="1"/>
            <a:r>
              <a:rPr lang="zh-CN" altLang="en-US" dirty="0">
                <a:solidFill>
                  <a:srgbClr val="C00000"/>
                </a:solidFill>
              </a:rPr>
              <a:t>自动重复请求</a:t>
            </a:r>
            <a:r>
              <a:rPr lang="en-US" altLang="zh-CN" dirty="0">
                <a:solidFill>
                  <a:srgbClr val="C00000"/>
                </a:solidFill>
              </a:rPr>
              <a:t>(ARQ)</a:t>
            </a:r>
            <a:r>
              <a:rPr lang="zh-CN" altLang="en-US" dirty="0"/>
              <a:t>：数据帧在传输中出现错误，接收方就返回一个否定应答帧</a:t>
            </a:r>
            <a:r>
              <a:rPr lang="en-US" altLang="zh-CN" dirty="0"/>
              <a:t>(NAK)</a:t>
            </a:r>
            <a:r>
              <a:rPr lang="zh-CN" altLang="en-US" dirty="0"/>
              <a:t>，出错的帧就会被发送方重新传送。这个过程叫</a:t>
            </a:r>
            <a:r>
              <a:rPr lang="en-US" altLang="zh-CN" dirty="0"/>
              <a:t>ARQ</a:t>
            </a:r>
          </a:p>
          <a:p>
            <a:pPr lvl="1"/>
            <a:r>
              <a:rPr lang="zh-CN" altLang="en-US" dirty="0">
                <a:solidFill>
                  <a:srgbClr val="C00000"/>
                </a:solidFill>
              </a:rPr>
              <a:t>超时重传</a:t>
            </a:r>
            <a:r>
              <a:rPr lang="zh-CN" altLang="en-US" dirty="0"/>
              <a:t>：发送方对发送出去的数据帧启动一个定时器，超时未收到接收方的确认消息，将数据帧重发，防止丢失</a:t>
            </a:r>
          </a:p>
          <a:p>
            <a:r>
              <a:rPr lang="zh-CN" altLang="en-US" dirty="0"/>
              <a:t>技术要点</a:t>
            </a:r>
          </a:p>
          <a:p>
            <a:pPr lvl="1"/>
            <a:r>
              <a:rPr lang="zh-CN" altLang="en-US" dirty="0"/>
              <a:t>接收方利用数据帧携带的信息能检错与纠错</a:t>
            </a:r>
          </a:p>
          <a:p>
            <a:pPr lvl="1"/>
            <a:r>
              <a:rPr lang="zh-CN" altLang="en-US" dirty="0"/>
              <a:t>发送方进行接收确认和超时重发</a:t>
            </a:r>
          </a:p>
          <a:p>
            <a:pPr lvl="1"/>
            <a:r>
              <a:rPr lang="zh-CN" altLang="en-US" dirty="0"/>
              <a:t>接收方按序接收，防帧丢失、帧乱序、帧重复</a:t>
            </a:r>
          </a:p>
          <a:p>
            <a:r>
              <a:rPr lang="zh-CN" altLang="en-US" dirty="0"/>
              <a:t>数据被重传的情况有三种：</a:t>
            </a:r>
            <a:r>
              <a:rPr lang="zh-CN" altLang="en-US" dirty="0">
                <a:solidFill>
                  <a:srgbClr val="C00000"/>
                </a:solidFill>
              </a:rPr>
              <a:t>帧破坏</a:t>
            </a:r>
            <a:r>
              <a:rPr lang="zh-CN" altLang="en-US" dirty="0"/>
              <a:t>、</a:t>
            </a:r>
            <a:r>
              <a:rPr lang="zh-CN" altLang="en-US" dirty="0">
                <a:solidFill>
                  <a:srgbClr val="C00000"/>
                </a:solidFill>
              </a:rPr>
              <a:t>帧丢失</a:t>
            </a:r>
            <a:r>
              <a:rPr lang="zh-CN" altLang="en-US" dirty="0"/>
              <a:t>、</a:t>
            </a:r>
            <a:r>
              <a:rPr lang="zh-CN" altLang="en-US" dirty="0">
                <a:solidFill>
                  <a:srgbClr val="C00000"/>
                </a:solidFill>
              </a:rPr>
              <a:t>应答帧丢失</a:t>
            </a:r>
          </a:p>
          <a:p>
            <a:endParaRPr lang="zh-CN" altLang="en-US" dirty="0"/>
          </a:p>
        </p:txBody>
      </p:sp>
      <p:sp>
        <p:nvSpPr>
          <p:cNvPr id="4" name="灯片编号占位符 3">
            <a:extLst>
              <a:ext uri="{FF2B5EF4-FFF2-40B4-BE49-F238E27FC236}">
                <a16:creationId xmlns:a16="http://schemas.microsoft.com/office/drawing/2014/main" id="{2880C9E3-829D-4360-B5E4-5B4FDE47DCF9}"/>
              </a:ext>
            </a:extLst>
          </p:cNvPr>
          <p:cNvSpPr>
            <a:spLocks noGrp="1"/>
          </p:cNvSpPr>
          <p:nvPr>
            <p:ph type="sldNum" sz="quarter" idx="12"/>
          </p:nvPr>
        </p:nvSpPr>
        <p:spPr/>
        <p:txBody>
          <a:bodyPr/>
          <a:lstStyle/>
          <a:p>
            <a:fld id="{C8BB1146-E542-4D4E-B8E9-6919A11DDD48}" type="slidenum">
              <a:rPr lang="en-US" smtClean="0"/>
              <a:t>35</a:t>
            </a:fld>
            <a:endParaRPr lang="en-US"/>
          </a:p>
        </p:txBody>
      </p:sp>
    </p:spTree>
    <p:extLst>
      <p:ext uri="{BB962C8B-B14F-4D97-AF65-F5344CB8AC3E}">
        <p14:creationId xmlns:p14="http://schemas.microsoft.com/office/powerpoint/2010/main" val="3657386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B0E18E-C176-45A2-935B-BF2F614D128A}"/>
              </a:ext>
            </a:extLst>
          </p:cNvPr>
          <p:cNvSpPr>
            <a:spLocks noGrp="1"/>
          </p:cNvSpPr>
          <p:nvPr>
            <p:ph type="title"/>
          </p:nvPr>
        </p:nvSpPr>
        <p:spPr/>
        <p:txBody>
          <a:bodyPr/>
          <a:lstStyle/>
          <a:p>
            <a:r>
              <a:rPr lang="zh-CN" altLang="en-US" dirty="0"/>
              <a:t>流量控制</a:t>
            </a:r>
          </a:p>
        </p:txBody>
      </p:sp>
      <p:sp>
        <p:nvSpPr>
          <p:cNvPr id="3" name="内容占位符 2">
            <a:extLst>
              <a:ext uri="{FF2B5EF4-FFF2-40B4-BE49-F238E27FC236}">
                <a16:creationId xmlns:a16="http://schemas.microsoft.com/office/drawing/2014/main" id="{94E88D74-B340-4001-AA08-D37B2C4FEC66}"/>
              </a:ext>
            </a:extLst>
          </p:cNvPr>
          <p:cNvSpPr>
            <a:spLocks noGrp="1"/>
          </p:cNvSpPr>
          <p:nvPr>
            <p:ph idx="1"/>
          </p:nvPr>
        </p:nvSpPr>
        <p:spPr/>
        <p:txBody>
          <a:bodyPr>
            <a:normAutofit/>
          </a:bodyPr>
          <a:lstStyle/>
          <a:p>
            <a:r>
              <a:rPr lang="zh-CN" altLang="en-US" dirty="0"/>
              <a:t>流量控制是一组过程，这组过程告诉发送方在收到接收方的应答之前，最多可以传送多少数据</a:t>
            </a:r>
          </a:p>
          <a:p>
            <a:r>
              <a:rPr lang="zh-CN" altLang="en-US" dirty="0"/>
              <a:t>流量控制的技术要点</a:t>
            </a:r>
          </a:p>
          <a:p>
            <a:pPr lvl="1"/>
            <a:r>
              <a:rPr lang="zh-CN" altLang="en-US" dirty="0"/>
              <a:t>数据流不能使接收方过载</a:t>
            </a:r>
          </a:p>
          <a:p>
            <a:pPr lvl="1"/>
            <a:r>
              <a:rPr lang="zh-CN" altLang="en-US" dirty="0"/>
              <a:t>接收方对数据进行确认</a:t>
            </a:r>
          </a:p>
          <a:p>
            <a:r>
              <a:rPr lang="zh-CN" altLang="en-US" dirty="0"/>
              <a:t>流量控制的解决方法：</a:t>
            </a:r>
          </a:p>
          <a:p>
            <a:pPr lvl="1"/>
            <a:r>
              <a:rPr lang="zh-CN" altLang="en-US" dirty="0"/>
              <a:t>基于反馈 </a:t>
            </a:r>
            <a:r>
              <a:rPr lang="en-US" altLang="zh-CN" dirty="0"/>
              <a:t>(feedback-based) </a:t>
            </a:r>
            <a:r>
              <a:rPr lang="zh-CN" altLang="en-US" dirty="0"/>
              <a:t>的流量控制</a:t>
            </a:r>
            <a:endParaRPr lang="en-US" altLang="zh-CN" dirty="0"/>
          </a:p>
          <a:p>
            <a:pPr lvl="1"/>
            <a:r>
              <a:rPr lang="zh-CN" altLang="en-US" dirty="0"/>
              <a:t>接收方反馈，发送方来调整发送速率</a:t>
            </a:r>
          </a:p>
          <a:p>
            <a:endParaRPr lang="zh-CN" altLang="en-US" dirty="0"/>
          </a:p>
        </p:txBody>
      </p:sp>
      <p:sp>
        <p:nvSpPr>
          <p:cNvPr id="4" name="灯片编号占位符 3">
            <a:extLst>
              <a:ext uri="{FF2B5EF4-FFF2-40B4-BE49-F238E27FC236}">
                <a16:creationId xmlns:a16="http://schemas.microsoft.com/office/drawing/2014/main" id="{03006502-1A38-42D9-A1BF-0452F3458FAF}"/>
              </a:ext>
            </a:extLst>
          </p:cNvPr>
          <p:cNvSpPr>
            <a:spLocks noGrp="1"/>
          </p:cNvSpPr>
          <p:nvPr>
            <p:ph type="sldNum" sz="quarter" idx="12"/>
          </p:nvPr>
        </p:nvSpPr>
        <p:spPr/>
        <p:txBody>
          <a:bodyPr/>
          <a:lstStyle/>
          <a:p>
            <a:fld id="{C8BB1146-E542-4D4E-B8E9-6919A11DDD48}" type="slidenum">
              <a:rPr lang="en-US" smtClean="0"/>
              <a:t>36</a:t>
            </a:fld>
            <a:endParaRPr lang="en-US"/>
          </a:p>
        </p:txBody>
      </p:sp>
    </p:spTree>
    <p:extLst>
      <p:ext uri="{BB962C8B-B14F-4D97-AF65-F5344CB8AC3E}">
        <p14:creationId xmlns:p14="http://schemas.microsoft.com/office/powerpoint/2010/main" val="35834364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C7EA30-46E5-4169-9B85-4D0C5500E1D0}"/>
              </a:ext>
            </a:extLst>
          </p:cNvPr>
          <p:cNvSpPr>
            <a:spLocks noGrp="1"/>
          </p:cNvSpPr>
          <p:nvPr>
            <p:ph type="title"/>
          </p:nvPr>
        </p:nvSpPr>
        <p:spPr/>
        <p:txBody>
          <a:bodyPr>
            <a:normAutofit/>
          </a:bodyPr>
          <a:lstStyle/>
          <a:p>
            <a:r>
              <a:rPr lang="zh-CN" altLang="en-US" dirty="0"/>
              <a:t>对流量控制和差错控制实现技术的说明</a:t>
            </a:r>
          </a:p>
        </p:txBody>
      </p:sp>
      <p:sp>
        <p:nvSpPr>
          <p:cNvPr id="3" name="内容占位符 2">
            <a:extLst>
              <a:ext uri="{FF2B5EF4-FFF2-40B4-BE49-F238E27FC236}">
                <a16:creationId xmlns:a16="http://schemas.microsoft.com/office/drawing/2014/main" id="{A51EBF24-EFEB-4B38-A7D2-E9EFCC3AB0FF}"/>
              </a:ext>
            </a:extLst>
          </p:cNvPr>
          <p:cNvSpPr>
            <a:spLocks noGrp="1"/>
          </p:cNvSpPr>
          <p:nvPr>
            <p:ph idx="1"/>
          </p:nvPr>
        </p:nvSpPr>
        <p:spPr/>
        <p:txBody>
          <a:bodyPr>
            <a:normAutofit/>
          </a:bodyPr>
          <a:lstStyle/>
          <a:p>
            <a:r>
              <a:rPr lang="zh-CN" altLang="en-US" dirty="0"/>
              <a:t>流量控制和差错控制是结合在一起实现的</a:t>
            </a:r>
          </a:p>
          <a:p>
            <a:r>
              <a:rPr lang="zh-CN" altLang="en-US" dirty="0"/>
              <a:t>流量控制和差错控制在技术实现上，既有关联，也有区别：</a:t>
            </a:r>
          </a:p>
          <a:p>
            <a:pPr lvl="1"/>
            <a:r>
              <a:rPr lang="zh-CN" altLang="en-US" dirty="0"/>
              <a:t>公共的技术：</a:t>
            </a:r>
          </a:p>
          <a:p>
            <a:pPr lvl="2"/>
            <a:r>
              <a:rPr lang="zh-CN" altLang="en-US" dirty="0"/>
              <a:t>都需要用到“接收确认，超时重发”的控制技术</a:t>
            </a:r>
          </a:p>
          <a:p>
            <a:pPr lvl="1"/>
            <a:r>
              <a:rPr lang="zh-CN" altLang="en-US" dirty="0"/>
              <a:t>有区别的技术：</a:t>
            </a:r>
          </a:p>
          <a:p>
            <a:pPr lvl="2"/>
            <a:r>
              <a:rPr lang="zh-CN" altLang="en-US" dirty="0"/>
              <a:t>差错控制多了一个“差错检测与纠错”环节，对接收到的数据帧先要做差错检测与纠错，是差错控制的先导环节</a:t>
            </a:r>
          </a:p>
          <a:p>
            <a:r>
              <a:rPr lang="zh-CN" altLang="en-US" dirty="0"/>
              <a:t>流量控制和差错控制的技术有两种：</a:t>
            </a:r>
          </a:p>
          <a:p>
            <a:pPr lvl="1"/>
            <a:r>
              <a:rPr lang="zh-CN" altLang="en-US" dirty="0"/>
              <a:t>停止等待协议</a:t>
            </a:r>
          </a:p>
          <a:p>
            <a:pPr lvl="1"/>
            <a:r>
              <a:rPr lang="zh-CN" altLang="en-US" dirty="0"/>
              <a:t>滑动窗口协议</a:t>
            </a:r>
          </a:p>
          <a:p>
            <a:endParaRPr lang="zh-CN" altLang="en-US" dirty="0"/>
          </a:p>
        </p:txBody>
      </p:sp>
      <p:sp>
        <p:nvSpPr>
          <p:cNvPr id="4" name="灯片编号占位符 3">
            <a:extLst>
              <a:ext uri="{FF2B5EF4-FFF2-40B4-BE49-F238E27FC236}">
                <a16:creationId xmlns:a16="http://schemas.microsoft.com/office/drawing/2014/main" id="{54D3A105-3192-40C4-942B-26D07654CBE6}"/>
              </a:ext>
            </a:extLst>
          </p:cNvPr>
          <p:cNvSpPr>
            <a:spLocks noGrp="1"/>
          </p:cNvSpPr>
          <p:nvPr>
            <p:ph type="sldNum" sz="quarter" idx="12"/>
          </p:nvPr>
        </p:nvSpPr>
        <p:spPr/>
        <p:txBody>
          <a:bodyPr/>
          <a:lstStyle/>
          <a:p>
            <a:fld id="{C8BB1146-E542-4D4E-B8E9-6919A11DDD48}" type="slidenum">
              <a:rPr lang="en-US" smtClean="0"/>
              <a:t>37</a:t>
            </a:fld>
            <a:endParaRPr lang="en-US"/>
          </a:p>
        </p:txBody>
      </p:sp>
    </p:spTree>
    <p:extLst>
      <p:ext uri="{BB962C8B-B14F-4D97-AF65-F5344CB8AC3E}">
        <p14:creationId xmlns:p14="http://schemas.microsoft.com/office/powerpoint/2010/main" val="697474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38</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rgbClr val="3333FF"/>
                </a:solidFill>
                <a:cs typeface="+mn-ea"/>
                <a:sym typeface="+mn-lt"/>
              </a:rPr>
              <a:t>2.</a:t>
            </a:r>
            <a:r>
              <a:rPr lang="zh-CN" altLang="en-US" dirty="0">
                <a:solidFill>
                  <a:srgbClr val="3333FF"/>
                </a:solidFill>
                <a:cs typeface="+mn-ea"/>
                <a:sym typeface="+mn-lt"/>
              </a:rPr>
              <a:t>数据链路层基本原理</a:t>
            </a:r>
            <a:endParaRPr lang="en-US" altLang="zh-CN" dirty="0">
              <a:solidFill>
                <a:srgbClr val="3333FF"/>
              </a:solidFill>
              <a:cs typeface="+mn-ea"/>
              <a:sym typeface="+mn-lt"/>
            </a:endParaRPr>
          </a:p>
          <a:p>
            <a:pPr marL="0" indent="0">
              <a:lnSpc>
                <a:spcPct val="120000"/>
              </a:lnSpc>
              <a:buNone/>
            </a:pPr>
            <a:r>
              <a:rPr lang="en-US" altLang="zh-CN" dirty="0">
                <a:solidFill>
                  <a:srgbClr val="3333FF"/>
                </a:solidFill>
                <a:cs typeface="+mn-ea"/>
                <a:sym typeface="+mn-lt"/>
              </a:rPr>
              <a:t>    </a:t>
            </a:r>
            <a:r>
              <a:rPr lang="zh-CN" altLang="en-US" dirty="0">
                <a:solidFill>
                  <a:srgbClr val="3333FF"/>
                </a:solidFill>
                <a:cs typeface="+mn-ea"/>
                <a:sym typeface="+mn-lt"/>
              </a:rPr>
              <a:t>停止等待协议</a:t>
            </a:r>
            <a:endParaRPr lang="en-US" altLang="zh-CN" dirty="0">
              <a:solidFill>
                <a:srgbClr val="3333FF"/>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r>
              <a:rPr lang="zh-CN" altLang="en-US" sz="2400" dirty="0">
                <a:solidFill>
                  <a:schemeClr val="bg1"/>
                </a:solidFill>
                <a:latin typeface="+mj-ea"/>
                <a:ea typeface="+mj-ea"/>
                <a:cs typeface="+mn-ea"/>
                <a:sym typeface="+mn-lt"/>
              </a:rPr>
              <a:t>层</a:t>
            </a:r>
            <a:endParaRPr lang="zh-CN" altLang="en-US"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541599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9B3E0-4D32-488E-A6B8-70593FFB56F5}"/>
              </a:ext>
            </a:extLst>
          </p:cNvPr>
          <p:cNvSpPr>
            <a:spLocks noGrp="1"/>
          </p:cNvSpPr>
          <p:nvPr>
            <p:ph type="title"/>
          </p:nvPr>
        </p:nvSpPr>
        <p:spPr/>
        <p:txBody>
          <a:bodyPr/>
          <a:lstStyle/>
          <a:p>
            <a:r>
              <a:rPr lang="zh-CN" altLang="en-US" dirty="0"/>
              <a:t>停等式协议（无错信道）</a:t>
            </a:r>
          </a:p>
        </p:txBody>
      </p:sp>
      <p:sp>
        <p:nvSpPr>
          <p:cNvPr id="3" name="内容占位符 2">
            <a:extLst>
              <a:ext uri="{FF2B5EF4-FFF2-40B4-BE49-F238E27FC236}">
                <a16:creationId xmlns:a16="http://schemas.microsoft.com/office/drawing/2014/main" id="{35626F29-173F-427E-9338-839394C5BF16}"/>
              </a:ext>
            </a:extLst>
          </p:cNvPr>
          <p:cNvSpPr>
            <a:spLocks noGrp="1"/>
          </p:cNvSpPr>
          <p:nvPr>
            <p:ph idx="1"/>
          </p:nvPr>
        </p:nvSpPr>
        <p:spPr>
          <a:xfrm>
            <a:off x="660400" y="1125539"/>
            <a:ext cx="6785429" cy="5008562"/>
          </a:xfrm>
        </p:spPr>
        <p:txBody>
          <a:bodyPr/>
          <a:lstStyle/>
          <a:p>
            <a:r>
              <a:rPr lang="zh-CN" altLang="en-US" dirty="0"/>
              <a:t>假设</a:t>
            </a:r>
          </a:p>
          <a:p>
            <a:pPr lvl="1"/>
            <a:r>
              <a:rPr lang="zh-CN" altLang="en-US" dirty="0"/>
              <a:t>通信信道不会出错（</a:t>
            </a:r>
            <a:r>
              <a:rPr lang="en-US" altLang="zh-CN" dirty="0"/>
              <a:t>Error-Free</a:t>
            </a:r>
            <a:r>
              <a:rPr lang="zh-CN" altLang="en-US" dirty="0"/>
              <a:t>）</a:t>
            </a:r>
          </a:p>
          <a:p>
            <a:pPr lvl="1"/>
            <a:r>
              <a:rPr lang="zh-CN" altLang="en-US" dirty="0"/>
              <a:t>发送方以高于接收方能处理到达帧的速度发送帧，会导致接收方来不及接收</a:t>
            </a:r>
          </a:p>
          <a:p>
            <a:r>
              <a:rPr lang="zh-CN" altLang="en-US" dirty="0"/>
              <a:t>停</a:t>
            </a:r>
            <a:r>
              <a:rPr lang="en-US" altLang="zh-CN" dirty="0"/>
              <a:t>-</a:t>
            </a:r>
            <a:r>
              <a:rPr lang="zh-CN" altLang="en-US" dirty="0"/>
              <a:t>等式协议（</a:t>
            </a:r>
            <a:r>
              <a:rPr lang="en-US" altLang="zh-CN" dirty="0"/>
              <a:t>stop-and-wait</a:t>
            </a:r>
            <a:r>
              <a:rPr lang="zh-CN" altLang="en-US" dirty="0"/>
              <a:t>）</a:t>
            </a:r>
          </a:p>
          <a:p>
            <a:pPr lvl="1"/>
            <a:r>
              <a:rPr lang="zh-CN" altLang="en-US" dirty="0"/>
              <a:t>发送方发送一帧后暂停，等待确认到达后发送下一帧</a:t>
            </a:r>
          </a:p>
          <a:p>
            <a:pPr lvl="1"/>
            <a:r>
              <a:rPr lang="zh-CN" altLang="en-US" dirty="0"/>
              <a:t>接收方完成接收后，回复确认接收</a:t>
            </a:r>
          </a:p>
          <a:p>
            <a:pPr lvl="1"/>
            <a:r>
              <a:rPr lang="zh-CN" altLang="en-US" dirty="0"/>
              <a:t>确认帧的内容是不重要的：哑帧（</a:t>
            </a:r>
            <a:r>
              <a:rPr lang="en-US" altLang="zh-CN" dirty="0"/>
              <a:t>dummy frame</a:t>
            </a:r>
            <a:r>
              <a:rPr lang="zh-CN" altLang="en-US" dirty="0"/>
              <a:t>）</a:t>
            </a:r>
          </a:p>
          <a:p>
            <a:endParaRPr lang="zh-CN" altLang="en-US" dirty="0"/>
          </a:p>
        </p:txBody>
      </p:sp>
      <p:sp>
        <p:nvSpPr>
          <p:cNvPr id="4" name="灯片编号占位符 3">
            <a:extLst>
              <a:ext uri="{FF2B5EF4-FFF2-40B4-BE49-F238E27FC236}">
                <a16:creationId xmlns:a16="http://schemas.microsoft.com/office/drawing/2014/main" id="{ADAC326C-6D7C-4558-A119-A9E49F2D209E}"/>
              </a:ext>
            </a:extLst>
          </p:cNvPr>
          <p:cNvSpPr>
            <a:spLocks noGrp="1"/>
          </p:cNvSpPr>
          <p:nvPr>
            <p:ph type="sldNum" sz="quarter" idx="12"/>
          </p:nvPr>
        </p:nvSpPr>
        <p:spPr/>
        <p:txBody>
          <a:bodyPr/>
          <a:lstStyle/>
          <a:p>
            <a:fld id="{C8BB1146-E542-4D4E-B8E9-6919A11DDD48}" type="slidenum">
              <a:rPr lang="en-US" smtClean="0"/>
              <a:t>39</a:t>
            </a:fld>
            <a:endParaRPr lang="en-US"/>
          </a:p>
        </p:txBody>
      </p:sp>
      <p:cxnSp>
        <p:nvCxnSpPr>
          <p:cNvPr id="5" name="直接连接符 4">
            <a:extLst>
              <a:ext uri="{FF2B5EF4-FFF2-40B4-BE49-F238E27FC236}">
                <a16:creationId xmlns:a16="http://schemas.microsoft.com/office/drawing/2014/main" id="{D3220E7F-68B3-4D74-9EB4-DC0D68722B07}"/>
              </a:ext>
            </a:extLst>
          </p:cNvPr>
          <p:cNvCxnSpPr/>
          <p:nvPr/>
        </p:nvCxnSpPr>
        <p:spPr>
          <a:xfrm>
            <a:off x="8963036" y="1556157"/>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786B72CC-B842-4329-8401-8727DB19AA04}"/>
              </a:ext>
            </a:extLst>
          </p:cNvPr>
          <p:cNvCxnSpPr/>
          <p:nvPr/>
        </p:nvCxnSpPr>
        <p:spPr>
          <a:xfrm>
            <a:off x="10636261" y="1556157"/>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内容占位符 2">
            <a:extLst>
              <a:ext uri="{FF2B5EF4-FFF2-40B4-BE49-F238E27FC236}">
                <a16:creationId xmlns:a16="http://schemas.microsoft.com/office/drawing/2014/main" id="{42C09940-9B2D-45E4-B176-425ECD6D0DA8}"/>
              </a:ext>
            </a:extLst>
          </p:cNvPr>
          <p:cNvSpPr>
            <a:spLocks noGrp="1"/>
          </p:cNvSpPr>
          <p:nvPr/>
        </p:nvSpPr>
        <p:spPr>
          <a:xfrm>
            <a:off x="7723487" y="1283507"/>
            <a:ext cx="1271029"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indent="0">
              <a:lnSpc>
                <a:spcPct val="120000"/>
              </a:lnSpc>
              <a:spcBef>
                <a:spcPts val="0"/>
              </a:spcBef>
              <a:buNone/>
            </a:pPr>
            <a:r>
              <a:rPr kumimoji="1" lang="zh-CN" altLang="en-US" sz="2000" dirty="0">
                <a:solidFill>
                  <a:schemeClr val="accent1"/>
                </a:solidFill>
                <a:cs typeface="+mn-ea"/>
                <a:sym typeface="+mn-lt"/>
              </a:rPr>
              <a:t>发送方</a:t>
            </a:r>
          </a:p>
        </p:txBody>
      </p:sp>
      <p:sp>
        <p:nvSpPr>
          <p:cNvPr id="8" name="内容占位符 2">
            <a:extLst>
              <a:ext uri="{FF2B5EF4-FFF2-40B4-BE49-F238E27FC236}">
                <a16:creationId xmlns:a16="http://schemas.microsoft.com/office/drawing/2014/main" id="{9D8EF403-53C2-4547-825A-4AA12A2F38B7}"/>
              </a:ext>
            </a:extLst>
          </p:cNvPr>
          <p:cNvSpPr>
            <a:spLocks noGrp="1"/>
          </p:cNvSpPr>
          <p:nvPr/>
        </p:nvSpPr>
        <p:spPr>
          <a:xfrm>
            <a:off x="10636260" y="1292859"/>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2000" dirty="0">
                <a:solidFill>
                  <a:schemeClr val="accent1"/>
                </a:solidFill>
                <a:latin typeface="+mn-lt"/>
                <a:ea typeface="+mn-ea"/>
                <a:cs typeface="+mn-ea"/>
                <a:sym typeface="+mn-lt"/>
              </a:rPr>
              <a:t>接收方</a:t>
            </a:r>
          </a:p>
        </p:txBody>
      </p:sp>
      <p:cxnSp>
        <p:nvCxnSpPr>
          <p:cNvPr id="9" name="直接箭头连接符 8">
            <a:extLst>
              <a:ext uri="{FF2B5EF4-FFF2-40B4-BE49-F238E27FC236}">
                <a16:creationId xmlns:a16="http://schemas.microsoft.com/office/drawing/2014/main" id="{F38556B0-0577-49F5-BBF5-7F3F803D399A}"/>
              </a:ext>
            </a:extLst>
          </p:cNvPr>
          <p:cNvCxnSpPr/>
          <p:nvPr/>
        </p:nvCxnSpPr>
        <p:spPr>
          <a:xfrm>
            <a:off x="8979546" y="1916202"/>
            <a:ext cx="1656715" cy="3619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A3F65CD4-86F1-4347-A1DB-0FD4E1EA3E5F}"/>
              </a:ext>
            </a:extLst>
          </p:cNvPr>
          <p:cNvCxnSpPr/>
          <p:nvPr/>
        </p:nvCxnSpPr>
        <p:spPr>
          <a:xfrm flipH="1">
            <a:off x="8979546" y="2426107"/>
            <a:ext cx="1645285" cy="36195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787BC32-7C9C-4C6E-A86B-8D2E2AC87C11}"/>
              </a:ext>
            </a:extLst>
          </p:cNvPr>
          <p:cNvCxnSpPr/>
          <p:nvPr/>
        </p:nvCxnSpPr>
        <p:spPr>
          <a:xfrm>
            <a:off x="8979546" y="2900452"/>
            <a:ext cx="1656715" cy="3619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344EAFF9-190A-4CEA-8ED5-0DFB2E25F3F9}"/>
              </a:ext>
            </a:extLst>
          </p:cNvPr>
          <p:cNvCxnSpPr/>
          <p:nvPr/>
        </p:nvCxnSpPr>
        <p:spPr>
          <a:xfrm>
            <a:off x="8995421" y="3852952"/>
            <a:ext cx="1656715" cy="3619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99CE91EA-EC96-418C-8A6B-5267AF0BD6E1}"/>
              </a:ext>
            </a:extLst>
          </p:cNvPr>
          <p:cNvCxnSpPr/>
          <p:nvPr/>
        </p:nvCxnSpPr>
        <p:spPr>
          <a:xfrm flipH="1">
            <a:off x="8979546" y="3346857"/>
            <a:ext cx="1645285" cy="36195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0221980D-6D4D-49B9-8982-28A1300618E7}"/>
              </a:ext>
            </a:extLst>
          </p:cNvPr>
          <p:cNvCxnSpPr/>
          <p:nvPr/>
        </p:nvCxnSpPr>
        <p:spPr>
          <a:xfrm>
            <a:off x="8636011" y="4315232"/>
            <a:ext cx="0" cy="8185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内容占位符 2">
            <a:extLst>
              <a:ext uri="{FF2B5EF4-FFF2-40B4-BE49-F238E27FC236}">
                <a16:creationId xmlns:a16="http://schemas.microsoft.com/office/drawing/2014/main" id="{6C13839D-FB7F-4103-AB57-181FEC5772B8}"/>
              </a:ext>
            </a:extLst>
          </p:cNvPr>
          <p:cNvSpPr>
            <a:spLocks noGrp="1"/>
          </p:cNvSpPr>
          <p:nvPr/>
        </p:nvSpPr>
        <p:spPr>
          <a:xfrm>
            <a:off x="8440874" y="3665220"/>
            <a:ext cx="325120" cy="75946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latin typeface="+mn-lt"/>
                <a:ea typeface="+mn-ea"/>
                <a:cs typeface="+mn-ea"/>
                <a:sym typeface="+mn-lt"/>
              </a:rPr>
              <a:t>时间</a:t>
            </a:r>
          </a:p>
        </p:txBody>
      </p:sp>
      <p:sp>
        <p:nvSpPr>
          <p:cNvPr id="16" name="文本框 15">
            <a:extLst>
              <a:ext uri="{FF2B5EF4-FFF2-40B4-BE49-F238E27FC236}">
                <a16:creationId xmlns:a16="http://schemas.microsoft.com/office/drawing/2014/main" id="{DA9F89B6-C790-4F5B-8F09-14DCA1ADC6EB}"/>
              </a:ext>
            </a:extLst>
          </p:cNvPr>
          <p:cNvSpPr txBox="1"/>
          <p:nvPr/>
        </p:nvSpPr>
        <p:spPr>
          <a:xfrm>
            <a:off x="9460539" y="4773702"/>
            <a:ext cx="701731" cy="509905"/>
          </a:xfrm>
          <a:prstGeom prst="rect">
            <a:avLst/>
          </a:prstGeom>
          <a:noFill/>
        </p:spPr>
        <p:txBody>
          <a:bodyPr vert="eaVert" wrap="square" rtlCol="0">
            <a:spAutoFit/>
          </a:bodyPr>
          <a:lstStyle/>
          <a:p>
            <a:pPr>
              <a:lnSpc>
                <a:spcPct val="120000"/>
              </a:lnSpc>
            </a:pPr>
            <a:r>
              <a:rPr lang="en-US" altLang="zh-CN" sz="2800" b="1" dirty="0">
                <a:cs typeface="+mn-ea"/>
                <a:sym typeface="+mn-lt"/>
              </a:rPr>
              <a:t>...</a:t>
            </a:r>
          </a:p>
        </p:txBody>
      </p:sp>
      <p:cxnSp>
        <p:nvCxnSpPr>
          <p:cNvPr id="17" name="直接箭头连接符 16">
            <a:extLst>
              <a:ext uri="{FF2B5EF4-FFF2-40B4-BE49-F238E27FC236}">
                <a16:creationId xmlns:a16="http://schemas.microsoft.com/office/drawing/2014/main" id="{DC310556-5650-4EEA-BE20-009999E3639C}"/>
              </a:ext>
            </a:extLst>
          </p:cNvPr>
          <p:cNvCxnSpPr/>
          <p:nvPr/>
        </p:nvCxnSpPr>
        <p:spPr>
          <a:xfrm flipH="1">
            <a:off x="8979546" y="4315232"/>
            <a:ext cx="1645285" cy="36195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内容占位符 2">
            <a:extLst>
              <a:ext uri="{FF2B5EF4-FFF2-40B4-BE49-F238E27FC236}">
                <a16:creationId xmlns:a16="http://schemas.microsoft.com/office/drawing/2014/main" id="{832AB151-26CB-444F-9719-B4D581C376D9}"/>
              </a:ext>
            </a:extLst>
          </p:cNvPr>
          <p:cNvSpPr>
            <a:spLocks noGrp="1"/>
          </p:cNvSpPr>
          <p:nvPr/>
        </p:nvSpPr>
        <p:spPr>
          <a:xfrm rot="795916">
            <a:off x="9325621" y="1713637"/>
            <a:ext cx="94805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2000" dirty="0">
                <a:solidFill>
                  <a:srgbClr val="FF0000"/>
                </a:solidFill>
                <a:latin typeface="+mn-lt"/>
                <a:ea typeface="+mn-ea"/>
                <a:cs typeface="+mn-ea"/>
                <a:sym typeface="+mn-lt"/>
              </a:rPr>
              <a:t>数据帧</a:t>
            </a:r>
          </a:p>
        </p:txBody>
      </p:sp>
      <p:sp>
        <p:nvSpPr>
          <p:cNvPr id="19" name="内容占位符 2">
            <a:extLst>
              <a:ext uri="{FF2B5EF4-FFF2-40B4-BE49-F238E27FC236}">
                <a16:creationId xmlns:a16="http://schemas.microsoft.com/office/drawing/2014/main" id="{6FF8F4B0-0B13-4C28-AD66-A992FBB8AFE0}"/>
              </a:ext>
            </a:extLst>
          </p:cNvPr>
          <p:cNvSpPr>
            <a:spLocks noGrp="1"/>
          </p:cNvSpPr>
          <p:nvPr/>
        </p:nvSpPr>
        <p:spPr>
          <a:xfrm rot="20783472">
            <a:off x="9343956" y="2533422"/>
            <a:ext cx="134683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2000" dirty="0">
                <a:solidFill>
                  <a:srgbClr val="FF0000"/>
                </a:solidFill>
                <a:latin typeface="+mn-lt"/>
                <a:ea typeface="+mn-ea"/>
                <a:cs typeface="+mn-ea"/>
                <a:sym typeface="+mn-lt"/>
              </a:rPr>
              <a:t>哑帧确认</a:t>
            </a:r>
          </a:p>
        </p:txBody>
      </p:sp>
      <p:sp>
        <p:nvSpPr>
          <p:cNvPr id="20" name="左大括号 19">
            <a:extLst>
              <a:ext uri="{FF2B5EF4-FFF2-40B4-BE49-F238E27FC236}">
                <a16:creationId xmlns:a16="http://schemas.microsoft.com/office/drawing/2014/main" id="{6E6A42A1-B428-4287-AC66-BF5D80E7BC23}"/>
              </a:ext>
            </a:extLst>
          </p:cNvPr>
          <p:cNvSpPr/>
          <p:nvPr/>
        </p:nvSpPr>
        <p:spPr>
          <a:xfrm>
            <a:off x="8636011" y="1916202"/>
            <a:ext cx="278765" cy="871855"/>
          </a:xfrm>
          <a:prstGeom prst="leftBrace">
            <a:avLst>
              <a:gd name="adj1" fmla="val 8333"/>
              <a:gd name="adj2" fmla="val 519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21" name="内容占位符 2">
            <a:extLst>
              <a:ext uri="{FF2B5EF4-FFF2-40B4-BE49-F238E27FC236}">
                <a16:creationId xmlns:a16="http://schemas.microsoft.com/office/drawing/2014/main" id="{051AD79F-834A-4374-A312-CFBA3128BF53}"/>
              </a:ext>
            </a:extLst>
          </p:cNvPr>
          <p:cNvSpPr>
            <a:spLocks noGrp="1"/>
          </p:cNvSpPr>
          <p:nvPr/>
        </p:nvSpPr>
        <p:spPr>
          <a:xfrm>
            <a:off x="8169921" y="1742212"/>
            <a:ext cx="440055" cy="118872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2000" dirty="0">
                <a:solidFill>
                  <a:srgbClr val="FF0000"/>
                </a:solidFill>
                <a:latin typeface="+mn-lt"/>
                <a:ea typeface="+mn-ea"/>
                <a:cs typeface="+mn-ea"/>
                <a:sym typeface="+mn-lt"/>
              </a:rPr>
              <a:t>等待确认</a:t>
            </a:r>
          </a:p>
        </p:txBody>
      </p:sp>
      <p:sp>
        <p:nvSpPr>
          <p:cNvPr id="22" name="矩形 21">
            <a:extLst>
              <a:ext uri="{FF2B5EF4-FFF2-40B4-BE49-F238E27FC236}">
                <a16:creationId xmlns:a16="http://schemas.microsoft.com/office/drawing/2014/main" id="{6C046F67-3E3A-4A8C-B7CB-B40BF550E194}"/>
              </a:ext>
            </a:extLst>
          </p:cNvPr>
          <p:cNvSpPr/>
          <p:nvPr/>
        </p:nvSpPr>
        <p:spPr>
          <a:xfrm>
            <a:off x="7740796" y="5301843"/>
            <a:ext cx="1656716" cy="1169551"/>
          </a:xfrm>
          <a:prstGeom prst="rect">
            <a:avLst/>
          </a:prstGeom>
          <a:solidFill>
            <a:schemeClr val="tx2">
              <a:lumMod val="20000"/>
              <a:lumOff val="80000"/>
            </a:schemeClr>
          </a:solidFill>
        </p:spPr>
        <p:txBody>
          <a:bodyPr wrap="square" rtlCol="0">
            <a:spAutoFit/>
          </a:bodyPr>
          <a:lstStyle/>
          <a:p>
            <a:pPr marL="285750" indent="-285750">
              <a:buFont typeface="Wingdings" panose="05000000000000000000" pitchFamily="2" charset="2"/>
              <a:buChar char="Ø"/>
            </a:pPr>
            <a:r>
              <a:rPr lang="zh-CN" altLang="en-US" sz="1400" dirty="0">
                <a:solidFill>
                  <a:schemeClr val="accent1"/>
                </a:solidFill>
                <a:sym typeface="+mn-lt"/>
              </a:rPr>
              <a:t>完成一帧发送后</a:t>
            </a:r>
          </a:p>
          <a:p>
            <a:pPr marL="285750" indent="-285750">
              <a:buFont typeface="Wingdings" panose="05000000000000000000" pitchFamily="2" charset="2"/>
              <a:buChar char="Ø"/>
            </a:pPr>
            <a:r>
              <a:rPr lang="zh-CN" altLang="en-US" sz="1400" dirty="0">
                <a:solidFill>
                  <a:schemeClr val="accent1"/>
                </a:solidFill>
                <a:sym typeface="+mn-lt"/>
              </a:rPr>
              <a:t>等待确认到达</a:t>
            </a:r>
          </a:p>
          <a:p>
            <a:pPr marL="285750" indent="-285750">
              <a:buFont typeface="Wingdings" panose="05000000000000000000" pitchFamily="2" charset="2"/>
              <a:buChar char="Ø"/>
            </a:pPr>
            <a:r>
              <a:rPr lang="zh-CN" altLang="en-US" sz="1400" dirty="0">
                <a:solidFill>
                  <a:schemeClr val="accent1"/>
                </a:solidFill>
                <a:sym typeface="+mn-lt"/>
              </a:rPr>
              <a:t>确认到达后，发送下一帧</a:t>
            </a:r>
          </a:p>
        </p:txBody>
      </p:sp>
      <p:sp>
        <p:nvSpPr>
          <p:cNvPr id="24" name="文本框 23">
            <a:extLst>
              <a:ext uri="{FF2B5EF4-FFF2-40B4-BE49-F238E27FC236}">
                <a16:creationId xmlns:a16="http://schemas.microsoft.com/office/drawing/2014/main" id="{8735FFC7-D19E-463D-9D8F-83B16C14E3A1}"/>
              </a:ext>
            </a:extLst>
          </p:cNvPr>
          <p:cNvSpPr txBox="1"/>
          <p:nvPr/>
        </p:nvSpPr>
        <p:spPr>
          <a:xfrm>
            <a:off x="9702735" y="5325106"/>
            <a:ext cx="1867050" cy="1169551"/>
          </a:xfrm>
          <a:prstGeom prst="rect">
            <a:avLst/>
          </a:prstGeom>
          <a:solidFill>
            <a:schemeClr val="tx2">
              <a:lumMod val="20000"/>
              <a:lumOff val="80000"/>
            </a:schemeClr>
          </a:solidFill>
        </p:spPr>
        <p:txBody>
          <a:bodyPr wrap="square" rtlCol="0">
            <a:spAutoFit/>
          </a:bodyPr>
          <a:lstStyle/>
          <a:p>
            <a:pPr marL="285750" indent="-285750">
              <a:buFont typeface="Wingdings" panose="05000000000000000000" pitchFamily="2" charset="2"/>
              <a:buChar char="Ø"/>
            </a:pPr>
            <a:r>
              <a:rPr lang="zh-CN" altLang="en-US" sz="1400" dirty="0">
                <a:solidFill>
                  <a:schemeClr val="accent1"/>
                </a:solidFill>
              </a:rPr>
              <a:t>完成一帧接收后</a:t>
            </a:r>
          </a:p>
          <a:p>
            <a:pPr marL="285750" indent="-285750">
              <a:buFont typeface="Wingdings" panose="05000000000000000000" pitchFamily="2" charset="2"/>
              <a:buChar char="Ø"/>
            </a:pPr>
            <a:r>
              <a:rPr lang="zh-CN" altLang="en-US" sz="1400" dirty="0">
                <a:solidFill>
                  <a:schemeClr val="accent1"/>
                </a:solidFill>
              </a:rPr>
              <a:t>交给物理层一个哑帧</a:t>
            </a:r>
          </a:p>
          <a:p>
            <a:pPr marL="285750" indent="-285750">
              <a:buFont typeface="Wingdings" panose="05000000000000000000" pitchFamily="2" charset="2"/>
              <a:buChar char="Ø"/>
            </a:pPr>
            <a:r>
              <a:rPr lang="zh-CN" altLang="en-US" sz="1400" dirty="0">
                <a:solidFill>
                  <a:schemeClr val="accent1"/>
                </a:solidFill>
              </a:rPr>
              <a:t>作为成功接收上一帧的确认</a:t>
            </a:r>
          </a:p>
        </p:txBody>
      </p:sp>
    </p:spTree>
    <p:extLst>
      <p:ext uri="{BB962C8B-B14F-4D97-AF65-F5344CB8AC3E}">
        <p14:creationId xmlns:p14="http://schemas.microsoft.com/office/powerpoint/2010/main" val="3989349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2898A3-F49C-44EE-8BC0-9DD1AE9C6352}"/>
              </a:ext>
            </a:extLst>
          </p:cNvPr>
          <p:cNvSpPr>
            <a:spLocks noGrp="1"/>
          </p:cNvSpPr>
          <p:nvPr>
            <p:ph type="title"/>
          </p:nvPr>
        </p:nvSpPr>
        <p:spPr/>
        <p:txBody>
          <a:bodyPr/>
          <a:lstStyle/>
          <a:p>
            <a:r>
              <a:rPr lang="zh-CN" altLang="en-US" dirty="0"/>
              <a:t>网络是如何构建的？</a:t>
            </a:r>
          </a:p>
        </p:txBody>
      </p:sp>
      <p:sp>
        <p:nvSpPr>
          <p:cNvPr id="4" name="内容占位符 3">
            <a:extLst>
              <a:ext uri="{FF2B5EF4-FFF2-40B4-BE49-F238E27FC236}">
                <a16:creationId xmlns:a16="http://schemas.microsoft.com/office/drawing/2014/main" id="{196F8F6D-CB84-4082-9B41-A0041B644302}"/>
              </a:ext>
            </a:extLst>
          </p:cNvPr>
          <p:cNvSpPr>
            <a:spLocks noGrp="1"/>
          </p:cNvSpPr>
          <p:nvPr>
            <p:ph idx="10"/>
          </p:nvPr>
        </p:nvSpPr>
        <p:spPr>
          <a:xfrm>
            <a:off x="6358404" y="1740947"/>
            <a:ext cx="4217370" cy="3795007"/>
          </a:xfrm>
        </p:spPr>
        <p:txBody>
          <a:bodyPr>
            <a:normAutofit/>
          </a:bodyPr>
          <a:lstStyle/>
          <a:p>
            <a:r>
              <a:rPr lang="zh-CN" altLang="en-US" dirty="0"/>
              <a:t>构建一个可连通的网络：</a:t>
            </a:r>
          </a:p>
          <a:p>
            <a:pPr lvl="1"/>
            <a:r>
              <a:rPr lang="zh-CN" altLang="en-US" dirty="0"/>
              <a:t>网络设备互连成网</a:t>
            </a:r>
          </a:p>
          <a:p>
            <a:pPr lvl="1"/>
            <a:r>
              <a:rPr lang="zh-CN" altLang="en-US" dirty="0"/>
              <a:t>用户终端接入到网络</a:t>
            </a:r>
          </a:p>
          <a:p>
            <a:pPr lvl="2"/>
            <a:r>
              <a:rPr lang="zh-CN" altLang="en-US" dirty="0"/>
              <a:t>有线</a:t>
            </a:r>
            <a:endParaRPr lang="en-US" altLang="zh-CN" dirty="0"/>
          </a:p>
          <a:p>
            <a:pPr lvl="2"/>
            <a:r>
              <a:rPr lang="zh-CN" altLang="en-US" dirty="0"/>
              <a:t>无线</a:t>
            </a:r>
          </a:p>
          <a:p>
            <a:pPr lvl="1"/>
            <a:r>
              <a:rPr lang="zh-CN" altLang="en-US" dirty="0"/>
              <a:t>接口互连的信道方式</a:t>
            </a:r>
          </a:p>
          <a:p>
            <a:pPr lvl="2"/>
            <a:r>
              <a:rPr lang="zh-CN" altLang="en-US" dirty="0"/>
              <a:t>点到点信道</a:t>
            </a:r>
          </a:p>
          <a:p>
            <a:pPr lvl="2"/>
            <a:r>
              <a:rPr lang="zh-CN" altLang="en-US" dirty="0"/>
              <a:t>广播信道</a:t>
            </a:r>
          </a:p>
          <a:p>
            <a:endParaRPr lang="zh-CN" altLang="en-US" dirty="0"/>
          </a:p>
        </p:txBody>
      </p:sp>
      <p:sp>
        <p:nvSpPr>
          <p:cNvPr id="5" name="灯片编号占位符 4">
            <a:extLst>
              <a:ext uri="{FF2B5EF4-FFF2-40B4-BE49-F238E27FC236}">
                <a16:creationId xmlns:a16="http://schemas.microsoft.com/office/drawing/2014/main" id="{E8BC3563-FE02-4B55-B57B-E9920BF03B6D}"/>
              </a:ext>
            </a:extLst>
          </p:cNvPr>
          <p:cNvSpPr>
            <a:spLocks noGrp="1"/>
          </p:cNvSpPr>
          <p:nvPr>
            <p:ph type="sldNum" sz="quarter" idx="12"/>
          </p:nvPr>
        </p:nvSpPr>
        <p:spPr/>
        <p:txBody>
          <a:bodyPr/>
          <a:lstStyle/>
          <a:p>
            <a:fld id="{C8BB1146-E542-4D4E-B8E9-6919A11DDD48}" type="slidenum">
              <a:rPr lang="en-US" smtClean="0"/>
              <a:t>4</a:t>
            </a:fld>
            <a:endParaRPr lang="en-US"/>
          </a:p>
        </p:txBody>
      </p:sp>
      <p:pic>
        <p:nvPicPr>
          <p:cNvPr id="6" name="图形 5">
            <a:extLst>
              <a:ext uri="{FF2B5EF4-FFF2-40B4-BE49-F238E27FC236}">
                <a16:creationId xmlns:a16="http://schemas.microsoft.com/office/drawing/2014/main" id="{597D7888-F13A-4ED2-8595-9CE082C0EF61}"/>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1511090" y="1537239"/>
            <a:ext cx="502240" cy="439979"/>
          </a:xfrm>
          <a:prstGeom prst="rect">
            <a:avLst/>
          </a:prstGeom>
        </p:spPr>
      </p:pic>
      <p:sp>
        <p:nvSpPr>
          <p:cNvPr id="7" name="Freeform 9">
            <a:extLst>
              <a:ext uri="{FF2B5EF4-FFF2-40B4-BE49-F238E27FC236}">
                <a16:creationId xmlns:a16="http://schemas.microsoft.com/office/drawing/2014/main" id="{F36DD591-A694-4218-91FA-89A5F92B9250}"/>
              </a:ext>
            </a:extLst>
          </p:cNvPr>
          <p:cNvSpPr/>
          <p:nvPr/>
        </p:nvSpPr>
        <p:spPr bwMode="auto">
          <a:xfrm rot="20235030">
            <a:off x="4990920" y="4273146"/>
            <a:ext cx="205644" cy="852443"/>
          </a:xfrm>
          <a:custGeom>
            <a:avLst/>
            <a:gdLst>
              <a:gd name="T0" fmla="*/ 287338 w 404"/>
              <a:gd name="T1" fmla="*/ 1072622 h 1294"/>
              <a:gd name="T2" fmla="*/ 61877 w 404"/>
              <a:gd name="T3" fmla="*/ 0 h 1294"/>
              <a:gd name="T4" fmla="*/ 159316 w 404"/>
              <a:gd name="T5" fmla="*/ 798554 h 1294"/>
              <a:gd name="T6" fmla="*/ 0 w 404"/>
              <a:gd name="T7" fmla="*/ 648304 h 1294"/>
              <a:gd name="T8" fmla="*/ 214081 w 404"/>
              <a:gd name="T9" fmla="*/ 1800225 h 1294"/>
              <a:gd name="T10" fmla="*/ 110241 w 404"/>
              <a:gd name="T11" fmla="*/ 954370 h 1294"/>
              <a:gd name="T12" fmla="*/ 287338 w 404"/>
              <a:gd name="T13" fmla="*/ 1072622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pic>
        <p:nvPicPr>
          <p:cNvPr id="8" name="图形 7">
            <a:extLst>
              <a:ext uri="{FF2B5EF4-FFF2-40B4-BE49-F238E27FC236}">
                <a16:creationId xmlns:a16="http://schemas.microsoft.com/office/drawing/2014/main" id="{68AC93D6-DFDF-4C76-AE76-AFDD1F3600BF}"/>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3534550" y="1523533"/>
            <a:ext cx="623733" cy="562931"/>
          </a:xfrm>
          <a:prstGeom prst="rect">
            <a:avLst/>
          </a:prstGeom>
        </p:spPr>
      </p:pic>
      <p:pic>
        <p:nvPicPr>
          <p:cNvPr id="9" name="图形 8">
            <a:extLst>
              <a:ext uri="{FF2B5EF4-FFF2-40B4-BE49-F238E27FC236}">
                <a16:creationId xmlns:a16="http://schemas.microsoft.com/office/drawing/2014/main" id="{41DE19B7-13E5-40BE-988B-ABF438E45562}"/>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2573383" y="2759093"/>
            <a:ext cx="623733" cy="562931"/>
          </a:xfrm>
          <a:prstGeom prst="rect">
            <a:avLst/>
          </a:prstGeom>
        </p:spPr>
      </p:pic>
      <p:pic>
        <p:nvPicPr>
          <p:cNvPr id="10" name="图形 9">
            <a:extLst>
              <a:ext uri="{FF2B5EF4-FFF2-40B4-BE49-F238E27FC236}">
                <a16:creationId xmlns:a16="http://schemas.microsoft.com/office/drawing/2014/main" id="{B1544617-25DF-4189-BD74-F285A18164AA}"/>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4433015" y="2787431"/>
            <a:ext cx="623733" cy="562931"/>
          </a:xfrm>
          <a:prstGeom prst="rect">
            <a:avLst/>
          </a:prstGeom>
        </p:spPr>
      </p:pic>
      <p:sp>
        <p:nvSpPr>
          <p:cNvPr id="11" name="Freeform 9">
            <a:extLst>
              <a:ext uri="{FF2B5EF4-FFF2-40B4-BE49-F238E27FC236}">
                <a16:creationId xmlns:a16="http://schemas.microsoft.com/office/drawing/2014/main" id="{6968970C-06DD-490F-B209-80B1BDE7E4CC}"/>
              </a:ext>
            </a:extLst>
          </p:cNvPr>
          <p:cNvSpPr/>
          <p:nvPr/>
        </p:nvSpPr>
        <p:spPr bwMode="auto">
          <a:xfrm rot="1988854">
            <a:off x="4417189" y="4310777"/>
            <a:ext cx="163645" cy="832039"/>
          </a:xfrm>
          <a:custGeom>
            <a:avLst/>
            <a:gdLst>
              <a:gd name="T0" fmla="*/ 287338 w 404"/>
              <a:gd name="T1" fmla="*/ 1072622 h 1294"/>
              <a:gd name="T2" fmla="*/ 61877 w 404"/>
              <a:gd name="T3" fmla="*/ 0 h 1294"/>
              <a:gd name="T4" fmla="*/ 159316 w 404"/>
              <a:gd name="T5" fmla="*/ 798554 h 1294"/>
              <a:gd name="T6" fmla="*/ 0 w 404"/>
              <a:gd name="T7" fmla="*/ 648304 h 1294"/>
              <a:gd name="T8" fmla="*/ 214081 w 404"/>
              <a:gd name="T9" fmla="*/ 1800225 h 1294"/>
              <a:gd name="T10" fmla="*/ 110241 w 404"/>
              <a:gd name="T11" fmla="*/ 954370 h 1294"/>
              <a:gd name="T12" fmla="*/ 287338 w 404"/>
              <a:gd name="T13" fmla="*/ 1072622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2" name="Line 233">
            <a:extLst>
              <a:ext uri="{FF2B5EF4-FFF2-40B4-BE49-F238E27FC236}">
                <a16:creationId xmlns:a16="http://schemas.microsoft.com/office/drawing/2014/main" id="{1235A552-7609-4CF1-8D6C-A5E56B73212E}"/>
              </a:ext>
            </a:extLst>
          </p:cNvPr>
          <p:cNvSpPr>
            <a:spLocks noChangeShapeType="1"/>
          </p:cNvSpPr>
          <p:nvPr>
            <p:custDataLst>
              <p:tags r:id="rId1"/>
            </p:custDataLst>
          </p:nvPr>
        </p:nvSpPr>
        <p:spPr bwMode="auto">
          <a:xfrm flipV="1">
            <a:off x="1680728" y="5041060"/>
            <a:ext cx="398565" cy="375879"/>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3" name="Line 233">
            <a:extLst>
              <a:ext uri="{FF2B5EF4-FFF2-40B4-BE49-F238E27FC236}">
                <a16:creationId xmlns:a16="http://schemas.microsoft.com/office/drawing/2014/main" id="{3E8F360C-334C-4F85-8229-EAF5331C94EB}"/>
              </a:ext>
            </a:extLst>
          </p:cNvPr>
          <p:cNvSpPr>
            <a:spLocks noChangeShapeType="1"/>
          </p:cNvSpPr>
          <p:nvPr>
            <p:custDataLst>
              <p:tags r:id="rId2"/>
            </p:custDataLst>
          </p:nvPr>
        </p:nvSpPr>
        <p:spPr bwMode="auto">
          <a:xfrm flipH="1" flipV="1">
            <a:off x="2677528" y="5037225"/>
            <a:ext cx="426634" cy="358879"/>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4" name="Line 233">
            <a:extLst>
              <a:ext uri="{FF2B5EF4-FFF2-40B4-BE49-F238E27FC236}">
                <a16:creationId xmlns:a16="http://schemas.microsoft.com/office/drawing/2014/main" id="{FF3A8E1C-25A6-42A1-A18D-69F92DDEAE58}"/>
              </a:ext>
            </a:extLst>
          </p:cNvPr>
          <p:cNvSpPr>
            <a:spLocks noChangeShapeType="1"/>
          </p:cNvSpPr>
          <p:nvPr>
            <p:custDataLst>
              <p:tags r:id="rId3"/>
            </p:custDataLst>
          </p:nvPr>
        </p:nvSpPr>
        <p:spPr bwMode="auto">
          <a:xfrm flipV="1">
            <a:off x="2885250" y="3310780"/>
            <a:ext cx="1074" cy="635246"/>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5" name="Line 99">
            <a:extLst>
              <a:ext uri="{FF2B5EF4-FFF2-40B4-BE49-F238E27FC236}">
                <a16:creationId xmlns:a16="http://schemas.microsoft.com/office/drawing/2014/main" id="{AB058D02-9900-4D0F-8E60-C21D3612D4A3}"/>
              </a:ext>
            </a:extLst>
          </p:cNvPr>
          <p:cNvSpPr>
            <a:spLocks noChangeShapeType="1"/>
          </p:cNvSpPr>
          <p:nvPr>
            <p:custDataLst>
              <p:tags r:id="rId4"/>
            </p:custDataLst>
          </p:nvPr>
        </p:nvSpPr>
        <p:spPr bwMode="auto">
          <a:xfrm rot="5400000" flipH="1" flipV="1">
            <a:off x="2989423" y="2080106"/>
            <a:ext cx="685354" cy="669257"/>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6" name="Line 99">
            <a:extLst>
              <a:ext uri="{FF2B5EF4-FFF2-40B4-BE49-F238E27FC236}">
                <a16:creationId xmlns:a16="http://schemas.microsoft.com/office/drawing/2014/main" id="{0ED1E94B-4B8A-4A98-B153-B7268722EE6B}"/>
              </a:ext>
            </a:extLst>
          </p:cNvPr>
          <p:cNvSpPr>
            <a:spLocks noChangeShapeType="1"/>
          </p:cNvSpPr>
          <p:nvPr>
            <p:custDataLst>
              <p:tags r:id="rId5"/>
            </p:custDataLst>
          </p:nvPr>
        </p:nvSpPr>
        <p:spPr bwMode="auto">
          <a:xfrm rot="5400000" flipH="1">
            <a:off x="3936680" y="2147248"/>
            <a:ext cx="717509" cy="543321"/>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7" name="Line 99">
            <a:extLst>
              <a:ext uri="{FF2B5EF4-FFF2-40B4-BE49-F238E27FC236}">
                <a16:creationId xmlns:a16="http://schemas.microsoft.com/office/drawing/2014/main" id="{C0AF83DD-1DF6-4E68-9195-AF974D90A300}"/>
              </a:ext>
            </a:extLst>
          </p:cNvPr>
          <p:cNvSpPr>
            <a:spLocks noChangeShapeType="1"/>
          </p:cNvSpPr>
          <p:nvPr>
            <p:custDataLst>
              <p:tags r:id="rId6"/>
            </p:custDataLst>
          </p:nvPr>
        </p:nvSpPr>
        <p:spPr bwMode="auto">
          <a:xfrm rot="5400000" flipH="1" flipV="1">
            <a:off x="3820717" y="2452195"/>
            <a:ext cx="0" cy="1248664"/>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8" name="Line 99">
            <a:extLst>
              <a:ext uri="{FF2B5EF4-FFF2-40B4-BE49-F238E27FC236}">
                <a16:creationId xmlns:a16="http://schemas.microsoft.com/office/drawing/2014/main" id="{7F6AB51B-4291-4FF3-916E-23464B7337F5}"/>
              </a:ext>
            </a:extLst>
          </p:cNvPr>
          <p:cNvSpPr>
            <a:spLocks noChangeShapeType="1"/>
          </p:cNvSpPr>
          <p:nvPr>
            <p:custDataLst>
              <p:tags r:id="rId7"/>
            </p:custDataLst>
          </p:nvPr>
        </p:nvSpPr>
        <p:spPr bwMode="auto">
          <a:xfrm rot="5400000" flipH="1">
            <a:off x="4445553" y="3596753"/>
            <a:ext cx="728940" cy="156994"/>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9" name="Line 99">
            <a:extLst>
              <a:ext uri="{FF2B5EF4-FFF2-40B4-BE49-F238E27FC236}">
                <a16:creationId xmlns:a16="http://schemas.microsoft.com/office/drawing/2014/main" id="{937296B4-46C1-46D9-9FC4-A9B1DACF92F0}"/>
              </a:ext>
            </a:extLst>
          </p:cNvPr>
          <p:cNvSpPr>
            <a:spLocks noChangeShapeType="1"/>
          </p:cNvSpPr>
          <p:nvPr>
            <p:custDataLst>
              <p:tags r:id="rId8"/>
            </p:custDataLst>
          </p:nvPr>
        </p:nvSpPr>
        <p:spPr bwMode="auto">
          <a:xfrm rot="5400000" flipH="1">
            <a:off x="2763321" y="1068875"/>
            <a:ext cx="8794" cy="1533662"/>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20" name="文本框 19">
            <a:extLst>
              <a:ext uri="{FF2B5EF4-FFF2-40B4-BE49-F238E27FC236}">
                <a16:creationId xmlns:a16="http://schemas.microsoft.com/office/drawing/2014/main" id="{E5E976E0-0FB7-4F63-A9BA-8BC9A8AD9EE7}"/>
              </a:ext>
            </a:extLst>
          </p:cNvPr>
          <p:cNvSpPr txBox="1"/>
          <p:nvPr/>
        </p:nvSpPr>
        <p:spPr>
          <a:xfrm>
            <a:off x="1224528" y="1310447"/>
            <a:ext cx="1069524" cy="277961"/>
          </a:xfrm>
          <a:prstGeom prst="rect">
            <a:avLst/>
          </a:prstGeom>
          <a:noFill/>
        </p:spPr>
        <p:txBody>
          <a:bodyPr wrap="none" rtlCol="0">
            <a:spAutoFit/>
          </a:bodyPr>
          <a:lstStyle/>
          <a:p>
            <a:pPr>
              <a:lnSpc>
                <a:spcPct val="120000"/>
              </a:lnSpc>
            </a:pPr>
            <a:r>
              <a:rPr lang="zh-CN" altLang="en-US" sz="1100" dirty="0">
                <a:cs typeface="+mn-ea"/>
                <a:sym typeface="+mn-lt"/>
              </a:rPr>
              <a:t>数据库</a:t>
            </a:r>
            <a:r>
              <a:rPr lang="en-US" altLang="zh-CN" sz="1100" dirty="0">
                <a:cs typeface="+mn-ea"/>
                <a:sym typeface="+mn-lt"/>
              </a:rPr>
              <a:t>/</a:t>
            </a:r>
            <a:r>
              <a:rPr lang="zh-CN" altLang="en-US" sz="1100" dirty="0">
                <a:cs typeface="+mn-ea"/>
                <a:sym typeface="+mn-lt"/>
              </a:rPr>
              <a:t>服务器</a:t>
            </a:r>
          </a:p>
        </p:txBody>
      </p:sp>
      <p:sp>
        <p:nvSpPr>
          <p:cNvPr id="21" name="文本框 20">
            <a:extLst>
              <a:ext uri="{FF2B5EF4-FFF2-40B4-BE49-F238E27FC236}">
                <a16:creationId xmlns:a16="http://schemas.microsoft.com/office/drawing/2014/main" id="{3DC2C19F-D965-496E-A360-A6B0C0D5202F}"/>
              </a:ext>
            </a:extLst>
          </p:cNvPr>
          <p:cNvSpPr txBox="1"/>
          <p:nvPr/>
        </p:nvSpPr>
        <p:spPr>
          <a:xfrm>
            <a:off x="3503213" y="1264052"/>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3</a:t>
            </a:r>
            <a:endParaRPr lang="zh-CN" altLang="en-US" sz="1050" dirty="0">
              <a:cs typeface="+mn-ea"/>
              <a:sym typeface="+mn-lt"/>
            </a:endParaRPr>
          </a:p>
        </p:txBody>
      </p:sp>
      <p:sp>
        <p:nvSpPr>
          <p:cNvPr id="22" name="文本框 21">
            <a:extLst>
              <a:ext uri="{FF2B5EF4-FFF2-40B4-BE49-F238E27FC236}">
                <a16:creationId xmlns:a16="http://schemas.microsoft.com/office/drawing/2014/main" id="{30DEEE68-C97C-46D2-8C09-A76324C468D4}"/>
              </a:ext>
            </a:extLst>
          </p:cNvPr>
          <p:cNvSpPr txBox="1"/>
          <p:nvPr/>
        </p:nvSpPr>
        <p:spPr>
          <a:xfrm>
            <a:off x="4983135" y="2915007"/>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2</a:t>
            </a:r>
            <a:endParaRPr lang="zh-CN" altLang="en-US" sz="1050" dirty="0">
              <a:cs typeface="+mn-ea"/>
              <a:sym typeface="+mn-lt"/>
            </a:endParaRPr>
          </a:p>
        </p:txBody>
      </p:sp>
      <p:sp>
        <p:nvSpPr>
          <p:cNvPr id="23" name="文本框 22">
            <a:extLst>
              <a:ext uri="{FF2B5EF4-FFF2-40B4-BE49-F238E27FC236}">
                <a16:creationId xmlns:a16="http://schemas.microsoft.com/office/drawing/2014/main" id="{6484A78E-AC8E-4A6B-88AE-5D772A6DDAF8}"/>
              </a:ext>
            </a:extLst>
          </p:cNvPr>
          <p:cNvSpPr txBox="1"/>
          <p:nvPr/>
        </p:nvSpPr>
        <p:spPr>
          <a:xfrm>
            <a:off x="1951806" y="2945613"/>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1</a:t>
            </a:r>
            <a:endParaRPr lang="zh-CN" altLang="en-US" sz="1050" dirty="0">
              <a:cs typeface="+mn-ea"/>
              <a:sym typeface="+mn-lt"/>
            </a:endParaRPr>
          </a:p>
        </p:txBody>
      </p:sp>
      <p:sp>
        <p:nvSpPr>
          <p:cNvPr id="24" name="文本框 23">
            <a:extLst>
              <a:ext uri="{FF2B5EF4-FFF2-40B4-BE49-F238E27FC236}">
                <a16:creationId xmlns:a16="http://schemas.microsoft.com/office/drawing/2014/main" id="{6B8F2DC8-E3E5-4262-8CFB-29B0E0157F86}"/>
              </a:ext>
            </a:extLst>
          </p:cNvPr>
          <p:cNvSpPr txBox="1"/>
          <p:nvPr/>
        </p:nvSpPr>
        <p:spPr>
          <a:xfrm>
            <a:off x="4938220" y="4182367"/>
            <a:ext cx="633507" cy="269561"/>
          </a:xfrm>
          <a:prstGeom prst="rect">
            <a:avLst/>
          </a:prstGeom>
          <a:noFill/>
        </p:spPr>
        <p:txBody>
          <a:bodyPr wrap="none" rtlCol="0">
            <a:spAutoFit/>
          </a:bodyPr>
          <a:lstStyle/>
          <a:p>
            <a:pPr>
              <a:lnSpc>
                <a:spcPct val="120000"/>
              </a:lnSpc>
            </a:pPr>
            <a:r>
              <a:rPr lang="zh-CN" altLang="en-US" sz="1050" dirty="0">
                <a:cs typeface="+mn-ea"/>
                <a:sym typeface="+mn-lt"/>
              </a:rPr>
              <a:t>无线</a:t>
            </a:r>
            <a:r>
              <a:rPr lang="en-US" altLang="zh-CN" sz="1050" dirty="0">
                <a:cs typeface="+mn-ea"/>
                <a:sym typeface="+mn-lt"/>
              </a:rPr>
              <a:t>AP</a:t>
            </a:r>
            <a:endParaRPr lang="zh-CN" altLang="en-US" sz="1050" dirty="0">
              <a:cs typeface="+mn-ea"/>
              <a:sym typeface="+mn-lt"/>
            </a:endParaRPr>
          </a:p>
        </p:txBody>
      </p:sp>
      <p:sp>
        <p:nvSpPr>
          <p:cNvPr id="25" name="文本框 24">
            <a:extLst>
              <a:ext uri="{FF2B5EF4-FFF2-40B4-BE49-F238E27FC236}">
                <a16:creationId xmlns:a16="http://schemas.microsoft.com/office/drawing/2014/main" id="{627CCD87-1845-484B-A19A-5A5C56217046}"/>
              </a:ext>
            </a:extLst>
          </p:cNvPr>
          <p:cNvSpPr txBox="1"/>
          <p:nvPr/>
        </p:nvSpPr>
        <p:spPr>
          <a:xfrm>
            <a:off x="2318428" y="5741840"/>
            <a:ext cx="588623" cy="269561"/>
          </a:xfrm>
          <a:prstGeom prst="rect">
            <a:avLst/>
          </a:prstGeom>
          <a:noFill/>
        </p:spPr>
        <p:txBody>
          <a:bodyPr wrap="none" rtlCol="0">
            <a:spAutoFit/>
          </a:bodyPr>
          <a:lstStyle/>
          <a:p>
            <a:pPr>
              <a:lnSpc>
                <a:spcPct val="120000"/>
              </a:lnSpc>
            </a:pPr>
            <a:r>
              <a:rPr lang="zh-CN" altLang="en-US" sz="1050" dirty="0">
                <a:cs typeface="+mn-ea"/>
                <a:sym typeface="+mn-lt"/>
              </a:rPr>
              <a:t>计算机</a:t>
            </a:r>
          </a:p>
        </p:txBody>
      </p:sp>
      <p:sp>
        <p:nvSpPr>
          <p:cNvPr id="26" name="文本框 25">
            <a:extLst>
              <a:ext uri="{FF2B5EF4-FFF2-40B4-BE49-F238E27FC236}">
                <a16:creationId xmlns:a16="http://schemas.microsoft.com/office/drawing/2014/main" id="{A9EE726A-E692-4BC4-9FF5-EA5B6C223B6C}"/>
              </a:ext>
            </a:extLst>
          </p:cNvPr>
          <p:cNvSpPr txBox="1"/>
          <p:nvPr/>
        </p:nvSpPr>
        <p:spPr>
          <a:xfrm>
            <a:off x="4142646" y="5741776"/>
            <a:ext cx="453970" cy="269561"/>
          </a:xfrm>
          <a:prstGeom prst="rect">
            <a:avLst/>
          </a:prstGeom>
          <a:noFill/>
        </p:spPr>
        <p:txBody>
          <a:bodyPr wrap="none" rtlCol="0">
            <a:spAutoFit/>
          </a:bodyPr>
          <a:lstStyle/>
          <a:p>
            <a:pPr>
              <a:lnSpc>
                <a:spcPct val="120000"/>
              </a:lnSpc>
            </a:pPr>
            <a:r>
              <a:rPr lang="zh-CN" altLang="en-US" sz="1050" dirty="0">
                <a:cs typeface="+mn-ea"/>
                <a:sym typeface="+mn-lt"/>
              </a:rPr>
              <a:t>手机</a:t>
            </a:r>
          </a:p>
        </p:txBody>
      </p:sp>
      <p:sp>
        <p:nvSpPr>
          <p:cNvPr id="27" name="文本框 26">
            <a:extLst>
              <a:ext uri="{FF2B5EF4-FFF2-40B4-BE49-F238E27FC236}">
                <a16:creationId xmlns:a16="http://schemas.microsoft.com/office/drawing/2014/main" id="{BB0F2CA4-EDEA-40C8-AFF9-92C1EF4E4985}"/>
              </a:ext>
            </a:extLst>
          </p:cNvPr>
          <p:cNvSpPr txBox="1"/>
          <p:nvPr/>
        </p:nvSpPr>
        <p:spPr>
          <a:xfrm>
            <a:off x="4938220" y="5701139"/>
            <a:ext cx="588623" cy="269561"/>
          </a:xfrm>
          <a:prstGeom prst="rect">
            <a:avLst/>
          </a:prstGeom>
          <a:noFill/>
        </p:spPr>
        <p:txBody>
          <a:bodyPr wrap="none" rtlCol="0">
            <a:spAutoFit/>
          </a:bodyPr>
          <a:lstStyle/>
          <a:p>
            <a:pPr>
              <a:lnSpc>
                <a:spcPct val="120000"/>
              </a:lnSpc>
            </a:pPr>
            <a:r>
              <a:rPr lang="zh-CN" altLang="en-US" sz="1050" dirty="0">
                <a:cs typeface="+mn-ea"/>
                <a:sym typeface="+mn-lt"/>
              </a:rPr>
              <a:t>笔记本</a:t>
            </a:r>
          </a:p>
        </p:txBody>
      </p:sp>
      <p:sp>
        <p:nvSpPr>
          <p:cNvPr id="28" name="矩形 27">
            <a:extLst>
              <a:ext uri="{FF2B5EF4-FFF2-40B4-BE49-F238E27FC236}">
                <a16:creationId xmlns:a16="http://schemas.microsoft.com/office/drawing/2014/main" id="{ACB4A615-F6AC-4A94-BA08-3C2B8CB524BD}"/>
              </a:ext>
            </a:extLst>
          </p:cNvPr>
          <p:cNvSpPr/>
          <p:nvPr/>
        </p:nvSpPr>
        <p:spPr>
          <a:xfrm>
            <a:off x="4199450" y="2096597"/>
            <a:ext cx="872355" cy="463460"/>
          </a:xfrm>
          <a:prstGeom prst="rect">
            <a:avLst/>
          </a:prstGeom>
        </p:spPr>
        <p:txBody>
          <a:bodyPr wrap="none">
            <a:spAutoFit/>
          </a:bodyPr>
          <a:lstStyle/>
          <a:p>
            <a:pPr>
              <a:lnSpc>
                <a:spcPct val="120000"/>
              </a:lnSpc>
            </a:pPr>
            <a:r>
              <a:rPr lang="en-US" altLang="zh-CN" sz="1050" dirty="0">
                <a:solidFill>
                  <a:srgbClr val="3333FF"/>
                </a:solidFill>
                <a:cs typeface="+mn-ea"/>
                <a:sym typeface="+mn-lt"/>
              </a:rPr>
              <a:t>POS</a:t>
            </a:r>
            <a:r>
              <a:rPr lang="zh-CN" altLang="en-US" sz="1050" dirty="0">
                <a:solidFill>
                  <a:srgbClr val="3333FF"/>
                </a:solidFill>
                <a:cs typeface="+mn-ea"/>
                <a:sym typeface="+mn-lt"/>
              </a:rPr>
              <a:t>光接口</a:t>
            </a:r>
            <a:endParaRPr lang="en-US" altLang="zh-CN" sz="1050" dirty="0">
              <a:solidFill>
                <a:srgbClr val="3333FF"/>
              </a:solidFill>
              <a:cs typeface="+mn-ea"/>
              <a:sym typeface="+mn-lt"/>
            </a:endParaRPr>
          </a:p>
          <a:p>
            <a:pPr>
              <a:lnSpc>
                <a:spcPct val="120000"/>
              </a:lnSpc>
            </a:pPr>
            <a:r>
              <a:rPr lang="zh-CN" altLang="en-US" sz="1050" dirty="0">
                <a:solidFill>
                  <a:srgbClr val="3333FF"/>
                </a:solidFill>
                <a:cs typeface="+mn-ea"/>
                <a:sym typeface="+mn-lt"/>
              </a:rPr>
              <a:t>（光纤）</a:t>
            </a:r>
          </a:p>
        </p:txBody>
      </p:sp>
      <p:sp>
        <p:nvSpPr>
          <p:cNvPr id="29" name="矩形 28">
            <a:extLst>
              <a:ext uri="{FF2B5EF4-FFF2-40B4-BE49-F238E27FC236}">
                <a16:creationId xmlns:a16="http://schemas.microsoft.com/office/drawing/2014/main" id="{54596E9D-40FA-4B47-A32E-067A7BC60324}"/>
              </a:ext>
            </a:extLst>
          </p:cNvPr>
          <p:cNvSpPr/>
          <p:nvPr/>
        </p:nvSpPr>
        <p:spPr>
          <a:xfrm>
            <a:off x="4752100" y="3418288"/>
            <a:ext cx="857927" cy="463460"/>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（电缆）</a:t>
            </a:r>
          </a:p>
        </p:txBody>
      </p:sp>
      <p:sp>
        <p:nvSpPr>
          <p:cNvPr id="30" name="矩形 29">
            <a:extLst>
              <a:ext uri="{FF2B5EF4-FFF2-40B4-BE49-F238E27FC236}">
                <a16:creationId xmlns:a16="http://schemas.microsoft.com/office/drawing/2014/main" id="{DB93DB75-116F-42A5-9C20-EB2279211E7C}"/>
              </a:ext>
            </a:extLst>
          </p:cNvPr>
          <p:cNvSpPr/>
          <p:nvPr/>
        </p:nvSpPr>
        <p:spPr>
          <a:xfrm>
            <a:off x="1473258" y="4261988"/>
            <a:ext cx="1261884" cy="463460"/>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（由集线器互连）</a:t>
            </a:r>
          </a:p>
        </p:txBody>
      </p:sp>
      <p:grpSp>
        <p:nvGrpSpPr>
          <p:cNvPr id="31" name="组合 30">
            <a:extLst>
              <a:ext uri="{FF2B5EF4-FFF2-40B4-BE49-F238E27FC236}">
                <a16:creationId xmlns:a16="http://schemas.microsoft.com/office/drawing/2014/main" id="{A9E7EE14-C3B1-4DA5-A410-0C1CAD088F14}"/>
              </a:ext>
            </a:extLst>
          </p:cNvPr>
          <p:cNvGrpSpPr/>
          <p:nvPr/>
        </p:nvGrpSpPr>
        <p:grpSpPr>
          <a:xfrm>
            <a:off x="1929329" y="4823822"/>
            <a:ext cx="843917" cy="213405"/>
            <a:chOff x="6596063" y="4965700"/>
            <a:chExt cx="839787" cy="282575"/>
          </a:xfrm>
        </p:grpSpPr>
        <p:sp>
          <p:nvSpPr>
            <p:cNvPr id="32" name="Freeform 5">
              <a:extLst>
                <a:ext uri="{FF2B5EF4-FFF2-40B4-BE49-F238E27FC236}">
                  <a16:creationId xmlns:a16="http://schemas.microsoft.com/office/drawing/2014/main" id="{D385ADA4-849C-4A96-ADC5-2D36B0922208}"/>
                </a:ext>
              </a:extLst>
            </p:cNvPr>
            <p:cNvSpPr>
              <a:spLocks noEditPoints="1"/>
            </p:cNvSpPr>
            <p:nvPr/>
          </p:nvSpPr>
          <p:spPr bwMode="auto">
            <a:xfrm>
              <a:off x="6596063" y="4965700"/>
              <a:ext cx="839787" cy="282575"/>
            </a:xfrm>
            <a:custGeom>
              <a:avLst/>
              <a:gdLst>
                <a:gd name="T0" fmla="*/ 2554 w 2800"/>
                <a:gd name="T1" fmla="*/ 936 h 936"/>
                <a:gd name="T2" fmla="*/ 247 w 2800"/>
                <a:gd name="T3" fmla="*/ 936 h 936"/>
                <a:gd name="T4" fmla="*/ 0 w 2800"/>
                <a:gd name="T5" fmla="*/ 689 h 936"/>
                <a:gd name="T6" fmla="*/ 0 w 2800"/>
                <a:gd name="T7" fmla="*/ 247 h 936"/>
                <a:gd name="T8" fmla="*/ 247 w 2800"/>
                <a:gd name="T9" fmla="*/ 0 h 936"/>
                <a:gd name="T10" fmla="*/ 2554 w 2800"/>
                <a:gd name="T11" fmla="*/ 0 h 936"/>
                <a:gd name="T12" fmla="*/ 2800 w 2800"/>
                <a:gd name="T13" fmla="*/ 247 h 936"/>
                <a:gd name="T14" fmla="*/ 2800 w 2800"/>
                <a:gd name="T15" fmla="*/ 689 h 936"/>
                <a:gd name="T16" fmla="*/ 2554 w 2800"/>
                <a:gd name="T17" fmla="*/ 936 h 936"/>
                <a:gd name="T18" fmla="*/ 247 w 2800"/>
                <a:gd name="T19" fmla="*/ 120 h 936"/>
                <a:gd name="T20" fmla="*/ 120 w 2800"/>
                <a:gd name="T21" fmla="*/ 247 h 936"/>
                <a:gd name="T22" fmla="*/ 120 w 2800"/>
                <a:gd name="T23" fmla="*/ 689 h 936"/>
                <a:gd name="T24" fmla="*/ 247 w 2800"/>
                <a:gd name="T25" fmla="*/ 816 h 936"/>
                <a:gd name="T26" fmla="*/ 2554 w 2800"/>
                <a:gd name="T27" fmla="*/ 816 h 936"/>
                <a:gd name="T28" fmla="*/ 2680 w 2800"/>
                <a:gd name="T29" fmla="*/ 689 h 936"/>
                <a:gd name="T30" fmla="*/ 2680 w 2800"/>
                <a:gd name="T31" fmla="*/ 247 h 936"/>
                <a:gd name="T32" fmla="*/ 2554 w 2800"/>
                <a:gd name="T33" fmla="*/ 120 h 936"/>
                <a:gd name="T34" fmla="*/ 247 w 2800"/>
                <a:gd name="T35" fmla="*/ 12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0" h="936">
                  <a:moveTo>
                    <a:pt x="2554" y="936"/>
                  </a:moveTo>
                  <a:cubicBezTo>
                    <a:pt x="247" y="936"/>
                    <a:pt x="247" y="936"/>
                    <a:pt x="247" y="936"/>
                  </a:cubicBezTo>
                  <a:cubicBezTo>
                    <a:pt x="111" y="936"/>
                    <a:pt x="0" y="825"/>
                    <a:pt x="0" y="689"/>
                  </a:cubicBezTo>
                  <a:cubicBezTo>
                    <a:pt x="0" y="247"/>
                    <a:pt x="0" y="247"/>
                    <a:pt x="0" y="247"/>
                  </a:cubicBezTo>
                  <a:cubicBezTo>
                    <a:pt x="0" y="111"/>
                    <a:pt x="111" y="0"/>
                    <a:pt x="247" y="0"/>
                  </a:cubicBezTo>
                  <a:cubicBezTo>
                    <a:pt x="2554" y="0"/>
                    <a:pt x="2554" y="0"/>
                    <a:pt x="2554" y="0"/>
                  </a:cubicBezTo>
                  <a:cubicBezTo>
                    <a:pt x="2690" y="0"/>
                    <a:pt x="2800" y="111"/>
                    <a:pt x="2800" y="247"/>
                  </a:cubicBezTo>
                  <a:cubicBezTo>
                    <a:pt x="2800" y="689"/>
                    <a:pt x="2800" y="689"/>
                    <a:pt x="2800" y="689"/>
                  </a:cubicBezTo>
                  <a:cubicBezTo>
                    <a:pt x="2800" y="825"/>
                    <a:pt x="2690" y="936"/>
                    <a:pt x="2554" y="936"/>
                  </a:cubicBezTo>
                  <a:close/>
                  <a:moveTo>
                    <a:pt x="247" y="120"/>
                  </a:moveTo>
                  <a:cubicBezTo>
                    <a:pt x="177" y="120"/>
                    <a:pt x="120" y="177"/>
                    <a:pt x="120" y="247"/>
                  </a:cubicBezTo>
                  <a:cubicBezTo>
                    <a:pt x="120" y="689"/>
                    <a:pt x="120" y="689"/>
                    <a:pt x="120" y="689"/>
                  </a:cubicBezTo>
                  <a:cubicBezTo>
                    <a:pt x="120" y="759"/>
                    <a:pt x="177" y="816"/>
                    <a:pt x="247" y="816"/>
                  </a:cubicBezTo>
                  <a:cubicBezTo>
                    <a:pt x="2554" y="816"/>
                    <a:pt x="2554" y="816"/>
                    <a:pt x="2554" y="816"/>
                  </a:cubicBezTo>
                  <a:cubicBezTo>
                    <a:pt x="2624" y="816"/>
                    <a:pt x="2680" y="759"/>
                    <a:pt x="2680" y="689"/>
                  </a:cubicBezTo>
                  <a:cubicBezTo>
                    <a:pt x="2680" y="247"/>
                    <a:pt x="2680" y="247"/>
                    <a:pt x="2680" y="247"/>
                  </a:cubicBezTo>
                  <a:cubicBezTo>
                    <a:pt x="2680" y="177"/>
                    <a:pt x="2624" y="120"/>
                    <a:pt x="2554" y="120"/>
                  </a:cubicBezTo>
                  <a:lnTo>
                    <a:pt x="247" y="120"/>
                  </a:ln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3" name="Freeform 6">
              <a:extLst>
                <a:ext uri="{FF2B5EF4-FFF2-40B4-BE49-F238E27FC236}">
                  <a16:creationId xmlns:a16="http://schemas.microsoft.com/office/drawing/2014/main" id="{388E2B2C-1A84-41D2-BB7F-73967996DEB9}"/>
                </a:ext>
              </a:extLst>
            </p:cNvPr>
            <p:cNvSpPr>
              <a:spLocks noEditPoints="1"/>
            </p:cNvSpPr>
            <p:nvPr/>
          </p:nvSpPr>
          <p:spPr bwMode="auto">
            <a:xfrm>
              <a:off x="6784975" y="5032375"/>
              <a:ext cx="130175" cy="149225"/>
            </a:xfrm>
            <a:custGeom>
              <a:avLst/>
              <a:gdLst>
                <a:gd name="T0" fmla="*/ 279 w 436"/>
                <a:gd name="T1" fmla="*/ 496 h 496"/>
                <a:gd name="T2" fmla="*/ 158 w 436"/>
                <a:gd name="T3" fmla="*/ 496 h 496"/>
                <a:gd name="T4" fmla="*/ 113 w 436"/>
                <a:gd name="T5" fmla="*/ 452 h 496"/>
                <a:gd name="T6" fmla="*/ 113 w 436"/>
                <a:gd name="T7" fmla="*/ 392 h 496"/>
                <a:gd name="T8" fmla="*/ 91 w 436"/>
                <a:gd name="T9" fmla="*/ 392 h 496"/>
                <a:gd name="T10" fmla="*/ 0 w 436"/>
                <a:gd name="T11" fmla="*/ 308 h 496"/>
                <a:gd name="T12" fmla="*/ 0 w 436"/>
                <a:gd name="T13" fmla="*/ 84 h 496"/>
                <a:gd name="T14" fmla="*/ 91 w 436"/>
                <a:gd name="T15" fmla="*/ 0 h 496"/>
                <a:gd name="T16" fmla="*/ 346 w 436"/>
                <a:gd name="T17" fmla="*/ 0 h 496"/>
                <a:gd name="T18" fmla="*/ 436 w 436"/>
                <a:gd name="T19" fmla="*/ 84 h 496"/>
                <a:gd name="T20" fmla="*/ 436 w 436"/>
                <a:gd name="T21" fmla="*/ 308 h 496"/>
                <a:gd name="T22" fmla="*/ 346 w 436"/>
                <a:gd name="T23" fmla="*/ 392 h 496"/>
                <a:gd name="T24" fmla="*/ 324 w 436"/>
                <a:gd name="T25" fmla="*/ 392 h 496"/>
                <a:gd name="T26" fmla="*/ 324 w 436"/>
                <a:gd name="T27" fmla="*/ 452 h 496"/>
                <a:gd name="T28" fmla="*/ 279 w 436"/>
                <a:gd name="T29" fmla="*/ 496 h 496"/>
                <a:gd name="T30" fmla="*/ 185 w 436"/>
                <a:gd name="T31" fmla="*/ 424 h 496"/>
                <a:gd name="T32" fmla="*/ 252 w 436"/>
                <a:gd name="T33" fmla="*/ 424 h 496"/>
                <a:gd name="T34" fmla="*/ 252 w 436"/>
                <a:gd name="T35" fmla="*/ 365 h 496"/>
                <a:gd name="T36" fmla="*/ 257 w 436"/>
                <a:gd name="T37" fmla="*/ 335 h 496"/>
                <a:gd name="T38" fmla="*/ 286 w 436"/>
                <a:gd name="T39" fmla="*/ 320 h 496"/>
                <a:gd name="T40" fmla="*/ 346 w 436"/>
                <a:gd name="T41" fmla="*/ 320 h 496"/>
                <a:gd name="T42" fmla="*/ 364 w 436"/>
                <a:gd name="T43" fmla="*/ 308 h 496"/>
                <a:gd name="T44" fmla="*/ 364 w 436"/>
                <a:gd name="T45" fmla="*/ 84 h 496"/>
                <a:gd name="T46" fmla="*/ 346 w 436"/>
                <a:gd name="T47" fmla="*/ 72 h 496"/>
                <a:gd name="T48" fmla="*/ 91 w 436"/>
                <a:gd name="T49" fmla="*/ 72 h 496"/>
                <a:gd name="T50" fmla="*/ 72 w 436"/>
                <a:gd name="T51" fmla="*/ 84 h 496"/>
                <a:gd name="T52" fmla="*/ 72 w 436"/>
                <a:gd name="T53" fmla="*/ 308 h 496"/>
                <a:gd name="T54" fmla="*/ 91 w 436"/>
                <a:gd name="T55" fmla="*/ 320 h 496"/>
                <a:gd name="T56" fmla="*/ 150 w 436"/>
                <a:gd name="T57" fmla="*/ 320 h 496"/>
                <a:gd name="T58" fmla="*/ 179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8" y="496"/>
                    <a:pt x="158" y="496"/>
                    <a:pt x="158" y="496"/>
                  </a:cubicBezTo>
                  <a:cubicBezTo>
                    <a:pt x="133" y="496"/>
                    <a:pt x="113" y="476"/>
                    <a:pt x="113" y="452"/>
                  </a:cubicBezTo>
                  <a:cubicBezTo>
                    <a:pt x="113" y="392"/>
                    <a:pt x="113" y="392"/>
                    <a:pt x="113" y="392"/>
                  </a:cubicBezTo>
                  <a:cubicBezTo>
                    <a:pt x="91" y="392"/>
                    <a:pt x="91" y="392"/>
                    <a:pt x="91" y="392"/>
                  </a:cubicBezTo>
                  <a:cubicBezTo>
                    <a:pt x="41" y="392"/>
                    <a:pt x="0" y="354"/>
                    <a:pt x="0" y="308"/>
                  </a:cubicBezTo>
                  <a:cubicBezTo>
                    <a:pt x="0" y="84"/>
                    <a:pt x="0" y="84"/>
                    <a:pt x="0" y="84"/>
                  </a:cubicBezTo>
                  <a:cubicBezTo>
                    <a:pt x="0" y="38"/>
                    <a:pt x="41" y="0"/>
                    <a:pt x="91" y="0"/>
                  </a:cubicBezTo>
                  <a:cubicBezTo>
                    <a:pt x="346" y="0"/>
                    <a:pt x="346" y="0"/>
                    <a:pt x="346" y="0"/>
                  </a:cubicBezTo>
                  <a:cubicBezTo>
                    <a:pt x="396" y="0"/>
                    <a:pt x="436" y="38"/>
                    <a:pt x="436" y="84"/>
                  </a:cubicBezTo>
                  <a:cubicBezTo>
                    <a:pt x="436" y="308"/>
                    <a:pt x="436" y="308"/>
                    <a:pt x="436" y="308"/>
                  </a:cubicBezTo>
                  <a:cubicBezTo>
                    <a:pt x="436" y="354"/>
                    <a:pt x="396" y="392"/>
                    <a:pt x="346" y="392"/>
                  </a:cubicBezTo>
                  <a:cubicBezTo>
                    <a:pt x="324" y="392"/>
                    <a:pt x="324" y="392"/>
                    <a:pt x="324" y="392"/>
                  </a:cubicBezTo>
                  <a:cubicBezTo>
                    <a:pt x="324" y="452"/>
                    <a:pt x="324" y="452"/>
                    <a:pt x="324" y="452"/>
                  </a:cubicBezTo>
                  <a:cubicBezTo>
                    <a:pt x="324" y="476"/>
                    <a:pt x="304" y="496"/>
                    <a:pt x="279" y="496"/>
                  </a:cubicBezTo>
                  <a:close/>
                  <a:moveTo>
                    <a:pt x="185" y="424"/>
                  </a:moveTo>
                  <a:cubicBezTo>
                    <a:pt x="252" y="424"/>
                    <a:pt x="252" y="424"/>
                    <a:pt x="252" y="424"/>
                  </a:cubicBezTo>
                  <a:cubicBezTo>
                    <a:pt x="252" y="365"/>
                    <a:pt x="252" y="365"/>
                    <a:pt x="252" y="365"/>
                  </a:cubicBezTo>
                  <a:cubicBezTo>
                    <a:pt x="249" y="355"/>
                    <a:pt x="251" y="344"/>
                    <a:pt x="257" y="335"/>
                  </a:cubicBezTo>
                  <a:cubicBezTo>
                    <a:pt x="264" y="325"/>
                    <a:pt x="275" y="320"/>
                    <a:pt x="286" y="320"/>
                  </a:cubicBezTo>
                  <a:cubicBezTo>
                    <a:pt x="346" y="320"/>
                    <a:pt x="346" y="320"/>
                    <a:pt x="346" y="320"/>
                  </a:cubicBezTo>
                  <a:cubicBezTo>
                    <a:pt x="356" y="320"/>
                    <a:pt x="364" y="314"/>
                    <a:pt x="364" y="308"/>
                  </a:cubicBezTo>
                  <a:cubicBezTo>
                    <a:pt x="364" y="84"/>
                    <a:pt x="364" y="84"/>
                    <a:pt x="364" y="84"/>
                  </a:cubicBezTo>
                  <a:cubicBezTo>
                    <a:pt x="364" y="79"/>
                    <a:pt x="356" y="72"/>
                    <a:pt x="346" y="72"/>
                  </a:cubicBezTo>
                  <a:cubicBezTo>
                    <a:pt x="91" y="72"/>
                    <a:pt x="91" y="72"/>
                    <a:pt x="91" y="72"/>
                  </a:cubicBezTo>
                  <a:cubicBezTo>
                    <a:pt x="80" y="72"/>
                    <a:pt x="72" y="79"/>
                    <a:pt x="72" y="84"/>
                  </a:cubicBezTo>
                  <a:cubicBezTo>
                    <a:pt x="72" y="308"/>
                    <a:pt x="72" y="308"/>
                    <a:pt x="72" y="308"/>
                  </a:cubicBezTo>
                  <a:cubicBezTo>
                    <a:pt x="72" y="314"/>
                    <a:pt x="80" y="320"/>
                    <a:pt x="91" y="320"/>
                  </a:cubicBezTo>
                  <a:cubicBezTo>
                    <a:pt x="150" y="320"/>
                    <a:pt x="150" y="320"/>
                    <a:pt x="150" y="320"/>
                  </a:cubicBezTo>
                  <a:cubicBezTo>
                    <a:pt x="162" y="320"/>
                    <a:pt x="173" y="325"/>
                    <a:pt x="179" y="335"/>
                  </a:cubicBezTo>
                  <a:cubicBezTo>
                    <a:pt x="186" y="344"/>
                    <a:pt x="188"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4" name="Freeform 7">
              <a:extLst>
                <a:ext uri="{FF2B5EF4-FFF2-40B4-BE49-F238E27FC236}">
                  <a16:creationId xmlns:a16="http://schemas.microsoft.com/office/drawing/2014/main" id="{4DB24708-FC67-4105-886E-0D2763CA4754}"/>
                </a:ext>
              </a:extLst>
            </p:cNvPr>
            <p:cNvSpPr>
              <a:spLocks noEditPoints="1"/>
            </p:cNvSpPr>
            <p:nvPr/>
          </p:nvSpPr>
          <p:spPr bwMode="auto">
            <a:xfrm>
              <a:off x="6997700" y="5032375"/>
              <a:ext cx="130175" cy="149225"/>
            </a:xfrm>
            <a:custGeom>
              <a:avLst/>
              <a:gdLst>
                <a:gd name="T0" fmla="*/ 279 w 436"/>
                <a:gd name="T1" fmla="*/ 496 h 496"/>
                <a:gd name="T2" fmla="*/ 157 w 436"/>
                <a:gd name="T3" fmla="*/ 496 h 496"/>
                <a:gd name="T4" fmla="*/ 113 w 436"/>
                <a:gd name="T5" fmla="*/ 452 h 496"/>
                <a:gd name="T6" fmla="*/ 113 w 436"/>
                <a:gd name="T7" fmla="*/ 392 h 496"/>
                <a:gd name="T8" fmla="*/ 90 w 436"/>
                <a:gd name="T9" fmla="*/ 392 h 496"/>
                <a:gd name="T10" fmla="*/ 0 w 436"/>
                <a:gd name="T11" fmla="*/ 308 h 496"/>
                <a:gd name="T12" fmla="*/ 0 w 436"/>
                <a:gd name="T13" fmla="*/ 84 h 496"/>
                <a:gd name="T14" fmla="*/ 90 w 436"/>
                <a:gd name="T15" fmla="*/ 0 h 496"/>
                <a:gd name="T16" fmla="*/ 345 w 436"/>
                <a:gd name="T17" fmla="*/ 0 h 496"/>
                <a:gd name="T18" fmla="*/ 436 w 436"/>
                <a:gd name="T19" fmla="*/ 84 h 496"/>
                <a:gd name="T20" fmla="*/ 436 w 436"/>
                <a:gd name="T21" fmla="*/ 308 h 496"/>
                <a:gd name="T22" fmla="*/ 345 w 436"/>
                <a:gd name="T23" fmla="*/ 392 h 496"/>
                <a:gd name="T24" fmla="*/ 323 w 436"/>
                <a:gd name="T25" fmla="*/ 392 h 496"/>
                <a:gd name="T26" fmla="*/ 323 w 436"/>
                <a:gd name="T27" fmla="*/ 452 h 496"/>
                <a:gd name="T28" fmla="*/ 279 w 436"/>
                <a:gd name="T29" fmla="*/ 496 h 496"/>
                <a:gd name="T30" fmla="*/ 185 w 436"/>
                <a:gd name="T31" fmla="*/ 424 h 496"/>
                <a:gd name="T32" fmla="*/ 251 w 436"/>
                <a:gd name="T33" fmla="*/ 424 h 496"/>
                <a:gd name="T34" fmla="*/ 251 w 436"/>
                <a:gd name="T35" fmla="*/ 365 h 496"/>
                <a:gd name="T36" fmla="*/ 257 w 436"/>
                <a:gd name="T37" fmla="*/ 335 h 496"/>
                <a:gd name="T38" fmla="*/ 286 w 436"/>
                <a:gd name="T39" fmla="*/ 320 h 496"/>
                <a:gd name="T40" fmla="*/ 345 w 436"/>
                <a:gd name="T41" fmla="*/ 320 h 496"/>
                <a:gd name="T42" fmla="*/ 364 w 436"/>
                <a:gd name="T43" fmla="*/ 308 h 496"/>
                <a:gd name="T44" fmla="*/ 364 w 436"/>
                <a:gd name="T45" fmla="*/ 84 h 496"/>
                <a:gd name="T46" fmla="*/ 345 w 436"/>
                <a:gd name="T47" fmla="*/ 72 h 496"/>
                <a:gd name="T48" fmla="*/ 90 w 436"/>
                <a:gd name="T49" fmla="*/ 72 h 496"/>
                <a:gd name="T50" fmla="*/ 72 w 436"/>
                <a:gd name="T51" fmla="*/ 84 h 496"/>
                <a:gd name="T52" fmla="*/ 72 w 436"/>
                <a:gd name="T53" fmla="*/ 308 h 496"/>
                <a:gd name="T54" fmla="*/ 90 w 436"/>
                <a:gd name="T55" fmla="*/ 320 h 496"/>
                <a:gd name="T56" fmla="*/ 150 w 436"/>
                <a:gd name="T57" fmla="*/ 320 h 496"/>
                <a:gd name="T58" fmla="*/ 179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7" y="496"/>
                    <a:pt x="157" y="496"/>
                    <a:pt x="157" y="496"/>
                  </a:cubicBezTo>
                  <a:cubicBezTo>
                    <a:pt x="133" y="496"/>
                    <a:pt x="113" y="476"/>
                    <a:pt x="113" y="452"/>
                  </a:cubicBezTo>
                  <a:cubicBezTo>
                    <a:pt x="113" y="392"/>
                    <a:pt x="113" y="392"/>
                    <a:pt x="113" y="392"/>
                  </a:cubicBezTo>
                  <a:cubicBezTo>
                    <a:pt x="90" y="392"/>
                    <a:pt x="90" y="392"/>
                    <a:pt x="90" y="392"/>
                  </a:cubicBezTo>
                  <a:cubicBezTo>
                    <a:pt x="41" y="392"/>
                    <a:pt x="0" y="354"/>
                    <a:pt x="0" y="308"/>
                  </a:cubicBezTo>
                  <a:cubicBezTo>
                    <a:pt x="0" y="84"/>
                    <a:pt x="0" y="84"/>
                    <a:pt x="0" y="84"/>
                  </a:cubicBezTo>
                  <a:cubicBezTo>
                    <a:pt x="0" y="38"/>
                    <a:pt x="41" y="0"/>
                    <a:pt x="90" y="0"/>
                  </a:cubicBezTo>
                  <a:cubicBezTo>
                    <a:pt x="345" y="0"/>
                    <a:pt x="345" y="0"/>
                    <a:pt x="345" y="0"/>
                  </a:cubicBezTo>
                  <a:cubicBezTo>
                    <a:pt x="395" y="0"/>
                    <a:pt x="436" y="38"/>
                    <a:pt x="436" y="84"/>
                  </a:cubicBezTo>
                  <a:cubicBezTo>
                    <a:pt x="436" y="308"/>
                    <a:pt x="436" y="308"/>
                    <a:pt x="436" y="308"/>
                  </a:cubicBezTo>
                  <a:cubicBezTo>
                    <a:pt x="436" y="354"/>
                    <a:pt x="395" y="392"/>
                    <a:pt x="345" y="392"/>
                  </a:cubicBezTo>
                  <a:cubicBezTo>
                    <a:pt x="323" y="392"/>
                    <a:pt x="323" y="392"/>
                    <a:pt x="323" y="392"/>
                  </a:cubicBezTo>
                  <a:cubicBezTo>
                    <a:pt x="323" y="452"/>
                    <a:pt x="323" y="452"/>
                    <a:pt x="323" y="452"/>
                  </a:cubicBezTo>
                  <a:cubicBezTo>
                    <a:pt x="323" y="476"/>
                    <a:pt x="303" y="496"/>
                    <a:pt x="279" y="496"/>
                  </a:cubicBezTo>
                  <a:close/>
                  <a:moveTo>
                    <a:pt x="185" y="424"/>
                  </a:moveTo>
                  <a:cubicBezTo>
                    <a:pt x="251" y="424"/>
                    <a:pt x="251" y="424"/>
                    <a:pt x="251" y="424"/>
                  </a:cubicBezTo>
                  <a:cubicBezTo>
                    <a:pt x="251" y="365"/>
                    <a:pt x="251" y="365"/>
                    <a:pt x="251" y="365"/>
                  </a:cubicBezTo>
                  <a:cubicBezTo>
                    <a:pt x="248" y="355"/>
                    <a:pt x="250" y="344"/>
                    <a:pt x="257" y="335"/>
                  </a:cubicBezTo>
                  <a:cubicBezTo>
                    <a:pt x="264" y="325"/>
                    <a:pt x="274" y="320"/>
                    <a:pt x="286" y="320"/>
                  </a:cubicBezTo>
                  <a:cubicBezTo>
                    <a:pt x="345" y="320"/>
                    <a:pt x="345" y="320"/>
                    <a:pt x="345" y="320"/>
                  </a:cubicBezTo>
                  <a:cubicBezTo>
                    <a:pt x="356" y="320"/>
                    <a:pt x="364" y="314"/>
                    <a:pt x="364" y="308"/>
                  </a:cubicBezTo>
                  <a:cubicBezTo>
                    <a:pt x="364" y="84"/>
                    <a:pt x="364" y="84"/>
                    <a:pt x="364" y="84"/>
                  </a:cubicBezTo>
                  <a:cubicBezTo>
                    <a:pt x="364" y="79"/>
                    <a:pt x="356" y="72"/>
                    <a:pt x="345" y="72"/>
                  </a:cubicBezTo>
                  <a:cubicBezTo>
                    <a:pt x="90" y="72"/>
                    <a:pt x="90" y="72"/>
                    <a:pt x="90" y="72"/>
                  </a:cubicBezTo>
                  <a:cubicBezTo>
                    <a:pt x="80" y="72"/>
                    <a:pt x="72" y="79"/>
                    <a:pt x="72" y="84"/>
                  </a:cubicBezTo>
                  <a:cubicBezTo>
                    <a:pt x="72" y="308"/>
                    <a:pt x="72" y="308"/>
                    <a:pt x="72" y="308"/>
                  </a:cubicBezTo>
                  <a:cubicBezTo>
                    <a:pt x="72" y="314"/>
                    <a:pt x="80" y="320"/>
                    <a:pt x="90" y="320"/>
                  </a:cubicBezTo>
                  <a:cubicBezTo>
                    <a:pt x="150" y="320"/>
                    <a:pt x="150" y="320"/>
                    <a:pt x="150" y="320"/>
                  </a:cubicBezTo>
                  <a:cubicBezTo>
                    <a:pt x="161" y="320"/>
                    <a:pt x="172" y="325"/>
                    <a:pt x="179" y="335"/>
                  </a:cubicBezTo>
                  <a:cubicBezTo>
                    <a:pt x="185" y="344"/>
                    <a:pt x="187"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5" name="Freeform 8">
              <a:extLst>
                <a:ext uri="{FF2B5EF4-FFF2-40B4-BE49-F238E27FC236}">
                  <a16:creationId xmlns:a16="http://schemas.microsoft.com/office/drawing/2014/main" id="{D7DBAE0A-106A-4DFB-8F5B-9040C2ED7550}"/>
                </a:ext>
              </a:extLst>
            </p:cNvPr>
            <p:cNvSpPr>
              <a:spLocks noEditPoints="1"/>
            </p:cNvSpPr>
            <p:nvPr/>
          </p:nvSpPr>
          <p:spPr bwMode="auto">
            <a:xfrm>
              <a:off x="7208838" y="5032375"/>
              <a:ext cx="131762" cy="149225"/>
            </a:xfrm>
            <a:custGeom>
              <a:avLst/>
              <a:gdLst>
                <a:gd name="T0" fmla="*/ 279 w 436"/>
                <a:gd name="T1" fmla="*/ 496 h 496"/>
                <a:gd name="T2" fmla="*/ 158 w 436"/>
                <a:gd name="T3" fmla="*/ 496 h 496"/>
                <a:gd name="T4" fmla="*/ 113 w 436"/>
                <a:gd name="T5" fmla="*/ 452 h 496"/>
                <a:gd name="T6" fmla="*/ 113 w 436"/>
                <a:gd name="T7" fmla="*/ 392 h 496"/>
                <a:gd name="T8" fmla="*/ 91 w 436"/>
                <a:gd name="T9" fmla="*/ 392 h 496"/>
                <a:gd name="T10" fmla="*/ 0 w 436"/>
                <a:gd name="T11" fmla="*/ 308 h 496"/>
                <a:gd name="T12" fmla="*/ 0 w 436"/>
                <a:gd name="T13" fmla="*/ 84 h 496"/>
                <a:gd name="T14" fmla="*/ 91 w 436"/>
                <a:gd name="T15" fmla="*/ 0 h 496"/>
                <a:gd name="T16" fmla="*/ 346 w 436"/>
                <a:gd name="T17" fmla="*/ 0 h 496"/>
                <a:gd name="T18" fmla="*/ 436 w 436"/>
                <a:gd name="T19" fmla="*/ 84 h 496"/>
                <a:gd name="T20" fmla="*/ 436 w 436"/>
                <a:gd name="T21" fmla="*/ 308 h 496"/>
                <a:gd name="T22" fmla="*/ 346 w 436"/>
                <a:gd name="T23" fmla="*/ 392 h 496"/>
                <a:gd name="T24" fmla="*/ 324 w 436"/>
                <a:gd name="T25" fmla="*/ 392 h 496"/>
                <a:gd name="T26" fmla="*/ 324 w 436"/>
                <a:gd name="T27" fmla="*/ 452 h 496"/>
                <a:gd name="T28" fmla="*/ 279 w 436"/>
                <a:gd name="T29" fmla="*/ 496 h 496"/>
                <a:gd name="T30" fmla="*/ 185 w 436"/>
                <a:gd name="T31" fmla="*/ 424 h 496"/>
                <a:gd name="T32" fmla="*/ 252 w 436"/>
                <a:gd name="T33" fmla="*/ 424 h 496"/>
                <a:gd name="T34" fmla="*/ 252 w 436"/>
                <a:gd name="T35" fmla="*/ 365 h 496"/>
                <a:gd name="T36" fmla="*/ 257 w 436"/>
                <a:gd name="T37" fmla="*/ 335 h 496"/>
                <a:gd name="T38" fmla="*/ 287 w 436"/>
                <a:gd name="T39" fmla="*/ 320 h 496"/>
                <a:gd name="T40" fmla="*/ 346 w 436"/>
                <a:gd name="T41" fmla="*/ 320 h 496"/>
                <a:gd name="T42" fmla="*/ 364 w 436"/>
                <a:gd name="T43" fmla="*/ 308 h 496"/>
                <a:gd name="T44" fmla="*/ 364 w 436"/>
                <a:gd name="T45" fmla="*/ 84 h 496"/>
                <a:gd name="T46" fmla="*/ 346 w 436"/>
                <a:gd name="T47" fmla="*/ 72 h 496"/>
                <a:gd name="T48" fmla="*/ 91 w 436"/>
                <a:gd name="T49" fmla="*/ 72 h 496"/>
                <a:gd name="T50" fmla="*/ 72 w 436"/>
                <a:gd name="T51" fmla="*/ 84 h 496"/>
                <a:gd name="T52" fmla="*/ 72 w 436"/>
                <a:gd name="T53" fmla="*/ 308 h 496"/>
                <a:gd name="T54" fmla="*/ 91 w 436"/>
                <a:gd name="T55" fmla="*/ 320 h 496"/>
                <a:gd name="T56" fmla="*/ 150 w 436"/>
                <a:gd name="T57" fmla="*/ 320 h 496"/>
                <a:gd name="T58" fmla="*/ 180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8" y="496"/>
                    <a:pt x="158" y="496"/>
                    <a:pt x="158" y="496"/>
                  </a:cubicBezTo>
                  <a:cubicBezTo>
                    <a:pt x="133" y="496"/>
                    <a:pt x="113" y="476"/>
                    <a:pt x="113" y="452"/>
                  </a:cubicBezTo>
                  <a:cubicBezTo>
                    <a:pt x="113" y="392"/>
                    <a:pt x="113" y="392"/>
                    <a:pt x="113" y="392"/>
                  </a:cubicBezTo>
                  <a:cubicBezTo>
                    <a:pt x="91" y="392"/>
                    <a:pt x="91" y="392"/>
                    <a:pt x="91" y="392"/>
                  </a:cubicBezTo>
                  <a:cubicBezTo>
                    <a:pt x="41" y="392"/>
                    <a:pt x="0" y="354"/>
                    <a:pt x="0" y="308"/>
                  </a:cubicBezTo>
                  <a:cubicBezTo>
                    <a:pt x="0" y="84"/>
                    <a:pt x="0" y="84"/>
                    <a:pt x="0" y="84"/>
                  </a:cubicBezTo>
                  <a:cubicBezTo>
                    <a:pt x="0" y="38"/>
                    <a:pt x="41" y="0"/>
                    <a:pt x="91" y="0"/>
                  </a:cubicBezTo>
                  <a:cubicBezTo>
                    <a:pt x="346" y="0"/>
                    <a:pt x="346" y="0"/>
                    <a:pt x="346" y="0"/>
                  </a:cubicBezTo>
                  <a:cubicBezTo>
                    <a:pt x="396" y="0"/>
                    <a:pt x="436" y="38"/>
                    <a:pt x="436" y="84"/>
                  </a:cubicBezTo>
                  <a:cubicBezTo>
                    <a:pt x="436" y="308"/>
                    <a:pt x="436" y="308"/>
                    <a:pt x="436" y="308"/>
                  </a:cubicBezTo>
                  <a:cubicBezTo>
                    <a:pt x="436" y="354"/>
                    <a:pt x="396" y="392"/>
                    <a:pt x="346" y="392"/>
                  </a:cubicBezTo>
                  <a:cubicBezTo>
                    <a:pt x="324" y="392"/>
                    <a:pt x="324" y="392"/>
                    <a:pt x="324" y="392"/>
                  </a:cubicBezTo>
                  <a:cubicBezTo>
                    <a:pt x="324" y="452"/>
                    <a:pt x="324" y="452"/>
                    <a:pt x="324" y="452"/>
                  </a:cubicBezTo>
                  <a:cubicBezTo>
                    <a:pt x="324" y="476"/>
                    <a:pt x="304" y="496"/>
                    <a:pt x="279" y="496"/>
                  </a:cubicBezTo>
                  <a:close/>
                  <a:moveTo>
                    <a:pt x="185" y="424"/>
                  </a:moveTo>
                  <a:cubicBezTo>
                    <a:pt x="252" y="424"/>
                    <a:pt x="252" y="424"/>
                    <a:pt x="252" y="424"/>
                  </a:cubicBezTo>
                  <a:cubicBezTo>
                    <a:pt x="252" y="365"/>
                    <a:pt x="252" y="365"/>
                    <a:pt x="252" y="365"/>
                  </a:cubicBezTo>
                  <a:cubicBezTo>
                    <a:pt x="249" y="355"/>
                    <a:pt x="251" y="344"/>
                    <a:pt x="257" y="335"/>
                  </a:cubicBezTo>
                  <a:cubicBezTo>
                    <a:pt x="264" y="325"/>
                    <a:pt x="275" y="320"/>
                    <a:pt x="287" y="320"/>
                  </a:cubicBezTo>
                  <a:cubicBezTo>
                    <a:pt x="346" y="320"/>
                    <a:pt x="346" y="320"/>
                    <a:pt x="346" y="320"/>
                  </a:cubicBezTo>
                  <a:cubicBezTo>
                    <a:pt x="356" y="320"/>
                    <a:pt x="364" y="314"/>
                    <a:pt x="364" y="308"/>
                  </a:cubicBezTo>
                  <a:cubicBezTo>
                    <a:pt x="364" y="84"/>
                    <a:pt x="364" y="84"/>
                    <a:pt x="364" y="84"/>
                  </a:cubicBezTo>
                  <a:cubicBezTo>
                    <a:pt x="364" y="79"/>
                    <a:pt x="356" y="72"/>
                    <a:pt x="346" y="72"/>
                  </a:cubicBezTo>
                  <a:cubicBezTo>
                    <a:pt x="91" y="72"/>
                    <a:pt x="91" y="72"/>
                    <a:pt x="91" y="72"/>
                  </a:cubicBezTo>
                  <a:cubicBezTo>
                    <a:pt x="80" y="72"/>
                    <a:pt x="72" y="79"/>
                    <a:pt x="72" y="84"/>
                  </a:cubicBezTo>
                  <a:cubicBezTo>
                    <a:pt x="72" y="308"/>
                    <a:pt x="72" y="308"/>
                    <a:pt x="72" y="308"/>
                  </a:cubicBezTo>
                  <a:cubicBezTo>
                    <a:pt x="72" y="314"/>
                    <a:pt x="80" y="320"/>
                    <a:pt x="91" y="320"/>
                  </a:cubicBezTo>
                  <a:cubicBezTo>
                    <a:pt x="150" y="320"/>
                    <a:pt x="150" y="320"/>
                    <a:pt x="150" y="320"/>
                  </a:cubicBezTo>
                  <a:cubicBezTo>
                    <a:pt x="162" y="320"/>
                    <a:pt x="173" y="325"/>
                    <a:pt x="180" y="335"/>
                  </a:cubicBezTo>
                  <a:cubicBezTo>
                    <a:pt x="186" y="344"/>
                    <a:pt x="188"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6" name="Freeform 9">
              <a:extLst>
                <a:ext uri="{FF2B5EF4-FFF2-40B4-BE49-F238E27FC236}">
                  <a16:creationId xmlns:a16="http://schemas.microsoft.com/office/drawing/2014/main" id="{3E0EF9C7-6D00-4696-99CF-6518C547C9C7}"/>
                </a:ext>
              </a:extLst>
            </p:cNvPr>
            <p:cNvSpPr>
              <a:spLocks/>
            </p:cNvSpPr>
            <p:nvPr/>
          </p:nvSpPr>
          <p:spPr bwMode="auto">
            <a:xfrm>
              <a:off x="6681788" y="5033963"/>
              <a:ext cx="33337" cy="31750"/>
            </a:xfrm>
            <a:custGeom>
              <a:avLst/>
              <a:gdLst>
                <a:gd name="T0" fmla="*/ 83 w 107"/>
                <a:gd name="T1" fmla="*/ 108 h 108"/>
                <a:gd name="T2" fmla="*/ 24 w 107"/>
                <a:gd name="T3" fmla="*/ 108 h 108"/>
                <a:gd name="T4" fmla="*/ 0 w 107"/>
                <a:gd name="T5" fmla="*/ 84 h 108"/>
                <a:gd name="T6" fmla="*/ 0 w 107"/>
                <a:gd name="T7" fmla="*/ 24 h 108"/>
                <a:gd name="T8" fmla="*/ 24 w 107"/>
                <a:gd name="T9" fmla="*/ 0 h 108"/>
                <a:gd name="T10" fmla="*/ 83 w 107"/>
                <a:gd name="T11" fmla="*/ 0 h 108"/>
                <a:gd name="T12" fmla="*/ 107 w 107"/>
                <a:gd name="T13" fmla="*/ 24 h 108"/>
                <a:gd name="T14" fmla="*/ 107 w 107"/>
                <a:gd name="T15" fmla="*/ 84 h 108"/>
                <a:gd name="T16" fmla="*/ 83 w 107"/>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8">
                  <a:moveTo>
                    <a:pt x="83" y="108"/>
                  </a:moveTo>
                  <a:cubicBezTo>
                    <a:pt x="24" y="108"/>
                    <a:pt x="24" y="108"/>
                    <a:pt x="24" y="108"/>
                  </a:cubicBezTo>
                  <a:cubicBezTo>
                    <a:pt x="10" y="108"/>
                    <a:pt x="0" y="97"/>
                    <a:pt x="0" y="84"/>
                  </a:cubicBezTo>
                  <a:cubicBezTo>
                    <a:pt x="0" y="24"/>
                    <a:pt x="0" y="24"/>
                    <a:pt x="0" y="24"/>
                  </a:cubicBezTo>
                  <a:cubicBezTo>
                    <a:pt x="0" y="11"/>
                    <a:pt x="10" y="0"/>
                    <a:pt x="24" y="0"/>
                  </a:cubicBezTo>
                  <a:cubicBezTo>
                    <a:pt x="83" y="0"/>
                    <a:pt x="83" y="0"/>
                    <a:pt x="83" y="0"/>
                  </a:cubicBezTo>
                  <a:cubicBezTo>
                    <a:pt x="97" y="0"/>
                    <a:pt x="107" y="11"/>
                    <a:pt x="107" y="24"/>
                  </a:cubicBezTo>
                  <a:cubicBezTo>
                    <a:pt x="107" y="84"/>
                    <a:pt x="107" y="84"/>
                    <a:pt x="107" y="84"/>
                  </a:cubicBezTo>
                  <a:cubicBezTo>
                    <a:pt x="107" y="97"/>
                    <a:pt x="97" y="108"/>
                    <a:pt x="83" y="108"/>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7" name="Freeform 10">
              <a:extLst>
                <a:ext uri="{FF2B5EF4-FFF2-40B4-BE49-F238E27FC236}">
                  <a16:creationId xmlns:a16="http://schemas.microsoft.com/office/drawing/2014/main" id="{73F13EB7-77A0-433E-B3E3-3414F7602DFC}"/>
                </a:ext>
              </a:extLst>
            </p:cNvPr>
            <p:cNvSpPr>
              <a:spLocks/>
            </p:cNvSpPr>
            <p:nvPr/>
          </p:nvSpPr>
          <p:spPr bwMode="auto">
            <a:xfrm>
              <a:off x="6681788" y="5091113"/>
              <a:ext cx="33337" cy="31750"/>
            </a:xfrm>
            <a:custGeom>
              <a:avLst/>
              <a:gdLst>
                <a:gd name="T0" fmla="*/ 83 w 107"/>
                <a:gd name="T1" fmla="*/ 107 h 107"/>
                <a:gd name="T2" fmla="*/ 24 w 107"/>
                <a:gd name="T3" fmla="*/ 107 h 107"/>
                <a:gd name="T4" fmla="*/ 0 w 107"/>
                <a:gd name="T5" fmla="*/ 83 h 107"/>
                <a:gd name="T6" fmla="*/ 0 w 107"/>
                <a:gd name="T7" fmla="*/ 24 h 107"/>
                <a:gd name="T8" fmla="*/ 24 w 107"/>
                <a:gd name="T9" fmla="*/ 0 h 107"/>
                <a:gd name="T10" fmla="*/ 83 w 107"/>
                <a:gd name="T11" fmla="*/ 0 h 107"/>
                <a:gd name="T12" fmla="*/ 107 w 107"/>
                <a:gd name="T13" fmla="*/ 24 h 107"/>
                <a:gd name="T14" fmla="*/ 107 w 107"/>
                <a:gd name="T15" fmla="*/ 83 h 107"/>
                <a:gd name="T16" fmla="*/ 83 w 107"/>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7">
                  <a:moveTo>
                    <a:pt x="83" y="107"/>
                  </a:moveTo>
                  <a:cubicBezTo>
                    <a:pt x="24" y="107"/>
                    <a:pt x="24" y="107"/>
                    <a:pt x="24" y="107"/>
                  </a:cubicBezTo>
                  <a:cubicBezTo>
                    <a:pt x="10" y="107"/>
                    <a:pt x="0" y="97"/>
                    <a:pt x="0" y="83"/>
                  </a:cubicBezTo>
                  <a:cubicBezTo>
                    <a:pt x="0" y="24"/>
                    <a:pt x="0" y="24"/>
                    <a:pt x="0" y="24"/>
                  </a:cubicBezTo>
                  <a:cubicBezTo>
                    <a:pt x="0" y="11"/>
                    <a:pt x="10" y="0"/>
                    <a:pt x="24" y="0"/>
                  </a:cubicBezTo>
                  <a:cubicBezTo>
                    <a:pt x="83" y="0"/>
                    <a:pt x="83" y="0"/>
                    <a:pt x="83" y="0"/>
                  </a:cubicBezTo>
                  <a:cubicBezTo>
                    <a:pt x="97" y="0"/>
                    <a:pt x="107" y="11"/>
                    <a:pt x="107" y="24"/>
                  </a:cubicBezTo>
                  <a:cubicBezTo>
                    <a:pt x="107" y="83"/>
                    <a:pt x="107" y="83"/>
                    <a:pt x="107" y="83"/>
                  </a:cubicBezTo>
                  <a:cubicBezTo>
                    <a:pt x="107" y="97"/>
                    <a:pt x="97" y="107"/>
                    <a:pt x="83" y="10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8" name="Freeform 11">
              <a:extLst>
                <a:ext uri="{FF2B5EF4-FFF2-40B4-BE49-F238E27FC236}">
                  <a16:creationId xmlns:a16="http://schemas.microsoft.com/office/drawing/2014/main" id="{CBF5B283-D3F5-4381-A75B-B345D52E7027}"/>
                </a:ext>
              </a:extLst>
            </p:cNvPr>
            <p:cNvSpPr>
              <a:spLocks/>
            </p:cNvSpPr>
            <p:nvPr/>
          </p:nvSpPr>
          <p:spPr bwMode="auto">
            <a:xfrm>
              <a:off x="6681788" y="5148263"/>
              <a:ext cx="33337" cy="31750"/>
            </a:xfrm>
            <a:custGeom>
              <a:avLst/>
              <a:gdLst>
                <a:gd name="T0" fmla="*/ 83 w 107"/>
                <a:gd name="T1" fmla="*/ 108 h 108"/>
                <a:gd name="T2" fmla="*/ 24 w 107"/>
                <a:gd name="T3" fmla="*/ 108 h 108"/>
                <a:gd name="T4" fmla="*/ 0 w 107"/>
                <a:gd name="T5" fmla="*/ 84 h 108"/>
                <a:gd name="T6" fmla="*/ 0 w 107"/>
                <a:gd name="T7" fmla="*/ 24 h 108"/>
                <a:gd name="T8" fmla="*/ 24 w 107"/>
                <a:gd name="T9" fmla="*/ 0 h 108"/>
                <a:gd name="T10" fmla="*/ 83 w 107"/>
                <a:gd name="T11" fmla="*/ 0 h 108"/>
                <a:gd name="T12" fmla="*/ 107 w 107"/>
                <a:gd name="T13" fmla="*/ 24 h 108"/>
                <a:gd name="T14" fmla="*/ 107 w 107"/>
                <a:gd name="T15" fmla="*/ 84 h 108"/>
                <a:gd name="T16" fmla="*/ 83 w 107"/>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8">
                  <a:moveTo>
                    <a:pt x="83" y="108"/>
                  </a:moveTo>
                  <a:cubicBezTo>
                    <a:pt x="24" y="108"/>
                    <a:pt x="24" y="108"/>
                    <a:pt x="24" y="108"/>
                  </a:cubicBezTo>
                  <a:cubicBezTo>
                    <a:pt x="10" y="108"/>
                    <a:pt x="0" y="97"/>
                    <a:pt x="0" y="84"/>
                  </a:cubicBezTo>
                  <a:cubicBezTo>
                    <a:pt x="0" y="24"/>
                    <a:pt x="0" y="24"/>
                    <a:pt x="0" y="24"/>
                  </a:cubicBezTo>
                  <a:cubicBezTo>
                    <a:pt x="0" y="11"/>
                    <a:pt x="10" y="0"/>
                    <a:pt x="24" y="0"/>
                  </a:cubicBezTo>
                  <a:cubicBezTo>
                    <a:pt x="83" y="0"/>
                    <a:pt x="83" y="0"/>
                    <a:pt x="83" y="0"/>
                  </a:cubicBezTo>
                  <a:cubicBezTo>
                    <a:pt x="97" y="0"/>
                    <a:pt x="107" y="11"/>
                    <a:pt x="107" y="24"/>
                  </a:cubicBezTo>
                  <a:cubicBezTo>
                    <a:pt x="107" y="84"/>
                    <a:pt x="107" y="84"/>
                    <a:pt x="107" y="84"/>
                  </a:cubicBezTo>
                  <a:cubicBezTo>
                    <a:pt x="107" y="97"/>
                    <a:pt x="97" y="108"/>
                    <a:pt x="83" y="108"/>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grpSp>
      <p:pic>
        <p:nvPicPr>
          <p:cNvPr id="39" name="图形 38">
            <a:extLst>
              <a:ext uri="{FF2B5EF4-FFF2-40B4-BE49-F238E27FC236}">
                <a16:creationId xmlns:a16="http://schemas.microsoft.com/office/drawing/2014/main" id="{F3084C2C-E992-4589-8536-4A4727C6B164}"/>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1457342" y="5421311"/>
            <a:ext cx="356718" cy="270087"/>
          </a:xfrm>
          <a:prstGeom prst="rect">
            <a:avLst/>
          </a:prstGeom>
        </p:spPr>
      </p:pic>
      <p:sp>
        <p:nvSpPr>
          <p:cNvPr id="40" name="矩形 39">
            <a:extLst>
              <a:ext uri="{FF2B5EF4-FFF2-40B4-BE49-F238E27FC236}">
                <a16:creationId xmlns:a16="http://schemas.microsoft.com/office/drawing/2014/main" id="{212ADBD8-4122-469B-AC10-AB6AF4A01382}"/>
              </a:ext>
            </a:extLst>
          </p:cNvPr>
          <p:cNvSpPr/>
          <p:nvPr/>
        </p:nvSpPr>
        <p:spPr>
          <a:xfrm>
            <a:off x="4484843" y="4938188"/>
            <a:ext cx="723275" cy="269561"/>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无线</a:t>
            </a:r>
            <a:r>
              <a:rPr lang="en-US" altLang="zh-CN" sz="1050" dirty="0" err="1">
                <a:solidFill>
                  <a:srgbClr val="3333FF"/>
                </a:solidFill>
                <a:cs typeface="+mn-ea"/>
                <a:sym typeface="+mn-lt"/>
              </a:rPr>
              <a:t>WiFi</a:t>
            </a:r>
            <a:endParaRPr lang="zh-CN" altLang="en-US" sz="1050" dirty="0">
              <a:solidFill>
                <a:srgbClr val="3333FF"/>
              </a:solidFill>
              <a:cs typeface="+mn-ea"/>
              <a:sym typeface="+mn-lt"/>
            </a:endParaRPr>
          </a:p>
        </p:txBody>
      </p:sp>
      <p:sp>
        <p:nvSpPr>
          <p:cNvPr id="41" name="矩形 40">
            <a:extLst>
              <a:ext uri="{FF2B5EF4-FFF2-40B4-BE49-F238E27FC236}">
                <a16:creationId xmlns:a16="http://schemas.microsoft.com/office/drawing/2014/main" id="{1DDC2695-2574-424C-BB31-C85B7BDE5D65}"/>
              </a:ext>
            </a:extLst>
          </p:cNvPr>
          <p:cNvSpPr/>
          <p:nvPr/>
        </p:nvSpPr>
        <p:spPr>
          <a:xfrm>
            <a:off x="1937007" y="1385755"/>
            <a:ext cx="1729722" cy="463460"/>
          </a:xfrm>
          <a:prstGeom prst="rect">
            <a:avLst/>
          </a:prstGeom>
        </p:spPr>
        <p:txBody>
          <a:bodyPr wrap="squar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（电缆）</a:t>
            </a:r>
          </a:p>
        </p:txBody>
      </p:sp>
      <p:sp>
        <p:nvSpPr>
          <p:cNvPr id="42" name="矩形 41">
            <a:extLst>
              <a:ext uri="{FF2B5EF4-FFF2-40B4-BE49-F238E27FC236}">
                <a16:creationId xmlns:a16="http://schemas.microsoft.com/office/drawing/2014/main" id="{D7CA808C-67A0-4AFC-8F2C-5486CF83129C}"/>
              </a:ext>
            </a:extLst>
          </p:cNvPr>
          <p:cNvSpPr/>
          <p:nvPr/>
        </p:nvSpPr>
        <p:spPr>
          <a:xfrm>
            <a:off x="2621418" y="2138965"/>
            <a:ext cx="857927" cy="463460"/>
          </a:xfrm>
          <a:prstGeom prst="rect">
            <a:avLst/>
          </a:prstGeom>
        </p:spPr>
        <p:txBody>
          <a:bodyPr wrap="none">
            <a:spAutoFit/>
          </a:bodyPr>
          <a:lstStyle/>
          <a:p>
            <a:pPr>
              <a:lnSpc>
                <a:spcPct val="120000"/>
              </a:lnSpc>
            </a:pPr>
            <a:r>
              <a:rPr lang="zh-CN" altLang="en-US" sz="1050" dirty="0">
                <a:solidFill>
                  <a:srgbClr val="3333FF"/>
                </a:solidFill>
                <a:cs typeface="+mn-ea"/>
                <a:sym typeface="+mn-lt"/>
              </a:rPr>
              <a:t>以太光接口</a:t>
            </a:r>
            <a:endParaRPr lang="en-US" altLang="zh-CN" sz="1050" dirty="0">
              <a:solidFill>
                <a:srgbClr val="3333FF"/>
              </a:solidFill>
              <a:cs typeface="+mn-ea"/>
              <a:sym typeface="+mn-lt"/>
            </a:endParaRPr>
          </a:p>
          <a:p>
            <a:pPr>
              <a:lnSpc>
                <a:spcPct val="120000"/>
              </a:lnSpc>
            </a:pPr>
            <a:r>
              <a:rPr lang="zh-CN" altLang="en-US" sz="1050" dirty="0">
                <a:solidFill>
                  <a:srgbClr val="3333FF"/>
                </a:solidFill>
                <a:cs typeface="+mn-ea"/>
                <a:sym typeface="+mn-lt"/>
              </a:rPr>
              <a:t>（光纤）</a:t>
            </a:r>
          </a:p>
        </p:txBody>
      </p:sp>
      <p:pic>
        <p:nvPicPr>
          <p:cNvPr id="43" name="图形 42">
            <a:extLst>
              <a:ext uri="{FF2B5EF4-FFF2-40B4-BE49-F238E27FC236}">
                <a16:creationId xmlns:a16="http://schemas.microsoft.com/office/drawing/2014/main" id="{E98105D0-7708-4120-8704-EF4889AE7ABB}"/>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2664325" y="3938108"/>
            <a:ext cx="447238" cy="297273"/>
          </a:xfrm>
          <a:prstGeom prst="rect">
            <a:avLst/>
          </a:prstGeom>
        </p:spPr>
      </p:pic>
      <p:pic>
        <p:nvPicPr>
          <p:cNvPr id="44" name="图形 43">
            <a:extLst>
              <a:ext uri="{FF2B5EF4-FFF2-40B4-BE49-F238E27FC236}">
                <a16:creationId xmlns:a16="http://schemas.microsoft.com/office/drawing/2014/main" id="{0F98E0B6-45FA-4594-8EDA-71462B5AE86F}"/>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2144311" y="5416942"/>
            <a:ext cx="356718" cy="270087"/>
          </a:xfrm>
          <a:prstGeom prst="rect">
            <a:avLst/>
          </a:prstGeom>
        </p:spPr>
      </p:pic>
      <p:pic>
        <p:nvPicPr>
          <p:cNvPr id="45" name="图形 44">
            <a:extLst>
              <a:ext uri="{FF2B5EF4-FFF2-40B4-BE49-F238E27FC236}">
                <a16:creationId xmlns:a16="http://schemas.microsoft.com/office/drawing/2014/main" id="{89F68A8A-4AC6-4CA3-A8B1-3F03E180075F}"/>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2886324" y="5414999"/>
            <a:ext cx="356718" cy="270087"/>
          </a:xfrm>
          <a:prstGeom prst="rect">
            <a:avLst/>
          </a:prstGeom>
        </p:spPr>
      </p:pic>
      <p:pic>
        <p:nvPicPr>
          <p:cNvPr id="46" name="图形 45">
            <a:extLst>
              <a:ext uri="{FF2B5EF4-FFF2-40B4-BE49-F238E27FC236}">
                <a16:creationId xmlns:a16="http://schemas.microsoft.com/office/drawing/2014/main" id="{E40AD723-7E34-440B-BEAE-D963943E575F}"/>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3611406" y="5439305"/>
            <a:ext cx="356718" cy="270087"/>
          </a:xfrm>
          <a:prstGeom prst="rect">
            <a:avLst/>
          </a:prstGeom>
        </p:spPr>
      </p:pic>
      <p:sp>
        <p:nvSpPr>
          <p:cNvPr id="47" name="Line 233">
            <a:extLst>
              <a:ext uri="{FF2B5EF4-FFF2-40B4-BE49-F238E27FC236}">
                <a16:creationId xmlns:a16="http://schemas.microsoft.com/office/drawing/2014/main" id="{CB654E5B-3426-471B-AC16-6944C3997EE1}"/>
              </a:ext>
            </a:extLst>
          </p:cNvPr>
          <p:cNvSpPr>
            <a:spLocks noChangeShapeType="1"/>
          </p:cNvSpPr>
          <p:nvPr>
            <p:custDataLst>
              <p:tags r:id="rId9"/>
            </p:custDataLst>
          </p:nvPr>
        </p:nvSpPr>
        <p:spPr bwMode="auto">
          <a:xfrm flipH="1" flipV="1">
            <a:off x="2370070" y="5037226"/>
            <a:ext cx="3" cy="385879"/>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48" name="Line 233">
            <a:extLst>
              <a:ext uri="{FF2B5EF4-FFF2-40B4-BE49-F238E27FC236}">
                <a16:creationId xmlns:a16="http://schemas.microsoft.com/office/drawing/2014/main" id="{DC337D57-A772-45BB-8F74-5D3EEF040067}"/>
              </a:ext>
            </a:extLst>
          </p:cNvPr>
          <p:cNvSpPr>
            <a:spLocks noChangeShapeType="1"/>
          </p:cNvSpPr>
          <p:nvPr>
            <p:custDataLst>
              <p:tags r:id="rId10"/>
            </p:custDataLst>
          </p:nvPr>
        </p:nvSpPr>
        <p:spPr bwMode="auto">
          <a:xfrm flipV="1">
            <a:off x="2459142" y="4261987"/>
            <a:ext cx="272372" cy="561834"/>
          </a:xfrm>
          <a:prstGeom prst="line">
            <a:avLst/>
          </a:prstGeom>
          <a:noFill/>
          <a:ln w="222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49" name="Line 233">
            <a:extLst>
              <a:ext uri="{FF2B5EF4-FFF2-40B4-BE49-F238E27FC236}">
                <a16:creationId xmlns:a16="http://schemas.microsoft.com/office/drawing/2014/main" id="{AFA6578D-5A2E-4927-A4AB-5406E4F99C72}"/>
              </a:ext>
            </a:extLst>
          </p:cNvPr>
          <p:cNvSpPr>
            <a:spLocks noChangeShapeType="1"/>
          </p:cNvSpPr>
          <p:nvPr>
            <p:custDataLst>
              <p:tags r:id="rId11"/>
            </p:custDataLst>
          </p:nvPr>
        </p:nvSpPr>
        <p:spPr bwMode="auto">
          <a:xfrm flipH="1" flipV="1">
            <a:off x="3057131" y="4256803"/>
            <a:ext cx="712363" cy="1139302"/>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50" name="文本框 49">
            <a:extLst>
              <a:ext uri="{FF2B5EF4-FFF2-40B4-BE49-F238E27FC236}">
                <a16:creationId xmlns:a16="http://schemas.microsoft.com/office/drawing/2014/main" id="{1E58FD4C-68AD-4BFC-B1AF-B0F90AC4E9D2}"/>
              </a:ext>
            </a:extLst>
          </p:cNvPr>
          <p:cNvSpPr txBox="1"/>
          <p:nvPr/>
        </p:nvSpPr>
        <p:spPr>
          <a:xfrm>
            <a:off x="3071098" y="3973772"/>
            <a:ext cx="588623" cy="269561"/>
          </a:xfrm>
          <a:prstGeom prst="rect">
            <a:avLst/>
          </a:prstGeom>
          <a:noFill/>
        </p:spPr>
        <p:txBody>
          <a:bodyPr wrap="none" rtlCol="0">
            <a:spAutoFit/>
          </a:bodyPr>
          <a:lstStyle/>
          <a:p>
            <a:pPr>
              <a:lnSpc>
                <a:spcPct val="120000"/>
              </a:lnSpc>
            </a:pPr>
            <a:r>
              <a:rPr lang="zh-CN" altLang="en-US" sz="1050" dirty="0">
                <a:cs typeface="+mn-ea"/>
                <a:sym typeface="+mn-lt"/>
              </a:rPr>
              <a:t>交换机</a:t>
            </a:r>
          </a:p>
        </p:txBody>
      </p:sp>
      <p:sp>
        <p:nvSpPr>
          <p:cNvPr id="51" name="文本框 50">
            <a:extLst>
              <a:ext uri="{FF2B5EF4-FFF2-40B4-BE49-F238E27FC236}">
                <a16:creationId xmlns:a16="http://schemas.microsoft.com/office/drawing/2014/main" id="{65A42DF0-D6A2-4DAC-895E-21836C2455C4}"/>
              </a:ext>
            </a:extLst>
          </p:cNvPr>
          <p:cNvSpPr txBox="1"/>
          <p:nvPr/>
        </p:nvSpPr>
        <p:spPr>
          <a:xfrm>
            <a:off x="2714436" y="4793131"/>
            <a:ext cx="588623" cy="269561"/>
          </a:xfrm>
          <a:prstGeom prst="rect">
            <a:avLst/>
          </a:prstGeom>
          <a:noFill/>
          <a:ln w="15875">
            <a:no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nSpc>
                <a:spcPct val="120000"/>
              </a:lnSpc>
              <a:defRPr sz="1050">
                <a:cs typeface="+mn-ea"/>
              </a:defRPr>
            </a:lvl1pPr>
          </a:lstStyle>
          <a:p>
            <a:r>
              <a:rPr lang="zh-CN" altLang="en-US" dirty="0">
                <a:sym typeface="+mn-lt"/>
              </a:rPr>
              <a:t>集线器</a:t>
            </a:r>
          </a:p>
        </p:txBody>
      </p:sp>
      <p:sp>
        <p:nvSpPr>
          <p:cNvPr id="52" name="矩形 51">
            <a:extLst>
              <a:ext uri="{FF2B5EF4-FFF2-40B4-BE49-F238E27FC236}">
                <a16:creationId xmlns:a16="http://schemas.microsoft.com/office/drawing/2014/main" id="{31EA403B-6A89-4C64-8DE5-34ACFBFA897C}"/>
              </a:ext>
            </a:extLst>
          </p:cNvPr>
          <p:cNvSpPr/>
          <p:nvPr/>
        </p:nvSpPr>
        <p:spPr>
          <a:xfrm>
            <a:off x="2087336" y="3466202"/>
            <a:ext cx="857927" cy="463460"/>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（电缆）</a:t>
            </a:r>
          </a:p>
        </p:txBody>
      </p:sp>
      <p:sp>
        <p:nvSpPr>
          <p:cNvPr id="53" name="矩形 52">
            <a:extLst>
              <a:ext uri="{FF2B5EF4-FFF2-40B4-BE49-F238E27FC236}">
                <a16:creationId xmlns:a16="http://schemas.microsoft.com/office/drawing/2014/main" id="{E24DDDA6-7848-4433-9551-8F5C86993017}"/>
              </a:ext>
            </a:extLst>
          </p:cNvPr>
          <p:cNvSpPr/>
          <p:nvPr/>
        </p:nvSpPr>
        <p:spPr>
          <a:xfrm>
            <a:off x="3352262" y="3076868"/>
            <a:ext cx="857927" cy="463460"/>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（电缆）</a:t>
            </a:r>
          </a:p>
        </p:txBody>
      </p:sp>
      <p:sp>
        <p:nvSpPr>
          <p:cNvPr id="54" name="矩形 53">
            <a:extLst>
              <a:ext uri="{FF2B5EF4-FFF2-40B4-BE49-F238E27FC236}">
                <a16:creationId xmlns:a16="http://schemas.microsoft.com/office/drawing/2014/main" id="{D3B35188-E920-49B7-B129-ED0792CFD15A}"/>
              </a:ext>
            </a:extLst>
          </p:cNvPr>
          <p:cNvSpPr/>
          <p:nvPr/>
        </p:nvSpPr>
        <p:spPr>
          <a:xfrm>
            <a:off x="3271296" y="4322679"/>
            <a:ext cx="857927" cy="463460"/>
          </a:xfrm>
          <a:prstGeom prst="rect">
            <a:avLst/>
          </a:prstGeom>
        </p:spPr>
        <p:txBody>
          <a:bodyPr wrap="none">
            <a:spAutoFit/>
          </a:bodyPr>
          <a:lstStyle/>
          <a:p>
            <a:pP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nSpc>
                <a:spcPct val="120000"/>
              </a:lnSpc>
            </a:pPr>
            <a:r>
              <a:rPr lang="zh-CN" altLang="en-US" sz="1050" dirty="0">
                <a:solidFill>
                  <a:srgbClr val="3333FF"/>
                </a:solidFill>
                <a:cs typeface="+mn-ea"/>
                <a:sym typeface="+mn-lt"/>
              </a:rPr>
              <a:t>（电缆）</a:t>
            </a:r>
          </a:p>
        </p:txBody>
      </p:sp>
      <p:pic>
        <p:nvPicPr>
          <p:cNvPr id="55" name="图形 54">
            <a:extLst>
              <a:ext uri="{FF2B5EF4-FFF2-40B4-BE49-F238E27FC236}">
                <a16:creationId xmlns:a16="http://schemas.microsoft.com/office/drawing/2014/main" id="{AEEC44A7-58F6-4BDB-AA8D-E65667AF4B8F}"/>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4663282" y="3881545"/>
            <a:ext cx="520365" cy="367316"/>
          </a:xfrm>
          <a:prstGeom prst="rect">
            <a:avLst/>
          </a:prstGeom>
        </p:spPr>
      </p:pic>
      <p:grpSp>
        <p:nvGrpSpPr>
          <p:cNvPr id="56" name="组合 55">
            <a:extLst>
              <a:ext uri="{FF2B5EF4-FFF2-40B4-BE49-F238E27FC236}">
                <a16:creationId xmlns:a16="http://schemas.microsoft.com/office/drawing/2014/main" id="{7AD599B9-C3C7-4EB4-9E88-81996D28ACE4}"/>
              </a:ext>
            </a:extLst>
          </p:cNvPr>
          <p:cNvGrpSpPr/>
          <p:nvPr/>
        </p:nvGrpSpPr>
        <p:grpSpPr>
          <a:xfrm>
            <a:off x="5056478" y="5457602"/>
            <a:ext cx="361325" cy="243537"/>
            <a:chOff x="4513216" y="5597452"/>
            <a:chExt cx="361325" cy="243537"/>
          </a:xfrm>
        </p:grpSpPr>
        <p:sp>
          <p:nvSpPr>
            <p:cNvPr id="57" name="Freeform 192">
              <a:extLst>
                <a:ext uri="{FF2B5EF4-FFF2-40B4-BE49-F238E27FC236}">
                  <a16:creationId xmlns:a16="http://schemas.microsoft.com/office/drawing/2014/main" id="{F7CB7144-B577-43D9-848D-F8B044180550}"/>
                </a:ext>
              </a:extLst>
            </p:cNvPr>
            <p:cNvSpPr/>
            <p:nvPr/>
          </p:nvSpPr>
          <p:spPr bwMode="auto">
            <a:xfrm>
              <a:off x="4513216" y="5597452"/>
              <a:ext cx="361325" cy="237276"/>
            </a:xfrm>
            <a:custGeom>
              <a:avLst/>
              <a:gdLst/>
              <a:ahLst/>
              <a:cxnLst>
                <a:cxn ang="0">
                  <a:pos x="1780" y="1434"/>
                </a:cxn>
                <a:cxn ang="0">
                  <a:pos x="1780" y="1434"/>
                </a:cxn>
                <a:cxn ang="0">
                  <a:pos x="1601" y="1434"/>
                </a:cxn>
                <a:cxn ang="0">
                  <a:pos x="1601" y="1367"/>
                </a:cxn>
                <a:cxn ang="0">
                  <a:pos x="1780" y="1367"/>
                </a:cxn>
                <a:cxn ang="0">
                  <a:pos x="1820" y="1327"/>
                </a:cxn>
                <a:cxn ang="0">
                  <a:pos x="1820" y="106"/>
                </a:cxn>
                <a:cxn ang="0">
                  <a:pos x="1780" y="67"/>
                </a:cxn>
                <a:cxn ang="0">
                  <a:pos x="106" y="67"/>
                </a:cxn>
                <a:cxn ang="0">
                  <a:pos x="67" y="106"/>
                </a:cxn>
                <a:cxn ang="0">
                  <a:pos x="67" y="1327"/>
                </a:cxn>
                <a:cxn ang="0">
                  <a:pos x="106" y="1367"/>
                </a:cxn>
                <a:cxn ang="0">
                  <a:pos x="1401" y="1367"/>
                </a:cxn>
                <a:cxn ang="0">
                  <a:pos x="1401" y="1434"/>
                </a:cxn>
                <a:cxn ang="0">
                  <a:pos x="106" y="1434"/>
                </a:cxn>
                <a:cxn ang="0">
                  <a:pos x="0" y="1327"/>
                </a:cxn>
                <a:cxn ang="0">
                  <a:pos x="0" y="106"/>
                </a:cxn>
                <a:cxn ang="0">
                  <a:pos x="106" y="0"/>
                </a:cxn>
                <a:cxn ang="0">
                  <a:pos x="1780" y="0"/>
                </a:cxn>
                <a:cxn ang="0">
                  <a:pos x="1886" y="106"/>
                </a:cxn>
                <a:cxn ang="0">
                  <a:pos x="1886" y="1327"/>
                </a:cxn>
                <a:cxn ang="0">
                  <a:pos x="1780" y="1434"/>
                </a:cxn>
              </a:cxnLst>
              <a:rect l="0" t="0" r="r" b="b"/>
              <a:pathLst>
                <a:path w="1886" h="1434">
                  <a:moveTo>
                    <a:pt x="1780" y="1434"/>
                  </a:moveTo>
                  <a:lnTo>
                    <a:pt x="1780" y="1434"/>
                  </a:lnTo>
                  <a:lnTo>
                    <a:pt x="1601" y="1434"/>
                  </a:lnTo>
                  <a:lnTo>
                    <a:pt x="1601" y="1367"/>
                  </a:lnTo>
                  <a:lnTo>
                    <a:pt x="1780" y="1367"/>
                  </a:lnTo>
                  <a:cubicBezTo>
                    <a:pt x="1802" y="1367"/>
                    <a:pt x="1820" y="1349"/>
                    <a:pt x="1820" y="1327"/>
                  </a:cubicBezTo>
                  <a:lnTo>
                    <a:pt x="1820" y="106"/>
                  </a:lnTo>
                  <a:cubicBezTo>
                    <a:pt x="1820" y="85"/>
                    <a:pt x="1802" y="67"/>
                    <a:pt x="1780" y="67"/>
                  </a:cubicBezTo>
                  <a:lnTo>
                    <a:pt x="106" y="67"/>
                  </a:lnTo>
                  <a:cubicBezTo>
                    <a:pt x="84" y="67"/>
                    <a:pt x="67" y="85"/>
                    <a:pt x="67" y="106"/>
                  </a:cubicBezTo>
                  <a:lnTo>
                    <a:pt x="67" y="1327"/>
                  </a:lnTo>
                  <a:cubicBezTo>
                    <a:pt x="67" y="1349"/>
                    <a:pt x="84" y="1367"/>
                    <a:pt x="106" y="1367"/>
                  </a:cubicBezTo>
                  <a:lnTo>
                    <a:pt x="1401" y="1367"/>
                  </a:lnTo>
                  <a:lnTo>
                    <a:pt x="1401" y="1434"/>
                  </a:lnTo>
                  <a:lnTo>
                    <a:pt x="106" y="1434"/>
                  </a:lnTo>
                  <a:cubicBezTo>
                    <a:pt x="48" y="1434"/>
                    <a:pt x="0" y="1386"/>
                    <a:pt x="0" y="1327"/>
                  </a:cubicBezTo>
                  <a:lnTo>
                    <a:pt x="0" y="106"/>
                  </a:lnTo>
                  <a:cubicBezTo>
                    <a:pt x="0" y="48"/>
                    <a:pt x="48" y="0"/>
                    <a:pt x="106" y="0"/>
                  </a:cubicBezTo>
                  <a:lnTo>
                    <a:pt x="1780" y="0"/>
                  </a:lnTo>
                  <a:cubicBezTo>
                    <a:pt x="1839" y="0"/>
                    <a:pt x="1886" y="48"/>
                    <a:pt x="1886" y="106"/>
                  </a:cubicBezTo>
                  <a:lnTo>
                    <a:pt x="1886" y="1327"/>
                  </a:lnTo>
                  <a:cubicBezTo>
                    <a:pt x="1886" y="1386"/>
                    <a:pt x="1839" y="1434"/>
                    <a:pt x="1780" y="1434"/>
                  </a:cubicBezTo>
                  <a:close/>
                </a:path>
              </a:pathLst>
            </a:custGeom>
            <a:solidFill>
              <a:srgbClr val="0836BF"/>
            </a:solidFill>
            <a:ln w="3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8" name="Freeform 193">
              <a:extLst>
                <a:ext uri="{FF2B5EF4-FFF2-40B4-BE49-F238E27FC236}">
                  <a16:creationId xmlns:a16="http://schemas.microsoft.com/office/drawing/2014/main" id="{44CCA6A4-2FAB-456F-B5C5-E72E0A52E1ED}"/>
                </a:ext>
              </a:extLst>
            </p:cNvPr>
            <p:cNvSpPr>
              <a:spLocks noEditPoints="1"/>
            </p:cNvSpPr>
            <p:nvPr/>
          </p:nvSpPr>
          <p:spPr bwMode="auto">
            <a:xfrm>
              <a:off x="4532080" y="5624372"/>
              <a:ext cx="323596" cy="184061"/>
            </a:xfrm>
            <a:custGeom>
              <a:avLst/>
              <a:gdLst/>
              <a:ahLst/>
              <a:cxnLst>
                <a:cxn ang="0">
                  <a:pos x="27" y="1086"/>
                </a:cxn>
                <a:cxn ang="0">
                  <a:pos x="27" y="1086"/>
                </a:cxn>
                <a:cxn ang="0">
                  <a:pos x="1660" y="1086"/>
                </a:cxn>
                <a:cxn ang="0">
                  <a:pos x="1660" y="27"/>
                </a:cxn>
                <a:cxn ang="0">
                  <a:pos x="27" y="27"/>
                </a:cxn>
                <a:cxn ang="0">
                  <a:pos x="27" y="1086"/>
                </a:cxn>
                <a:cxn ang="0">
                  <a:pos x="1687" y="1113"/>
                </a:cxn>
                <a:cxn ang="0">
                  <a:pos x="1687" y="1113"/>
                </a:cxn>
                <a:cxn ang="0">
                  <a:pos x="0" y="1113"/>
                </a:cxn>
                <a:cxn ang="0">
                  <a:pos x="0" y="0"/>
                </a:cxn>
                <a:cxn ang="0">
                  <a:pos x="1687" y="0"/>
                </a:cxn>
                <a:cxn ang="0">
                  <a:pos x="1687" y="1113"/>
                </a:cxn>
              </a:cxnLst>
              <a:rect l="0" t="0" r="r" b="b"/>
              <a:pathLst>
                <a:path w="1687" h="1113">
                  <a:moveTo>
                    <a:pt x="27" y="1086"/>
                  </a:moveTo>
                  <a:lnTo>
                    <a:pt x="27" y="1086"/>
                  </a:lnTo>
                  <a:lnTo>
                    <a:pt x="1660" y="1086"/>
                  </a:lnTo>
                  <a:lnTo>
                    <a:pt x="1660" y="27"/>
                  </a:lnTo>
                  <a:lnTo>
                    <a:pt x="27" y="27"/>
                  </a:lnTo>
                  <a:lnTo>
                    <a:pt x="27" y="1086"/>
                  </a:lnTo>
                  <a:close/>
                  <a:moveTo>
                    <a:pt x="1687" y="1113"/>
                  </a:moveTo>
                  <a:lnTo>
                    <a:pt x="1687" y="1113"/>
                  </a:lnTo>
                  <a:lnTo>
                    <a:pt x="0" y="1113"/>
                  </a:lnTo>
                  <a:lnTo>
                    <a:pt x="0" y="0"/>
                  </a:lnTo>
                  <a:lnTo>
                    <a:pt x="1687" y="0"/>
                  </a:lnTo>
                  <a:lnTo>
                    <a:pt x="1687" y="1113"/>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59" name="Freeform 194">
              <a:extLst>
                <a:ext uri="{FF2B5EF4-FFF2-40B4-BE49-F238E27FC236}">
                  <a16:creationId xmlns:a16="http://schemas.microsoft.com/office/drawing/2014/main" id="{8B08634E-CA64-4BF7-8306-ECE1A717B966}"/>
                </a:ext>
              </a:extLst>
            </p:cNvPr>
            <p:cNvSpPr/>
            <p:nvPr/>
          </p:nvSpPr>
          <p:spPr bwMode="auto">
            <a:xfrm>
              <a:off x="4664856" y="5614982"/>
              <a:ext cx="4353" cy="3756"/>
            </a:xfrm>
            <a:custGeom>
              <a:avLst/>
              <a:gdLst/>
              <a:ahLst/>
              <a:cxnLst>
                <a:cxn ang="0">
                  <a:pos x="22" y="12"/>
                </a:cxn>
                <a:cxn ang="0">
                  <a:pos x="22" y="12"/>
                </a:cxn>
                <a:cxn ang="0">
                  <a:pos x="11" y="23"/>
                </a:cxn>
                <a:cxn ang="0">
                  <a:pos x="0" y="12"/>
                </a:cxn>
                <a:cxn ang="0">
                  <a:pos x="11" y="0"/>
                </a:cxn>
                <a:cxn ang="0">
                  <a:pos x="22" y="12"/>
                </a:cxn>
              </a:cxnLst>
              <a:rect l="0" t="0" r="r" b="b"/>
              <a:pathLst>
                <a:path w="22" h="23">
                  <a:moveTo>
                    <a:pt x="22" y="12"/>
                  </a:moveTo>
                  <a:lnTo>
                    <a:pt x="22" y="12"/>
                  </a:lnTo>
                  <a:cubicBezTo>
                    <a:pt x="22" y="18"/>
                    <a:pt x="17" y="23"/>
                    <a:pt x="11" y="23"/>
                  </a:cubicBezTo>
                  <a:cubicBezTo>
                    <a:pt x="5" y="23"/>
                    <a:pt x="0" y="18"/>
                    <a:pt x="0" y="12"/>
                  </a:cubicBezTo>
                  <a:cubicBezTo>
                    <a:pt x="0" y="6"/>
                    <a:pt x="5" y="0"/>
                    <a:pt x="11" y="0"/>
                  </a:cubicBezTo>
                  <a:cubicBezTo>
                    <a:pt x="17" y="0"/>
                    <a:pt x="22" y="6"/>
                    <a:pt x="22" y="12"/>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0" name="Freeform 195">
              <a:extLst>
                <a:ext uri="{FF2B5EF4-FFF2-40B4-BE49-F238E27FC236}">
                  <a16:creationId xmlns:a16="http://schemas.microsoft.com/office/drawing/2014/main" id="{45896217-1F4E-453E-A819-64642A992998}"/>
                </a:ext>
              </a:extLst>
            </p:cNvPr>
            <p:cNvSpPr/>
            <p:nvPr/>
          </p:nvSpPr>
          <p:spPr bwMode="auto">
            <a:xfrm>
              <a:off x="4682269" y="5615608"/>
              <a:ext cx="3628" cy="3130"/>
            </a:xfrm>
            <a:custGeom>
              <a:avLst/>
              <a:gdLst/>
              <a:ahLst/>
              <a:cxnLst>
                <a:cxn ang="0">
                  <a:pos x="5" y="8"/>
                </a:cxn>
                <a:cxn ang="0">
                  <a:pos x="5" y="8"/>
                </a:cxn>
                <a:cxn ang="0">
                  <a:pos x="14" y="8"/>
                </a:cxn>
                <a:cxn ang="0">
                  <a:pos x="14" y="0"/>
                </a:cxn>
                <a:cxn ang="0">
                  <a:pos x="18" y="0"/>
                </a:cxn>
                <a:cxn ang="0">
                  <a:pos x="18" y="19"/>
                </a:cxn>
                <a:cxn ang="0">
                  <a:pos x="14" y="19"/>
                </a:cxn>
                <a:cxn ang="0">
                  <a:pos x="14" y="11"/>
                </a:cxn>
                <a:cxn ang="0">
                  <a:pos x="5" y="11"/>
                </a:cxn>
                <a:cxn ang="0">
                  <a:pos x="5" y="19"/>
                </a:cxn>
                <a:cxn ang="0">
                  <a:pos x="0" y="19"/>
                </a:cxn>
                <a:cxn ang="0">
                  <a:pos x="0" y="0"/>
                </a:cxn>
                <a:cxn ang="0">
                  <a:pos x="5" y="0"/>
                </a:cxn>
                <a:cxn ang="0">
                  <a:pos x="5" y="8"/>
                </a:cxn>
              </a:cxnLst>
              <a:rect l="0" t="0" r="r" b="b"/>
              <a:pathLst>
                <a:path w="18" h="19">
                  <a:moveTo>
                    <a:pt x="5" y="8"/>
                  </a:moveTo>
                  <a:lnTo>
                    <a:pt x="5" y="8"/>
                  </a:lnTo>
                  <a:lnTo>
                    <a:pt x="14" y="8"/>
                  </a:lnTo>
                  <a:lnTo>
                    <a:pt x="14" y="0"/>
                  </a:lnTo>
                  <a:lnTo>
                    <a:pt x="18" y="0"/>
                  </a:lnTo>
                  <a:lnTo>
                    <a:pt x="18" y="19"/>
                  </a:lnTo>
                  <a:lnTo>
                    <a:pt x="14" y="19"/>
                  </a:lnTo>
                  <a:lnTo>
                    <a:pt x="14" y="11"/>
                  </a:lnTo>
                  <a:lnTo>
                    <a:pt x="5" y="11"/>
                  </a:lnTo>
                  <a:lnTo>
                    <a:pt x="5" y="19"/>
                  </a:lnTo>
                  <a:lnTo>
                    <a:pt x="0" y="19"/>
                  </a:lnTo>
                  <a:lnTo>
                    <a:pt x="0" y="0"/>
                  </a:lnTo>
                  <a:lnTo>
                    <a:pt x="5" y="0"/>
                  </a:lnTo>
                  <a:lnTo>
                    <a:pt x="5" y="8"/>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1" name="Freeform 196">
              <a:extLst>
                <a:ext uri="{FF2B5EF4-FFF2-40B4-BE49-F238E27FC236}">
                  <a16:creationId xmlns:a16="http://schemas.microsoft.com/office/drawing/2014/main" id="{D067CD09-B25D-4850-8253-997524D1F033}"/>
                </a:ext>
              </a:extLst>
            </p:cNvPr>
            <p:cNvSpPr/>
            <p:nvPr/>
          </p:nvSpPr>
          <p:spPr bwMode="auto">
            <a:xfrm>
              <a:off x="4686623" y="5615608"/>
              <a:ext cx="3628" cy="3130"/>
            </a:xfrm>
            <a:custGeom>
              <a:avLst/>
              <a:gdLst/>
              <a:ahLst/>
              <a:cxnLst>
                <a:cxn ang="0">
                  <a:pos x="4" y="12"/>
                </a:cxn>
                <a:cxn ang="0">
                  <a:pos x="4" y="12"/>
                </a:cxn>
                <a:cxn ang="0">
                  <a:pos x="9" y="16"/>
                </a:cxn>
                <a:cxn ang="0">
                  <a:pos x="13" y="12"/>
                </a:cxn>
                <a:cxn ang="0">
                  <a:pos x="13" y="0"/>
                </a:cxn>
                <a:cxn ang="0">
                  <a:pos x="18" y="0"/>
                </a:cxn>
                <a:cxn ang="0">
                  <a:pos x="18" y="12"/>
                </a:cxn>
                <a:cxn ang="0">
                  <a:pos x="16" y="17"/>
                </a:cxn>
                <a:cxn ang="0">
                  <a:pos x="9" y="19"/>
                </a:cxn>
                <a:cxn ang="0">
                  <a:pos x="1" y="17"/>
                </a:cxn>
                <a:cxn ang="0">
                  <a:pos x="0" y="12"/>
                </a:cxn>
                <a:cxn ang="0">
                  <a:pos x="0" y="0"/>
                </a:cxn>
                <a:cxn ang="0">
                  <a:pos x="4" y="0"/>
                </a:cxn>
                <a:cxn ang="0">
                  <a:pos x="4" y="12"/>
                </a:cxn>
              </a:cxnLst>
              <a:rect l="0" t="0" r="r" b="b"/>
              <a:pathLst>
                <a:path w="18" h="19">
                  <a:moveTo>
                    <a:pt x="4" y="12"/>
                  </a:moveTo>
                  <a:lnTo>
                    <a:pt x="4" y="12"/>
                  </a:lnTo>
                  <a:cubicBezTo>
                    <a:pt x="4" y="15"/>
                    <a:pt x="5" y="16"/>
                    <a:pt x="9" y="16"/>
                  </a:cubicBezTo>
                  <a:cubicBezTo>
                    <a:pt x="12" y="16"/>
                    <a:pt x="13" y="15"/>
                    <a:pt x="13" y="12"/>
                  </a:cubicBezTo>
                  <a:lnTo>
                    <a:pt x="13" y="0"/>
                  </a:lnTo>
                  <a:lnTo>
                    <a:pt x="18" y="0"/>
                  </a:lnTo>
                  <a:lnTo>
                    <a:pt x="18" y="12"/>
                  </a:lnTo>
                  <a:cubicBezTo>
                    <a:pt x="18" y="14"/>
                    <a:pt x="17" y="16"/>
                    <a:pt x="16" y="17"/>
                  </a:cubicBezTo>
                  <a:cubicBezTo>
                    <a:pt x="15" y="19"/>
                    <a:pt x="12" y="19"/>
                    <a:pt x="9" y="19"/>
                  </a:cubicBezTo>
                  <a:cubicBezTo>
                    <a:pt x="5" y="19"/>
                    <a:pt x="3" y="19"/>
                    <a:pt x="1" y="17"/>
                  </a:cubicBezTo>
                  <a:cubicBezTo>
                    <a:pt x="0" y="16"/>
                    <a:pt x="0" y="14"/>
                    <a:pt x="0" y="12"/>
                  </a:cubicBezTo>
                  <a:lnTo>
                    <a:pt x="0" y="0"/>
                  </a:lnTo>
                  <a:lnTo>
                    <a:pt x="4" y="0"/>
                  </a:lnTo>
                  <a:lnTo>
                    <a:pt x="4" y="12"/>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2" name="Freeform 197">
              <a:extLst>
                <a:ext uri="{FF2B5EF4-FFF2-40B4-BE49-F238E27FC236}">
                  <a16:creationId xmlns:a16="http://schemas.microsoft.com/office/drawing/2014/main" id="{B8A5F306-05CE-434F-8E7A-95031538226C}"/>
                </a:ext>
              </a:extLst>
            </p:cNvPr>
            <p:cNvSpPr>
              <a:spLocks noEditPoints="1"/>
            </p:cNvSpPr>
            <p:nvPr/>
          </p:nvSpPr>
          <p:spPr bwMode="auto">
            <a:xfrm>
              <a:off x="4690251" y="5615608"/>
              <a:ext cx="4353" cy="3130"/>
            </a:xfrm>
            <a:custGeom>
              <a:avLst/>
              <a:gdLst/>
              <a:ahLst/>
              <a:cxnLst>
                <a:cxn ang="0">
                  <a:pos x="8" y="11"/>
                </a:cxn>
                <a:cxn ang="0">
                  <a:pos x="8" y="11"/>
                </a:cxn>
                <a:cxn ang="0">
                  <a:pos x="14" y="11"/>
                </a:cxn>
                <a:cxn ang="0">
                  <a:pos x="11" y="4"/>
                </a:cxn>
                <a:cxn ang="0">
                  <a:pos x="8" y="11"/>
                </a:cxn>
                <a:cxn ang="0">
                  <a:pos x="14" y="0"/>
                </a:cxn>
                <a:cxn ang="0">
                  <a:pos x="14" y="0"/>
                </a:cxn>
                <a:cxn ang="0">
                  <a:pos x="22" y="19"/>
                </a:cxn>
                <a:cxn ang="0">
                  <a:pos x="17" y="19"/>
                </a:cxn>
                <a:cxn ang="0">
                  <a:pos x="16" y="15"/>
                </a:cxn>
                <a:cxn ang="0">
                  <a:pos x="7" y="15"/>
                </a:cxn>
                <a:cxn ang="0">
                  <a:pos x="5" y="19"/>
                </a:cxn>
                <a:cxn ang="0">
                  <a:pos x="0" y="19"/>
                </a:cxn>
                <a:cxn ang="0">
                  <a:pos x="9" y="0"/>
                </a:cxn>
                <a:cxn ang="0">
                  <a:pos x="14" y="0"/>
                </a:cxn>
              </a:cxnLst>
              <a:rect l="0" t="0" r="r" b="b"/>
              <a:pathLst>
                <a:path w="22" h="19">
                  <a:moveTo>
                    <a:pt x="8" y="11"/>
                  </a:moveTo>
                  <a:lnTo>
                    <a:pt x="8" y="11"/>
                  </a:lnTo>
                  <a:lnTo>
                    <a:pt x="14" y="11"/>
                  </a:lnTo>
                  <a:lnTo>
                    <a:pt x="11" y="4"/>
                  </a:lnTo>
                  <a:lnTo>
                    <a:pt x="8" y="11"/>
                  </a:lnTo>
                  <a:close/>
                  <a:moveTo>
                    <a:pt x="14" y="0"/>
                  </a:moveTo>
                  <a:lnTo>
                    <a:pt x="14" y="0"/>
                  </a:lnTo>
                  <a:lnTo>
                    <a:pt x="22" y="19"/>
                  </a:lnTo>
                  <a:lnTo>
                    <a:pt x="17" y="19"/>
                  </a:lnTo>
                  <a:lnTo>
                    <a:pt x="16" y="15"/>
                  </a:lnTo>
                  <a:lnTo>
                    <a:pt x="7" y="15"/>
                  </a:lnTo>
                  <a:lnTo>
                    <a:pt x="5" y="19"/>
                  </a:lnTo>
                  <a:lnTo>
                    <a:pt x="0" y="19"/>
                  </a:lnTo>
                  <a:lnTo>
                    <a:pt x="9" y="0"/>
                  </a:lnTo>
                  <a:lnTo>
                    <a:pt x="14" y="0"/>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3" name="Freeform 198">
              <a:extLst>
                <a:ext uri="{FF2B5EF4-FFF2-40B4-BE49-F238E27FC236}">
                  <a16:creationId xmlns:a16="http://schemas.microsoft.com/office/drawing/2014/main" id="{A26BE1CA-0FB7-45ED-8300-7D89DDCF7326}"/>
                </a:ext>
              </a:extLst>
            </p:cNvPr>
            <p:cNvSpPr/>
            <p:nvPr/>
          </p:nvSpPr>
          <p:spPr bwMode="auto">
            <a:xfrm>
              <a:off x="4693878" y="5615608"/>
              <a:ext cx="5804" cy="3130"/>
            </a:xfrm>
            <a:custGeom>
              <a:avLst/>
              <a:gdLst/>
              <a:ahLst/>
              <a:cxnLst>
                <a:cxn ang="0">
                  <a:pos x="4" y="0"/>
                </a:cxn>
                <a:cxn ang="0">
                  <a:pos x="4" y="0"/>
                </a:cxn>
                <a:cxn ang="0">
                  <a:pos x="9" y="15"/>
                </a:cxn>
                <a:cxn ang="0">
                  <a:pos x="13" y="0"/>
                </a:cxn>
                <a:cxn ang="0">
                  <a:pos x="18" y="0"/>
                </a:cxn>
                <a:cxn ang="0">
                  <a:pos x="22" y="15"/>
                </a:cxn>
                <a:cxn ang="0">
                  <a:pos x="27" y="0"/>
                </a:cxn>
                <a:cxn ang="0">
                  <a:pos x="31" y="0"/>
                </a:cxn>
                <a:cxn ang="0">
                  <a:pos x="25" y="19"/>
                </a:cxn>
                <a:cxn ang="0">
                  <a:pos x="20" y="19"/>
                </a:cxn>
                <a:cxn ang="0">
                  <a:pos x="15" y="5"/>
                </a:cxn>
                <a:cxn ang="0">
                  <a:pos x="11" y="19"/>
                </a:cxn>
                <a:cxn ang="0">
                  <a:pos x="6" y="19"/>
                </a:cxn>
                <a:cxn ang="0">
                  <a:pos x="0" y="0"/>
                </a:cxn>
                <a:cxn ang="0">
                  <a:pos x="4" y="0"/>
                </a:cxn>
              </a:cxnLst>
              <a:rect l="0" t="0" r="r" b="b"/>
              <a:pathLst>
                <a:path w="31" h="19">
                  <a:moveTo>
                    <a:pt x="4" y="0"/>
                  </a:moveTo>
                  <a:lnTo>
                    <a:pt x="4" y="0"/>
                  </a:lnTo>
                  <a:lnTo>
                    <a:pt x="9" y="15"/>
                  </a:lnTo>
                  <a:lnTo>
                    <a:pt x="13" y="0"/>
                  </a:lnTo>
                  <a:lnTo>
                    <a:pt x="18" y="0"/>
                  </a:lnTo>
                  <a:lnTo>
                    <a:pt x="22" y="15"/>
                  </a:lnTo>
                  <a:lnTo>
                    <a:pt x="27" y="0"/>
                  </a:lnTo>
                  <a:lnTo>
                    <a:pt x="31" y="0"/>
                  </a:lnTo>
                  <a:lnTo>
                    <a:pt x="25" y="19"/>
                  </a:lnTo>
                  <a:lnTo>
                    <a:pt x="20" y="19"/>
                  </a:lnTo>
                  <a:lnTo>
                    <a:pt x="15" y="5"/>
                  </a:lnTo>
                  <a:lnTo>
                    <a:pt x="11" y="19"/>
                  </a:lnTo>
                  <a:lnTo>
                    <a:pt x="6" y="19"/>
                  </a:lnTo>
                  <a:lnTo>
                    <a:pt x="0" y="0"/>
                  </a:lnTo>
                  <a:lnTo>
                    <a:pt x="4" y="0"/>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4" name="Freeform 199">
              <a:extLst>
                <a:ext uri="{FF2B5EF4-FFF2-40B4-BE49-F238E27FC236}">
                  <a16:creationId xmlns:a16="http://schemas.microsoft.com/office/drawing/2014/main" id="{6E459132-D916-4252-8A54-D96C2EC74282}"/>
                </a:ext>
              </a:extLst>
            </p:cNvPr>
            <p:cNvSpPr/>
            <p:nvPr/>
          </p:nvSpPr>
          <p:spPr bwMode="auto">
            <a:xfrm>
              <a:off x="4700408" y="5615608"/>
              <a:ext cx="2902" cy="3130"/>
            </a:xfrm>
            <a:custGeom>
              <a:avLst/>
              <a:gdLst/>
              <a:ahLst/>
              <a:cxnLst>
                <a:cxn ang="0">
                  <a:pos x="5" y="8"/>
                </a:cxn>
                <a:cxn ang="0">
                  <a:pos x="5" y="8"/>
                </a:cxn>
                <a:cxn ang="0">
                  <a:pos x="17" y="8"/>
                </a:cxn>
                <a:cxn ang="0">
                  <a:pos x="17" y="11"/>
                </a:cxn>
                <a:cxn ang="0">
                  <a:pos x="5" y="11"/>
                </a:cxn>
                <a:cxn ang="0">
                  <a:pos x="10" y="16"/>
                </a:cxn>
                <a:cxn ang="0">
                  <a:pos x="17" y="16"/>
                </a:cxn>
                <a:cxn ang="0">
                  <a:pos x="17" y="19"/>
                </a:cxn>
                <a:cxn ang="0">
                  <a:pos x="9" y="19"/>
                </a:cxn>
                <a:cxn ang="0">
                  <a:pos x="3" y="17"/>
                </a:cxn>
                <a:cxn ang="0">
                  <a:pos x="0" y="10"/>
                </a:cxn>
                <a:cxn ang="0">
                  <a:pos x="10" y="0"/>
                </a:cxn>
                <a:cxn ang="0">
                  <a:pos x="17" y="0"/>
                </a:cxn>
                <a:cxn ang="0">
                  <a:pos x="17" y="4"/>
                </a:cxn>
                <a:cxn ang="0">
                  <a:pos x="10" y="4"/>
                </a:cxn>
                <a:cxn ang="0">
                  <a:pos x="5" y="8"/>
                </a:cxn>
              </a:cxnLst>
              <a:rect l="0" t="0" r="r" b="b"/>
              <a:pathLst>
                <a:path w="17" h="19">
                  <a:moveTo>
                    <a:pt x="5" y="8"/>
                  </a:moveTo>
                  <a:lnTo>
                    <a:pt x="5" y="8"/>
                  </a:lnTo>
                  <a:lnTo>
                    <a:pt x="17" y="8"/>
                  </a:lnTo>
                  <a:lnTo>
                    <a:pt x="17" y="11"/>
                  </a:lnTo>
                  <a:lnTo>
                    <a:pt x="5" y="11"/>
                  </a:lnTo>
                  <a:cubicBezTo>
                    <a:pt x="5" y="15"/>
                    <a:pt x="6" y="16"/>
                    <a:pt x="10" y="16"/>
                  </a:cubicBezTo>
                  <a:lnTo>
                    <a:pt x="17" y="16"/>
                  </a:lnTo>
                  <a:lnTo>
                    <a:pt x="17" y="19"/>
                  </a:lnTo>
                  <a:lnTo>
                    <a:pt x="9" y="19"/>
                  </a:lnTo>
                  <a:cubicBezTo>
                    <a:pt x="7" y="19"/>
                    <a:pt x="5" y="19"/>
                    <a:pt x="3" y="17"/>
                  </a:cubicBezTo>
                  <a:cubicBezTo>
                    <a:pt x="1" y="16"/>
                    <a:pt x="0" y="13"/>
                    <a:pt x="0" y="10"/>
                  </a:cubicBezTo>
                  <a:cubicBezTo>
                    <a:pt x="0" y="3"/>
                    <a:pt x="3" y="0"/>
                    <a:pt x="10" y="0"/>
                  </a:cubicBezTo>
                  <a:lnTo>
                    <a:pt x="17" y="0"/>
                  </a:lnTo>
                  <a:lnTo>
                    <a:pt x="17" y="4"/>
                  </a:lnTo>
                  <a:lnTo>
                    <a:pt x="10" y="4"/>
                  </a:lnTo>
                  <a:cubicBezTo>
                    <a:pt x="7" y="4"/>
                    <a:pt x="5" y="5"/>
                    <a:pt x="5" y="8"/>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5" name="Freeform 200">
              <a:extLst>
                <a:ext uri="{FF2B5EF4-FFF2-40B4-BE49-F238E27FC236}">
                  <a16:creationId xmlns:a16="http://schemas.microsoft.com/office/drawing/2014/main" id="{50934B9E-76B4-4CAB-84B0-D5FB91ECBC98}"/>
                </a:ext>
              </a:extLst>
            </p:cNvPr>
            <p:cNvSpPr/>
            <p:nvPr/>
          </p:nvSpPr>
          <p:spPr bwMode="auto">
            <a:xfrm>
              <a:off x="4704036" y="5615608"/>
              <a:ext cx="726" cy="3130"/>
            </a:xfrm>
            <a:custGeom>
              <a:avLst/>
              <a:gdLst/>
              <a:ahLst/>
              <a:cxnLst>
                <a:cxn ang="0">
                  <a:pos x="0" y="0"/>
                </a:cxn>
                <a:cxn ang="0">
                  <a:pos x="0" y="0"/>
                </a:cxn>
                <a:cxn ang="0">
                  <a:pos x="5" y="0"/>
                </a:cxn>
                <a:cxn ang="0">
                  <a:pos x="5" y="19"/>
                </a:cxn>
                <a:cxn ang="0">
                  <a:pos x="0" y="19"/>
                </a:cxn>
                <a:cxn ang="0">
                  <a:pos x="0" y="0"/>
                </a:cxn>
              </a:cxnLst>
              <a:rect l="0" t="0" r="r" b="b"/>
              <a:pathLst>
                <a:path w="5" h="19">
                  <a:moveTo>
                    <a:pt x="0" y="0"/>
                  </a:moveTo>
                  <a:lnTo>
                    <a:pt x="0" y="0"/>
                  </a:lnTo>
                  <a:lnTo>
                    <a:pt x="5" y="0"/>
                  </a:lnTo>
                  <a:lnTo>
                    <a:pt x="5" y="19"/>
                  </a:lnTo>
                  <a:lnTo>
                    <a:pt x="0" y="19"/>
                  </a:lnTo>
                  <a:lnTo>
                    <a:pt x="0" y="0"/>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6" name="Freeform 201">
              <a:extLst>
                <a:ext uri="{FF2B5EF4-FFF2-40B4-BE49-F238E27FC236}">
                  <a16:creationId xmlns:a16="http://schemas.microsoft.com/office/drawing/2014/main" id="{C65E50D7-F7C0-49B1-A86B-1CC69B94EF09}"/>
                </a:ext>
              </a:extLst>
            </p:cNvPr>
            <p:cNvSpPr>
              <a:spLocks noEditPoints="1"/>
            </p:cNvSpPr>
            <p:nvPr/>
          </p:nvSpPr>
          <p:spPr bwMode="auto">
            <a:xfrm>
              <a:off x="4679367" y="5810312"/>
              <a:ext cx="28297" cy="11269"/>
            </a:xfrm>
            <a:custGeom>
              <a:avLst/>
              <a:gdLst/>
              <a:ahLst/>
              <a:cxnLst>
                <a:cxn ang="0">
                  <a:pos x="27" y="26"/>
                </a:cxn>
                <a:cxn ang="0">
                  <a:pos x="27" y="26"/>
                </a:cxn>
                <a:cxn ang="0">
                  <a:pos x="27" y="43"/>
                </a:cxn>
                <a:cxn ang="0">
                  <a:pos x="118" y="43"/>
                </a:cxn>
                <a:cxn ang="0">
                  <a:pos x="119" y="43"/>
                </a:cxn>
                <a:cxn ang="0">
                  <a:pos x="119" y="27"/>
                </a:cxn>
                <a:cxn ang="0">
                  <a:pos x="27" y="26"/>
                </a:cxn>
                <a:cxn ang="0">
                  <a:pos x="118" y="70"/>
                </a:cxn>
                <a:cxn ang="0">
                  <a:pos x="118" y="70"/>
                </a:cxn>
                <a:cxn ang="0">
                  <a:pos x="27" y="70"/>
                </a:cxn>
                <a:cxn ang="0">
                  <a:pos x="0" y="43"/>
                </a:cxn>
                <a:cxn ang="0">
                  <a:pos x="0" y="27"/>
                </a:cxn>
                <a:cxn ang="0">
                  <a:pos x="27" y="0"/>
                </a:cxn>
                <a:cxn ang="0">
                  <a:pos x="118" y="0"/>
                </a:cxn>
                <a:cxn ang="0">
                  <a:pos x="146" y="27"/>
                </a:cxn>
                <a:cxn ang="0">
                  <a:pos x="146" y="43"/>
                </a:cxn>
                <a:cxn ang="0">
                  <a:pos x="118" y="70"/>
                </a:cxn>
              </a:cxnLst>
              <a:rect l="0" t="0" r="r" b="b"/>
              <a:pathLst>
                <a:path w="146" h="70">
                  <a:moveTo>
                    <a:pt x="27" y="26"/>
                  </a:moveTo>
                  <a:lnTo>
                    <a:pt x="27" y="26"/>
                  </a:lnTo>
                  <a:lnTo>
                    <a:pt x="27" y="43"/>
                  </a:lnTo>
                  <a:lnTo>
                    <a:pt x="118" y="43"/>
                  </a:lnTo>
                  <a:cubicBezTo>
                    <a:pt x="119" y="43"/>
                    <a:pt x="119" y="43"/>
                    <a:pt x="119" y="43"/>
                  </a:cubicBezTo>
                  <a:lnTo>
                    <a:pt x="119" y="27"/>
                  </a:lnTo>
                  <a:lnTo>
                    <a:pt x="27" y="26"/>
                  </a:lnTo>
                  <a:close/>
                  <a:moveTo>
                    <a:pt x="118" y="70"/>
                  </a:moveTo>
                  <a:lnTo>
                    <a:pt x="118" y="70"/>
                  </a:lnTo>
                  <a:lnTo>
                    <a:pt x="27" y="70"/>
                  </a:lnTo>
                  <a:cubicBezTo>
                    <a:pt x="12" y="70"/>
                    <a:pt x="0" y="57"/>
                    <a:pt x="0" y="43"/>
                  </a:cubicBezTo>
                  <a:lnTo>
                    <a:pt x="0" y="27"/>
                  </a:lnTo>
                  <a:cubicBezTo>
                    <a:pt x="0" y="12"/>
                    <a:pt x="12" y="0"/>
                    <a:pt x="27" y="0"/>
                  </a:cubicBezTo>
                  <a:lnTo>
                    <a:pt x="118" y="0"/>
                  </a:lnTo>
                  <a:cubicBezTo>
                    <a:pt x="133" y="0"/>
                    <a:pt x="146" y="12"/>
                    <a:pt x="146" y="27"/>
                  </a:cubicBezTo>
                  <a:lnTo>
                    <a:pt x="146" y="43"/>
                  </a:lnTo>
                  <a:cubicBezTo>
                    <a:pt x="146" y="57"/>
                    <a:pt x="133" y="70"/>
                    <a:pt x="118" y="70"/>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7" name="Freeform 202">
              <a:extLst>
                <a:ext uri="{FF2B5EF4-FFF2-40B4-BE49-F238E27FC236}">
                  <a16:creationId xmlns:a16="http://schemas.microsoft.com/office/drawing/2014/main" id="{EE4DF3AD-EBAF-4CAE-BDB4-B768714E04FC}"/>
                </a:ext>
              </a:extLst>
            </p:cNvPr>
            <p:cNvSpPr/>
            <p:nvPr/>
          </p:nvSpPr>
          <p:spPr bwMode="auto">
            <a:xfrm>
              <a:off x="4764982" y="5817825"/>
              <a:ext cx="26846" cy="23164"/>
            </a:xfrm>
            <a:custGeom>
              <a:avLst/>
              <a:gdLst/>
              <a:ahLst/>
              <a:cxnLst>
                <a:cxn ang="0">
                  <a:pos x="70" y="139"/>
                </a:cxn>
                <a:cxn ang="0">
                  <a:pos x="70" y="139"/>
                </a:cxn>
                <a:cxn ang="0">
                  <a:pos x="0" y="69"/>
                </a:cxn>
                <a:cxn ang="0">
                  <a:pos x="70" y="0"/>
                </a:cxn>
                <a:cxn ang="0">
                  <a:pos x="139" y="69"/>
                </a:cxn>
                <a:cxn ang="0">
                  <a:pos x="70" y="139"/>
                </a:cxn>
              </a:cxnLst>
              <a:rect l="0" t="0" r="r" b="b"/>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8" name="Freeform 203">
              <a:extLst>
                <a:ext uri="{FF2B5EF4-FFF2-40B4-BE49-F238E27FC236}">
                  <a16:creationId xmlns:a16="http://schemas.microsoft.com/office/drawing/2014/main" id="{0BF1031B-8009-4C80-837A-CFC9C22A5F4E}"/>
                </a:ext>
              </a:extLst>
            </p:cNvPr>
            <p:cNvSpPr/>
            <p:nvPr/>
          </p:nvSpPr>
          <p:spPr bwMode="auto">
            <a:xfrm>
              <a:off x="4805613" y="5817825"/>
              <a:ext cx="26846" cy="23164"/>
            </a:xfrm>
            <a:custGeom>
              <a:avLst/>
              <a:gdLst/>
              <a:ahLst/>
              <a:cxnLst>
                <a:cxn ang="0">
                  <a:pos x="70" y="139"/>
                </a:cxn>
                <a:cxn ang="0">
                  <a:pos x="70" y="139"/>
                </a:cxn>
                <a:cxn ang="0">
                  <a:pos x="0" y="69"/>
                </a:cxn>
                <a:cxn ang="0">
                  <a:pos x="70" y="0"/>
                </a:cxn>
                <a:cxn ang="0">
                  <a:pos x="139" y="69"/>
                </a:cxn>
                <a:cxn ang="0">
                  <a:pos x="70" y="139"/>
                </a:cxn>
              </a:cxnLst>
              <a:rect l="0" t="0" r="r" b="b"/>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grpSp>
      <p:grpSp>
        <p:nvGrpSpPr>
          <p:cNvPr id="69" name="组合 68">
            <a:extLst>
              <a:ext uri="{FF2B5EF4-FFF2-40B4-BE49-F238E27FC236}">
                <a16:creationId xmlns:a16="http://schemas.microsoft.com/office/drawing/2014/main" id="{44677756-2D1C-498D-8941-961F6B57D8B7}"/>
              </a:ext>
            </a:extLst>
          </p:cNvPr>
          <p:cNvGrpSpPr/>
          <p:nvPr/>
        </p:nvGrpSpPr>
        <p:grpSpPr>
          <a:xfrm>
            <a:off x="4298845" y="5441564"/>
            <a:ext cx="168187" cy="261472"/>
            <a:chOff x="3755583" y="5581414"/>
            <a:chExt cx="168187" cy="261472"/>
          </a:xfrm>
        </p:grpSpPr>
        <p:sp>
          <p:nvSpPr>
            <p:cNvPr id="70" name="任意多边形: 形状 69">
              <a:extLst>
                <a:ext uri="{FF2B5EF4-FFF2-40B4-BE49-F238E27FC236}">
                  <a16:creationId xmlns:a16="http://schemas.microsoft.com/office/drawing/2014/main" id="{D3B22186-CDEF-4F63-881C-517B1B75B0F3}"/>
                </a:ext>
              </a:extLst>
            </p:cNvPr>
            <p:cNvSpPr/>
            <p:nvPr/>
          </p:nvSpPr>
          <p:spPr>
            <a:xfrm>
              <a:off x="3804213" y="5652872"/>
              <a:ext cx="70795" cy="72254"/>
            </a:xfrm>
            <a:custGeom>
              <a:avLst/>
              <a:gdLst>
                <a:gd name="connsiteX0" fmla="*/ 16 w 70794"/>
                <a:gd name="connsiteY0" fmla="*/ 63929 h 72254"/>
                <a:gd name="connsiteX1" fmla="*/ 62638 w 70794"/>
                <a:gd name="connsiteY1" fmla="*/ 17 h 72254"/>
                <a:gd name="connsiteX2" fmla="*/ 70935 w 70794"/>
                <a:gd name="connsiteY2" fmla="*/ 8485 h 72254"/>
                <a:gd name="connsiteX3" fmla="*/ 8314 w 70794"/>
                <a:gd name="connsiteY3" fmla="*/ 72397 h 72254"/>
              </a:gdLst>
              <a:ahLst/>
              <a:cxnLst>
                <a:cxn ang="0">
                  <a:pos x="connsiteX0" y="connsiteY0"/>
                </a:cxn>
                <a:cxn ang="0">
                  <a:pos x="connsiteX1" y="connsiteY1"/>
                </a:cxn>
                <a:cxn ang="0">
                  <a:pos x="connsiteX2" y="connsiteY2"/>
                </a:cxn>
                <a:cxn ang="0">
                  <a:pos x="connsiteX3" y="connsiteY3"/>
                </a:cxn>
              </a:cxnLst>
              <a:rect l="l" t="t" r="r" b="b"/>
              <a:pathLst>
                <a:path w="70794" h="72254">
                  <a:moveTo>
                    <a:pt x="16" y="63929"/>
                  </a:moveTo>
                  <a:lnTo>
                    <a:pt x="62638" y="17"/>
                  </a:lnTo>
                  <a:lnTo>
                    <a:pt x="70935" y="8485"/>
                  </a:lnTo>
                  <a:lnTo>
                    <a:pt x="8314" y="72397"/>
                  </a:lnTo>
                  <a:close/>
                </a:path>
              </a:pathLst>
            </a:custGeom>
            <a:solidFill>
              <a:srgbClr val="0836BF"/>
            </a:solidFill>
            <a:ln w="377"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6D3AC804-59C8-4B8D-A796-3DC7505AD07E}"/>
                </a:ext>
              </a:extLst>
            </p:cNvPr>
            <p:cNvSpPr/>
            <p:nvPr/>
          </p:nvSpPr>
          <p:spPr>
            <a:xfrm>
              <a:off x="3804213" y="5699038"/>
              <a:ext cx="70795" cy="72254"/>
            </a:xfrm>
            <a:custGeom>
              <a:avLst/>
              <a:gdLst>
                <a:gd name="connsiteX0" fmla="*/ 16 w 70794"/>
                <a:gd name="connsiteY0" fmla="*/ 63929 h 72254"/>
                <a:gd name="connsiteX1" fmla="*/ 62638 w 70794"/>
                <a:gd name="connsiteY1" fmla="*/ 17 h 72254"/>
                <a:gd name="connsiteX2" fmla="*/ 70935 w 70794"/>
                <a:gd name="connsiteY2" fmla="*/ 8485 h 72254"/>
                <a:gd name="connsiteX3" fmla="*/ 8314 w 70794"/>
                <a:gd name="connsiteY3" fmla="*/ 72397 h 72254"/>
              </a:gdLst>
              <a:ahLst/>
              <a:cxnLst>
                <a:cxn ang="0">
                  <a:pos x="connsiteX0" y="connsiteY0"/>
                </a:cxn>
                <a:cxn ang="0">
                  <a:pos x="connsiteX1" y="connsiteY1"/>
                </a:cxn>
                <a:cxn ang="0">
                  <a:pos x="connsiteX2" y="connsiteY2"/>
                </a:cxn>
                <a:cxn ang="0">
                  <a:pos x="connsiteX3" y="connsiteY3"/>
                </a:cxn>
              </a:cxnLst>
              <a:rect l="l" t="t" r="r" b="b"/>
              <a:pathLst>
                <a:path w="70794" h="72254">
                  <a:moveTo>
                    <a:pt x="16" y="63929"/>
                  </a:moveTo>
                  <a:lnTo>
                    <a:pt x="62638" y="17"/>
                  </a:lnTo>
                  <a:lnTo>
                    <a:pt x="70935" y="8485"/>
                  </a:lnTo>
                  <a:lnTo>
                    <a:pt x="8314" y="72397"/>
                  </a:lnTo>
                  <a:close/>
                </a:path>
              </a:pathLst>
            </a:custGeom>
            <a:solidFill>
              <a:srgbClr val="0836BF"/>
            </a:solidFill>
            <a:ln w="377"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F77123D6-7FB8-4FD9-B525-5047B8440424}"/>
                </a:ext>
              </a:extLst>
            </p:cNvPr>
            <p:cNvSpPr/>
            <p:nvPr/>
          </p:nvSpPr>
          <p:spPr>
            <a:xfrm>
              <a:off x="3755583" y="5581414"/>
              <a:ext cx="168187" cy="261472"/>
            </a:xfrm>
            <a:custGeom>
              <a:avLst/>
              <a:gdLst>
                <a:gd name="connsiteX0" fmla="*/ 142775 w 168187"/>
                <a:gd name="connsiteY0" fmla="*/ 12 h 261471"/>
                <a:gd name="connsiteX1" fmla="*/ 25435 w 168187"/>
                <a:gd name="connsiteY1" fmla="*/ 12 h 261471"/>
                <a:gd name="connsiteX2" fmla="*/ 12 w 168187"/>
                <a:gd name="connsiteY2" fmla="*/ 25959 h 261471"/>
                <a:gd name="connsiteX3" fmla="*/ 12 w 168187"/>
                <a:gd name="connsiteY3" fmla="*/ 235536 h 261471"/>
                <a:gd name="connsiteX4" fmla="*/ 25435 w 168187"/>
                <a:gd name="connsiteY4" fmla="*/ 261484 h 261471"/>
                <a:gd name="connsiteX5" fmla="*/ 142775 w 168187"/>
                <a:gd name="connsiteY5" fmla="*/ 261484 h 261471"/>
                <a:gd name="connsiteX6" fmla="*/ 168199 w 168187"/>
                <a:gd name="connsiteY6" fmla="*/ 235536 h 261471"/>
                <a:gd name="connsiteX7" fmla="*/ 168199 w 168187"/>
                <a:gd name="connsiteY7" fmla="*/ 25959 h 261471"/>
                <a:gd name="connsiteX8" fmla="*/ 142775 w 168187"/>
                <a:gd name="connsiteY8" fmla="*/ 12 h 261471"/>
                <a:gd name="connsiteX9" fmla="*/ 156465 w 168187"/>
                <a:gd name="connsiteY9" fmla="*/ 235536 h 261471"/>
                <a:gd name="connsiteX10" fmla="*/ 142775 w 168187"/>
                <a:gd name="connsiteY10" fmla="*/ 249508 h 261471"/>
                <a:gd name="connsiteX11" fmla="*/ 25435 w 168187"/>
                <a:gd name="connsiteY11" fmla="*/ 249508 h 261471"/>
                <a:gd name="connsiteX12" fmla="*/ 11746 w 168187"/>
                <a:gd name="connsiteY12" fmla="*/ 235536 h 261471"/>
                <a:gd name="connsiteX13" fmla="*/ 11746 w 168187"/>
                <a:gd name="connsiteY13" fmla="*/ 25959 h 261471"/>
                <a:gd name="connsiteX14" fmla="*/ 25435 w 168187"/>
                <a:gd name="connsiteY14" fmla="*/ 11988 h 261471"/>
                <a:gd name="connsiteX15" fmla="*/ 142775 w 168187"/>
                <a:gd name="connsiteY15" fmla="*/ 11988 h 261471"/>
                <a:gd name="connsiteX16" fmla="*/ 156465 w 168187"/>
                <a:gd name="connsiteY16" fmla="*/ 25959 h 261471"/>
                <a:gd name="connsiteX17" fmla="*/ 156465 w 168187"/>
                <a:gd name="connsiteY17" fmla="*/ 235536 h 26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187" h="261471">
                  <a:moveTo>
                    <a:pt x="142775" y="12"/>
                  </a:moveTo>
                  <a:lnTo>
                    <a:pt x="25435" y="12"/>
                  </a:lnTo>
                  <a:cubicBezTo>
                    <a:pt x="11417" y="12"/>
                    <a:pt x="12" y="11652"/>
                    <a:pt x="12" y="25959"/>
                  </a:cubicBezTo>
                  <a:lnTo>
                    <a:pt x="12" y="235536"/>
                  </a:lnTo>
                  <a:cubicBezTo>
                    <a:pt x="12" y="249843"/>
                    <a:pt x="11417" y="261484"/>
                    <a:pt x="25435" y="261484"/>
                  </a:cubicBezTo>
                  <a:lnTo>
                    <a:pt x="142775" y="261484"/>
                  </a:lnTo>
                  <a:cubicBezTo>
                    <a:pt x="156793" y="261484"/>
                    <a:pt x="168199" y="249843"/>
                    <a:pt x="168199" y="235536"/>
                  </a:cubicBezTo>
                  <a:lnTo>
                    <a:pt x="168199" y="25959"/>
                  </a:lnTo>
                  <a:cubicBezTo>
                    <a:pt x="168199" y="11652"/>
                    <a:pt x="156793" y="12"/>
                    <a:pt x="142775" y="12"/>
                  </a:cubicBezTo>
                  <a:close/>
                  <a:moveTo>
                    <a:pt x="156465" y="235536"/>
                  </a:moveTo>
                  <a:cubicBezTo>
                    <a:pt x="156465" y="243241"/>
                    <a:pt x="150324" y="249508"/>
                    <a:pt x="142775" y="249508"/>
                  </a:cubicBezTo>
                  <a:lnTo>
                    <a:pt x="25435" y="249508"/>
                  </a:lnTo>
                  <a:cubicBezTo>
                    <a:pt x="17886" y="249508"/>
                    <a:pt x="11746" y="243241"/>
                    <a:pt x="11746" y="235536"/>
                  </a:cubicBezTo>
                  <a:lnTo>
                    <a:pt x="11746" y="25959"/>
                  </a:lnTo>
                  <a:cubicBezTo>
                    <a:pt x="11746" y="18255"/>
                    <a:pt x="17886" y="11988"/>
                    <a:pt x="25435" y="11988"/>
                  </a:cubicBezTo>
                  <a:lnTo>
                    <a:pt x="142775" y="11988"/>
                  </a:lnTo>
                  <a:cubicBezTo>
                    <a:pt x="150324" y="11988"/>
                    <a:pt x="156465" y="18255"/>
                    <a:pt x="156465" y="25959"/>
                  </a:cubicBezTo>
                  <a:lnTo>
                    <a:pt x="156465" y="235536"/>
                  </a:lnTo>
                  <a:close/>
                </a:path>
              </a:pathLst>
            </a:custGeom>
            <a:solidFill>
              <a:srgbClr val="0836BF"/>
            </a:solidFill>
            <a:ln w="377"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B6111698-C668-42B8-AE07-62F11D41A604}"/>
                </a:ext>
              </a:extLst>
            </p:cNvPr>
            <p:cNvSpPr/>
            <p:nvPr/>
          </p:nvSpPr>
          <p:spPr>
            <a:xfrm>
              <a:off x="3833743" y="5595274"/>
              <a:ext cx="11734" cy="11976"/>
            </a:xfrm>
            <a:custGeom>
              <a:avLst/>
              <a:gdLst>
                <a:gd name="connsiteX0" fmla="*/ 5879 w 11733"/>
                <a:gd name="connsiteY0" fmla="*/ 11988 h 11975"/>
                <a:gd name="connsiteX1" fmla="*/ 6008 w 11733"/>
                <a:gd name="connsiteY1" fmla="*/ 11988 h 11975"/>
                <a:gd name="connsiteX2" fmla="*/ 11875 w 11733"/>
                <a:gd name="connsiteY2" fmla="*/ 6000 h 11975"/>
                <a:gd name="connsiteX3" fmla="*/ 6008 w 11733"/>
                <a:gd name="connsiteY3" fmla="*/ 12 h 11975"/>
                <a:gd name="connsiteX4" fmla="*/ 5879 w 11733"/>
                <a:gd name="connsiteY4" fmla="*/ 12 h 11975"/>
                <a:gd name="connsiteX5" fmla="*/ 12 w 11733"/>
                <a:gd name="connsiteY5" fmla="*/ 6000 h 11975"/>
                <a:gd name="connsiteX6" fmla="*/ 5879 w 11733"/>
                <a:gd name="connsiteY6" fmla="*/ 11988 h 1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33" h="11975">
                  <a:moveTo>
                    <a:pt x="5879" y="11988"/>
                  </a:moveTo>
                  <a:lnTo>
                    <a:pt x="6008" y="11988"/>
                  </a:lnTo>
                  <a:cubicBezTo>
                    <a:pt x="9246" y="11988"/>
                    <a:pt x="11875" y="9305"/>
                    <a:pt x="11875" y="6000"/>
                  </a:cubicBezTo>
                  <a:cubicBezTo>
                    <a:pt x="11875" y="2694"/>
                    <a:pt x="9246" y="12"/>
                    <a:pt x="6008" y="12"/>
                  </a:cubicBezTo>
                  <a:lnTo>
                    <a:pt x="5879" y="12"/>
                  </a:lnTo>
                  <a:cubicBezTo>
                    <a:pt x="2640" y="12"/>
                    <a:pt x="12" y="2694"/>
                    <a:pt x="12" y="6000"/>
                  </a:cubicBezTo>
                  <a:cubicBezTo>
                    <a:pt x="12" y="9305"/>
                    <a:pt x="2640" y="11988"/>
                    <a:pt x="5879" y="11988"/>
                  </a:cubicBezTo>
                  <a:close/>
                </a:path>
              </a:pathLst>
            </a:custGeom>
            <a:solidFill>
              <a:srgbClr val="0836BF"/>
            </a:solidFill>
            <a:ln w="377"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C3DC23DB-18E7-409A-9A89-C9CCD1F0D18F}"/>
                </a:ext>
              </a:extLst>
            </p:cNvPr>
            <p:cNvSpPr/>
            <p:nvPr/>
          </p:nvSpPr>
          <p:spPr>
            <a:xfrm>
              <a:off x="3775140" y="5601374"/>
              <a:ext cx="129074" cy="221553"/>
            </a:xfrm>
            <a:custGeom>
              <a:avLst/>
              <a:gdLst>
                <a:gd name="connsiteX0" fmla="*/ 119307 w 129073"/>
                <a:gd name="connsiteY0" fmla="*/ 12 h 221552"/>
                <a:gd name="connsiteX1" fmla="*/ 73967 w 129073"/>
                <a:gd name="connsiteY1" fmla="*/ 12 h 221552"/>
                <a:gd name="connsiteX2" fmla="*/ 72575 w 129073"/>
                <a:gd name="connsiteY2" fmla="*/ 3984 h 221552"/>
                <a:gd name="connsiteX3" fmla="*/ 64548 w 129073"/>
                <a:gd name="connsiteY3" fmla="*/ 9121 h 221552"/>
                <a:gd name="connsiteX4" fmla="*/ 56522 w 129073"/>
                <a:gd name="connsiteY4" fmla="*/ 3984 h 221552"/>
                <a:gd name="connsiteX5" fmla="*/ 55130 w 129073"/>
                <a:gd name="connsiteY5" fmla="*/ 12 h 221552"/>
                <a:gd name="connsiteX6" fmla="*/ 9790 w 129073"/>
                <a:gd name="connsiteY6" fmla="*/ 12 h 221552"/>
                <a:gd name="connsiteX7" fmla="*/ 12 w 129073"/>
                <a:gd name="connsiteY7" fmla="*/ 9992 h 221552"/>
                <a:gd name="connsiteX8" fmla="*/ 12 w 129073"/>
                <a:gd name="connsiteY8" fmla="*/ 211585 h 221552"/>
                <a:gd name="connsiteX9" fmla="*/ 9790 w 129073"/>
                <a:gd name="connsiteY9" fmla="*/ 221564 h 221552"/>
                <a:gd name="connsiteX10" fmla="*/ 117801 w 129073"/>
                <a:gd name="connsiteY10" fmla="*/ 221564 h 221552"/>
                <a:gd name="connsiteX11" fmla="*/ 129085 w 129073"/>
                <a:gd name="connsiteY11" fmla="*/ 210108 h 221552"/>
                <a:gd name="connsiteX12" fmla="*/ 129085 w 129073"/>
                <a:gd name="connsiteY12" fmla="*/ 9992 h 221552"/>
                <a:gd name="connsiteX13" fmla="*/ 119307 w 129073"/>
                <a:gd name="connsiteY13" fmla="*/ 12 h 221552"/>
                <a:gd name="connsiteX14" fmla="*/ 117351 w 129073"/>
                <a:gd name="connsiteY14" fmla="*/ 209589 h 221552"/>
                <a:gd name="connsiteX15" fmla="*/ 11746 w 129073"/>
                <a:gd name="connsiteY15" fmla="*/ 209589 h 221552"/>
                <a:gd name="connsiteX16" fmla="*/ 11746 w 129073"/>
                <a:gd name="connsiteY16" fmla="*/ 11988 h 221552"/>
                <a:gd name="connsiteX17" fmla="*/ 47468 w 129073"/>
                <a:gd name="connsiteY17" fmla="*/ 11988 h 221552"/>
                <a:gd name="connsiteX18" fmla="*/ 64548 w 129073"/>
                <a:gd name="connsiteY18" fmla="*/ 21101 h 221552"/>
                <a:gd name="connsiteX19" fmla="*/ 81633 w 129073"/>
                <a:gd name="connsiteY19" fmla="*/ 11988 h 221552"/>
                <a:gd name="connsiteX20" fmla="*/ 117351 w 129073"/>
                <a:gd name="connsiteY20" fmla="*/ 11988 h 221552"/>
                <a:gd name="connsiteX21" fmla="*/ 117351 w 129073"/>
                <a:gd name="connsiteY21" fmla="*/ 209589 h 22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073" h="221552">
                  <a:moveTo>
                    <a:pt x="119307" y="12"/>
                  </a:moveTo>
                  <a:lnTo>
                    <a:pt x="73967" y="12"/>
                  </a:lnTo>
                  <a:lnTo>
                    <a:pt x="72575" y="3984"/>
                  </a:lnTo>
                  <a:cubicBezTo>
                    <a:pt x="71565" y="6866"/>
                    <a:pt x="68041" y="9121"/>
                    <a:pt x="64548" y="9121"/>
                  </a:cubicBezTo>
                  <a:cubicBezTo>
                    <a:pt x="61056" y="9121"/>
                    <a:pt x="57532" y="6866"/>
                    <a:pt x="56522" y="3984"/>
                  </a:cubicBezTo>
                  <a:lnTo>
                    <a:pt x="55130" y="12"/>
                  </a:lnTo>
                  <a:lnTo>
                    <a:pt x="9790" y="12"/>
                  </a:lnTo>
                  <a:cubicBezTo>
                    <a:pt x="4396" y="12"/>
                    <a:pt x="12" y="4487"/>
                    <a:pt x="12" y="9992"/>
                  </a:cubicBezTo>
                  <a:lnTo>
                    <a:pt x="12" y="211585"/>
                  </a:lnTo>
                  <a:cubicBezTo>
                    <a:pt x="12" y="217089"/>
                    <a:pt x="4396" y="221564"/>
                    <a:pt x="9790" y="221564"/>
                  </a:cubicBezTo>
                  <a:lnTo>
                    <a:pt x="117801" y="221564"/>
                  </a:lnTo>
                  <a:cubicBezTo>
                    <a:pt x="124024" y="221564"/>
                    <a:pt x="129085" y="216427"/>
                    <a:pt x="129085" y="210108"/>
                  </a:cubicBezTo>
                  <a:lnTo>
                    <a:pt x="129085" y="9992"/>
                  </a:lnTo>
                  <a:cubicBezTo>
                    <a:pt x="129085" y="4487"/>
                    <a:pt x="124701" y="12"/>
                    <a:pt x="119307" y="12"/>
                  </a:cubicBezTo>
                  <a:close/>
                  <a:moveTo>
                    <a:pt x="117351" y="209589"/>
                  </a:moveTo>
                  <a:lnTo>
                    <a:pt x="11746" y="209589"/>
                  </a:lnTo>
                  <a:lnTo>
                    <a:pt x="11746" y="11988"/>
                  </a:lnTo>
                  <a:lnTo>
                    <a:pt x="47468" y="11988"/>
                  </a:lnTo>
                  <a:cubicBezTo>
                    <a:pt x="51109" y="17445"/>
                    <a:pt x="57708" y="21101"/>
                    <a:pt x="64548" y="21101"/>
                  </a:cubicBezTo>
                  <a:cubicBezTo>
                    <a:pt x="71389" y="21101"/>
                    <a:pt x="77988" y="17445"/>
                    <a:pt x="81633" y="11988"/>
                  </a:cubicBezTo>
                  <a:lnTo>
                    <a:pt x="117351" y="11988"/>
                  </a:lnTo>
                  <a:lnTo>
                    <a:pt x="117351" y="209589"/>
                  </a:lnTo>
                  <a:close/>
                </a:path>
              </a:pathLst>
            </a:custGeom>
            <a:solidFill>
              <a:srgbClr val="0836BF"/>
            </a:solidFill>
            <a:ln w="37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533110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95144-2DD7-4046-9BCD-06EF5C79D0A3}"/>
              </a:ext>
            </a:extLst>
          </p:cNvPr>
          <p:cNvSpPr>
            <a:spLocks noGrp="1"/>
          </p:cNvSpPr>
          <p:nvPr>
            <p:ph type="title"/>
          </p:nvPr>
        </p:nvSpPr>
        <p:spPr/>
        <p:txBody>
          <a:bodyPr/>
          <a:lstStyle/>
          <a:p>
            <a:r>
              <a:rPr lang="zh-CN" altLang="en-US" dirty="0"/>
              <a:t>停等式协议（有错信道）</a:t>
            </a:r>
          </a:p>
        </p:txBody>
      </p:sp>
      <p:sp>
        <p:nvSpPr>
          <p:cNvPr id="3" name="内容占位符 2">
            <a:extLst>
              <a:ext uri="{FF2B5EF4-FFF2-40B4-BE49-F238E27FC236}">
                <a16:creationId xmlns:a16="http://schemas.microsoft.com/office/drawing/2014/main" id="{39770910-4D2A-42C8-B639-CF7B05044179}"/>
              </a:ext>
            </a:extLst>
          </p:cNvPr>
          <p:cNvSpPr>
            <a:spLocks noGrp="1"/>
          </p:cNvSpPr>
          <p:nvPr>
            <p:ph idx="1"/>
          </p:nvPr>
        </p:nvSpPr>
        <p:spPr>
          <a:xfrm>
            <a:off x="660400" y="1125539"/>
            <a:ext cx="7321347" cy="5008562"/>
          </a:xfrm>
        </p:spPr>
        <p:txBody>
          <a:bodyPr/>
          <a:lstStyle/>
          <a:p>
            <a:r>
              <a:rPr lang="zh-CN" altLang="en-US" dirty="0"/>
              <a:t>假设</a:t>
            </a:r>
          </a:p>
          <a:p>
            <a:pPr lvl="1"/>
            <a:r>
              <a:rPr lang="zh-CN" altLang="en-US" dirty="0"/>
              <a:t>接收方接收数据的速度能力有限</a:t>
            </a:r>
          </a:p>
          <a:p>
            <a:pPr lvl="1"/>
            <a:r>
              <a:rPr lang="zh-CN" altLang="en-US" dirty="0"/>
              <a:t>通信信道可能会出错，导致帧在传输过程中被损坏或丢失</a:t>
            </a:r>
          </a:p>
          <a:p>
            <a:r>
              <a:rPr lang="zh-CN" altLang="en-US" dirty="0"/>
              <a:t>一个简单的解决方案</a:t>
            </a:r>
          </a:p>
          <a:p>
            <a:pPr lvl="1"/>
            <a:r>
              <a:rPr lang="zh-CN" altLang="en-US" dirty="0"/>
              <a:t>发送方增加一个计时器</a:t>
            </a:r>
            <a:r>
              <a:rPr lang="en-US" altLang="zh-CN" dirty="0"/>
              <a:t>(timer)</a:t>
            </a:r>
            <a:r>
              <a:rPr lang="zh-CN" altLang="en-US" dirty="0"/>
              <a:t>，对发出去的数据帧进行计时</a:t>
            </a:r>
          </a:p>
          <a:p>
            <a:pPr lvl="1"/>
            <a:r>
              <a:rPr lang="zh-CN" altLang="en-US" dirty="0"/>
              <a:t>如果超时，认为接收方没有收到或帧出错</a:t>
            </a:r>
          </a:p>
          <a:p>
            <a:pPr lvl="1"/>
            <a:r>
              <a:rPr lang="zh-CN" altLang="en-US" dirty="0"/>
              <a:t>发送方将超时重发该帧</a:t>
            </a:r>
          </a:p>
          <a:p>
            <a:endParaRPr lang="zh-CN" altLang="en-US" dirty="0"/>
          </a:p>
        </p:txBody>
      </p:sp>
      <p:sp>
        <p:nvSpPr>
          <p:cNvPr id="4" name="灯片编号占位符 3">
            <a:extLst>
              <a:ext uri="{FF2B5EF4-FFF2-40B4-BE49-F238E27FC236}">
                <a16:creationId xmlns:a16="http://schemas.microsoft.com/office/drawing/2014/main" id="{1E7E6B16-D59B-4CF5-98F7-A2F80FB6B60F}"/>
              </a:ext>
            </a:extLst>
          </p:cNvPr>
          <p:cNvSpPr>
            <a:spLocks noGrp="1"/>
          </p:cNvSpPr>
          <p:nvPr>
            <p:ph type="sldNum" sz="quarter" idx="12"/>
          </p:nvPr>
        </p:nvSpPr>
        <p:spPr/>
        <p:txBody>
          <a:bodyPr/>
          <a:lstStyle/>
          <a:p>
            <a:fld id="{C8BB1146-E542-4D4E-B8E9-6919A11DDD48}" type="slidenum">
              <a:rPr lang="en-US" smtClean="0"/>
              <a:t>40</a:t>
            </a:fld>
            <a:endParaRPr lang="en-US"/>
          </a:p>
        </p:txBody>
      </p:sp>
      <p:cxnSp>
        <p:nvCxnSpPr>
          <p:cNvPr id="5" name="直接连接符 4">
            <a:extLst>
              <a:ext uri="{FF2B5EF4-FFF2-40B4-BE49-F238E27FC236}">
                <a16:creationId xmlns:a16="http://schemas.microsoft.com/office/drawing/2014/main" id="{F19EA273-B29D-4896-BA4B-309FB95E42FB}"/>
              </a:ext>
            </a:extLst>
          </p:cNvPr>
          <p:cNvCxnSpPr>
            <a:cxnSpLocks/>
          </p:cNvCxnSpPr>
          <p:nvPr/>
        </p:nvCxnSpPr>
        <p:spPr>
          <a:xfrm>
            <a:off x="9665773" y="1689451"/>
            <a:ext cx="16510" cy="33662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BE63B929-3F2B-483C-B29C-574BF883CFEB}"/>
              </a:ext>
            </a:extLst>
          </p:cNvPr>
          <p:cNvCxnSpPr>
            <a:cxnSpLocks/>
          </p:cNvCxnSpPr>
          <p:nvPr/>
        </p:nvCxnSpPr>
        <p:spPr>
          <a:xfrm>
            <a:off x="10823378" y="1689451"/>
            <a:ext cx="0" cy="33662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内容占位符 2">
            <a:extLst>
              <a:ext uri="{FF2B5EF4-FFF2-40B4-BE49-F238E27FC236}">
                <a16:creationId xmlns:a16="http://schemas.microsoft.com/office/drawing/2014/main" id="{717168C0-DD03-482B-B133-B4E8DEC3B90B}"/>
              </a:ext>
            </a:extLst>
          </p:cNvPr>
          <p:cNvSpPr>
            <a:spLocks noGrp="1"/>
          </p:cNvSpPr>
          <p:nvPr/>
        </p:nvSpPr>
        <p:spPr>
          <a:xfrm>
            <a:off x="9144651" y="1265618"/>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latin typeface="+mn-lt"/>
                <a:ea typeface="+mn-ea"/>
                <a:cs typeface="+mn-ea"/>
                <a:sym typeface="+mn-lt"/>
              </a:rPr>
              <a:t>发送方</a:t>
            </a:r>
          </a:p>
        </p:txBody>
      </p:sp>
      <p:sp>
        <p:nvSpPr>
          <p:cNvPr id="8" name="内容占位符 2">
            <a:extLst>
              <a:ext uri="{FF2B5EF4-FFF2-40B4-BE49-F238E27FC236}">
                <a16:creationId xmlns:a16="http://schemas.microsoft.com/office/drawing/2014/main" id="{5E6F6789-1F0B-4504-BE10-D4A557A221EC}"/>
              </a:ext>
            </a:extLst>
          </p:cNvPr>
          <p:cNvSpPr>
            <a:spLocks noGrp="1"/>
          </p:cNvSpPr>
          <p:nvPr/>
        </p:nvSpPr>
        <p:spPr>
          <a:xfrm>
            <a:off x="10322680" y="1265618"/>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latin typeface="+mn-lt"/>
                <a:ea typeface="+mn-ea"/>
                <a:cs typeface="+mn-ea"/>
                <a:sym typeface="+mn-lt"/>
              </a:rPr>
              <a:t>接收方</a:t>
            </a:r>
          </a:p>
        </p:txBody>
      </p:sp>
      <p:cxnSp>
        <p:nvCxnSpPr>
          <p:cNvPr id="9" name="直接箭头连接符 7">
            <a:extLst>
              <a:ext uri="{FF2B5EF4-FFF2-40B4-BE49-F238E27FC236}">
                <a16:creationId xmlns:a16="http://schemas.microsoft.com/office/drawing/2014/main" id="{46A2BCA7-505C-477C-887F-52837B090A1B}"/>
              </a:ext>
            </a:extLst>
          </p:cNvPr>
          <p:cNvCxnSpPr/>
          <p:nvPr/>
        </p:nvCxnSpPr>
        <p:spPr>
          <a:xfrm>
            <a:off x="9682283" y="2049496"/>
            <a:ext cx="1019810" cy="16891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A7705D5B-AF4B-4AAF-BDCF-63B82EB38E70}"/>
              </a:ext>
            </a:extLst>
          </p:cNvPr>
          <p:cNvCxnSpPr/>
          <p:nvPr/>
        </p:nvCxnSpPr>
        <p:spPr>
          <a:xfrm>
            <a:off x="9682283" y="3407126"/>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2">
            <a:extLst>
              <a:ext uri="{FF2B5EF4-FFF2-40B4-BE49-F238E27FC236}">
                <a16:creationId xmlns:a16="http://schemas.microsoft.com/office/drawing/2014/main" id="{ECC7E597-C688-4CC3-BAB4-D30C9AD2D41C}"/>
              </a:ext>
            </a:extLst>
          </p:cNvPr>
          <p:cNvCxnSpPr>
            <a:cxnSpLocks/>
          </p:cNvCxnSpPr>
          <p:nvPr/>
        </p:nvCxnSpPr>
        <p:spPr>
          <a:xfrm>
            <a:off x="9442555" y="4496859"/>
            <a:ext cx="0" cy="46907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内容占位符 2">
            <a:extLst>
              <a:ext uri="{FF2B5EF4-FFF2-40B4-BE49-F238E27FC236}">
                <a16:creationId xmlns:a16="http://schemas.microsoft.com/office/drawing/2014/main" id="{59C92B7D-AD91-4360-AC97-62D00B1E984F}"/>
              </a:ext>
            </a:extLst>
          </p:cNvPr>
          <p:cNvSpPr>
            <a:spLocks noGrp="1"/>
          </p:cNvSpPr>
          <p:nvPr/>
        </p:nvSpPr>
        <p:spPr>
          <a:xfrm>
            <a:off x="9257593" y="3892702"/>
            <a:ext cx="325120" cy="75946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400" dirty="0">
                <a:latin typeface="+mn-lt"/>
                <a:ea typeface="+mn-ea"/>
                <a:cs typeface="+mn-ea"/>
                <a:sym typeface="+mn-lt"/>
              </a:rPr>
              <a:t>时间</a:t>
            </a:r>
          </a:p>
        </p:txBody>
      </p:sp>
      <p:sp>
        <p:nvSpPr>
          <p:cNvPr id="13" name="内容占位符 2">
            <a:extLst>
              <a:ext uri="{FF2B5EF4-FFF2-40B4-BE49-F238E27FC236}">
                <a16:creationId xmlns:a16="http://schemas.microsoft.com/office/drawing/2014/main" id="{36370B2F-AAFA-4C6A-924A-9071D7CFE836}"/>
              </a:ext>
            </a:extLst>
          </p:cNvPr>
          <p:cNvSpPr>
            <a:spLocks noGrp="1"/>
          </p:cNvSpPr>
          <p:nvPr/>
        </p:nvSpPr>
        <p:spPr>
          <a:xfrm rot="636618">
            <a:off x="9665684" y="1838041"/>
            <a:ext cx="1238885" cy="33591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solidFill>
                  <a:srgbClr val="FF0000"/>
                </a:solidFill>
                <a:latin typeface="+mn-lt"/>
                <a:ea typeface="+mn-ea"/>
                <a:cs typeface="+mn-ea"/>
                <a:sym typeface="+mn-lt"/>
              </a:rPr>
              <a:t>丢失</a:t>
            </a:r>
            <a:r>
              <a:rPr kumimoji="1" lang="en-US" altLang="zh-CN" sz="1600" dirty="0">
                <a:solidFill>
                  <a:srgbClr val="FF0000"/>
                </a:solidFill>
                <a:latin typeface="+mn-lt"/>
                <a:ea typeface="+mn-ea"/>
                <a:cs typeface="+mn-ea"/>
                <a:sym typeface="+mn-lt"/>
              </a:rPr>
              <a:t>/</a:t>
            </a:r>
            <a:r>
              <a:rPr kumimoji="1" lang="zh-CN" altLang="en-US" sz="1600" dirty="0">
                <a:solidFill>
                  <a:srgbClr val="FF0000"/>
                </a:solidFill>
                <a:latin typeface="+mn-lt"/>
                <a:ea typeface="+mn-ea"/>
                <a:cs typeface="+mn-ea"/>
                <a:sym typeface="+mn-lt"/>
              </a:rPr>
              <a:t>出错</a:t>
            </a:r>
          </a:p>
        </p:txBody>
      </p:sp>
      <p:sp>
        <p:nvSpPr>
          <p:cNvPr id="14" name="左大括号 19">
            <a:extLst>
              <a:ext uri="{FF2B5EF4-FFF2-40B4-BE49-F238E27FC236}">
                <a16:creationId xmlns:a16="http://schemas.microsoft.com/office/drawing/2014/main" id="{37EC937D-4462-4ED6-93DA-71347C80A310}"/>
              </a:ext>
            </a:extLst>
          </p:cNvPr>
          <p:cNvSpPr/>
          <p:nvPr/>
        </p:nvSpPr>
        <p:spPr>
          <a:xfrm>
            <a:off x="9338748" y="2049496"/>
            <a:ext cx="278765" cy="1357630"/>
          </a:xfrm>
          <a:prstGeom prst="leftBrace">
            <a:avLst>
              <a:gd name="adj1" fmla="val 8333"/>
              <a:gd name="adj2" fmla="val 519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15" name="内容占位符 2">
            <a:extLst>
              <a:ext uri="{FF2B5EF4-FFF2-40B4-BE49-F238E27FC236}">
                <a16:creationId xmlns:a16="http://schemas.microsoft.com/office/drawing/2014/main" id="{87083518-6214-4324-85C0-E11B051BA332}"/>
              </a:ext>
            </a:extLst>
          </p:cNvPr>
          <p:cNvSpPr>
            <a:spLocks noGrp="1"/>
          </p:cNvSpPr>
          <p:nvPr/>
        </p:nvSpPr>
        <p:spPr>
          <a:xfrm>
            <a:off x="8988228" y="2177766"/>
            <a:ext cx="440055" cy="118872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solidFill>
                  <a:schemeClr val="accent1"/>
                </a:solidFill>
                <a:latin typeface="+mn-lt"/>
                <a:ea typeface="+mn-ea"/>
                <a:cs typeface="+mn-ea"/>
                <a:sym typeface="+mn-lt"/>
              </a:rPr>
              <a:t>超时重发</a:t>
            </a:r>
          </a:p>
        </p:txBody>
      </p:sp>
      <p:sp>
        <p:nvSpPr>
          <p:cNvPr id="16" name="内容占位符 2">
            <a:extLst>
              <a:ext uri="{FF2B5EF4-FFF2-40B4-BE49-F238E27FC236}">
                <a16:creationId xmlns:a16="http://schemas.microsoft.com/office/drawing/2014/main" id="{857D62BA-9D28-418F-A405-74EE9B43B740}"/>
              </a:ext>
            </a:extLst>
          </p:cNvPr>
          <p:cNvSpPr>
            <a:spLocks noGrp="1"/>
          </p:cNvSpPr>
          <p:nvPr/>
        </p:nvSpPr>
        <p:spPr>
          <a:xfrm>
            <a:off x="8734228" y="1821713"/>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启动计时器</a:t>
            </a:r>
          </a:p>
        </p:txBody>
      </p:sp>
      <p:sp>
        <p:nvSpPr>
          <p:cNvPr id="17" name="内容占位符 2">
            <a:extLst>
              <a:ext uri="{FF2B5EF4-FFF2-40B4-BE49-F238E27FC236}">
                <a16:creationId xmlns:a16="http://schemas.microsoft.com/office/drawing/2014/main" id="{1B6C9A12-3989-43E8-8C75-E0F1130A6895}"/>
              </a:ext>
            </a:extLst>
          </p:cNvPr>
          <p:cNvSpPr>
            <a:spLocks noGrp="1"/>
          </p:cNvSpPr>
          <p:nvPr/>
        </p:nvSpPr>
        <p:spPr>
          <a:xfrm>
            <a:off x="8737130" y="3368844"/>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启动计时器</a:t>
            </a:r>
          </a:p>
        </p:txBody>
      </p:sp>
      <p:sp>
        <p:nvSpPr>
          <p:cNvPr id="18" name="内容占位符 2">
            <a:extLst>
              <a:ext uri="{FF2B5EF4-FFF2-40B4-BE49-F238E27FC236}">
                <a16:creationId xmlns:a16="http://schemas.microsoft.com/office/drawing/2014/main" id="{6BD99734-2A57-44C8-9A92-D9D78CBB580D}"/>
              </a:ext>
            </a:extLst>
          </p:cNvPr>
          <p:cNvSpPr>
            <a:spLocks noGrp="1"/>
          </p:cNvSpPr>
          <p:nvPr/>
        </p:nvSpPr>
        <p:spPr>
          <a:xfrm>
            <a:off x="10816393" y="3379186"/>
            <a:ext cx="332740" cy="5626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400" dirty="0">
                <a:solidFill>
                  <a:srgbClr val="FF0000"/>
                </a:solidFill>
                <a:latin typeface="+mn-lt"/>
                <a:ea typeface="+mn-ea"/>
                <a:cs typeface="+mn-ea"/>
                <a:sym typeface="+mn-lt"/>
              </a:rPr>
              <a:t>接收</a:t>
            </a:r>
          </a:p>
        </p:txBody>
      </p:sp>
      <p:sp>
        <p:nvSpPr>
          <p:cNvPr id="19" name="矩形 18">
            <a:extLst>
              <a:ext uri="{FF2B5EF4-FFF2-40B4-BE49-F238E27FC236}">
                <a16:creationId xmlns:a16="http://schemas.microsoft.com/office/drawing/2014/main" id="{2C983D07-D3D4-45CD-A057-6C4F4B744DBC}"/>
              </a:ext>
            </a:extLst>
          </p:cNvPr>
          <p:cNvSpPr/>
          <p:nvPr/>
        </p:nvSpPr>
        <p:spPr>
          <a:xfrm>
            <a:off x="833639" y="5283929"/>
            <a:ext cx="10663036" cy="940514"/>
          </a:xfrm>
          <a:prstGeom prst="rect">
            <a:avLst/>
          </a:prstGeom>
          <a:solidFill>
            <a:srgbClr val="92D050"/>
          </a:solidFill>
        </p:spPr>
        <p:txBody>
          <a:bodyPr wrap="square">
            <a:spAutoFit/>
          </a:bodyPr>
          <a:lstStyle/>
          <a:p>
            <a:pPr>
              <a:lnSpc>
                <a:spcPct val="120000"/>
              </a:lnSpc>
            </a:pPr>
            <a:r>
              <a:rPr kumimoji="1" lang="zh-CN" altLang="en-US" sz="2400" dirty="0">
                <a:solidFill>
                  <a:srgbClr val="3333FF"/>
                </a:solidFill>
                <a:cs typeface="+mn-ea"/>
                <a:sym typeface="+mn-lt"/>
              </a:rPr>
              <a:t>问题：会不会数据帧接收方已经正确收下来了，发送方误认为没有收到，超时重发，导致接收方重复收到这帧数据？</a:t>
            </a:r>
          </a:p>
        </p:txBody>
      </p:sp>
    </p:spTree>
    <p:extLst>
      <p:ext uri="{BB962C8B-B14F-4D97-AF65-F5344CB8AC3E}">
        <p14:creationId xmlns:p14="http://schemas.microsoft.com/office/powerpoint/2010/main" val="444755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01BEA-F284-4525-A64D-39ED30737312}"/>
              </a:ext>
            </a:extLst>
          </p:cNvPr>
          <p:cNvSpPr>
            <a:spLocks noGrp="1"/>
          </p:cNvSpPr>
          <p:nvPr>
            <p:ph type="title"/>
          </p:nvPr>
        </p:nvSpPr>
        <p:spPr/>
        <p:txBody>
          <a:bodyPr/>
          <a:lstStyle/>
          <a:p>
            <a:r>
              <a:rPr lang="zh-CN" altLang="en-US" dirty="0"/>
              <a:t>停等式协议（有错信道）</a:t>
            </a:r>
          </a:p>
        </p:txBody>
      </p:sp>
      <p:sp>
        <p:nvSpPr>
          <p:cNvPr id="3" name="内容占位符 2">
            <a:extLst>
              <a:ext uri="{FF2B5EF4-FFF2-40B4-BE49-F238E27FC236}">
                <a16:creationId xmlns:a16="http://schemas.microsoft.com/office/drawing/2014/main" id="{E494B9A3-8DE0-4DA3-9044-77479B50577D}"/>
              </a:ext>
            </a:extLst>
          </p:cNvPr>
          <p:cNvSpPr>
            <a:spLocks noGrp="1"/>
          </p:cNvSpPr>
          <p:nvPr>
            <p:ph idx="1"/>
          </p:nvPr>
        </p:nvSpPr>
        <p:spPr>
          <a:xfrm>
            <a:off x="660400" y="1125539"/>
            <a:ext cx="10858500" cy="4520305"/>
          </a:xfrm>
        </p:spPr>
        <p:txBody>
          <a:bodyPr>
            <a:normAutofit/>
          </a:bodyPr>
          <a:lstStyle/>
          <a:p>
            <a:r>
              <a:rPr lang="zh-CN" altLang="en-US" dirty="0"/>
              <a:t>接收方重复收到同一帧数据的两种场景：</a:t>
            </a:r>
          </a:p>
          <a:p>
            <a:r>
              <a:rPr lang="zh-CN" altLang="en-US" dirty="0"/>
              <a:t>场景一：</a:t>
            </a:r>
            <a:r>
              <a:rPr lang="en-US" altLang="zh-CN" dirty="0"/>
              <a:t>ACK</a:t>
            </a:r>
            <a:r>
              <a:rPr lang="zh-CN" altLang="en-US" dirty="0"/>
              <a:t>丢失</a:t>
            </a:r>
          </a:p>
          <a:p>
            <a:pPr lvl="1"/>
            <a:r>
              <a:rPr lang="en-US" altLang="zh-CN" dirty="0"/>
              <a:t>A</a:t>
            </a:r>
            <a:r>
              <a:rPr lang="zh-CN" altLang="en-US" dirty="0"/>
              <a:t>超时，重发</a:t>
            </a:r>
            <a:r>
              <a:rPr lang="en-US" altLang="zh-CN" dirty="0"/>
              <a:t>A1</a:t>
            </a:r>
          </a:p>
          <a:p>
            <a:pPr lvl="1"/>
            <a:r>
              <a:rPr lang="en-US" altLang="zh-CN" dirty="0"/>
              <a:t>B</a:t>
            </a:r>
            <a:r>
              <a:rPr lang="zh-CN" altLang="en-US" dirty="0"/>
              <a:t>收到</a:t>
            </a:r>
            <a:r>
              <a:rPr lang="en-US" altLang="zh-CN" dirty="0"/>
              <a:t>A1</a:t>
            </a:r>
            <a:r>
              <a:rPr lang="zh-CN" altLang="en-US" dirty="0"/>
              <a:t>的另一个副本（并把它交给网络层）</a:t>
            </a:r>
          </a:p>
          <a:p>
            <a:r>
              <a:rPr lang="zh-CN" altLang="en-US" dirty="0"/>
              <a:t>场景二：超时后，接收方才收到数据帧</a:t>
            </a:r>
          </a:p>
          <a:p>
            <a:pPr lvl="1"/>
            <a:r>
              <a:rPr lang="zh-CN" altLang="en-US" dirty="0"/>
              <a:t>超时时间定义的小了一点，或者数据帧传输时间刚好长了一点</a:t>
            </a:r>
          </a:p>
          <a:p>
            <a:pPr lvl="1"/>
            <a:r>
              <a:rPr lang="zh-CN" altLang="en-US" dirty="0"/>
              <a:t>发送方超时重发后，接收方收到了第一次发的数据帧</a:t>
            </a:r>
          </a:p>
          <a:p>
            <a:pPr lvl="1"/>
            <a:r>
              <a:rPr lang="zh-CN" altLang="en-US" dirty="0"/>
              <a:t>发送方超时重发，接收方会收到该数据帧的一个副本</a:t>
            </a:r>
          </a:p>
          <a:p>
            <a:endParaRPr lang="zh-CN" altLang="en-US" dirty="0"/>
          </a:p>
        </p:txBody>
      </p:sp>
      <p:sp>
        <p:nvSpPr>
          <p:cNvPr id="4" name="灯片编号占位符 3">
            <a:extLst>
              <a:ext uri="{FF2B5EF4-FFF2-40B4-BE49-F238E27FC236}">
                <a16:creationId xmlns:a16="http://schemas.microsoft.com/office/drawing/2014/main" id="{4CDB4027-6A72-441B-9008-F330C5BC4C96}"/>
              </a:ext>
            </a:extLst>
          </p:cNvPr>
          <p:cNvSpPr>
            <a:spLocks noGrp="1"/>
          </p:cNvSpPr>
          <p:nvPr>
            <p:ph type="sldNum" sz="quarter" idx="12"/>
          </p:nvPr>
        </p:nvSpPr>
        <p:spPr/>
        <p:txBody>
          <a:bodyPr/>
          <a:lstStyle/>
          <a:p>
            <a:fld id="{C8BB1146-E542-4D4E-B8E9-6919A11DDD48}" type="slidenum">
              <a:rPr lang="en-US" smtClean="0"/>
              <a:t>41</a:t>
            </a:fld>
            <a:endParaRPr lang="en-US"/>
          </a:p>
        </p:txBody>
      </p:sp>
      <p:pic>
        <p:nvPicPr>
          <p:cNvPr id="5" name="图片 4">
            <a:extLst>
              <a:ext uri="{FF2B5EF4-FFF2-40B4-BE49-F238E27FC236}">
                <a16:creationId xmlns:a16="http://schemas.microsoft.com/office/drawing/2014/main" id="{338A3888-F999-407B-AFE2-5113929761B6}"/>
              </a:ext>
            </a:extLst>
          </p:cNvPr>
          <p:cNvPicPr>
            <a:picLocks noChangeAspect="1"/>
          </p:cNvPicPr>
          <p:nvPr/>
        </p:nvPicPr>
        <p:blipFill>
          <a:blip r:embed="rId2"/>
          <a:stretch>
            <a:fillRect/>
          </a:stretch>
        </p:blipFill>
        <p:spPr>
          <a:xfrm>
            <a:off x="10527065" y="3872806"/>
            <a:ext cx="396875" cy="281305"/>
          </a:xfrm>
          <a:prstGeom prst="rect">
            <a:avLst/>
          </a:prstGeom>
        </p:spPr>
      </p:pic>
      <p:cxnSp>
        <p:nvCxnSpPr>
          <p:cNvPr id="6" name="直接连接符 5">
            <a:extLst>
              <a:ext uri="{FF2B5EF4-FFF2-40B4-BE49-F238E27FC236}">
                <a16:creationId xmlns:a16="http://schemas.microsoft.com/office/drawing/2014/main" id="{823331A4-0087-40AB-AA89-0CD7EC67778F}"/>
              </a:ext>
            </a:extLst>
          </p:cNvPr>
          <p:cNvCxnSpPr/>
          <p:nvPr/>
        </p:nvCxnSpPr>
        <p:spPr>
          <a:xfrm>
            <a:off x="9290085" y="1614746"/>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9920856-4527-44E1-9242-AF7C0F53606F}"/>
              </a:ext>
            </a:extLst>
          </p:cNvPr>
          <p:cNvCxnSpPr/>
          <p:nvPr/>
        </p:nvCxnSpPr>
        <p:spPr>
          <a:xfrm>
            <a:off x="10447690" y="1614746"/>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内容占位符 2">
            <a:extLst>
              <a:ext uri="{FF2B5EF4-FFF2-40B4-BE49-F238E27FC236}">
                <a16:creationId xmlns:a16="http://schemas.microsoft.com/office/drawing/2014/main" id="{92E1889B-7231-440F-A1CE-2EC5A3AF5040}"/>
              </a:ext>
            </a:extLst>
          </p:cNvPr>
          <p:cNvSpPr>
            <a:spLocks noGrp="1"/>
          </p:cNvSpPr>
          <p:nvPr/>
        </p:nvSpPr>
        <p:spPr>
          <a:xfrm>
            <a:off x="8433886" y="1207892"/>
            <a:ext cx="1141094"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latin typeface="+mn-lt"/>
                <a:ea typeface="+mn-ea"/>
                <a:cs typeface="+mn-ea"/>
                <a:sym typeface="+mn-lt"/>
              </a:rPr>
              <a:t>发送方</a:t>
            </a:r>
            <a:r>
              <a:rPr kumimoji="1" lang="en-US" altLang="zh-CN" sz="1800" dirty="0">
                <a:latin typeface="+mn-lt"/>
                <a:ea typeface="+mn-ea"/>
                <a:cs typeface="+mn-ea"/>
                <a:sym typeface="+mn-lt"/>
              </a:rPr>
              <a:t>A</a:t>
            </a:r>
            <a:endParaRPr kumimoji="1" lang="zh-CN" altLang="en-US" sz="1800" dirty="0">
              <a:latin typeface="+mn-lt"/>
              <a:ea typeface="+mn-ea"/>
              <a:cs typeface="+mn-ea"/>
              <a:sym typeface="+mn-lt"/>
            </a:endParaRPr>
          </a:p>
        </p:txBody>
      </p:sp>
      <p:sp>
        <p:nvSpPr>
          <p:cNvPr id="9" name="内容占位符 2">
            <a:extLst>
              <a:ext uri="{FF2B5EF4-FFF2-40B4-BE49-F238E27FC236}">
                <a16:creationId xmlns:a16="http://schemas.microsoft.com/office/drawing/2014/main" id="{96A2E0FD-0E22-4CCE-BC94-EBCC4E7C9C78}"/>
              </a:ext>
            </a:extLst>
          </p:cNvPr>
          <p:cNvSpPr>
            <a:spLocks noGrp="1"/>
          </p:cNvSpPr>
          <p:nvPr/>
        </p:nvSpPr>
        <p:spPr>
          <a:xfrm>
            <a:off x="10216647" y="1212156"/>
            <a:ext cx="112395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latin typeface="+mn-lt"/>
                <a:ea typeface="+mn-ea"/>
                <a:cs typeface="+mn-ea"/>
                <a:sym typeface="+mn-lt"/>
              </a:rPr>
              <a:t>接收方</a:t>
            </a:r>
            <a:r>
              <a:rPr kumimoji="1" lang="en-US" altLang="zh-CN" sz="1800" dirty="0">
                <a:latin typeface="+mn-lt"/>
                <a:ea typeface="+mn-ea"/>
                <a:cs typeface="+mn-ea"/>
                <a:sym typeface="+mn-lt"/>
              </a:rPr>
              <a:t>B</a:t>
            </a:r>
            <a:endParaRPr kumimoji="1" lang="zh-CN" altLang="en-US" sz="1800" dirty="0">
              <a:latin typeface="+mn-lt"/>
              <a:ea typeface="+mn-ea"/>
              <a:cs typeface="+mn-ea"/>
              <a:sym typeface="+mn-lt"/>
            </a:endParaRPr>
          </a:p>
        </p:txBody>
      </p:sp>
      <p:cxnSp>
        <p:nvCxnSpPr>
          <p:cNvPr id="10" name="直接箭头连接符 9">
            <a:extLst>
              <a:ext uri="{FF2B5EF4-FFF2-40B4-BE49-F238E27FC236}">
                <a16:creationId xmlns:a16="http://schemas.microsoft.com/office/drawing/2014/main" id="{5E597B44-D6C1-4C99-BEB0-CE0BACCED8C8}"/>
              </a:ext>
            </a:extLst>
          </p:cNvPr>
          <p:cNvCxnSpPr/>
          <p:nvPr/>
        </p:nvCxnSpPr>
        <p:spPr>
          <a:xfrm>
            <a:off x="9306595" y="1974791"/>
            <a:ext cx="1141095" cy="19494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94C3ACCE-CC7F-4366-981C-CE2B3D536833}"/>
              </a:ext>
            </a:extLst>
          </p:cNvPr>
          <p:cNvCxnSpPr/>
          <p:nvPr/>
        </p:nvCxnSpPr>
        <p:spPr>
          <a:xfrm>
            <a:off x="9306595" y="3332421"/>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2" name="内容占位符 2">
            <a:extLst>
              <a:ext uri="{FF2B5EF4-FFF2-40B4-BE49-F238E27FC236}">
                <a16:creationId xmlns:a16="http://schemas.microsoft.com/office/drawing/2014/main" id="{96C21C92-30C6-4C1F-BD7E-64A2382E493C}"/>
              </a:ext>
            </a:extLst>
          </p:cNvPr>
          <p:cNvSpPr>
            <a:spLocks noGrp="1"/>
          </p:cNvSpPr>
          <p:nvPr/>
        </p:nvSpPr>
        <p:spPr>
          <a:xfrm>
            <a:off x="10438800" y="1904941"/>
            <a:ext cx="306070" cy="68834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400" dirty="0">
                <a:solidFill>
                  <a:srgbClr val="FF0000"/>
                </a:solidFill>
                <a:latin typeface="+mn-lt"/>
                <a:ea typeface="+mn-ea"/>
                <a:cs typeface="+mn-ea"/>
                <a:sym typeface="+mn-lt"/>
              </a:rPr>
              <a:t>接收</a:t>
            </a:r>
          </a:p>
        </p:txBody>
      </p:sp>
      <p:sp>
        <p:nvSpPr>
          <p:cNvPr id="13" name="左大括号 12">
            <a:extLst>
              <a:ext uri="{FF2B5EF4-FFF2-40B4-BE49-F238E27FC236}">
                <a16:creationId xmlns:a16="http://schemas.microsoft.com/office/drawing/2014/main" id="{CC4C86DF-4B26-47B7-95F8-491F8F269B33}"/>
              </a:ext>
            </a:extLst>
          </p:cNvPr>
          <p:cNvSpPr/>
          <p:nvPr/>
        </p:nvSpPr>
        <p:spPr>
          <a:xfrm>
            <a:off x="8963060" y="1974791"/>
            <a:ext cx="278765" cy="1357630"/>
          </a:xfrm>
          <a:prstGeom prst="leftBrace">
            <a:avLst>
              <a:gd name="adj1" fmla="val 8333"/>
              <a:gd name="adj2" fmla="val 519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14" name="内容占位符 2">
            <a:extLst>
              <a:ext uri="{FF2B5EF4-FFF2-40B4-BE49-F238E27FC236}">
                <a16:creationId xmlns:a16="http://schemas.microsoft.com/office/drawing/2014/main" id="{10EB54F2-B239-4A91-BD2C-F8AF673D7192}"/>
              </a:ext>
            </a:extLst>
          </p:cNvPr>
          <p:cNvSpPr>
            <a:spLocks noGrp="1"/>
          </p:cNvSpPr>
          <p:nvPr/>
        </p:nvSpPr>
        <p:spPr>
          <a:xfrm>
            <a:off x="8598570" y="2148781"/>
            <a:ext cx="440055" cy="118872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solidFill>
                  <a:schemeClr val="accent1"/>
                </a:solidFill>
                <a:latin typeface="+mn-lt"/>
                <a:ea typeface="+mn-ea"/>
                <a:cs typeface="+mn-ea"/>
                <a:sym typeface="+mn-lt"/>
              </a:rPr>
              <a:t>超时重发</a:t>
            </a:r>
          </a:p>
        </p:txBody>
      </p:sp>
      <p:sp>
        <p:nvSpPr>
          <p:cNvPr id="15" name="内容占位符 2">
            <a:extLst>
              <a:ext uri="{FF2B5EF4-FFF2-40B4-BE49-F238E27FC236}">
                <a16:creationId xmlns:a16="http://schemas.microsoft.com/office/drawing/2014/main" id="{1A4368AF-0A82-4144-A9D8-47FCBF0C037E}"/>
              </a:ext>
            </a:extLst>
          </p:cNvPr>
          <p:cNvSpPr>
            <a:spLocks noGrp="1"/>
          </p:cNvSpPr>
          <p:nvPr/>
        </p:nvSpPr>
        <p:spPr>
          <a:xfrm>
            <a:off x="8376320" y="1748731"/>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启动计时器</a:t>
            </a:r>
          </a:p>
        </p:txBody>
      </p:sp>
      <p:sp>
        <p:nvSpPr>
          <p:cNvPr id="16" name="内容占位符 2">
            <a:extLst>
              <a:ext uri="{FF2B5EF4-FFF2-40B4-BE49-F238E27FC236}">
                <a16:creationId xmlns:a16="http://schemas.microsoft.com/office/drawing/2014/main" id="{873522D7-DBA0-4887-B3A4-D526B9418013}"/>
              </a:ext>
            </a:extLst>
          </p:cNvPr>
          <p:cNvSpPr>
            <a:spLocks noGrp="1"/>
          </p:cNvSpPr>
          <p:nvPr/>
        </p:nvSpPr>
        <p:spPr>
          <a:xfrm>
            <a:off x="8371240" y="3265111"/>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启动计时器</a:t>
            </a:r>
          </a:p>
        </p:txBody>
      </p:sp>
      <p:sp>
        <p:nvSpPr>
          <p:cNvPr id="17" name="内容占位符 2">
            <a:extLst>
              <a:ext uri="{FF2B5EF4-FFF2-40B4-BE49-F238E27FC236}">
                <a16:creationId xmlns:a16="http://schemas.microsoft.com/office/drawing/2014/main" id="{832041C6-0C0E-437A-BCEA-8BEA869B79D5}"/>
              </a:ext>
            </a:extLst>
          </p:cNvPr>
          <p:cNvSpPr>
            <a:spLocks noGrp="1"/>
          </p:cNvSpPr>
          <p:nvPr/>
        </p:nvSpPr>
        <p:spPr>
          <a:xfrm>
            <a:off x="10434990" y="3337501"/>
            <a:ext cx="306070" cy="68834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400" dirty="0">
                <a:solidFill>
                  <a:srgbClr val="FF0000"/>
                </a:solidFill>
                <a:latin typeface="+mn-lt"/>
                <a:ea typeface="+mn-ea"/>
                <a:cs typeface="+mn-ea"/>
                <a:sym typeface="+mn-lt"/>
              </a:rPr>
              <a:t>接收</a:t>
            </a:r>
          </a:p>
        </p:txBody>
      </p:sp>
      <p:cxnSp>
        <p:nvCxnSpPr>
          <p:cNvPr id="18" name="直接箭头连接符 17">
            <a:extLst>
              <a:ext uri="{FF2B5EF4-FFF2-40B4-BE49-F238E27FC236}">
                <a16:creationId xmlns:a16="http://schemas.microsoft.com/office/drawing/2014/main" id="{BA740454-3421-42C3-B25D-466AE09A34B5}"/>
              </a:ext>
            </a:extLst>
          </p:cNvPr>
          <p:cNvCxnSpPr/>
          <p:nvPr/>
        </p:nvCxnSpPr>
        <p:spPr>
          <a:xfrm flipH="1">
            <a:off x="9791100" y="2296101"/>
            <a:ext cx="643890" cy="155575"/>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9" name="内容占位符 2">
            <a:extLst>
              <a:ext uri="{FF2B5EF4-FFF2-40B4-BE49-F238E27FC236}">
                <a16:creationId xmlns:a16="http://schemas.microsoft.com/office/drawing/2014/main" id="{537C6395-1C9D-4FF0-9EA4-6A995D92EC3E}"/>
              </a:ext>
            </a:extLst>
          </p:cNvPr>
          <p:cNvSpPr>
            <a:spLocks noGrp="1"/>
          </p:cNvSpPr>
          <p:nvPr/>
        </p:nvSpPr>
        <p:spPr>
          <a:xfrm rot="20788795">
            <a:off x="9441486" y="2424644"/>
            <a:ext cx="134747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600" dirty="0">
                <a:solidFill>
                  <a:srgbClr val="FF0000"/>
                </a:solidFill>
                <a:latin typeface="+mn-lt"/>
                <a:ea typeface="+mn-ea"/>
                <a:cs typeface="+mn-ea"/>
                <a:sym typeface="+mn-lt"/>
              </a:rPr>
              <a:t>ACK</a:t>
            </a:r>
            <a:r>
              <a:rPr kumimoji="1" lang="zh-CN" altLang="en-US" sz="1600" dirty="0">
                <a:solidFill>
                  <a:srgbClr val="FF0000"/>
                </a:solidFill>
                <a:latin typeface="+mn-lt"/>
                <a:ea typeface="+mn-ea"/>
                <a:cs typeface="+mn-ea"/>
                <a:sym typeface="+mn-lt"/>
              </a:rPr>
              <a:t>丢失</a:t>
            </a:r>
          </a:p>
        </p:txBody>
      </p:sp>
      <p:sp>
        <p:nvSpPr>
          <p:cNvPr id="20" name="椭圆 19">
            <a:extLst>
              <a:ext uri="{FF2B5EF4-FFF2-40B4-BE49-F238E27FC236}">
                <a16:creationId xmlns:a16="http://schemas.microsoft.com/office/drawing/2014/main" id="{A1024C76-78B7-45EB-B72C-C73BBE62BCC5}"/>
              </a:ext>
            </a:extLst>
          </p:cNvPr>
          <p:cNvSpPr/>
          <p:nvPr/>
        </p:nvSpPr>
        <p:spPr>
          <a:xfrm>
            <a:off x="10305450" y="3119696"/>
            <a:ext cx="609600" cy="906145"/>
          </a:xfrm>
          <a:prstGeom prst="ellipse">
            <a:avLst/>
          </a:prstGeom>
          <a:noFill/>
          <a:ln w="12700"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1" name="TextBox 8">
            <a:extLst>
              <a:ext uri="{FF2B5EF4-FFF2-40B4-BE49-F238E27FC236}">
                <a16:creationId xmlns:a16="http://schemas.microsoft.com/office/drawing/2014/main" id="{1AACDD52-7327-4A1A-ACB1-95AFC7DFF239}"/>
              </a:ext>
            </a:extLst>
          </p:cNvPr>
          <p:cNvSpPr txBox="1"/>
          <p:nvPr/>
        </p:nvSpPr>
        <p:spPr>
          <a:xfrm>
            <a:off x="9601283" y="1732233"/>
            <a:ext cx="466794" cy="726609"/>
          </a:xfrm>
          <a:prstGeom prst="rect">
            <a:avLst/>
          </a:prstGeom>
          <a:noFill/>
        </p:spPr>
        <p:txBody>
          <a:bodyPr wrap="none" rtlCol="0">
            <a:spAutoFit/>
          </a:bodyPr>
          <a:lstStyle/>
          <a:p>
            <a:pPr>
              <a:lnSpc>
                <a:spcPct val="120000"/>
              </a:lnSpc>
            </a:pPr>
            <a:r>
              <a:rPr kumimoji="1" lang="en-US" altLang="zh-CN" dirty="0">
                <a:cs typeface="+mn-ea"/>
                <a:sym typeface="+mn-lt"/>
              </a:rPr>
              <a:t>A1</a:t>
            </a:r>
          </a:p>
          <a:p>
            <a:pPr>
              <a:lnSpc>
                <a:spcPct val="120000"/>
              </a:lnSpc>
            </a:pPr>
            <a:endParaRPr lang="en-US" dirty="0">
              <a:cs typeface="+mn-ea"/>
              <a:sym typeface="+mn-lt"/>
            </a:endParaRPr>
          </a:p>
        </p:txBody>
      </p:sp>
      <p:sp>
        <p:nvSpPr>
          <p:cNvPr id="22" name="Rectangle 10">
            <a:extLst>
              <a:ext uri="{FF2B5EF4-FFF2-40B4-BE49-F238E27FC236}">
                <a16:creationId xmlns:a16="http://schemas.microsoft.com/office/drawing/2014/main" id="{84BA4515-6619-48BF-8766-3DAE29958BF6}"/>
              </a:ext>
            </a:extLst>
          </p:cNvPr>
          <p:cNvSpPr/>
          <p:nvPr/>
        </p:nvSpPr>
        <p:spPr>
          <a:xfrm>
            <a:off x="9168642" y="3007153"/>
            <a:ext cx="960519" cy="427746"/>
          </a:xfrm>
          <a:prstGeom prst="rect">
            <a:avLst/>
          </a:prstGeom>
        </p:spPr>
        <p:txBody>
          <a:bodyPr wrap="none">
            <a:spAutoFit/>
          </a:bodyPr>
          <a:lstStyle/>
          <a:p>
            <a:pPr lvl="1">
              <a:lnSpc>
                <a:spcPct val="120000"/>
              </a:lnSpc>
            </a:pPr>
            <a:r>
              <a:rPr kumimoji="1" lang="en-US" altLang="zh-CN" sz="2000" dirty="0">
                <a:cs typeface="+mn-ea"/>
                <a:sym typeface="+mn-lt"/>
              </a:rPr>
              <a:t>A1</a:t>
            </a:r>
          </a:p>
        </p:txBody>
      </p:sp>
      <p:sp>
        <p:nvSpPr>
          <p:cNvPr id="23" name="Rectangle 11">
            <a:extLst>
              <a:ext uri="{FF2B5EF4-FFF2-40B4-BE49-F238E27FC236}">
                <a16:creationId xmlns:a16="http://schemas.microsoft.com/office/drawing/2014/main" id="{F28D9292-D129-4C8B-A099-F82FACED2C2F}"/>
              </a:ext>
            </a:extLst>
          </p:cNvPr>
          <p:cNvSpPr/>
          <p:nvPr/>
        </p:nvSpPr>
        <p:spPr>
          <a:xfrm>
            <a:off x="10216647" y="1956103"/>
            <a:ext cx="896399" cy="360612"/>
          </a:xfrm>
          <a:prstGeom prst="rect">
            <a:avLst/>
          </a:prstGeom>
        </p:spPr>
        <p:txBody>
          <a:bodyPr wrap="none">
            <a:spAutoFit/>
          </a:bodyPr>
          <a:lstStyle/>
          <a:p>
            <a:pPr lvl="1">
              <a:lnSpc>
                <a:spcPct val="120000"/>
              </a:lnSpc>
            </a:pPr>
            <a:r>
              <a:rPr kumimoji="1" lang="en-US" altLang="zh-CN" sz="1600" dirty="0">
                <a:cs typeface="+mn-ea"/>
                <a:sym typeface="+mn-lt"/>
              </a:rPr>
              <a:t>A1</a:t>
            </a:r>
          </a:p>
        </p:txBody>
      </p:sp>
      <p:sp>
        <p:nvSpPr>
          <p:cNvPr id="24" name="Rectangle 38">
            <a:extLst>
              <a:ext uri="{FF2B5EF4-FFF2-40B4-BE49-F238E27FC236}">
                <a16:creationId xmlns:a16="http://schemas.microsoft.com/office/drawing/2014/main" id="{C6E1868A-A4C7-48BC-B176-9BA292F22DEF}"/>
              </a:ext>
            </a:extLst>
          </p:cNvPr>
          <p:cNvSpPr/>
          <p:nvPr/>
        </p:nvSpPr>
        <p:spPr>
          <a:xfrm>
            <a:off x="10233060" y="3352761"/>
            <a:ext cx="896399" cy="360612"/>
          </a:xfrm>
          <a:prstGeom prst="rect">
            <a:avLst/>
          </a:prstGeom>
        </p:spPr>
        <p:txBody>
          <a:bodyPr wrap="none">
            <a:spAutoFit/>
          </a:bodyPr>
          <a:lstStyle/>
          <a:p>
            <a:pPr lvl="1">
              <a:lnSpc>
                <a:spcPct val="120000"/>
              </a:lnSpc>
            </a:pPr>
            <a:r>
              <a:rPr kumimoji="1" lang="en-US" altLang="zh-CN" sz="1600" dirty="0">
                <a:cs typeface="+mn-ea"/>
                <a:sym typeface="+mn-lt"/>
              </a:rPr>
              <a:t>A1</a:t>
            </a:r>
          </a:p>
        </p:txBody>
      </p:sp>
      <p:sp>
        <p:nvSpPr>
          <p:cNvPr id="25" name="矩形 24">
            <a:extLst>
              <a:ext uri="{FF2B5EF4-FFF2-40B4-BE49-F238E27FC236}">
                <a16:creationId xmlns:a16="http://schemas.microsoft.com/office/drawing/2014/main" id="{C4F718AD-3A7D-429E-ADEF-1558C546E3F1}"/>
              </a:ext>
            </a:extLst>
          </p:cNvPr>
          <p:cNvSpPr/>
          <p:nvPr/>
        </p:nvSpPr>
        <p:spPr>
          <a:xfrm>
            <a:off x="660400" y="5647542"/>
            <a:ext cx="10858498" cy="497316"/>
          </a:xfrm>
          <a:prstGeom prst="rect">
            <a:avLst/>
          </a:prstGeom>
          <a:solidFill>
            <a:srgbClr val="92D050"/>
          </a:solidFill>
        </p:spPr>
        <p:txBody>
          <a:bodyPr wrap="square">
            <a:spAutoFit/>
          </a:bodyPr>
          <a:lstStyle/>
          <a:p>
            <a:pPr>
              <a:lnSpc>
                <a:spcPct val="120000"/>
              </a:lnSpc>
            </a:pPr>
            <a:r>
              <a:rPr kumimoji="1" lang="zh-CN" altLang="en-US" sz="2400" dirty="0">
                <a:solidFill>
                  <a:srgbClr val="3333FF"/>
                </a:solidFill>
                <a:cs typeface="+mn-ea"/>
                <a:sym typeface="+mn-lt"/>
              </a:rPr>
              <a:t>问题：如何解决接收方重复接收同一帧数据？</a:t>
            </a:r>
          </a:p>
        </p:txBody>
      </p:sp>
    </p:spTree>
    <p:extLst>
      <p:ext uri="{BB962C8B-B14F-4D97-AF65-F5344CB8AC3E}">
        <p14:creationId xmlns:p14="http://schemas.microsoft.com/office/powerpoint/2010/main" val="4196645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01296-10E1-4D4C-A51D-D800D335B09B}"/>
              </a:ext>
            </a:extLst>
          </p:cNvPr>
          <p:cNvSpPr>
            <a:spLocks noGrp="1"/>
          </p:cNvSpPr>
          <p:nvPr>
            <p:ph type="title"/>
          </p:nvPr>
        </p:nvSpPr>
        <p:spPr/>
        <p:txBody>
          <a:bodyPr/>
          <a:lstStyle/>
          <a:p>
            <a:r>
              <a:rPr lang="zh-CN" altLang="en-US" dirty="0"/>
              <a:t>停等式协议（有错信道）</a:t>
            </a:r>
          </a:p>
        </p:txBody>
      </p:sp>
      <p:sp>
        <p:nvSpPr>
          <p:cNvPr id="3" name="内容占位符 2">
            <a:extLst>
              <a:ext uri="{FF2B5EF4-FFF2-40B4-BE49-F238E27FC236}">
                <a16:creationId xmlns:a16="http://schemas.microsoft.com/office/drawing/2014/main" id="{CEB60FB9-828C-4D53-98A0-82513E6F3909}"/>
              </a:ext>
            </a:extLst>
          </p:cNvPr>
          <p:cNvSpPr>
            <a:spLocks noGrp="1"/>
          </p:cNvSpPr>
          <p:nvPr>
            <p:ph idx="1"/>
          </p:nvPr>
        </p:nvSpPr>
        <p:spPr>
          <a:xfrm>
            <a:off x="660401" y="1125539"/>
            <a:ext cx="5325112" cy="5008562"/>
          </a:xfrm>
        </p:spPr>
        <p:txBody>
          <a:bodyPr>
            <a:normAutofit fontScale="92500"/>
          </a:bodyPr>
          <a:lstStyle/>
          <a:p>
            <a:r>
              <a:rPr lang="zh-CN" altLang="en-US" sz="2600" dirty="0">
                <a:latin typeface="+mn-ea"/>
              </a:rPr>
              <a:t>解决接收方重复接收同一帧的方法</a:t>
            </a:r>
            <a:endParaRPr lang="en-US" altLang="zh-CN" sz="2600" dirty="0">
              <a:latin typeface="+mn-ea"/>
            </a:endParaRPr>
          </a:p>
          <a:p>
            <a:pPr marL="538163" indent="-360363">
              <a:buFont typeface="Wingdings" panose="05000000000000000000" pitchFamily="2" charset="2"/>
              <a:buChar char="Ø"/>
            </a:pPr>
            <a:r>
              <a:rPr lang="zh-CN" altLang="en-US" sz="2200" dirty="0">
                <a:solidFill>
                  <a:srgbClr val="C00000"/>
                </a:solidFill>
                <a:latin typeface="+mn-ea"/>
              </a:rPr>
              <a:t>序号</a:t>
            </a:r>
            <a:r>
              <a:rPr lang="zh-CN" altLang="en-US" sz="2200" dirty="0">
                <a:latin typeface="+mn-ea"/>
              </a:rPr>
              <a:t>（</a:t>
            </a:r>
            <a:r>
              <a:rPr lang="en-US" altLang="zh-CN" sz="2200" dirty="0">
                <a:latin typeface="+mn-ea"/>
              </a:rPr>
              <a:t>SEQ</a:t>
            </a:r>
            <a:r>
              <a:rPr lang="zh-CN" altLang="en-US" sz="2200" dirty="0">
                <a:latin typeface="+mn-ea"/>
              </a:rPr>
              <a:t>：</a:t>
            </a:r>
            <a:r>
              <a:rPr lang="en-US" altLang="zh-CN" sz="2200" dirty="0">
                <a:latin typeface="+mn-ea"/>
              </a:rPr>
              <a:t>sequence number</a:t>
            </a:r>
            <a:r>
              <a:rPr lang="zh-CN" altLang="en-US" sz="2200" dirty="0">
                <a:latin typeface="+mn-ea"/>
              </a:rPr>
              <a:t>）</a:t>
            </a:r>
          </a:p>
          <a:p>
            <a:pPr marL="538163" indent="-360363">
              <a:buFont typeface="Wingdings" panose="05000000000000000000" pitchFamily="2" charset="2"/>
              <a:buChar char="Ø"/>
            </a:pPr>
            <a:r>
              <a:rPr lang="zh-CN" altLang="en-US" sz="2200" dirty="0">
                <a:latin typeface="+mn-ea"/>
              </a:rPr>
              <a:t>序号需要的最小位数（</a:t>
            </a:r>
            <a:r>
              <a:rPr lang="en-US" altLang="zh-CN" sz="2200" dirty="0">
                <a:latin typeface="+mn-ea"/>
              </a:rPr>
              <a:t>bits</a:t>
            </a:r>
            <a:r>
              <a:rPr lang="zh-CN" altLang="en-US" sz="2200" dirty="0">
                <a:latin typeface="+mn-ea"/>
              </a:rPr>
              <a:t>）</a:t>
            </a:r>
          </a:p>
          <a:p>
            <a:pPr marL="806450" lvl="1" indent="-268288">
              <a:buFont typeface="Wingdings" panose="05000000000000000000" pitchFamily="2" charset="2"/>
              <a:buChar char="ü"/>
            </a:pPr>
            <a:r>
              <a:rPr lang="zh-CN" altLang="en-US" dirty="0">
                <a:latin typeface="+mn-ea"/>
              </a:rPr>
              <a:t>需要明确的当前帧（序号</a:t>
            </a:r>
            <a:r>
              <a:rPr lang="en-US" altLang="zh-CN" dirty="0">
                <a:latin typeface="+mn-ea"/>
              </a:rPr>
              <a:t>m</a:t>
            </a:r>
            <a:r>
              <a:rPr lang="zh-CN" altLang="en-US" dirty="0">
                <a:latin typeface="+mn-ea"/>
              </a:rPr>
              <a:t>）和它的直接后续帧（序号</a:t>
            </a:r>
            <a:r>
              <a:rPr lang="en-US" altLang="zh-CN" dirty="0">
                <a:latin typeface="+mn-ea"/>
              </a:rPr>
              <a:t>m+1</a:t>
            </a:r>
            <a:r>
              <a:rPr lang="zh-CN" altLang="en-US" dirty="0">
                <a:latin typeface="+mn-ea"/>
              </a:rPr>
              <a:t>）</a:t>
            </a:r>
          </a:p>
          <a:p>
            <a:pPr marL="806450" lvl="1" indent="-268288">
              <a:buFont typeface="Wingdings" panose="05000000000000000000" pitchFamily="2" charset="2"/>
              <a:buChar char="ü"/>
            </a:pPr>
            <a:r>
              <a:rPr lang="en-US" altLang="zh-CN" dirty="0">
                <a:latin typeface="+mn-ea"/>
              </a:rPr>
              <a:t>1 bit</a:t>
            </a:r>
            <a:r>
              <a:rPr lang="zh-CN" altLang="en-US" dirty="0">
                <a:latin typeface="+mn-ea"/>
              </a:rPr>
              <a:t>序号</a:t>
            </a:r>
            <a:r>
              <a:rPr lang="en-US" altLang="zh-CN" dirty="0">
                <a:latin typeface="+mn-ea"/>
              </a:rPr>
              <a:t>(0</a:t>
            </a:r>
            <a:r>
              <a:rPr lang="zh-CN" altLang="en-US" dirty="0">
                <a:latin typeface="+mn-ea"/>
              </a:rPr>
              <a:t>或</a:t>
            </a:r>
            <a:r>
              <a:rPr lang="en-US" altLang="zh-CN" dirty="0">
                <a:latin typeface="+mn-ea"/>
              </a:rPr>
              <a:t>1)</a:t>
            </a:r>
            <a:r>
              <a:rPr lang="zh-CN" altLang="en-US" dirty="0">
                <a:latin typeface="+mn-ea"/>
              </a:rPr>
              <a:t>就足以满足要求</a:t>
            </a:r>
          </a:p>
          <a:p>
            <a:pPr marL="538163" indent="-360363">
              <a:buFont typeface="Wingdings" panose="05000000000000000000" pitchFamily="2" charset="2"/>
              <a:buChar char="Ø"/>
            </a:pPr>
            <a:r>
              <a:rPr lang="zh-CN" altLang="en-US" sz="2200" dirty="0">
                <a:latin typeface="+mn-ea"/>
              </a:rPr>
              <a:t>自动重复请求，或带有重传的肯定确认</a:t>
            </a:r>
          </a:p>
          <a:p>
            <a:pPr marL="806450" lvl="1" indent="-268288">
              <a:buFont typeface="Wingdings" panose="05000000000000000000" pitchFamily="2" charset="2"/>
              <a:buChar char="ü"/>
            </a:pPr>
            <a:r>
              <a:rPr lang="en-US" altLang="zh-CN" sz="2100" dirty="0">
                <a:latin typeface="+mn-ea"/>
              </a:rPr>
              <a:t>ARQ(Automatic Repeat </a:t>
            </a:r>
            <a:r>
              <a:rPr lang="en-US" altLang="zh-CN" sz="2100" dirty="0" err="1">
                <a:latin typeface="+mn-ea"/>
              </a:rPr>
              <a:t>reQuest</a:t>
            </a:r>
            <a:r>
              <a:rPr lang="en-US" altLang="zh-CN" sz="2100" dirty="0">
                <a:latin typeface="+mn-ea"/>
              </a:rPr>
              <a:t>)</a:t>
            </a:r>
          </a:p>
          <a:p>
            <a:pPr marL="806450" lvl="1" indent="-268288">
              <a:buFont typeface="Wingdings" panose="05000000000000000000" pitchFamily="2" charset="2"/>
              <a:buChar char="ü"/>
            </a:pPr>
            <a:r>
              <a:rPr lang="en-US" altLang="zh-CN" sz="2100" dirty="0">
                <a:latin typeface="+mn-ea"/>
              </a:rPr>
              <a:t>PAR(Positive Acknowledgement with Retransmission)</a:t>
            </a:r>
          </a:p>
          <a:p>
            <a:endParaRPr lang="zh-CN" altLang="en-US" dirty="0"/>
          </a:p>
        </p:txBody>
      </p:sp>
      <p:sp>
        <p:nvSpPr>
          <p:cNvPr id="4" name="灯片编号占位符 3">
            <a:extLst>
              <a:ext uri="{FF2B5EF4-FFF2-40B4-BE49-F238E27FC236}">
                <a16:creationId xmlns:a16="http://schemas.microsoft.com/office/drawing/2014/main" id="{EE38B10A-FA40-4328-9D3D-6ED64E73B4B8}"/>
              </a:ext>
            </a:extLst>
          </p:cNvPr>
          <p:cNvSpPr>
            <a:spLocks noGrp="1"/>
          </p:cNvSpPr>
          <p:nvPr>
            <p:ph type="sldNum" sz="quarter" idx="12"/>
          </p:nvPr>
        </p:nvSpPr>
        <p:spPr/>
        <p:txBody>
          <a:bodyPr/>
          <a:lstStyle/>
          <a:p>
            <a:fld id="{C8BB1146-E542-4D4E-B8E9-6919A11DDD48}" type="slidenum">
              <a:rPr lang="en-US" smtClean="0"/>
              <a:t>42</a:t>
            </a:fld>
            <a:endParaRPr lang="en-US"/>
          </a:p>
        </p:txBody>
      </p:sp>
      <p:pic>
        <p:nvPicPr>
          <p:cNvPr id="5" name="图片 4">
            <a:extLst>
              <a:ext uri="{FF2B5EF4-FFF2-40B4-BE49-F238E27FC236}">
                <a16:creationId xmlns:a16="http://schemas.microsoft.com/office/drawing/2014/main" id="{3D42BF65-EFAE-4F7D-8DFA-1225E4EDA39A}"/>
              </a:ext>
            </a:extLst>
          </p:cNvPr>
          <p:cNvPicPr>
            <a:picLocks noChangeAspect="1"/>
          </p:cNvPicPr>
          <p:nvPr/>
        </p:nvPicPr>
        <p:blipFill>
          <a:blip r:embed="rId2"/>
          <a:stretch>
            <a:fillRect/>
          </a:stretch>
        </p:blipFill>
        <p:spPr>
          <a:xfrm>
            <a:off x="11046461" y="1901494"/>
            <a:ext cx="308610" cy="293370"/>
          </a:xfrm>
          <a:prstGeom prst="rect">
            <a:avLst/>
          </a:prstGeom>
        </p:spPr>
      </p:pic>
      <p:pic>
        <p:nvPicPr>
          <p:cNvPr id="6" name="图片 5">
            <a:extLst>
              <a:ext uri="{FF2B5EF4-FFF2-40B4-BE49-F238E27FC236}">
                <a16:creationId xmlns:a16="http://schemas.microsoft.com/office/drawing/2014/main" id="{8FEC4CAB-493E-43F2-B3A9-8D753A28DE4D}"/>
              </a:ext>
            </a:extLst>
          </p:cNvPr>
          <p:cNvPicPr>
            <a:picLocks noChangeAspect="1"/>
          </p:cNvPicPr>
          <p:nvPr/>
        </p:nvPicPr>
        <p:blipFill>
          <a:blip r:embed="rId2"/>
          <a:stretch>
            <a:fillRect/>
          </a:stretch>
        </p:blipFill>
        <p:spPr>
          <a:xfrm>
            <a:off x="8172451" y="3304209"/>
            <a:ext cx="308610" cy="293370"/>
          </a:xfrm>
          <a:prstGeom prst="rect">
            <a:avLst/>
          </a:prstGeom>
        </p:spPr>
      </p:pic>
      <p:pic>
        <p:nvPicPr>
          <p:cNvPr id="7" name="图片 6">
            <a:extLst>
              <a:ext uri="{FF2B5EF4-FFF2-40B4-BE49-F238E27FC236}">
                <a16:creationId xmlns:a16="http://schemas.microsoft.com/office/drawing/2014/main" id="{6A683B8F-69CE-4B3C-88CB-CB513958F8F8}"/>
              </a:ext>
            </a:extLst>
          </p:cNvPr>
          <p:cNvPicPr>
            <a:picLocks noChangeAspect="1"/>
          </p:cNvPicPr>
          <p:nvPr/>
        </p:nvPicPr>
        <p:blipFill>
          <a:blip r:embed="rId2"/>
          <a:stretch>
            <a:fillRect/>
          </a:stretch>
        </p:blipFill>
        <p:spPr>
          <a:xfrm>
            <a:off x="8180706" y="2526334"/>
            <a:ext cx="308610" cy="293370"/>
          </a:xfrm>
          <a:prstGeom prst="rect">
            <a:avLst/>
          </a:prstGeom>
        </p:spPr>
      </p:pic>
      <p:pic>
        <p:nvPicPr>
          <p:cNvPr id="8" name="图片 7">
            <a:extLst>
              <a:ext uri="{FF2B5EF4-FFF2-40B4-BE49-F238E27FC236}">
                <a16:creationId xmlns:a16="http://schemas.microsoft.com/office/drawing/2014/main" id="{633D8B91-402B-4F47-BAC8-9413AE76B30F}"/>
              </a:ext>
            </a:extLst>
          </p:cNvPr>
          <p:cNvPicPr>
            <a:picLocks noChangeAspect="1"/>
          </p:cNvPicPr>
          <p:nvPr/>
        </p:nvPicPr>
        <p:blipFill>
          <a:blip r:embed="rId2"/>
          <a:stretch>
            <a:fillRect/>
          </a:stretch>
        </p:blipFill>
        <p:spPr>
          <a:xfrm>
            <a:off x="8176261" y="1901494"/>
            <a:ext cx="308610" cy="293370"/>
          </a:xfrm>
          <a:prstGeom prst="rect">
            <a:avLst/>
          </a:prstGeom>
        </p:spPr>
      </p:pic>
      <p:cxnSp>
        <p:nvCxnSpPr>
          <p:cNvPr id="9" name="直接连接符 8">
            <a:extLst>
              <a:ext uri="{FF2B5EF4-FFF2-40B4-BE49-F238E27FC236}">
                <a16:creationId xmlns:a16="http://schemas.microsoft.com/office/drawing/2014/main" id="{6CE187FD-2110-4CB4-A2C4-6B521A7402F0}"/>
              </a:ext>
            </a:extLst>
          </p:cNvPr>
          <p:cNvCxnSpPr/>
          <p:nvPr/>
        </p:nvCxnSpPr>
        <p:spPr>
          <a:xfrm>
            <a:off x="7014846" y="1497634"/>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1D85EAF-9F27-4A9F-AB2F-12ABF4E1F8EB}"/>
              </a:ext>
            </a:extLst>
          </p:cNvPr>
          <p:cNvCxnSpPr/>
          <p:nvPr/>
        </p:nvCxnSpPr>
        <p:spPr>
          <a:xfrm>
            <a:off x="8172451" y="1497634"/>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内容占位符 2">
            <a:extLst>
              <a:ext uri="{FF2B5EF4-FFF2-40B4-BE49-F238E27FC236}">
                <a16:creationId xmlns:a16="http://schemas.microsoft.com/office/drawing/2014/main" id="{42F56F0B-F5C0-4A54-B36B-7BCFA9E6F755}"/>
              </a:ext>
            </a:extLst>
          </p:cNvPr>
          <p:cNvSpPr>
            <a:spLocks noGrp="1"/>
          </p:cNvSpPr>
          <p:nvPr/>
        </p:nvSpPr>
        <p:spPr>
          <a:xfrm>
            <a:off x="6434455" y="1146651"/>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solidFill>
                  <a:schemeClr val="accent1"/>
                </a:solidFill>
                <a:latin typeface="+mn-lt"/>
                <a:ea typeface="+mn-ea"/>
                <a:cs typeface="+mn-ea"/>
                <a:sym typeface="+mn-lt"/>
              </a:rPr>
              <a:t>发送方</a:t>
            </a:r>
          </a:p>
        </p:txBody>
      </p:sp>
      <p:sp>
        <p:nvSpPr>
          <p:cNvPr id="12" name="内容占位符 2">
            <a:extLst>
              <a:ext uri="{FF2B5EF4-FFF2-40B4-BE49-F238E27FC236}">
                <a16:creationId xmlns:a16="http://schemas.microsoft.com/office/drawing/2014/main" id="{C15B31A4-7AE7-489C-BAA8-5782D03BC07C}"/>
              </a:ext>
            </a:extLst>
          </p:cNvPr>
          <p:cNvSpPr>
            <a:spLocks noGrp="1"/>
          </p:cNvSpPr>
          <p:nvPr/>
        </p:nvSpPr>
        <p:spPr>
          <a:xfrm>
            <a:off x="7742649" y="1160902"/>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latin typeface="+mn-lt"/>
                <a:ea typeface="+mn-ea"/>
                <a:cs typeface="+mn-ea"/>
                <a:sym typeface="+mn-lt"/>
              </a:rPr>
              <a:t>接收方</a:t>
            </a:r>
          </a:p>
        </p:txBody>
      </p:sp>
      <p:cxnSp>
        <p:nvCxnSpPr>
          <p:cNvPr id="13" name="直接箭头连接符 12">
            <a:extLst>
              <a:ext uri="{FF2B5EF4-FFF2-40B4-BE49-F238E27FC236}">
                <a16:creationId xmlns:a16="http://schemas.microsoft.com/office/drawing/2014/main" id="{E23D183E-C876-4C54-A70E-7229F2070F01}"/>
              </a:ext>
            </a:extLst>
          </p:cNvPr>
          <p:cNvCxnSpPr/>
          <p:nvPr/>
        </p:nvCxnSpPr>
        <p:spPr>
          <a:xfrm>
            <a:off x="7031356" y="1857679"/>
            <a:ext cx="1141095" cy="19494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1E6EC375-E7A1-4BFE-968D-2D96DF0BF6AC}"/>
              </a:ext>
            </a:extLst>
          </p:cNvPr>
          <p:cNvCxnSpPr/>
          <p:nvPr/>
        </p:nvCxnSpPr>
        <p:spPr>
          <a:xfrm>
            <a:off x="7031356" y="2526334"/>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3778B8A-ACE6-4F7F-843C-A5EE48A756D3}"/>
              </a:ext>
            </a:extLst>
          </p:cNvPr>
          <p:cNvCxnSpPr>
            <a:cxnSpLocks/>
            <a:stCxn id="16" idx="2"/>
          </p:cNvCxnSpPr>
          <p:nvPr/>
        </p:nvCxnSpPr>
        <p:spPr>
          <a:xfrm>
            <a:off x="6729505" y="4296244"/>
            <a:ext cx="0" cy="53624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内容占位符 2">
            <a:extLst>
              <a:ext uri="{FF2B5EF4-FFF2-40B4-BE49-F238E27FC236}">
                <a16:creationId xmlns:a16="http://schemas.microsoft.com/office/drawing/2014/main" id="{CEEF5AEC-D0C3-4430-B291-496E2FA3D182}"/>
              </a:ext>
            </a:extLst>
          </p:cNvPr>
          <p:cNvSpPr>
            <a:spLocks noGrp="1"/>
          </p:cNvSpPr>
          <p:nvPr/>
        </p:nvSpPr>
        <p:spPr>
          <a:xfrm>
            <a:off x="6566945" y="3536784"/>
            <a:ext cx="325120" cy="75946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latin typeface="+mn-lt"/>
                <a:ea typeface="+mn-ea"/>
                <a:cs typeface="+mn-ea"/>
                <a:sym typeface="+mn-lt"/>
              </a:rPr>
              <a:t>时间</a:t>
            </a:r>
          </a:p>
        </p:txBody>
      </p:sp>
      <p:sp>
        <p:nvSpPr>
          <p:cNvPr id="17" name="内容占位符 2">
            <a:extLst>
              <a:ext uri="{FF2B5EF4-FFF2-40B4-BE49-F238E27FC236}">
                <a16:creationId xmlns:a16="http://schemas.microsoft.com/office/drawing/2014/main" id="{E0085B53-36DB-4BFF-AA5B-FA32EB7EAEF9}"/>
              </a:ext>
            </a:extLst>
          </p:cNvPr>
          <p:cNvSpPr>
            <a:spLocks noGrp="1"/>
          </p:cNvSpPr>
          <p:nvPr/>
        </p:nvSpPr>
        <p:spPr>
          <a:xfrm>
            <a:off x="6386195" y="1626539"/>
            <a:ext cx="871856"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SEQ=0</a:t>
            </a:r>
          </a:p>
        </p:txBody>
      </p:sp>
      <p:cxnSp>
        <p:nvCxnSpPr>
          <p:cNvPr id="18" name="直接连接符 17">
            <a:extLst>
              <a:ext uri="{FF2B5EF4-FFF2-40B4-BE49-F238E27FC236}">
                <a16:creationId xmlns:a16="http://schemas.microsoft.com/office/drawing/2014/main" id="{FF6F6780-E5DD-4B9A-8B51-9A8E0F4B17B9}"/>
              </a:ext>
            </a:extLst>
          </p:cNvPr>
          <p:cNvCxnSpPr/>
          <p:nvPr/>
        </p:nvCxnSpPr>
        <p:spPr>
          <a:xfrm>
            <a:off x="9880601" y="1492554"/>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740ED03-FE62-442E-81F2-E14D7B674390}"/>
              </a:ext>
            </a:extLst>
          </p:cNvPr>
          <p:cNvCxnSpPr/>
          <p:nvPr/>
        </p:nvCxnSpPr>
        <p:spPr>
          <a:xfrm>
            <a:off x="11038206" y="1492554"/>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内容占位符 2">
            <a:extLst>
              <a:ext uri="{FF2B5EF4-FFF2-40B4-BE49-F238E27FC236}">
                <a16:creationId xmlns:a16="http://schemas.microsoft.com/office/drawing/2014/main" id="{9DDC1025-1D34-4A33-B61F-1EE7D4A5B04B}"/>
              </a:ext>
            </a:extLst>
          </p:cNvPr>
          <p:cNvSpPr>
            <a:spLocks noGrp="1"/>
          </p:cNvSpPr>
          <p:nvPr/>
        </p:nvSpPr>
        <p:spPr>
          <a:xfrm>
            <a:off x="9377456" y="1134852"/>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solidFill>
                  <a:schemeClr val="accent1"/>
                </a:solidFill>
                <a:latin typeface="+mn-lt"/>
                <a:ea typeface="+mn-ea"/>
                <a:cs typeface="+mn-ea"/>
                <a:sym typeface="+mn-lt"/>
              </a:rPr>
              <a:t>发送方</a:t>
            </a:r>
          </a:p>
        </p:txBody>
      </p:sp>
      <p:sp>
        <p:nvSpPr>
          <p:cNvPr id="21" name="内容占位符 2">
            <a:extLst>
              <a:ext uri="{FF2B5EF4-FFF2-40B4-BE49-F238E27FC236}">
                <a16:creationId xmlns:a16="http://schemas.microsoft.com/office/drawing/2014/main" id="{D62D8531-C789-4CB6-8C83-501E91CC1DB7}"/>
              </a:ext>
            </a:extLst>
          </p:cNvPr>
          <p:cNvSpPr>
            <a:spLocks noGrp="1"/>
          </p:cNvSpPr>
          <p:nvPr/>
        </p:nvSpPr>
        <p:spPr>
          <a:xfrm>
            <a:off x="10522043" y="1125539"/>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solidFill>
                  <a:schemeClr val="accent1"/>
                </a:solidFill>
                <a:latin typeface="+mn-lt"/>
                <a:ea typeface="+mn-ea"/>
                <a:cs typeface="+mn-ea"/>
                <a:sym typeface="+mn-lt"/>
              </a:rPr>
              <a:t>接收方</a:t>
            </a:r>
          </a:p>
        </p:txBody>
      </p:sp>
      <p:cxnSp>
        <p:nvCxnSpPr>
          <p:cNvPr id="22" name="直接箭头连接符 21">
            <a:extLst>
              <a:ext uri="{FF2B5EF4-FFF2-40B4-BE49-F238E27FC236}">
                <a16:creationId xmlns:a16="http://schemas.microsoft.com/office/drawing/2014/main" id="{465AA696-E317-40F6-958C-1EC86F7305F6}"/>
              </a:ext>
            </a:extLst>
          </p:cNvPr>
          <p:cNvCxnSpPr/>
          <p:nvPr/>
        </p:nvCxnSpPr>
        <p:spPr>
          <a:xfrm>
            <a:off x="9897111" y="1852599"/>
            <a:ext cx="1141095" cy="19494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BB977BA6-7ED0-41D7-9A89-1A32247941C9}"/>
              </a:ext>
            </a:extLst>
          </p:cNvPr>
          <p:cNvCxnSpPr/>
          <p:nvPr/>
        </p:nvCxnSpPr>
        <p:spPr>
          <a:xfrm>
            <a:off x="9897111" y="3210229"/>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4" name="左大括号 23">
            <a:extLst>
              <a:ext uri="{FF2B5EF4-FFF2-40B4-BE49-F238E27FC236}">
                <a16:creationId xmlns:a16="http://schemas.microsoft.com/office/drawing/2014/main" id="{01E5EAF4-E5AF-40B5-88AC-760FC1937CF4}"/>
              </a:ext>
            </a:extLst>
          </p:cNvPr>
          <p:cNvSpPr/>
          <p:nvPr/>
        </p:nvSpPr>
        <p:spPr>
          <a:xfrm>
            <a:off x="9553576" y="1852599"/>
            <a:ext cx="278765" cy="1357630"/>
          </a:xfrm>
          <a:prstGeom prst="leftBrace">
            <a:avLst>
              <a:gd name="adj1" fmla="val 8333"/>
              <a:gd name="adj2" fmla="val 519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25" name="内容占位符 2">
            <a:extLst>
              <a:ext uri="{FF2B5EF4-FFF2-40B4-BE49-F238E27FC236}">
                <a16:creationId xmlns:a16="http://schemas.microsoft.com/office/drawing/2014/main" id="{E59113BC-EE59-4DF9-97E8-CF3113413A67}"/>
              </a:ext>
            </a:extLst>
          </p:cNvPr>
          <p:cNvSpPr>
            <a:spLocks noGrp="1"/>
          </p:cNvSpPr>
          <p:nvPr/>
        </p:nvSpPr>
        <p:spPr>
          <a:xfrm>
            <a:off x="9189086" y="2026589"/>
            <a:ext cx="440055" cy="118872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solidFill>
                  <a:srgbClr val="FF0000"/>
                </a:solidFill>
                <a:latin typeface="+mn-lt"/>
                <a:ea typeface="+mn-ea"/>
                <a:cs typeface="+mn-ea"/>
                <a:sym typeface="+mn-lt"/>
              </a:rPr>
              <a:t>超时重发</a:t>
            </a:r>
          </a:p>
        </p:txBody>
      </p:sp>
      <p:sp>
        <p:nvSpPr>
          <p:cNvPr id="26" name="内容占位符 2">
            <a:extLst>
              <a:ext uri="{FF2B5EF4-FFF2-40B4-BE49-F238E27FC236}">
                <a16:creationId xmlns:a16="http://schemas.microsoft.com/office/drawing/2014/main" id="{864085E0-80FB-42EC-B6B1-01AA880D44BA}"/>
              </a:ext>
            </a:extLst>
          </p:cNvPr>
          <p:cNvSpPr>
            <a:spLocks noGrp="1"/>
          </p:cNvSpPr>
          <p:nvPr/>
        </p:nvSpPr>
        <p:spPr>
          <a:xfrm>
            <a:off x="9236711" y="1626539"/>
            <a:ext cx="91313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SEQ=0</a:t>
            </a:r>
          </a:p>
        </p:txBody>
      </p:sp>
      <p:sp>
        <p:nvSpPr>
          <p:cNvPr id="27" name="内容占位符 2">
            <a:extLst>
              <a:ext uri="{FF2B5EF4-FFF2-40B4-BE49-F238E27FC236}">
                <a16:creationId xmlns:a16="http://schemas.microsoft.com/office/drawing/2014/main" id="{F0B8B337-EA86-4ACF-A842-42640944A821}"/>
              </a:ext>
            </a:extLst>
          </p:cNvPr>
          <p:cNvSpPr>
            <a:spLocks noGrp="1"/>
          </p:cNvSpPr>
          <p:nvPr/>
        </p:nvSpPr>
        <p:spPr>
          <a:xfrm>
            <a:off x="9254491" y="3142284"/>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SEQ=0</a:t>
            </a:r>
          </a:p>
        </p:txBody>
      </p:sp>
      <p:sp>
        <p:nvSpPr>
          <p:cNvPr id="28" name="内容占位符 2">
            <a:extLst>
              <a:ext uri="{FF2B5EF4-FFF2-40B4-BE49-F238E27FC236}">
                <a16:creationId xmlns:a16="http://schemas.microsoft.com/office/drawing/2014/main" id="{B98A0DF8-3902-4ABE-AAB1-86082B3DF2E5}"/>
              </a:ext>
            </a:extLst>
          </p:cNvPr>
          <p:cNvSpPr>
            <a:spLocks noGrp="1"/>
          </p:cNvSpPr>
          <p:nvPr/>
        </p:nvSpPr>
        <p:spPr>
          <a:xfrm>
            <a:off x="11099801" y="3118789"/>
            <a:ext cx="598805" cy="50101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400" dirty="0">
                <a:solidFill>
                  <a:srgbClr val="FF0000"/>
                </a:solidFill>
                <a:latin typeface="+mn-lt"/>
                <a:ea typeface="+mn-ea"/>
                <a:cs typeface="+mn-ea"/>
                <a:sym typeface="+mn-lt"/>
              </a:rPr>
              <a:t>丢弃重复帧</a:t>
            </a:r>
          </a:p>
        </p:txBody>
      </p:sp>
      <p:cxnSp>
        <p:nvCxnSpPr>
          <p:cNvPr id="29" name="直接箭头连接符 28">
            <a:extLst>
              <a:ext uri="{FF2B5EF4-FFF2-40B4-BE49-F238E27FC236}">
                <a16:creationId xmlns:a16="http://schemas.microsoft.com/office/drawing/2014/main" id="{10E80B5E-3D5A-4E21-AEC5-2DBBD44CB118}"/>
              </a:ext>
            </a:extLst>
          </p:cNvPr>
          <p:cNvCxnSpPr/>
          <p:nvPr/>
        </p:nvCxnSpPr>
        <p:spPr>
          <a:xfrm flipH="1">
            <a:off x="10381616" y="2173909"/>
            <a:ext cx="643890" cy="155575"/>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0" name="内容占位符 2">
            <a:extLst>
              <a:ext uri="{FF2B5EF4-FFF2-40B4-BE49-F238E27FC236}">
                <a16:creationId xmlns:a16="http://schemas.microsoft.com/office/drawing/2014/main" id="{20789169-3924-4167-A9A0-DA601C0C4296}"/>
              </a:ext>
            </a:extLst>
          </p:cNvPr>
          <p:cNvSpPr>
            <a:spLocks noGrp="1"/>
          </p:cNvSpPr>
          <p:nvPr/>
        </p:nvSpPr>
        <p:spPr>
          <a:xfrm>
            <a:off x="10014586" y="2332659"/>
            <a:ext cx="97472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0</a:t>
            </a:r>
            <a:r>
              <a:rPr kumimoji="1" lang="zh-CN" altLang="en-US" sz="1200" dirty="0">
                <a:solidFill>
                  <a:srgbClr val="FF0000"/>
                </a:solidFill>
                <a:latin typeface="+mn-lt"/>
                <a:ea typeface="+mn-ea"/>
                <a:cs typeface="+mn-ea"/>
                <a:sym typeface="+mn-lt"/>
              </a:rPr>
              <a:t>丢失</a:t>
            </a:r>
          </a:p>
        </p:txBody>
      </p:sp>
      <p:cxnSp>
        <p:nvCxnSpPr>
          <p:cNvPr id="31" name="直接箭头连接符 30">
            <a:extLst>
              <a:ext uri="{FF2B5EF4-FFF2-40B4-BE49-F238E27FC236}">
                <a16:creationId xmlns:a16="http://schemas.microsoft.com/office/drawing/2014/main" id="{5F8B193D-6448-40DC-A322-EE2D786A9BBA}"/>
              </a:ext>
            </a:extLst>
          </p:cNvPr>
          <p:cNvCxnSpPr/>
          <p:nvPr/>
        </p:nvCxnSpPr>
        <p:spPr>
          <a:xfrm flipH="1">
            <a:off x="7031356" y="2145969"/>
            <a:ext cx="1083945" cy="29718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57DB6D05-E072-48B5-9C02-88CBEE8ADF22}"/>
              </a:ext>
            </a:extLst>
          </p:cNvPr>
          <p:cNvCxnSpPr/>
          <p:nvPr/>
        </p:nvCxnSpPr>
        <p:spPr>
          <a:xfrm flipH="1">
            <a:off x="7014846" y="2850819"/>
            <a:ext cx="1083945" cy="29718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3" name="内容占位符 2">
            <a:extLst>
              <a:ext uri="{FF2B5EF4-FFF2-40B4-BE49-F238E27FC236}">
                <a16:creationId xmlns:a16="http://schemas.microsoft.com/office/drawing/2014/main" id="{EDF86454-750B-4EEE-A4F7-465358C672C8}"/>
              </a:ext>
            </a:extLst>
          </p:cNvPr>
          <p:cNvSpPr>
            <a:spLocks noGrp="1"/>
          </p:cNvSpPr>
          <p:nvPr/>
        </p:nvSpPr>
        <p:spPr>
          <a:xfrm>
            <a:off x="6407150" y="2347263"/>
            <a:ext cx="690881" cy="33591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SEQ=1</a:t>
            </a:r>
          </a:p>
        </p:txBody>
      </p:sp>
      <p:cxnSp>
        <p:nvCxnSpPr>
          <p:cNvPr id="34" name="直接箭头连接符 33">
            <a:extLst>
              <a:ext uri="{FF2B5EF4-FFF2-40B4-BE49-F238E27FC236}">
                <a16:creationId xmlns:a16="http://schemas.microsoft.com/office/drawing/2014/main" id="{BF22DF6D-CA63-42C0-8ED3-233A77D5A914}"/>
              </a:ext>
            </a:extLst>
          </p:cNvPr>
          <p:cNvCxnSpPr/>
          <p:nvPr/>
        </p:nvCxnSpPr>
        <p:spPr>
          <a:xfrm>
            <a:off x="7018656" y="3261029"/>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DF8C755C-101D-400E-8065-8A63FA0E78F1}"/>
              </a:ext>
            </a:extLst>
          </p:cNvPr>
          <p:cNvCxnSpPr/>
          <p:nvPr/>
        </p:nvCxnSpPr>
        <p:spPr>
          <a:xfrm flipH="1">
            <a:off x="7002146" y="3585514"/>
            <a:ext cx="1083945" cy="29718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6" name="内容占位符 2">
            <a:extLst>
              <a:ext uri="{FF2B5EF4-FFF2-40B4-BE49-F238E27FC236}">
                <a16:creationId xmlns:a16="http://schemas.microsoft.com/office/drawing/2014/main" id="{F512A160-1E76-46E9-9F74-3261ABBC7157}"/>
              </a:ext>
            </a:extLst>
          </p:cNvPr>
          <p:cNvSpPr>
            <a:spLocks noGrp="1"/>
          </p:cNvSpPr>
          <p:nvPr/>
        </p:nvSpPr>
        <p:spPr>
          <a:xfrm>
            <a:off x="6406515" y="3048304"/>
            <a:ext cx="916307" cy="25590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SEQ=0</a:t>
            </a:r>
          </a:p>
        </p:txBody>
      </p:sp>
      <p:sp>
        <p:nvSpPr>
          <p:cNvPr id="37" name="内容占位符 2">
            <a:extLst>
              <a:ext uri="{FF2B5EF4-FFF2-40B4-BE49-F238E27FC236}">
                <a16:creationId xmlns:a16="http://schemas.microsoft.com/office/drawing/2014/main" id="{BEE27168-36FA-454A-867D-552320416069}"/>
              </a:ext>
            </a:extLst>
          </p:cNvPr>
          <p:cNvSpPr>
            <a:spLocks noGrp="1"/>
          </p:cNvSpPr>
          <p:nvPr/>
        </p:nvSpPr>
        <p:spPr>
          <a:xfrm>
            <a:off x="7367271" y="2269794"/>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0</a:t>
            </a:r>
          </a:p>
        </p:txBody>
      </p:sp>
      <p:sp>
        <p:nvSpPr>
          <p:cNvPr id="38" name="内容占位符 2">
            <a:extLst>
              <a:ext uri="{FF2B5EF4-FFF2-40B4-BE49-F238E27FC236}">
                <a16:creationId xmlns:a16="http://schemas.microsoft.com/office/drawing/2014/main" id="{727958DD-0DD3-45F8-BDD3-416F04CB73FE}"/>
              </a:ext>
            </a:extLst>
          </p:cNvPr>
          <p:cNvSpPr>
            <a:spLocks noGrp="1"/>
          </p:cNvSpPr>
          <p:nvPr/>
        </p:nvSpPr>
        <p:spPr>
          <a:xfrm>
            <a:off x="7367271" y="2968294"/>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1</a:t>
            </a:r>
          </a:p>
        </p:txBody>
      </p:sp>
      <p:sp>
        <p:nvSpPr>
          <p:cNvPr id="39" name="内容占位符 2">
            <a:extLst>
              <a:ext uri="{FF2B5EF4-FFF2-40B4-BE49-F238E27FC236}">
                <a16:creationId xmlns:a16="http://schemas.microsoft.com/office/drawing/2014/main" id="{49A33366-B538-4D1C-BDB8-C9BA1F428666}"/>
              </a:ext>
            </a:extLst>
          </p:cNvPr>
          <p:cNvSpPr>
            <a:spLocks noGrp="1"/>
          </p:cNvSpPr>
          <p:nvPr/>
        </p:nvSpPr>
        <p:spPr>
          <a:xfrm>
            <a:off x="7367271" y="3711244"/>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0</a:t>
            </a:r>
          </a:p>
        </p:txBody>
      </p:sp>
      <p:cxnSp>
        <p:nvCxnSpPr>
          <p:cNvPr id="40" name="直接箭头连接符 39">
            <a:extLst>
              <a:ext uri="{FF2B5EF4-FFF2-40B4-BE49-F238E27FC236}">
                <a16:creationId xmlns:a16="http://schemas.microsoft.com/office/drawing/2014/main" id="{61FF1F80-2E10-4801-822D-8878CA75E275}"/>
              </a:ext>
            </a:extLst>
          </p:cNvPr>
          <p:cNvCxnSpPr/>
          <p:nvPr/>
        </p:nvCxnSpPr>
        <p:spPr>
          <a:xfrm flipH="1">
            <a:off x="9884411" y="3518839"/>
            <a:ext cx="1125855" cy="38735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1" name="内容占位符 2">
            <a:extLst>
              <a:ext uri="{FF2B5EF4-FFF2-40B4-BE49-F238E27FC236}">
                <a16:creationId xmlns:a16="http://schemas.microsoft.com/office/drawing/2014/main" id="{109E414D-9579-4AE3-B4D8-E677D7356E8E}"/>
              </a:ext>
            </a:extLst>
          </p:cNvPr>
          <p:cNvSpPr>
            <a:spLocks noGrp="1"/>
          </p:cNvSpPr>
          <p:nvPr/>
        </p:nvSpPr>
        <p:spPr>
          <a:xfrm>
            <a:off x="10291446" y="3665524"/>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0</a:t>
            </a:r>
          </a:p>
        </p:txBody>
      </p:sp>
      <p:pic>
        <p:nvPicPr>
          <p:cNvPr id="42" name="图片 41">
            <a:extLst>
              <a:ext uri="{FF2B5EF4-FFF2-40B4-BE49-F238E27FC236}">
                <a16:creationId xmlns:a16="http://schemas.microsoft.com/office/drawing/2014/main" id="{E0117A0A-BF9F-4552-9587-BC2CBECB1CF1}"/>
              </a:ext>
            </a:extLst>
          </p:cNvPr>
          <p:cNvPicPr>
            <a:picLocks noChangeAspect="1"/>
          </p:cNvPicPr>
          <p:nvPr/>
        </p:nvPicPr>
        <p:blipFill>
          <a:blip r:embed="rId2"/>
          <a:stretch>
            <a:fillRect/>
          </a:stretch>
        </p:blipFill>
        <p:spPr>
          <a:xfrm>
            <a:off x="11053446" y="4026839"/>
            <a:ext cx="308610" cy="293370"/>
          </a:xfrm>
          <a:prstGeom prst="rect">
            <a:avLst/>
          </a:prstGeom>
        </p:spPr>
      </p:pic>
      <p:cxnSp>
        <p:nvCxnSpPr>
          <p:cNvPr id="43" name="直接箭头连接符 42">
            <a:extLst>
              <a:ext uri="{FF2B5EF4-FFF2-40B4-BE49-F238E27FC236}">
                <a16:creationId xmlns:a16="http://schemas.microsoft.com/office/drawing/2014/main" id="{A3B6BDB8-5337-4F8B-B8B6-0C949A709B1F}"/>
              </a:ext>
            </a:extLst>
          </p:cNvPr>
          <p:cNvCxnSpPr/>
          <p:nvPr/>
        </p:nvCxnSpPr>
        <p:spPr>
          <a:xfrm>
            <a:off x="9904096" y="3963974"/>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73198D0A-052B-448A-9407-D8B3CAD03DB5}"/>
              </a:ext>
            </a:extLst>
          </p:cNvPr>
          <p:cNvCxnSpPr/>
          <p:nvPr/>
        </p:nvCxnSpPr>
        <p:spPr>
          <a:xfrm flipH="1">
            <a:off x="9887586" y="4288459"/>
            <a:ext cx="1083945" cy="29718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5" name="内容占位符 2">
            <a:extLst>
              <a:ext uri="{FF2B5EF4-FFF2-40B4-BE49-F238E27FC236}">
                <a16:creationId xmlns:a16="http://schemas.microsoft.com/office/drawing/2014/main" id="{94C96954-337D-498B-823D-75A6874A2BAA}"/>
              </a:ext>
            </a:extLst>
          </p:cNvPr>
          <p:cNvSpPr>
            <a:spLocks noGrp="1"/>
          </p:cNvSpPr>
          <p:nvPr/>
        </p:nvSpPr>
        <p:spPr>
          <a:xfrm>
            <a:off x="9279890" y="3784904"/>
            <a:ext cx="734691"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SEQ=1</a:t>
            </a:r>
          </a:p>
        </p:txBody>
      </p:sp>
      <p:sp>
        <p:nvSpPr>
          <p:cNvPr id="46" name="内容占位符 2">
            <a:extLst>
              <a:ext uri="{FF2B5EF4-FFF2-40B4-BE49-F238E27FC236}">
                <a16:creationId xmlns:a16="http://schemas.microsoft.com/office/drawing/2014/main" id="{410134B8-5E11-4A3B-B8D9-7E02EDDC3ADC}"/>
              </a:ext>
            </a:extLst>
          </p:cNvPr>
          <p:cNvSpPr>
            <a:spLocks noGrp="1"/>
          </p:cNvSpPr>
          <p:nvPr/>
        </p:nvSpPr>
        <p:spPr>
          <a:xfrm>
            <a:off x="9279255" y="4485944"/>
            <a:ext cx="699769"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SEQ=0</a:t>
            </a:r>
          </a:p>
        </p:txBody>
      </p:sp>
      <p:sp>
        <p:nvSpPr>
          <p:cNvPr id="47" name="内容占位符 2">
            <a:extLst>
              <a:ext uri="{FF2B5EF4-FFF2-40B4-BE49-F238E27FC236}">
                <a16:creationId xmlns:a16="http://schemas.microsoft.com/office/drawing/2014/main" id="{C5F3FA12-0663-4217-B239-87D4D008E6FD}"/>
              </a:ext>
            </a:extLst>
          </p:cNvPr>
          <p:cNvSpPr>
            <a:spLocks noGrp="1"/>
          </p:cNvSpPr>
          <p:nvPr/>
        </p:nvSpPr>
        <p:spPr>
          <a:xfrm>
            <a:off x="10240011" y="4405934"/>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1</a:t>
            </a:r>
          </a:p>
        </p:txBody>
      </p:sp>
      <p:sp>
        <p:nvSpPr>
          <p:cNvPr id="48" name="椭圆 47">
            <a:extLst>
              <a:ext uri="{FF2B5EF4-FFF2-40B4-BE49-F238E27FC236}">
                <a16:creationId xmlns:a16="http://schemas.microsoft.com/office/drawing/2014/main" id="{AF5D622E-B823-41F5-BBC9-4C1EBDCB38CC}"/>
              </a:ext>
            </a:extLst>
          </p:cNvPr>
          <p:cNvSpPr/>
          <p:nvPr/>
        </p:nvSpPr>
        <p:spPr>
          <a:xfrm>
            <a:off x="11053446" y="3000044"/>
            <a:ext cx="609600" cy="906145"/>
          </a:xfrm>
          <a:prstGeom prst="ellipse">
            <a:avLst/>
          </a:prstGeom>
          <a:noFill/>
          <a:ln w="12700"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9" name="文本框 48">
            <a:extLst>
              <a:ext uri="{FF2B5EF4-FFF2-40B4-BE49-F238E27FC236}">
                <a16:creationId xmlns:a16="http://schemas.microsoft.com/office/drawing/2014/main" id="{890C9CFF-629F-49BE-9CAC-8EDFD4460943}"/>
              </a:ext>
            </a:extLst>
          </p:cNvPr>
          <p:cNvSpPr txBox="1"/>
          <p:nvPr/>
        </p:nvSpPr>
        <p:spPr>
          <a:xfrm>
            <a:off x="5936845" y="5116335"/>
            <a:ext cx="2860851" cy="1200329"/>
          </a:xfrm>
          <a:prstGeom prst="rect">
            <a:avLst/>
          </a:prstGeom>
          <a:solidFill>
            <a:schemeClr val="bg1">
              <a:lumMod val="95000"/>
            </a:schemeClr>
          </a:solidFill>
        </p:spPr>
        <p:txBody>
          <a:bodyPr wrap="square" rtlCol="0">
            <a:spAutoFit/>
          </a:bodyPr>
          <a:lstStyle/>
          <a:p>
            <a:r>
              <a:rPr lang="zh-CN" altLang="en-US" sz="1200" b="1" dirty="0">
                <a:solidFill>
                  <a:srgbClr val="C00000"/>
                </a:solidFill>
              </a:rPr>
              <a:t>发送方</a:t>
            </a:r>
            <a:r>
              <a:rPr lang="zh-CN" altLang="en-US" sz="1200" dirty="0"/>
              <a:t>：帧带序列号并检查确认序列号，给接收方标识好帧序列号</a:t>
            </a:r>
          </a:p>
          <a:p>
            <a:pPr marL="180975" indent="-180975">
              <a:buFont typeface="Wingdings" panose="05000000000000000000" pitchFamily="2" charset="2"/>
              <a:buChar char="Ø"/>
            </a:pPr>
            <a:r>
              <a:rPr lang="zh-CN" altLang="en-US" sz="1200" dirty="0"/>
              <a:t>初始化帧序号</a:t>
            </a:r>
            <a:r>
              <a:rPr lang="en-US" altLang="zh-CN" sz="1200" dirty="0"/>
              <a:t>0</a:t>
            </a:r>
            <a:r>
              <a:rPr lang="zh-CN" altLang="en-US" sz="1200" dirty="0"/>
              <a:t>，发送帧</a:t>
            </a:r>
          </a:p>
          <a:p>
            <a:pPr marL="180975" indent="-180975">
              <a:buFont typeface="Wingdings" panose="05000000000000000000" pitchFamily="2" charset="2"/>
              <a:buChar char="Ø"/>
            </a:pPr>
            <a:r>
              <a:rPr lang="zh-CN" altLang="en-US" sz="1200" dirty="0"/>
              <a:t>等待：正确的确认</a:t>
            </a:r>
            <a:r>
              <a:rPr lang="en-US" altLang="zh-CN" sz="1200" dirty="0"/>
              <a:t>/</a:t>
            </a:r>
            <a:r>
              <a:rPr lang="zh-CN" altLang="en-US" sz="1200" dirty="0"/>
              <a:t>错误的确认</a:t>
            </a:r>
            <a:r>
              <a:rPr lang="en-US" altLang="zh-CN" sz="1200" dirty="0"/>
              <a:t>/</a:t>
            </a:r>
            <a:r>
              <a:rPr lang="zh-CN" altLang="en-US" sz="1200" dirty="0"/>
              <a:t>超时</a:t>
            </a:r>
          </a:p>
          <a:p>
            <a:pPr marL="180975" indent="-180975">
              <a:buFont typeface="Wingdings" panose="05000000000000000000" pitchFamily="2" charset="2"/>
              <a:buChar char="Ø"/>
            </a:pPr>
            <a:r>
              <a:rPr lang="zh-CN" altLang="en-US" sz="1200" dirty="0"/>
              <a:t>正确确认：发送下一帧</a:t>
            </a:r>
          </a:p>
          <a:p>
            <a:pPr marL="180975" indent="-180975">
              <a:buFont typeface="Wingdings" panose="05000000000000000000" pitchFamily="2" charset="2"/>
              <a:buChar char="Ø"/>
            </a:pPr>
            <a:r>
              <a:rPr lang="zh-CN" altLang="en-US" sz="1200" dirty="0"/>
              <a:t>超时</a:t>
            </a:r>
            <a:r>
              <a:rPr lang="en-US" altLang="zh-CN" sz="1200" dirty="0"/>
              <a:t>/</a:t>
            </a:r>
            <a:r>
              <a:rPr lang="zh-CN" altLang="en-US" sz="1200" dirty="0"/>
              <a:t>错误确认：重发</a:t>
            </a:r>
          </a:p>
        </p:txBody>
      </p:sp>
      <p:sp>
        <p:nvSpPr>
          <p:cNvPr id="50" name="文本框 49">
            <a:extLst>
              <a:ext uri="{FF2B5EF4-FFF2-40B4-BE49-F238E27FC236}">
                <a16:creationId xmlns:a16="http://schemas.microsoft.com/office/drawing/2014/main" id="{C7D3D72A-F074-48B7-80D0-DB15FB6EA56B}"/>
              </a:ext>
            </a:extLst>
          </p:cNvPr>
          <p:cNvSpPr txBox="1"/>
          <p:nvPr/>
        </p:nvSpPr>
        <p:spPr>
          <a:xfrm>
            <a:off x="8891233" y="5118544"/>
            <a:ext cx="2975236" cy="1200329"/>
          </a:xfrm>
          <a:prstGeom prst="rect">
            <a:avLst/>
          </a:prstGeom>
          <a:solidFill>
            <a:schemeClr val="bg1">
              <a:lumMod val="95000"/>
            </a:schemeClr>
          </a:solidFill>
        </p:spPr>
        <p:txBody>
          <a:bodyPr wrap="square" rtlCol="0">
            <a:spAutoFit/>
          </a:bodyPr>
          <a:lstStyle/>
          <a:p>
            <a:r>
              <a:rPr lang="zh-CN" altLang="en-US" sz="1200" b="1" dirty="0">
                <a:solidFill>
                  <a:srgbClr val="C00000"/>
                </a:solidFill>
              </a:rPr>
              <a:t>接收方</a:t>
            </a:r>
            <a:r>
              <a:rPr lang="zh-CN" altLang="en-US" sz="1200" dirty="0"/>
              <a:t>：检查帧序列号，防止重复帧</a:t>
            </a:r>
          </a:p>
          <a:p>
            <a:pPr marL="180975" indent="-180975">
              <a:buFont typeface="Wingdings" panose="05000000000000000000" pitchFamily="2" charset="2"/>
              <a:buChar char="Ø"/>
            </a:pPr>
            <a:r>
              <a:rPr lang="zh-CN" altLang="en-US" sz="1200" dirty="0"/>
              <a:t>初始化期待</a:t>
            </a:r>
            <a:r>
              <a:rPr lang="en-US" altLang="zh-CN" sz="1200" dirty="0"/>
              <a:t>0</a:t>
            </a:r>
            <a:r>
              <a:rPr lang="zh-CN" altLang="en-US" sz="1200" dirty="0"/>
              <a:t>号帧</a:t>
            </a:r>
          </a:p>
          <a:p>
            <a:pPr marL="180975" indent="-180975">
              <a:buFont typeface="Wingdings" panose="05000000000000000000" pitchFamily="2" charset="2"/>
              <a:buChar char="Ø"/>
            </a:pPr>
            <a:r>
              <a:rPr lang="zh-CN" altLang="en-US" sz="1200" dirty="0"/>
              <a:t>等待帧达到</a:t>
            </a:r>
          </a:p>
          <a:p>
            <a:pPr marL="180975" indent="-180975">
              <a:buFont typeface="Wingdings" panose="05000000000000000000" pitchFamily="2" charset="2"/>
              <a:buChar char="Ø"/>
            </a:pPr>
            <a:r>
              <a:rPr lang="zh-CN" altLang="en-US" sz="1200" dirty="0"/>
              <a:t>正确帧（序号和内容都正确）：交给网络层，并发送该帧确认</a:t>
            </a:r>
          </a:p>
          <a:p>
            <a:pPr marL="180975" indent="-180975">
              <a:buFont typeface="Wingdings" panose="05000000000000000000" pitchFamily="2" charset="2"/>
              <a:buChar char="Ø"/>
            </a:pPr>
            <a:r>
              <a:rPr lang="zh-CN" altLang="en-US" sz="1200" dirty="0"/>
              <a:t>错误帧：发送上一个成功接收帧的确认</a:t>
            </a:r>
          </a:p>
        </p:txBody>
      </p:sp>
    </p:spTree>
    <p:extLst>
      <p:ext uri="{BB962C8B-B14F-4D97-AF65-F5344CB8AC3E}">
        <p14:creationId xmlns:p14="http://schemas.microsoft.com/office/powerpoint/2010/main" val="2130757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0E8733-C93A-40C6-B261-08EAB665F750}"/>
              </a:ext>
            </a:extLst>
          </p:cNvPr>
          <p:cNvSpPr>
            <a:spLocks noGrp="1"/>
          </p:cNvSpPr>
          <p:nvPr>
            <p:ph type="title"/>
          </p:nvPr>
        </p:nvSpPr>
        <p:spPr/>
        <p:txBody>
          <a:bodyPr>
            <a:normAutofit/>
          </a:bodyPr>
          <a:lstStyle/>
          <a:p>
            <a:r>
              <a:rPr lang="zh-CN" altLang="en-US" dirty="0"/>
              <a:t>基于停等式协议实现流量控制</a:t>
            </a:r>
          </a:p>
        </p:txBody>
      </p:sp>
      <p:sp>
        <p:nvSpPr>
          <p:cNvPr id="3" name="内容占位符 2">
            <a:extLst>
              <a:ext uri="{FF2B5EF4-FFF2-40B4-BE49-F238E27FC236}">
                <a16:creationId xmlns:a16="http://schemas.microsoft.com/office/drawing/2014/main" id="{EE971B47-0051-475B-8B5F-98F2104719FE}"/>
              </a:ext>
            </a:extLst>
          </p:cNvPr>
          <p:cNvSpPr>
            <a:spLocks noGrp="1"/>
          </p:cNvSpPr>
          <p:nvPr>
            <p:ph idx="1"/>
          </p:nvPr>
        </p:nvSpPr>
        <p:spPr>
          <a:xfrm>
            <a:off x="660400" y="1125539"/>
            <a:ext cx="5435600" cy="5008562"/>
          </a:xfrm>
        </p:spPr>
        <p:txBody>
          <a:bodyPr/>
          <a:lstStyle/>
          <a:p>
            <a:r>
              <a:rPr lang="zh-CN" altLang="en-US" dirty="0"/>
              <a:t>停等式协议</a:t>
            </a:r>
          </a:p>
          <a:p>
            <a:pPr lvl="1"/>
            <a:r>
              <a:rPr lang="zh-CN" altLang="en-US" dirty="0"/>
              <a:t>发送方每发送一帧后就等待确认</a:t>
            </a:r>
            <a:r>
              <a:rPr lang="en-US" altLang="zh-CN" dirty="0"/>
              <a:t>(ACK)</a:t>
            </a:r>
          </a:p>
          <a:p>
            <a:pPr lvl="1"/>
            <a:r>
              <a:rPr lang="zh-CN" altLang="en-US" dirty="0"/>
              <a:t>只有收到一个确认后，才发送下一个帧</a:t>
            </a:r>
            <a:endParaRPr lang="en-US" altLang="zh-CN" dirty="0"/>
          </a:p>
          <a:p>
            <a:pPr lvl="1"/>
            <a:r>
              <a:rPr lang="zh-CN" altLang="en-US" dirty="0"/>
              <a:t>直到发送方发送一个传输结束帧。</a:t>
            </a:r>
          </a:p>
          <a:p>
            <a:pPr marL="266700" lvl="1" indent="-266700">
              <a:buFont typeface="Wingdings" panose="05000000000000000000" pitchFamily="2" charset="2"/>
              <a:buChar char="n"/>
            </a:pPr>
            <a:r>
              <a:rPr lang="zh-CN" altLang="en-US" sz="2400" dirty="0">
                <a:solidFill>
                  <a:srgbClr val="C00000"/>
                </a:solidFill>
              </a:rPr>
              <a:t>流量控制</a:t>
            </a:r>
            <a:r>
              <a:rPr lang="zh-CN" altLang="en-US" sz="2400" dirty="0"/>
              <a:t>：只有收到确认发送下一帧，发送速率得到控制</a:t>
            </a:r>
          </a:p>
          <a:p>
            <a:r>
              <a:rPr lang="zh-CN" altLang="en-US" dirty="0"/>
              <a:t>协议的优点与缺点</a:t>
            </a:r>
          </a:p>
          <a:p>
            <a:pPr lvl="1"/>
            <a:r>
              <a:rPr lang="zh-CN" altLang="en-US" dirty="0"/>
              <a:t>优点：协议简单</a:t>
            </a:r>
          </a:p>
          <a:p>
            <a:pPr lvl="1"/>
            <a:r>
              <a:rPr lang="zh-CN" altLang="en-US" dirty="0"/>
              <a:t>缺点：传输效率低，线路带宽利用率也很低。</a:t>
            </a:r>
          </a:p>
          <a:p>
            <a:endParaRPr lang="zh-CN" altLang="en-US" dirty="0"/>
          </a:p>
        </p:txBody>
      </p:sp>
      <p:sp>
        <p:nvSpPr>
          <p:cNvPr id="4" name="灯片编号占位符 3">
            <a:extLst>
              <a:ext uri="{FF2B5EF4-FFF2-40B4-BE49-F238E27FC236}">
                <a16:creationId xmlns:a16="http://schemas.microsoft.com/office/drawing/2014/main" id="{2DCF5F34-8ED4-40F7-A1B2-A61C93659F97}"/>
              </a:ext>
            </a:extLst>
          </p:cNvPr>
          <p:cNvSpPr>
            <a:spLocks noGrp="1"/>
          </p:cNvSpPr>
          <p:nvPr>
            <p:ph type="sldNum" sz="quarter" idx="12"/>
          </p:nvPr>
        </p:nvSpPr>
        <p:spPr/>
        <p:txBody>
          <a:bodyPr/>
          <a:lstStyle/>
          <a:p>
            <a:fld id="{C8BB1146-E542-4D4E-B8E9-6919A11DDD48}" type="slidenum">
              <a:rPr lang="en-US" smtClean="0"/>
              <a:t>43</a:t>
            </a:fld>
            <a:endParaRPr lang="en-US"/>
          </a:p>
        </p:txBody>
      </p:sp>
      <p:sp>
        <p:nvSpPr>
          <p:cNvPr id="5" name="Line 5">
            <a:extLst>
              <a:ext uri="{FF2B5EF4-FFF2-40B4-BE49-F238E27FC236}">
                <a16:creationId xmlns:a16="http://schemas.microsoft.com/office/drawing/2014/main" id="{A362AAA5-699D-4D84-9351-C04A77204F20}"/>
              </a:ext>
            </a:extLst>
          </p:cNvPr>
          <p:cNvSpPr>
            <a:spLocks noChangeShapeType="1"/>
          </p:cNvSpPr>
          <p:nvPr/>
        </p:nvSpPr>
        <p:spPr bwMode="auto">
          <a:xfrm>
            <a:off x="6819975" y="1819099"/>
            <a:ext cx="399103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6">
            <a:extLst>
              <a:ext uri="{FF2B5EF4-FFF2-40B4-BE49-F238E27FC236}">
                <a16:creationId xmlns:a16="http://schemas.microsoft.com/office/drawing/2014/main" id="{7139E344-783D-4659-AD18-07E89298B895}"/>
              </a:ext>
            </a:extLst>
          </p:cNvPr>
          <p:cNvSpPr>
            <a:spLocks noChangeShapeType="1"/>
          </p:cNvSpPr>
          <p:nvPr/>
        </p:nvSpPr>
        <p:spPr bwMode="auto">
          <a:xfrm>
            <a:off x="6532638" y="2035999"/>
            <a:ext cx="0" cy="41052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 name="Line 7">
            <a:extLst>
              <a:ext uri="{FF2B5EF4-FFF2-40B4-BE49-F238E27FC236}">
                <a16:creationId xmlns:a16="http://schemas.microsoft.com/office/drawing/2014/main" id="{20C7DE54-2B1F-401B-B8A1-3BE11BA9DB43}"/>
              </a:ext>
            </a:extLst>
          </p:cNvPr>
          <p:cNvSpPr>
            <a:spLocks noChangeShapeType="1"/>
          </p:cNvSpPr>
          <p:nvPr/>
        </p:nvSpPr>
        <p:spPr bwMode="auto">
          <a:xfrm>
            <a:off x="11141150" y="2035999"/>
            <a:ext cx="0" cy="41052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8">
            <a:extLst>
              <a:ext uri="{FF2B5EF4-FFF2-40B4-BE49-F238E27FC236}">
                <a16:creationId xmlns:a16="http://schemas.microsoft.com/office/drawing/2014/main" id="{D26DACA3-83CB-4A2A-B7DD-D4F1713ADFBF}"/>
              </a:ext>
            </a:extLst>
          </p:cNvPr>
          <p:cNvSpPr>
            <a:spLocks noChangeShapeType="1"/>
          </p:cNvSpPr>
          <p:nvPr/>
        </p:nvSpPr>
        <p:spPr bwMode="auto">
          <a:xfrm>
            <a:off x="6532638" y="2396361"/>
            <a:ext cx="4608512" cy="3159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9">
            <a:extLst>
              <a:ext uri="{FF2B5EF4-FFF2-40B4-BE49-F238E27FC236}">
                <a16:creationId xmlns:a16="http://schemas.microsoft.com/office/drawing/2014/main" id="{76E092DF-F411-4A9D-9FFE-136E760BA9F6}"/>
              </a:ext>
            </a:extLst>
          </p:cNvPr>
          <p:cNvSpPr>
            <a:spLocks noChangeShapeType="1"/>
          </p:cNvSpPr>
          <p:nvPr/>
        </p:nvSpPr>
        <p:spPr bwMode="auto">
          <a:xfrm flipH="1">
            <a:off x="6532638" y="2828161"/>
            <a:ext cx="4608512" cy="3159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10">
            <a:extLst>
              <a:ext uri="{FF2B5EF4-FFF2-40B4-BE49-F238E27FC236}">
                <a16:creationId xmlns:a16="http://schemas.microsoft.com/office/drawing/2014/main" id="{2212A4F6-9F3F-4B48-9088-1B927D9F0FBF}"/>
              </a:ext>
            </a:extLst>
          </p:cNvPr>
          <p:cNvSpPr>
            <a:spLocks noChangeShapeType="1"/>
          </p:cNvSpPr>
          <p:nvPr/>
        </p:nvSpPr>
        <p:spPr bwMode="auto">
          <a:xfrm>
            <a:off x="6532638" y="3332986"/>
            <a:ext cx="4608512" cy="3159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 name="Line 11">
            <a:extLst>
              <a:ext uri="{FF2B5EF4-FFF2-40B4-BE49-F238E27FC236}">
                <a16:creationId xmlns:a16="http://schemas.microsoft.com/office/drawing/2014/main" id="{EBF7AF58-9440-4DBB-B73D-E948CB103529}"/>
              </a:ext>
            </a:extLst>
          </p:cNvPr>
          <p:cNvSpPr>
            <a:spLocks noChangeShapeType="1"/>
          </p:cNvSpPr>
          <p:nvPr/>
        </p:nvSpPr>
        <p:spPr bwMode="auto">
          <a:xfrm flipH="1">
            <a:off x="6532638" y="3764786"/>
            <a:ext cx="4608512" cy="3159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2" name="Line 12">
            <a:extLst>
              <a:ext uri="{FF2B5EF4-FFF2-40B4-BE49-F238E27FC236}">
                <a16:creationId xmlns:a16="http://schemas.microsoft.com/office/drawing/2014/main" id="{02BEF889-4DBD-4E83-984A-042E344643B9}"/>
              </a:ext>
            </a:extLst>
          </p:cNvPr>
          <p:cNvSpPr>
            <a:spLocks noChangeShapeType="1"/>
          </p:cNvSpPr>
          <p:nvPr/>
        </p:nvSpPr>
        <p:spPr bwMode="auto">
          <a:xfrm>
            <a:off x="6532638" y="4268023"/>
            <a:ext cx="4608512" cy="3175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3" name="Line 13">
            <a:extLst>
              <a:ext uri="{FF2B5EF4-FFF2-40B4-BE49-F238E27FC236}">
                <a16:creationId xmlns:a16="http://schemas.microsoft.com/office/drawing/2014/main" id="{94C5A96A-C8E6-4D5F-ADA7-E69F94B59CC7}"/>
              </a:ext>
            </a:extLst>
          </p:cNvPr>
          <p:cNvSpPr>
            <a:spLocks noChangeShapeType="1"/>
          </p:cNvSpPr>
          <p:nvPr/>
        </p:nvSpPr>
        <p:spPr bwMode="auto">
          <a:xfrm flipH="1">
            <a:off x="6532638" y="4699823"/>
            <a:ext cx="4608512" cy="3175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4" name="Line 14">
            <a:extLst>
              <a:ext uri="{FF2B5EF4-FFF2-40B4-BE49-F238E27FC236}">
                <a16:creationId xmlns:a16="http://schemas.microsoft.com/office/drawing/2014/main" id="{C3BD1522-5158-4EDB-8CCB-72D85C0F8F57}"/>
              </a:ext>
            </a:extLst>
          </p:cNvPr>
          <p:cNvSpPr>
            <a:spLocks noChangeShapeType="1"/>
          </p:cNvSpPr>
          <p:nvPr/>
        </p:nvSpPr>
        <p:spPr bwMode="auto">
          <a:xfrm>
            <a:off x="6532638" y="5204648"/>
            <a:ext cx="4608512" cy="3159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5" name="Text Box 15">
            <a:extLst>
              <a:ext uri="{FF2B5EF4-FFF2-40B4-BE49-F238E27FC236}">
                <a16:creationId xmlns:a16="http://schemas.microsoft.com/office/drawing/2014/main" id="{21B5B1C7-F97F-4E25-AD2D-8B87304678A9}"/>
              </a:ext>
            </a:extLst>
          </p:cNvPr>
          <p:cNvSpPr txBox="1">
            <a:spLocks noChangeArrowheads="1"/>
          </p:cNvSpPr>
          <p:nvPr/>
        </p:nvSpPr>
        <p:spPr bwMode="auto">
          <a:xfrm>
            <a:off x="9125810" y="2404299"/>
            <a:ext cx="954107" cy="429861"/>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数据帧</a:t>
            </a:r>
          </a:p>
        </p:txBody>
      </p:sp>
      <p:sp>
        <p:nvSpPr>
          <p:cNvPr id="16" name="Text Box 16">
            <a:extLst>
              <a:ext uri="{FF2B5EF4-FFF2-40B4-BE49-F238E27FC236}">
                <a16:creationId xmlns:a16="http://schemas.microsoft.com/office/drawing/2014/main" id="{CF38FA65-00E5-4A26-8168-2A5C457A7BFD}"/>
              </a:ext>
            </a:extLst>
          </p:cNvPr>
          <p:cNvSpPr txBox="1">
            <a:spLocks noChangeArrowheads="1"/>
          </p:cNvSpPr>
          <p:nvPr/>
        </p:nvSpPr>
        <p:spPr bwMode="auto">
          <a:xfrm>
            <a:off x="6965222" y="2837686"/>
            <a:ext cx="954107" cy="429861"/>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确认帧</a:t>
            </a:r>
          </a:p>
        </p:txBody>
      </p:sp>
      <p:sp>
        <p:nvSpPr>
          <p:cNvPr id="17" name="Text Box 17">
            <a:extLst>
              <a:ext uri="{FF2B5EF4-FFF2-40B4-BE49-F238E27FC236}">
                <a16:creationId xmlns:a16="http://schemas.microsoft.com/office/drawing/2014/main" id="{FCE60AD1-F60A-48A3-ACCB-3E1D9C9F4251}"/>
              </a:ext>
            </a:extLst>
          </p:cNvPr>
          <p:cNvSpPr txBox="1">
            <a:spLocks noChangeArrowheads="1"/>
          </p:cNvSpPr>
          <p:nvPr/>
        </p:nvSpPr>
        <p:spPr bwMode="auto">
          <a:xfrm>
            <a:off x="6965222" y="3772724"/>
            <a:ext cx="954107" cy="429861"/>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确认帧</a:t>
            </a:r>
          </a:p>
        </p:txBody>
      </p:sp>
      <p:sp>
        <p:nvSpPr>
          <p:cNvPr id="18" name="Text Box 18">
            <a:extLst>
              <a:ext uri="{FF2B5EF4-FFF2-40B4-BE49-F238E27FC236}">
                <a16:creationId xmlns:a16="http://schemas.microsoft.com/office/drawing/2014/main" id="{DC5A8BC9-4512-49DB-B226-67431F50DD95}"/>
              </a:ext>
            </a:extLst>
          </p:cNvPr>
          <p:cNvSpPr txBox="1">
            <a:spLocks noChangeArrowheads="1"/>
          </p:cNvSpPr>
          <p:nvPr/>
        </p:nvSpPr>
        <p:spPr bwMode="auto">
          <a:xfrm>
            <a:off x="6965222" y="4709349"/>
            <a:ext cx="954107" cy="429861"/>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确认帧</a:t>
            </a:r>
          </a:p>
        </p:txBody>
      </p:sp>
      <p:sp>
        <p:nvSpPr>
          <p:cNvPr id="19" name="Text Box 19">
            <a:extLst>
              <a:ext uri="{FF2B5EF4-FFF2-40B4-BE49-F238E27FC236}">
                <a16:creationId xmlns:a16="http://schemas.microsoft.com/office/drawing/2014/main" id="{DF017140-51D3-430D-9803-8B780510006C}"/>
              </a:ext>
            </a:extLst>
          </p:cNvPr>
          <p:cNvSpPr txBox="1">
            <a:spLocks noChangeArrowheads="1"/>
          </p:cNvSpPr>
          <p:nvPr/>
        </p:nvSpPr>
        <p:spPr bwMode="auto">
          <a:xfrm>
            <a:off x="9125810" y="3340924"/>
            <a:ext cx="954107" cy="429861"/>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数据帧</a:t>
            </a:r>
          </a:p>
        </p:txBody>
      </p:sp>
      <p:sp>
        <p:nvSpPr>
          <p:cNvPr id="20" name="Text Box 20">
            <a:extLst>
              <a:ext uri="{FF2B5EF4-FFF2-40B4-BE49-F238E27FC236}">
                <a16:creationId xmlns:a16="http://schemas.microsoft.com/office/drawing/2014/main" id="{73509530-6ACB-4A72-8A04-0E405D6F23CC}"/>
              </a:ext>
            </a:extLst>
          </p:cNvPr>
          <p:cNvSpPr txBox="1">
            <a:spLocks noChangeArrowheads="1"/>
          </p:cNvSpPr>
          <p:nvPr/>
        </p:nvSpPr>
        <p:spPr bwMode="auto">
          <a:xfrm>
            <a:off x="9125810" y="4204524"/>
            <a:ext cx="954107" cy="429861"/>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数据帧</a:t>
            </a:r>
          </a:p>
        </p:txBody>
      </p:sp>
      <p:sp>
        <p:nvSpPr>
          <p:cNvPr id="21" name="Text Box 21">
            <a:extLst>
              <a:ext uri="{FF2B5EF4-FFF2-40B4-BE49-F238E27FC236}">
                <a16:creationId xmlns:a16="http://schemas.microsoft.com/office/drawing/2014/main" id="{CA9ACE1D-B9AC-4347-9950-45C18C8AD7AB}"/>
              </a:ext>
            </a:extLst>
          </p:cNvPr>
          <p:cNvSpPr txBox="1">
            <a:spLocks noChangeArrowheads="1"/>
          </p:cNvSpPr>
          <p:nvPr/>
        </p:nvSpPr>
        <p:spPr bwMode="auto">
          <a:xfrm>
            <a:off x="9119390" y="5226874"/>
            <a:ext cx="968535" cy="429861"/>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2000">
                <a:solidFill>
                  <a:srgbClr val="000000"/>
                </a:solidFill>
                <a:cs typeface="+mn-ea"/>
                <a:sym typeface="+mn-lt"/>
              </a:rPr>
              <a:t>EOT</a:t>
            </a:r>
            <a:r>
              <a:rPr lang="zh-CN" altLang="en-US" sz="2000">
                <a:solidFill>
                  <a:srgbClr val="000000"/>
                </a:solidFill>
                <a:cs typeface="+mn-ea"/>
                <a:sym typeface="+mn-lt"/>
              </a:rPr>
              <a:t>帧</a:t>
            </a:r>
          </a:p>
        </p:txBody>
      </p:sp>
      <p:sp>
        <p:nvSpPr>
          <p:cNvPr id="22" name="Text Box 25">
            <a:extLst>
              <a:ext uri="{FF2B5EF4-FFF2-40B4-BE49-F238E27FC236}">
                <a16:creationId xmlns:a16="http://schemas.microsoft.com/office/drawing/2014/main" id="{41D2726B-3AD2-4A3F-8F0B-62D12C5C3AA9}"/>
              </a:ext>
            </a:extLst>
          </p:cNvPr>
          <p:cNvSpPr txBox="1">
            <a:spLocks noChangeArrowheads="1"/>
          </p:cNvSpPr>
          <p:nvPr/>
        </p:nvSpPr>
        <p:spPr bwMode="auto">
          <a:xfrm>
            <a:off x="6211394" y="117609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站点</a:t>
            </a:r>
            <a:r>
              <a:rPr lang="en-US" altLang="zh-CN" sz="2000" dirty="0">
                <a:solidFill>
                  <a:srgbClr val="000000"/>
                </a:solidFill>
                <a:cs typeface="+mn-ea"/>
                <a:sym typeface="+mn-lt"/>
              </a:rPr>
              <a:t>A</a:t>
            </a:r>
          </a:p>
        </p:txBody>
      </p:sp>
      <p:sp>
        <p:nvSpPr>
          <p:cNvPr id="23" name="Text Box 26">
            <a:extLst>
              <a:ext uri="{FF2B5EF4-FFF2-40B4-BE49-F238E27FC236}">
                <a16:creationId xmlns:a16="http://schemas.microsoft.com/office/drawing/2014/main" id="{875613EC-518E-4C9D-8A73-332810B6E5BE}"/>
              </a:ext>
            </a:extLst>
          </p:cNvPr>
          <p:cNvSpPr txBox="1">
            <a:spLocks noChangeArrowheads="1"/>
          </p:cNvSpPr>
          <p:nvPr/>
        </p:nvSpPr>
        <p:spPr bwMode="auto">
          <a:xfrm>
            <a:off x="10683849" y="1147666"/>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站点</a:t>
            </a:r>
            <a:r>
              <a:rPr lang="en-US" altLang="zh-CN" sz="2000" dirty="0">
                <a:solidFill>
                  <a:srgbClr val="000000"/>
                </a:solidFill>
                <a:cs typeface="+mn-ea"/>
                <a:sym typeface="+mn-lt"/>
              </a:rPr>
              <a:t>B</a:t>
            </a:r>
          </a:p>
        </p:txBody>
      </p:sp>
      <p:pic>
        <p:nvPicPr>
          <p:cNvPr id="26" name="图形 25">
            <a:extLst>
              <a:ext uri="{FF2B5EF4-FFF2-40B4-BE49-F238E27FC236}">
                <a16:creationId xmlns:a16="http://schemas.microsoft.com/office/drawing/2014/main" id="{B47829CB-C755-473C-ABFA-92EA5277E458}"/>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811014" y="1563844"/>
            <a:ext cx="588835" cy="445833"/>
          </a:xfrm>
          <a:prstGeom prst="rect">
            <a:avLst/>
          </a:prstGeom>
        </p:spPr>
      </p:pic>
      <p:pic>
        <p:nvPicPr>
          <p:cNvPr id="27" name="图形 26">
            <a:extLst>
              <a:ext uri="{FF2B5EF4-FFF2-40B4-BE49-F238E27FC236}">
                <a16:creationId xmlns:a16="http://schemas.microsoft.com/office/drawing/2014/main" id="{BE456469-CC7A-4E81-B0DD-7E7CAA5DBBD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238220" y="1596183"/>
            <a:ext cx="588835" cy="445833"/>
          </a:xfrm>
          <a:prstGeom prst="rect">
            <a:avLst/>
          </a:prstGeom>
        </p:spPr>
      </p:pic>
    </p:spTree>
    <p:extLst>
      <p:ext uri="{BB962C8B-B14F-4D97-AF65-F5344CB8AC3E}">
        <p14:creationId xmlns:p14="http://schemas.microsoft.com/office/powerpoint/2010/main" val="15332420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4CE4B-ECD4-47D2-AAEE-21EF0C97C833}"/>
              </a:ext>
            </a:extLst>
          </p:cNvPr>
          <p:cNvSpPr>
            <a:spLocks noGrp="1"/>
          </p:cNvSpPr>
          <p:nvPr>
            <p:ph type="title"/>
          </p:nvPr>
        </p:nvSpPr>
        <p:spPr/>
        <p:txBody>
          <a:bodyPr/>
          <a:lstStyle/>
          <a:p>
            <a:r>
              <a:rPr lang="zh-CN" altLang="en-US" dirty="0"/>
              <a:t>停等式协议性能评估：完成一帧发送所需的最短时间</a:t>
            </a:r>
          </a:p>
        </p:txBody>
      </p:sp>
      <p:sp>
        <p:nvSpPr>
          <p:cNvPr id="3" name="内容占位符 2">
            <a:extLst>
              <a:ext uri="{FF2B5EF4-FFF2-40B4-BE49-F238E27FC236}">
                <a16:creationId xmlns:a16="http://schemas.microsoft.com/office/drawing/2014/main" id="{0F0CB2A7-5850-4B88-B2B3-1E7E3B6811EA}"/>
              </a:ext>
            </a:extLst>
          </p:cNvPr>
          <p:cNvSpPr>
            <a:spLocks noGrp="1"/>
          </p:cNvSpPr>
          <p:nvPr>
            <p:ph idx="1"/>
          </p:nvPr>
        </p:nvSpPr>
        <p:spPr>
          <a:xfrm>
            <a:off x="660400" y="1125539"/>
            <a:ext cx="4237681" cy="5008562"/>
          </a:xfrm>
        </p:spPr>
        <p:txBody>
          <a:bodyPr>
            <a:normAutofit/>
          </a:bodyPr>
          <a:lstStyle/>
          <a:p>
            <a:r>
              <a:rPr lang="en-US" altLang="zh-CN" sz="2000" i="1" dirty="0" err="1">
                <a:latin typeface="Times New Roman" panose="02020603050405020304" pitchFamily="18" charset="0"/>
                <a:cs typeface="Times New Roman" panose="02020603050405020304" pitchFamily="18" charset="0"/>
              </a:rPr>
              <a:t>t</a:t>
            </a:r>
            <a:r>
              <a:rPr lang="en-US" altLang="zh-CN" sz="2000" i="1" baseline="-25000" dirty="0" err="1">
                <a:latin typeface="Times New Roman" panose="02020603050405020304" pitchFamily="18" charset="0"/>
                <a:cs typeface="Times New Roman" panose="02020603050405020304" pitchFamily="18" charset="0"/>
              </a:rPr>
              <a:t>W</a:t>
            </a:r>
            <a:r>
              <a:rPr lang="en-US" altLang="zh-CN" sz="2000" i="1" dirty="0">
                <a:latin typeface="Times New Roman" panose="02020603050405020304" pitchFamily="18" charset="0"/>
                <a:cs typeface="Times New Roman" panose="02020603050405020304" pitchFamily="18" charset="0"/>
              </a:rPr>
              <a:t> = t</a:t>
            </a:r>
            <a:r>
              <a:rPr lang="en-US" altLang="zh-CN" sz="2000" i="1" baseline="-25000" dirty="0">
                <a:latin typeface="Times New Roman" panose="02020603050405020304" pitchFamily="18" charset="0"/>
                <a:cs typeface="Times New Roman" panose="02020603050405020304" pitchFamily="18" charset="0"/>
              </a:rPr>
              <a:t>I</a:t>
            </a:r>
            <a:r>
              <a:rPr lang="en-US" altLang="zh-CN" sz="2000" i="1" dirty="0">
                <a:latin typeface="Times New Roman" panose="02020603050405020304" pitchFamily="18" charset="0"/>
                <a:cs typeface="Times New Roman" panose="02020603050405020304" pitchFamily="18" charset="0"/>
              </a:rPr>
              <a:t>+2t</a:t>
            </a:r>
            <a:r>
              <a:rPr lang="en-US" altLang="zh-CN" sz="2000" i="1" baseline="-25000" dirty="0">
                <a:latin typeface="Times New Roman" panose="02020603050405020304" pitchFamily="18" charset="0"/>
                <a:cs typeface="Times New Roman" panose="02020603050405020304" pitchFamily="18" charset="0"/>
              </a:rPr>
              <a:t>P</a:t>
            </a:r>
            <a:r>
              <a:rPr lang="en-US" altLang="zh-CN" sz="2000" i="1" dirty="0">
                <a:latin typeface="Times New Roman" panose="02020603050405020304" pitchFamily="18" charset="0"/>
                <a:cs typeface="Times New Roman" panose="02020603050405020304" pitchFamily="18" charset="0"/>
              </a:rPr>
              <a:t>+2t</a:t>
            </a:r>
            <a:r>
              <a:rPr lang="en-US" altLang="zh-CN" sz="2000" i="1" baseline="-25000" dirty="0">
                <a:latin typeface="Times New Roman" panose="02020603050405020304" pitchFamily="18" charset="0"/>
                <a:cs typeface="Times New Roman" panose="02020603050405020304" pitchFamily="18" charset="0"/>
              </a:rPr>
              <a:t>Proc</a:t>
            </a:r>
            <a:r>
              <a:rPr lang="en-US" altLang="zh-CN" sz="2000" i="1" dirty="0">
                <a:latin typeface="Times New Roman" panose="02020603050405020304" pitchFamily="18" charset="0"/>
                <a:cs typeface="Times New Roman" panose="02020603050405020304" pitchFamily="18" charset="0"/>
              </a:rPr>
              <a:t>+t</a:t>
            </a:r>
            <a:r>
              <a:rPr lang="en-US" altLang="zh-CN" sz="2000" i="1" baseline="-25000" dirty="0">
                <a:latin typeface="Times New Roman" panose="02020603050405020304" pitchFamily="18" charset="0"/>
                <a:cs typeface="Times New Roman" panose="02020603050405020304" pitchFamily="18" charset="0"/>
              </a:rPr>
              <a:t>S</a:t>
            </a:r>
          </a:p>
          <a:p>
            <a:r>
              <a:rPr lang="en-US" altLang="zh-CN" sz="2000" i="1" dirty="0" err="1">
                <a:latin typeface="Times New Roman" panose="02020603050405020304" pitchFamily="18" charset="0"/>
                <a:cs typeface="Times New Roman" panose="02020603050405020304" pitchFamily="18" charset="0"/>
              </a:rPr>
              <a:t>t</a:t>
            </a:r>
            <a:r>
              <a:rPr lang="en-US" altLang="zh-CN" sz="2000" i="1" baseline="-25000" dirty="0" err="1">
                <a:latin typeface="Times New Roman" panose="02020603050405020304" pitchFamily="18" charset="0"/>
                <a:cs typeface="Times New Roman" panose="02020603050405020304" pitchFamily="18" charset="0"/>
              </a:rPr>
              <a:t>I</a:t>
            </a:r>
            <a:r>
              <a:rPr lang="zh-CN" altLang="en-US" sz="2000" dirty="0"/>
              <a:t>：发送端发送数据帧比特流时间  </a:t>
            </a:r>
          </a:p>
          <a:p>
            <a:pPr marL="0" indent="0">
              <a:buNone/>
            </a:pPr>
            <a:r>
              <a:rPr lang="zh-CN" altLang="en-US" sz="2000" dirty="0"/>
              <a:t>       （帧长</a:t>
            </a:r>
            <a:r>
              <a:rPr lang="en-US" altLang="zh-CN" sz="2000" dirty="0"/>
              <a:t>/</a:t>
            </a:r>
            <a:r>
              <a:rPr lang="zh-CN" altLang="en-US" sz="2000" dirty="0"/>
              <a:t>数据传输速率）</a:t>
            </a:r>
          </a:p>
          <a:p>
            <a:r>
              <a:rPr lang="en-US" altLang="zh-CN" sz="2000" i="1" dirty="0" err="1">
                <a:latin typeface="Times New Roman" panose="02020603050405020304" pitchFamily="18" charset="0"/>
                <a:cs typeface="Times New Roman" panose="02020603050405020304" pitchFamily="18" charset="0"/>
              </a:rPr>
              <a:t>t</a:t>
            </a:r>
            <a:r>
              <a:rPr lang="en-US" altLang="zh-CN" sz="2000" i="1" baseline="-25000" dirty="0" err="1">
                <a:latin typeface="Times New Roman" panose="02020603050405020304" pitchFamily="18" charset="0"/>
                <a:cs typeface="Times New Roman" panose="02020603050405020304" pitchFamily="18" charset="0"/>
              </a:rPr>
              <a:t>S</a:t>
            </a:r>
            <a:r>
              <a:rPr lang="zh-CN" altLang="en-US" sz="2000" dirty="0"/>
              <a:t>：接收端发送确认帧比特流时间 </a:t>
            </a:r>
          </a:p>
          <a:p>
            <a:pPr marL="0" indent="0">
              <a:buNone/>
            </a:pPr>
            <a:r>
              <a:rPr lang="zh-CN" altLang="en-US" sz="2000" dirty="0"/>
              <a:t>       （ 确认帧长</a:t>
            </a:r>
            <a:r>
              <a:rPr lang="en-US" altLang="zh-CN" sz="2000" dirty="0"/>
              <a:t>/</a:t>
            </a:r>
            <a:r>
              <a:rPr lang="zh-CN" altLang="en-US" sz="2000" dirty="0"/>
              <a:t>数据传输速率）</a:t>
            </a:r>
          </a:p>
          <a:p>
            <a:r>
              <a:rPr lang="en-US" altLang="zh-CN" sz="2000" i="1" dirty="0" err="1">
                <a:latin typeface="Times New Roman" panose="02020603050405020304" pitchFamily="18" charset="0"/>
                <a:cs typeface="Times New Roman" panose="02020603050405020304" pitchFamily="18" charset="0"/>
              </a:rPr>
              <a:t>t</a:t>
            </a:r>
            <a:r>
              <a:rPr lang="en-US" altLang="zh-CN" sz="2000" i="1" baseline="-25000" dirty="0" err="1">
                <a:latin typeface="Times New Roman" panose="02020603050405020304" pitchFamily="18" charset="0"/>
                <a:cs typeface="Times New Roman" panose="02020603050405020304" pitchFamily="18" charset="0"/>
              </a:rPr>
              <a:t>P</a:t>
            </a:r>
            <a:r>
              <a:rPr lang="zh-CN" altLang="en-US" sz="2000" dirty="0"/>
              <a:t>：信号传播延时</a:t>
            </a:r>
          </a:p>
          <a:p>
            <a:pPr marL="0" indent="0">
              <a:buNone/>
            </a:pPr>
            <a:r>
              <a:rPr lang="zh-CN" altLang="en-US" sz="2000" dirty="0"/>
              <a:t>       （ 线路距离</a:t>
            </a:r>
            <a:r>
              <a:rPr lang="en-US" altLang="zh-CN" sz="2000" dirty="0"/>
              <a:t>/</a:t>
            </a:r>
            <a:r>
              <a:rPr lang="zh-CN" altLang="en-US" sz="2000" dirty="0"/>
              <a:t>信号传输速率）</a:t>
            </a:r>
          </a:p>
          <a:p>
            <a:r>
              <a:rPr lang="en-US" altLang="zh-CN" sz="2000" i="1" dirty="0" err="1">
                <a:latin typeface="Times New Roman" panose="02020603050405020304" pitchFamily="18" charset="0"/>
                <a:cs typeface="Times New Roman" panose="02020603050405020304" pitchFamily="18" charset="0"/>
              </a:rPr>
              <a:t>t</a:t>
            </a:r>
            <a:r>
              <a:rPr lang="en-US" altLang="zh-CN" sz="2000" i="1" baseline="-25000" dirty="0" err="1">
                <a:latin typeface="Times New Roman" panose="02020603050405020304" pitchFamily="18" charset="0"/>
                <a:cs typeface="Times New Roman" panose="02020603050405020304" pitchFamily="18" charset="0"/>
              </a:rPr>
              <a:t>Proc</a:t>
            </a:r>
            <a:r>
              <a:rPr lang="zh-CN" altLang="en-US" sz="2000" dirty="0"/>
              <a:t>：节点处理时间</a:t>
            </a:r>
          </a:p>
        </p:txBody>
      </p:sp>
      <p:sp>
        <p:nvSpPr>
          <p:cNvPr id="4" name="灯片编号占位符 3">
            <a:extLst>
              <a:ext uri="{FF2B5EF4-FFF2-40B4-BE49-F238E27FC236}">
                <a16:creationId xmlns:a16="http://schemas.microsoft.com/office/drawing/2014/main" id="{2C52555E-622E-4994-BFB7-8F43D1114AE6}"/>
              </a:ext>
            </a:extLst>
          </p:cNvPr>
          <p:cNvSpPr>
            <a:spLocks noGrp="1"/>
          </p:cNvSpPr>
          <p:nvPr>
            <p:ph type="sldNum" sz="quarter" idx="12"/>
          </p:nvPr>
        </p:nvSpPr>
        <p:spPr/>
        <p:txBody>
          <a:bodyPr/>
          <a:lstStyle/>
          <a:p>
            <a:fld id="{C8BB1146-E542-4D4E-B8E9-6919A11DDD48}" type="slidenum">
              <a:rPr lang="en-US" smtClean="0"/>
              <a:t>44</a:t>
            </a:fld>
            <a:endParaRPr lang="en-US"/>
          </a:p>
        </p:txBody>
      </p:sp>
      <p:sp>
        <p:nvSpPr>
          <p:cNvPr id="5" name="Line 4">
            <a:extLst>
              <a:ext uri="{FF2B5EF4-FFF2-40B4-BE49-F238E27FC236}">
                <a16:creationId xmlns:a16="http://schemas.microsoft.com/office/drawing/2014/main" id="{E76A1293-0905-445A-A955-17018ABD92E4}"/>
              </a:ext>
            </a:extLst>
          </p:cNvPr>
          <p:cNvSpPr>
            <a:spLocks noChangeShapeType="1"/>
          </p:cNvSpPr>
          <p:nvPr/>
        </p:nvSpPr>
        <p:spPr bwMode="auto">
          <a:xfrm>
            <a:off x="6583601" y="1875587"/>
            <a:ext cx="4105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6" name="Text Box 21">
            <a:extLst>
              <a:ext uri="{FF2B5EF4-FFF2-40B4-BE49-F238E27FC236}">
                <a16:creationId xmlns:a16="http://schemas.microsoft.com/office/drawing/2014/main" id="{B70010B7-64FF-4421-9616-8E3676116C7D}"/>
              </a:ext>
            </a:extLst>
          </p:cNvPr>
          <p:cNvSpPr txBox="1">
            <a:spLocks noChangeArrowheads="1"/>
          </p:cNvSpPr>
          <p:nvPr/>
        </p:nvSpPr>
        <p:spPr bwMode="auto">
          <a:xfrm>
            <a:off x="5945780" y="1337364"/>
            <a:ext cx="87876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latin typeface="+mn-lt"/>
                <a:ea typeface="+mn-ea"/>
              </a:rPr>
              <a:t>站点</a:t>
            </a:r>
            <a:r>
              <a:rPr lang="en-US" altLang="zh-CN" dirty="0">
                <a:latin typeface="+mn-lt"/>
                <a:ea typeface="+mn-ea"/>
              </a:rPr>
              <a:t>A</a:t>
            </a:r>
          </a:p>
        </p:txBody>
      </p:sp>
      <p:sp>
        <p:nvSpPr>
          <p:cNvPr id="7" name="Text Box 22">
            <a:extLst>
              <a:ext uri="{FF2B5EF4-FFF2-40B4-BE49-F238E27FC236}">
                <a16:creationId xmlns:a16="http://schemas.microsoft.com/office/drawing/2014/main" id="{FB46E131-9F7C-4825-9569-910DF149723C}"/>
              </a:ext>
            </a:extLst>
          </p:cNvPr>
          <p:cNvSpPr txBox="1">
            <a:spLocks noChangeArrowheads="1"/>
          </p:cNvSpPr>
          <p:nvPr/>
        </p:nvSpPr>
        <p:spPr bwMode="auto">
          <a:xfrm>
            <a:off x="10551557" y="1313612"/>
            <a:ext cx="86201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latin typeface="+mn-lt"/>
                <a:ea typeface="+mn-ea"/>
              </a:rPr>
              <a:t>站点</a:t>
            </a:r>
            <a:r>
              <a:rPr lang="en-US" altLang="zh-CN" dirty="0">
                <a:latin typeface="+mn-lt"/>
                <a:ea typeface="+mn-ea"/>
              </a:rPr>
              <a:t>B</a:t>
            </a:r>
          </a:p>
        </p:txBody>
      </p:sp>
      <p:sp>
        <p:nvSpPr>
          <p:cNvPr id="8" name="Freeform 28">
            <a:extLst>
              <a:ext uri="{FF2B5EF4-FFF2-40B4-BE49-F238E27FC236}">
                <a16:creationId xmlns:a16="http://schemas.microsoft.com/office/drawing/2014/main" id="{FA8795CD-7426-4941-B3C0-723AB11AAADD}"/>
              </a:ext>
            </a:extLst>
          </p:cNvPr>
          <p:cNvSpPr>
            <a:spLocks/>
          </p:cNvSpPr>
          <p:nvPr/>
        </p:nvSpPr>
        <p:spPr bwMode="auto">
          <a:xfrm>
            <a:off x="6339921" y="2344693"/>
            <a:ext cx="4592637" cy="942975"/>
          </a:xfrm>
          <a:custGeom>
            <a:avLst/>
            <a:gdLst>
              <a:gd name="T0" fmla="*/ 1 w 2904"/>
              <a:gd name="T1" fmla="*/ 0 h 590"/>
              <a:gd name="T2" fmla="*/ 0 w 2904"/>
              <a:gd name="T3" fmla="*/ 313 h 590"/>
              <a:gd name="T4" fmla="*/ 2901 w 2904"/>
              <a:gd name="T5" fmla="*/ 590 h 590"/>
              <a:gd name="T6" fmla="*/ 2904 w 2904"/>
              <a:gd name="T7" fmla="*/ 273 h 590"/>
              <a:gd name="T8" fmla="*/ 1 w 2904"/>
              <a:gd name="T9" fmla="*/ 0 h 590"/>
            </a:gdLst>
            <a:ahLst/>
            <a:cxnLst>
              <a:cxn ang="0">
                <a:pos x="T0" y="T1"/>
              </a:cxn>
              <a:cxn ang="0">
                <a:pos x="T2" y="T3"/>
              </a:cxn>
              <a:cxn ang="0">
                <a:pos x="T4" y="T5"/>
              </a:cxn>
              <a:cxn ang="0">
                <a:pos x="T6" y="T7"/>
              </a:cxn>
              <a:cxn ang="0">
                <a:pos x="T8" y="T9"/>
              </a:cxn>
            </a:cxnLst>
            <a:rect l="0" t="0" r="r" b="b"/>
            <a:pathLst>
              <a:path w="2904" h="590">
                <a:moveTo>
                  <a:pt x="1" y="0"/>
                </a:moveTo>
                <a:lnTo>
                  <a:pt x="0" y="313"/>
                </a:lnTo>
                <a:lnTo>
                  <a:pt x="2901" y="590"/>
                </a:lnTo>
                <a:lnTo>
                  <a:pt x="2904" y="273"/>
                </a:lnTo>
                <a:lnTo>
                  <a:pt x="1" y="0"/>
                </a:lnTo>
                <a:close/>
              </a:path>
            </a:pathLst>
          </a:custGeom>
          <a:solidFill>
            <a:srgbClr val="FF9900"/>
          </a:solidFill>
          <a:ln w="3175" cap="flat" cmpd="sng">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dirty="0">
              <a:latin typeface="+mn-lt"/>
              <a:ea typeface="+mn-ea"/>
            </a:endParaRPr>
          </a:p>
        </p:txBody>
      </p:sp>
      <p:sp>
        <p:nvSpPr>
          <p:cNvPr id="9" name="Line 7">
            <a:extLst>
              <a:ext uri="{FF2B5EF4-FFF2-40B4-BE49-F238E27FC236}">
                <a16:creationId xmlns:a16="http://schemas.microsoft.com/office/drawing/2014/main" id="{177EDFDC-64E9-4CE2-AB12-0B33B3C48AD7}"/>
              </a:ext>
            </a:extLst>
          </p:cNvPr>
          <p:cNvSpPr>
            <a:spLocks noChangeShapeType="1"/>
          </p:cNvSpPr>
          <p:nvPr/>
        </p:nvSpPr>
        <p:spPr bwMode="auto">
          <a:xfrm>
            <a:off x="6341510" y="2344694"/>
            <a:ext cx="4608513" cy="4318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0" name="Text Box 14">
            <a:extLst>
              <a:ext uri="{FF2B5EF4-FFF2-40B4-BE49-F238E27FC236}">
                <a16:creationId xmlns:a16="http://schemas.microsoft.com/office/drawing/2014/main" id="{862954DE-53E7-4208-9212-151CAE18154A}"/>
              </a:ext>
            </a:extLst>
          </p:cNvPr>
          <p:cNvSpPr txBox="1">
            <a:spLocks noChangeArrowheads="1"/>
          </p:cNvSpPr>
          <p:nvPr/>
        </p:nvSpPr>
        <p:spPr bwMode="auto">
          <a:xfrm>
            <a:off x="8249685" y="2633619"/>
            <a:ext cx="793750" cy="3365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a:latin typeface="+mn-lt"/>
                <a:ea typeface="+mn-ea"/>
              </a:rPr>
              <a:t>数据帧</a:t>
            </a:r>
          </a:p>
        </p:txBody>
      </p:sp>
      <p:sp>
        <p:nvSpPr>
          <p:cNvPr id="11" name="Line 25">
            <a:extLst>
              <a:ext uri="{FF2B5EF4-FFF2-40B4-BE49-F238E27FC236}">
                <a16:creationId xmlns:a16="http://schemas.microsoft.com/office/drawing/2014/main" id="{3100FB34-89B7-4A64-B555-92047B98FC92}"/>
              </a:ext>
            </a:extLst>
          </p:cNvPr>
          <p:cNvSpPr>
            <a:spLocks noChangeShapeType="1"/>
          </p:cNvSpPr>
          <p:nvPr/>
        </p:nvSpPr>
        <p:spPr bwMode="auto">
          <a:xfrm>
            <a:off x="6341510" y="2849519"/>
            <a:ext cx="4608513" cy="4318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2" name="Freeform 35">
            <a:extLst>
              <a:ext uri="{FF2B5EF4-FFF2-40B4-BE49-F238E27FC236}">
                <a16:creationId xmlns:a16="http://schemas.microsoft.com/office/drawing/2014/main" id="{274E3AF7-E4F8-4AC5-859F-CBDE8F5E6318}"/>
              </a:ext>
            </a:extLst>
          </p:cNvPr>
          <p:cNvSpPr>
            <a:spLocks/>
          </p:cNvSpPr>
          <p:nvPr/>
        </p:nvSpPr>
        <p:spPr bwMode="auto">
          <a:xfrm>
            <a:off x="6350946" y="3497217"/>
            <a:ext cx="4599076" cy="735005"/>
          </a:xfrm>
          <a:custGeom>
            <a:avLst/>
            <a:gdLst>
              <a:gd name="T0" fmla="*/ 2904 w 2904"/>
              <a:gd name="T1" fmla="*/ 0 h 469"/>
              <a:gd name="T2" fmla="*/ 2902 w 2904"/>
              <a:gd name="T3" fmla="*/ 245 h 469"/>
              <a:gd name="T4" fmla="*/ 2 w 2904"/>
              <a:gd name="T5" fmla="*/ 469 h 469"/>
              <a:gd name="T6" fmla="*/ 0 w 2904"/>
              <a:gd name="T7" fmla="*/ 225 h 469"/>
              <a:gd name="T8" fmla="*/ 2904 w 2904"/>
              <a:gd name="T9" fmla="*/ 0 h 469"/>
            </a:gdLst>
            <a:ahLst/>
            <a:cxnLst>
              <a:cxn ang="0">
                <a:pos x="T0" y="T1"/>
              </a:cxn>
              <a:cxn ang="0">
                <a:pos x="T2" y="T3"/>
              </a:cxn>
              <a:cxn ang="0">
                <a:pos x="T4" y="T5"/>
              </a:cxn>
              <a:cxn ang="0">
                <a:pos x="T6" y="T7"/>
              </a:cxn>
              <a:cxn ang="0">
                <a:pos x="T8" y="T9"/>
              </a:cxn>
            </a:cxnLst>
            <a:rect l="0" t="0" r="r" b="b"/>
            <a:pathLst>
              <a:path w="2904" h="469">
                <a:moveTo>
                  <a:pt x="2904" y="0"/>
                </a:moveTo>
                <a:lnTo>
                  <a:pt x="2902" y="245"/>
                </a:lnTo>
                <a:lnTo>
                  <a:pt x="2" y="469"/>
                </a:lnTo>
                <a:lnTo>
                  <a:pt x="0" y="225"/>
                </a:lnTo>
                <a:lnTo>
                  <a:pt x="2904" y="0"/>
                </a:lnTo>
                <a:close/>
              </a:path>
            </a:pathLst>
          </a:custGeom>
          <a:solidFill>
            <a:schemeClr val="accent2"/>
          </a:solidFill>
          <a:ln w="3175" cap="flat" cmpd="sng">
            <a:solidFill>
              <a:schemeClr val="tx1"/>
            </a:solidFill>
            <a:prstDash val="solid"/>
            <a:round/>
            <a:headEnd type="none" w="med" len="med"/>
            <a:tailEnd type="triangle" w="med" len="med"/>
          </a:ln>
          <a:effectLst/>
        </p:spPr>
        <p:txBody>
          <a:bodyPr wrap="square">
            <a:spAutoFit/>
          </a:bodyPr>
          <a:lstStyle/>
          <a:p>
            <a:endParaRPr lang="zh-CN" altLang="en-US">
              <a:latin typeface="+mn-lt"/>
              <a:ea typeface="+mn-ea"/>
            </a:endParaRPr>
          </a:p>
        </p:txBody>
      </p:sp>
      <p:sp>
        <p:nvSpPr>
          <p:cNvPr id="13" name="Line 36">
            <a:extLst>
              <a:ext uri="{FF2B5EF4-FFF2-40B4-BE49-F238E27FC236}">
                <a16:creationId xmlns:a16="http://schemas.microsoft.com/office/drawing/2014/main" id="{80248774-3D61-4F5D-A105-C51290FE5966}"/>
              </a:ext>
            </a:extLst>
          </p:cNvPr>
          <p:cNvSpPr>
            <a:spLocks noChangeShapeType="1"/>
          </p:cNvSpPr>
          <p:nvPr/>
        </p:nvSpPr>
        <p:spPr bwMode="auto">
          <a:xfrm flipH="1">
            <a:off x="6336748" y="3497219"/>
            <a:ext cx="4613275" cy="3587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4" name="Text Box 37">
            <a:extLst>
              <a:ext uri="{FF2B5EF4-FFF2-40B4-BE49-F238E27FC236}">
                <a16:creationId xmlns:a16="http://schemas.microsoft.com/office/drawing/2014/main" id="{009B580A-5683-4FE4-9096-5304F74AA2FE}"/>
              </a:ext>
            </a:extLst>
          </p:cNvPr>
          <p:cNvSpPr txBox="1">
            <a:spLocks noChangeArrowheads="1"/>
          </p:cNvSpPr>
          <p:nvPr/>
        </p:nvSpPr>
        <p:spPr bwMode="auto">
          <a:xfrm flipH="1">
            <a:off x="8249684" y="3665493"/>
            <a:ext cx="793750" cy="3365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a:latin typeface="+mn-lt"/>
                <a:ea typeface="+mn-ea"/>
              </a:rPr>
              <a:t>确认帧</a:t>
            </a:r>
          </a:p>
        </p:txBody>
      </p:sp>
      <p:sp>
        <p:nvSpPr>
          <p:cNvPr id="15" name="Freeform 41">
            <a:extLst>
              <a:ext uri="{FF2B5EF4-FFF2-40B4-BE49-F238E27FC236}">
                <a16:creationId xmlns:a16="http://schemas.microsoft.com/office/drawing/2014/main" id="{D1A672CE-27CF-487A-BB52-54EC166BCA90}"/>
              </a:ext>
            </a:extLst>
          </p:cNvPr>
          <p:cNvSpPr>
            <a:spLocks/>
          </p:cNvSpPr>
          <p:nvPr/>
        </p:nvSpPr>
        <p:spPr bwMode="auto">
          <a:xfrm>
            <a:off x="6346272" y="4505282"/>
            <a:ext cx="4583103" cy="935036"/>
          </a:xfrm>
          <a:custGeom>
            <a:avLst/>
            <a:gdLst>
              <a:gd name="T0" fmla="*/ 1 w 2904"/>
              <a:gd name="T1" fmla="*/ 0 h 590"/>
              <a:gd name="T2" fmla="*/ 0 w 2904"/>
              <a:gd name="T3" fmla="*/ 313 h 590"/>
              <a:gd name="T4" fmla="*/ 2901 w 2904"/>
              <a:gd name="T5" fmla="*/ 590 h 590"/>
              <a:gd name="T6" fmla="*/ 2904 w 2904"/>
              <a:gd name="T7" fmla="*/ 273 h 590"/>
              <a:gd name="T8" fmla="*/ 1 w 2904"/>
              <a:gd name="T9" fmla="*/ 0 h 590"/>
            </a:gdLst>
            <a:ahLst/>
            <a:cxnLst>
              <a:cxn ang="0">
                <a:pos x="T0" y="T1"/>
              </a:cxn>
              <a:cxn ang="0">
                <a:pos x="T2" y="T3"/>
              </a:cxn>
              <a:cxn ang="0">
                <a:pos x="T4" y="T5"/>
              </a:cxn>
              <a:cxn ang="0">
                <a:pos x="T6" y="T7"/>
              </a:cxn>
              <a:cxn ang="0">
                <a:pos x="T8" y="T9"/>
              </a:cxn>
            </a:cxnLst>
            <a:rect l="0" t="0" r="r" b="b"/>
            <a:pathLst>
              <a:path w="2904" h="590">
                <a:moveTo>
                  <a:pt x="1" y="0"/>
                </a:moveTo>
                <a:lnTo>
                  <a:pt x="0" y="313"/>
                </a:lnTo>
                <a:lnTo>
                  <a:pt x="2901" y="590"/>
                </a:lnTo>
                <a:lnTo>
                  <a:pt x="2904" y="273"/>
                </a:lnTo>
                <a:lnTo>
                  <a:pt x="1" y="0"/>
                </a:lnTo>
                <a:close/>
              </a:path>
            </a:pathLst>
          </a:custGeom>
          <a:solidFill>
            <a:srgbClr val="FF9900"/>
          </a:solidFill>
          <a:ln w="3175" cap="flat" cmpd="sng">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a:latin typeface="+mn-lt"/>
              <a:ea typeface="+mn-ea"/>
            </a:endParaRPr>
          </a:p>
        </p:txBody>
      </p:sp>
      <p:sp>
        <p:nvSpPr>
          <p:cNvPr id="16" name="Line 42">
            <a:extLst>
              <a:ext uri="{FF2B5EF4-FFF2-40B4-BE49-F238E27FC236}">
                <a16:creationId xmlns:a16="http://schemas.microsoft.com/office/drawing/2014/main" id="{3971805E-7073-4F3E-81FF-AB1E4B233ADA}"/>
              </a:ext>
            </a:extLst>
          </p:cNvPr>
          <p:cNvSpPr>
            <a:spLocks noChangeShapeType="1"/>
          </p:cNvSpPr>
          <p:nvPr/>
        </p:nvSpPr>
        <p:spPr bwMode="auto">
          <a:xfrm>
            <a:off x="6347860" y="4505282"/>
            <a:ext cx="4608513" cy="4318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7" name="Text Box 43">
            <a:extLst>
              <a:ext uri="{FF2B5EF4-FFF2-40B4-BE49-F238E27FC236}">
                <a16:creationId xmlns:a16="http://schemas.microsoft.com/office/drawing/2014/main" id="{DFF963D0-F5AA-404D-ABD8-B51A335C4E72}"/>
              </a:ext>
            </a:extLst>
          </p:cNvPr>
          <p:cNvSpPr txBox="1">
            <a:spLocks noChangeArrowheads="1"/>
          </p:cNvSpPr>
          <p:nvPr/>
        </p:nvSpPr>
        <p:spPr bwMode="auto">
          <a:xfrm>
            <a:off x="8256035" y="4794207"/>
            <a:ext cx="793750" cy="3365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a:latin typeface="+mn-lt"/>
                <a:ea typeface="+mn-ea"/>
              </a:rPr>
              <a:t>数据帧</a:t>
            </a:r>
          </a:p>
        </p:txBody>
      </p:sp>
      <p:sp>
        <p:nvSpPr>
          <p:cNvPr id="18" name="Line 44">
            <a:extLst>
              <a:ext uri="{FF2B5EF4-FFF2-40B4-BE49-F238E27FC236}">
                <a16:creationId xmlns:a16="http://schemas.microsoft.com/office/drawing/2014/main" id="{609F4FAB-5857-403D-AD9F-18043B37C490}"/>
              </a:ext>
            </a:extLst>
          </p:cNvPr>
          <p:cNvSpPr>
            <a:spLocks noChangeShapeType="1"/>
          </p:cNvSpPr>
          <p:nvPr/>
        </p:nvSpPr>
        <p:spPr bwMode="auto">
          <a:xfrm>
            <a:off x="6347860" y="5010107"/>
            <a:ext cx="4608513" cy="4318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grpSp>
        <p:nvGrpSpPr>
          <p:cNvPr id="19" name="Group 69">
            <a:extLst>
              <a:ext uri="{FF2B5EF4-FFF2-40B4-BE49-F238E27FC236}">
                <a16:creationId xmlns:a16="http://schemas.microsoft.com/office/drawing/2014/main" id="{13B42760-ADE7-4CFE-AE0F-F55A9A661E4C}"/>
              </a:ext>
            </a:extLst>
          </p:cNvPr>
          <p:cNvGrpSpPr>
            <a:grpSpLocks/>
          </p:cNvGrpSpPr>
          <p:nvPr/>
        </p:nvGrpSpPr>
        <p:grpSpPr bwMode="auto">
          <a:xfrm>
            <a:off x="6341510" y="2203406"/>
            <a:ext cx="4608513" cy="3397250"/>
            <a:chOff x="1562" y="1117"/>
            <a:chExt cx="2903" cy="2140"/>
          </a:xfrm>
        </p:grpSpPr>
        <p:sp>
          <p:nvSpPr>
            <p:cNvPr id="20" name="Line 5">
              <a:extLst>
                <a:ext uri="{FF2B5EF4-FFF2-40B4-BE49-F238E27FC236}">
                  <a16:creationId xmlns:a16="http://schemas.microsoft.com/office/drawing/2014/main" id="{704C43BF-C5B7-44C9-8574-5820A20E3CCA}"/>
                </a:ext>
              </a:extLst>
            </p:cNvPr>
            <p:cNvSpPr>
              <a:spLocks noChangeShapeType="1"/>
            </p:cNvSpPr>
            <p:nvPr/>
          </p:nvSpPr>
          <p:spPr bwMode="auto">
            <a:xfrm>
              <a:off x="1562" y="1117"/>
              <a:ext cx="0" cy="214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1" name="Line 6">
              <a:extLst>
                <a:ext uri="{FF2B5EF4-FFF2-40B4-BE49-F238E27FC236}">
                  <a16:creationId xmlns:a16="http://schemas.microsoft.com/office/drawing/2014/main" id="{415DD69B-A78A-4CE3-A1CD-38D27356080E}"/>
                </a:ext>
              </a:extLst>
            </p:cNvPr>
            <p:cNvSpPr>
              <a:spLocks noChangeShapeType="1"/>
            </p:cNvSpPr>
            <p:nvPr/>
          </p:nvSpPr>
          <p:spPr bwMode="auto">
            <a:xfrm>
              <a:off x="4465" y="1117"/>
              <a:ext cx="0" cy="214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grpSp>
      <p:sp>
        <p:nvSpPr>
          <p:cNvPr id="22" name="Line 45">
            <a:extLst>
              <a:ext uri="{FF2B5EF4-FFF2-40B4-BE49-F238E27FC236}">
                <a16:creationId xmlns:a16="http://schemas.microsoft.com/office/drawing/2014/main" id="{74578A20-9E4E-4FA7-9C21-7DCAA3AF29A7}"/>
              </a:ext>
            </a:extLst>
          </p:cNvPr>
          <p:cNvSpPr>
            <a:spLocks noChangeShapeType="1"/>
          </p:cNvSpPr>
          <p:nvPr/>
        </p:nvSpPr>
        <p:spPr bwMode="auto">
          <a:xfrm>
            <a:off x="5514422" y="2346281"/>
            <a:ext cx="5543550"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23" name="Line 46">
            <a:extLst>
              <a:ext uri="{FF2B5EF4-FFF2-40B4-BE49-F238E27FC236}">
                <a16:creationId xmlns:a16="http://schemas.microsoft.com/office/drawing/2014/main" id="{BE83A591-D96C-487A-A9F4-A0F0F0B513BF}"/>
              </a:ext>
            </a:extLst>
          </p:cNvPr>
          <p:cNvSpPr>
            <a:spLocks noChangeShapeType="1"/>
          </p:cNvSpPr>
          <p:nvPr/>
        </p:nvSpPr>
        <p:spPr bwMode="auto">
          <a:xfrm>
            <a:off x="5514422" y="4505281"/>
            <a:ext cx="5543550"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24" name="Line 47">
            <a:extLst>
              <a:ext uri="{FF2B5EF4-FFF2-40B4-BE49-F238E27FC236}">
                <a16:creationId xmlns:a16="http://schemas.microsoft.com/office/drawing/2014/main" id="{D22210D8-8CA2-4AF4-ABAD-ABF8DA5E1D6D}"/>
              </a:ext>
            </a:extLst>
          </p:cNvPr>
          <p:cNvSpPr>
            <a:spLocks noChangeShapeType="1"/>
          </p:cNvSpPr>
          <p:nvPr/>
        </p:nvSpPr>
        <p:spPr bwMode="auto">
          <a:xfrm>
            <a:off x="5585859" y="2346281"/>
            <a:ext cx="1588" cy="2159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Times New Roman" panose="02020603050405020304" pitchFamily="18" charset="0"/>
              <a:cs typeface="Times New Roman" panose="02020603050405020304" pitchFamily="18" charset="0"/>
            </a:endParaRPr>
          </a:p>
        </p:txBody>
      </p:sp>
      <p:sp>
        <p:nvSpPr>
          <p:cNvPr id="25" name="Text Box 48">
            <a:extLst>
              <a:ext uri="{FF2B5EF4-FFF2-40B4-BE49-F238E27FC236}">
                <a16:creationId xmlns:a16="http://schemas.microsoft.com/office/drawing/2014/main" id="{C2E56065-DC09-4D6E-A34C-AF1A49A38E60}"/>
              </a:ext>
            </a:extLst>
          </p:cNvPr>
          <p:cNvSpPr txBox="1">
            <a:spLocks noChangeArrowheads="1"/>
          </p:cNvSpPr>
          <p:nvPr/>
        </p:nvSpPr>
        <p:spPr bwMode="auto">
          <a:xfrm>
            <a:off x="5145507" y="3112954"/>
            <a:ext cx="44114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i="1" dirty="0" err="1">
                <a:latin typeface="Times New Roman" panose="02020603050405020304" pitchFamily="18" charset="0"/>
                <a:cs typeface="Times New Roman" panose="02020603050405020304" pitchFamily="18" charset="0"/>
              </a:rPr>
              <a:t>t</a:t>
            </a:r>
            <a:r>
              <a:rPr lang="en-US" altLang="zh-CN" sz="2400" i="1" baseline="-25000" dirty="0" err="1">
                <a:latin typeface="Times New Roman" panose="02020603050405020304" pitchFamily="18" charset="0"/>
                <a:cs typeface="Times New Roman" panose="02020603050405020304" pitchFamily="18" charset="0"/>
              </a:rPr>
              <a:t>W</a:t>
            </a:r>
            <a:endParaRPr lang="en-US" altLang="zh-CN" sz="2400" i="1" dirty="0">
              <a:latin typeface="Times New Roman" panose="02020603050405020304" pitchFamily="18" charset="0"/>
              <a:cs typeface="Times New Roman" panose="02020603050405020304" pitchFamily="18" charset="0"/>
            </a:endParaRPr>
          </a:p>
        </p:txBody>
      </p:sp>
      <p:sp>
        <p:nvSpPr>
          <p:cNvPr id="26" name="Line 49">
            <a:extLst>
              <a:ext uri="{FF2B5EF4-FFF2-40B4-BE49-F238E27FC236}">
                <a16:creationId xmlns:a16="http://schemas.microsoft.com/office/drawing/2014/main" id="{AFF6EA89-351C-46A6-8F69-EF145079551C}"/>
              </a:ext>
            </a:extLst>
          </p:cNvPr>
          <p:cNvSpPr>
            <a:spLocks noChangeShapeType="1"/>
          </p:cNvSpPr>
          <p:nvPr/>
        </p:nvSpPr>
        <p:spPr bwMode="auto">
          <a:xfrm>
            <a:off x="5803347" y="3281318"/>
            <a:ext cx="5111750"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27" name="Line 51">
            <a:extLst>
              <a:ext uri="{FF2B5EF4-FFF2-40B4-BE49-F238E27FC236}">
                <a16:creationId xmlns:a16="http://schemas.microsoft.com/office/drawing/2014/main" id="{226E733C-DA42-4A79-ABAE-2DAED028D574}"/>
              </a:ext>
            </a:extLst>
          </p:cNvPr>
          <p:cNvSpPr>
            <a:spLocks noChangeShapeType="1"/>
          </p:cNvSpPr>
          <p:nvPr/>
        </p:nvSpPr>
        <p:spPr bwMode="auto">
          <a:xfrm>
            <a:off x="5803347" y="3497218"/>
            <a:ext cx="5111750"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28" name="Line 52">
            <a:extLst>
              <a:ext uri="{FF2B5EF4-FFF2-40B4-BE49-F238E27FC236}">
                <a16:creationId xmlns:a16="http://schemas.microsoft.com/office/drawing/2014/main" id="{C5629ADB-FD7F-4819-B5B0-D6C2BFA17FEE}"/>
              </a:ext>
            </a:extLst>
          </p:cNvPr>
          <p:cNvSpPr>
            <a:spLocks noChangeShapeType="1"/>
          </p:cNvSpPr>
          <p:nvPr/>
        </p:nvSpPr>
        <p:spPr bwMode="auto">
          <a:xfrm>
            <a:off x="5820809" y="2849518"/>
            <a:ext cx="558800"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Times New Roman" panose="02020603050405020304" pitchFamily="18" charset="0"/>
              <a:cs typeface="Times New Roman" panose="02020603050405020304" pitchFamily="18" charset="0"/>
            </a:endParaRPr>
          </a:p>
        </p:txBody>
      </p:sp>
      <p:sp>
        <p:nvSpPr>
          <p:cNvPr id="29" name="Line 53">
            <a:extLst>
              <a:ext uri="{FF2B5EF4-FFF2-40B4-BE49-F238E27FC236}">
                <a16:creationId xmlns:a16="http://schemas.microsoft.com/office/drawing/2014/main" id="{E6374BDB-FBE7-4CB1-B674-DF9BC8972309}"/>
              </a:ext>
            </a:extLst>
          </p:cNvPr>
          <p:cNvSpPr>
            <a:spLocks noChangeShapeType="1"/>
          </p:cNvSpPr>
          <p:nvPr/>
        </p:nvSpPr>
        <p:spPr bwMode="auto">
          <a:xfrm>
            <a:off x="5792234" y="3857581"/>
            <a:ext cx="558800"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Times New Roman" panose="02020603050405020304" pitchFamily="18" charset="0"/>
              <a:cs typeface="Times New Roman" panose="02020603050405020304" pitchFamily="18" charset="0"/>
            </a:endParaRPr>
          </a:p>
        </p:txBody>
      </p:sp>
      <p:sp>
        <p:nvSpPr>
          <p:cNvPr id="30" name="Line 54">
            <a:extLst>
              <a:ext uri="{FF2B5EF4-FFF2-40B4-BE49-F238E27FC236}">
                <a16:creationId xmlns:a16="http://schemas.microsoft.com/office/drawing/2014/main" id="{1EE52892-997F-4964-8052-E04123A9AA7F}"/>
              </a:ext>
            </a:extLst>
          </p:cNvPr>
          <p:cNvSpPr>
            <a:spLocks noChangeShapeType="1"/>
          </p:cNvSpPr>
          <p:nvPr/>
        </p:nvSpPr>
        <p:spPr bwMode="auto">
          <a:xfrm>
            <a:off x="5803347" y="4240168"/>
            <a:ext cx="558800"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Times New Roman" panose="02020603050405020304" pitchFamily="18" charset="0"/>
              <a:cs typeface="Times New Roman" panose="02020603050405020304" pitchFamily="18" charset="0"/>
            </a:endParaRPr>
          </a:p>
        </p:txBody>
      </p:sp>
      <p:sp>
        <p:nvSpPr>
          <p:cNvPr id="31" name="Text Box 55">
            <a:extLst>
              <a:ext uri="{FF2B5EF4-FFF2-40B4-BE49-F238E27FC236}">
                <a16:creationId xmlns:a16="http://schemas.microsoft.com/office/drawing/2014/main" id="{8F4A516A-2036-44C3-A84E-0A72161A3D06}"/>
              </a:ext>
            </a:extLst>
          </p:cNvPr>
          <p:cNvSpPr txBox="1">
            <a:spLocks noChangeArrowheads="1"/>
          </p:cNvSpPr>
          <p:nvPr/>
        </p:nvSpPr>
        <p:spPr bwMode="auto">
          <a:xfrm>
            <a:off x="5695400" y="4138569"/>
            <a:ext cx="66357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i="1" dirty="0" err="1">
                <a:latin typeface="Times New Roman" panose="02020603050405020304" pitchFamily="18" charset="0"/>
                <a:cs typeface="Times New Roman" panose="02020603050405020304" pitchFamily="18" charset="0"/>
              </a:rPr>
              <a:t>t</a:t>
            </a:r>
            <a:r>
              <a:rPr lang="en-US" altLang="zh-CN" sz="1800" i="1" baseline="-25000" dirty="0" err="1">
                <a:latin typeface="Times New Roman" panose="02020603050405020304" pitchFamily="18" charset="0"/>
                <a:cs typeface="Times New Roman" panose="02020603050405020304" pitchFamily="18" charset="0"/>
              </a:rPr>
              <a:t>Proc</a:t>
            </a:r>
            <a:endParaRPr lang="en-US" altLang="zh-CN" sz="1800" i="1" baseline="-25000" dirty="0">
              <a:latin typeface="Times New Roman" panose="02020603050405020304" pitchFamily="18" charset="0"/>
              <a:cs typeface="Times New Roman" panose="02020603050405020304" pitchFamily="18" charset="0"/>
            </a:endParaRPr>
          </a:p>
        </p:txBody>
      </p:sp>
      <p:sp>
        <p:nvSpPr>
          <p:cNvPr id="32" name="Text Box 58">
            <a:extLst>
              <a:ext uri="{FF2B5EF4-FFF2-40B4-BE49-F238E27FC236}">
                <a16:creationId xmlns:a16="http://schemas.microsoft.com/office/drawing/2014/main" id="{4C8EFAF3-37E0-4E20-B433-80E98C26DE8C}"/>
              </a:ext>
            </a:extLst>
          </p:cNvPr>
          <p:cNvSpPr txBox="1">
            <a:spLocks noChangeArrowheads="1"/>
          </p:cNvSpPr>
          <p:nvPr/>
        </p:nvSpPr>
        <p:spPr bwMode="auto">
          <a:xfrm>
            <a:off x="5803348" y="3851231"/>
            <a:ext cx="55562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i="1">
                <a:latin typeface="Times New Roman" panose="02020603050405020304" pitchFamily="18" charset="0"/>
                <a:cs typeface="Times New Roman" panose="02020603050405020304" pitchFamily="18" charset="0"/>
              </a:rPr>
              <a:t>t</a:t>
            </a:r>
            <a:r>
              <a:rPr lang="en-US" altLang="zh-CN" sz="1800" i="1" baseline="-25000">
                <a:latin typeface="Times New Roman" panose="02020603050405020304" pitchFamily="18" charset="0"/>
                <a:cs typeface="Times New Roman" panose="02020603050405020304" pitchFamily="18" charset="0"/>
              </a:rPr>
              <a:t>S</a:t>
            </a:r>
          </a:p>
        </p:txBody>
      </p:sp>
      <p:sp>
        <p:nvSpPr>
          <p:cNvPr id="33" name="Text Box 59">
            <a:extLst>
              <a:ext uri="{FF2B5EF4-FFF2-40B4-BE49-F238E27FC236}">
                <a16:creationId xmlns:a16="http://schemas.microsoft.com/office/drawing/2014/main" id="{8C476FAF-7535-4554-BCD1-999EFAA7AE89}"/>
              </a:ext>
            </a:extLst>
          </p:cNvPr>
          <p:cNvSpPr txBox="1">
            <a:spLocks noChangeArrowheads="1"/>
          </p:cNvSpPr>
          <p:nvPr/>
        </p:nvSpPr>
        <p:spPr bwMode="auto">
          <a:xfrm>
            <a:off x="5695400" y="3138444"/>
            <a:ext cx="66357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i="1" dirty="0" err="1">
                <a:latin typeface="Times New Roman" panose="02020603050405020304" pitchFamily="18" charset="0"/>
                <a:cs typeface="Times New Roman" panose="02020603050405020304" pitchFamily="18" charset="0"/>
              </a:rPr>
              <a:t>t</a:t>
            </a:r>
            <a:r>
              <a:rPr lang="en-US" altLang="zh-CN" sz="1800" i="1" baseline="-25000" dirty="0" err="1">
                <a:latin typeface="Times New Roman" panose="02020603050405020304" pitchFamily="18" charset="0"/>
                <a:cs typeface="Times New Roman" panose="02020603050405020304" pitchFamily="18" charset="0"/>
              </a:rPr>
              <a:t>Proc</a:t>
            </a:r>
            <a:endParaRPr lang="en-US" altLang="zh-CN" sz="1800" i="1" baseline="-25000" dirty="0">
              <a:latin typeface="Times New Roman" panose="02020603050405020304" pitchFamily="18" charset="0"/>
              <a:cs typeface="Times New Roman" panose="02020603050405020304" pitchFamily="18" charset="0"/>
            </a:endParaRPr>
          </a:p>
        </p:txBody>
      </p:sp>
      <p:sp>
        <p:nvSpPr>
          <p:cNvPr id="34" name="Text Box 60">
            <a:extLst>
              <a:ext uri="{FF2B5EF4-FFF2-40B4-BE49-F238E27FC236}">
                <a16:creationId xmlns:a16="http://schemas.microsoft.com/office/drawing/2014/main" id="{EEF5867A-70C5-4564-B8C7-B079BB7FA0E5}"/>
              </a:ext>
            </a:extLst>
          </p:cNvPr>
          <p:cNvSpPr txBox="1">
            <a:spLocks noChangeArrowheads="1"/>
          </p:cNvSpPr>
          <p:nvPr/>
        </p:nvSpPr>
        <p:spPr bwMode="auto">
          <a:xfrm>
            <a:off x="5803348" y="3425781"/>
            <a:ext cx="55562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i="1">
                <a:latin typeface="Times New Roman" panose="02020603050405020304" pitchFamily="18" charset="0"/>
                <a:cs typeface="Times New Roman" panose="02020603050405020304" pitchFamily="18" charset="0"/>
              </a:rPr>
              <a:t>t</a:t>
            </a:r>
            <a:r>
              <a:rPr lang="en-US" altLang="zh-CN" sz="1800" i="1" baseline="-25000">
                <a:latin typeface="Times New Roman" panose="02020603050405020304" pitchFamily="18" charset="0"/>
                <a:cs typeface="Times New Roman" panose="02020603050405020304" pitchFamily="18" charset="0"/>
              </a:rPr>
              <a:t>P</a:t>
            </a:r>
          </a:p>
        </p:txBody>
      </p:sp>
      <p:sp>
        <p:nvSpPr>
          <p:cNvPr id="35" name="Text Box 63">
            <a:extLst>
              <a:ext uri="{FF2B5EF4-FFF2-40B4-BE49-F238E27FC236}">
                <a16:creationId xmlns:a16="http://schemas.microsoft.com/office/drawing/2014/main" id="{485DB4F6-13EB-487D-A69C-DA4A7922162A}"/>
              </a:ext>
            </a:extLst>
          </p:cNvPr>
          <p:cNvSpPr txBox="1">
            <a:spLocks noChangeArrowheads="1"/>
          </p:cNvSpPr>
          <p:nvPr/>
        </p:nvSpPr>
        <p:spPr bwMode="auto">
          <a:xfrm>
            <a:off x="5803348" y="2849519"/>
            <a:ext cx="55562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i="1">
                <a:latin typeface="Times New Roman" panose="02020603050405020304" pitchFamily="18" charset="0"/>
                <a:cs typeface="Times New Roman" panose="02020603050405020304" pitchFamily="18" charset="0"/>
              </a:rPr>
              <a:t>t</a:t>
            </a:r>
            <a:r>
              <a:rPr lang="en-US" altLang="zh-CN" sz="1800" i="1" baseline="-25000">
                <a:latin typeface="Times New Roman" panose="02020603050405020304" pitchFamily="18" charset="0"/>
                <a:cs typeface="Times New Roman" panose="02020603050405020304" pitchFamily="18" charset="0"/>
              </a:rPr>
              <a:t>P</a:t>
            </a:r>
          </a:p>
        </p:txBody>
      </p:sp>
      <p:sp>
        <p:nvSpPr>
          <p:cNvPr id="36" name="Text Box 64">
            <a:extLst>
              <a:ext uri="{FF2B5EF4-FFF2-40B4-BE49-F238E27FC236}">
                <a16:creationId xmlns:a16="http://schemas.microsoft.com/office/drawing/2014/main" id="{C62E874E-8F78-4225-9DE9-4A5CBED84DB3}"/>
              </a:ext>
            </a:extLst>
          </p:cNvPr>
          <p:cNvSpPr txBox="1">
            <a:spLocks noChangeArrowheads="1"/>
          </p:cNvSpPr>
          <p:nvPr/>
        </p:nvSpPr>
        <p:spPr bwMode="auto">
          <a:xfrm>
            <a:off x="5803348" y="2417719"/>
            <a:ext cx="55562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i="1">
                <a:latin typeface="Times New Roman" panose="02020603050405020304" pitchFamily="18" charset="0"/>
                <a:cs typeface="Times New Roman" panose="02020603050405020304" pitchFamily="18" charset="0"/>
              </a:rPr>
              <a:t>t</a:t>
            </a:r>
            <a:r>
              <a:rPr lang="en-US" altLang="zh-CN" sz="1800" i="1" baseline="-25000">
                <a:latin typeface="Times New Roman" panose="02020603050405020304" pitchFamily="18" charset="0"/>
                <a:cs typeface="Times New Roman" panose="02020603050405020304" pitchFamily="18" charset="0"/>
              </a:rPr>
              <a:t>I</a:t>
            </a:r>
          </a:p>
        </p:txBody>
      </p:sp>
      <p:sp>
        <p:nvSpPr>
          <p:cNvPr id="37" name="Line 65">
            <a:extLst>
              <a:ext uri="{FF2B5EF4-FFF2-40B4-BE49-F238E27FC236}">
                <a16:creationId xmlns:a16="http://schemas.microsoft.com/office/drawing/2014/main" id="{57FED65D-C3C4-4A4C-A257-2891CF6AA217}"/>
              </a:ext>
            </a:extLst>
          </p:cNvPr>
          <p:cNvSpPr>
            <a:spLocks noChangeShapeType="1"/>
          </p:cNvSpPr>
          <p:nvPr/>
        </p:nvSpPr>
        <p:spPr bwMode="auto">
          <a:xfrm flipH="1">
            <a:off x="6344685" y="3889332"/>
            <a:ext cx="4613275" cy="3587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pic>
        <p:nvPicPr>
          <p:cNvPr id="40" name="图形 39">
            <a:extLst>
              <a:ext uri="{FF2B5EF4-FFF2-40B4-BE49-F238E27FC236}">
                <a16:creationId xmlns:a16="http://schemas.microsoft.com/office/drawing/2014/main" id="{8339A832-D46C-46D0-BE67-02CEB974839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013398" y="1702804"/>
            <a:ext cx="588835" cy="445833"/>
          </a:xfrm>
          <a:prstGeom prst="rect">
            <a:avLst/>
          </a:prstGeom>
        </p:spPr>
      </p:pic>
      <p:pic>
        <p:nvPicPr>
          <p:cNvPr id="41" name="图形 40">
            <a:extLst>
              <a:ext uri="{FF2B5EF4-FFF2-40B4-BE49-F238E27FC236}">
                <a16:creationId xmlns:a16="http://schemas.microsoft.com/office/drawing/2014/main" id="{39161BCF-02D8-4806-8551-342611CBC2BF}"/>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707409" y="1654041"/>
            <a:ext cx="588835" cy="445833"/>
          </a:xfrm>
          <a:prstGeom prst="rect">
            <a:avLst/>
          </a:prstGeom>
        </p:spPr>
      </p:pic>
    </p:spTree>
    <p:extLst>
      <p:ext uri="{BB962C8B-B14F-4D97-AF65-F5344CB8AC3E}">
        <p14:creationId xmlns:p14="http://schemas.microsoft.com/office/powerpoint/2010/main" val="3989077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2D39CD-4AF0-43C3-8E0C-9B7DA26361F5}"/>
              </a:ext>
            </a:extLst>
          </p:cNvPr>
          <p:cNvSpPr>
            <a:spLocks noGrp="1"/>
          </p:cNvSpPr>
          <p:nvPr>
            <p:ph type="title"/>
          </p:nvPr>
        </p:nvSpPr>
        <p:spPr/>
        <p:txBody>
          <a:bodyPr vert="horz" lIns="91440" tIns="45720" rIns="91440" bIns="45720" rtlCol="0" anchor="b">
            <a:normAutofit/>
          </a:bodyPr>
          <a:lstStyle/>
          <a:p>
            <a:r>
              <a:rPr lang="zh-CN" altLang="en-US" dirty="0">
                <a:sym typeface="+mn-lt"/>
              </a:rPr>
              <a:t>停等式协议性能评估（无差错）</a:t>
            </a:r>
            <a:endParaRPr lang="zh-CN" altLang="en-US" dirty="0"/>
          </a:p>
        </p:txBody>
      </p:sp>
      <p:sp>
        <p:nvSpPr>
          <p:cNvPr id="3" name="内容占位符 2">
            <a:extLst>
              <a:ext uri="{FF2B5EF4-FFF2-40B4-BE49-F238E27FC236}">
                <a16:creationId xmlns:a16="http://schemas.microsoft.com/office/drawing/2014/main" id="{61C94840-4274-434C-BEC6-395751FD3048}"/>
              </a:ext>
            </a:extLst>
          </p:cNvPr>
          <p:cNvSpPr>
            <a:spLocks noGrp="1"/>
          </p:cNvSpPr>
          <p:nvPr>
            <p:ph idx="1"/>
          </p:nvPr>
        </p:nvSpPr>
        <p:spPr>
          <a:xfrm>
            <a:off x="660400" y="1125539"/>
            <a:ext cx="10858500" cy="5008562"/>
          </a:xfrm>
        </p:spPr>
        <p:txBody>
          <a:bodyPr>
            <a:normAutofit/>
          </a:bodyPr>
          <a:lstStyle/>
          <a:p>
            <a:r>
              <a:rPr lang="zh-CN" altLang="en-US" dirty="0"/>
              <a:t>信道利用率：信道被占用的时间和总时间之比</a:t>
            </a:r>
          </a:p>
          <a:p>
            <a:r>
              <a:rPr lang="zh-CN" altLang="en-US" dirty="0"/>
              <a:t>有效数据传输率：单位时间内传输的有效数据位数</a:t>
            </a:r>
          </a:p>
          <a:p>
            <a:r>
              <a:rPr lang="zh-CN" altLang="en-US" dirty="0"/>
              <a:t>无差错情形时发送信道的利用率</a:t>
            </a:r>
            <a:r>
              <a:rPr lang="en-US" altLang="zh-CN" i="1" dirty="0">
                <a:latin typeface="Times New Roman" panose="02020603050405020304" pitchFamily="18" charset="0"/>
                <a:cs typeface="Times New Roman" panose="02020603050405020304" pitchFamily="18" charset="0"/>
              </a:rPr>
              <a:t>P</a:t>
            </a:r>
            <a:endParaRPr lang="zh-CN" altLang="en-US" dirty="0">
              <a:latin typeface="Times New Roman" panose="02020603050405020304" pitchFamily="18" charset="0"/>
              <a:cs typeface="Times New Roman" panose="02020603050405020304" pitchFamily="18" charset="0"/>
            </a:endParaRPr>
          </a:p>
          <a:p>
            <a:pPr marL="0" indent="0" algn="ctr">
              <a:buNone/>
            </a:pP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W</a:t>
            </a:r>
            <a:r>
              <a:rPr lang="en-US" altLang="zh-CN" dirty="0">
                <a:latin typeface="Times New Roman" panose="02020603050405020304" pitchFamily="18" charset="0"/>
                <a:cs typeface="Times New Roman" panose="02020603050405020304" pitchFamily="18" charset="0"/>
              </a:rPr>
              <a:t> </a:t>
            </a:r>
          </a:p>
          <a:p>
            <a:pPr marL="0" indent="0">
              <a:buNone/>
            </a:pP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I</a:t>
            </a:r>
            <a:r>
              <a:rPr lang="zh-CN" altLang="en-US" dirty="0"/>
              <a:t>：发送端发送数据比特流的时间</a:t>
            </a:r>
          </a:p>
          <a:p>
            <a:pPr marL="0" indent="0">
              <a:buNone/>
            </a:pP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W</a:t>
            </a:r>
            <a:r>
              <a:rPr lang="zh-CN" altLang="en-US" dirty="0"/>
              <a:t>：发送一帧的总时间</a:t>
            </a:r>
          </a:p>
          <a:p>
            <a:r>
              <a:rPr lang="zh-CN" altLang="en-US" dirty="0"/>
              <a:t>无差错情形时的有效数据传输率</a:t>
            </a:r>
          </a:p>
          <a:p>
            <a:pPr marL="0" indent="0" algn="ctr">
              <a:buNone/>
            </a:pPr>
            <a:r>
              <a:rPr lang="en-US" altLang="zh-CN" i="1" dirty="0">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W</a:t>
            </a:r>
            <a:r>
              <a:rPr lang="en-US" altLang="zh-CN" dirty="0">
                <a:latin typeface="Times New Roman" panose="02020603050405020304" pitchFamily="18" charset="0"/>
                <a:cs typeface="Times New Roman" panose="02020603050405020304" pitchFamily="18" charset="0"/>
              </a:rPr>
              <a:t> </a:t>
            </a:r>
          </a:p>
          <a:p>
            <a:pPr marL="0" indent="0">
              <a:buNone/>
            </a:pPr>
            <a:r>
              <a:rPr lang="en-US" altLang="zh-CN" i="1" dirty="0"/>
              <a:t>N</a:t>
            </a:r>
            <a:r>
              <a:rPr lang="zh-CN" altLang="en-US" dirty="0"/>
              <a:t>：一帧的有效数据比特数</a:t>
            </a:r>
          </a:p>
          <a:p>
            <a:endParaRPr lang="zh-CN" altLang="en-US" dirty="0"/>
          </a:p>
        </p:txBody>
      </p:sp>
      <p:sp>
        <p:nvSpPr>
          <p:cNvPr id="4" name="灯片编号占位符 3">
            <a:extLst>
              <a:ext uri="{FF2B5EF4-FFF2-40B4-BE49-F238E27FC236}">
                <a16:creationId xmlns:a16="http://schemas.microsoft.com/office/drawing/2014/main" id="{3B1BE51A-4063-436E-8DED-89BBDC031053}"/>
              </a:ext>
            </a:extLst>
          </p:cNvPr>
          <p:cNvSpPr>
            <a:spLocks noGrp="1"/>
          </p:cNvSpPr>
          <p:nvPr>
            <p:ph type="sldNum" sz="quarter" idx="12"/>
          </p:nvPr>
        </p:nvSpPr>
        <p:spPr/>
        <p:txBody>
          <a:bodyPr/>
          <a:lstStyle/>
          <a:p>
            <a:fld id="{C8BB1146-E542-4D4E-B8E9-6919A11DDD48}" type="slidenum">
              <a:rPr lang="en-US" smtClean="0"/>
              <a:t>45</a:t>
            </a:fld>
            <a:endParaRPr lang="en-US"/>
          </a:p>
        </p:txBody>
      </p:sp>
    </p:spTree>
    <p:extLst>
      <p:ext uri="{BB962C8B-B14F-4D97-AF65-F5344CB8AC3E}">
        <p14:creationId xmlns:p14="http://schemas.microsoft.com/office/powerpoint/2010/main" val="23423473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AD7DA-CF0C-46F7-A1B9-0C182663BC6F}"/>
              </a:ext>
            </a:extLst>
          </p:cNvPr>
          <p:cNvSpPr>
            <a:spLocks noGrp="1"/>
          </p:cNvSpPr>
          <p:nvPr>
            <p:ph type="title"/>
          </p:nvPr>
        </p:nvSpPr>
        <p:spPr/>
        <p:txBody>
          <a:bodyPr/>
          <a:lstStyle/>
          <a:p>
            <a:r>
              <a:rPr lang="zh-CN" altLang="en-US" dirty="0"/>
              <a:t>停等式协议性能评估（有差错）</a:t>
            </a:r>
          </a:p>
        </p:txBody>
      </p:sp>
      <p:sp>
        <p:nvSpPr>
          <p:cNvPr id="3" name="内容占位符 2">
            <a:extLst>
              <a:ext uri="{FF2B5EF4-FFF2-40B4-BE49-F238E27FC236}">
                <a16:creationId xmlns:a16="http://schemas.microsoft.com/office/drawing/2014/main" id="{94DE6EA4-19DB-4FC2-9A37-95F1C9272249}"/>
              </a:ext>
            </a:extLst>
          </p:cNvPr>
          <p:cNvSpPr>
            <a:spLocks noGrp="1"/>
          </p:cNvSpPr>
          <p:nvPr>
            <p:ph idx="1"/>
          </p:nvPr>
        </p:nvSpPr>
        <p:spPr/>
        <p:txBody>
          <a:bodyPr>
            <a:normAutofit/>
          </a:bodyPr>
          <a:lstStyle/>
          <a:p>
            <a:pPr>
              <a:buClr>
                <a:schemeClr val="accent1"/>
              </a:buClr>
            </a:pPr>
            <a:r>
              <a:rPr lang="zh-CN" altLang="en-US" dirty="0">
                <a:latin typeface="Times New Roman" panose="02020603050405020304" pitchFamily="18" charset="0"/>
                <a:cs typeface="Times New Roman" panose="02020603050405020304" pitchFamily="18" charset="0"/>
              </a:rPr>
              <a:t>有差错时正确传送一帧的平均时间</a:t>
            </a:r>
          </a:p>
          <a:p>
            <a:pPr lvl="1"/>
            <a:r>
              <a:rPr lang="zh-CN" altLang="en-US" dirty="0">
                <a:latin typeface="Times New Roman" panose="02020603050405020304" pitchFamily="18" charset="0"/>
                <a:cs typeface="Times New Roman" panose="02020603050405020304" pitchFamily="18" charset="0"/>
              </a:rPr>
              <a:t>无差错情况下，发送一帧的最小时间间隔为</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W</a:t>
            </a:r>
            <a:r>
              <a:rPr lang="en-US" altLang="zh-CN" dirty="0">
                <a:latin typeface="Times New Roman" panose="02020603050405020304" pitchFamily="18" charset="0"/>
                <a:cs typeface="Times New Roman" panose="02020603050405020304" pitchFamily="18" charset="0"/>
              </a:rPr>
              <a:t> </a:t>
            </a:r>
          </a:p>
          <a:p>
            <a:pPr lvl="1"/>
            <a:r>
              <a:rPr lang="zh-CN" altLang="en-US" dirty="0">
                <a:latin typeface="Times New Roman" panose="02020603050405020304" pitchFamily="18" charset="0"/>
                <a:cs typeface="Times New Roman" panose="02020603050405020304" pitchFamily="18" charset="0"/>
              </a:rPr>
              <a:t>当出错率为 </a:t>
            </a:r>
            <a:r>
              <a:rPr lang="en-US" altLang="zh-CN" i="1" dirty="0">
                <a:latin typeface="Times New Roman" panose="02020603050405020304" pitchFamily="18" charset="0"/>
                <a:cs typeface="Times New Roman" panose="02020603050405020304" pitchFamily="18" charset="0"/>
              </a:rPr>
              <a:t>p </a:t>
            </a:r>
            <a:r>
              <a:rPr lang="zh-CN" altLang="en-US" dirty="0">
                <a:latin typeface="Times New Roman" panose="02020603050405020304" pitchFamily="18" charset="0"/>
                <a:cs typeface="Times New Roman" panose="02020603050405020304" pitchFamily="18" charset="0"/>
              </a:rPr>
              <a:t>时，正确发送一帧的平均时间间隔</a:t>
            </a:r>
            <a:r>
              <a:rPr lang="en-US" altLang="zh-CN" sz="2400" i="1" dirty="0" err="1">
                <a:latin typeface="Times New Roman" panose="02020603050405020304" pitchFamily="18" charset="0"/>
                <a:cs typeface="Times New Roman" panose="02020603050405020304" pitchFamily="18" charset="0"/>
              </a:rPr>
              <a:t>t</a:t>
            </a:r>
            <a:r>
              <a:rPr lang="en-US" altLang="zh-CN" sz="2400" i="1" baseline="-25000" dirty="0" err="1">
                <a:latin typeface="Times New Roman" panose="02020603050405020304" pitchFamily="18" charset="0"/>
                <a:cs typeface="Times New Roman" panose="02020603050405020304" pitchFamily="18" charset="0"/>
              </a:rPr>
              <a:t>V</a:t>
            </a:r>
            <a:r>
              <a:rPr lang="zh-CN" altLang="en-US" dirty="0">
                <a:latin typeface="Times New Roman" panose="02020603050405020304" pitchFamily="18" charset="0"/>
                <a:cs typeface="Times New Roman" panose="02020603050405020304" pitchFamily="18" charset="0"/>
              </a:rPr>
              <a:t>为（根据概率统计学）</a:t>
            </a:r>
          </a:p>
          <a:p>
            <a:pPr algn="ctr">
              <a:buNone/>
            </a:pPr>
            <a:r>
              <a:rPr lang="en-US" altLang="zh-CN" sz="2800" i="1" dirty="0" err="1">
                <a:latin typeface="Times New Roman" panose="02020603050405020304" pitchFamily="18" charset="0"/>
                <a:cs typeface="Times New Roman" panose="02020603050405020304" pitchFamily="18" charset="0"/>
              </a:rPr>
              <a:t>t</a:t>
            </a:r>
            <a:r>
              <a:rPr lang="en-US" altLang="zh-CN" sz="2800" i="1" baseline="-25000" dirty="0" err="1">
                <a:latin typeface="Times New Roman" panose="02020603050405020304" pitchFamily="18" charset="0"/>
                <a:cs typeface="Times New Roman" panose="02020603050405020304" pitchFamily="18" charset="0"/>
              </a:rPr>
              <a:t>V</a:t>
            </a:r>
            <a:r>
              <a:rPr lang="en-US" altLang="zh-CN" sz="2800" dirty="0">
                <a:latin typeface="Times New Roman" panose="02020603050405020304" pitchFamily="18" charset="0"/>
                <a:cs typeface="Times New Roman" panose="02020603050405020304" pitchFamily="18" charset="0"/>
              </a:rPr>
              <a:t>=</a:t>
            </a:r>
            <a:r>
              <a:rPr lang="en-US" altLang="zh-CN" sz="2800" i="1" dirty="0" err="1">
                <a:latin typeface="Times New Roman" panose="02020603050405020304" pitchFamily="18" charset="0"/>
                <a:cs typeface="Times New Roman" panose="02020603050405020304" pitchFamily="18" charset="0"/>
              </a:rPr>
              <a:t>t</a:t>
            </a:r>
            <a:r>
              <a:rPr lang="en-US" altLang="zh-CN" sz="2800" i="1" baseline="-25000" dirty="0" err="1">
                <a:latin typeface="Times New Roman" panose="02020603050405020304" pitchFamily="18" charset="0"/>
                <a:cs typeface="Times New Roman" panose="02020603050405020304" pitchFamily="18" charset="0"/>
              </a:rPr>
              <a:t>W</a:t>
            </a:r>
            <a:r>
              <a:rPr lang="en-US" altLang="zh-CN" sz="2800" dirty="0">
                <a:latin typeface="Times New Roman" panose="02020603050405020304" pitchFamily="18" charset="0"/>
                <a:cs typeface="Times New Roman" panose="02020603050405020304" pitchFamily="18" charset="0"/>
              </a:rPr>
              <a:t>/(1-</a:t>
            </a:r>
            <a:r>
              <a:rPr lang="en-US" altLang="zh-CN" sz="2800" i="1" dirty="0">
                <a:latin typeface="Times New Roman" panose="02020603050405020304" pitchFamily="18" charset="0"/>
                <a:cs typeface="Times New Roman" panose="02020603050405020304" pitchFamily="18" charset="0"/>
              </a:rPr>
              <a:t>p</a:t>
            </a:r>
            <a:r>
              <a:rPr lang="en-US" altLang="zh-CN" sz="28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endParaRPr lang="en-US" altLang="zh-CN" b="1" dirty="0">
              <a:solidFill>
                <a:srgbClr val="000000"/>
              </a:solidFill>
              <a:latin typeface="Times New Roman" panose="02020603050405020304" pitchFamily="18" charset="0"/>
              <a:cs typeface="Times New Roman" panose="02020603050405020304" pitchFamily="18" charset="0"/>
            </a:endParaRPr>
          </a:p>
          <a:p>
            <a:pPr>
              <a:lnSpc>
                <a:spcPct val="90000"/>
              </a:lnSpc>
              <a:buClr>
                <a:schemeClr val="accent1"/>
              </a:buClr>
            </a:pPr>
            <a:r>
              <a:rPr lang="zh-CN" altLang="en-US" dirty="0">
                <a:latin typeface="Times New Roman" panose="02020603050405020304" pitchFamily="18" charset="0"/>
                <a:cs typeface="Times New Roman" panose="02020603050405020304" pitchFamily="18" charset="0"/>
              </a:rPr>
              <a:t>系统最大吞吐量</a:t>
            </a:r>
            <a:r>
              <a:rPr lang="zh-CN" altLang="en-US"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cs typeface="Times New Roman" panose="02020603050405020304" pitchFamily="18" charset="0"/>
                <a:sym typeface="Symbol" panose="05050102010706020507" pitchFamily="18" charset="2"/>
              </a:rPr>
              <a:t>max</a:t>
            </a:r>
            <a:r>
              <a:rPr lang="zh-CN" altLang="en-US" b="1"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每秒成功发送的</a:t>
            </a:r>
            <a:r>
              <a:rPr lang="zh-CN" altLang="en-US" dirty="0">
                <a:solidFill>
                  <a:srgbClr val="C00000"/>
                </a:solidFill>
                <a:latin typeface="Times New Roman" panose="02020603050405020304" pitchFamily="18" charset="0"/>
                <a:cs typeface="Times New Roman" panose="02020603050405020304" pitchFamily="18" charset="0"/>
              </a:rPr>
              <a:t>帧数</a:t>
            </a:r>
            <a:r>
              <a:rPr lang="zh-CN" altLang="en-US" b="1" dirty="0">
                <a:latin typeface="Times New Roman" panose="02020603050405020304" pitchFamily="18" charset="0"/>
                <a:cs typeface="Times New Roman" panose="02020603050405020304" pitchFamily="18" charset="0"/>
              </a:rPr>
              <a:t>）</a:t>
            </a:r>
            <a:endParaRPr lang="zh-CN" altLang="en-US" sz="2000" b="1" dirty="0">
              <a:solidFill>
                <a:srgbClr val="000000"/>
              </a:solidFill>
              <a:latin typeface="Times New Roman" panose="02020603050405020304" pitchFamily="18" charset="0"/>
              <a:cs typeface="Times New Roman" panose="02020603050405020304" pitchFamily="18" charset="0"/>
            </a:endParaRPr>
          </a:p>
          <a:p>
            <a:pPr algn="ctr">
              <a:lnSpc>
                <a:spcPct val="90000"/>
              </a:lnSpc>
              <a:buNone/>
            </a:pPr>
            <a:r>
              <a:rPr lang="zh-CN" altLang="en-US"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cs typeface="Times New Roman" panose="02020603050405020304" pitchFamily="18" charset="0"/>
                <a:sym typeface="Symbol" panose="05050102010706020507" pitchFamily="18" charset="2"/>
              </a:rPr>
              <a:t>max</a:t>
            </a:r>
            <a:r>
              <a:rPr lang="en-US" altLang="zh-CN" baseline="-25000"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W</a:t>
            </a:r>
            <a:endParaRPr lang="en-US" altLang="zh-CN" b="1" i="1" baseline="-25000" dirty="0">
              <a:latin typeface="Times New Roman" panose="02020603050405020304" pitchFamily="18" charset="0"/>
              <a:cs typeface="Times New Roman" panose="02020603050405020304" pitchFamily="18" charset="0"/>
            </a:endParaRPr>
          </a:p>
          <a:p>
            <a:pPr>
              <a:lnSpc>
                <a:spcPct val="90000"/>
              </a:lnSpc>
              <a:buClr>
                <a:schemeClr val="accent1"/>
              </a:buClr>
            </a:pPr>
            <a:r>
              <a:rPr lang="zh-CN" altLang="en-US" dirty="0">
                <a:latin typeface="Times New Roman" panose="02020603050405020304" pitchFamily="18" charset="0"/>
                <a:cs typeface="Times New Roman" panose="02020603050405020304" pitchFamily="18" charset="0"/>
              </a:rPr>
              <a:t>极限吞吐量</a:t>
            </a:r>
            <a:endParaRPr lang="en-US" altLang="zh-CN" dirty="0">
              <a:latin typeface="Times New Roman" panose="02020603050405020304" pitchFamily="18" charset="0"/>
              <a:cs typeface="Times New Roman" panose="02020603050405020304" pitchFamily="18" charset="0"/>
            </a:endParaRPr>
          </a:p>
          <a:p>
            <a:pPr marL="0" indent="0" algn="ctr">
              <a:lnSpc>
                <a:spcPct val="90000"/>
              </a:lnSpc>
              <a:buClr>
                <a:schemeClr val="accent1"/>
              </a:buClr>
              <a:buNone/>
            </a:pPr>
            <a:r>
              <a:rPr lang="en-US" altLang="zh-CN" i="1" dirty="0">
                <a:latin typeface="Times New Roman" panose="02020603050405020304" pitchFamily="18" charset="0"/>
                <a:cs typeface="Times New Roman" panose="02020603050405020304" pitchFamily="18" charset="0"/>
              </a:rPr>
              <a:t>M</a:t>
            </a:r>
            <a:r>
              <a:rPr lang="en-US" altLang="zh-CN" dirty="0">
                <a:latin typeface="Times New Roman" panose="02020603050405020304" pitchFamily="18" charset="0"/>
                <a:cs typeface="Times New Roman" panose="02020603050405020304" pitchFamily="18" charset="0"/>
              </a:rPr>
              <a:t> = 1/ </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I</a:t>
            </a:r>
            <a:r>
              <a:rPr lang="en-US" altLang="zh-CN" baseline="-25000" dirty="0">
                <a:latin typeface="Times New Roman" panose="02020603050405020304" pitchFamily="18" charset="0"/>
                <a:cs typeface="Times New Roman" panose="02020603050405020304" pitchFamily="18" charset="0"/>
              </a:rPr>
              <a:t> </a:t>
            </a:r>
          </a:p>
          <a:p>
            <a:pPr>
              <a:lnSpc>
                <a:spcPct val="90000"/>
              </a:lnSpc>
              <a:buClr>
                <a:schemeClr val="accent1"/>
              </a:buClr>
            </a:pPr>
            <a:r>
              <a:rPr lang="zh-CN" altLang="en-US" dirty="0">
                <a:latin typeface="Times New Roman" panose="02020603050405020304" pitchFamily="18" charset="0"/>
                <a:cs typeface="Times New Roman" panose="02020603050405020304" pitchFamily="18" charset="0"/>
              </a:rPr>
              <a:t>系统传输效率：最大吞吐量</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极限吞吐量</a:t>
            </a:r>
          </a:p>
          <a:p>
            <a:pPr algn="ctr">
              <a:lnSpc>
                <a:spcPct val="90000"/>
              </a:lnSpc>
              <a:buNone/>
            </a:pPr>
            <a:r>
              <a:rPr lang="el-GR" altLang="zh-CN" dirty="0">
                <a:latin typeface="Times New Roman" panose="02020603050405020304" pitchFamily="18" charset="0"/>
                <a:cs typeface="Times New Roman" panose="02020603050405020304" pitchFamily="18" charset="0"/>
                <a:sym typeface="+mn-lt"/>
              </a:rPr>
              <a:t>η</a:t>
            </a:r>
            <a:r>
              <a:rPr lang="zh-CN" altLang="en-US"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cs typeface="Times New Roman" panose="02020603050405020304" pitchFamily="18" charset="0"/>
                <a:sym typeface="Symbol" panose="05050102010706020507" pitchFamily="18" charset="2"/>
              </a:rPr>
              <a:t>max</a:t>
            </a:r>
            <a:r>
              <a:rPr lang="en-US" altLang="zh-CN" baseline="-25000"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M </a:t>
            </a:r>
            <a:r>
              <a:rPr lang="en-US" altLang="zh-CN" dirty="0">
                <a:latin typeface="Times New Roman" panose="02020603050405020304" pitchFamily="18" charset="0"/>
                <a:cs typeface="Times New Roman" panose="02020603050405020304" pitchFamily="18" charset="0"/>
              </a:rPr>
              <a:t>= (1-</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W</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a:t>
            </a:r>
          </a:p>
          <a:p>
            <a:pPr algn="ctr">
              <a:lnSpc>
                <a:spcPct val="90000"/>
              </a:lnSpc>
              <a:buNone/>
            </a:pPr>
            <a:endParaRPr lang="en-US" altLang="zh-CN" dirty="0">
              <a:latin typeface="Times New Roman" panose="02020603050405020304" pitchFamily="18" charset="0"/>
              <a:cs typeface="Times New Roman" panose="02020603050405020304" pitchFamily="18" charset="0"/>
            </a:endParaRPr>
          </a:p>
          <a:p>
            <a:pPr>
              <a:lnSpc>
                <a:spcPct val="90000"/>
              </a:lnSpc>
              <a:buClr>
                <a:schemeClr val="accent1"/>
              </a:buClr>
            </a:pPr>
            <a:endParaRPr lang="zh-CN" altLang="en-US" b="1"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79F8AE8B-B69B-4894-9B67-970187494626}"/>
              </a:ext>
            </a:extLst>
          </p:cNvPr>
          <p:cNvSpPr>
            <a:spLocks noGrp="1"/>
          </p:cNvSpPr>
          <p:nvPr>
            <p:ph type="sldNum" sz="quarter" idx="12"/>
          </p:nvPr>
        </p:nvSpPr>
        <p:spPr/>
        <p:txBody>
          <a:bodyPr/>
          <a:lstStyle/>
          <a:p>
            <a:fld id="{C8BB1146-E542-4D4E-B8E9-6919A11DDD48}" type="slidenum">
              <a:rPr lang="en-US" smtClean="0"/>
              <a:t>46</a:t>
            </a:fld>
            <a:endParaRPr lang="en-US"/>
          </a:p>
        </p:txBody>
      </p:sp>
    </p:spTree>
    <p:extLst>
      <p:ext uri="{BB962C8B-B14F-4D97-AF65-F5344CB8AC3E}">
        <p14:creationId xmlns:p14="http://schemas.microsoft.com/office/powerpoint/2010/main" val="474941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78847-77DA-494E-89B7-F3CD373394FF}"/>
              </a:ext>
            </a:extLst>
          </p:cNvPr>
          <p:cNvSpPr>
            <a:spLocks noGrp="1"/>
          </p:cNvSpPr>
          <p:nvPr>
            <p:ph type="title"/>
          </p:nvPr>
        </p:nvSpPr>
        <p:spPr/>
        <p:txBody>
          <a:bodyPr/>
          <a:lstStyle/>
          <a:p>
            <a:r>
              <a:rPr lang="zh-CN" altLang="en-US" dirty="0"/>
              <a:t>信道利用率和有效数据传输效率计算实例</a:t>
            </a:r>
          </a:p>
        </p:txBody>
      </p:sp>
      <p:sp>
        <p:nvSpPr>
          <p:cNvPr id="4" name="灯片编号占位符 3">
            <a:extLst>
              <a:ext uri="{FF2B5EF4-FFF2-40B4-BE49-F238E27FC236}">
                <a16:creationId xmlns:a16="http://schemas.microsoft.com/office/drawing/2014/main" id="{E8AEB374-4559-4C9D-AF64-49C24175F95F}"/>
              </a:ext>
            </a:extLst>
          </p:cNvPr>
          <p:cNvSpPr>
            <a:spLocks noGrp="1"/>
          </p:cNvSpPr>
          <p:nvPr>
            <p:ph type="sldNum" sz="quarter" idx="12"/>
          </p:nvPr>
        </p:nvSpPr>
        <p:spPr/>
        <p:txBody>
          <a:bodyPr/>
          <a:lstStyle/>
          <a:p>
            <a:fld id="{C8BB1146-E542-4D4E-B8E9-6919A11DDD48}" type="slidenum">
              <a:rPr lang="en-US" smtClean="0"/>
              <a:t>47</a:t>
            </a:fld>
            <a:endParaRPr lang="en-US"/>
          </a:p>
        </p:txBody>
      </p:sp>
      <p:sp>
        <p:nvSpPr>
          <p:cNvPr id="5" name="Rectangle 3">
            <a:extLst>
              <a:ext uri="{FF2B5EF4-FFF2-40B4-BE49-F238E27FC236}">
                <a16:creationId xmlns:a16="http://schemas.microsoft.com/office/drawing/2014/main" id="{5BA11BC2-6FD6-4795-8FD5-D165F59A3C8D}"/>
              </a:ext>
            </a:extLst>
          </p:cNvPr>
          <p:cNvSpPr txBox="1">
            <a:spLocks noChangeArrowheads="1"/>
          </p:cNvSpPr>
          <p:nvPr/>
        </p:nvSpPr>
        <p:spPr>
          <a:xfrm>
            <a:off x="807628" y="1635519"/>
            <a:ext cx="5162476" cy="3992452"/>
          </a:xfrm>
          <a:prstGeom prst="rect">
            <a:avLst/>
          </a:prstGeom>
          <a:solidFill>
            <a:srgbClr val="00B050">
              <a:alpha val="12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None/>
            </a:pPr>
            <a:r>
              <a:rPr lang="en-US" altLang="zh-CN" sz="2000" i="1" dirty="0">
                <a:latin typeface="Times New Roman" panose="02020603050405020304" pitchFamily="18" charset="0"/>
                <a:ea typeface="+mn-ea"/>
                <a:cs typeface="Times New Roman" panose="02020603050405020304" pitchFamily="18" charset="0"/>
                <a:sym typeface="+mn-lt"/>
              </a:rPr>
              <a:t>C </a:t>
            </a:r>
            <a:r>
              <a:rPr lang="en-US" altLang="zh-CN" sz="2000" dirty="0">
                <a:latin typeface="Times New Roman" panose="02020603050405020304" pitchFamily="18" charset="0"/>
                <a:ea typeface="+mn-ea"/>
                <a:cs typeface="Times New Roman" panose="02020603050405020304" pitchFamily="18" charset="0"/>
                <a:sym typeface="+mn-lt"/>
              </a:rPr>
              <a:t>= </a:t>
            </a:r>
            <a:r>
              <a:rPr lang="zh-CN" altLang="en-US" sz="2000" dirty="0">
                <a:latin typeface="Times New Roman" panose="02020603050405020304" pitchFamily="18" charset="0"/>
                <a:ea typeface="+mn-ea"/>
                <a:cs typeface="Times New Roman" panose="02020603050405020304" pitchFamily="18" charset="0"/>
                <a:sym typeface="+mn-lt"/>
              </a:rPr>
              <a:t>数据流发送速率（</a:t>
            </a:r>
            <a:r>
              <a:rPr lang="en-US" altLang="zh-CN" sz="2000" dirty="0">
                <a:latin typeface="Times New Roman" panose="02020603050405020304" pitchFamily="18" charset="0"/>
                <a:ea typeface="+mn-ea"/>
                <a:cs typeface="Times New Roman" panose="02020603050405020304" pitchFamily="18" charset="0"/>
                <a:sym typeface="+mn-lt"/>
              </a:rPr>
              <a:t>10Mbps</a:t>
            </a:r>
            <a:r>
              <a:rPr lang="zh-CN" altLang="en-US" sz="2000" dirty="0">
                <a:latin typeface="Times New Roman" panose="02020603050405020304" pitchFamily="18" charset="0"/>
                <a:ea typeface="+mn-ea"/>
                <a:cs typeface="Times New Roman" panose="02020603050405020304" pitchFamily="18" charset="0"/>
                <a:sym typeface="+mn-lt"/>
              </a:rPr>
              <a:t>或</a:t>
            </a:r>
            <a:r>
              <a:rPr lang="en-US" altLang="zh-CN" sz="2000" dirty="0">
                <a:latin typeface="Times New Roman" panose="02020603050405020304" pitchFamily="18" charset="0"/>
                <a:ea typeface="+mn-ea"/>
                <a:cs typeface="Times New Roman" panose="02020603050405020304" pitchFamily="18" charset="0"/>
                <a:sym typeface="+mn-lt"/>
              </a:rPr>
              <a:t>10bit/</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ea typeface="+mn-ea"/>
                <a:cs typeface="Times New Roman" panose="02020603050405020304" pitchFamily="18" charset="0"/>
              </a:rPr>
              <a:t>s </a:t>
            </a:r>
            <a:r>
              <a:rPr lang="zh-CN" altLang="en-US" sz="2000" dirty="0">
                <a:latin typeface="Times New Roman" panose="02020603050405020304" pitchFamily="18" charset="0"/>
                <a:ea typeface="+mn-ea"/>
                <a:cs typeface="Times New Roman" panose="02020603050405020304" pitchFamily="18" charset="0"/>
                <a:sym typeface="+mn-lt"/>
              </a:rPr>
              <a:t>）</a:t>
            </a:r>
          </a:p>
          <a:p>
            <a:pPr>
              <a:lnSpc>
                <a:spcPct val="150000"/>
              </a:lnSpc>
              <a:spcBef>
                <a:spcPts val="0"/>
              </a:spcBef>
              <a:buFont typeface="Wingdings" panose="05000000000000000000" pitchFamily="2" charset="2"/>
              <a:buNone/>
            </a:pPr>
            <a:r>
              <a:rPr lang="en-US" altLang="zh-CN" sz="2000" i="1" dirty="0">
                <a:latin typeface="Times New Roman" panose="02020603050405020304" pitchFamily="18" charset="0"/>
                <a:ea typeface="+mn-ea"/>
                <a:cs typeface="Times New Roman" panose="02020603050405020304" pitchFamily="18" charset="0"/>
                <a:sym typeface="+mn-lt"/>
              </a:rPr>
              <a:t>S </a:t>
            </a:r>
            <a:r>
              <a:rPr lang="en-US" altLang="zh-CN" sz="2000" dirty="0">
                <a:latin typeface="Times New Roman" panose="02020603050405020304" pitchFamily="18" charset="0"/>
                <a:ea typeface="+mn-ea"/>
                <a:cs typeface="Times New Roman" panose="02020603050405020304" pitchFamily="18" charset="0"/>
                <a:sym typeface="+mn-lt"/>
              </a:rPr>
              <a:t>= </a:t>
            </a:r>
            <a:r>
              <a:rPr lang="zh-CN" altLang="en-US" sz="2000" dirty="0">
                <a:latin typeface="Times New Roman" panose="02020603050405020304" pitchFamily="18" charset="0"/>
                <a:ea typeface="+mn-ea"/>
                <a:cs typeface="Times New Roman" panose="02020603050405020304" pitchFamily="18" charset="0"/>
                <a:sym typeface="+mn-lt"/>
              </a:rPr>
              <a:t>数据流在线路上传输速度（</a:t>
            </a:r>
            <a:r>
              <a:rPr lang="en-US" altLang="zh-CN" sz="2000" dirty="0">
                <a:latin typeface="Times New Roman" panose="02020603050405020304" pitchFamily="18" charset="0"/>
                <a:ea typeface="+mn-ea"/>
                <a:cs typeface="Times New Roman" panose="02020603050405020304" pitchFamily="18" charset="0"/>
                <a:sym typeface="+mn-lt"/>
              </a:rPr>
              <a:t>200m/</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ea typeface="+mn-ea"/>
                <a:cs typeface="Times New Roman" panose="02020603050405020304" pitchFamily="18" charset="0"/>
              </a:rPr>
              <a:t>s </a:t>
            </a:r>
            <a:r>
              <a:rPr lang="zh-CN" altLang="en-US" sz="2000" dirty="0">
                <a:latin typeface="Times New Roman" panose="02020603050405020304" pitchFamily="18" charset="0"/>
                <a:ea typeface="+mn-ea"/>
                <a:cs typeface="Times New Roman" panose="02020603050405020304" pitchFamily="18" charset="0"/>
                <a:sym typeface="+mn-lt"/>
              </a:rPr>
              <a:t>）</a:t>
            </a:r>
          </a:p>
          <a:p>
            <a:pPr>
              <a:lnSpc>
                <a:spcPct val="150000"/>
              </a:lnSpc>
              <a:spcBef>
                <a:spcPts val="0"/>
              </a:spcBef>
              <a:buFont typeface="Wingdings" panose="05000000000000000000" pitchFamily="2" charset="2"/>
              <a:buNone/>
            </a:pPr>
            <a:r>
              <a:rPr lang="en-US" altLang="zh-CN" sz="2000" i="1" dirty="0">
                <a:latin typeface="Times New Roman" panose="02020603050405020304" pitchFamily="18" charset="0"/>
                <a:ea typeface="+mn-ea"/>
                <a:cs typeface="Times New Roman" panose="02020603050405020304" pitchFamily="18" charset="0"/>
                <a:sym typeface="+mn-lt"/>
              </a:rPr>
              <a:t>D </a:t>
            </a:r>
            <a:r>
              <a:rPr lang="en-US" altLang="zh-CN" sz="2000" dirty="0">
                <a:latin typeface="Times New Roman" panose="02020603050405020304" pitchFamily="18" charset="0"/>
                <a:ea typeface="+mn-ea"/>
                <a:cs typeface="Times New Roman" panose="02020603050405020304" pitchFamily="18" charset="0"/>
                <a:sym typeface="+mn-lt"/>
              </a:rPr>
              <a:t>= </a:t>
            </a:r>
            <a:r>
              <a:rPr lang="zh-CN" altLang="en-US" sz="2000" dirty="0">
                <a:latin typeface="Times New Roman" panose="02020603050405020304" pitchFamily="18" charset="0"/>
                <a:ea typeface="+mn-ea"/>
                <a:cs typeface="Times New Roman" panose="02020603050405020304" pitchFamily="18" charset="0"/>
                <a:sym typeface="+mn-lt"/>
              </a:rPr>
              <a:t>发送方与接收方的距离（</a:t>
            </a:r>
            <a:r>
              <a:rPr lang="en-US" altLang="zh-CN" sz="2000" dirty="0">
                <a:latin typeface="Times New Roman" panose="02020603050405020304" pitchFamily="18" charset="0"/>
                <a:ea typeface="+mn-ea"/>
                <a:cs typeface="Times New Roman" panose="02020603050405020304" pitchFamily="18" charset="0"/>
                <a:sym typeface="+mn-lt"/>
              </a:rPr>
              <a:t>200m</a:t>
            </a:r>
            <a:r>
              <a:rPr lang="zh-CN" altLang="en-US" sz="2000" dirty="0">
                <a:latin typeface="Times New Roman" panose="02020603050405020304" pitchFamily="18" charset="0"/>
                <a:ea typeface="+mn-ea"/>
                <a:cs typeface="Times New Roman" panose="02020603050405020304" pitchFamily="18" charset="0"/>
                <a:sym typeface="+mn-lt"/>
              </a:rPr>
              <a:t>）</a:t>
            </a:r>
          </a:p>
          <a:p>
            <a:pPr>
              <a:lnSpc>
                <a:spcPct val="150000"/>
              </a:lnSpc>
              <a:spcBef>
                <a:spcPts val="0"/>
              </a:spcBef>
              <a:buFont typeface="Wingdings" panose="05000000000000000000" pitchFamily="2" charset="2"/>
              <a:buNone/>
            </a:pP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Proc</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 </a:t>
            </a:r>
            <a:r>
              <a:rPr lang="zh-CN" altLang="en-US" sz="2000" dirty="0">
                <a:latin typeface="Times New Roman" panose="02020603050405020304" pitchFamily="18" charset="0"/>
                <a:ea typeface="+mn-ea"/>
                <a:cs typeface="Times New Roman" panose="02020603050405020304" pitchFamily="18" charset="0"/>
                <a:sym typeface="+mn-lt"/>
              </a:rPr>
              <a:t>生成一帧的时间（</a:t>
            </a:r>
            <a:r>
              <a:rPr lang="en-US" altLang="zh-CN" sz="2000" dirty="0">
                <a:latin typeface="Times New Roman" panose="02020603050405020304" pitchFamily="18" charset="0"/>
                <a:ea typeface="+mn-ea"/>
                <a:cs typeface="Times New Roman" panose="02020603050405020304" pitchFamily="18" charset="0"/>
                <a:sym typeface="+mn-lt"/>
              </a:rPr>
              <a:t>1</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ea typeface="+mn-ea"/>
                <a:cs typeface="Times New Roman" panose="02020603050405020304" pitchFamily="18" charset="0"/>
              </a:rPr>
              <a:t>s </a:t>
            </a:r>
            <a:r>
              <a:rPr lang="zh-CN" altLang="en-US" sz="2000" dirty="0">
                <a:latin typeface="Times New Roman" panose="02020603050405020304" pitchFamily="18" charset="0"/>
                <a:ea typeface="+mn-ea"/>
                <a:cs typeface="Times New Roman" panose="02020603050405020304" pitchFamily="18" charset="0"/>
                <a:sym typeface="+mn-lt"/>
              </a:rPr>
              <a:t>）</a:t>
            </a:r>
          </a:p>
          <a:p>
            <a:pPr>
              <a:lnSpc>
                <a:spcPct val="150000"/>
              </a:lnSpc>
              <a:spcBef>
                <a:spcPts val="0"/>
              </a:spcBef>
              <a:buFont typeface="Wingdings" panose="05000000000000000000" pitchFamily="2" charset="2"/>
              <a:buNone/>
            </a:pPr>
            <a:r>
              <a:rPr lang="en-US" altLang="zh-CN" sz="2000" i="1" dirty="0" err="1">
                <a:latin typeface="Times New Roman" panose="02020603050405020304" pitchFamily="18" charset="0"/>
                <a:ea typeface="+mn-ea"/>
                <a:cs typeface="Times New Roman" panose="02020603050405020304" pitchFamily="18" charset="0"/>
                <a:sym typeface="+mn-lt"/>
              </a:rPr>
              <a:t>L</a:t>
            </a:r>
            <a:r>
              <a:rPr lang="en-US" altLang="zh-CN" sz="2000" i="1" baseline="-25000" dirty="0" err="1">
                <a:latin typeface="Times New Roman" panose="02020603050405020304" pitchFamily="18" charset="0"/>
                <a:ea typeface="+mn-ea"/>
                <a:cs typeface="Times New Roman" panose="02020603050405020304" pitchFamily="18" charset="0"/>
                <a:sym typeface="+mn-lt"/>
              </a:rPr>
              <a:t>f</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 </a:t>
            </a:r>
            <a:r>
              <a:rPr lang="zh-CN" altLang="en-US" sz="2000" dirty="0">
                <a:latin typeface="Times New Roman" panose="02020603050405020304" pitchFamily="18" charset="0"/>
                <a:ea typeface="+mn-ea"/>
                <a:cs typeface="Times New Roman" panose="02020603050405020304" pitchFamily="18" charset="0"/>
                <a:sym typeface="+mn-lt"/>
              </a:rPr>
              <a:t>一帧数据的比特数（</a:t>
            </a:r>
            <a:r>
              <a:rPr lang="en-US" altLang="zh-CN" sz="2000" dirty="0">
                <a:latin typeface="Times New Roman" panose="02020603050405020304" pitchFamily="18" charset="0"/>
                <a:ea typeface="+mn-ea"/>
                <a:cs typeface="Times New Roman" panose="02020603050405020304" pitchFamily="18" charset="0"/>
                <a:sym typeface="+mn-lt"/>
              </a:rPr>
              <a:t>200bit</a:t>
            </a:r>
            <a:r>
              <a:rPr lang="zh-CN" altLang="en-US" sz="2000" dirty="0">
                <a:latin typeface="Times New Roman" panose="02020603050405020304" pitchFamily="18" charset="0"/>
                <a:ea typeface="+mn-ea"/>
                <a:cs typeface="Times New Roman" panose="02020603050405020304" pitchFamily="18" charset="0"/>
                <a:sym typeface="+mn-lt"/>
              </a:rPr>
              <a:t>）</a:t>
            </a:r>
          </a:p>
          <a:p>
            <a:pPr>
              <a:lnSpc>
                <a:spcPct val="150000"/>
              </a:lnSpc>
              <a:spcBef>
                <a:spcPts val="0"/>
              </a:spcBef>
              <a:buFont typeface="Wingdings" panose="05000000000000000000" pitchFamily="2" charset="2"/>
              <a:buNone/>
            </a:pPr>
            <a:r>
              <a:rPr lang="en-US" altLang="zh-CN" sz="2000" i="1" dirty="0">
                <a:latin typeface="Times New Roman" panose="02020603050405020304" pitchFamily="18" charset="0"/>
                <a:ea typeface="+mn-ea"/>
                <a:cs typeface="Times New Roman" panose="02020603050405020304" pitchFamily="18" charset="0"/>
                <a:sym typeface="+mn-lt"/>
              </a:rPr>
              <a:t>N </a:t>
            </a:r>
            <a:r>
              <a:rPr lang="en-US" altLang="zh-CN" sz="2000" dirty="0">
                <a:latin typeface="Times New Roman" panose="02020603050405020304" pitchFamily="18" charset="0"/>
                <a:ea typeface="+mn-ea"/>
                <a:cs typeface="Times New Roman" panose="02020603050405020304" pitchFamily="18" charset="0"/>
                <a:sym typeface="+mn-lt"/>
              </a:rPr>
              <a:t>= </a:t>
            </a:r>
            <a:r>
              <a:rPr lang="zh-CN" altLang="en-US" sz="2000" dirty="0">
                <a:latin typeface="Times New Roman" panose="02020603050405020304" pitchFamily="18" charset="0"/>
                <a:ea typeface="+mn-ea"/>
                <a:cs typeface="Times New Roman" panose="02020603050405020304" pitchFamily="18" charset="0"/>
                <a:sym typeface="+mn-lt"/>
              </a:rPr>
              <a:t>一帧数据的有效数据比特数（</a:t>
            </a:r>
            <a:r>
              <a:rPr lang="en-US" altLang="zh-CN" sz="2000" dirty="0">
                <a:latin typeface="Times New Roman" panose="02020603050405020304" pitchFamily="18" charset="0"/>
                <a:ea typeface="+mn-ea"/>
                <a:cs typeface="Times New Roman" panose="02020603050405020304" pitchFamily="18" charset="0"/>
                <a:sym typeface="+mn-lt"/>
              </a:rPr>
              <a:t>160bit</a:t>
            </a:r>
            <a:r>
              <a:rPr lang="zh-CN" altLang="en-US" sz="2000" dirty="0">
                <a:latin typeface="Times New Roman" panose="02020603050405020304" pitchFamily="18" charset="0"/>
                <a:ea typeface="+mn-ea"/>
                <a:cs typeface="Times New Roman" panose="02020603050405020304" pitchFamily="18" charset="0"/>
                <a:sym typeface="+mn-lt"/>
              </a:rPr>
              <a:t>）</a:t>
            </a:r>
          </a:p>
          <a:p>
            <a:pPr>
              <a:lnSpc>
                <a:spcPct val="150000"/>
              </a:lnSpc>
              <a:spcBef>
                <a:spcPts val="0"/>
              </a:spcBef>
              <a:buFont typeface="Wingdings" panose="05000000000000000000" pitchFamily="2" charset="2"/>
              <a:buNone/>
            </a:pPr>
            <a:r>
              <a:rPr lang="en-US" altLang="zh-CN" sz="2000" i="1" dirty="0">
                <a:latin typeface="Times New Roman" panose="02020603050405020304" pitchFamily="18" charset="0"/>
                <a:ea typeface="+mn-ea"/>
                <a:cs typeface="Times New Roman" panose="02020603050405020304" pitchFamily="18" charset="0"/>
                <a:sym typeface="+mn-lt"/>
              </a:rPr>
              <a:t>L</a:t>
            </a:r>
            <a:r>
              <a:rPr lang="en-US" altLang="zh-CN" sz="2000" i="1" baseline="-25000" dirty="0">
                <a:latin typeface="Times New Roman" panose="02020603050405020304" pitchFamily="18" charset="0"/>
                <a:ea typeface="+mn-ea"/>
                <a:cs typeface="Times New Roman" panose="02020603050405020304" pitchFamily="18" charset="0"/>
                <a:sym typeface="+mn-lt"/>
              </a:rPr>
              <a:t>S </a:t>
            </a:r>
            <a:r>
              <a:rPr lang="en-US" altLang="zh-CN" sz="2000" dirty="0">
                <a:latin typeface="Times New Roman" panose="02020603050405020304" pitchFamily="18" charset="0"/>
                <a:ea typeface="+mn-ea"/>
                <a:cs typeface="Times New Roman" panose="02020603050405020304" pitchFamily="18" charset="0"/>
                <a:sym typeface="+mn-lt"/>
              </a:rPr>
              <a:t>= </a:t>
            </a:r>
            <a:r>
              <a:rPr lang="zh-CN" altLang="en-US" sz="2000" dirty="0">
                <a:latin typeface="Times New Roman" panose="02020603050405020304" pitchFamily="18" charset="0"/>
                <a:ea typeface="+mn-ea"/>
                <a:cs typeface="Times New Roman" panose="02020603050405020304" pitchFamily="18" charset="0"/>
                <a:sym typeface="+mn-lt"/>
              </a:rPr>
              <a:t>一帧确认帧的比特数（</a:t>
            </a:r>
            <a:r>
              <a:rPr lang="en-US" altLang="zh-CN" sz="2000" dirty="0">
                <a:latin typeface="Times New Roman" panose="02020603050405020304" pitchFamily="18" charset="0"/>
                <a:ea typeface="+mn-ea"/>
                <a:cs typeface="Times New Roman" panose="02020603050405020304" pitchFamily="18" charset="0"/>
                <a:sym typeface="+mn-lt"/>
              </a:rPr>
              <a:t>40bit</a:t>
            </a:r>
            <a:r>
              <a:rPr lang="zh-CN" altLang="en-US" sz="2000" dirty="0">
                <a:latin typeface="Times New Roman" panose="02020603050405020304" pitchFamily="18" charset="0"/>
                <a:ea typeface="+mn-ea"/>
                <a:cs typeface="Times New Roman" panose="02020603050405020304" pitchFamily="18" charset="0"/>
                <a:sym typeface="+mn-lt"/>
              </a:rPr>
              <a:t>）</a:t>
            </a:r>
          </a:p>
        </p:txBody>
      </p:sp>
      <p:sp>
        <p:nvSpPr>
          <p:cNvPr id="6" name="Rectangle 3">
            <a:extLst>
              <a:ext uri="{FF2B5EF4-FFF2-40B4-BE49-F238E27FC236}">
                <a16:creationId xmlns:a16="http://schemas.microsoft.com/office/drawing/2014/main" id="{C6A918B2-5472-4903-B501-5D82FBDCBF19}"/>
              </a:ext>
            </a:extLst>
          </p:cNvPr>
          <p:cNvSpPr txBox="1">
            <a:spLocks noChangeArrowheads="1"/>
          </p:cNvSpPr>
          <p:nvPr/>
        </p:nvSpPr>
        <p:spPr>
          <a:xfrm>
            <a:off x="6761776" y="1668942"/>
            <a:ext cx="4423058" cy="4427945"/>
          </a:xfrm>
          <a:prstGeom prst="rect">
            <a:avLst/>
          </a:prstGeom>
          <a:solidFill>
            <a:srgbClr val="00B050">
              <a:alpha val="12000"/>
            </a:srgb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Wingdings" panose="05000000000000000000" pitchFamily="2" charset="2"/>
              <a:buNone/>
            </a:pP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W</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i="1" dirty="0">
                <a:latin typeface="Times New Roman" panose="02020603050405020304" pitchFamily="18" charset="0"/>
                <a:ea typeface="+mn-ea"/>
                <a:cs typeface="Times New Roman" panose="02020603050405020304" pitchFamily="18" charset="0"/>
                <a:sym typeface="+mn-lt"/>
              </a:rPr>
              <a:t>=  t</a:t>
            </a:r>
            <a:r>
              <a:rPr lang="en-US" altLang="zh-CN" sz="2000" i="1" baseline="-25000" dirty="0">
                <a:latin typeface="Times New Roman" panose="02020603050405020304" pitchFamily="18" charset="0"/>
                <a:ea typeface="+mn-ea"/>
                <a:cs typeface="Times New Roman" panose="02020603050405020304" pitchFamily="18" charset="0"/>
                <a:sym typeface="+mn-lt"/>
              </a:rPr>
              <a:t>I</a:t>
            </a:r>
            <a:r>
              <a:rPr lang="en-US" altLang="zh-CN" sz="2000" i="1" dirty="0">
                <a:latin typeface="Times New Roman" panose="02020603050405020304" pitchFamily="18" charset="0"/>
                <a:ea typeface="+mn-ea"/>
                <a:cs typeface="Times New Roman" panose="02020603050405020304" pitchFamily="18" charset="0"/>
                <a:sym typeface="+mn-lt"/>
              </a:rPr>
              <a:t>+</a:t>
            </a:r>
            <a:r>
              <a:rPr lang="en-US" altLang="zh-CN" sz="2000" dirty="0">
                <a:latin typeface="Times New Roman" panose="02020603050405020304" pitchFamily="18" charset="0"/>
                <a:ea typeface="+mn-ea"/>
                <a:cs typeface="Times New Roman" panose="02020603050405020304" pitchFamily="18" charset="0"/>
                <a:sym typeface="+mn-lt"/>
              </a:rPr>
              <a:t>2</a:t>
            </a:r>
            <a:r>
              <a:rPr lang="en-US" altLang="zh-CN" sz="2000" i="1" dirty="0">
                <a:latin typeface="Times New Roman" panose="02020603050405020304" pitchFamily="18" charset="0"/>
                <a:ea typeface="+mn-ea"/>
                <a:cs typeface="Times New Roman" panose="02020603050405020304" pitchFamily="18" charset="0"/>
                <a:sym typeface="+mn-lt"/>
              </a:rPr>
              <a:t>t</a:t>
            </a:r>
            <a:r>
              <a:rPr lang="en-US" altLang="zh-CN" sz="2000" i="1" baseline="-25000" dirty="0">
                <a:latin typeface="Times New Roman" panose="02020603050405020304" pitchFamily="18" charset="0"/>
                <a:ea typeface="+mn-ea"/>
                <a:cs typeface="Times New Roman" panose="02020603050405020304" pitchFamily="18" charset="0"/>
                <a:sym typeface="+mn-lt"/>
              </a:rPr>
              <a:t>P</a:t>
            </a:r>
            <a:r>
              <a:rPr lang="en-US" altLang="zh-CN" sz="2000" i="1" dirty="0">
                <a:latin typeface="Times New Roman" panose="02020603050405020304" pitchFamily="18" charset="0"/>
                <a:ea typeface="+mn-ea"/>
                <a:cs typeface="Times New Roman" panose="02020603050405020304" pitchFamily="18" charset="0"/>
                <a:sym typeface="+mn-lt"/>
              </a:rPr>
              <a:t>+</a:t>
            </a:r>
            <a:r>
              <a:rPr lang="en-US" altLang="zh-CN" sz="2000" dirty="0">
                <a:latin typeface="Times New Roman" panose="02020603050405020304" pitchFamily="18" charset="0"/>
                <a:ea typeface="+mn-ea"/>
                <a:cs typeface="Times New Roman" panose="02020603050405020304" pitchFamily="18" charset="0"/>
                <a:sym typeface="+mn-lt"/>
              </a:rPr>
              <a:t>2</a:t>
            </a:r>
            <a:r>
              <a:rPr lang="en-US" altLang="zh-CN" sz="2000" i="1" dirty="0">
                <a:latin typeface="Times New Roman" panose="02020603050405020304" pitchFamily="18" charset="0"/>
                <a:ea typeface="+mn-ea"/>
                <a:cs typeface="Times New Roman" panose="02020603050405020304" pitchFamily="18" charset="0"/>
                <a:sym typeface="+mn-lt"/>
              </a:rPr>
              <a:t>t</a:t>
            </a:r>
            <a:r>
              <a:rPr lang="en-US" altLang="zh-CN" sz="2000" i="1" baseline="-25000" dirty="0">
                <a:latin typeface="Times New Roman" panose="02020603050405020304" pitchFamily="18" charset="0"/>
                <a:ea typeface="+mn-ea"/>
                <a:cs typeface="Times New Roman" panose="02020603050405020304" pitchFamily="18" charset="0"/>
                <a:sym typeface="+mn-lt"/>
              </a:rPr>
              <a:t>Proc</a:t>
            </a:r>
            <a:r>
              <a:rPr lang="en-US" altLang="zh-CN" sz="2000" i="1" dirty="0">
                <a:latin typeface="Times New Roman" panose="02020603050405020304" pitchFamily="18" charset="0"/>
                <a:ea typeface="+mn-ea"/>
                <a:cs typeface="Times New Roman" panose="02020603050405020304" pitchFamily="18" charset="0"/>
                <a:sym typeface="+mn-lt"/>
              </a:rPr>
              <a:t>+t</a:t>
            </a:r>
            <a:r>
              <a:rPr lang="en-US" altLang="zh-CN" sz="2000" i="1" baseline="-25000" dirty="0">
                <a:latin typeface="Times New Roman" panose="02020603050405020304" pitchFamily="18" charset="0"/>
                <a:ea typeface="+mn-ea"/>
                <a:cs typeface="Times New Roman" panose="02020603050405020304" pitchFamily="18" charset="0"/>
                <a:sym typeface="+mn-lt"/>
              </a:rPr>
              <a:t>S</a:t>
            </a:r>
            <a:r>
              <a:rPr lang="en-US" altLang="zh-CN" sz="2000" dirty="0">
                <a:latin typeface="Times New Roman" panose="02020603050405020304" pitchFamily="18" charset="0"/>
                <a:ea typeface="+mn-ea"/>
                <a:cs typeface="Times New Roman" panose="02020603050405020304" pitchFamily="18" charset="0"/>
                <a:sym typeface="+mn-lt"/>
              </a:rPr>
              <a:t> </a:t>
            </a:r>
          </a:p>
          <a:p>
            <a:pPr>
              <a:lnSpc>
                <a:spcPct val="120000"/>
              </a:lnSpc>
              <a:spcBef>
                <a:spcPts val="0"/>
              </a:spcBef>
              <a:buFont typeface="Wingdings" panose="05000000000000000000" pitchFamily="2" charset="2"/>
              <a:buNone/>
            </a:pP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I</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  </a:t>
            </a:r>
            <a:r>
              <a:rPr lang="en-US" altLang="zh-CN" sz="2000" i="1" dirty="0" err="1">
                <a:latin typeface="Times New Roman" panose="02020603050405020304" pitchFamily="18" charset="0"/>
                <a:ea typeface="+mn-ea"/>
                <a:cs typeface="Times New Roman" panose="02020603050405020304" pitchFamily="18" charset="0"/>
                <a:sym typeface="+mn-lt"/>
              </a:rPr>
              <a:t>L</a:t>
            </a:r>
            <a:r>
              <a:rPr lang="en-US" altLang="zh-CN" sz="2000" i="1" baseline="-25000" dirty="0" err="1">
                <a:latin typeface="Times New Roman" panose="02020603050405020304" pitchFamily="18" charset="0"/>
                <a:ea typeface="+mn-ea"/>
                <a:cs typeface="Times New Roman" panose="02020603050405020304" pitchFamily="18" charset="0"/>
                <a:sym typeface="+mn-lt"/>
              </a:rPr>
              <a:t>f</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a:t>
            </a:r>
            <a:r>
              <a:rPr lang="en-US" altLang="zh-CN" sz="2000" i="1" dirty="0">
                <a:latin typeface="Times New Roman" panose="02020603050405020304" pitchFamily="18" charset="0"/>
                <a:ea typeface="+mn-ea"/>
                <a:cs typeface="Times New Roman" panose="02020603050405020304" pitchFamily="18" charset="0"/>
                <a:sym typeface="+mn-lt"/>
              </a:rPr>
              <a:t>C  </a:t>
            </a:r>
            <a:r>
              <a:rPr lang="en-US" altLang="zh-CN" sz="2000" dirty="0">
                <a:latin typeface="Times New Roman" panose="02020603050405020304" pitchFamily="18" charset="0"/>
                <a:ea typeface="+mn-ea"/>
                <a:cs typeface="Times New Roman" panose="02020603050405020304" pitchFamily="18" charset="0"/>
                <a:sym typeface="+mn-lt"/>
              </a:rPr>
              <a:t>=  200/10=20(</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mn-ea"/>
                <a:cs typeface="Times New Roman" panose="02020603050405020304" pitchFamily="18" charset="0"/>
              </a:rPr>
              <a:t>s</a:t>
            </a:r>
            <a:r>
              <a:rPr lang="en-US" altLang="zh-CN" sz="2000" dirty="0">
                <a:latin typeface="Times New Roman" panose="02020603050405020304" pitchFamily="18" charset="0"/>
                <a:ea typeface="+mn-ea"/>
                <a:cs typeface="Times New Roman" panose="02020603050405020304" pitchFamily="18" charset="0"/>
                <a:sym typeface="+mn-lt"/>
              </a:rPr>
              <a:t>)</a:t>
            </a:r>
          </a:p>
          <a:p>
            <a:pPr>
              <a:lnSpc>
                <a:spcPct val="120000"/>
              </a:lnSpc>
              <a:spcBef>
                <a:spcPts val="0"/>
              </a:spcBef>
              <a:buNone/>
            </a:pP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P</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 </a:t>
            </a:r>
            <a:r>
              <a:rPr lang="en-US" altLang="zh-CN" sz="2000" i="1" dirty="0">
                <a:latin typeface="Times New Roman" panose="02020603050405020304" pitchFamily="18" charset="0"/>
                <a:ea typeface="+mn-ea"/>
                <a:cs typeface="Times New Roman" panose="02020603050405020304" pitchFamily="18" charset="0"/>
                <a:sym typeface="+mn-lt"/>
              </a:rPr>
              <a:t>D</a:t>
            </a:r>
            <a:r>
              <a:rPr lang="en-US" altLang="zh-CN" sz="2000" dirty="0">
                <a:latin typeface="Times New Roman" panose="02020603050405020304" pitchFamily="18" charset="0"/>
                <a:ea typeface="+mn-ea"/>
                <a:cs typeface="Times New Roman" panose="02020603050405020304" pitchFamily="18" charset="0"/>
                <a:sym typeface="+mn-lt"/>
              </a:rPr>
              <a:t>/</a:t>
            </a:r>
            <a:r>
              <a:rPr lang="en-US" altLang="zh-CN" sz="2000" i="1" dirty="0">
                <a:latin typeface="Times New Roman" panose="02020603050405020304" pitchFamily="18" charset="0"/>
                <a:ea typeface="+mn-ea"/>
                <a:cs typeface="Times New Roman" panose="02020603050405020304" pitchFamily="18" charset="0"/>
                <a:sym typeface="+mn-lt"/>
              </a:rPr>
              <a:t>S </a:t>
            </a:r>
            <a:r>
              <a:rPr lang="en-US" altLang="zh-CN" sz="2000" dirty="0">
                <a:latin typeface="Times New Roman" panose="02020603050405020304" pitchFamily="18" charset="0"/>
                <a:ea typeface="+mn-ea"/>
                <a:cs typeface="Times New Roman" panose="02020603050405020304" pitchFamily="18" charset="0"/>
                <a:sym typeface="+mn-lt"/>
              </a:rPr>
              <a:t>= 200/200 = 1(</a:t>
            </a:r>
            <a:r>
              <a:rPr lang="en-US" altLang="zh-CN" sz="2400"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ea typeface="+mn-ea"/>
                <a:cs typeface="Times New Roman" panose="02020603050405020304" pitchFamily="18" charset="0"/>
              </a:rPr>
              <a:t>s</a:t>
            </a:r>
            <a:r>
              <a:rPr lang="en-US" altLang="zh-CN" sz="2000" dirty="0">
                <a:latin typeface="Times New Roman" panose="02020603050405020304" pitchFamily="18" charset="0"/>
                <a:ea typeface="+mn-ea"/>
                <a:cs typeface="Times New Roman" panose="02020603050405020304" pitchFamily="18" charset="0"/>
                <a:sym typeface="+mn-lt"/>
              </a:rPr>
              <a:t>)</a:t>
            </a:r>
          </a:p>
          <a:p>
            <a:pPr>
              <a:lnSpc>
                <a:spcPct val="120000"/>
              </a:lnSpc>
              <a:spcBef>
                <a:spcPts val="0"/>
              </a:spcBef>
              <a:buFont typeface="Wingdings" panose="05000000000000000000" pitchFamily="2" charset="2"/>
              <a:buNone/>
            </a:pP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Proc</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 1(</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mn-ea"/>
                <a:cs typeface="Times New Roman" panose="02020603050405020304" pitchFamily="18" charset="0"/>
              </a:rPr>
              <a:t>s</a:t>
            </a:r>
            <a:r>
              <a:rPr lang="en-US" altLang="zh-CN" sz="2000" dirty="0">
                <a:latin typeface="Times New Roman" panose="02020603050405020304" pitchFamily="18" charset="0"/>
                <a:ea typeface="+mn-ea"/>
                <a:cs typeface="Times New Roman" panose="02020603050405020304" pitchFamily="18" charset="0"/>
                <a:sym typeface="+mn-lt"/>
              </a:rPr>
              <a:t>) </a:t>
            </a:r>
          </a:p>
          <a:p>
            <a:pPr>
              <a:lnSpc>
                <a:spcPct val="120000"/>
              </a:lnSpc>
              <a:spcBef>
                <a:spcPts val="0"/>
              </a:spcBef>
              <a:buFont typeface="Wingdings" panose="05000000000000000000" pitchFamily="2" charset="2"/>
              <a:buNone/>
            </a:pP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S</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 </a:t>
            </a:r>
            <a:r>
              <a:rPr lang="en-US" altLang="zh-CN" sz="2000" i="1" dirty="0">
                <a:latin typeface="Times New Roman" panose="02020603050405020304" pitchFamily="18" charset="0"/>
                <a:ea typeface="+mn-ea"/>
                <a:cs typeface="Times New Roman" panose="02020603050405020304" pitchFamily="18" charset="0"/>
                <a:sym typeface="+mn-lt"/>
              </a:rPr>
              <a:t>L</a:t>
            </a:r>
            <a:r>
              <a:rPr lang="en-US" altLang="zh-CN" sz="2000" i="1" baseline="-25000" dirty="0">
                <a:latin typeface="Times New Roman" panose="02020603050405020304" pitchFamily="18" charset="0"/>
                <a:ea typeface="+mn-ea"/>
                <a:cs typeface="Times New Roman" panose="02020603050405020304" pitchFamily="18" charset="0"/>
                <a:sym typeface="+mn-lt"/>
              </a:rPr>
              <a:t>S </a:t>
            </a:r>
            <a:r>
              <a:rPr lang="en-US" altLang="zh-CN" sz="2000" dirty="0">
                <a:latin typeface="Times New Roman" panose="02020603050405020304" pitchFamily="18" charset="0"/>
                <a:ea typeface="+mn-ea"/>
                <a:cs typeface="Times New Roman" panose="02020603050405020304" pitchFamily="18" charset="0"/>
                <a:sym typeface="+mn-lt"/>
              </a:rPr>
              <a:t>/</a:t>
            </a:r>
            <a:r>
              <a:rPr lang="en-US" altLang="zh-CN" sz="2000" i="1" dirty="0">
                <a:latin typeface="Times New Roman" panose="02020603050405020304" pitchFamily="18" charset="0"/>
                <a:ea typeface="+mn-ea"/>
                <a:cs typeface="Times New Roman" panose="02020603050405020304" pitchFamily="18" charset="0"/>
                <a:sym typeface="+mn-lt"/>
              </a:rPr>
              <a:t>C </a:t>
            </a:r>
            <a:r>
              <a:rPr lang="en-US" altLang="zh-CN" sz="2000" dirty="0">
                <a:latin typeface="Times New Roman" panose="02020603050405020304" pitchFamily="18" charset="0"/>
                <a:ea typeface="+mn-ea"/>
                <a:cs typeface="Times New Roman" panose="02020603050405020304" pitchFamily="18" charset="0"/>
                <a:sym typeface="+mn-lt"/>
              </a:rPr>
              <a:t>= 40/10 =  4(</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mn-ea"/>
                <a:cs typeface="Times New Roman" panose="02020603050405020304" pitchFamily="18" charset="0"/>
              </a:rPr>
              <a:t>s</a:t>
            </a:r>
            <a:r>
              <a:rPr lang="en-US" altLang="zh-CN" sz="2000" dirty="0">
                <a:latin typeface="Times New Roman" panose="02020603050405020304" pitchFamily="18" charset="0"/>
                <a:ea typeface="+mn-ea"/>
                <a:cs typeface="Times New Roman" panose="02020603050405020304" pitchFamily="18" charset="0"/>
                <a:sym typeface="+mn-lt"/>
              </a:rPr>
              <a:t>) </a:t>
            </a:r>
          </a:p>
          <a:p>
            <a:pPr>
              <a:lnSpc>
                <a:spcPct val="120000"/>
              </a:lnSpc>
              <a:spcBef>
                <a:spcPts val="0"/>
              </a:spcBef>
              <a:buFont typeface="Wingdings" panose="05000000000000000000" pitchFamily="2" charset="2"/>
              <a:buNone/>
            </a:pP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W</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 20 + 2×1 + 2×1 + 4 = 28(</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mn-ea"/>
                <a:cs typeface="Times New Roman" panose="02020603050405020304" pitchFamily="18" charset="0"/>
              </a:rPr>
              <a:t>s </a:t>
            </a:r>
            <a:r>
              <a:rPr lang="en-US" altLang="zh-CN" sz="2000" dirty="0">
                <a:latin typeface="Times New Roman" panose="02020603050405020304" pitchFamily="18" charset="0"/>
                <a:ea typeface="+mn-ea"/>
                <a:cs typeface="Times New Roman" panose="02020603050405020304" pitchFamily="18" charset="0"/>
                <a:sym typeface="+mn-lt"/>
              </a:rPr>
              <a:t>)</a:t>
            </a:r>
          </a:p>
          <a:p>
            <a:pPr>
              <a:lnSpc>
                <a:spcPct val="120000"/>
              </a:lnSpc>
              <a:spcBef>
                <a:spcPts val="0"/>
              </a:spcBef>
              <a:buFont typeface="Wingdings" panose="05000000000000000000" pitchFamily="2" charset="2"/>
              <a:buNone/>
            </a:pPr>
            <a:r>
              <a:rPr lang="zh-CN" altLang="en-US" sz="2000" dirty="0">
                <a:latin typeface="Times New Roman" panose="02020603050405020304" pitchFamily="18" charset="0"/>
                <a:ea typeface="+mn-ea"/>
                <a:cs typeface="Times New Roman" panose="02020603050405020304" pitchFamily="18" charset="0"/>
                <a:sym typeface="+mn-lt"/>
              </a:rPr>
              <a:t>发送信道利用率：</a:t>
            </a:r>
            <a:endParaRPr lang="en-US" altLang="zh-CN" sz="2000" dirty="0">
              <a:latin typeface="Times New Roman" panose="02020603050405020304" pitchFamily="18" charset="0"/>
              <a:ea typeface="+mn-ea"/>
              <a:cs typeface="Times New Roman" panose="02020603050405020304" pitchFamily="18" charset="0"/>
              <a:sym typeface="+mn-lt"/>
            </a:endParaRPr>
          </a:p>
          <a:p>
            <a:pPr>
              <a:lnSpc>
                <a:spcPct val="120000"/>
              </a:lnSpc>
              <a:spcBef>
                <a:spcPts val="0"/>
              </a:spcBef>
              <a:buFont typeface="Wingdings" panose="05000000000000000000" pitchFamily="2" charset="2"/>
              <a:buNone/>
            </a:pPr>
            <a:r>
              <a:rPr lang="en-US" altLang="zh-CN" sz="2000" i="1" dirty="0">
                <a:latin typeface="Times New Roman" panose="02020603050405020304" pitchFamily="18" charset="0"/>
                <a:ea typeface="+mn-ea"/>
                <a:cs typeface="Times New Roman" panose="02020603050405020304" pitchFamily="18" charset="0"/>
                <a:sym typeface="+mn-lt"/>
              </a:rPr>
              <a:t>         P </a:t>
            </a:r>
            <a:r>
              <a:rPr lang="en-US" altLang="zh-CN" sz="2000" dirty="0">
                <a:latin typeface="Times New Roman" panose="02020603050405020304" pitchFamily="18" charset="0"/>
                <a:ea typeface="+mn-ea"/>
                <a:cs typeface="Times New Roman" panose="02020603050405020304" pitchFamily="18" charset="0"/>
                <a:sym typeface="+mn-lt"/>
              </a:rPr>
              <a:t>= </a:t>
            </a: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I</a:t>
            </a:r>
            <a:r>
              <a:rPr lang="en-US" altLang="zh-CN" sz="2000" dirty="0">
                <a:latin typeface="Times New Roman" panose="02020603050405020304" pitchFamily="18" charset="0"/>
                <a:ea typeface="+mn-ea"/>
                <a:cs typeface="Times New Roman" panose="02020603050405020304" pitchFamily="18" charset="0"/>
                <a:sym typeface="+mn-lt"/>
              </a:rPr>
              <a:t>/</a:t>
            </a: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W</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i="1"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20/28 = 71.4% </a:t>
            </a:r>
          </a:p>
          <a:p>
            <a:pPr>
              <a:lnSpc>
                <a:spcPct val="120000"/>
              </a:lnSpc>
              <a:spcBef>
                <a:spcPts val="0"/>
              </a:spcBef>
              <a:buNone/>
            </a:pPr>
            <a:r>
              <a:rPr lang="zh-CN" altLang="en-US" sz="2000" dirty="0">
                <a:latin typeface="Times New Roman" panose="02020603050405020304" pitchFamily="18" charset="0"/>
                <a:ea typeface="+mn-ea"/>
                <a:cs typeface="Times New Roman" panose="02020603050405020304" pitchFamily="18" charset="0"/>
                <a:sym typeface="+mn-lt"/>
              </a:rPr>
              <a:t>有效数据传送速率：</a:t>
            </a:r>
            <a:endParaRPr lang="en-US" altLang="zh-CN" sz="2000" dirty="0">
              <a:latin typeface="Times New Roman" panose="02020603050405020304" pitchFamily="18" charset="0"/>
              <a:ea typeface="+mn-ea"/>
              <a:cs typeface="Times New Roman" panose="02020603050405020304" pitchFamily="18" charset="0"/>
              <a:sym typeface="+mn-lt"/>
            </a:endParaRPr>
          </a:p>
          <a:p>
            <a:pPr>
              <a:lnSpc>
                <a:spcPct val="120000"/>
              </a:lnSpc>
              <a:spcBef>
                <a:spcPts val="0"/>
              </a:spcBef>
              <a:buNone/>
            </a:pPr>
            <a:r>
              <a:rPr lang="en-US" altLang="zh-CN" sz="2000" i="1" dirty="0">
                <a:latin typeface="Times New Roman" panose="02020603050405020304" pitchFamily="18" charset="0"/>
                <a:ea typeface="+mn-ea"/>
                <a:cs typeface="Times New Roman" panose="02020603050405020304" pitchFamily="18" charset="0"/>
                <a:sym typeface="+mn-lt"/>
              </a:rPr>
              <a:t>         S </a:t>
            </a:r>
            <a:r>
              <a:rPr lang="en-US" altLang="zh-CN" sz="2000" dirty="0">
                <a:latin typeface="Times New Roman" panose="02020603050405020304" pitchFamily="18" charset="0"/>
                <a:ea typeface="+mn-ea"/>
                <a:cs typeface="Times New Roman" panose="02020603050405020304" pitchFamily="18" charset="0"/>
                <a:sym typeface="+mn-lt"/>
              </a:rPr>
              <a:t>= </a:t>
            </a:r>
            <a:r>
              <a:rPr lang="en-US" altLang="zh-CN" sz="2000" i="1" dirty="0">
                <a:latin typeface="Times New Roman" panose="02020603050405020304" pitchFamily="18" charset="0"/>
                <a:ea typeface="+mn-ea"/>
                <a:cs typeface="Times New Roman" panose="02020603050405020304" pitchFamily="18" charset="0"/>
                <a:sym typeface="+mn-lt"/>
              </a:rPr>
              <a:t>N</a:t>
            </a:r>
            <a:r>
              <a:rPr lang="en-US" altLang="zh-CN" sz="2000" dirty="0">
                <a:latin typeface="Times New Roman" panose="02020603050405020304" pitchFamily="18" charset="0"/>
                <a:ea typeface="+mn-ea"/>
                <a:cs typeface="Times New Roman" panose="02020603050405020304" pitchFamily="18" charset="0"/>
                <a:sym typeface="+mn-lt"/>
              </a:rPr>
              <a:t>/</a:t>
            </a: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W</a:t>
            </a:r>
            <a:r>
              <a:rPr lang="en-US" altLang="zh-CN" sz="2000" i="1" baseline="-25000" dirty="0">
                <a:latin typeface="Times New Roman" panose="02020603050405020304" pitchFamily="18" charset="0"/>
                <a:ea typeface="+mn-ea"/>
                <a:cs typeface="Times New Roman" panose="02020603050405020304" pitchFamily="18" charset="0"/>
                <a:sym typeface="+mn-lt"/>
              </a:rPr>
              <a:t> </a:t>
            </a:r>
          </a:p>
          <a:p>
            <a:pPr>
              <a:lnSpc>
                <a:spcPct val="120000"/>
              </a:lnSpc>
              <a:spcBef>
                <a:spcPts val="0"/>
              </a:spcBef>
              <a:buNone/>
            </a:pP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i="1" dirty="0">
                <a:latin typeface="Times New Roman" panose="02020603050405020304" pitchFamily="18" charset="0"/>
                <a:ea typeface="+mn-ea"/>
                <a:cs typeface="Times New Roman" panose="02020603050405020304" pitchFamily="18" charset="0"/>
                <a:sym typeface="+mn-lt"/>
              </a:rPr>
              <a:t>=</a:t>
            </a:r>
            <a:r>
              <a:rPr lang="en-US" altLang="zh-CN" sz="2000" dirty="0">
                <a:latin typeface="Times New Roman" panose="02020603050405020304" pitchFamily="18" charset="0"/>
                <a:ea typeface="+mn-ea"/>
                <a:cs typeface="Times New Roman" panose="02020603050405020304" pitchFamily="18" charset="0"/>
                <a:sym typeface="+mn-lt"/>
              </a:rPr>
              <a:t>160/28=5.7Mbps</a:t>
            </a:r>
          </a:p>
        </p:txBody>
      </p:sp>
      <p:sp>
        <p:nvSpPr>
          <p:cNvPr id="7" name="箭头: 右 6">
            <a:extLst>
              <a:ext uri="{FF2B5EF4-FFF2-40B4-BE49-F238E27FC236}">
                <a16:creationId xmlns:a16="http://schemas.microsoft.com/office/drawing/2014/main" id="{AF50A0FF-56D5-40C6-BCDB-FBAFE18CCB48}"/>
              </a:ext>
            </a:extLst>
          </p:cNvPr>
          <p:cNvSpPr/>
          <p:nvPr/>
        </p:nvSpPr>
        <p:spPr>
          <a:xfrm>
            <a:off x="5970104" y="3439622"/>
            <a:ext cx="791672" cy="480848"/>
          </a:xfrm>
          <a:prstGeom prst="rightArrow">
            <a:avLst/>
          </a:prstGeom>
          <a:solidFill>
            <a:srgbClr val="00B050">
              <a:alpha val="1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Times New Roman" panose="02020603050405020304" pitchFamily="18" charset="0"/>
              <a:cs typeface="Times New Roman" panose="02020603050405020304" pitchFamily="18" charset="0"/>
              <a:sym typeface="+mn-lt"/>
            </a:endParaRPr>
          </a:p>
        </p:txBody>
      </p:sp>
      <p:sp>
        <p:nvSpPr>
          <p:cNvPr id="8" name="文本框 7">
            <a:extLst>
              <a:ext uri="{FF2B5EF4-FFF2-40B4-BE49-F238E27FC236}">
                <a16:creationId xmlns:a16="http://schemas.microsoft.com/office/drawing/2014/main" id="{61B7A7C5-0E2E-4403-A02A-8028DAF0CB81}"/>
              </a:ext>
            </a:extLst>
          </p:cNvPr>
          <p:cNvSpPr txBox="1"/>
          <p:nvPr/>
        </p:nvSpPr>
        <p:spPr>
          <a:xfrm>
            <a:off x="749432" y="1230029"/>
            <a:ext cx="2069797" cy="497316"/>
          </a:xfrm>
          <a:prstGeom prst="rect">
            <a:avLst/>
          </a:prstGeom>
          <a:noFill/>
        </p:spPr>
        <p:txBody>
          <a:bodyPr wrap="square" rtlCol="0">
            <a:spAutoFit/>
          </a:bodyPr>
          <a:lstStyle/>
          <a:p>
            <a:pPr marL="342900" indent="-342900">
              <a:lnSpc>
                <a:spcPct val="120000"/>
              </a:lnSpc>
              <a:buFont typeface="Wingdings" panose="05000000000000000000" pitchFamily="2" charset="2"/>
              <a:buChar char="n"/>
            </a:pPr>
            <a:r>
              <a:rPr lang="zh-CN" altLang="en-US" sz="2400" dirty="0">
                <a:solidFill>
                  <a:srgbClr val="C00000"/>
                </a:solidFill>
                <a:latin typeface="Times New Roman" panose="02020603050405020304" pitchFamily="18" charset="0"/>
                <a:cs typeface="Times New Roman" panose="02020603050405020304" pitchFamily="18" charset="0"/>
                <a:sym typeface="+mn-lt"/>
              </a:rPr>
              <a:t>假设条件</a:t>
            </a:r>
            <a:endParaRPr lang="zh-CN" altLang="en-US" sz="2400" dirty="0">
              <a:latin typeface="Times New Roman" panose="02020603050405020304" pitchFamily="18" charset="0"/>
              <a:cs typeface="Times New Roman" panose="02020603050405020304" pitchFamily="18" charset="0"/>
              <a:sym typeface="+mn-lt"/>
            </a:endParaRPr>
          </a:p>
        </p:txBody>
      </p:sp>
      <p:sp>
        <p:nvSpPr>
          <p:cNvPr id="9" name="文本框 8">
            <a:extLst>
              <a:ext uri="{FF2B5EF4-FFF2-40B4-BE49-F238E27FC236}">
                <a16:creationId xmlns:a16="http://schemas.microsoft.com/office/drawing/2014/main" id="{238090A8-9D22-4C3C-8857-0D64428D8C0C}"/>
              </a:ext>
            </a:extLst>
          </p:cNvPr>
          <p:cNvSpPr txBox="1"/>
          <p:nvPr/>
        </p:nvSpPr>
        <p:spPr>
          <a:xfrm>
            <a:off x="6761776" y="1227747"/>
            <a:ext cx="2069797" cy="497316"/>
          </a:xfrm>
          <a:prstGeom prst="rect">
            <a:avLst/>
          </a:prstGeom>
          <a:noFill/>
        </p:spPr>
        <p:txBody>
          <a:bodyPr wrap="square" rtlCol="0">
            <a:spAutoFit/>
          </a:bodyPr>
          <a:lstStyle/>
          <a:p>
            <a:pPr marL="342900" indent="-342900">
              <a:lnSpc>
                <a:spcPct val="120000"/>
              </a:lnSpc>
              <a:buFont typeface="Wingdings" panose="05000000000000000000" pitchFamily="2" charset="2"/>
              <a:buChar char="n"/>
            </a:pPr>
            <a:r>
              <a:rPr lang="zh-CN" altLang="en-US" sz="2400" dirty="0">
                <a:solidFill>
                  <a:srgbClr val="C00000"/>
                </a:solidFill>
                <a:latin typeface="Times New Roman" panose="02020603050405020304" pitchFamily="18" charset="0"/>
                <a:cs typeface="Times New Roman" panose="02020603050405020304" pitchFamily="18" charset="0"/>
                <a:sym typeface="+mn-lt"/>
              </a:rPr>
              <a:t>计算结果</a:t>
            </a:r>
          </a:p>
        </p:txBody>
      </p:sp>
    </p:spTree>
    <p:extLst>
      <p:ext uri="{BB962C8B-B14F-4D97-AF65-F5344CB8AC3E}">
        <p14:creationId xmlns:p14="http://schemas.microsoft.com/office/powerpoint/2010/main" val="796963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889DB1-6791-4D11-9B09-80E21DB9AFEF}"/>
              </a:ext>
            </a:extLst>
          </p:cNvPr>
          <p:cNvSpPr>
            <a:spLocks noGrp="1"/>
          </p:cNvSpPr>
          <p:nvPr>
            <p:ph type="title"/>
          </p:nvPr>
        </p:nvSpPr>
        <p:spPr/>
        <p:txBody>
          <a:bodyPr/>
          <a:lstStyle/>
          <a:p>
            <a:r>
              <a:rPr lang="zh-CN" altLang="en-US" dirty="0"/>
              <a:t>基于停等协议实现差错控制</a:t>
            </a:r>
          </a:p>
        </p:txBody>
      </p:sp>
      <p:sp>
        <p:nvSpPr>
          <p:cNvPr id="3" name="内容占位符 2">
            <a:extLst>
              <a:ext uri="{FF2B5EF4-FFF2-40B4-BE49-F238E27FC236}">
                <a16:creationId xmlns:a16="http://schemas.microsoft.com/office/drawing/2014/main" id="{876D7781-4379-4A43-A25D-E27748C92F21}"/>
              </a:ext>
            </a:extLst>
          </p:cNvPr>
          <p:cNvSpPr>
            <a:spLocks noGrp="1"/>
          </p:cNvSpPr>
          <p:nvPr>
            <p:ph idx="1"/>
          </p:nvPr>
        </p:nvSpPr>
        <p:spPr/>
        <p:txBody>
          <a:bodyPr/>
          <a:lstStyle/>
          <a:p>
            <a:r>
              <a:rPr lang="zh-CN" altLang="en-US" dirty="0"/>
              <a:t>为实现差错控制，在停等协议中采用自动重复请求（</a:t>
            </a:r>
            <a:r>
              <a:rPr lang="en-US" altLang="zh-CN" dirty="0"/>
              <a:t>ARQ)</a:t>
            </a:r>
            <a:r>
              <a:rPr lang="zh-CN" altLang="en-US" dirty="0"/>
              <a:t>技术</a:t>
            </a:r>
          </a:p>
          <a:p>
            <a:r>
              <a:rPr lang="zh-CN" altLang="en-US" dirty="0"/>
              <a:t> </a:t>
            </a:r>
            <a:r>
              <a:rPr lang="en-US" altLang="zh-CN" dirty="0"/>
              <a:t>ARQ</a:t>
            </a:r>
            <a:r>
              <a:rPr lang="zh-CN" altLang="en-US" dirty="0"/>
              <a:t>处理如下三种错误情况：</a:t>
            </a:r>
          </a:p>
          <a:p>
            <a:pPr lvl="1"/>
            <a:r>
              <a:rPr lang="zh-CN" altLang="en-US" dirty="0"/>
              <a:t>帧破坏</a:t>
            </a:r>
          </a:p>
          <a:p>
            <a:pPr lvl="1"/>
            <a:r>
              <a:rPr lang="zh-CN" altLang="en-US" dirty="0"/>
              <a:t>帧丢失</a:t>
            </a:r>
          </a:p>
          <a:p>
            <a:pPr lvl="1"/>
            <a:r>
              <a:rPr lang="zh-CN" altLang="en-US" dirty="0"/>
              <a:t>应答帧丢失</a:t>
            </a:r>
          </a:p>
          <a:p>
            <a:endParaRPr lang="zh-CN" altLang="en-US" dirty="0"/>
          </a:p>
        </p:txBody>
      </p:sp>
      <p:sp>
        <p:nvSpPr>
          <p:cNvPr id="4" name="灯片编号占位符 3">
            <a:extLst>
              <a:ext uri="{FF2B5EF4-FFF2-40B4-BE49-F238E27FC236}">
                <a16:creationId xmlns:a16="http://schemas.microsoft.com/office/drawing/2014/main" id="{DFC13E26-2776-42D8-A422-BEE7315E3C78}"/>
              </a:ext>
            </a:extLst>
          </p:cNvPr>
          <p:cNvSpPr>
            <a:spLocks noGrp="1"/>
          </p:cNvSpPr>
          <p:nvPr>
            <p:ph type="sldNum" sz="quarter" idx="12"/>
          </p:nvPr>
        </p:nvSpPr>
        <p:spPr/>
        <p:txBody>
          <a:bodyPr/>
          <a:lstStyle/>
          <a:p>
            <a:fld id="{C8BB1146-E542-4D4E-B8E9-6919A11DDD48}" type="slidenum">
              <a:rPr lang="en-US" smtClean="0"/>
              <a:t>48</a:t>
            </a:fld>
            <a:endParaRPr lang="en-US"/>
          </a:p>
        </p:txBody>
      </p:sp>
    </p:spTree>
    <p:extLst>
      <p:ext uri="{BB962C8B-B14F-4D97-AF65-F5344CB8AC3E}">
        <p14:creationId xmlns:p14="http://schemas.microsoft.com/office/powerpoint/2010/main" val="6338411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41B0C2-8407-45E0-9762-85497AAC3003}"/>
              </a:ext>
            </a:extLst>
          </p:cNvPr>
          <p:cNvSpPr>
            <a:spLocks noGrp="1"/>
          </p:cNvSpPr>
          <p:nvPr>
            <p:ph type="title"/>
          </p:nvPr>
        </p:nvSpPr>
        <p:spPr/>
        <p:txBody>
          <a:bodyPr/>
          <a:lstStyle/>
          <a:p>
            <a:r>
              <a:rPr lang="zh-CN" altLang="en-US" dirty="0"/>
              <a:t>用 </a:t>
            </a:r>
            <a:r>
              <a:rPr lang="en-US" altLang="zh-CN" dirty="0"/>
              <a:t>ARQ </a:t>
            </a:r>
            <a:r>
              <a:rPr lang="zh-CN" altLang="en-US" dirty="0"/>
              <a:t>处理三种差错情形</a:t>
            </a:r>
          </a:p>
        </p:txBody>
      </p:sp>
      <p:sp>
        <p:nvSpPr>
          <p:cNvPr id="4" name="灯片编号占位符 3">
            <a:extLst>
              <a:ext uri="{FF2B5EF4-FFF2-40B4-BE49-F238E27FC236}">
                <a16:creationId xmlns:a16="http://schemas.microsoft.com/office/drawing/2014/main" id="{DA3E4A8D-FE3B-4160-A193-1DEFBEE078AB}"/>
              </a:ext>
            </a:extLst>
          </p:cNvPr>
          <p:cNvSpPr>
            <a:spLocks noGrp="1"/>
          </p:cNvSpPr>
          <p:nvPr>
            <p:ph type="sldNum" sz="quarter" idx="12"/>
          </p:nvPr>
        </p:nvSpPr>
        <p:spPr/>
        <p:txBody>
          <a:bodyPr/>
          <a:lstStyle/>
          <a:p>
            <a:fld id="{C8BB1146-E542-4D4E-B8E9-6919A11DDD48}" type="slidenum">
              <a:rPr lang="en-US" smtClean="0"/>
              <a:t>49</a:t>
            </a:fld>
            <a:endParaRPr lang="en-US"/>
          </a:p>
        </p:txBody>
      </p:sp>
      <p:sp>
        <p:nvSpPr>
          <p:cNvPr id="6" name="Line 104">
            <a:extLst>
              <a:ext uri="{FF2B5EF4-FFF2-40B4-BE49-F238E27FC236}">
                <a16:creationId xmlns:a16="http://schemas.microsoft.com/office/drawing/2014/main" id="{CFA68F55-4694-4D41-8EEC-2CEBC4F57D71}"/>
              </a:ext>
            </a:extLst>
          </p:cNvPr>
          <p:cNvSpPr>
            <a:spLocks noChangeShapeType="1"/>
          </p:cNvSpPr>
          <p:nvPr/>
        </p:nvSpPr>
        <p:spPr bwMode="auto">
          <a:xfrm>
            <a:off x="5466538" y="1734318"/>
            <a:ext cx="124790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6">
            <a:extLst>
              <a:ext uri="{FF2B5EF4-FFF2-40B4-BE49-F238E27FC236}">
                <a16:creationId xmlns:a16="http://schemas.microsoft.com/office/drawing/2014/main" id="{1DDC53DF-13D7-44EA-A90A-D48C71947942}"/>
              </a:ext>
            </a:extLst>
          </p:cNvPr>
          <p:cNvSpPr>
            <a:spLocks noChangeShapeType="1"/>
          </p:cNvSpPr>
          <p:nvPr/>
        </p:nvSpPr>
        <p:spPr bwMode="auto">
          <a:xfrm>
            <a:off x="1344611" y="1996257"/>
            <a:ext cx="1728788" cy="2889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7">
            <a:extLst>
              <a:ext uri="{FF2B5EF4-FFF2-40B4-BE49-F238E27FC236}">
                <a16:creationId xmlns:a16="http://schemas.microsoft.com/office/drawing/2014/main" id="{F2CE3EFF-670B-410C-8A3B-0D232D2057E2}"/>
              </a:ext>
            </a:extLst>
          </p:cNvPr>
          <p:cNvSpPr>
            <a:spLocks noChangeShapeType="1"/>
          </p:cNvSpPr>
          <p:nvPr/>
        </p:nvSpPr>
        <p:spPr bwMode="auto">
          <a:xfrm flipH="1">
            <a:off x="1344611" y="2329632"/>
            <a:ext cx="1728788"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 name="Text Box 13">
            <a:extLst>
              <a:ext uri="{FF2B5EF4-FFF2-40B4-BE49-F238E27FC236}">
                <a16:creationId xmlns:a16="http://schemas.microsoft.com/office/drawing/2014/main" id="{B887A43E-0142-4B66-B17C-3E2BC3395708}"/>
              </a:ext>
            </a:extLst>
          </p:cNvPr>
          <p:cNvSpPr txBox="1">
            <a:spLocks noChangeArrowheads="1"/>
          </p:cNvSpPr>
          <p:nvPr/>
        </p:nvSpPr>
        <p:spPr bwMode="auto">
          <a:xfrm>
            <a:off x="1793873" y="1915294"/>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12" name="Text Box 14">
            <a:extLst>
              <a:ext uri="{FF2B5EF4-FFF2-40B4-BE49-F238E27FC236}">
                <a16:creationId xmlns:a16="http://schemas.microsoft.com/office/drawing/2014/main" id="{F9166383-F9C0-44FA-99B3-3289307A6C3C}"/>
              </a:ext>
            </a:extLst>
          </p:cNvPr>
          <p:cNvSpPr txBox="1">
            <a:spLocks noChangeArrowheads="1"/>
          </p:cNvSpPr>
          <p:nvPr/>
        </p:nvSpPr>
        <p:spPr bwMode="auto">
          <a:xfrm>
            <a:off x="1793873" y="2348682"/>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0</a:t>
            </a:r>
          </a:p>
        </p:txBody>
      </p:sp>
      <p:sp>
        <p:nvSpPr>
          <p:cNvPr id="13" name="Text Box 20">
            <a:extLst>
              <a:ext uri="{FF2B5EF4-FFF2-40B4-BE49-F238E27FC236}">
                <a16:creationId xmlns:a16="http://schemas.microsoft.com/office/drawing/2014/main" id="{13CA3DF4-3A64-46A4-B2D6-87A3BA6F1360}"/>
              </a:ext>
            </a:extLst>
          </p:cNvPr>
          <p:cNvSpPr txBox="1">
            <a:spLocks noChangeArrowheads="1"/>
          </p:cNvSpPr>
          <p:nvPr/>
        </p:nvSpPr>
        <p:spPr bwMode="auto">
          <a:xfrm>
            <a:off x="950381" y="1061354"/>
            <a:ext cx="800219" cy="396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dirty="0">
                <a:solidFill>
                  <a:schemeClr val="accent1"/>
                </a:solidFill>
                <a:cs typeface="+mn-ea"/>
                <a:sym typeface="+mn-lt"/>
              </a:rPr>
              <a:t>站点</a:t>
            </a:r>
            <a:r>
              <a:rPr lang="en-US" altLang="zh-CN" dirty="0">
                <a:solidFill>
                  <a:schemeClr val="accent1"/>
                </a:solidFill>
                <a:cs typeface="+mn-ea"/>
                <a:sym typeface="+mn-lt"/>
              </a:rPr>
              <a:t>A</a:t>
            </a:r>
          </a:p>
        </p:txBody>
      </p:sp>
      <p:sp>
        <p:nvSpPr>
          <p:cNvPr id="14" name="Text Box 21">
            <a:extLst>
              <a:ext uri="{FF2B5EF4-FFF2-40B4-BE49-F238E27FC236}">
                <a16:creationId xmlns:a16="http://schemas.microsoft.com/office/drawing/2014/main" id="{845BD89A-8244-48EF-A407-931F1DC2F99E}"/>
              </a:ext>
            </a:extLst>
          </p:cNvPr>
          <p:cNvSpPr txBox="1">
            <a:spLocks noChangeArrowheads="1"/>
          </p:cNvSpPr>
          <p:nvPr/>
        </p:nvSpPr>
        <p:spPr bwMode="auto">
          <a:xfrm>
            <a:off x="2679168" y="1061354"/>
            <a:ext cx="800219" cy="396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a:solidFill>
                  <a:schemeClr val="accent1"/>
                </a:solidFill>
                <a:cs typeface="+mn-ea"/>
                <a:sym typeface="+mn-lt"/>
              </a:rPr>
              <a:t>站点</a:t>
            </a:r>
            <a:r>
              <a:rPr lang="en-US" altLang="zh-CN">
                <a:solidFill>
                  <a:schemeClr val="accent1"/>
                </a:solidFill>
                <a:cs typeface="+mn-ea"/>
                <a:sym typeface="+mn-lt"/>
              </a:rPr>
              <a:t>B</a:t>
            </a:r>
          </a:p>
        </p:txBody>
      </p:sp>
      <p:grpSp>
        <p:nvGrpSpPr>
          <p:cNvPr id="16" name="Group 38">
            <a:extLst>
              <a:ext uri="{FF2B5EF4-FFF2-40B4-BE49-F238E27FC236}">
                <a16:creationId xmlns:a16="http://schemas.microsoft.com/office/drawing/2014/main" id="{414465A4-B851-4358-AF5E-8E254AD2C016}"/>
              </a:ext>
            </a:extLst>
          </p:cNvPr>
          <p:cNvGrpSpPr>
            <a:grpSpLocks/>
          </p:cNvGrpSpPr>
          <p:nvPr/>
        </p:nvGrpSpPr>
        <p:grpSpPr bwMode="auto">
          <a:xfrm>
            <a:off x="1344611" y="1924819"/>
            <a:ext cx="1728788" cy="3744913"/>
            <a:chOff x="748" y="1253"/>
            <a:chExt cx="1089" cy="2586"/>
          </a:xfrm>
        </p:grpSpPr>
        <p:sp>
          <p:nvSpPr>
            <p:cNvPr id="31" name="Line 4">
              <a:extLst>
                <a:ext uri="{FF2B5EF4-FFF2-40B4-BE49-F238E27FC236}">
                  <a16:creationId xmlns:a16="http://schemas.microsoft.com/office/drawing/2014/main" id="{B2E7B61B-44D3-4786-97A1-1F2144B00CDB}"/>
                </a:ext>
              </a:extLst>
            </p:cNvPr>
            <p:cNvSpPr>
              <a:spLocks noChangeShapeType="1"/>
            </p:cNvSpPr>
            <p:nvPr/>
          </p:nvSpPr>
          <p:spPr bwMode="auto">
            <a:xfrm>
              <a:off x="748" y="1253"/>
              <a:ext cx="0" cy="258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2" name="Line 24">
              <a:extLst>
                <a:ext uri="{FF2B5EF4-FFF2-40B4-BE49-F238E27FC236}">
                  <a16:creationId xmlns:a16="http://schemas.microsoft.com/office/drawing/2014/main" id="{CCEC755F-7E9E-4E03-BD13-7E4A02C2A4C9}"/>
                </a:ext>
              </a:extLst>
            </p:cNvPr>
            <p:cNvSpPr>
              <a:spLocks noChangeShapeType="1"/>
            </p:cNvSpPr>
            <p:nvPr/>
          </p:nvSpPr>
          <p:spPr bwMode="auto">
            <a:xfrm>
              <a:off x="1837" y="1253"/>
              <a:ext cx="0" cy="258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18" name="Line 26">
            <a:extLst>
              <a:ext uri="{FF2B5EF4-FFF2-40B4-BE49-F238E27FC236}">
                <a16:creationId xmlns:a16="http://schemas.microsoft.com/office/drawing/2014/main" id="{8CB8F37E-E801-49DA-B818-18D0FBDE7DA6}"/>
              </a:ext>
            </a:extLst>
          </p:cNvPr>
          <p:cNvSpPr>
            <a:spLocks noChangeShapeType="1"/>
          </p:cNvSpPr>
          <p:nvPr/>
        </p:nvSpPr>
        <p:spPr bwMode="auto">
          <a:xfrm>
            <a:off x="1344611" y="2797944"/>
            <a:ext cx="1728788" cy="2889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9" name="Line 27">
            <a:extLst>
              <a:ext uri="{FF2B5EF4-FFF2-40B4-BE49-F238E27FC236}">
                <a16:creationId xmlns:a16="http://schemas.microsoft.com/office/drawing/2014/main" id="{1830156E-9309-4E9D-9CE5-2DE660BE8A95}"/>
              </a:ext>
            </a:extLst>
          </p:cNvPr>
          <p:cNvSpPr>
            <a:spLocks noChangeShapeType="1"/>
          </p:cNvSpPr>
          <p:nvPr/>
        </p:nvSpPr>
        <p:spPr bwMode="auto">
          <a:xfrm flipH="1">
            <a:off x="1344611" y="3131319"/>
            <a:ext cx="1728788"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0" name="Text Box 28">
            <a:extLst>
              <a:ext uri="{FF2B5EF4-FFF2-40B4-BE49-F238E27FC236}">
                <a16:creationId xmlns:a16="http://schemas.microsoft.com/office/drawing/2014/main" id="{F97DD386-8286-42AD-857A-42247C8C4111}"/>
              </a:ext>
            </a:extLst>
          </p:cNvPr>
          <p:cNvSpPr txBox="1">
            <a:spLocks noChangeArrowheads="1"/>
          </p:cNvSpPr>
          <p:nvPr/>
        </p:nvSpPr>
        <p:spPr bwMode="auto">
          <a:xfrm>
            <a:off x="1793873" y="2716982"/>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21" name="Text Box 29">
            <a:extLst>
              <a:ext uri="{FF2B5EF4-FFF2-40B4-BE49-F238E27FC236}">
                <a16:creationId xmlns:a16="http://schemas.microsoft.com/office/drawing/2014/main" id="{990873A2-E2E0-41F9-A69D-7919C95A188D}"/>
              </a:ext>
            </a:extLst>
          </p:cNvPr>
          <p:cNvSpPr txBox="1">
            <a:spLocks noChangeArrowheads="1"/>
          </p:cNvSpPr>
          <p:nvPr/>
        </p:nvSpPr>
        <p:spPr bwMode="auto">
          <a:xfrm>
            <a:off x="1793873" y="3150369"/>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1</a:t>
            </a:r>
          </a:p>
        </p:txBody>
      </p:sp>
      <p:sp>
        <p:nvSpPr>
          <p:cNvPr id="22" name="Line 30">
            <a:extLst>
              <a:ext uri="{FF2B5EF4-FFF2-40B4-BE49-F238E27FC236}">
                <a16:creationId xmlns:a16="http://schemas.microsoft.com/office/drawing/2014/main" id="{15655062-53E6-4CED-8B43-D54C685CFA32}"/>
              </a:ext>
            </a:extLst>
          </p:cNvPr>
          <p:cNvSpPr>
            <a:spLocks noChangeShapeType="1"/>
          </p:cNvSpPr>
          <p:nvPr/>
        </p:nvSpPr>
        <p:spPr bwMode="auto">
          <a:xfrm>
            <a:off x="1344611" y="3661544"/>
            <a:ext cx="1728788" cy="2889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3" name="Line 31">
            <a:extLst>
              <a:ext uri="{FF2B5EF4-FFF2-40B4-BE49-F238E27FC236}">
                <a16:creationId xmlns:a16="http://schemas.microsoft.com/office/drawing/2014/main" id="{57A807B0-50B6-4350-BEEF-6ECB0977FCEF}"/>
              </a:ext>
            </a:extLst>
          </p:cNvPr>
          <p:cNvSpPr>
            <a:spLocks noChangeShapeType="1"/>
          </p:cNvSpPr>
          <p:nvPr/>
        </p:nvSpPr>
        <p:spPr bwMode="auto">
          <a:xfrm flipH="1">
            <a:off x="1344611" y="3994919"/>
            <a:ext cx="1728788"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4" name="Text Box 32">
            <a:extLst>
              <a:ext uri="{FF2B5EF4-FFF2-40B4-BE49-F238E27FC236}">
                <a16:creationId xmlns:a16="http://schemas.microsoft.com/office/drawing/2014/main" id="{9E67C720-4047-487F-9D9D-FF99225C2259}"/>
              </a:ext>
            </a:extLst>
          </p:cNvPr>
          <p:cNvSpPr txBox="1">
            <a:spLocks noChangeArrowheads="1"/>
          </p:cNvSpPr>
          <p:nvPr/>
        </p:nvSpPr>
        <p:spPr bwMode="auto">
          <a:xfrm>
            <a:off x="1793873" y="3580582"/>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数据帧</a:t>
            </a:r>
            <a:r>
              <a:rPr lang="en-US" altLang="zh-CN" sz="1600" dirty="0">
                <a:solidFill>
                  <a:srgbClr val="000000"/>
                </a:solidFill>
                <a:cs typeface="+mn-ea"/>
                <a:sym typeface="+mn-lt"/>
              </a:rPr>
              <a:t>1</a:t>
            </a:r>
          </a:p>
        </p:txBody>
      </p:sp>
      <p:sp>
        <p:nvSpPr>
          <p:cNvPr id="25" name="Text Box 33">
            <a:extLst>
              <a:ext uri="{FF2B5EF4-FFF2-40B4-BE49-F238E27FC236}">
                <a16:creationId xmlns:a16="http://schemas.microsoft.com/office/drawing/2014/main" id="{C1FE86B3-4A0F-4AE0-ACBC-8918E31E17EC}"/>
              </a:ext>
            </a:extLst>
          </p:cNvPr>
          <p:cNvSpPr txBox="1">
            <a:spLocks noChangeArrowheads="1"/>
          </p:cNvSpPr>
          <p:nvPr/>
        </p:nvSpPr>
        <p:spPr bwMode="auto">
          <a:xfrm>
            <a:off x="1644648" y="4002857"/>
            <a:ext cx="1211263"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否定应答帧</a:t>
            </a:r>
          </a:p>
        </p:txBody>
      </p:sp>
      <p:sp>
        <p:nvSpPr>
          <p:cNvPr id="26" name="Line 34">
            <a:extLst>
              <a:ext uri="{FF2B5EF4-FFF2-40B4-BE49-F238E27FC236}">
                <a16:creationId xmlns:a16="http://schemas.microsoft.com/office/drawing/2014/main" id="{BDD16C8F-D12A-4F10-B58C-D2FE239105F7}"/>
              </a:ext>
            </a:extLst>
          </p:cNvPr>
          <p:cNvSpPr>
            <a:spLocks noChangeShapeType="1"/>
          </p:cNvSpPr>
          <p:nvPr/>
        </p:nvSpPr>
        <p:spPr bwMode="auto">
          <a:xfrm>
            <a:off x="1344611" y="4588644"/>
            <a:ext cx="1728788" cy="2889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7" name="Line 35">
            <a:extLst>
              <a:ext uri="{FF2B5EF4-FFF2-40B4-BE49-F238E27FC236}">
                <a16:creationId xmlns:a16="http://schemas.microsoft.com/office/drawing/2014/main" id="{3B161E40-C09A-4D66-BBFD-BC259FBF581D}"/>
              </a:ext>
            </a:extLst>
          </p:cNvPr>
          <p:cNvSpPr>
            <a:spLocks noChangeShapeType="1"/>
          </p:cNvSpPr>
          <p:nvPr/>
        </p:nvSpPr>
        <p:spPr bwMode="auto">
          <a:xfrm flipH="1">
            <a:off x="1344611" y="4922019"/>
            <a:ext cx="1728788"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8" name="Text Box 36">
            <a:extLst>
              <a:ext uri="{FF2B5EF4-FFF2-40B4-BE49-F238E27FC236}">
                <a16:creationId xmlns:a16="http://schemas.microsoft.com/office/drawing/2014/main" id="{BBF87946-E80F-4BFC-A781-C34D0CA3A1F2}"/>
              </a:ext>
            </a:extLst>
          </p:cNvPr>
          <p:cNvSpPr txBox="1">
            <a:spLocks noChangeArrowheads="1"/>
          </p:cNvSpPr>
          <p:nvPr/>
        </p:nvSpPr>
        <p:spPr bwMode="auto">
          <a:xfrm>
            <a:off x="1793873" y="4507682"/>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29" name="Text Box 37">
            <a:extLst>
              <a:ext uri="{FF2B5EF4-FFF2-40B4-BE49-F238E27FC236}">
                <a16:creationId xmlns:a16="http://schemas.microsoft.com/office/drawing/2014/main" id="{CF6629C0-F70C-4049-B666-21D48729A2E8}"/>
              </a:ext>
            </a:extLst>
          </p:cNvPr>
          <p:cNvSpPr txBox="1">
            <a:spLocks noChangeArrowheads="1"/>
          </p:cNvSpPr>
          <p:nvPr/>
        </p:nvSpPr>
        <p:spPr bwMode="auto">
          <a:xfrm>
            <a:off x="1793873" y="4941069"/>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0</a:t>
            </a:r>
          </a:p>
        </p:txBody>
      </p:sp>
      <p:sp>
        <p:nvSpPr>
          <p:cNvPr id="30" name="Text Box 39">
            <a:extLst>
              <a:ext uri="{FF2B5EF4-FFF2-40B4-BE49-F238E27FC236}">
                <a16:creationId xmlns:a16="http://schemas.microsoft.com/office/drawing/2014/main" id="{8749C815-4249-47B2-AB3F-706CCF3A03DF}"/>
              </a:ext>
            </a:extLst>
          </p:cNvPr>
          <p:cNvSpPr txBox="1">
            <a:spLocks noChangeArrowheads="1"/>
          </p:cNvSpPr>
          <p:nvPr/>
        </p:nvSpPr>
        <p:spPr bwMode="auto">
          <a:xfrm>
            <a:off x="916819" y="5645919"/>
            <a:ext cx="2749471" cy="7997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rgbClr val="000000"/>
                </a:solidFill>
                <a:latin typeface="+mn-ea"/>
                <a:cs typeface="+mn-ea"/>
              </a:defRPr>
            </a:lvl1pPr>
          </a:lstStyle>
          <a:p>
            <a:r>
              <a:rPr lang="zh-CN" altLang="en-US" dirty="0">
                <a:solidFill>
                  <a:srgbClr val="C00000"/>
                </a:solidFill>
                <a:sym typeface="+mn-lt"/>
              </a:rPr>
              <a:t>帧破坏</a:t>
            </a:r>
            <a:endParaRPr lang="en-US" altLang="zh-CN" dirty="0">
              <a:solidFill>
                <a:srgbClr val="C00000"/>
              </a:solidFill>
              <a:sym typeface="+mn-lt"/>
            </a:endParaRPr>
          </a:p>
          <a:p>
            <a:r>
              <a:rPr lang="zh-CN" altLang="en-US" dirty="0">
                <a:sym typeface="+mn-lt"/>
              </a:rPr>
              <a:t>收到否定应答帧后重发</a:t>
            </a:r>
          </a:p>
        </p:txBody>
      </p:sp>
      <p:sp>
        <p:nvSpPr>
          <p:cNvPr id="34" name="Line 40">
            <a:extLst>
              <a:ext uri="{FF2B5EF4-FFF2-40B4-BE49-F238E27FC236}">
                <a16:creationId xmlns:a16="http://schemas.microsoft.com/office/drawing/2014/main" id="{92995B78-E68F-4AA5-A98C-00A7703D3619}"/>
              </a:ext>
            </a:extLst>
          </p:cNvPr>
          <p:cNvSpPr>
            <a:spLocks noChangeShapeType="1"/>
          </p:cNvSpPr>
          <p:nvPr/>
        </p:nvSpPr>
        <p:spPr bwMode="auto">
          <a:xfrm>
            <a:off x="5268912" y="1996257"/>
            <a:ext cx="1728788" cy="2889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5" name="Line 41">
            <a:extLst>
              <a:ext uri="{FF2B5EF4-FFF2-40B4-BE49-F238E27FC236}">
                <a16:creationId xmlns:a16="http://schemas.microsoft.com/office/drawing/2014/main" id="{0F21D1A9-62A9-47B8-9FAF-84408E364301}"/>
              </a:ext>
            </a:extLst>
          </p:cNvPr>
          <p:cNvSpPr>
            <a:spLocks noChangeShapeType="1"/>
          </p:cNvSpPr>
          <p:nvPr/>
        </p:nvSpPr>
        <p:spPr bwMode="auto">
          <a:xfrm flipH="1">
            <a:off x="5268912" y="2329632"/>
            <a:ext cx="1728788"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6" name="Text Box 42">
            <a:extLst>
              <a:ext uri="{FF2B5EF4-FFF2-40B4-BE49-F238E27FC236}">
                <a16:creationId xmlns:a16="http://schemas.microsoft.com/office/drawing/2014/main" id="{220946A8-236F-4E4C-B3E7-A67F9559722B}"/>
              </a:ext>
            </a:extLst>
          </p:cNvPr>
          <p:cNvSpPr txBox="1">
            <a:spLocks noChangeArrowheads="1"/>
          </p:cNvSpPr>
          <p:nvPr/>
        </p:nvSpPr>
        <p:spPr bwMode="auto">
          <a:xfrm>
            <a:off x="5718175" y="1915294"/>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37" name="Text Box 43">
            <a:extLst>
              <a:ext uri="{FF2B5EF4-FFF2-40B4-BE49-F238E27FC236}">
                <a16:creationId xmlns:a16="http://schemas.microsoft.com/office/drawing/2014/main" id="{F2A714E7-DA1C-42AF-8051-8D2D943B4F89}"/>
              </a:ext>
            </a:extLst>
          </p:cNvPr>
          <p:cNvSpPr txBox="1">
            <a:spLocks noChangeArrowheads="1"/>
          </p:cNvSpPr>
          <p:nvPr/>
        </p:nvSpPr>
        <p:spPr bwMode="auto">
          <a:xfrm>
            <a:off x="5718175" y="2348682"/>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0</a:t>
            </a:r>
          </a:p>
        </p:txBody>
      </p:sp>
      <p:sp>
        <p:nvSpPr>
          <p:cNvPr id="38" name="Text Box 44">
            <a:extLst>
              <a:ext uri="{FF2B5EF4-FFF2-40B4-BE49-F238E27FC236}">
                <a16:creationId xmlns:a16="http://schemas.microsoft.com/office/drawing/2014/main" id="{EF4F35FE-380E-41BA-893A-68ACC1F45953}"/>
              </a:ext>
            </a:extLst>
          </p:cNvPr>
          <p:cNvSpPr txBox="1">
            <a:spLocks noChangeArrowheads="1"/>
          </p:cNvSpPr>
          <p:nvPr/>
        </p:nvSpPr>
        <p:spPr bwMode="auto">
          <a:xfrm>
            <a:off x="4874682" y="1061354"/>
            <a:ext cx="800219" cy="396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a:solidFill>
                  <a:schemeClr val="accent1"/>
                </a:solidFill>
                <a:cs typeface="+mn-ea"/>
                <a:sym typeface="+mn-lt"/>
              </a:rPr>
              <a:t>站点</a:t>
            </a:r>
            <a:r>
              <a:rPr lang="en-US" altLang="zh-CN">
                <a:solidFill>
                  <a:schemeClr val="accent1"/>
                </a:solidFill>
                <a:cs typeface="+mn-ea"/>
                <a:sym typeface="+mn-lt"/>
              </a:rPr>
              <a:t>A</a:t>
            </a:r>
          </a:p>
        </p:txBody>
      </p:sp>
      <p:sp>
        <p:nvSpPr>
          <p:cNvPr id="39" name="Text Box 45">
            <a:extLst>
              <a:ext uri="{FF2B5EF4-FFF2-40B4-BE49-F238E27FC236}">
                <a16:creationId xmlns:a16="http://schemas.microsoft.com/office/drawing/2014/main" id="{1B6A25D3-FB69-43DA-A0BD-0697A5A8A298}"/>
              </a:ext>
            </a:extLst>
          </p:cNvPr>
          <p:cNvSpPr txBox="1">
            <a:spLocks noChangeArrowheads="1"/>
          </p:cNvSpPr>
          <p:nvPr/>
        </p:nvSpPr>
        <p:spPr bwMode="auto">
          <a:xfrm>
            <a:off x="6603470" y="1061354"/>
            <a:ext cx="800219" cy="396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a:solidFill>
                  <a:schemeClr val="accent1"/>
                </a:solidFill>
                <a:cs typeface="+mn-ea"/>
                <a:sym typeface="+mn-lt"/>
              </a:rPr>
              <a:t>站点</a:t>
            </a:r>
            <a:r>
              <a:rPr lang="en-US" altLang="zh-CN">
                <a:solidFill>
                  <a:schemeClr val="accent1"/>
                </a:solidFill>
                <a:cs typeface="+mn-ea"/>
                <a:sym typeface="+mn-lt"/>
              </a:rPr>
              <a:t>B</a:t>
            </a:r>
          </a:p>
        </p:txBody>
      </p:sp>
      <p:grpSp>
        <p:nvGrpSpPr>
          <p:cNvPr id="41" name="Group 47">
            <a:extLst>
              <a:ext uri="{FF2B5EF4-FFF2-40B4-BE49-F238E27FC236}">
                <a16:creationId xmlns:a16="http://schemas.microsoft.com/office/drawing/2014/main" id="{06630C9C-5209-483A-B978-900553109934}"/>
              </a:ext>
            </a:extLst>
          </p:cNvPr>
          <p:cNvGrpSpPr>
            <a:grpSpLocks/>
          </p:cNvGrpSpPr>
          <p:nvPr/>
        </p:nvGrpSpPr>
        <p:grpSpPr bwMode="auto">
          <a:xfrm>
            <a:off x="5268912" y="1924819"/>
            <a:ext cx="1728788" cy="3744913"/>
            <a:chOff x="748" y="1253"/>
            <a:chExt cx="1089" cy="2586"/>
          </a:xfrm>
        </p:grpSpPr>
        <p:sp>
          <p:nvSpPr>
            <p:cNvPr id="58" name="Line 48">
              <a:extLst>
                <a:ext uri="{FF2B5EF4-FFF2-40B4-BE49-F238E27FC236}">
                  <a16:creationId xmlns:a16="http://schemas.microsoft.com/office/drawing/2014/main" id="{065F83C8-EE92-4D21-AED6-ADCED125E74A}"/>
                </a:ext>
              </a:extLst>
            </p:cNvPr>
            <p:cNvSpPr>
              <a:spLocks noChangeShapeType="1"/>
            </p:cNvSpPr>
            <p:nvPr/>
          </p:nvSpPr>
          <p:spPr bwMode="auto">
            <a:xfrm>
              <a:off x="748" y="1253"/>
              <a:ext cx="0" cy="258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9" name="Line 49">
              <a:extLst>
                <a:ext uri="{FF2B5EF4-FFF2-40B4-BE49-F238E27FC236}">
                  <a16:creationId xmlns:a16="http://schemas.microsoft.com/office/drawing/2014/main" id="{F7550D19-94B2-4580-A4AD-2333CAE39F03}"/>
                </a:ext>
              </a:extLst>
            </p:cNvPr>
            <p:cNvSpPr>
              <a:spLocks noChangeShapeType="1"/>
            </p:cNvSpPr>
            <p:nvPr/>
          </p:nvSpPr>
          <p:spPr bwMode="auto">
            <a:xfrm>
              <a:off x="1837" y="1253"/>
              <a:ext cx="0" cy="258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43" name="Line 51">
            <a:extLst>
              <a:ext uri="{FF2B5EF4-FFF2-40B4-BE49-F238E27FC236}">
                <a16:creationId xmlns:a16="http://schemas.microsoft.com/office/drawing/2014/main" id="{16D19872-EA8C-4F62-AFD6-8FB348CB3D7C}"/>
              </a:ext>
            </a:extLst>
          </p:cNvPr>
          <p:cNvSpPr>
            <a:spLocks noChangeShapeType="1"/>
          </p:cNvSpPr>
          <p:nvPr/>
        </p:nvSpPr>
        <p:spPr bwMode="auto">
          <a:xfrm>
            <a:off x="5268912" y="2797944"/>
            <a:ext cx="1728788" cy="2889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44" name="Line 52">
            <a:extLst>
              <a:ext uri="{FF2B5EF4-FFF2-40B4-BE49-F238E27FC236}">
                <a16:creationId xmlns:a16="http://schemas.microsoft.com/office/drawing/2014/main" id="{856967E3-EF86-4A26-B8D1-34701FB7D3CB}"/>
              </a:ext>
            </a:extLst>
          </p:cNvPr>
          <p:cNvSpPr>
            <a:spLocks noChangeShapeType="1"/>
          </p:cNvSpPr>
          <p:nvPr/>
        </p:nvSpPr>
        <p:spPr bwMode="auto">
          <a:xfrm flipH="1">
            <a:off x="5268912" y="3131319"/>
            <a:ext cx="1728788"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45" name="Text Box 53">
            <a:extLst>
              <a:ext uri="{FF2B5EF4-FFF2-40B4-BE49-F238E27FC236}">
                <a16:creationId xmlns:a16="http://schemas.microsoft.com/office/drawing/2014/main" id="{2F2A04FB-6688-4206-93EC-F6ADE0546385}"/>
              </a:ext>
            </a:extLst>
          </p:cNvPr>
          <p:cNvSpPr txBox="1">
            <a:spLocks noChangeArrowheads="1"/>
          </p:cNvSpPr>
          <p:nvPr/>
        </p:nvSpPr>
        <p:spPr bwMode="auto">
          <a:xfrm>
            <a:off x="5718175" y="2716982"/>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46" name="Text Box 54">
            <a:extLst>
              <a:ext uri="{FF2B5EF4-FFF2-40B4-BE49-F238E27FC236}">
                <a16:creationId xmlns:a16="http://schemas.microsoft.com/office/drawing/2014/main" id="{DC4DCCC2-8CAC-454C-9F45-1A2D87F9D9AE}"/>
              </a:ext>
            </a:extLst>
          </p:cNvPr>
          <p:cNvSpPr txBox="1">
            <a:spLocks noChangeArrowheads="1"/>
          </p:cNvSpPr>
          <p:nvPr/>
        </p:nvSpPr>
        <p:spPr bwMode="auto">
          <a:xfrm>
            <a:off x="5718175" y="3150369"/>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1</a:t>
            </a:r>
          </a:p>
        </p:txBody>
      </p:sp>
      <p:sp>
        <p:nvSpPr>
          <p:cNvPr id="47" name="Line 55">
            <a:extLst>
              <a:ext uri="{FF2B5EF4-FFF2-40B4-BE49-F238E27FC236}">
                <a16:creationId xmlns:a16="http://schemas.microsoft.com/office/drawing/2014/main" id="{9E15C7E8-0D3D-42DA-8E3A-E3F4E6AE84C3}"/>
              </a:ext>
            </a:extLst>
          </p:cNvPr>
          <p:cNvSpPr>
            <a:spLocks noChangeShapeType="1"/>
          </p:cNvSpPr>
          <p:nvPr/>
        </p:nvSpPr>
        <p:spPr bwMode="auto">
          <a:xfrm>
            <a:off x="5267325" y="3679007"/>
            <a:ext cx="1585913" cy="1889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48" name="Text Box 57">
            <a:extLst>
              <a:ext uri="{FF2B5EF4-FFF2-40B4-BE49-F238E27FC236}">
                <a16:creationId xmlns:a16="http://schemas.microsoft.com/office/drawing/2014/main" id="{84CE7C99-4A5E-4CEC-9BAF-ABC7BB9BBE96}"/>
              </a:ext>
            </a:extLst>
          </p:cNvPr>
          <p:cNvSpPr txBox="1">
            <a:spLocks noChangeArrowheads="1"/>
          </p:cNvSpPr>
          <p:nvPr/>
        </p:nvSpPr>
        <p:spPr bwMode="auto">
          <a:xfrm>
            <a:off x="5718175" y="3580582"/>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49" name="Line 59">
            <a:extLst>
              <a:ext uri="{FF2B5EF4-FFF2-40B4-BE49-F238E27FC236}">
                <a16:creationId xmlns:a16="http://schemas.microsoft.com/office/drawing/2014/main" id="{FE5F8F70-DD65-49CF-914A-07E94A122750}"/>
              </a:ext>
            </a:extLst>
          </p:cNvPr>
          <p:cNvSpPr>
            <a:spLocks noChangeShapeType="1"/>
          </p:cNvSpPr>
          <p:nvPr/>
        </p:nvSpPr>
        <p:spPr bwMode="auto">
          <a:xfrm>
            <a:off x="5267325" y="4615632"/>
            <a:ext cx="1730375" cy="26193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0" name="Line 60">
            <a:extLst>
              <a:ext uri="{FF2B5EF4-FFF2-40B4-BE49-F238E27FC236}">
                <a16:creationId xmlns:a16="http://schemas.microsoft.com/office/drawing/2014/main" id="{5EB4C8B7-D7A1-4C17-BA6E-1A0F5CA0623F}"/>
              </a:ext>
            </a:extLst>
          </p:cNvPr>
          <p:cNvSpPr>
            <a:spLocks noChangeShapeType="1"/>
          </p:cNvSpPr>
          <p:nvPr/>
        </p:nvSpPr>
        <p:spPr bwMode="auto">
          <a:xfrm flipH="1">
            <a:off x="5268912" y="4922019"/>
            <a:ext cx="1728788"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1" name="Text Box 61">
            <a:extLst>
              <a:ext uri="{FF2B5EF4-FFF2-40B4-BE49-F238E27FC236}">
                <a16:creationId xmlns:a16="http://schemas.microsoft.com/office/drawing/2014/main" id="{7E0CD210-0BDD-4D2C-BF42-F08D897517D1}"/>
              </a:ext>
            </a:extLst>
          </p:cNvPr>
          <p:cNvSpPr txBox="1">
            <a:spLocks noChangeArrowheads="1"/>
          </p:cNvSpPr>
          <p:nvPr/>
        </p:nvSpPr>
        <p:spPr bwMode="auto">
          <a:xfrm>
            <a:off x="5718175" y="4507682"/>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52" name="Text Box 62">
            <a:extLst>
              <a:ext uri="{FF2B5EF4-FFF2-40B4-BE49-F238E27FC236}">
                <a16:creationId xmlns:a16="http://schemas.microsoft.com/office/drawing/2014/main" id="{A23A904B-E0BC-4CCC-BC95-E3426A432D16}"/>
              </a:ext>
            </a:extLst>
          </p:cNvPr>
          <p:cNvSpPr txBox="1">
            <a:spLocks noChangeArrowheads="1"/>
          </p:cNvSpPr>
          <p:nvPr/>
        </p:nvSpPr>
        <p:spPr bwMode="auto">
          <a:xfrm>
            <a:off x="5718175" y="4941069"/>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0</a:t>
            </a:r>
          </a:p>
        </p:txBody>
      </p:sp>
      <p:sp>
        <p:nvSpPr>
          <p:cNvPr id="53" name="Text Box 63">
            <a:extLst>
              <a:ext uri="{FF2B5EF4-FFF2-40B4-BE49-F238E27FC236}">
                <a16:creationId xmlns:a16="http://schemas.microsoft.com/office/drawing/2014/main" id="{A3D2722B-41E5-4504-9B17-FA481C0D534F}"/>
              </a:ext>
            </a:extLst>
          </p:cNvPr>
          <p:cNvSpPr txBox="1">
            <a:spLocks noChangeArrowheads="1"/>
          </p:cNvSpPr>
          <p:nvPr/>
        </p:nvSpPr>
        <p:spPr bwMode="auto">
          <a:xfrm>
            <a:off x="5570081" y="5645919"/>
            <a:ext cx="1210588" cy="7997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rgbClr val="000000"/>
                </a:solidFill>
                <a:latin typeface="+mn-ea"/>
                <a:cs typeface="+mn-ea"/>
              </a:defRPr>
            </a:lvl1pPr>
          </a:lstStyle>
          <a:p>
            <a:r>
              <a:rPr lang="zh-CN" altLang="en-US" dirty="0">
                <a:solidFill>
                  <a:srgbClr val="C00000"/>
                </a:solidFill>
                <a:sym typeface="+mn-lt"/>
              </a:rPr>
              <a:t>帧丢失</a:t>
            </a:r>
            <a:endParaRPr lang="en-US" altLang="zh-CN" dirty="0">
              <a:solidFill>
                <a:srgbClr val="C00000"/>
              </a:solidFill>
              <a:sym typeface="+mn-lt"/>
            </a:endParaRPr>
          </a:p>
          <a:p>
            <a:r>
              <a:rPr lang="zh-CN" altLang="en-US" dirty="0">
                <a:sym typeface="+mn-lt"/>
              </a:rPr>
              <a:t>超时重发</a:t>
            </a:r>
          </a:p>
        </p:txBody>
      </p:sp>
      <p:sp>
        <p:nvSpPr>
          <p:cNvPr id="54" name="Text Box 88">
            <a:extLst>
              <a:ext uri="{FF2B5EF4-FFF2-40B4-BE49-F238E27FC236}">
                <a16:creationId xmlns:a16="http://schemas.microsoft.com/office/drawing/2014/main" id="{F351E388-FD3C-468A-89B5-20042A5BC3E9}"/>
              </a:ext>
            </a:extLst>
          </p:cNvPr>
          <p:cNvSpPr txBox="1">
            <a:spLocks noChangeArrowheads="1"/>
          </p:cNvSpPr>
          <p:nvPr/>
        </p:nvSpPr>
        <p:spPr bwMode="auto">
          <a:xfrm>
            <a:off x="4764087" y="3823469"/>
            <a:ext cx="431800" cy="72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lnSpc>
                <a:spcPct val="120000"/>
              </a:lnSpc>
              <a:spcBef>
                <a:spcPct val="0"/>
              </a:spcBef>
              <a:spcAft>
                <a:spcPct val="0"/>
              </a:spcAft>
            </a:pPr>
            <a:r>
              <a:rPr lang="zh-CN" altLang="en-US">
                <a:solidFill>
                  <a:srgbClr val="000000"/>
                </a:solidFill>
                <a:cs typeface="+mn-ea"/>
                <a:sym typeface="+mn-lt"/>
              </a:rPr>
              <a:t>超</a:t>
            </a:r>
          </a:p>
          <a:p>
            <a:pPr algn="ctr" fontAlgn="base">
              <a:lnSpc>
                <a:spcPct val="120000"/>
              </a:lnSpc>
              <a:spcBef>
                <a:spcPct val="0"/>
              </a:spcBef>
              <a:spcAft>
                <a:spcPct val="0"/>
              </a:spcAft>
            </a:pPr>
            <a:r>
              <a:rPr lang="zh-CN" altLang="en-US">
                <a:solidFill>
                  <a:srgbClr val="000000"/>
                </a:solidFill>
                <a:cs typeface="+mn-ea"/>
                <a:sym typeface="+mn-lt"/>
              </a:rPr>
              <a:t>时</a:t>
            </a:r>
          </a:p>
        </p:txBody>
      </p:sp>
      <p:sp>
        <p:nvSpPr>
          <p:cNvPr id="55" name="Line 93">
            <a:extLst>
              <a:ext uri="{FF2B5EF4-FFF2-40B4-BE49-F238E27FC236}">
                <a16:creationId xmlns:a16="http://schemas.microsoft.com/office/drawing/2014/main" id="{9D1FFDEC-6966-4ABC-BA16-0A335B37B2F2}"/>
              </a:ext>
            </a:extLst>
          </p:cNvPr>
          <p:cNvSpPr>
            <a:spLocks noChangeShapeType="1"/>
          </p:cNvSpPr>
          <p:nvPr/>
        </p:nvSpPr>
        <p:spPr bwMode="auto">
          <a:xfrm>
            <a:off x="4906962" y="3679007"/>
            <a:ext cx="3603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6" name="Line 94">
            <a:extLst>
              <a:ext uri="{FF2B5EF4-FFF2-40B4-BE49-F238E27FC236}">
                <a16:creationId xmlns:a16="http://schemas.microsoft.com/office/drawing/2014/main" id="{491656A0-9613-4AE5-AB09-A8A88FB7FB9F}"/>
              </a:ext>
            </a:extLst>
          </p:cNvPr>
          <p:cNvSpPr>
            <a:spLocks noChangeShapeType="1"/>
          </p:cNvSpPr>
          <p:nvPr/>
        </p:nvSpPr>
        <p:spPr bwMode="auto">
          <a:xfrm>
            <a:off x="4906962" y="4615632"/>
            <a:ext cx="3603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7" name="Line 95">
            <a:extLst>
              <a:ext uri="{FF2B5EF4-FFF2-40B4-BE49-F238E27FC236}">
                <a16:creationId xmlns:a16="http://schemas.microsoft.com/office/drawing/2014/main" id="{6B04637C-032E-49E2-8F6B-60308866C2AA}"/>
              </a:ext>
            </a:extLst>
          </p:cNvPr>
          <p:cNvSpPr>
            <a:spLocks noChangeShapeType="1"/>
          </p:cNvSpPr>
          <p:nvPr/>
        </p:nvSpPr>
        <p:spPr bwMode="auto">
          <a:xfrm>
            <a:off x="5122862" y="3679007"/>
            <a:ext cx="0" cy="936625"/>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0" name="矩形 59">
            <a:extLst>
              <a:ext uri="{FF2B5EF4-FFF2-40B4-BE49-F238E27FC236}">
                <a16:creationId xmlns:a16="http://schemas.microsoft.com/office/drawing/2014/main" id="{BC0F6B64-BD9E-4767-BC66-E1CA44D09A50}"/>
              </a:ext>
            </a:extLst>
          </p:cNvPr>
          <p:cNvSpPr/>
          <p:nvPr/>
        </p:nvSpPr>
        <p:spPr>
          <a:xfrm>
            <a:off x="2878818" y="3587357"/>
            <a:ext cx="553357" cy="902363"/>
          </a:xfrm>
          <a:prstGeom prst="rect">
            <a:avLst/>
          </a:prstGeom>
        </p:spPr>
        <p:txBody>
          <a:bodyPr wrap="none">
            <a:spAutoFit/>
          </a:bodyPr>
          <a:lstStyle/>
          <a:p>
            <a:pPr>
              <a:lnSpc>
                <a:spcPct val="120000"/>
              </a:lnSpc>
            </a:pPr>
            <a:r>
              <a:rPr lang="zh-CN" altLang="en-US" sz="4000" dirty="0">
                <a:solidFill>
                  <a:srgbClr val="FF0000"/>
                </a:solidFill>
                <a:cs typeface="+mn-ea"/>
                <a:sym typeface="+mn-lt"/>
              </a:rPr>
              <a:t>╳</a:t>
            </a:r>
          </a:p>
        </p:txBody>
      </p:sp>
      <p:sp>
        <p:nvSpPr>
          <p:cNvPr id="61" name="矩形 60">
            <a:extLst>
              <a:ext uri="{FF2B5EF4-FFF2-40B4-BE49-F238E27FC236}">
                <a16:creationId xmlns:a16="http://schemas.microsoft.com/office/drawing/2014/main" id="{31CFBFF4-3CA6-493D-ABCE-46DF260F5682}"/>
              </a:ext>
            </a:extLst>
          </p:cNvPr>
          <p:cNvSpPr/>
          <p:nvPr/>
        </p:nvSpPr>
        <p:spPr>
          <a:xfrm>
            <a:off x="6484030" y="3486919"/>
            <a:ext cx="553357" cy="902363"/>
          </a:xfrm>
          <a:prstGeom prst="rect">
            <a:avLst/>
          </a:prstGeom>
        </p:spPr>
        <p:txBody>
          <a:bodyPr wrap="none">
            <a:spAutoFit/>
          </a:bodyPr>
          <a:lstStyle/>
          <a:p>
            <a:pPr>
              <a:lnSpc>
                <a:spcPct val="120000"/>
              </a:lnSpc>
            </a:pPr>
            <a:r>
              <a:rPr lang="zh-CN" altLang="en-US" sz="4000" dirty="0">
                <a:solidFill>
                  <a:srgbClr val="FF0000"/>
                </a:solidFill>
                <a:cs typeface="+mn-ea"/>
                <a:sym typeface="+mn-lt"/>
              </a:rPr>
              <a:t>╳</a:t>
            </a:r>
          </a:p>
        </p:txBody>
      </p:sp>
      <p:sp>
        <p:nvSpPr>
          <p:cNvPr id="64" name="Line 64">
            <a:extLst>
              <a:ext uri="{FF2B5EF4-FFF2-40B4-BE49-F238E27FC236}">
                <a16:creationId xmlns:a16="http://schemas.microsoft.com/office/drawing/2014/main" id="{70C6F305-EEF9-4FC5-B189-92C80C0D4985}"/>
              </a:ext>
            </a:extLst>
          </p:cNvPr>
          <p:cNvSpPr>
            <a:spLocks noChangeShapeType="1"/>
          </p:cNvSpPr>
          <p:nvPr/>
        </p:nvSpPr>
        <p:spPr bwMode="auto">
          <a:xfrm>
            <a:off x="9299574" y="1911325"/>
            <a:ext cx="1728787" cy="2889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5" name="Line 65">
            <a:extLst>
              <a:ext uri="{FF2B5EF4-FFF2-40B4-BE49-F238E27FC236}">
                <a16:creationId xmlns:a16="http://schemas.microsoft.com/office/drawing/2014/main" id="{EDE4F008-8271-4801-ACA6-FB0612146C80}"/>
              </a:ext>
            </a:extLst>
          </p:cNvPr>
          <p:cNvSpPr>
            <a:spLocks noChangeShapeType="1"/>
          </p:cNvSpPr>
          <p:nvPr/>
        </p:nvSpPr>
        <p:spPr bwMode="auto">
          <a:xfrm flipH="1">
            <a:off x="9299574" y="2244700"/>
            <a:ext cx="1728787"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6" name="Text Box 66">
            <a:extLst>
              <a:ext uri="{FF2B5EF4-FFF2-40B4-BE49-F238E27FC236}">
                <a16:creationId xmlns:a16="http://schemas.microsoft.com/office/drawing/2014/main" id="{3E035FE4-73E6-42EE-915A-F839BA88BA6C}"/>
              </a:ext>
            </a:extLst>
          </p:cNvPr>
          <p:cNvSpPr txBox="1">
            <a:spLocks noChangeArrowheads="1"/>
          </p:cNvSpPr>
          <p:nvPr/>
        </p:nvSpPr>
        <p:spPr bwMode="auto">
          <a:xfrm>
            <a:off x="9748837" y="1830362"/>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67" name="Text Box 67">
            <a:extLst>
              <a:ext uri="{FF2B5EF4-FFF2-40B4-BE49-F238E27FC236}">
                <a16:creationId xmlns:a16="http://schemas.microsoft.com/office/drawing/2014/main" id="{501A7372-4A85-499F-BD07-424E3B6A7D57}"/>
              </a:ext>
            </a:extLst>
          </p:cNvPr>
          <p:cNvSpPr txBox="1">
            <a:spLocks noChangeArrowheads="1"/>
          </p:cNvSpPr>
          <p:nvPr/>
        </p:nvSpPr>
        <p:spPr bwMode="auto">
          <a:xfrm>
            <a:off x="9748837" y="2263750"/>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0</a:t>
            </a:r>
          </a:p>
        </p:txBody>
      </p:sp>
      <p:sp>
        <p:nvSpPr>
          <p:cNvPr id="68" name="Text Box 68">
            <a:extLst>
              <a:ext uri="{FF2B5EF4-FFF2-40B4-BE49-F238E27FC236}">
                <a16:creationId xmlns:a16="http://schemas.microsoft.com/office/drawing/2014/main" id="{BCF87D94-F176-48D8-A9A6-20FA24439791}"/>
              </a:ext>
            </a:extLst>
          </p:cNvPr>
          <p:cNvSpPr txBox="1">
            <a:spLocks noChangeArrowheads="1"/>
          </p:cNvSpPr>
          <p:nvPr/>
        </p:nvSpPr>
        <p:spPr bwMode="auto">
          <a:xfrm>
            <a:off x="8905343" y="976422"/>
            <a:ext cx="800219" cy="396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a:solidFill>
                  <a:schemeClr val="accent1"/>
                </a:solidFill>
                <a:cs typeface="+mn-ea"/>
                <a:sym typeface="+mn-lt"/>
              </a:rPr>
              <a:t>站点</a:t>
            </a:r>
            <a:r>
              <a:rPr lang="en-US" altLang="zh-CN">
                <a:solidFill>
                  <a:schemeClr val="accent1"/>
                </a:solidFill>
                <a:cs typeface="+mn-ea"/>
                <a:sym typeface="+mn-lt"/>
              </a:rPr>
              <a:t>A</a:t>
            </a:r>
          </a:p>
        </p:txBody>
      </p:sp>
      <p:sp>
        <p:nvSpPr>
          <p:cNvPr id="69" name="Text Box 69">
            <a:extLst>
              <a:ext uri="{FF2B5EF4-FFF2-40B4-BE49-F238E27FC236}">
                <a16:creationId xmlns:a16="http://schemas.microsoft.com/office/drawing/2014/main" id="{AE311FEF-A369-4CBD-B8D1-5401FCCE6334}"/>
              </a:ext>
            </a:extLst>
          </p:cNvPr>
          <p:cNvSpPr txBox="1">
            <a:spLocks noChangeArrowheads="1"/>
          </p:cNvSpPr>
          <p:nvPr/>
        </p:nvSpPr>
        <p:spPr bwMode="auto">
          <a:xfrm>
            <a:off x="10634131" y="976422"/>
            <a:ext cx="800219" cy="396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a:solidFill>
                  <a:schemeClr val="accent1"/>
                </a:solidFill>
                <a:cs typeface="+mn-ea"/>
                <a:sym typeface="+mn-lt"/>
              </a:rPr>
              <a:t>站点</a:t>
            </a:r>
            <a:r>
              <a:rPr lang="en-US" altLang="zh-CN">
                <a:solidFill>
                  <a:schemeClr val="accent1"/>
                </a:solidFill>
                <a:cs typeface="+mn-ea"/>
                <a:sym typeface="+mn-lt"/>
              </a:rPr>
              <a:t>B</a:t>
            </a:r>
          </a:p>
        </p:txBody>
      </p:sp>
      <p:grpSp>
        <p:nvGrpSpPr>
          <p:cNvPr id="71" name="Group 71">
            <a:extLst>
              <a:ext uri="{FF2B5EF4-FFF2-40B4-BE49-F238E27FC236}">
                <a16:creationId xmlns:a16="http://schemas.microsoft.com/office/drawing/2014/main" id="{4DA98C1C-5B44-4245-B1C6-9F7332B28831}"/>
              </a:ext>
            </a:extLst>
          </p:cNvPr>
          <p:cNvGrpSpPr>
            <a:grpSpLocks/>
          </p:cNvGrpSpPr>
          <p:nvPr/>
        </p:nvGrpSpPr>
        <p:grpSpPr bwMode="auto">
          <a:xfrm>
            <a:off x="9299574" y="1839887"/>
            <a:ext cx="1728787" cy="3744913"/>
            <a:chOff x="748" y="1253"/>
            <a:chExt cx="1089" cy="2586"/>
          </a:xfrm>
        </p:grpSpPr>
        <p:sp>
          <p:nvSpPr>
            <p:cNvPr id="90" name="Line 72">
              <a:extLst>
                <a:ext uri="{FF2B5EF4-FFF2-40B4-BE49-F238E27FC236}">
                  <a16:creationId xmlns:a16="http://schemas.microsoft.com/office/drawing/2014/main" id="{89EE103E-AF5C-4E00-954D-F4CFBC0ED8F4}"/>
                </a:ext>
              </a:extLst>
            </p:cNvPr>
            <p:cNvSpPr>
              <a:spLocks noChangeShapeType="1"/>
            </p:cNvSpPr>
            <p:nvPr/>
          </p:nvSpPr>
          <p:spPr bwMode="auto">
            <a:xfrm>
              <a:off x="748" y="1253"/>
              <a:ext cx="0" cy="258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1" name="Line 73">
              <a:extLst>
                <a:ext uri="{FF2B5EF4-FFF2-40B4-BE49-F238E27FC236}">
                  <a16:creationId xmlns:a16="http://schemas.microsoft.com/office/drawing/2014/main" id="{296E7BF9-38F1-4589-AA24-D67EC9E5FB4D}"/>
                </a:ext>
              </a:extLst>
            </p:cNvPr>
            <p:cNvSpPr>
              <a:spLocks noChangeShapeType="1"/>
            </p:cNvSpPr>
            <p:nvPr/>
          </p:nvSpPr>
          <p:spPr bwMode="auto">
            <a:xfrm>
              <a:off x="1837" y="1253"/>
              <a:ext cx="0" cy="258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73" name="Line 75">
            <a:extLst>
              <a:ext uri="{FF2B5EF4-FFF2-40B4-BE49-F238E27FC236}">
                <a16:creationId xmlns:a16="http://schemas.microsoft.com/office/drawing/2014/main" id="{D26BA84C-3B55-4A60-BB94-B0CF05AF6148}"/>
              </a:ext>
            </a:extLst>
          </p:cNvPr>
          <p:cNvSpPr>
            <a:spLocks noChangeShapeType="1"/>
          </p:cNvSpPr>
          <p:nvPr/>
        </p:nvSpPr>
        <p:spPr bwMode="auto">
          <a:xfrm>
            <a:off x="9299574" y="2713012"/>
            <a:ext cx="1728787" cy="2889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4" name="Line 76">
            <a:extLst>
              <a:ext uri="{FF2B5EF4-FFF2-40B4-BE49-F238E27FC236}">
                <a16:creationId xmlns:a16="http://schemas.microsoft.com/office/drawing/2014/main" id="{B9ED7D34-B3B2-4B30-9849-AAAE796C96D4}"/>
              </a:ext>
            </a:extLst>
          </p:cNvPr>
          <p:cNvSpPr>
            <a:spLocks noChangeShapeType="1"/>
          </p:cNvSpPr>
          <p:nvPr/>
        </p:nvSpPr>
        <p:spPr bwMode="auto">
          <a:xfrm flipH="1">
            <a:off x="9299574" y="3046387"/>
            <a:ext cx="1728787"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5" name="Text Box 77">
            <a:extLst>
              <a:ext uri="{FF2B5EF4-FFF2-40B4-BE49-F238E27FC236}">
                <a16:creationId xmlns:a16="http://schemas.microsoft.com/office/drawing/2014/main" id="{EE006B8F-F095-48C9-B65A-0C16F114F489}"/>
              </a:ext>
            </a:extLst>
          </p:cNvPr>
          <p:cNvSpPr txBox="1">
            <a:spLocks noChangeArrowheads="1"/>
          </p:cNvSpPr>
          <p:nvPr/>
        </p:nvSpPr>
        <p:spPr bwMode="auto">
          <a:xfrm>
            <a:off x="9748837" y="2632050"/>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76" name="Text Box 78">
            <a:extLst>
              <a:ext uri="{FF2B5EF4-FFF2-40B4-BE49-F238E27FC236}">
                <a16:creationId xmlns:a16="http://schemas.microsoft.com/office/drawing/2014/main" id="{4A227A79-1864-434F-A698-1D2B89DD5BA6}"/>
              </a:ext>
            </a:extLst>
          </p:cNvPr>
          <p:cNvSpPr txBox="1">
            <a:spLocks noChangeArrowheads="1"/>
          </p:cNvSpPr>
          <p:nvPr/>
        </p:nvSpPr>
        <p:spPr bwMode="auto">
          <a:xfrm>
            <a:off x="9748837" y="3065437"/>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1</a:t>
            </a:r>
          </a:p>
        </p:txBody>
      </p:sp>
      <p:sp>
        <p:nvSpPr>
          <p:cNvPr id="77" name="Line 79">
            <a:extLst>
              <a:ext uri="{FF2B5EF4-FFF2-40B4-BE49-F238E27FC236}">
                <a16:creationId xmlns:a16="http://schemas.microsoft.com/office/drawing/2014/main" id="{F42095A1-C813-47CB-9394-0B7C247D0DB9}"/>
              </a:ext>
            </a:extLst>
          </p:cNvPr>
          <p:cNvSpPr>
            <a:spLocks noChangeShapeType="1"/>
          </p:cNvSpPr>
          <p:nvPr/>
        </p:nvSpPr>
        <p:spPr bwMode="auto">
          <a:xfrm>
            <a:off x="9299574" y="3594075"/>
            <a:ext cx="1728787" cy="27146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8" name="Line 80">
            <a:extLst>
              <a:ext uri="{FF2B5EF4-FFF2-40B4-BE49-F238E27FC236}">
                <a16:creationId xmlns:a16="http://schemas.microsoft.com/office/drawing/2014/main" id="{F1A64FCC-03ED-48B5-B2DD-F154ECFC61AB}"/>
              </a:ext>
            </a:extLst>
          </p:cNvPr>
          <p:cNvSpPr>
            <a:spLocks noChangeShapeType="1"/>
          </p:cNvSpPr>
          <p:nvPr/>
        </p:nvSpPr>
        <p:spPr bwMode="auto">
          <a:xfrm flipH="1">
            <a:off x="9588499" y="3909987"/>
            <a:ext cx="1439862" cy="30638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9" name="Text Box 81">
            <a:extLst>
              <a:ext uri="{FF2B5EF4-FFF2-40B4-BE49-F238E27FC236}">
                <a16:creationId xmlns:a16="http://schemas.microsoft.com/office/drawing/2014/main" id="{19B5A8E2-36A0-4F5E-BDD2-7283FFA6B127}"/>
              </a:ext>
            </a:extLst>
          </p:cNvPr>
          <p:cNvSpPr txBox="1">
            <a:spLocks noChangeArrowheads="1"/>
          </p:cNvSpPr>
          <p:nvPr/>
        </p:nvSpPr>
        <p:spPr bwMode="auto">
          <a:xfrm>
            <a:off x="9748837" y="3495650"/>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80" name="Text Box 82">
            <a:extLst>
              <a:ext uri="{FF2B5EF4-FFF2-40B4-BE49-F238E27FC236}">
                <a16:creationId xmlns:a16="http://schemas.microsoft.com/office/drawing/2014/main" id="{278F4CA7-40DB-43DF-A186-F7E78765FB0B}"/>
              </a:ext>
            </a:extLst>
          </p:cNvPr>
          <p:cNvSpPr txBox="1">
            <a:spLocks noChangeArrowheads="1"/>
          </p:cNvSpPr>
          <p:nvPr/>
        </p:nvSpPr>
        <p:spPr bwMode="auto">
          <a:xfrm>
            <a:off x="9748837" y="3929037"/>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0</a:t>
            </a:r>
          </a:p>
        </p:txBody>
      </p:sp>
      <p:sp>
        <p:nvSpPr>
          <p:cNvPr id="81" name="Line 83">
            <a:extLst>
              <a:ext uri="{FF2B5EF4-FFF2-40B4-BE49-F238E27FC236}">
                <a16:creationId xmlns:a16="http://schemas.microsoft.com/office/drawing/2014/main" id="{595C88F2-DC0D-4E2A-9194-FB554C5DDDF2}"/>
              </a:ext>
            </a:extLst>
          </p:cNvPr>
          <p:cNvSpPr>
            <a:spLocks noChangeShapeType="1"/>
          </p:cNvSpPr>
          <p:nvPr/>
        </p:nvSpPr>
        <p:spPr bwMode="auto">
          <a:xfrm>
            <a:off x="9299574" y="4530700"/>
            <a:ext cx="1728787" cy="26193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2" name="Line 84">
            <a:extLst>
              <a:ext uri="{FF2B5EF4-FFF2-40B4-BE49-F238E27FC236}">
                <a16:creationId xmlns:a16="http://schemas.microsoft.com/office/drawing/2014/main" id="{3CDEC77E-51E1-4369-A697-DB5CC1D36666}"/>
              </a:ext>
            </a:extLst>
          </p:cNvPr>
          <p:cNvSpPr>
            <a:spLocks noChangeShapeType="1"/>
          </p:cNvSpPr>
          <p:nvPr/>
        </p:nvSpPr>
        <p:spPr bwMode="auto">
          <a:xfrm flipH="1">
            <a:off x="9299574" y="4837087"/>
            <a:ext cx="1728787" cy="3873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3" name="Text Box 85">
            <a:extLst>
              <a:ext uri="{FF2B5EF4-FFF2-40B4-BE49-F238E27FC236}">
                <a16:creationId xmlns:a16="http://schemas.microsoft.com/office/drawing/2014/main" id="{11808261-343A-465D-873D-202D4D343A8C}"/>
              </a:ext>
            </a:extLst>
          </p:cNvPr>
          <p:cNvSpPr txBox="1">
            <a:spLocks noChangeArrowheads="1"/>
          </p:cNvSpPr>
          <p:nvPr/>
        </p:nvSpPr>
        <p:spPr bwMode="auto">
          <a:xfrm>
            <a:off x="9748837" y="4422750"/>
            <a:ext cx="914400" cy="361950"/>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84" name="Text Box 86">
            <a:extLst>
              <a:ext uri="{FF2B5EF4-FFF2-40B4-BE49-F238E27FC236}">
                <a16:creationId xmlns:a16="http://schemas.microsoft.com/office/drawing/2014/main" id="{A7C57DD0-C4B2-4B91-AFA1-D3183E9C34E7}"/>
              </a:ext>
            </a:extLst>
          </p:cNvPr>
          <p:cNvSpPr txBox="1">
            <a:spLocks noChangeArrowheads="1"/>
          </p:cNvSpPr>
          <p:nvPr/>
        </p:nvSpPr>
        <p:spPr bwMode="auto">
          <a:xfrm>
            <a:off x="9748837" y="4856137"/>
            <a:ext cx="914400" cy="361950"/>
          </a:xfrm>
          <a:prstGeom prst="rect">
            <a:avLst/>
          </a:prstGeom>
          <a:solidFill>
            <a:schemeClr val="accent2"/>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0</a:t>
            </a:r>
          </a:p>
        </p:txBody>
      </p:sp>
      <p:sp>
        <p:nvSpPr>
          <p:cNvPr id="85" name="Text Box 87">
            <a:extLst>
              <a:ext uri="{FF2B5EF4-FFF2-40B4-BE49-F238E27FC236}">
                <a16:creationId xmlns:a16="http://schemas.microsoft.com/office/drawing/2014/main" id="{0D68B0DA-54B3-4A0A-954D-C774FD7C072E}"/>
              </a:ext>
            </a:extLst>
          </p:cNvPr>
          <p:cNvSpPr txBox="1">
            <a:spLocks noChangeArrowheads="1"/>
          </p:cNvSpPr>
          <p:nvPr/>
        </p:nvSpPr>
        <p:spPr bwMode="auto">
          <a:xfrm>
            <a:off x="9429640" y="5645919"/>
            <a:ext cx="1467068" cy="7997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C00000"/>
                </a:solidFill>
                <a:latin typeface="+mn-ea"/>
                <a:cs typeface="+mn-ea"/>
                <a:sym typeface="+mn-lt"/>
              </a:rPr>
              <a:t>应答帧丢失</a:t>
            </a:r>
            <a:endParaRPr lang="en-US" altLang="zh-CN" sz="2000" dirty="0">
              <a:solidFill>
                <a:srgbClr val="C00000"/>
              </a:solidFill>
              <a:latin typeface="+mn-ea"/>
              <a:cs typeface="+mn-ea"/>
              <a:sym typeface="+mn-lt"/>
            </a:endParaRPr>
          </a:p>
          <a:p>
            <a:pPr algn="ctr" fontAlgn="base">
              <a:lnSpc>
                <a:spcPct val="120000"/>
              </a:lnSpc>
              <a:spcBef>
                <a:spcPct val="0"/>
              </a:spcBef>
              <a:spcAft>
                <a:spcPct val="0"/>
              </a:spcAft>
            </a:pPr>
            <a:r>
              <a:rPr lang="zh-CN" altLang="en-US" sz="2000" dirty="0">
                <a:solidFill>
                  <a:srgbClr val="000000"/>
                </a:solidFill>
                <a:latin typeface="+mn-ea"/>
                <a:cs typeface="+mn-ea"/>
                <a:sym typeface="+mn-lt"/>
              </a:rPr>
              <a:t>超时重发</a:t>
            </a:r>
          </a:p>
        </p:txBody>
      </p:sp>
      <p:sp>
        <p:nvSpPr>
          <p:cNvPr id="86" name="Text Box 96">
            <a:extLst>
              <a:ext uri="{FF2B5EF4-FFF2-40B4-BE49-F238E27FC236}">
                <a16:creationId xmlns:a16="http://schemas.microsoft.com/office/drawing/2014/main" id="{CE544A0F-D21C-45E9-AA34-3478674A241A}"/>
              </a:ext>
            </a:extLst>
          </p:cNvPr>
          <p:cNvSpPr txBox="1">
            <a:spLocks noChangeArrowheads="1"/>
          </p:cNvSpPr>
          <p:nvPr/>
        </p:nvSpPr>
        <p:spPr bwMode="auto">
          <a:xfrm>
            <a:off x="8796337" y="3738537"/>
            <a:ext cx="431800" cy="72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lnSpc>
                <a:spcPct val="120000"/>
              </a:lnSpc>
              <a:spcBef>
                <a:spcPct val="0"/>
              </a:spcBef>
              <a:spcAft>
                <a:spcPct val="0"/>
              </a:spcAft>
            </a:pPr>
            <a:r>
              <a:rPr lang="zh-CN" altLang="en-US">
                <a:solidFill>
                  <a:srgbClr val="000000"/>
                </a:solidFill>
                <a:cs typeface="+mn-ea"/>
                <a:sym typeface="+mn-lt"/>
              </a:rPr>
              <a:t>超</a:t>
            </a:r>
          </a:p>
          <a:p>
            <a:pPr algn="ctr" fontAlgn="base">
              <a:lnSpc>
                <a:spcPct val="120000"/>
              </a:lnSpc>
              <a:spcBef>
                <a:spcPct val="0"/>
              </a:spcBef>
              <a:spcAft>
                <a:spcPct val="0"/>
              </a:spcAft>
            </a:pPr>
            <a:r>
              <a:rPr lang="zh-CN" altLang="en-US">
                <a:solidFill>
                  <a:srgbClr val="000000"/>
                </a:solidFill>
                <a:cs typeface="+mn-ea"/>
                <a:sym typeface="+mn-lt"/>
              </a:rPr>
              <a:t>时</a:t>
            </a:r>
          </a:p>
        </p:txBody>
      </p:sp>
      <p:sp>
        <p:nvSpPr>
          <p:cNvPr id="87" name="Line 97">
            <a:extLst>
              <a:ext uri="{FF2B5EF4-FFF2-40B4-BE49-F238E27FC236}">
                <a16:creationId xmlns:a16="http://schemas.microsoft.com/office/drawing/2014/main" id="{13B060A3-2AC9-4387-AF09-688C8F87E7D9}"/>
              </a:ext>
            </a:extLst>
          </p:cNvPr>
          <p:cNvSpPr>
            <a:spLocks noChangeShapeType="1"/>
          </p:cNvSpPr>
          <p:nvPr/>
        </p:nvSpPr>
        <p:spPr bwMode="auto">
          <a:xfrm>
            <a:off x="8939212" y="3594075"/>
            <a:ext cx="3603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8" name="Line 98">
            <a:extLst>
              <a:ext uri="{FF2B5EF4-FFF2-40B4-BE49-F238E27FC236}">
                <a16:creationId xmlns:a16="http://schemas.microsoft.com/office/drawing/2014/main" id="{B3E254FC-B4BE-40F0-9F5E-7FF3515861E6}"/>
              </a:ext>
            </a:extLst>
          </p:cNvPr>
          <p:cNvSpPr>
            <a:spLocks noChangeShapeType="1"/>
          </p:cNvSpPr>
          <p:nvPr/>
        </p:nvSpPr>
        <p:spPr bwMode="auto">
          <a:xfrm>
            <a:off x="8939212" y="4530700"/>
            <a:ext cx="3603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9" name="Line 99">
            <a:extLst>
              <a:ext uri="{FF2B5EF4-FFF2-40B4-BE49-F238E27FC236}">
                <a16:creationId xmlns:a16="http://schemas.microsoft.com/office/drawing/2014/main" id="{83EF7D79-1DAC-4ADB-9935-2DED94316F74}"/>
              </a:ext>
            </a:extLst>
          </p:cNvPr>
          <p:cNvSpPr>
            <a:spLocks noChangeShapeType="1"/>
          </p:cNvSpPr>
          <p:nvPr/>
        </p:nvSpPr>
        <p:spPr bwMode="auto">
          <a:xfrm>
            <a:off x="9155112" y="3594075"/>
            <a:ext cx="0" cy="936625"/>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pic>
        <p:nvPicPr>
          <p:cNvPr id="92" name="图形 91">
            <a:extLst>
              <a:ext uri="{FF2B5EF4-FFF2-40B4-BE49-F238E27FC236}">
                <a16:creationId xmlns:a16="http://schemas.microsoft.com/office/drawing/2014/main" id="{3FC28AEA-4032-4C19-82B1-70AE9A9AD8D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901469" y="1475812"/>
            <a:ext cx="588835" cy="445833"/>
          </a:xfrm>
          <a:prstGeom prst="rect">
            <a:avLst/>
          </a:prstGeom>
        </p:spPr>
      </p:pic>
      <p:pic>
        <p:nvPicPr>
          <p:cNvPr id="93" name="图形 92">
            <a:extLst>
              <a:ext uri="{FF2B5EF4-FFF2-40B4-BE49-F238E27FC236}">
                <a16:creationId xmlns:a16="http://schemas.microsoft.com/office/drawing/2014/main" id="{F13C9367-CFFF-4614-BC63-42BF2F4F3FC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714441" y="1483083"/>
            <a:ext cx="588835" cy="445833"/>
          </a:xfrm>
          <a:prstGeom prst="rect">
            <a:avLst/>
          </a:prstGeom>
        </p:spPr>
      </p:pic>
      <p:pic>
        <p:nvPicPr>
          <p:cNvPr id="94" name="图形 93">
            <a:extLst>
              <a:ext uri="{FF2B5EF4-FFF2-40B4-BE49-F238E27FC236}">
                <a16:creationId xmlns:a16="http://schemas.microsoft.com/office/drawing/2014/main" id="{769D3078-B446-4FDA-92BC-B299A83AF6B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8915399" y="1388117"/>
            <a:ext cx="588835" cy="445833"/>
          </a:xfrm>
          <a:prstGeom prst="rect">
            <a:avLst/>
          </a:prstGeom>
        </p:spPr>
      </p:pic>
      <p:pic>
        <p:nvPicPr>
          <p:cNvPr id="95" name="图形 94">
            <a:extLst>
              <a:ext uri="{FF2B5EF4-FFF2-40B4-BE49-F238E27FC236}">
                <a16:creationId xmlns:a16="http://schemas.microsoft.com/office/drawing/2014/main" id="{1A21EA13-ECA6-433F-8E72-0E5E012DF63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752136" y="1395388"/>
            <a:ext cx="588835" cy="445833"/>
          </a:xfrm>
          <a:prstGeom prst="rect">
            <a:avLst/>
          </a:prstGeom>
        </p:spPr>
      </p:pic>
      <p:sp>
        <p:nvSpPr>
          <p:cNvPr id="96" name="Line 104">
            <a:extLst>
              <a:ext uri="{FF2B5EF4-FFF2-40B4-BE49-F238E27FC236}">
                <a16:creationId xmlns:a16="http://schemas.microsoft.com/office/drawing/2014/main" id="{D5C9D286-148E-47B9-8F65-D843CE1001CE}"/>
              </a:ext>
            </a:extLst>
          </p:cNvPr>
          <p:cNvSpPr>
            <a:spLocks noChangeShapeType="1"/>
          </p:cNvSpPr>
          <p:nvPr/>
        </p:nvSpPr>
        <p:spPr bwMode="auto">
          <a:xfrm>
            <a:off x="9504234" y="1654490"/>
            <a:ext cx="124790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7" name="Line 104">
            <a:extLst>
              <a:ext uri="{FF2B5EF4-FFF2-40B4-BE49-F238E27FC236}">
                <a16:creationId xmlns:a16="http://schemas.microsoft.com/office/drawing/2014/main" id="{C35228E3-36C1-4555-957D-57E1192ABF29}"/>
              </a:ext>
            </a:extLst>
          </p:cNvPr>
          <p:cNvSpPr>
            <a:spLocks noChangeShapeType="1"/>
          </p:cNvSpPr>
          <p:nvPr/>
        </p:nvSpPr>
        <p:spPr bwMode="auto">
          <a:xfrm>
            <a:off x="1573598" y="1705999"/>
            <a:ext cx="124790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pic>
        <p:nvPicPr>
          <p:cNvPr id="98" name="图形 97">
            <a:extLst>
              <a:ext uri="{FF2B5EF4-FFF2-40B4-BE49-F238E27FC236}">
                <a16:creationId xmlns:a16="http://schemas.microsoft.com/office/drawing/2014/main" id="{A9A1C070-E176-43DD-8203-30C2733F88A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984763" y="1468237"/>
            <a:ext cx="588835" cy="445833"/>
          </a:xfrm>
          <a:prstGeom prst="rect">
            <a:avLst/>
          </a:prstGeom>
        </p:spPr>
      </p:pic>
      <p:pic>
        <p:nvPicPr>
          <p:cNvPr id="99" name="图形 98">
            <a:extLst>
              <a:ext uri="{FF2B5EF4-FFF2-40B4-BE49-F238E27FC236}">
                <a16:creationId xmlns:a16="http://schemas.microsoft.com/office/drawing/2014/main" id="{D5DDBAF3-57E3-4552-832B-71586066718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802641" y="1448696"/>
            <a:ext cx="588835" cy="445833"/>
          </a:xfrm>
          <a:prstGeom prst="rect">
            <a:avLst/>
          </a:prstGeom>
        </p:spPr>
      </p:pic>
      <p:sp>
        <p:nvSpPr>
          <p:cNvPr id="100" name="矩形 99">
            <a:extLst>
              <a:ext uri="{FF2B5EF4-FFF2-40B4-BE49-F238E27FC236}">
                <a16:creationId xmlns:a16="http://schemas.microsoft.com/office/drawing/2014/main" id="{BD1EF1CF-11FC-4A87-A592-A780C3D26906}"/>
              </a:ext>
            </a:extLst>
          </p:cNvPr>
          <p:cNvSpPr/>
          <p:nvPr/>
        </p:nvSpPr>
        <p:spPr>
          <a:xfrm>
            <a:off x="9437527" y="3773463"/>
            <a:ext cx="492443" cy="767390"/>
          </a:xfrm>
          <a:prstGeom prst="rect">
            <a:avLst/>
          </a:prstGeom>
        </p:spPr>
        <p:txBody>
          <a:bodyPr wrap="none">
            <a:spAutoFit/>
          </a:bodyPr>
          <a:lstStyle/>
          <a:p>
            <a:pPr>
              <a:lnSpc>
                <a:spcPct val="120000"/>
              </a:lnSpc>
            </a:pPr>
            <a:r>
              <a:rPr lang="zh-CN" altLang="en-US" sz="4000" dirty="0">
                <a:solidFill>
                  <a:srgbClr val="FF0000"/>
                </a:solidFill>
                <a:cs typeface="+mn-ea"/>
                <a:sym typeface="+mn-lt"/>
              </a:rPr>
              <a:t>╳</a:t>
            </a:r>
          </a:p>
        </p:txBody>
      </p:sp>
    </p:spTree>
    <p:extLst>
      <p:ext uri="{BB962C8B-B14F-4D97-AF65-F5344CB8AC3E}">
        <p14:creationId xmlns:p14="http://schemas.microsoft.com/office/powerpoint/2010/main" val="461959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C238B-87BC-46D7-B8DD-72CF6D0513AB}"/>
              </a:ext>
            </a:extLst>
          </p:cNvPr>
          <p:cNvSpPr>
            <a:spLocks noGrp="1"/>
          </p:cNvSpPr>
          <p:nvPr>
            <p:ph type="title"/>
          </p:nvPr>
        </p:nvSpPr>
        <p:spPr/>
        <p:txBody>
          <a:bodyPr/>
          <a:lstStyle/>
          <a:p>
            <a:r>
              <a:rPr lang="zh-CN" altLang="en-US" dirty="0"/>
              <a:t>对互连的网络思考一个问题</a:t>
            </a:r>
          </a:p>
        </p:txBody>
      </p:sp>
      <p:sp>
        <p:nvSpPr>
          <p:cNvPr id="4" name="内容占位符 3">
            <a:extLst>
              <a:ext uri="{FF2B5EF4-FFF2-40B4-BE49-F238E27FC236}">
                <a16:creationId xmlns:a16="http://schemas.microsoft.com/office/drawing/2014/main" id="{8A9C0857-0999-4B93-ABBE-1D1EB09A89AD}"/>
              </a:ext>
            </a:extLst>
          </p:cNvPr>
          <p:cNvSpPr>
            <a:spLocks noGrp="1"/>
          </p:cNvSpPr>
          <p:nvPr>
            <p:ph idx="10"/>
          </p:nvPr>
        </p:nvSpPr>
        <p:spPr>
          <a:xfrm>
            <a:off x="5453506" y="1130982"/>
            <a:ext cx="6065394" cy="5008562"/>
          </a:xfrm>
        </p:spPr>
        <p:txBody>
          <a:bodyPr>
            <a:normAutofit/>
          </a:bodyPr>
          <a:lstStyle/>
          <a:p>
            <a:r>
              <a:rPr lang="zh-CN" altLang="en-US" dirty="0"/>
              <a:t>网络中任意两个结点，不管是否直接相连，从网络层层面看，都能够相互通信：</a:t>
            </a:r>
          </a:p>
          <a:p>
            <a:pPr lvl="1"/>
            <a:r>
              <a:rPr lang="zh-CN" altLang="en-US" dirty="0"/>
              <a:t>不直接相连的两个结点，通过中间结点的转发</a:t>
            </a:r>
          </a:p>
          <a:p>
            <a:pPr lvl="1"/>
            <a:r>
              <a:rPr lang="zh-CN" altLang="en-US" dirty="0"/>
              <a:t>直接相连的两个结点，可以直接发送到对方</a:t>
            </a:r>
          </a:p>
          <a:p>
            <a:r>
              <a:rPr lang="zh-CN" altLang="en-US" dirty="0"/>
              <a:t>不管结点间是直接发送，还是通过沿途其它中间结点来转发，最终都要通过两个直接相连的结点在相连接口、相连线路上来发送数据、接收数据</a:t>
            </a:r>
          </a:p>
          <a:p>
            <a:pPr algn="ctr">
              <a:lnSpc>
                <a:spcPct val="120000"/>
              </a:lnSpc>
            </a:pPr>
            <a:r>
              <a:rPr lang="zh-CN" altLang="en-US" sz="2400" dirty="0">
                <a:solidFill>
                  <a:srgbClr val="3333FF"/>
                </a:solidFill>
                <a:cs typeface="+mn-ea"/>
                <a:sym typeface="+mn-lt"/>
              </a:rPr>
              <a:t>在物理层提供比特流传输服务基础上，相连结点如何实现</a:t>
            </a:r>
            <a:r>
              <a:rPr lang="zh-CN" altLang="en-US" sz="2400" dirty="0">
                <a:solidFill>
                  <a:srgbClr val="FF0000"/>
                </a:solidFill>
                <a:cs typeface="+mn-ea"/>
                <a:sym typeface="+mn-lt"/>
              </a:rPr>
              <a:t>正确</a:t>
            </a:r>
            <a:r>
              <a:rPr lang="zh-CN" altLang="en-US" sz="2400" dirty="0">
                <a:solidFill>
                  <a:srgbClr val="3333FF"/>
                </a:solidFill>
                <a:cs typeface="+mn-ea"/>
                <a:sym typeface="+mn-lt"/>
              </a:rPr>
              <a:t>的数据发送与接收？</a:t>
            </a:r>
            <a:endParaRPr lang="en-US" altLang="zh-CN" sz="2400" dirty="0">
              <a:solidFill>
                <a:srgbClr val="3333FF"/>
              </a:solidFill>
              <a:cs typeface="+mn-ea"/>
              <a:sym typeface="+mn-lt"/>
            </a:endParaRPr>
          </a:p>
          <a:p>
            <a:endParaRPr lang="zh-CN" altLang="en-US" dirty="0"/>
          </a:p>
        </p:txBody>
      </p:sp>
      <p:sp>
        <p:nvSpPr>
          <p:cNvPr id="5" name="灯片编号占位符 4">
            <a:extLst>
              <a:ext uri="{FF2B5EF4-FFF2-40B4-BE49-F238E27FC236}">
                <a16:creationId xmlns:a16="http://schemas.microsoft.com/office/drawing/2014/main" id="{CCBA02A5-502F-4E76-9AD7-6B85718BC004}"/>
              </a:ext>
            </a:extLst>
          </p:cNvPr>
          <p:cNvSpPr>
            <a:spLocks noGrp="1"/>
          </p:cNvSpPr>
          <p:nvPr>
            <p:ph type="sldNum" sz="quarter" idx="12"/>
          </p:nvPr>
        </p:nvSpPr>
        <p:spPr/>
        <p:txBody>
          <a:bodyPr/>
          <a:lstStyle/>
          <a:p>
            <a:fld id="{C8BB1146-E542-4D4E-B8E9-6919A11DDD48}" type="slidenum">
              <a:rPr lang="en-US" smtClean="0"/>
              <a:t>5</a:t>
            </a:fld>
            <a:endParaRPr lang="en-US"/>
          </a:p>
        </p:txBody>
      </p:sp>
      <p:pic>
        <p:nvPicPr>
          <p:cNvPr id="7" name="图形 6">
            <a:extLst>
              <a:ext uri="{FF2B5EF4-FFF2-40B4-BE49-F238E27FC236}">
                <a16:creationId xmlns:a16="http://schemas.microsoft.com/office/drawing/2014/main" id="{A24B079F-7D22-41A4-B652-A23192002A1E}"/>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967828" y="1505154"/>
            <a:ext cx="502240" cy="439979"/>
          </a:xfrm>
          <a:prstGeom prst="rect">
            <a:avLst/>
          </a:prstGeom>
        </p:spPr>
      </p:pic>
      <p:sp>
        <p:nvSpPr>
          <p:cNvPr id="8" name="Freeform 9">
            <a:extLst>
              <a:ext uri="{FF2B5EF4-FFF2-40B4-BE49-F238E27FC236}">
                <a16:creationId xmlns:a16="http://schemas.microsoft.com/office/drawing/2014/main" id="{F3710D7E-A2C0-424E-B99A-7802508E3E13}"/>
              </a:ext>
            </a:extLst>
          </p:cNvPr>
          <p:cNvSpPr/>
          <p:nvPr/>
        </p:nvSpPr>
        <p:spPr bwMode="auto">
          <a:xfrm rot="20235030">
            <a:off x="4447658" y="4241061"/>
            <a:ext cx="205644" cy="852443"/>
          </a:xfrm>
          <a:custGeom>
            <a:avLst/>
            <a:gdLst>
              <a:gd name="T0" fmla="*/ 287338 w 404"/>
              <a:gd name="T1" fmla="*/ 1072622 h 1294"/>
              <a:gd name="T2" fmla="*/ 61877 w 404"/>
              <a:gd name="T3" fmla="*/ 0 h 1294"/>
              <a:gd name="T4" fmla="*/ 159316 w 404"/>
              <a:gd name="T5" fmla="*/ 798554 h 1294"/>
              <a:gd name="T6" fmla="*/ 0 w 404"/>
              <a:gd name="T7" fmla="*/ 648304 h 1294"/>
              <a:gd name="T8" fmla="*/ 214081 w 404"/>
              <a:gd name="T9" fmla="*/ 1800225 h 1294"/>
              <a:gd name="T10" fmla="*/ 110241 w 404"/>
              <a:gd name="T11" fmla="*/ 954370 h 1294"/>
              <a:gd name="T12" fmla="*/ 287338 w 404"/>
              <a:gd name="T13" fmla="*/ 1072622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pic>
        <p:nvPicPr>
          <p:cNvPr id="9" name="图形 8">
            <a:extLst>
              <a:ext uri="{FF2B5EF4-FFF2-40B4-BE49-F238E27FC236}">
                <a16:creationId xmlns:a16="http://schemas.microsoft.com/office/drawing/2014/main" id="{37545F5D-C3CA-450E-9E5A-B5A496F704C3}"/>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2991288" y="1491448"/>
            <a:ext cx="623733" cy="562931"/>
          </a:xfrm>
          <a:prstGeom prst="rect">
            <a:avLst/>
          </a:prstGeom>
        </p:spPr>
      </p:pic>
      <p:pic>
        <p:nvPicPr>
          <p:cNvPr id="10" name="图形 9">
            <a:extLst>
              <a:ext uri="{FF2B5EF4-FFF2-40B4-BE49-F238E27FC236}">
                <a16:creationId xmlns:a16="http://schemas.microsoft.com/office/drawing/2014/main" id="{195D46C9-B056-46D6-A969-A443F653A5EC}"/>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2030121" y="2727008"/>
            <a:ext cx="623733" cy="562931"/>
          </a:xfrm>
          <a:prstGeom prst="rect">
            <a:avLst/>
          </a:prstGeom>
        </p:spPr>
      </p:pic>
      <p:pic>
        <p:nvPicPr>
          <p:cNvPr id="11" name="图形 10">
            <a:extLst>
              <a:ext uri="{FF2B5EF4-FFF2-40B4-BE49-F238E27FC236}">
                <a16:creationId xmlns:a16="http://schemas.microsoft.com/office/drawing/2014/main" id="{4BE67047-2111-45CE-B43B-FC9BCC071E2C}"/>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3889753" y="2755346"/>
            <a:ext cx="623733" cy="562931"/>
          </a:xfrm>
          <a:prstGeom prst="rect">
            <a:avLst/>
          </a:prstGeom>
        </p:spPr>
      </p:pic>
      <p:sp>
        <p:nvSpPr>
          <p:cNvPr id="12" name="Freeform 9">
            <a:extLst>
              <a:ext uri="{FF2B5EF4-FFF2-40B4-BE49-F238E27FC236}">
                <a16:creationId xmlns:a16="http://schemas.microsoft.com/office/drawing/2014/main" id="{D96D24D5-3A29-4D02-99C6-D7AEE56698DC}"/>
              </a:ext>
            </a:extLst>
          </p:cNvPr>
          <p:cNvSpPr/>
          <p:nvPr/>
        </p:nvSpPr>
        <p:spPr bwMode="auto">
          <a:xfrm rot="1988854">
            <a:off x="3873927" y="4278692"/>
            <a:ext cx="163645" cy="832039"/>
          </a:xfrm>
          <a:custGeom>
            <a:avLst/>
            <a:gdLst>
              <a:gd name="T0" fmla="*/ 287338 w 404"/>
              <a:gd name="T1" fmla="*/ 1072622 h 1294"/>
              <a:gd name="T2" fmla="*/ 61877 w 404"/>
              <a:gd name="T3" fmla="*/ 0 h 1294"/>
              <a:gd name="T4" fmla="*/ 159316 w 404"/>
              <a:gd name="T5" fmla="*/ 798554 h 1294"/>
              <a:gd name="T6" fmla="*/ 0 w 404"/>
              <a:gd name="T7" fmla="*/ 648304 h 1294"/>
              <a:gd name="T8" fmla="*/ 214081 w 404"/>
              <a:gd name="T9" fmla="*/ 1800225 h 1294"/>
              <a:gd name="T10" fmla="*/ 110241 w 404"/>
              <a:gd name="T11" fmla="*/ 954370 h 1294"/>
              <a:gd name="T12" fmla="*/ 287338 w 404"/>
              <a:gd name="T13" fmla="*/ 1072622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3" name="Line 233">
            <a:extLst>
              <a:ext uri="{FF2B5EF4-FFF2-40B4-BE49-F238E27FC236}">
                <a16:creationId xmlns:a16="http://schemas.microsoft.com/office/drawing/2014/main" id="{4C84F3BF-F5D2-4C0B-9BF7-9D86534FBC24}"/>
              </a:ext>
            </a:extLst>
          </p:cNvPr>
          <p:cNvSpPr>
            <a:spLocks noChangeShapeType="1"/>
          </p:cNvSpPr>
          <p:nvPr>
            <p:custDataLst>
              <p:tags r:id="rId1"/>
            </p:custDataLst>
          </p:nvPr>
        </p:nvSpPr>
        <p:spPr bwMode="auto">
          <a:xfrm flipV="1">
            <a:off x="1137466" y="5008975"/>
            <a:ext cx="368249" cy="375880"/>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4" name="Line 233">
            <a:extLst>
              <a:ext uri="{FF2B5EF4-FFF2-40B4-BE49-F238E27FC236}">
                <a16:creationId xmlns:a16="http://schemas.microsoft.com/office/drawing/2014/main" id="{D1BA59E2-B1C5-4E23-9BD8-FED9D608B12D}"/>
              </a:ext>
            </a:extLst>
          </p:cNvPr>
          <p:cNvSpPr>
            <a:spLocks noChangeShapeType="1"/>
          </p:cNvSpPr>
          <p:nvPr>
            <p:custDataLst>
              <p:tags r:id="rId2"/>
            </p:custDataLst>
          </p:nvPr>
        </p:nvSpPr>
        <p:spPr bwMode="auto">
          <a:xfrm flipH="1" flipV="1">
            <a:off x="2162758" y="5005140"/>
            <a:ext cx="398142" cy="358879"/>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5" name="Line 233">
            <a:extLst>
              <a:ext uri="{FF2B5EF4-FFF2-40B4-BE49-F238E27FC236}">
                <a16:creationId xmlns:a16="http://schemas.microsoft.com/office/drawing/2014/main" id="{EA62A0B7-4657-4B69-B347-90F40D182995}"/>
              </a:ext>
            </a:extLst>
          </p:cNvPr>
          <p:cNvSpPr>
            <a:spLocks noChangeShapeType="1"/>
          </p:cNvSpPr>
          <p:nvPr>
            <p:custDataLst>
              <p:tags r:id="rId3"/>
            </p:custDataLst>
          </p:nvPr>
        </p:nvSpPr>
        <p:spPr bwMode="auto">
          <a:xfrm flipV="1">
            <a:off x="2341988" y="3278695"/>
            <a:ext cx="1074" cy="635246"/>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6" name="Line 99">
            <a:extLst>
              <a:ext uri="{FF2B5EF4-FFF2-40B4-BE49-F238E27FC236}">
                <a16:creationId xmlns:a16="http://schemas.microsoft.com/office/drawing/2014/main" id="{10393320-14AC-4E24-BB6F-4273D20F2211}"/>
              </a:ext>
            </a:extLst>
          </p:cNvPr>
          <p:cNvSpPr>
            <a:spLocks noChangeShapeType="1"/>
          </p:cNvSpPr>
          <p:nvPr>
            <p:custDataLst>
              <p:tags r:id="rId4"/>
            </p:custDataLst>
          </p:nvPr>
        </p:nvSpPr>
        <p:spPr bwMode="auto">
          <a:xfrm rot="5400000" flipH="1" flipV="1">
            <a:off x="2446161" y="2048021"/>
            <a:ext cx="685354" cy="669257"/>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7" name="Line 99">
            <a:extLst>
              <a:ext uri="{FF2B5EF4-FFF2-40B4-BE49-F238E27FC236}">
                <a16:creationId xmlns:a16="http://schemas.microsoft.com/office/drawing/2014/main" id="{8A88970D-0B2F-4007-A4FB-4FF5A6DA6FA6}"/>
              </a:ext>
            </a:extLst>
          </p:cNvPr>
          <p:cNvSpPr>
            <a:spLocks noChangeShapeType="1"/>
          </p:cNvSpPr>
          <p:nvPr>
            <p:custDataLst>
              <p:tags r:id="rId5"/>
            </p:custDataLst>
          </p:nvPr>
        </p:nvSpPr>
        <p:spPr bwMode="auto">
          <a:xfrm rot="5400000" flipH="1">
            <a:off x="3393418" y="2115163"/>
            <a:ext cx="717509" cy="543321"/>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8" name="Line 99">
            <a:extLst>
              <a:ext uri="{FF2B5EF4-FFF2-40B4-BE49-F238E27FC236}">
                <a16:creationId xmlns:a16="http://schemas.microsoft.com/office/drawing/2014/main" id="{7977F610-A55A-4C1F-A782-0E9B0B680CA1}"/>
              </a:ext>
            </a:extLst>
          </p:cNvPr>
          <p:cNvSpPr>
            <a:spLocks noChangeShapeType="1"/>
          </p:cNvSpPr>
          <p:nvPr>
            <p:custDataLst>
              <p:tags r:id="rId6"/>
            </p:custDataLst>
          </p:nvPr>
        </p:nvSpPr>
        <p:spPr bwMode="auto">
          <a:xfrm rot="5400000" flipH="1" flipV="1">
            <a:off x="3277455" y="2420110"/>
            <a:ext cx="0" cy="1248664"/>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9" name="Line 99">
            <a:extLst>
              <a:ext uri="{FF2B5EF4-FFF2-40B4-BE49-F238E27FC236}">
                <a16:creationId xmlns:a16="http://schemas.microsoft.com/office/drawing/2014/main" id="{1CC9FF0C-0069-4AB5-AB85-9A110C2A1BC4}"/>
              </a:ext>
            </a:extLst>
          </p:cNvPr>
          <p:cNvSpPr>
            <a:spLocks noChangeShapeType="1"/>
          </p:cNvSpPr>
          <p:nvPr>
            <p:custDataLst>
              <p:tags r:id="rId7"/>
            </p:custDataLst>
          </p:nvPr>
        </p:nvSpPr>
        <p:spPr bwMode="auto">
          <a:xfrm rot="5400000" flipH="1">
            <a:off x="3902291" y="3564668"/>
            <a:ext cx="728940" cy="156994"/>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20" name="Line 99">
            <a:extLst>
              <a:ext uri="{FF2B5EF4-FFF2-40B4-BE49-F238E27FC236}">
                <a16:creationId xmlns:a16="http://schemas.microsoft.com/office/drawing/2014/main" id="{A3342C63-F2CB-46A7-BC92-2B47F148A1B7}"/>
              </a:ext>
            </a:extLst>
          </p:cNvPr>
          <p:cNvSpPr>
            <a:spLocks noChangeShapeType="1"/>
          </p:cNvSpPr>
          <p:nvPr>
            <p:custDataLst>
              <p:tags r:id="rId8"/>
            </p:custDataLst>
          </p:nvPr>
        </p:nvSpPr>
        <p:spPr bwMode="auto">
          <a:xfrm rot="5400000" flipH="1">
            <a:off x="2220059" y="1036790"/>
            <a:ext cx="8794" cy="1533662"/>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21" name="文本框 20">
            <a:extLst>
              <a:ext uri="{FF2B5EF4-FFF2-40B4-BE49-F238E27FC236}">
                <a16:creationId xmlns:a16="http://schemas.microsoft.com/office/drawing/2014/main" id="{4E3B0BE1-5857-41BE-85A1-2D09952BC5C3}"/>
              </a:ext>
            </a:extLst>
          </p:cNvPr>
          <p:cNvSpPr txBox="1"/>
          <p:nvPr/>
        </p:nvSpPr>
        <p:spPr>
          <a:xfrm>
            <a:off x="681266" y="1278362"/>
            <a:ext cx="1069524" cy="277961"/>
          </a:xfrm>
          <a:prstGeom prst="rect">
            <a:avLst/>
          </a:prstGeom>
          <a:noFill/>
        </p:spPr>
        <p:txBody>
          <a:bodyPr wrap="none" rtlCol="0">
            <a:spAutoFit/>
          </a:bodyPr>
          <a:lstStyle/>
          <a:p>
            <a:pPr>
              <a:lnSpc>
                <a:spcPct val="120000"/>
              </a:lnSpc>
            </a:pPr>
            <a:r>
              <a:rPr lang="zh-CN" altLang="en-US" sz="1100" dirty="0">
                <a:cs typeface="+mn-ea"/>
                <a:sym typeface="+mn-lt"/>
              </a:rPr>
              <a:t>数据库</a:t>
            </a:r>
            <a:r>
              <a:rPr lang="en-US" altLang="zh-CN" sz="1100" dirty="0">
                <a:cs typeface="+mn-ea"/>
                <a:sym typeface="+mn-lt"/>
              </a:rPr>
              <a:t>/</a:t>
            </a:r>
            <a:r>
              <a:rPr lang="zh-CN" altLang="en-US" sz="1100" dirty="0">
                <a:cs typeface="+mn-ea"/>
                <a:sym typeface="+mn-lt"/>
              </a:rPr>
              <a:t>服务器</a:t>
            </a:r>
          </a:p>
        </p:txBody>
      </p:sp>
      <p:sp>
        <p:nvSpPr>
          <p:cNvPr id="22" name="文本框 21">
            <a:extLst>
              <a:ext uri="{FF2B5EF4-FFF2-40B4-BE49-F238E27FC236}">
                <a16:creationId xmlns:a16="http://schemas.microsoft.com/office/drawing/2014/main" id="{E6FF5B5C-9744-4162-B1DC-11D3DA3C3DF1}"/>
              </a:ext>
            </a:extLst>
          </p:cNvPr>
          <p:cNvSpPr txBox="1"/>
          <p:nvPr/>
        </p:nvSpPr>
        <p:spPr>
          <a:xfrm>
            <a:off x="2959951" y="1231967"/>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3</a:t>
            </a:r>
            <a:endParaRPr lang="zh-CN" altLang="en-US" sz="1050" dirty="0">
              <a:cs typeface="+mn-ea"/>
              <a:sym typeface="+mn-lt"/>
            </a:endParaRPr>
          </a:p>
        </p:txBody>
      </p:sp>
      <p:sp>
        <p:nvSpPr>
          <p:cNvPr id="23" name="文本框 22">
            <a:extLst>
              <a:ext uri="{FF2B5EF4-FFF2-40B4-BE49-F238E27FC236}">
                <a16:creationId xmlns:a16="http://schemas.microsoft.com/office/drawing/2014/main" id="{3101E278-C982-4BAF-A3F5-9B1C0968A5D2}"/>
              </a:ext>
            </a:extLst>
          </p:cNvPr>
          <p:cNvSpPr txBox="1"/>
          <p:nvPr/>
        </p:nvSpPr>
        <p:spPr>
          <a:xfrm>
            <a:off x="4439873" y="2882922"/>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2</a:t>
            </a:r>
            <a:endParaRPr lang="zh-CN" altLang="en-US" sz="1050" dirty="0">
              <a:cs typeface="+mn-ea"/>
              <a:sym typeface="+mn-lt"/>
            </a:endParaRPr>
          </a:p>
        </p:txBody>
      </p:sp>
      <p:sp>
        <p:nvSpPr>
          <p:cNvPr id="24" name="文本框 23">
            <a:extLst>
              <a:ext uri="{FF2B5EF4-FFF2-40B4-BE49-F238E27FC236}">
                <a16:creationId xmlns:a16="http://schemas.microsoft.com/office/drawing/2014/main" id="{3744418B-7D6D-4236-9125-288369ACA6D5}"/>
              </a:ext>
            </a:extLst>
          </p:cNvPr>
          <p:cNvSpPr txBox="1"/>
          <p:nvPr/>
        </p:nvSpPr>
        <p:spPr>
          <a:xfrm>
            <a:off x="1408544" y="2913528"/>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1</a:t>
            </a:r>
            <a:endParaRPr lang="zh-CN" altLang="en-US" sz="1050" dirty="0">
              <a:cs typeface="+mn-ea"/>
              <a:sym typeface="+mn-lt"/>
            </a:endParaRPr>
          </a:p>
        </p:txBody>
      </p:sp>
      <p:sp>
        <p:nvSpPr>
          <p:cNvPr id="25" name="文本框 24">
            <a:extLst>
              <a:ext uri="{FF2B5EF4-FFF2-40B4-BE49-F238E27FC236}">
                <a16:creationId xmlns:a16="http://schemas.microsoft.com/office/drawing/2014/main" id="{F87F440D-D210-47D2-AD86-5D70DDD73B9A}"/>
              </a:ext>
            </a:extLst>
          </p:cNvPr>
          <p:cNvSpPr txBox="1"/>
          <p:nvPr/>
        </p:nvSpPr>
        <p:spPr>
          <a:xfrm>
            <a:off x="4394958" y="4150282"/>
            <a:ext cx="633507" cy="269561"/>
          </a:xfrm>
          <a:prstGeom prst="rect">
            <a:avLst/>
          </a:prstGeom>
          <a:noFill/>
        </p:spPr>
        <p:txBody>
          <a:bodyPr wrap="none" rtlCol="0">
            <a:spAutoFit/>
          </a:bodyPr>
          <a:lstStyle/>
          <a:p>
            <a:pPr>
              <a:lnSpc>
                <a:spcPct val="120000"/>
              </a:lnSpc>
            </a:pPr>
            <a:r>
              <a:rPr lang="zh-CN" altLang="en-US" sz="1050" dirty="0">
                <a:cs typeface="+mn-ea"/>
                <a:sym typeface="+mn-lt"/>
              </a:rPr>
              <a:t>无线</a:t>
            </a:r>
            <a:r>
              <a:rPr lang="en-US" altLang="zh-CN" sz="1050" dirty="0">
                <a:cs typeface="+mn-ea"/>
                <a:sym typeface="+mn-lt"/>
              </a:rPr>
              <a:t>AP</a:t>
            </a:r>
            <a:endParaRPr lang="zh-CN" altLang="en-US" sz="1050" dirty="0">
              <a:cs typeface="+mn-ea"/>
              <a:sym typeface="+mn-lt"/>
            </a:endParaRPr>
          </a:p>
        </p:txBody>
      </p:sp>
      <p:sp>
        <p:nvSpPr>
          <p:cNvPr id="26" name="文本框 25">
            <a:extLst>
              <a:ext uri="{FF2B5EF4-FFF2-40B4-BE49-F238E27FC236}">
                <a16:creationId xmlns:a16="http://schemas.microsoft.com/office/drawing/2014/main" id="{36672BFC-954F-43F7-8757-F31AFEEAEB45}"/>
              </a:ext>
            </a:extLst>
          </p:cNvPr>
          <p:cNvSpPr txBox="1"/>
          <p:nvPr/>
        </p:nvSpPr>
        <p:spPr>
          <a:xfrm>
            <a:off x="1775166" y="5709755"/>
            <a:ext cx="588623" cy="269561"/>
          </a:xfrm>
          <a:prstGeom prst="rect">
            <a:avLst/>
          </a:prstGeom>
          <a:noFill/>
        </p:spPr>
        <p:txBody>
          <a:bodyPr wrap="none" rtlCol="0">
            <a:spAutoFit/>
          </a:bodyPr>
          <a:lstStyle/>
          <a:p>
            <a:pPr>
              <a:lnSpc>
                <a:spcPct val="120000"/>
              </a:lnSpc>
            </a:pPr>
            <a:r>
              <a:rPr lang="zh-CN" altLang="en-US" sz="1050" dirty="0">
                <a:cs typeface="+mn-ea"/>
                <a:sym typeface="+mn-lt"/>
              </a:rPr>
              <a:t>计算机</a:t>
            </a:r>
          </a:p>
        </p:txBody>
      </p:sp>
      <p:sp>
        <p:nvSpPr>
          <p:cNvPr id="27" name="文本框 26">
            <a:extLst>
              <a:ext uri="{FF2B5EF4-FFF2-40B4-BE49-F238E27FC236}">
                <a16:creationId xmlns:a16="http://schemas.microsoft.com/office/drawing/2014/main" id="{603CF492-AB11-4867-B2DE-3BB83E98A208}"/>
              </a:ext>
            </a:extLst>
          </p:cNvPr>
          <p:cNvSpPr txBox="1"/>
          <p:nvPr/>
        </p:nvSpPr>
        <p:spPr>
          <a:xfrm>
            <a:off x="3599384" y="5709691"/>
            <a:ext cx="453970" cy="269561"/>
          </a:xfrm>
          <a:prstGeom prst="rect">
            <a:avLst/>
          </a:prstGeom>
          <a:noFill/>
        </p:spPr>
        <p:txBody>
          <a:bodyPr wrap="none" rtlCol="0">
            <a:spAutoFit/>
          </a:bodyPr>
          <a:lstStyle/>
          <a:p>
            <a:pPr>
              <a:lnSpc>
                <a:spcPct val="120000"/>
              </a:lnSpc>
            </a:pPr>
            <a:r>
              <a:rPr lang="zh-CN" altLang="en-US" sz="1050" dirty="0">
                <a:cs typeface="+mn-ea"/>
                <a:sym typeface="+mn-lt"/>
              </a:rPr>
              <a:t>手机</a:t>
            </a:r>
          </a:p>
        </p:txBody>
      </p:sp>
      <p:sp>
        <p:nvSpPr>
          <p:cNvPr id="28" name="文本框 27">
            <a:extLst>
              <a:ext uri="{FF2B5EF4-FFF2-40B4-BE49-F238E27FC236}">
                <a16:creationId xmlns:a16="http://schemas.microsoft.com/office/drawing/2014/main" id="{5F7A5B0B-9D86-4B1E-B211-AA590F261E1E}"/>
              </a:ext>
            </a:extLst>
          </p:cNvPr>
          <p:cNvSpPr txBox="1"/>
          <p:nvPr/>
        </p:nvSpPr>
        <p:spPr>
          <a:xfrm>
            <a:off x="4394958" y="5669054"/>
            <a:ext cx="588623" cy="269561"/>
          </a:xfrm>
          <a:prstGeom prst="rect">
            <a:avLst/>
          </a:prstGeom>
          <a:noFill/>
        </p:spPr>
        <p:txBody>
          <a:bodyPr wrap="none" rtlCol="0">
            <a:spAutoFit/>
          </a:bodyPr>
          <a:lstStyle/>
          <a:p>
            <a:pPr>
              <a:lnSpc>
                <a:spcPct val="120000"/>
              </a:lnSpc>
            </a:pPr>
            <a:r>
              <a:rPr lang="zh-CN" altLang="en-US" sz="1050" dirty="0">
                <a:cs typeface="+mn-ea"/>
                <a:sym typeface="+mn-lt"/>
              </a:rPr>
              <a:t>笔记本</a:t>
            </a:r>
          </a:p>
        </p:txBody>
      </p:sp>
      <p:sp>
        <p:nvSpPr>
          <p:cNvPr id="29" name="矩形 28">
            <a:extLst>
              <a:ext uri="{FF2B5EF4-FFF2-40B4-BE49-F238E27FC236}">
                <a16:creationId xmlns:a16="http://schemas.microsoft.com/office/drawing/2014/main" id="{8426E976-93DE-4A79-9C6E-7A8B5CE0C321}"/>
              </a:ext>
            </a:extLst>
          </p:cNvPr>
          <p:cNvSpPr/>
          <p:nvPr/>
        </p:nvSpPr>
        <p:spPr>
          <a:xfrm>
            <a:off x="3656188" y="2064512"/>
            <a:ext cx="872355" cy="463460"/>
          </a:xfrm>
          <a:prstGeom prst="rect">
            <a:avLst/>
          </a:prstGeom>
        </p:spPr>
        <p:txBody>
          <a:bodyPr wrap="none">
            <a:spAutoFit/>
          </a:bodyPr>
          <a:lstStyle/>
          <a:p>
            <a:pPr>
              <a:lnSpc>
                <a:spcPct val="120000"/>
              </a:lnSpc>
            </a:pPr>
            <a:r>
              <a:rPr lang="en-US" altLang="zh-CN" sz="1050" dirty="0">
                <a:solidFill>
                  <a:srgbClr val="3333FF"/>
                </a:solidFill>
                <a:cs typeface="+mn-ea"/>
                <a:sym typeface="+mn-lt"/>
              </a:rPr>
              <a:t>POS</a:t>
            </a:r>
            <a:r>
              <a:rPr lang="zh-CN" altLang="en-US" sz="1050" dirty="0">
                <a:solidFill>
                  <a:srgbClr val="3333FF"/>
                </a:solidFill>
                <a:cs typeface="+mn-ea"/>
                <a:sym typeface="+mn-lt"/>
              </a:rPr>
              <a:t>光接口</a:t>
            </a:r>
            <a:endParaRPr lang="en-US" altLang="zh-CN" sz="1050" dirty="0">
              <a:solidFill>
                <a:srgbClr val="3333FF"/>
              </a:solidFill>
              <a:cs typeface="+mn-ea"/>
              <a:sym typeface="+mn-lt"/>
            </a:endParaRPr>
          </a:p>
          <a:p>
            <a:pPr>
              <a:lnSpc>
                <a:spcPct val="120000"/>
              </a:lnSpc>
            </a:pPr>
            <a:r>
              <a:rPr lang="zh-CN" altLang="en-US" sz="1050" dirty="0">
                <a:solidFill>
                  <a:srgbClr val="3333FF"/>
                </a:solidFill>
                <a:cs typeface="+mn-ea"/>
                <a:sym typeface="+mn-lt"/>
              </a:rPr>
              <a:t>（光纤）</a:t>
            </a:r>
          </a:p>
        </p:txBody>
      </p:sp>
      <p:sp>
        <p:nvSpPr>
          <p:cNvPr id="30" name="矩形 29">
            <a:extLst>
              <a:ext uri="{FF2B5EF4-FFF2-40B4-BE49-F238E27FC236}">
                <a16:creationId xmlns:a16="http://schemas.microsoft.com/office/drawing/2014/main" id="{E634D1AA-8CAB-4CF7-810F-AD9522E5E73A}"/>
              </a:ext>
            </a:extLst>
          </p:cNvPr>
          <p:cNvSpPr/>
          <p:nvPr/>
        </p:nvSpPr>
        <p:spPr>
          <a:xfrm>
            <a:off x="4208838" y="3386203"/>
            <a:ext cx="857927" cy="463460"/>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（电缆）</a:t>
            </a:r>
          </a:p>
        </p:txBody>
      </p:sp>
      <p:grpSp>
        <p:nvGrpSpPr>
          <p:cNvPr id="32" name="组合 31">
            <a:extLst>
              <a:ext uri="{FF2B5EF4-FFF2-40B4-BE49-F238E27FC236}">
                <a16:creationId xmlns:a16="http://schemas.microsoft.com/office/drawing/2014/main" id="{076BC249-3685-4FD6-9AD4-A1D3D81EF57D}"/>
              </a:ext>
            </a:extLst>
          </p:cNvPr>
          <p:cNvGrpSpPr/>
          <p:nvPr/>
        </p:nvGrpSpPr>
        <p:grpSpPr>
          <a:xfrm>
            <a:off x="1386067" y="4791737"/>
            <a:ext cx="843917" cy="213405"/>
            <a:chOff x="6596063" y="4965700"/>
            <a:chExt cx="839787" cy="282575"/>
          </a:xfrm>
        </p:grpSpPr>
        <p:sp>
          <p:nvSpPr>
            <p:cNvPr id="33" name="Freeform 5">
              <a:extLst>
                <a:ext uri="{FF2B5EF4-FFF2-40B4-BE49-F238E27FC236}">
                  <a16:creationId xmlns:a16="http://schemas.microsoft.com/office/drawing/2014/main" id="{B6D28EAB-39DB-4673-8CD6-66FAA44E3655}"/>
                </a:ext>
              </a:extLst>
            </p:cNvPr>
            <p:cNvSpPr>
              <a:spLocks noEditPoints="1"/>
            </p:cNvSpPr>
            <p:nvPr/>
          </p:nvSpPr>
          <p:spPr bwMode="auto">
            <a:xfrm>
              <a:off x="6596063" y="4965700"/>
              <a:ext cx="839787" cy="282575"/>
            </a:xfrm>
            <a:custGeom>
              <a:avLst/>
              <a:gdLst>
                <a:gd name="T0" fmla="*/ 2554 w 2800"/>
                <a:gd name="T1" fmla="*/ 936 h 936"/>
                <a:gd name="T2" fmla="*/ 247 w 2800"/>
                <a:gd name="T3" fmla="*/ 936 h 936"/>
                <a:gd name="T4" fmla="*/ 0 w 2800"/>
                <a:gd name="T5" fmla="*/ 689 h 936"/>
                <a:gd name="T6" fmla="*/ 0 w 2800"/>
                <a:gd name="T7" fmla="*/ 247 h 936"/>
                <a:gd name="T8" fmla="*/ 247 w 2800"/>
                <a:gd name="T9" fmla="*/ 0 h 936"/>
                <a:gd name="T10" fmla="*/ 2554 w 2800"/>
                <a:gd name="T11" fmla="*/ 0 h 936"/>
                <a:gd name="T12" fmla="*/ 2800 w 2800"/>
                <a:gd name="T13" fmla="*/ 247 h 936"/>
                <a:gd name="T14" fmla="*/ 2800 w 2800"/>
                <a:gd name="T15" fmla="*/ 689 h 936"/>
                <a:gd name="T16" fmla="*/ 2554 w 2800"/>
                <a:gd name="T17" fmla="*/ 936 h 936"/>
                <a:gd name="T18" fmla="*/ 247 w 2800"/>
                <a:gd name="T19" fmla="*/ 120 h 936"/>
                <a:gd name="T20" fmla="*/ 120 w 2800"/>
                <a:gd name="T21" fmla="*/ 247 h 936"/>
                <a:gd name="T22" fmla="*/ 120 w 2800"/>
                <a:gd name="T23" fmla="*/ 689 h 936"/>
                <a:gd name="T24" fmla="*/ 247 w 2800"/>
                <a:gd name="T25" fmla="*/ 816 h 936"/>
                <a:gd name="T26" fmla="*/ 2554 w 2800"/>
                <a:gd name="T27" fmla="*/ 816 h 936"/>
                <a:gd name="T28" fmla="*/ 2680 w 2800"/>
                <a:gd name="T29" fmla="*/ 689 h 936"/>
                <a:gd name="T30" fmla="*/ 2680 w 2800"/>
                <a:gd name="T31" fmla="*/ 247 h 936"/>
                <a:gd name="T32" fmla="*/ 2554 w 2800"/>
                <a:gd name="T33" fmla="*/ 120 h 936"/>
                <a:gd name="T34" fmla="*/ 247 w 2800"/>
                <a:gd name="T35" fmla="*/ 12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0" h="936">
                  <a:moveTo>
                    <a:pt x="2554" y="936"/>
                  </a:moveTo>
                  <a:cubicBezTo>
                    <a:pt x="247" y="936"/>
                    <a:pt x="247" y="936"/>
                    <a:pt x="247" y="936"/>
                  </a:cubicBezTo>
                  <a:cubicBezTo>
                    <a:pt x="111" y="936"/>
                    <a:pt x="0" y="825"/>
                    <a:pt x="0" y="689"/>
                  </a:cubicBezTo>
                  <a:cubicBezTo>
                    <a:pt x="0" y="247"/>
                    <a:pt x="0" y="247"/>
                    <a:pt x="0" y="247"/>
                  </a:cubicBezTo>
                  <a:cubicBezTo>
                    <a:pt x="0" y="111"/>
                    <a:pt x="111" y="0"/>
                    <a:pt x="247" y="0"/>
                  </a:cubicBezTo>
                  <a:cubicBezTo>
                    <a:pt x="2554" y="0"/>
                    <a:pt x="2554" y="0"/>
                    <a:pt x="2554" y="0"/>
                  </a:cubicBezTo>
                  <a:cubicBezTo>
                    <a:pt x="2690" y="0"/>
                    <a:pt x="2800" y="111"/>
                    <a:pt x="2800" y="247"/>
                  </a:cubicBezTo>
                  <a:cubicBezTo>
                    <a:pt x="2800" y="689"/>
                    <a:pt x="2800" y="689"/>
                    <a:pt x="2800" y="689"/>
                  </a:cubicBezTo>
                  <a:cubicBezTo>
                    <a:pt x="2800" y="825"/>
                    <a:pt x="2690" y="936"/>
                    <a:pt x="2554" y="936"/>
                  </a:cubicBezTo>
                  <a:close/>
                  <a:moveTo>
                    <a:pt x="247" y="120"/>
                  </a:moveTo>
                  <a:cubicBezTo>
                    <a:pt x="177" y="120"/>
                    <a:pt x="120" y="177"/>
                    <a:pt x="120" y="247"/>
                  </a:cubicBezTo>
                  <a:cubicBezTo>
                    <a:pt x="120" y="689"/>
                    <a:pt x="120" y="689"/>
                    <a:pt x="120" y="689"/>
                  </a:cubicBezTo>
                  <a:cubicBezTo>
                    <a:pt x="120" y="759"/>
                    <a:pt x="177" y="816"/>
                    <a:pt x="247" y="816"/>
                  </a:cubicBezTo>
                  <a:cubicBezTo>
                    <a:pt x="2554" y="816"/>
                    <a:pt x="2554" y="816"/>
                    <a:pt x="2554" y="816"/>
                  </a:cubicBezTo>
                  <a:cubicBezTo>
                    <a:pt x="2624" y="816"/>
                    <a:pt x="2680" y="759"/>
                    <a:pt x="2680" y="689"/>
                  </a:cubicBezTo>
                  <a:cubicBezTo>
                    <a:pt x="2680" y="247"/>
                    <a:pt x="2680" y="247"/>
                    <a:pt x="2680" y="247"/>
                  </a:cubicBezTo>
                  <a:cubicBezTo>
                    <a:pt x="2680" y="177"/>
                    <a:pt x="2624" y="120"/>
                    <a:pt x="2554" y="120"/>
                  </a:cubicBezTo>
                  <a:lnTo>
                    <a:pt x="247" y="120"/>
                  </a:ln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4" name="Freeform 6">
              <a:extLst>
                <a:ext uri="{FF2B5EF4-FFF2-40B4-BE49-F238E27FC236}">
                  <a16:creationId xmlns:a16="http://schemas.microsoft.com/office/drawing/2014/main" id="{64CAB4D2-D9A5-43D7-BE0C-DAD204AC8A6F}"/>
                </a:ext>
              </a:extLst>
            </p:cNvPr>
            <p:cNvSpPr>
              <a:spLocks noEditPoints="1"/>
            </p:cNvSpPr>
            <p:nvPr/>
          </p:nvSpPr>
          <p:spPr bwMode="auto">
            <a:xfrm>
              <a:off x="6784975" y="5032375"/>
              <a:ext cx="130175" cy="149225"/>
            </a:xfrm>
            <a:custGeom>
              <a:avLst/>
              <a:gdLst>
                <a:gd name="T0" fmla="*/ 279 w 436"/>
                <a:gd name="T1" fmla="*/ 496 h 496"/>
                <a:gd name="T2" fmla="*/ 158 w 436"/>
                <a:gd name="T3" fmla="*/ 496 h 496"/>
                <a:gd name="T4" fmla="*/ 113 w 436"/>
                <a:gd name="T5" fmla="*/ 452 h 496"/>
                <a:gd name="T6" fmla="*/ 113 w 436"/>
                <a:gd name="T7" fmla="*/ 392 h 496"/>
                <a:gd name="T8" fmla="*/ 91 w 436"/>
                <a:gd name="T9" fmla="*/ 392 h 496"/>
                <a:gd name="T10" fmla="*/ 0 w 436"/>
                <a:gd name="T11" fmla="*/ 308 h 496"/>
                <a:gd name="T12" fmla="*/ 0 w 436"/>
                <a:gd name="T13" fmla="*/ 84 h 496"/>
                <a:gd name="T14" fmla="*/ 91 w 436"/>
                <a:gd name="T15" fmla="*/ 0 h 496"/>
                <a:gd name="T16" fmla="*/ 346 w 436"/>
                <a:gd name="T17" fmla="*/ 0 h 496"/>
                <a:gd name="T18" fmla="*/ 436 w 436"/>
                <a:gd name="T19" fmla="*/ 84 h 496"/>
                <a:gd name="T20" fmla="*/ 436 w 436"/>
                <a:gd name="T21" fmla="*/ 308 h 496"/>
                <a:gd name="T22" fmla="*/ 346 w 436"/>
                <a:gd name="T23" fmla="*/ 392 h 496"/>
                <a:gd name="T24" fmla="*/ 324 w 436"/>
                <a:gd name="T25" fmla="*/ 392 h 496"/>
                <a:gd name="T26" fmla="*/ 324 w 436"/>
                <a:gd name="T27" fmla="*/ 452 h 496"/>
                <a:gd name="T28" fmla="*/ 279 w 436"/>
                <a:gd name="T29" fmla="*/ 496 h 496"/>
                <a:gd name="T30" fmla="*/ 185 w 436"/>
                <a:gd name="T31" fmla="*/ 424 h 496"/>
                <a:gd name="T32" fmla="*/ 252 w 436"/>
                <a:gd name="T33" fmla="*/ 424 h 496"/>
                <a:gd name="T34" fmla="*/ 252 w 436"/>
                <a:gd name="T35" fmla="*/ 365 h 496"/>
                <a:gd name="T36" fmla="*/ 257 w 436"/>
                <a:gd name="T37" fmla="*/ 335 h 496"/>
                <a:gd name="T38" fmla="*/ 286 w 436"/>
                <a:gd name="T39" fmla="*/ 320 h 496"/>
                <a:gd name="T40" fmla="*/ 346 w 436"/>
                <a:gd name="T41" fmla="*/ 320 h 496"/>
                <a:gd name="T42" fmla="*/ 364 w 436"/>
                <a:gd name="T43" fmla="*/ 308 h 496"/>
                <a:gd name="T44" fmla="*/ 364 w 436"/>
                <a:gd name="T45" fmla="*/ 84 h 496"/>
                <a:gd name="T46" fmla="*/ 346 w 436"/>
                <a:gd name="T47" fmla="*/ 72 h 496"/>
                <a:gd name="T48" fmla="*/ 91 w 436"/>
                <a:gd name="T49" fmla="*/ 72 h 496"/>
                <a:gd name="T50" fmla="*/ 72 w 436"/>
                <a:gd name="T51" fmla="*/ 84 h 496"/>
                <a:gd name="T52" fmla="*/ 72 w 436"/>
                <a:gd name="T53" fmla="*/ 308 h 496"/>
                <a:gd name="T54" fmla="*/ 91 w 436"/>
                <a:gd name="T55" fmla="*/ 320 h 496"/>
                <a:gd name="T56" fmla="*/ 150 w 436"/>
                <a:gd name="T57" fmla="*/ 320 h 496"/>
                <a:gd name="T58" fmla="*/ 179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8" y="496"/>
                    <a:pt x="158" y="496"/>
                    <a:pt x="158" y="496"/>
                  </a:cubicBezTo>
                  <a:cubicBezTo>
                    <a:pt x="133" y="496"/>
                    <a:pt x="113" y="476"/>
                    <a:pt x="113" y="452"/>
                  </a:cubicBezTo>
                  <a:cubicBezTo>
                    <a:pt x="113" y="392"/>
                    <a:pt x="113" y="392"/>
                    <a:pt x="113" y="392"/>
                  </a:cubicBezTo>
                  <a:cubicBezTo>
                    <a:pt x="91" y="392"/>
                    <a:pt x="91" y="392"/>
                    <a:pt x="91" y="392"/>
                  </a:cubicBezTo>
                  <a:cubicBezTo>
                    <a:pt x="41" y="392"/>
                    <a:pt x="0" y="354"/>
                    <a:pt x="0" y="308"/>
                  </a:cubicBezTo>
                  <a:cubicBezTo>
                    <a:pt x="0" y="84"/>
                    <a:pt x="0" y="84"/>
                    <a:pt x="0" y="84"/>
                  </a:cubicBezTo>
                  <a:cubicBezTo>
                    <a:pt x="0" y="38"/>
                    <a:pt x="41" y="0"/>
                    <a:pt x="91" y="0"/>
                  </a:cubicBezTo>
                  <a:cubicBezTo>
                    <a:pt x="346" y="0"/>
                    <a:pt x="346" y="0"/>
                    <a:pt x="346" y="0"/>
                  </a:cubicBezTo>
                  <a:cubicBezTo>
                    <a:pt x="396" y="0"/>
                    <a:pt x="436" y="38"/>
                    <a:pt x="436" y="84"/>
                  </a:cubicBezTo>
                  <a:cubicBezTo>
                    <a:pt x="436" y="308"/>
                    <a:pt x="436" y="308"/>
                    <a:pt x="436" y="308"/>
                  </a:cubicBezTo>
                  <a:cubicBezTo>
                    <a:pt x="436" y="354"/>
                    <a:pt x="396" y="392"/>
                    <a:pt x="346" y="392"/>
                  </a:cubicBezTo>
                  <a:cubicBezTo>
                    <a:pt x="324" y="392"/>
                    <a:pt x="324" y="392"/>
                    <a:pt x="324" y="392"/>
                  </a:cubicBezTo>
                  <a:cubicBezTo>
                    <a:pt x="324" y="452"/>
                    <a:pt x="324" y="452"/>
                    <a:pt x="324" y="452"/>
                  </a:cubicBezTo>
                  <a:cubicBezTo>
                    <a:pt x="324" y="476"/>
                    <a:pt x="304" y="496"/>
                    <a:pt x="279" y="496"/>
                  </a:cubicBezTo>
                  <a:close/>
                  <a:moveTo>
                    <a:pt x="185" y="424"/>
                  </a:moveTo>
                  <a:cubicBezTo>
                    <a:pt x="252" y="424"/>
                    <a:pt x="252" y="424"/>
                    <a:pt x="252" y="424"/>
                  </a:cubicBezTo>
                  <a:cubicBezTo>
                    <a:pt x="252" y="365"/>
                    <a:pt x="252" y="365"/>
                    <a:pt x="252" y="365"/>
                  </a:cubicBezTo>
                  <a:cubicBezTo>
                    <a:pt x="249" y="355"/>
                    <a:pt x="251" y="344"/>
                    <a:pt x="257" y="335"/>
                  </a:cubicBezTo>
                  <a:cubicBezTo>
                    <a:pt x="264" y="325"/>
                    <a:pt x="275" y="320"/>
                    <a:pt x="286" y="320"/>
                  </a:cubicBezTo>
                  <a:cubicBezTo>
                    <a:pt x="346" y="320"/>
                    <a:pt x="346" y="320"/>
                    <a:pt x="346" y="320"/>
                  </a:cubicBezTo>
                  <a:cubicBezTo>
                    <a:pt x="356" y="320"/>
                    <a:pt x="364" y="314"/>
                    <a:pt x="364" y="308"/>
                  </a:cubicBezTo>
                  <a:cubicBezTo>
                    <a:pt x="364" y="84"/>
                    <a:pt x="364" y="84"/>
                    <a:pt x="364" y="84"/>
                  </a:cubicBezTo>
                  <a:cubicBezTo>
                    <a:pt x="364" y="79"/>
                    <a:pt x="356" y="72"/>
                    <a:pt x="346" y="72"/>
                  </a:cubicBezTo>
                  <a:cubicBezTo>
                    <a:pt x="91" y="72"/>
                    <a:pt x="91" y="72"/>
                    <a:pt x="91" y="72"/>
                  </a:cubicBezTo>
                  <a:cubicBezTo>
                    <a:pt x="80" y="72"/>
                    <a:pt x="72" y="79"/>
                    <a:pt x="72" y="84"/>
                  </a:cubicBezTo>
                  <a:cubicBezTo>
                    <a:pt x="72" y="308"/>
                    <a:pt x="72" y="308"/>
                    <a:pt x="72" y="308"/>
                  </a:cubicBezTo>
                  <a:cubicBezTo>
                    <a:pt x="72" y="314"/>
                    <a:pt x="80" y="320"/>
                    <a:pt x="91" y="320"/>
                  </a:cubicBezTo>
                  <a:cubicBezTo>
                    <a:pt x="150" y="320"/>
                    <a:pt x="150" y="320"/>
                    <a:pt x="150" y="320"/>
                  </a:cubicBezTo>
                  <a:cubicBezTo>
                    <a:pt x="162" y="320"/>
                    <a:pt x="173" y="325"/>
                    <a:pt x="179" y="335"/>
                  </a:cubicBezTo>
                  <a:cubicBezTo>
                    <a:pt x="186" y="344"/>
                    <a:pt x="188"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5" name="Freeform 7">
              <a:extLst>
                <a:ext uri="{FF2B5EF4-FFF2-40B4-BE49-F238E27FC236}">
                  <a16:creationId xmlns:a16="http://schemas.microsoft.com/office/drawing/2014/main" id="{51C0C28D-494F-45FD-B1EC-D8FE1AE4A27B}"/>
                </a:ext>
              </a:extLst>
            </p:cNvPr>
            <p:cNvSpPr>
              <a:spLocks noEditPoints="1"/>
            </p:cNvSpPr>
            <p:nvPr/>
          </p:nvSpPr>
          <p:spPr bwMode="auto">
            <a:xfrm>
              <a:off x="6997700" y="5032375"/>
              <a:ext cx="130175" cy="149225"/>
            </a:xfrm>
            <a:custGeom>
              <a:avLst/>
              <a:gdLst>
                <a:gd name="T0" fmla="*/ 279 w 436"/>
                <a:gd name="T1" fmla="*/ 496 h 496"/>
                <a:gd name="T2" fmla="*/ 157 w 436"/>
                <a:gd name="T3" fmla="*/ 496 h 496"/>
                <a:gd name="T4" fmla="*/ 113 w 436"/>
                <a:gd name="T5" fmla="*/ 452 h 496"/>
                <a:gd name="T6" fmla="*/ 113 w 436"/>
                <a:gd name="T7" fmla="*/ 392 h 496"/>
                <a:gd name="T8" fmla="*/ 90 w 436"/>
                <a:gd name="T9" fmla="*/ 392 h 496"/>
                <a:gd name="T10" fmla="*/ 0 w 436"/>
                <a:gd name="T11" fmla="*/ 308 h 496"/>
                <a:gd name="T12" fmla="*/ 0 w 436"/>
                <a:gd name="T13" fmla="*/ 84 h 496"/>
                <a:gd name="T14" fmla="*/ 90 w 436"/>
                <a:gd name="T15" fmla="*/ 0 h 496"/>
                <a:gd name="T16" fmla="*/ 345 w 436"/>
                <a:gd name="T17" fmla="*/ 0 h 496"/>
                <a:gd name="T18" fmla="*/ 436 w 436"/>
                <a:gd name="T19" fmla="*/ 84 h 496"/>
                <a:gd name="T20" fmla="*/ 436 w 436"/>
                <a:gd name="T21" fmla="*/ 308 h 496"/>
                <a:gd name="T22" fmla="*/ 345 w 436"/>
                <a:gd name="T23" fmla="*/ 392 h 496"/>
                <a:gd name="T24" fmla="*/ 323 w 436"/>
                <a:gd name="T25" fmla="*/ 392 h 496"/>
                <a:gd name="T26" fmla="*/ 323 w 436"/>
                <a:gd name="T27" fmla="*/ 452 h 496"/>
                <a:gd name="T28" fmla="*/ 279 w 436"/>
                <a:gd name="T29" fmla="*/ 496 h 496"/>
                <a:gd name="T30" fmla="*/ 185 w 436"/>
                <a:gd name="T31" fmla="*/ 424 h 496"/>
                <a:gd name="T32" fmla="*/ 251 w 436"/>
                <a:gd name="T33" fmla="*/ 424 h 496"/>
                <a:gd name="T34" fmla="*/ 251 w 436"/>
                <a:gd name="T35" fmla="*/ 365 h 496"/>
                <a:gd name="T36" fmla="*/ 257 w 436"/>
                <a:gd name="T37" fmla="*/ 335 h 496"/>
                <a:gd name="T38" fmla="*/ 286 w 436"/>
                <a:gd name="T39" fmla="*/ 320 h 496"/>
                <a:gd name="T40" fmla="*/ 345 w 436"/>
                <a:gd name="T41" fmla="*/ 320 h 496"/>
                <a:gd name="T42" fmla="*/ 364 w 436"/>
                <a:gd name="T43" fmla="*/ 308 h 496"/>
                <a:gd name="T44" fmla="*/ 364 w 436"/>
                <a:gd name="T45" fmla="*/ 84 h 496"/>
                <a:gd name="T46" fmla="*/ 345 w 436"/>
                <a:gd name="T47" fmla="*/ 72 h 496"/>
                <a:gd name="T48" fmla="*/ 90 w 436"/>
                <a:gd name="T49" fmla="*/ 72 h 496"/>
                <a:gd name="T50" fmla="*/ 72 w 436"/>
                <a:gd name="T51" fmla="*/ 84 h 496"/>
                <a:gd name="T52" fmla="*/ 72 w 436"/>
                <a:gd name="T53" fmla="*/ 308 h 496"/>
                <a:gd name="T54" fmla="*/ 90 w 436"/>
                <a:gd name="T55" fmla="*/ 320 h 496"/>
                <a:gd name="T56" fmla="*/ 150 w 436"/>
                <a:gd name="T57" fmla="*/ 320 h 496"/>
                <a:gd name="T58" fmla="*/ 179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7" y="496"/>
                    <a:pt x="157" y="496"/>
                    <a:pt x="157" y="496"/>
                  </a:cubicBezTo>
                  <a:cubicBezTo>
                    <a:pt x="133" y="496"/>
                    <a:pt x="113" y="476"/>
                    <a:pt x="113" y="452"/>
                  </a:cubicBezTo>
                  <a:cubicBezTo>
                    <a:pt x="113" y="392"/>
                    <a:pt x="113" y="392"/>
                    <a:pt x="113" y="392"/>
                  </a:cubicBezTo>
                  <a:cubicBezTo>
                    <a:pt x="90" y="392"/>
                    <a:pt x="90" y="392"/>
                    <a:pt x="90" y="392"/>
                  </a:cubicBezTo>
                  <a:cubicBezTo>
                    <a:pt x="41" y="392"/>
                    <a:pt x="0" y="354"/>
                    <a:pt x="0" y="308"/>
                  </a:cubicBezTo>
                  <a:cubicBezTo>
                    <a:pt x="0" y="84"/>
                    <a:pt x="0" y="84"/>
                    <a:pt x="0" y="84"/>
                  </a:cubicBezTo>
                  <a:cubicBezTo>
                    <a:pt x="0" y="38"/>
                    <a:pt x="41" y="0"/>
                    <a:pt x="90" y="0"/>
                  </a:cubicBezTo>
                  <a:cubicBezTo>
                    <a:pt x="345" y="0"/>
                    <a:pt x="345" y="0"/>
                    <a:pt x="345" y="0"/>
                  </a:cubicBezTo>
                  <a:cubicBezTo>
                    <a:pt x="395" y="0"/>
                    <a:pt x="436" y="38"/>
                    <a:pt x="436" y="84"/>
                  </a:cubicBezTo>
                  <a:cubicBezTo>
                    <a:pt x="436" y="308"/>
                    <a:pt x="436" y="308"/>
                    <a:pt x="436" y="308"/>
                  </a:cubicBezTo>
                  <a:cubicBezTo>
                    <a:pt x="436" y="354"/>
                    <a:pt x="395" y="392"/>
                    <a:pt x="345" y="392"/>
                  </a:cubicBezTo>
                  <a:cubicBezTo>
                    <a:pt x="323" y="392"/>
                    <a:pt x="323" y="392"/>
                    <a:pt x="323" y="392"/>
                  </a:cubicBezTo>
                  <a:cubicBezTo>
                    <a:pt x="323" y="452"/>
                    <a:pt x="323" y="452"/>
                    <a:pt x="323" y="452"/>
                  </a:cubicBezTo>
                  <a:cubicBezTo>
                    <a:pt x="323" y="476"/>
                    <a:pt x="303" y="496"/>
                    <a:pt x="279" y="496"/>
                  </a:cubicBezTo>
                  <a:close/>
                  <a:moveTo>
                    <a:pt x="185" y="424"/>
                  </a:moveTo>
                  <a:cubicBezTo>
                    <a:pt x="251" y="424"/>
                    <a:pt x="251" y="424"/>
                    <a:pt x="251" y="424"/>
                  </a:cubicBezTo>
                  <a:cubicBezTo>
                    <a:pt x="251" y="365"/>
                    <a:pt x="251" y="365"/>
                    <a:pt x="251" y="365"/>
                  </a:cubicBezTo>
                  <a:cubicBezTo>
                    <a:pt x="248" y="355"/>
                    <a:pt x="250" y="344"/>
                    <a:pt x="257" y="335"/>
                  </a:cubicBezTo>
                  <a:cubicBezTo>
                    <a:pt x="264" y="325"/>
                    <a:pt x="274" y="320"/>
                    <a:pt x="286" y="320"/>
                  </a:cubicBezTo>
                  <a:cubicBezTo>
                    <a:pt x="345" y="320"/>
                    <a:pt x="345" y="320"/>
                    <a:pt x="345" y="320"/>
                  </a:cubicBezTo>
                  <a:cubicBezTo>
                    <a:pt x="356" y="320"/>
                    <a:pt x="364" y="314"/>
                    <a:pt x="364" y="308"/>
                  </a:cubicBezTo>
                  <a:cubicBezTo>
                    <a:pt x="364" y="84"/>
                    <a:pt x="364" y="84"/>
                    <a:pt x="364" y="84"/>
                  </a:cubicBezTo>
                  <a:cubicBezTo>
                    <a:pt x="364" y="79"/>
                    <a:pt x="356" y="72"/>
                    <a:pt x="345" y="72"/>
                  </a:cubicBezTo>
                  <a:cubicBezTo>
                    <a:pt x="90" y="72"/>
                    <a:pt x="90" y="72"/>
                    <a:pt x="90" y="72"/>
                  </a:cubicBezTo>
                  <a:cubicBezTo>
                    <a:pt x="80" y="72"/>
                    <a:pt x="72" y="79"/>
                    <a:pt x="72" y="84"/>
                  </a:cubicBezTo>
                  <a:cubicBezTo>
                    <a:pt x="72" y="308"/>
                    <a:pt x="72" y="308"/>
                    <a:pt x="72" y="308"/>
                  </a:cubicBezTo>
                  <a:cubicBezTo>
                    <a:pt x="72" y="314"/>
                    <a:pt x="80" y="320"/>
                    <a:pt x="90" y="320"/>
                  </a:cubicBezTo>
                  <a:cubicBezTo>
                    <a:pt x="150" y="320"/>
                    <a:pt x="150" y="320"/>
                    <a:pt x="150" y="320"/>
                  </a:cubicBezTo>
                  <a:cubicBezTo>
                    <a:pt x="161" y="320"/>
                    <a:pt x="172" y="325"/>
                    <a:pt x="179" y="335"/>
                  </a:cubicBezTo>
                  <a:cubicBezTo>
                    <a:pt x="185" y="344"/>
                    <a:pt x="187"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6" name="Freeform 8">
              <a:extLst>
                <a:ext uri="{FF2B5EF4-FFF2-40B4-BE49-F238E27FC236}">
                  <a16:creationId xmlns:a16="http://schemas.microsoft.com/office/drawing/2014/main" id="{647A0723-84A5-493F-B32E-888FC97C07F6}"/>
                </a:ext>
              </a:extLst>
            </p:cNvPr>
            <p:cNvSpPr>
              <a:spLocks noEditPoints="1"/>
            </p:cNvSpPr>
            <p:nvPr/>
          </p:nvSpPr>
          <p:spPr bwMode="auto">
            <a:xfrm>
              <a:off x="7208838" y="5032375"/>
              <a:ext cx="131762" cy="149225"/>
            </a:xfrm>
            <a:custGeom>
              <a:avLst/>
              <a:gdLst>
                <a:gd name="T0" fmla="*/ 279 w 436"/>
                <a:gd name="T1" fmla="*/ 496 h 496"/>
                <a:gd name="T2" fmla="*/ 158 w 436"/>
                <a:gd name="T3" fmla="*/ 496 h 496"/>
                <a:gd name="T4" fmla="*/ 113 w 436"/>
                <a:gd name="T5" fmla="*/ 452 h 496"/>
                <a:gd name="T6" fmla="*/ 113 w 436"/>
                <a:gd name="T7" fmla="*/ 392 h 496"/>
                <a:gd name="T8" fmla="*/ 91 w 436"/>
                <a:gd name="T9" fmla="*/ 392 h 496"/>
                <a:gd name="T10" fmla="*/ 0 w 436"/>
                <a:gd name="T11" fmla="*/ 308 h 496"/>
                <a:gd name="T12" fmla="*/ 0 w 436"/>
                <a:gd name="T13" fmla="*/ 84 h 496"/>
                <a:gd name="T14" fmla="*/ 91 w 436"/>
                <a:gd name="T15" fmla="*/ 0 h 496"/>
                <a:gd name="T16" fmla="*/ 346 w 436"/>
                <a:gd name="T17" fmla="*/ 0 h 496"/>
                <a:gd name="T18" fmla="*/ 436 w 436"/>
                <a:gd name="T19" fmla="*/ 84 h 496"/>
                <a:gd name="T20" fmla="*/ 436 w 436"/>
                <a:gd name="T21" fmla="*/ 308 h 496"/>
                <a:gd name="T22" fmla="*/ 346 w 436"/>
                <a:gd name="T23" fmla="*/ 392 h 496"/>
                <a:gd name="T24" fmla="*/ 324 w 436"/>
                <a:gd name="T25" fmla="*/ 392 h 496"/>
                <a:gd name="T26" fmla="*/ 324 w 436"/>
                <a:gd name="T27" fmla="*/ 452 h 496"/>
                <a:gd name="T28" fmla="*/ 279 w 436"/>
                <a:gd name="T29" fmla="*/ 496 h 496"/>
                <a:gd name="T30" fmla="*/ 185 w 436"/>
                <a:gd name="T31" fmla="*/ 424 h 496"/>
                <a:gd name="T32" fmla="*/ 252 w 436"/>
                <a:gd name="T33" fmla="*/ 424 h 496"/>
                <a:gd name="T34" fmla="*/ 252 w 436"/>
                <a:gd name="T35" fmla="*/ 365 h 496"/>
                <a:gd name="T36" fmla="*/ 257 w 436"/>
                <a:gd name="T37" fmla="*/ 335 h 496"/>
                <a:gd name="T38" fmla="*/ 287 w 436"/>
                <a:gd name="T39" fmla="*/ 320 h 496"/>
                <a:gd name="T40" fmla="*/ 346 w 436"/>
                <a:gd name="T41" fmla="*/ 320 h 496"/>
                <a:gd name="T42" fmla="*/ 364 w 436"/>
                <a:gd name="T43" fmla="*/ 308 h 496"/>
                <a:gd name="T44" fmla="*/ 364 w 436"/>
                <a:gd name="T45" fmla="*/ 84 h 496"/>
                <a:gd name="T46" fmla="*/ 346 w 436"/>
                <a:gd name="T47" fmla="*/ 72 h 496"/>
                <a:gd name="T48" fmla="*/ 91 w 436"/>
                <a:gd name="T49" fmla="*/ 72 h 496"/>
                <a:gd name="T50" fmla="*/ 72 w 436"/>
                <a:gd name="T51" fmla="*/ 84 h 496"/>
                <a:gd name="T52" fmla="*/ 72 w 436"/>
                <a:gd name="T53" fmla="*/ 308 h 496"/>
                <a:gd name="T54" fmla="*/ 91 w 436"/>
                <a:gd name="T55" fmla="*/ 320 h 496"/>
                <a:gd name="T56" fmla="*/ 150 w 436"/>
                <a:gd name="T57" fmla="*/ 320 h 496"/>
                <a:gd name="T58" fmla="*/ 180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8" y="496"/>
                    <a:pt x="158" y="496"/>
                    <a:pt x="158" y="496"/>
                  </a:cubicBezTo>
                  <a:cubicBezTo>
                    <a:pt x="133" y="496"/>
                    <a:pt x="113" y="476"/>
                    <a:pt x="113" y="452"/>
                  </a:cubicBezTo>
                  <a:cubicBezTo>
                    <a:pt x="113" y="392"/>
                    <a:pt x="113" y="392"/>
                    <a:pt x="113" y="392"/>
                  </a:cubicBezTo>
                  <a:cubicBezTo>
                    <a:pt x="91" y="392"/>
                    <a:pt x="91" y="392"/>
                    <a:pt x="91" y="392"/>
                  </a:cubicBezTo>
                  <a:cubicBezTo>
                    <a:pt x="41" y="392"/>
                    <a:pt x="0" y="354"/>
                    <a:pt x="0" y="308"/>
                  </a:cubicBezTo>
                  <a:cubicBezTo>
                    <a:pt x="0" y="84"/>
                    <a:pt x="0" y="84"/>
                    <a:pt x="0" y="84"/>
                  </a:cubicBezTo>
                  <a:cubicBezTo>
                    <a:pt x="0" y="38"/>
                    <a:pt x="41" y="0"/>
                    <a:pt x="91" y="0"/>
                  </a:cubicBezTo>
                  <a:cubicBezTo>
                    <a:pt x="346" y="0"/>
                    <a:pt x="346" y="0"/>
                    <a:pt x="346" y="0"/>
                  </a:cubicBezTo>
                  <a:cubicBezTo>
                    <a:pt x="396" y="0"/>
                    <a:pt x="436" y="38"/>
                    <a:pt x="436" y="84"/>
                  </a:cubicBezTo>
                  <a:cubicBezTo>
                    <a:pt x="436" y="308"/>
                    <a:pt x="436" y="308"/>
                    <a:pt x="436" y="308"/>
                  </a:cubicBezTo>
                  <a:cubicBezTo>
                    <a:pt x="436" y="354"/>
                    <a:pt x="396" y="392"/>
                    <a:pt x="346" y="392"/>
                  </a:cubicBezTo>
                  <a:cubicBezTo>
                    <a:pt x="324" y="392"/>
                    <a:pt x="324" y="392"/>
                    <a:pt x="324" y="392"/>
                  </a:cubicBezTo>
                  <a:cubicBezTo>
                    <a:pt x="324" y="452"/>
                    <a:pt x="324" y="452"/>
                    <a:pt x="324" y="452"/>
                  </a:cubicBezTo>
                  <a:cubicBezTo>
                    <a:pt x="324" y="476"/>
                    <a:pt x="304" y="496"/>
                    <a:pt x="279" y="496"/>
                  </a:cubicBezTo>
                  <a:close/>
                  <a:moveTo>
                    <a:pt x="185" y="424"/>
                  </a:moveTo>
                  <a:cubicBezTo>
                    <a:pt x="252" y="424"/>
                    <a:pt x="252" y="424"/>
                    <a:pt x="252" y="424"/>
                  </a:cubicBezTo>
                  <a:cubicBezTo>
                    <a:pt x="252" y="365"/>
                    <a:pt x="252" y="365"/>
                    <a:pt x="252" y="365"/>
                  </a:cubicBezTo>
                  <a:cubicBezTo>
                    <a:pt x="249" y="355"/>
                    <a:pt x="251" y="344"/>
                    <a:pt x="257" y="335"/>
                  </a:cubicBezTo>
                  <a:cubicBezTo>
                    <a:pt x="264" y="325"/>
                    <a:pt x="275" y="320"/>
                    <a:pt x="287" y="320"/>
                  </a:cubicBezTo>
                  <a:cubicBezTo>
                    <a:pt x="346" y="320"/>
                    <a:pt x="346" y="320"/>
                    <a:pt x="346" y="320"/>
                  </a:cubicBezTo>
                  <a:cubicBezTo>
                    <a:pt x="356" y="320"/>
                    <a:pt x="364" y="314"/>
                    <a:pt x="364" y="308"/>
                  </a:cubicBezTo>
                  <a:cubicBezTo>
                    <a:pt x="364" y="84"/>
                    <a:pt x="364" y="84"/>
                    <a:pt x="364" y="84"/>
                  </a:cubicBezTo>
                  <a:cubicBezTo>
                    <a:pt x="364" y="79"/>
                    <a:pt x="356" y="72"/>
                    <a:pt x="346" y="72"/>
                  </a:cubicBezTo>
                  <a:cubicBezTo>
                    <a:pt x="91" y="72"/>
                    <a:pt x="91" y="72"/>
                    <a:pt x="91" y="72"/>
                  </a:cubicBezTo>
                  <a:cubicBezTo>
                    <a:pt x="80" y="72"/>
                    <a:pt x="72" y="79"/>
                    <a:pt x="72" y="84"/>
                  </a:cubicBezTo>
                  <a:cubicBezTo>
                    <a:pt x="72" y="308"/>
                    <a:pt x="72" y="308"/>
                    <a:pt x="72" y="308"/>
                  </a:cubicBezTo>
                  <a:cubicBezTo>
                    <a:pt x="72" y="314"/>
                    <a:pt x="80" y="320"/>
                    <a:pt x="91" y="320"/>
                  </a:cubicBezTo>
                  <a:cubicBezTo>
                    <a:pt x="150" y="320"/>
                    <a:pt x="150" y="320"/>
                    <a:pt x="150" y="320"/>
                  </a:cubicBezTo>
                  <a:cubicBezTo>
                    <a:pt x="162" y="320"/>
                    <a:pt x="173" y="325"/>
                    <a:pt x="180" y="335"/>
                  </a:cubicBezTo>
                  <a:cubicBezTo>
                    <a:pt x="186" y="344"/>
                    <a:pt x="188"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7" name="Freeform 9">
              <a:extLst>
                <a:ext uri="{FF2B5EF4-FFF2-40B4-BE49-F238E27FC236}">
                  <a16:creationId xmlns:a16="http://schemas.microsoft.com/office/drawing/2014/main" id="{A57A9B3B-2887-449E-A57F-7D61A9529E87}"/>
                </a:ext>
              </a:extLst>
            </p:cNvPr>
            <p:cNvSpPr>
              <a:spLocks/>
            </p:cNvSpPr>
            <p:nvPr/>
          </p:nvSpPr>
          <p:spPr bwMode="auto">
            <a:xfrm>
              <a:off x="6681788" y="5033963"/>
              <a:ext cx="33337" cy="31750"/>
            </a:xfrm>
            <a:custGeom>
              <a:avLst/>
              <a:gdLst>
                <a:gd name="T0" fmla="*/ 83 w 107"/>
                <a:gd name="T1" fmla="*/ 108 h 108"/>
                <a:gd name="T2" fmla="*/ 24 w 107"/>
                <a:gd name="T3" fmla="*/ 108 h 108"/>
                <a:gd name="T4" fmla="*/ 0 w 107"/>
                <a:gd name="T5" fmla="*/ 84 h 108"/>
                <a:gd name="T6" fmla="*/ 0 w 107"/>
                <a:gd name="T7" fmla="*/ 24 h 108"/>
                <a:gd name="T8" fmla="*/ 24 w 107"/>
                <a:gd name="T9" fmla="*/ 0 h 108"/>
                <a:gd name="T10" fmla="*/ 83 w 107"/>
                <a:gd name="T11" fmla="*/ 0 h 108"/>
                <a:gd name="T12" fmla="*/ 107 w 107"/>
                <a:gd name="T13" fmla="*/ 24 h 108"/>
                <a:gd name="T14" fmla="*/ 107 w 107"/>
                <a:gd name="T15" fmla="*/ 84 h 108"/>
                <a:gd name="T16" fmla="*/ 83 w 107"/>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8">
                  <a:moveTo>
                    <a:pt x="83" y="108"/>
                  </a:moveTo>
                  <a:cubicBezTo>
                    <a:pt x="24" y="108"/>
                    <a:pt x="24" y="108"/>
                    <a:pt x="24" y="108"/>
                  </a:cubicBezTo>
                  <a:cubicBezTo>
                    <a:pt x="10" y="108"/>
                    <a:pt x="0" y="97"/>
                    <a:pt x="0" y="84"/>
                  </a:cubicBezTo>
                  <a:cubicBezTo>
                    <a:pt x="0" y="24"/>
                    <a:pt x="0" y="24"/>
                    <a:pt x="0" y="24"/>
                  </a:cubicBezTo>
                  <a:cubicBezTo>
                    <a:pt x="0" y="11"/>
                    <a:pt x="10" y="0"/>
                    <a:pt x="24" y="0"/>
                  </a:cubicBezTo>
                  <a:cubicBezTo>
                    <a:pt x="83" y="0"/>
                    <a:pt x="83" y="0"/>
                    <a:pt x="83" y="0"/>
                  </a:cubicBezTo>
                  <a:cubicBezTo>
                    <a:pt x="97" y="0"/>
                    <a:pt x="107" y="11"/>
                    <a:pt x="107" y="24"/>
                  </a:cubicBezTo>
                  <a:cubicBezTo>
                    <a:pt x="107" y="84"/>
                    <a:pt x="107" y="84"/>
                    <a:pt x="107" y="84"/>
                  </a:cubicBezTo>
                  <a:cubicBezTo>
                    <a:pt x="107" y="97"/>
                    <a:pt x="97" y="108"/>
                    <a:pt x="83" y="108"/>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8" name="Freeform 10">
              <a:extLst>
                <a:ext uri="{FF2B5EF4-FFF2-40B4-BE49-F238E27FC236}">
                  <a16:creationId xmlns:a16="http://schemas.microsoft.com/office/drawing/2014/main" id="{10A3D29A-BFAE-487C-BB95-DD2DA465AF0B}"/>
                </a:ext>
              </a:extLst>
            </p:cNvPr>
            <p:cNvSpPr>
              <a:spLocks/>
            </p:cNvSpPr>
            <p:nvPr/>
          </p:nvSpPr>
          <p:spPr bwMode="auto">
            <a:xfrm>
              <a:off x="6681788" y="5091113"/>
              <a:ext cx="33337" cy="31750"/>
            </a:xfrm>
            <a:custGeom>
              <a:avLst/>
              <a:gdLst>
                <a:gd name="T0" fmla="*/ 83 w 107"/>
                <a:gd name="T1" fmla="*/ 107 h 107"/>
                <a:gd name="T2" fmla="*/ 24 w 107"/>
                <a:gd name="T3" fmla="*/ 107 h 107"/>
                <a:gd name="T4" fmla="*/ 0 w 107"/>
                <a:gd name="T5" fmla="*/ 83 h 107"/>
                <a:gd name="T6" fmla="*/ 0 w 107"/>
                <a:gd name="T7" fmla="*/ 24 h 107"/>
                <a:gd name="T8" fmla="*/ 24 w 107"/>
                <a:gd name="T9" fmla="*/ 0 h 107"/>
                <a:gd name="T10" fmla="*/ 83 w 107"/>
                <a:gd name="T11" fmla="*/ 0 h 107"/>
                <a:gd name="T12" fmla="*/ 107 w 107"/>
                <a:gd name="T13" fmla="*/ 24 h 107"/>
                <a:gd name="T14" fmla="*/ 107 w 107"/>
                <a:gd name="T15" fmla="*/ 83 h 107"/>
                <a:gd name="T16" fmla="*/ 83 w 107"/>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7">
                  <a:moveTo>
                    <a:pt x="83" y="107"/>
                  </a:moveTo>
                  <a:cubicBezTo>
                    <a:pt x="24" y="107"/>
                    <a:pt x="24" y="107"/>
                    <a:pt x="24" y="107"/>
                  </a:cubicBezTo>
                  <a:cubicBezTo>
                    <a:pt x="10" y="107"/>
                    <a:pt x="0" y="97"/>
                    <a:pt x="0" y="83"/>
                  </a:cubicBezTo>
                  <a:cubicBezTo>
                    <a:pt x="0" y="24"/>
                    <a:pt x="0" y="24"/>
                    <a:pt x="0" y="24"/>
                  </a:cubicBezTo>
                  <a:cubicBezTo>
                    <a:pt x="0" y="11"/>
                    <a:pt x="10" y="0"/>
                    <a:pt x="24" y="0"/>
                  </a:cubicBezTo>
                  <a:cubicBezTo>
                    <a:pt x="83" y="0"/>
                    <a:pt x="83" y="0"/>
                    <a:pt x="83" y="0"/>
                  </a:cubicBezTo>
                  <a:cubicBezTo>
                    <a:pt x="97" y="0"/>
                    <a:pt x="107" y="11"/>
                    <a:pt x="107" y="24"/>
                  </a:cubicBezTo>
                  <a:cubicBezTo>
                    <a:pt x="107" y="83"/>
                    <a:pt x="107" y="83"/>
                    <a:pt x="107" y="83"/>
                  </a:cubicBezTo>
                  <a:cubicBezTo>
                    <a:pt x="107" y="97"/>
                    <a:pt x="97" y="107"/>
                    <a:pt x="83" y="107"/>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sp>
          <p:nvSpPr>
            <p:cNvPr id="39" name="Freeform 11">
              <a:extLst>
                <a:ext uri="{FF2B5EF4-FFF2-40B4-BE49-F238E27FC236}">
                  <a16:creationId xmlns:a16="http://schemas.microsoft.com/office/drawing/2014/main" id="{0AB15EE1-31AA-4467-91F0-C0936DDEBF71}"/>
                </a:ext>
              </a:extLst>
            </p:cNvPr>
            <p:cNvSpPr>
              <a:spLocks/>
            </p:cNvSpPr>
            <p:nvPr/>
          </p:nvSpPr>
          <p:spPr bwMode="auto">
            <a:xfrm>
              <a:off x="6681788" y="5148263"/>
              <a:ext cx="33337" cy="31750"/>
            </a:xfrm>
            <a:custGeom>
              <a:avLst/>
              <a:gdLst>
                <a:gd name="T0" fmla="*/ 83 w 107"/>
                <a:gd name="T1" fmla="*/ 108 h 108"/>
                <a:gd name="T2" fmla="*/ 24 w 107"/>
                <a:gd name="T3" fmla="*/ 108 h 108"/>
                <a:gd name="T4" fmla="*/ 0 w 107"/>
                <a:gd name="T5" fmla="*/ 84 h 108"/>
                <a:gd name="T6" fmla="*/ 0 w 107"/>
                <a:gd name="T7" fmla="*/ 24 h 108"/>
                <a:gd name="T8" fmla="*/ 24 w 107"/>
                <a:gd name="T9" fmla="*/ 0 h 108"/>
                <a:gd name="T10" fmla="*/ 83 w 107"/>
                <a:gd name="T11" fmla="*/ 0 h 108"/>
                <a:gd name="T12" fmla="*/ 107 w 107"/>
                <a:gd name="T13" fmla="*/ 24 h 108"/>
                <a:gd name="T14" fmla="*/ 107 w 107"/>
                <a:gd name="T15" fmla="*/ 84 h 108"/>
                <a:gd name="T16" fmla="*/ 83 w 107"/>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8">
                  <a:moveTo>
                    <a:pt x="83" y="108"/>
                  </a:moveTo>
                  <a:cubicBezTo>
                    <a:pt x="24" y="108"/>
                    <a:pt x="24" y="108"/>
                    <a:pt x="24" y="108"/>
                  </a:cubicBezTo>
                  <a:cubicBezTo>
                    <a:pt x="10" y="108"/>
                    <a:pt x="0" y="97"/>
                    <a:pt x="0" y="84"/>
                  </a:cubicBezTo>
                  <a:cubicBezTo>
                    <a:pt x="0" y="24"/>
                    <a:pt x="0" y="24"/>
                    <a:pt x="0" y="24"/>
                  </a:cubicBezTo>
                  <a:cubicBezTo>
                    <a:pt x="0" y="11"/>
                    <a:pt x="10" y="0"/>
                    <a:pt x="24" y="0"/>
                  </a:cubicBezTo>
                  <a:cubicBezTo>
                    <a:pt x="83" y="0"/>
                    <a:pt x="83" y="0"/>
                    <a:pt x="83" y="0"/>
                  </a:cubicBezTo>
                  <a:cubicBezTo>
                    <a:pt x="97" y="0"/>
                    <a:pt x="107" y="11"/>
                    <a:pt x="107" y="24"/>
                  </a:cubicBezTo>
                  <a:cubicBezTo>
                    <a:pt x="107" y="84"/>
                    <a:pt x="107" y="84"/>
                    <a:pt x="107" y="84"/>
                  </a:cubicBezTo>
                  <a:cubicBezTo>
                    <a:pt x="107" y="97"/>
                    <a:pt x="97" y="108"/>
                    <a:pt x="83" y="108"/>
                  </a:cubicBezTo>
                  <a:close/>
                </a:path>
              </a:pathLst>
            </a:custGeom>
            <a:solidFill>
              <a:srgbClr val="083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sz="1050">
                <a:cs typeface="+mn-ea"/>
                <a:sym typeface="+mn-lt"/>
              </a:endParaRPr>
            </a:p>
          </p:txBody>
        </p:sp>
      </p:grpSp>
      <p:pic>
        <p:nvPicPr>
          <p:cNvPr id="41" name="图形 40">
            <a:extLst>
              <a:ext uri="{FF2B5EF4-FFF2-40B4-BE49-F238E27FC236}">
                <a16:creationId xmlns:a16="http://schemas.microsoft.com/office/drawing/2014/main" id="{08744F05-AB71-40F3-A20D-0F1C9DECD5FE}"/>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914080" y="5389226"/>
            <a:ext cx="356718" cy="270087"/>
          </a:xfrm>
          <a:prstGeom prst="rect">
            <a:avLst/>
          </a:prstGeom>
        </p:spPr>
      </p:pic>
      <p:sp>
        <p:nvSpPr>
          <p:cNvPr id="42" name="矩形 41">
            <a:extLst>
              <a:ext uri="{FF2B5EF4-FFF2-40B4-BE49-F238E27FC236}">
                <a16:creationId xmlns:a16="http://schemas.microsoft.com/office/drawing/2014/main" id="{8C5CB409-C6D5-45CF-B835-E7F566B9B23F}"/>
              </a:ext>
            </a:extLst>
          </p:cNvPr>
          <p:cNvSpPr/>
          <p:nvPr/>
        </p:nvSpPr>
        <p:spPr>
          <a:xfrm>
            <a:off x="3940638" y="4791489"/>
            <a:ext cx="723275" cy="269561"/>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无线</a:t>
            </a:r>
            <a:r>
              <a:rPr lang="en-US" altLang="zh-CN" sz="1050" dirty="0" err="1">
                <a:solidFill>
                  <a:srgbClr val="3333FF"/>
                </a:solidFill>
                <a:cs typeface="+mn-ea"/>
                <a:sym typeface="+mn-lt"/>
              </a:rPr>
              <a:t>WiFi</a:t>
            </a:r>
            <a:endParaRPr lang="zh-CN" altLang="en-US" sz="1050" dirty="0">
              <a:solidFill>
                <a:srgbClr val="3333FF"/>
              </a:solidFill>
              <a:cs typeface="+mn-ea"/>
              <a:sym typeface="+mn-lt"/>
            </a:endParaRPr>
          </a:p>
        </p:txBody>
      </p:sp>
      <p:pic>
        <p:nvPicPr>
          <p:cNvPr id="45" name="图形 44">
            <a:extLst>
              <a:ext uri="{FF2B5EF4-FFF2-40B4-BE49-F238E27FC236}">
                <a16:creationId xmlns:a16="http://schemas.microsoft.com/office/drawing/2014/main" id="{9A035C42-06C6-4AA6-BBC1-76A09CF56D74}"/>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2121063" y="3906023"/>
            <a:ext cx="447238" cy="297273"/>
          </a:xfrm>
          <a:prstGeom prst="rect">
            <a:avLst/>
          </a:prstGeom>
        </p:spPr>
      </p:pic>
      <p:pic>
        <p:nvPicPr>
          <p:cNvPr id="46" name="图形 45">
            <a:extLst>
              <a:ext uri="{FF2B5EF4-FFF2-40B4-BE49-F238E27FC236}">
                <a16:creationId xmlns:a16="http://schemas.microsoft.com/office/drawing/2014/main" id="{408B0648-940A-48F5-85DE-CE6769426D60}"/>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1601049" y="5384857"/>
            <a:ext cx="356718" cy="270087"/>
          </a:xfrm>
          <a:prstGeom prst="rect">
            <a:avLst/>
          </a:prstGeom>
        </p:spPr>
      </p:pic>
      <p:pic>
        <p:nvPicPr>
          <p:cNvPr id="47" name="图形 46">
            <a:extLst>
              <a:ext uri="{FF2B5EF4-FFF2-40B4-BE49-F238E27FC236}">
                <a16:creationId xmlns:a16="http://schemas.microsoft.com/office/drawing/2014/main" id="{A74786FB-EFD7-44BB-A320-66DA0DD0D10C}"/>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2343062" y="5382914"/>
            <a:ext cx="356718" cy="270087"/>
          </a:xfrm>
          <a:prstGeom prst="rect">
            <a:avLst/>
          </a:prstGeom>
        </p:spPr>
      </p:pic>
      <p:pic>
        <p:nvPicPr>
          <p:cNvPr id="48" name="图形 47">
            <a:extLst>
              <a:ext uri="{FF2B5EF4-FFF2-40B4-BE49-F238E27FC236}">
                <a16:creationId xmlns:a16="http://schemas.microsoft.com/office/drawing/2014/main" id="{83B903DC-C8BB-47A3-8DC5-BF1D31C56D22}"/>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3068144" y="5407220"/>
            <a:ext cx="356718" cy="270087"/>
          </a:xfrm>
          <a:prstGeom prst="rect">
            <a:avLst/>
          </a:prstGeom>
        </p:spPr>
      </p:pic>
      <p:sp>
        <p:nvSpPr>
          <p:cNvPr id="49" name="Line 233">
            <a:extLst>
              <a:ext uri="{FF2B5EF4-FFF2-40B4-BE49-F238E27FC236}">
                <a16:creationId xmlns:a16="http://schemas.microsoft.com/office/drawing/2014/main" id="{6208674B-565B-4E9F-B0C1-E45B6F4EAA1D}"/>
              </a:ext>
            </a:extLst>
          </p:cNvPr>
          <p:cNvSpPr>
            <a:spLocks noChangeShapeType="1"/>
          </p:cNvSpPr>
          <p:nvPr>
            <p:custDataLst>
              <p:tags r:id="rId9"/>
            </p:custDataLst>
          </p:nvPr>
        </p:nvSpPr>
        <p:spPr bwMode="auto">
          <a:xfrm flipH="1" flipV="1">
            <a:off x="1826808" y="5005141"/>
            <a:ext cx="3" cy="385879"/>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50" name="Line 233">
            <a:extLst>
              <a:ext uri="{FF2B5EF4-FFF2-40B4-BE49-F238E27FC236}">
                <a16:creationId xmlns:a16="http://schemas.microsoft.com/office/drawing/2014/main" id="{E6771400-C562-4993-B163-1E71044FAAEE}"/>
              </a:ext>
            </a:extLst>
          </p:cNvPr>
          <p:cNvSpPr>
            <a:spLocks noChangeShapeType="1"/>
          </p:cNvSpPr>
          <p:nvPr>
            <p:custDataLst>
              <p:tags r:id="rId10"/>
            </p:custDataLst>
          </p:nvPr>
        </p:nvSpPr>
        <p:spPr bwMode="auto">
          <a:xfrm flipV="1">
            <a:off x="1915880" y="4229902"/>
            <a:ext cx="272372" cy="561834"/>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51" name="Line 233">
            <a:extLst>
              <a:ext uri="{FF2B5EF4-FFF2-40B4-BE49-F238E27FC236}">
                <a16:creationId xmlns:a16="http://schemas.microsoft.com/office/drawing/2014/main" id="{874CC739-6958-495F-BC0C-2FA81C2A84FF}"/>
              </a:ext>
            </a:extLst>
          </p:cNvPr>
          <p:cNvSpPr>
            <a:spLocks noChangeShapeType="1"/>
          </p:cNvSpPr>
          <p:nvPr>
            <p:custDataLst>
              <p:tags r:id="rId11"/>
            </p:custDataLst>
          </p:nvPr>
        </p:nvSpPr>
        <p:spPr bwMode="auto">
          <a:xfrm flipH="1" flipV="1">
            <a:off x="2513869" y="4224718"/>
            <a:ext cx="712363" cy="1139302"/>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52" name="文本框 51">
            <a:extLst>
              <a:ext uri="{FF2B5EF4-FFF2-40B4-BE49-F238E27FC236}">
                <a16:creationId xmlns:a16="http://schemas.microsoft.com/office/drawing/2014/main" id="{9C4160C9-18E6-4FC1-9389-8B56E8966DCA}"/>
              </a:ext>
            </a:extLst>
          </p:cNvPr>
          <p:cNvSpPr txBox="1"/>
          <p:nvPr/>
        </p:nvSpPr>
        <p:spPr>
          <a:xfrm>
            <a:off x="2527836" y="3941687"/>
            <a:ext cx="588623" cy="269561"/>
          </a:xfrm>
          <a:prstGeom prst="rect">
            <a:avLst/>
          </a:prstGeom>
          <a:noFill/>
        </p:spPr>
        <p:txBody>
          <a:bodyPr wrap="none" rtlCol="0">
            <a:spAutoFit/>
          </a:bodyPr>
          <a:lstStyle/>
          <a:p>
            <a:pPr>
              <a:lnSpc>
                <a:spcPct val="120000"/>
              </a:lnSpc>
            </a:pPr>
            <a:r>
              <a:rPr lang="zh-CN" altLang="en-US" sz="1050" dirty="0">
                <a:cs typeface="+mn-ea"/>
                <a:sym typeface="+mn-lt"/>
              </a:rPr>
              <a:t>交换机</a:t>
            </a:r>
          </a:p>
        </p:txBody>
      </p:sp>
      <p:sp>
        <p:nvSpPr>
          <p:cNvPr id="53" name="文本框 52">
            <a:extLst>
              <a:ext uri="{FF2B5EF4-FFF2-40B4-BE49-F238E27FC236}">
                <a16:creationId xmlns:a16="http://schemas.microsoft.com/office/drawing/2014/main" id="{1F01D329-7B10-45C6-9B42-B153B26FA494}"/>
              </a:ext>
            </a:extLst>
          </p:cNvPr>
          <p:cNvSpPr txBox="1"/>
          <p:nvPr/>
        </p:nvSpPr>
        <p:spPr>
          <a:xfrm>
            <a:off x="2163815" y="4772948"/>
            <a:ext cx="588623" cy="269561"/>
          </a:xfrm>
          <a:prstGeom prst="rect">
            <a:avLst/>
          </a:prstGeom>
          <a:noFill/>
          <a:ln w="15875">
            <a:no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nSpc>
                <a:spcPct val="120000"/>
              </a:lnSpc>
              <a:defRPr sz="1050">
                <a:cs typeface="+mn-ea"/>
              </a:defRPr>
            </a:lvl1pPr>
          </a:lstStyle>
          <a:p>
            <a:r>
              <a:rPr lang="zh-CN" altLang="en-US" dirty="0">
                <a:sym typeface="+mn-lt"/>
              </a:rPr>
              <a:t>集线器</a:t>
            </a:r>
          </a:p>
        </p:txBody>
      </p:sp>
      <p:sp>
        <p:nvSpPr>
          <p:cNvPr id="55" name="矩形 54">
            <a:extLst>
              <a:ext uri="{FF2B5EF4-FFF2-40B4-BE49-F238E27FC236}">
                <a16:creationId xmlns:a16="http://schemas.microsoft.com/office/drawing/2014/main" id="{A935CF11-6E8C-4184-9D25-A3E891907EE2}"/>
              </a:ext>
            </a:extLst>
          </p:cNvPr>
          <p:cNvSpPr/>
          <p:nvPr/>
        </p:nvSpPr>
        <p:spPr>
          <a:xfrm>
            <a:off x="2809000" y="3044783"/>
            <a:ext cx="857927" cy="463460"/>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（电缆）</a:t>
            </a:r>
          </a:p>
        </p:txBody>
      </p:sp>
      <p:sp>
        <p:nvSpPr>
          <p:cNvPr id="56" name="矩形 55">
            <a:extLst>
              <a:ext uri="{FF2B5EF4-FFF2-40B4-BE49-F238E27FC236}">
                <a16:creationId xmlns:a16="http://schemas.microsoft.com/office/drawing/2014/main" id="{FF47F4C8-56BB-468B-A5C8-88E09E1D8529}"/>
              </a:ext>
            </a:extLst>
          </p:cNvPr>
          <p:cNvSpPr/>
          <p:nvPr/>
        </p:nvSpPr>
        <p:spPr>
          <a:xfrm>
            <a:off x="2728034" y="4290594"/>
            <a:ext cx="857927" cy="463460"/>
          </a:xfrm>
          <a:prstGeom prst="rect">
            <a:avLst/>
          </a:prstGeom>
        </p:spPr>
        <p:txBody>
          <a:bodyPr wrap="none">
            <a:spAutoFit/>
          </a:bodyPr>
          <a:lstStyle/>
          <a:p>
            <a:pP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nSpc>
                <a:spcPct val="120000"/>
              </a:lnSpc>
            </a:pPr>
            <a:r>
              <a:rPr lang="zh-CN" altLang="en-US" sz="1050" dirty="0">
                <a:solidFill>
                  <a:srgbClr val="3333FF"/>
                </a:solidFill>
                <a:cs typeface="+mn-ea"/>
                <a:sym typeface="+mn-lt"/>
              </a:rPr>
              <a:t>（电缆）</a:t>
            </a:r>
          </a:p>
        </p:txBody>
      </p:sp>
      <p:pic>
        <p:nvPicPr>
          <p:cNvPr id="57" name="图形 56">
            <a:extLst>
              <a:ext uri="{FF2B5EF4-FFF2-40B4-BE49-F238E27FC236}">
                <a16:creationId xmlns:a16="http://schemas.microsoft.com/office/drawing/2014/main" id="{08B11237-FBE6-4FDA-BB75-BC33B552B42F}"/>
              </a:ext>
            </a:extLst>
          </p:cNvPr>
          <p:cNvPicPr>
            <a:picLocks noChangeAspect="1"/>
          </p:cNvPicPr>
          <p:nvPr/>
        </p:nvPicPr>
        <p:blipFill>
          <a:blip r:embed="rId25">
            <a:extLst>
              <a:ext uri="{96DAC541-7B7A-43D3-8B79-37D633B846F1}">
                <asvg:svgBlip xmlns:asvg="http://schemas.microsoft.com/office/drawing/2016/SVG/main" xmlns="" r:embed="rId26"/>
              </a:ext>
            </a:extLst>
          </a:blip>
          <a:stretch>
            <a:fillRect/>
          </a:stretch>
        </p:blipFill>
        <p:spPr>
          <a:xfrm>
            <a:off x="4120020" y="3849460"/>
            <a:ext cx="520365" cy="367316"/>
          </a:xfrm>
          <a:prstGeom prst="rect">
            <a:avLst/>
          </a:prstGeom>
        </p:spPr>
      </p:pic>
      <p:grpSp>
        <p:nvGrpSpPr>
          <p:cNvPr id="58" name="组合 57">
            <a:extLst>
              <a:ext uri="{FF2B5EF4-FFF2-40B4-BE49-F238E27FC236}">
                <a16:creationId xmlns:a16="http://schemas.microsoft.com/office/drawing/2014/main" id="{E635EB9E-172A-43D0-9EFE-49649B7877D7}"/>
              </a:ext>
            </a:extLst>
          </p:cNvPr>
          <p:cNvGrpSpPr/>
          <p:nvPr/>
        </p:nvGrpSpPr>
        <p:grpSpPr>
          <a:xfrm>
            <a:off x="4513216" y="5425517"/>
            <a:ext cx="361325" cy="243537"/>
            <a:chOff x="4513216" y="5597452"/>
            <a:chExt cx="361325" cy="243537"/>
          </a:xfrm>
        </p:grpSpPr>
        <p:sp>
          <p:nvSpPr>
            <p:cNvPr id="59" name="Freeform 192">
              <a:extLst>
                <a:ext uri="{FF2B5EF4-FFF2-40B4-BE49-F238E27FC236}">
                  <a16:creationId xmlns:a16="http://schemas.microsoft.com/office/drawing/2014/main" id="{5AE53DEB-32AD-4E3C-BB43-EC98A40D1789}"/>
                </a:ext>
              </a:extLst>
            </p:cNvPr>
            <p:cNvSpPr/>
            <p:nvPr/>
          </p:nvSpPr>
          <p:spPr bwMode="auto">
            <a:xfrm>
              <a:off x="4513216" y="5597452"/>
              <a:ext cx="361325" cy="237276"/>
            </a:xfrm>
            <a:custGeom>
              <a:avLst/>
              <a:gdLst/>
              <a:ahLst/>
              <a:cxnLst>
                <a:cxn ang="0">
                  <a:pos x="1780" y="1434"/>
                </a:cxn>
                <a:cxn ang="0">
                  <a:pos x="1780" y="1434"/>
                </a:cxn>
                <a:cxn ang="0">
                  <a:pos x="1601" y="1434"/>
                </a:cxn>
                <a:cxn ang="0">
                  <a:pos x="1601" y="1367"/>
                </a:cxn>
                <a:cxn ang="0">
                  <a:pos x="1780" y="1367"/>
                </a:cxn>
                <a:cxn ang="0">
                  <a:pos x="1820" y="1327"/>
                </a:cxn>
                <a:cxn ang="0">
                  <a:pos x="1820" y="106"/>
                </a:cxn>
                <a:cxn ang="0">
                  <a:pos x="1780" y="67"/>
                </a:cxn>
                <a:cxn ang="0">
                  <a:pos x="106" y="67"/>
                </a:cxn>
                <a:cxn ang="0">
                  <a:pos x="67" y="106"/>
                </a:cxn>
                <a:cxn ang="0">
                  <a:pos x="67" y="1327"/>
                </a:cxn>
                <a:cxn ang="0">
                  <a:pos x="106" y="1367"/>
                </a:cxn>
                <a:cxn ang="0">
                  <a:pos x="1401" y="1367"/>
                </a:cxn>
                <a:cxn ang="0">
                  <a:pos x="1401" y="1434"/>
                </a:cxn>
                <a:cxn ang="0">
                  <a:pos x="106" y="1434"/>
                </a:cxn>
                <a:cxn ang="0">
                  <a:pos x="0" y="1327"/>
                </a:cxn>
                <a:cxn ang="0">
                  <a:pos x="0" y="106"/>
                </a:cxn>
                <a:cxn ang="0">
                  <a:pos x="106" y="0"/>
                </a:cxn>
                <a:cxn ang="0">
                  <a:pos x="1780" y="0"/>
                </a:cxn>
                <a:cxn ang="0">
                  <a:pos x="1886" y="106"/>
                </a:cxn>
                <a:cxn ang="0">
                  <a:pos x="1886" y="1327"/>
                </a:cxn>
                <a:cxn ang="0">
                  <a:pos x="1780" y="1434"/>
                </a:cxn>
              </a:cxnLst>
              <a:rect l="0" t="0" r="r" b="b"/>
              <a:pathLst>
                <a:path w="1886" h="1434">
                  <a:moveTo>
                    <a:pt x="1780" y="1434"/>
                  </a:moveTo>
                  <a:lnTo>
                    <a:pt x="1780" y="1434"/>
                  </a:lnTo>
                  <a:lnTo>
                    <a:pt x="1601" y="1434"/>
                  </a:lnTo>
                  <a:lnTo>
                    <a:pt x="1601" y="1367"/>
                  </a:lnTo>
                  <a:lnTo>
                    <a:pt x="1780" y="1367"/>
                  </a:lnTo>
                  <a:cubicBezTo>
                    <a:pt x="1802" y="1367"/>
                    <a:pt x="1820" y="1349"/>
                    <a:pt x="1820" y="1327"/>
                  </a:cubicBezTo>
                  <a:lnTo>
                    <a:pt x="1820" y="106"/>
                  </a:lnTo>
                  <a:cubicBezTo>
                    <a:pt x="1820" y="85"/>
                    <a:pt x="1802" y="67"/>
                    <a:pt x="1780" y="67"/>
                  </a:cubicBezTo>
                  <a:lnTo>
                    <a:pt x="106" y="67"/>
                  </a:lnTo>
                  <a:cubicBezTo>
                    <a:pt x="84" y="67"/>
                    <a:pt x="67" y="85"/>
                    <a:pt x="67" y="106"/>
                  </a:cubicBezTo>
                  <a:lnTo>
                    <a:pt x="67" y="1327"/>
                  </a:lnTo>
                  <a:cubicBezTo>
                    <a:pt x="67" y="1349"/>
                    <a:pt x="84" y="1367"/>
                    <a:pt x="106" y="1367"/>
                  </a:cubicBezTo>
                  <a:lnTo>
                    <a:pt x="1401" y="1367"/>
                  </a:lnTo>
                  <a:lnTo>
                    <a:pt x="1401" y="1434"/>
                  </a:lnTo>
                  <a:lnTo>
                    <a:pt x="106" y="1434"/>
                  </a:lnTo>
                  <a:cubicBezTo>
                    <a:pt x="48" y="1434"/>
                    <a:pt x="0" y="1386"/>
                    <a:pt x="0" y="1327"/>
                  </a:cubicBezTo>
                  <a:lnTo>
                    <a:pt x="0" y="106"/>
                  </a:lnTo>
                  <a:cubicBezTo>
                    <a:pt x="0" y="48"/>
                    <a:pt x="48" y="0"/>
                    <a:pt x="106" y="0"/>
                  </a:cubicBezTo>
                  <a:lnTo>
                    <a:pt x="1780" y="0"/>
                  </a:lnTo>
                  <a:cubicBezTo>
                    <a:pt x="1839" y="0"/>
                    <a:pt x="1886" y="48"/>
                    <a:pt x="1886" y="106"/>
                  </a:cubicBezTo>
                  <a:lnTo>
                    <a:pt x="1886" y="1327"/>
                  </a:lnTo>
                  <a:cubicBezTo>
                    <a:pt x="1886" y="1386"/>
                    <a:pt x="1839" y="1434"/>
                    <a:pt x="1780" y="1434"/>
                  </a:cubicBezTo>
                  <a:close/>
                </a:path>
              </a:pathLst>
            </a:custGeom>
            <a:solidFill>
              <a:srgbClr val="0836BF"/>
            </a:solidFill>
            <a:ln w="3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0" name="Freeform 193">
              <a:extLst>
                <a:ext uri="{FF2B5EF4-FFF2-40B4-BE49-F238E27FC236}">
                  <a16:creationId xmlns:a16="http://schemas.microsoft.com/office/drawing/2014/main" id="{D366929C-9A34-4CE5-A149-DADDF6E3EB79}"/>
                </a:ext>
              </a:extLst>
            </p:cNvPr>
            <p:cNvSpPr>
              <a:spLocks noEditPoints="1"/>
            </p:cNvSpPr>
            <p:nvPr/>
          </p:nvSpPr>
          <p:spPr bwMode="auto">
            <a:xfrm>
              <a:off x="4532080" y="5624372"/>
              <a:ext cx="323596" cy="184061"/>
            </a:xfrm>
            <a:custGeom>
              <a:avLst/>
              <a:gdLst/>
              <a:ahLst/>
              <a:cxnLst>
                <a:cxn ang="0">
                  <a:pos x="27" y="1086"/>
                </a:cxn>
                <a:cxn ang="0">
                  <a:pos x="27" y="1086"/>
                </a:cxn>
                <a:cxn ang="0">
                  <a:pos x="1660" y="1086"/>
                </a:cxn>
                <a:cxn ang="0">
                  <a:pos x="1660" y="27"/>
                </a:cxn>
                <a:cxn ang="0">
                  <a:pos x="27" y="27"/>
                </a:cxn>
                <a:cxn ang="0">
                  <a:pos x="27" y="1086"/>
                </a:cxn>
                <a:cxn ang="0">
                  <a:pos x="1687" y="1113"/>
                </a:cxn>
                <a:cxn ang="0">
                  <a:pos x="1687" y="1113"/>
                </a:cxn>
                <a:cxn ang="0">
                  <a:pos x="0" y="1113"/>
                </a:cxn>
                <a:cxn ang="0">
                  <a:pos x="0" y="0"/>
                </a:cxn>
                <a:cxn ang="0">
                  <a:pos x="1687" y="0"/>
                </a:cxn>
                <a:cxn ang="0">
                  <a:pos x="1687" y="1113"/>
                </a:cxn>
              </a:cxnLst>
              <a:rect l="0" t="0" r="r" b="b"/>
              <a:pathLst>
                <a:path w="1687" h="1113">
                  <a:moveTo>
                    <a:pt x="27" y="1086"/>
                  </a:moveTo>
                  <a:lnTo>
                    <a:pt x="27" y="1086"/>
                  </a:lnTo>
                  <a:lnTo>
                    <a:pt x="1660" y="1086"/>
                  </a:lnTo>
                  <a:lnTo>
                    <a:pt x="1660" y="27"/>
                  </a:lnTo>
                  <a:lnTo>
                    <a:pt x="27" y="27"/>
                  </a:lnTo>
                  <a:lnTo>
                    <a:pt x="27" y="1086"/>
                  </a:lnTo>
                  <a:close/>
                  <a:moveTo>
                    <a:pt x="1687" y="1113"/>
                  </a:moveTo>
                  <a:lnTo>
                    <a:pt x="1687" y="1113"/>
                  </a:lnTo>
                  <a:lnTo>
                    <a:pt x="0" y="1113"/>
                  </a:lnTo>
                  <a:lnTo>
                    <a:pt x="0" y="0"/>
                  </a:lnTo>
                  <a:lnTo>
                    <a:pt x="1687" y="0"/>
                  </a:lnTo>
                  <a:lnTo>
                    <a:pt x="1687" y="1113"/>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1" name="Freeform 194">
              <a:extLst>
                <a:ext uri="{FF2B5EF4-FFF2-40B4-BE49-F238E27FC236}">
                  <a16:creationId xmlns:a16="http://schemas.microsoft.com/office/drawing/2014/main" id="{795DA6C0-DE2F-42DE-A44A-D86238D12085}"/>
                </a:ext>
              </a:extLst>
            </p:cNvPr>
            <p:cNvSpPr/>
            <p:nvPr/>
          </p:nvSpPr>
          <p:spPr bwMode="auto">
            <a:xfrm>
              <a:off x="4664856" y="5614982"/>
              <a:ext cx="4353" cy="3756"/>
            </a:xfrm>
            <a:custGeom>
              <a:avLst/>
              <a:gdLst/>
              <a:ahLst/>
              <a:cxnLst>
                <a:cxn ang="0">
                  <a:pos x="22" y="12"/>
                </a:cxn>
                <a:cxn ang="0">
                  <a:pos x="22" y="12"/>
                </a:cxn>
                <a:cxn ang="0">
                  <a:pos x="11" y="23"/>
                </a:cxn>
                <a:cxn ang="0">
                  <a:pos x="0" y="12"/>
                </a:cxn>
                <a:cxn ang="0">
                  <a:pos x="11" y="0"/>
                </a:cxn>
                <a:cxn ang="0">
                  <a:pos x="22" y="12"/>
                </a:cxn>
              </a:cxnLst>
              <a:rect l="0" t="0" r="r" b="b"/>
              <a:pathLst>
                <a:path w="22" h="23">
                  <a:moveTo>
                    <a:pt x="22" y="12"/>
                  </a:moveTo>
                  <a:lnTo>
                    <a:pt x="22" y="12"/>
                  </a:lnTo>
                  <a:cubicBezTo>
                    <a:pt x="22" y="18"/>
                    <a:pt x="17" y="23"/>
                    <a:pt x="11" y="23"/>
                  </a:cubicBezTo>
                  <a:cubicBezTo>
                    <a:pt x="5" y="23"/>
                    <a:pt x="0" y="18"/>
                    <a:pt x="0" y="12"/>
                  </a:cubicBezTo>
                  <a:cubicBezTo>
                    <a:pt x="0" y="6"/>
                    <a:pt x="5" y="0"/>
                    <a:pt x="11" y="0"/>
                  </a:cubicBezTo>
                  <a:cubicBezTo>
                    <a:pt x="17" y="0"/>
                    <a:pt x="22" y="6"/>
                    <a:pt x="22" y="12"/>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2" name="Freeform 195">
              <a:extLst>
                <a:ext uri="{FF2B5EF4-FFF2-40B4-BE49-F238E27FC236}">
                  <a16:creationId xmlns:a16="http://schemas.microsoft.com/office/drawing/2014/main" id="{DD29685A-1639-47AD-946B-7BA84BCE3C5A}"/>
                </a:ext>
              </a:extLst>
            </p:cNvPr>
            <p:cNvSpPr/>
            <p:nvPr/>
          </p:nvSpPr>
          <p:spPr bwMode="auto">
            <a:xfrm>
              <a:off x="4682269" y="5615608"/>
              <a:ext cx="3628" cy="3130"/>
            </a:xfrm>
            <a:custGeom>
              <a:avLst/>
              <a:gdLst/>
              <a:ahLst/>
              <a:cxnLst>
                <a:cxn ang="0">
                  <a:pos x="5" y="8"/>
                </a:cxn>
                <a:cxn ang="0">
                  <a:pos x="5" y="8"/>
                </a:cxn>
                <a:cxn ang="0">
                  <a:pos x="14" y="8"/>
                </a:cxn>
                <a:cxn ang="0">
                  <a:pos x="14" y="0"/>
                </a:cxn>
                <a:cxn ang="0">
                  <a:pos x="18" y="0"/>
                </a:cxn>
                <a:cxn ang="0">
                  <a:pos x="18" y="19"/>
                </a:cxn>
                <a:cxn ang="0">
                  <a:pos x="14" y="19"/>
                </a:cxn>
                <a:cxn ang="0">
                  <a:pos x="14" y="11"/>
                </a:cxn>
                <a:cxn ang="0">
                  <a:pos x="5" y="11"/>
                </a:cxn>
                <a:cxn ang="0">
                  <a:pos x="5" y="19"/>
                </a:cxn>
                <a:cxn ang="0">
                  <a:pos x="0" y="19"/>
                </a:cxn>
                <a:cxn ang="0">
                  <a:pos x="0" y="0"/>
                </a:cxn>
                <a:cxn ang="0">
                  <a:pos x="5" y="0"/>
                </a:cxn>
                <a:cxn ang="0">
                  <a:pos x="5" y="8"/>
                </a:cxn>
              </a:cxnLst>
              <a:rect l="0" t="0" r="r" b="b"/>
              <a:pathLst>
                <a:path w="18" h="19">
                  <a:moveTo>
                    <a:pt x="5" y="8"/>
                  </a:moveTo>
                  <a:lnTo>
                    <a:pt x="5" y="8"/>
                  </a:lnTo>
                  <a:lnTo>
                    <a:pt x="14" y="8"/>
                  </a:lnTo>
                  <a:lnTo>
                    <a:pt x="14" y="0"/>
                  </a:lnTo>
                  <a:lnTo>
                    <a:pt x="18" y="0"/>
                  </a:lnTo>
                  <a:lnTo>
                    <a:pt x="18" y="19"/>
                  </a:lnTo>
                  <a:lnTo>
                    <a:pt x="14" y="19"/>
                  </a:lnTo>
                  <a:lnTo>
                    <a:pt x="14" y="11"/>
                  </a:lnTo>
                  <a:lnTo>
                    <a:pt x="5" y="11"/>
                  </a:lnTo>
                  <a:lnTo>
                    <a:pt x="5" y="19"/>
                  </a:lnTo>
                  <a:lnTo>
                    <a:pt x="0" y="19"/>
                  </a:lnTo>
                  <a:lnTo>
                    <a:pt x="0" y="0"/>
                  </a:lnTo>
                  <a:lnTo>
                    <a:pt x="5" y="0"/>
                  </a:lnTo>
                  <a:lnTo>
                    <a:pt x="5" y="8"/>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3" name="Freeform 196">
              <a:extLst>
                <a:ext uri="{FF2B5EF4-FFF2-40B4-BE49-F238E27FC236}">
                  <a16:creationId xmlns:a16="http://schemas.microsoft.com/office/drawing/2014/main" id="{3CC0D6AF-50E4-41D0-8A51-6A70B4DB2F4B}"/>
                </a:ext>
              </a:extLst>
            </p:cNvPr>
            <p:cNvSpPr/>
            <p:nvPr/>
          </p:nvSpPr>
          <p:spPr bwMode="auto">
            <a:xfrm>
              <a:off x="4686623" y="5615608"/>
              <a:ext cx="3628" cy="3130"/>
            </a:xfrm>
            <a:custGeom>
              <a:avLst/>
              <a:gdLst/>
              <a:ahLst/>
              <a:cxnLst>
                <a:cxn ang="0">
                  <a:pos x="4" y="12"/>
                </a:cxn>
                <a:cxn ang="0">
                  <a:pos x="4" y="12"/>
                </a:cxn>
                <a:cxn ang="0">
                  <a:pos x="9" y="16"/>
                </a:cxn>
                <a:cxn ang="0">
                  <a:pos x="13" y="12"/>
                </a:cxn>
                <a:cxn ang="0">
                  <a:pos x="13" y="0"/>
                </a:cxn>
                <a:cxn ang="0">
                  <a:pos x="18" y="0"/>
                </a:cxn>
                <a:cxn ang="0">
                  <a:pos x="18" y="12"/>
                </a:cxn>
                <a:cxn ang="0">
                  <a:pos x="16" y="17"/>
                </a:cxn>
                <a:cxn ang="0">
                  <a:pos x="9" y="19"/>
                </a:cxn>
                <a:cxn ang="0">
                  <a:pos x="1" y="17"/>
                </a:cxn>
                <a:cxn ang="0">
                  <a:pos x="0" y="12"/>
                </a:cxn>
                <a:cxn ang="0">
                  <a:pos x="0" y="0"/>
                </a:cxn>
                <a:cxn ang="0">
                  <a:pos x="4" y="0"/>
                </a:cxn>
                <a:cxn ang="0">
                  <a:pos x="4" y="12"/>
                </a:cxn>
              </a:cxnLst>
              <a:rect l="0" t="0" r="r" b="b"/>
              <a:pathLst>
                <a:path w="18" h="19">
                  <a:moveTo>
                    <a:pt x="4" y="12"/>
                  </a:moveTo>
                  <a:lnTo>
                    <a:pt x="4" y="12"/>
                  </a:lnTo>
                  <a:cubicBezTo>
                    <a:pt x="4" y="15"/>
                    <a:pt x="5" y="16"/>
                    <a:pt x="9" y="16"/>
                  </a:cubicBezTo>
                  <a:cubicBezTo>
                    <a:pt x="12" y="16"/>
                    <a:pt x="13" y="15"/>
                    <a:pt x="13" y="12"/>
                  </a:cubicBezTo>
                  <a:lnTo>
                    <a:pt x="13" y="0"/>
                  </a:lnTo>
                  <a:lnTo>
                    <a:pt x="18" y="0"/>
                  </a:lnTo>
                  <a:lnTo>
                    <a:pt x="18" y="12"/>
                  </a:lnTo>
                  <a:cubicBezTo>
                    <a:pt x="18" y="14"/>
                    <a:pt x="17" y="16"/>
                    <a:pt x="16" y="17"/>
                  </a:cubicBezTo>
                  <a:cubicBezTo>
                    <a:pt x="15" y="19"/>
                    <a:pt x="12" y="19"/>
                    <a:pt x="9" y="19"/>
                  </a:cubicBezTo>
                  <a:cubicBezTo>
                    <a:pt x="5" y="19"/>
                    <a:pt x="3" y="19"/>
                    <a:pt x="1" y="17"/>
                  </a:cubicBezTo>
                  <a:cubicBezTo>
                    <a:pt x="0" y="16"/>
                    <a:pt x="0" y="14"/>
                    <a:pt x="0" y="12"/>
                  </a:cubicBezTo>
                  <a:lnTo>
                    <a:pt x="0" y="0"/>
                  </a:lnTo>
                  <a:lnTo>
                    <a:pt x="4" y="0"/>
                  </a:lnTo>
                  <a:lnTo>
                    <a:pt x="4" y="12"/>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4" name="Freeform 197">
              <a:extLst>
                <a:ext uri="{FF2B5EF4-FFF2-40B4-BE49-F238E27FC236}">
                  <a16:creationId xmlns:a16="http://schemas.microsoft.com/office/drawing/2014/main" id="{A8501344-BC7B-4B65-9DE9-000EC006CA4A}"/>
                </a:ext>
              </a:extLst>
            </p:cNvPr>
            <p:cNvSpPr>
              <a:spLocks noEditPoints="1"/>
            </p:cNvSpPr>
            <p:nvPr/>
          </p:nvSpPr>
          <p:spPr bwMode="auto">
            <a:xfrm>
              <a:off x="4690251" y="5615608"/>
              <a:ext cx="4353" cy="3130"/>
            </a:xfrm>
            <a:custGeom>
              <a:avLst/>
              <a:gdLst/>
              <a:ahLst/>
              <a:cxnLst>
                <a:cxn ang="0">
                  <a:pos x="8" y="11"/>
                </a:cxn>
                <a:cxn ang="0">
                  <a:pos x="8" y="11"/>
                </a:cxn>
                <a:cxn ang="0">
                  <a:pos x="14" y="11"/>
                </a:cxn>
                <a:cxn ang="0">
                  <a:pos x="11" y="4"/>
                </a:cxn>
                <a:cxn ang="0">
                  <a:pos x="8" y="11"/>
                </a:cxn>
                <a:cxn ang="0">
                  <a:pos x="14" y="0"/>
                </a:cxn>
                <a:cxn ang="0">
                  <a:pos x="14" y="0"/>
                </a:cxn>
                <a:cxn ang="0">
                  <a:pos x="22" y="19"/>
                </a:cxn>
                <a:cxn ang="0">
                  <a:pos x="17" y="19"/>
                </a:cxn>
                <a:cxn ang="0">
                  <a:pos x="16" y="15"/>
                </a:cxn>
                <a:cxn ang="0">
                  <a:pos x="7" y="15"/>
                </a:cxn>
                <a:cxn ang="0">
                  <a:pos x="5" y="19"/>
                </a:cxn>
                <a:cxn ang="0">
                  <a:pos x="0" y="19"/>
                </a:cxn>
                <a:cxn ang="0">
                  <a:pos x="9" y="0"/>
                </a:cxn>
                <a:cxn ang="0">
                  <a:pos x="14" y="0"/>
                </a:cxn>
              </a:cxnLst>
              <a:rect l="0" t="0" r="r" b="b"/>
              <a:pathLst>
                <a:path w="22" h="19">
                  <a:moveTo>
                    <a:pt x="8" y="11"/>
                  </a:moveTo>
                  <a:lnTo>
                    <a:pt x="8" y="11"/>
                  </a:lnTo>
                  <a:lnTo>
                    <a:pt x="14" y="11"/>
                  </a:lnTo>
                  <a:lnTo>
                    <a:pt x="11" y="4"/>
                  </a:lnTo>
                  <a:lnTo>
                    <a:pt x="8" y="11"/>
                  </a:lnTo>
                  <a:close/>
                  <a:moveTo>
                    <a:pt x="14" y="0"/>
                  </a:moveTo>
                  <a:lnTo>
                    <a:pt x="14" y="0"/>
                  </a:lnTo>
                  <a:lnTo>
                    <a:pt x="22" y="19"/>
                  </a:lnTo>
                  <a:lnTo>
                    <a:pt x="17" y="19"/>
                  </a:lnTo>
                  <a:lnTo>
                    <a:pt x="16" y="15"/>
                  </a:lnTo>
                  <a:lnTo>
                    <a:pt x="7" y="15"/>
                  </a:lnTo>
                  <a:lnTo>
                    <a:pt x="5" y="19"/>
                  </a:lnTo>
                  <a:lnTo>
                    <a:pt x="0" y="19"/>
                  </a:lnTo>
                  <a:lnTo>
                    <a:pt x="9" y="0"/>
                  </a:lnTo>
                  <a:lnTo>
                    <a:pt x="14" y="0"/>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5" name="Freeform 198">
              <a:extLst>
                <a:ext uri="{FF2B5EF4-FFF2-40B4-BE49-F238E27FC236}">
                  <a16:creationId xmlns:a16="http://schemas.microsoft.com/office/drawing/2014/main" id="{4DADBF6D-EF76-4DB1-A51D-E181A5BF3FB1}"/>
                </a:ext>
              </a:extLst>
            </p:cNvPr>
            <p:cNvSpPr/>
            <p:nvPr/>
          </p:nvSpPr>
          <p:spPr bwMode="auto">
            <a:xfrm>
              <a:off x="4693878" y="5615608"/>
              <a:ext cx="5804" cy="3130"/>
            </a:xfrm>
            <a:custGeom>
              <a:avLst/>
              <a:gdLst/>
              <a:ahLst/>
              <a:cxnLst>
                <a:cxn ang="0">
                  <a:pos x="4" y="0"/>
                </a:cxn>
                <a:cxn ang="0">
                  <a:pos x="4" y="0"/>
                </a:cxn>
                <a:cxn ang="0">
                  <a:pos x="9" y="15"/>
                </a:cxn>
                <a:cxn ang="0">
                  <a:pos x="13" y="0"/>
                </a:cxn>
                <a:cxn ang="0">
                  <a:pos x="18" y="0"/>
                </a:cxn>
                <a:cxn ang="0">
                  <a:pos x="22" y="15"/>
                </a:cxn>
                <a:cxn ang="0">
                  <a:pos x="27" y="0"/>
                </a:cxn>
                <a:cxn ang="0">
                  <a:pos x="31" y="0"/>
                </a:cxn>
                <a:cxn ang="0">
                  <a:pos x="25" y="19"/>
                </a:cxn>
                <a:cxn ang="0">
                  <a:pos x="20" y="19"/>
                </a:cxn>
                <a:cxn ang="0">
                  <a:pos x="15" y="5"/>
                </a:cxn>
                <a:cxn ang="0">
                  <a:pos x="11" y="19"/>
                </a:cxn>
                <a:cxn ang="0">
                  <a:pos x="6" y="19"/>
                </a:cxn>
                <a:cxn ang="0">
                  <a:pos x="0" y="0"/>
                </a:cxn>
                <a:cxn ang="0">
                  <a:pos x="4" y="0"/>
                </a:cxn>
              </a:cxnLst>
              <a:rect l="0" t="0" r="r" b="b"/>
              <a:pathLst>
                <a:path w="31" h="19">
                  <a:moveTo>
                    <a:pt x="4" y="0"/>
                  </a:moveTo>
                  <a:lnTo>
                    <a:pt x="4" y="0"/>
                  </a:lnTo>
                  <a:lnTo>
                    <a:pt x="9" y="15"/>
                  </a:lnTo>
                  <a:lnTo>
                    <a:pt x="13" y="0"/>
                  </a:lnTo>
                  <a:lnTo>
                    <a:pt x="18" y="0"/>
                  </a:lnTo>
                  <a:lnTo>
                    <a:pt x="22" y="15"/>
                  </a:lnTo>
                  <a:lnTo>
                    <a:pt x="27" y="0"/>
                  </a:lnTo>
                  <a:lnTo>
                    <a:pt x="31" y="0"/>
                  </a:lnTo>
                  <a:lnTo>
                    <a:pt x="25" y="19"/>
                  </a:lnTo>
                  <a:lnTo>
                    <a:pt x="20" y="19"/>
                  </a:lnTo>
                  <a:lnTo>
                    <a:pt x="15" y="5"/>
                  </a:lnTo>
                  <a:lnTo>
                    <a:pt x="11" y="19"/>
                  </a:lnTo>
                  <a:lnTo>
                    <a:pt x="6" y="19"/>
                  </a:lnTo>
                  <a:lnTo>
                    <a:pt x="0" y="0"/>
                  </a:lnTo>
                  <a:lnTo>
                    <a:pt x="4" y="0"/>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6" name="Freeform 199">
              <a:extLst>
                <a:ext uri="{FF2B5EF4-FFF2-40B4-BE49-F238E27FC236}">
                  <a16:creationId xmlns:a16="http://schemas.microsoft.com/office/drawing/2014/main" id="{D173EC86-D29F-4C10-A100-792FFB3FA7D5}"/>
                </a:ext>
              </a:extLst>
            </p:cNvPr>
            <p:cNvSpPr/>
            <p:nvPr/>
          </p:nvSpPr>
          <p:spPr bwMode="auto">
            <a:xfrm>
              <a:off x="4700408" y="5615608"/>
              <a:ext cx="2902" cy="3130"/>
            </a:xfrm>
            <a:custGeom>
              <a:avLst/>
              <a:gdLst/>
              <a:ahLst/>
              <a:cxnLst>
                <a:cxn ang="0">
                  <a:pos x="5" y="8"/>
                </a:cxn>
                <a:cxn ang="0">
                  <a:pos x="5" y="8"/>
                </a:cxn>
                <a:cxn ang="0">
                  <a:pos x="17" y="8"/>
                </a:cxn>
                <a:cxn ang="0">
                  <a:pos x="17" y="11"/>
                </a:cxn>
                <a:cxn ang="0">
                  <a:pos x="5" y="11"/>
                </a:cxn>
                <a:cxn ang="0">
                  <a:pos x="10" y="16"/>
                </a:cxn>
                <a:cxn ang="0">
                  <a:pos x="17" y="16"/>
                </a:cxn>
                <a:cxn ang="0">
                  <a:pos x="17" y="19"/>
                </a:cxn>
                <a:cxn ang="0">
                  <a:pos x="9" y="19"/>
                </a:cxn>
                <a:cxn ang="0">
                  <a:pos x="3" y="17"/>
                </a:cxn>
                <a:cxn ang="0">
                  <a:pos x="0" y="10"/>
                </a:cxn>
                <a:cxn ang="0">
                  <a:pos x="10" y="0"/>
                </a:cxn>
                <a:cxn ang="0">
                  <a:pos x="17" y="0"/>
                </a:cxn>
                <a:cxn ang="0">
                  <a:pos x="17" y="4"/>
                </a:cxn>
                <a:cxn ang="0">
                  <a:pos x="10" y="4"/>
                </a:cxn>
                <a:cxn ang="0">
                  <a:pos x="5" y="8"/>
                </a:cxn>
              </a:cxnLst>
              <a:rect l="0" t="0" r="r" b="b"/>
              <a:pathLst>
                <a:path w="17" h="19">
                  <a:moveTo>
                    <a:pt x="5" y="8"/>
                  </a:moveTo>
                  <a:lnTo>
                    <a:pt x="5" y="8"/>
                  </a:lnTo>
                  <a:lnTo>
                    <a:pt x="17" y="8"/>
                  </a:lnTo>
                  <a:lnTo>
                    <a:pt x="17" y="11"/>
                  </a:lnTo>
                  <a:lnTo>
                    <a:pt x="5" y="11"/>
                  </a:lnTo>
                  <a:cubicBezTo>
                    <a:pt x="5" y="15"/>
                    <a:pt x="6" y="16"/>
                    <a:pt x="10" y="16"/>
                  </a:cubicBezTo>
                  <a:lnTo>
                    <a:pt x="17" y="16"/>
                  </a:lnTo>
                  <a:lnTo>
                    <a:pt x="17" y="19"/>
                  </a:lnTo>
                  <a:lnTo>
                    <a:pt x="9" y="19"/>
                  </a:lnTo>
                  <a:cubicBezTo>
                    <a:pt x="7" y="19"/>
                    <a:pt x="5" y="19"/>
                    <a:pt x="3" y="17"/>
                  </a:cubicBezTo>
                  <a:cubicBezTo>
                    <a:pt x="1" y="16"/>
                    <a:pt x="0" y="13"/>
                    <a:pt x="0" y="10"/>
                  </a:cubicBezTo>
                  <a:cubicBezTo>
                    <a:pt x="0" y="3"/>
                    <a:pt x="3" y="0"/>
                    <a:pt x="10" y="0"/>
                  </a:cubicBezTo>
                  <a:lnTo>
                    <a:pt x="17" y="0"/>
                  </a:lnTo>
                  <a:lnTo>
                    <a:pt x="17" y="4"/>
                  </a:lnTo>
                  <a:lnTo>
                    <a:pt x="10" y="4"/>
                  </a:lnTo>
                  <a:cubicBezTo>
                    <a:pt x="7" y="4"/>
                    <a:pt x="5" y="5"/>
                    <a:pt x="5" y="8"/>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7" name="Freeform 200">
              <a:extLst>
                <a:ext uri="{FF2B5EF4-FFF2-40B4-BE49-F238E27FC236}">
                  <a16:creationId xmlns:a16="http://schemas.microsoft.com/office/drawing/2014/main" id="{7EDA75AA-3CA6-456C-A812-0556BB4F81FB}"/>
                </a:ext>
              </a:extLst>
            </p:cNvPr>
            <p:cNvSpPr/>
            <p:nvPr/>
          </p:nvSpPr>
          <p:spPr bwMode="auto">
            <a:xfrm>
              <a:off x="4704036" y="5615608"/>
              <a:ext cx="726" cy="3130"/>
            </a:xfrm>
            <a:custGeom>
              <a:avLst/>
              <a:gdLst/>
              <a:ahLst/>
              <a:cxnLst>
                <a:cxn ang="0">
                  <a:pos x="0" y="0"/>
                </a:cxn>
                <a:cxn ang="0">
                  <a:pos x="0" y="0"/>
                </a:cxn>
                <a:cxn ang="0">
                  <a:pos x="5" y="0"/>
                </a:cxn>
                <a:cxn ang="0">
                  <a:pos x="5" y="19"/>
                </a:cxn>
                <a:cxn ang="0">
                  <a:pos x="0" y="19"/>
                </a:cxn>
                <a:cxn ang="0">
                  <a:pos x="0" y="0"/>
                </a:cxn>
              </a:cxnLst>
              <a:rect l="0" t="0" r="r" b="b"/>
              <a:pathLst>
                <a:path w="5" h="19">
                  <a:moveTo>
                    <a:pt x="0" y="0"/>
                  </a:moveTo>
                  <a:lnTo>
                    <a:pt x="0" y="0"/>
                  </a:lnTo>
                  <a:lnTo>
                    <a:pt x="5" y="0"/>
                  </a:lnTo>
                  <a:lnTo>
                    <a:pt x="5" y="19"/>
                  </a:lnTo>
                  <a:lnTo>
                    <a:pt x="0" y="19"/>
                  </a:lnTo>
                  <a:lnTo>
                    <a:pt x="0" y="0"/>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8" name="Freeform 201">
              <a:extLst>
                <a:ext uri="{FF2B5EF4-FFF2-40B4-BE49-F238E27FC236}">
                  <a16:creationId xmlns:a16="http://schemas.microsoft.com/office/drawing/2014/main" id="{E255706A-DA33-4332-923D-C9AAC2458518}"/>
                </a:ext>
              </a:extLst>
            </p:cNvPr>
            <p:cNvSpPr>
              <a:spLocks noEditPoints="1"/>
            </p:cNvSpPr>
            <p:nvPr/>
          </p:nvSpPr>
          <p:spPr bwMode="auto">
            <a:xfrm>
              <a:off x="4679367" y="5810312"/>
              <a:ext cx="28297" cy="11269"/>
            </a:xfrm>
            <a:custGeom>
              <a:avLst/>
              <a:gdLst/>
              <a:ahLst/>
              <a:cxnLst>
                <a:cxn ang="0">
                  <a:pos x="27" y="26"/>
                </a:cxn>
                <a:cxn ang="0">
                  <a:pos x="27" y="26"/>
                </a:cxn>
                <a:cxn ang="0">
                  <a:pos x="27" y="43"/>
                </a:cxn>
                <a:cxn ang="0">
                  <a:pos x="118" y="43"/>
                </a:cxn>
                <a:cxn ang="0">
                  <a:pos x="119" y="43"/>
                </a:cxn>
                <a:cxn ang="0">
                  <a:pos x="119" y="27"/>
                </a:cxn>
                <a:cxn ang="0">
                  <a:pos x="27" y="26"/>
                </a:cxn>
                <a:cxn ang="0">
                  <a:pos x="118" y="70"/>
                </a:cxn>
                <a:cxn ang="0">
                  <a:pos x="118" y="70"/>
                </a:cxn>
                <a:cxn ang="0">
                  <a:pos x="27" y="70"/>
                </a:cxn>
                <a:cxn ang="0">
                  <a:pos x="0" y="43"/>
                </a:cxn>
                <a:cxn ang="0">
                  <a:pos x="0" y="27"/>
                </a:cxn>
                <a:cxn ang="0">
                  <a:pos x="27" y="0"/>
                </a:cxn>
                <a:cxn ang="0">
                  <a:pos x="118" y="0"/>
                </a:cxn>
                <a:cxn ang="0">
                  <a:pos x="146" y="27"/>
                </a:cxn>
                <a:cxn ang="0">
                  <a:pos x="146" y="43"/>
                </a:cxn>
                <a:cxn ang="0">
                  <a:pos x="118" y="70"/>
                </a:cxn>
              </a:cxnLst>
              <a:rect l="0" t="0" r="r" b="b"/>
              <a:pathLst>
                <a:path w="146" h="70">
                  <a:moveTo>
                    <a:pt x="27" y="26"/>
                  </a:moveTo>
                  <a:lnTo>
                    <a:pt x="27" y="26"/>
                  </a:lnTo>
                  <a:lnTo>
                    <a:pt x="27" y="43"/>
                  </a:lnTo>
                  <a:lnTo>
                    <a:pt x="118" y="43"/>
                  </a:lnTo>
                  <a:cubicBezTo>
                    <a:pt x="119" y="43"/>
                    <a:pt x="119" y="43"/>
                    <a:pt x="119" y="43"/>
                  </a:cubicBezTo>
                  <a:lnTo>
                    <a:pt x="119" y="27"/>
                  </a:lnTo>
                  <a:lnTo>
                    <a:pt x="27" y="26"/>
                  </a:lnTo>
                  <a:close/>
                  <a:moveTo>
                    <a:pt x="118" y="70"/>
                  </a:moveTo>
                  <a:lnTo>
                    <a:pt x="118" y="70"/>
                  </a:lnTo>
                  <a:lnTo>
                    <a:pt x="27" y="70"/>
                  </a:lnTo>
                  <a:cubicBezTo>
                    <a:pt x="12" y="70"/>
                    <a:pt x="0" y="57"/>
                    <a:pt x="0" y="43"/>
                  </a:cubicBezTo>
                  <a:lnTo>
                    <a:pt x="0" y="27"/>
                  </a:lnTo>
                  <a:cubicBezTo>
                    <a:pt x="0" y="12"/>
                    <a:pt x="12" y="0"/>
                    <a:pt x="27" y="0"/>
                  </a:cubicBezTo>
                  <a:lnTo>
                    <a:pt x="118" y="0"/>
                  </a:lnTo>
                  <a:cubicBezTo>
                    <a:pt x="133" y="0"/>
                    <a:pt x="146" y="12"/>
                    <a:pt x="146" y="27"/>
                  </a:cubicBezTo>
                  <a:lnTo>
                    <a:pt x="146" y="43"/>
                  </a:lnTo>
                  <a:cubicBezTo>
                    <a:pt x="146" y="57"/>
                    <a:pt x="133" y="70"/>
                    <a:pt x="118" y="70"/>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69" name="Freeform 202">
              <a:extLst>
                <a:ext uri="{FF2B5EF4-FFF2-40B4-BE49-F238E27FC236}">
                  <a16:creationId xmlns:a16="http://schemas.microsoft.com/office/drawing/2014/main" id="{10AED643-2D4E-404B-A81B-D80EEC9AB1C0}"/>
                </a:ext>
              </a:extLst>
            </p:cNvPr>
            <p:cNvSpPr/>
            <p:nvPr/>
          </p:nvSpPr>
          <p:spPr bwMode="auto">
            <a:xfrm>
              <a:off x="4764982" y="5817825"/>
              <a:ext cx="26846" cy="23164"/>
            </a:xfrm>
            <a:custGeom>
              <a:avLst/>
              <a:gdLst/>
              <a:ahLst/>
              <a:cxnLst>
                <a:cxn ang="0">
                  <a:pos x="70" y="139"/>
                </a:cxn>
                <a:cxn ang="0">
                  <a:pos x="70" y="139"/>
                </a:cxn>
                <a:cxn ang="0">
                  <a:pos x="0" y="69"/>
                </a:cxn>
                <a:cxn ang="0">
                  <a:pos x="70" y="0"/>
                </a:cxn>
                <a:cxn ang="0">
                  <a:pos x="139" y="69"/>
                </a:cxn>
                <a:cxn ang="0">
                  <a:pos x="70" y="139"/>
                </a:cxn>
              </a:cxnLst>
              <a:rect l="0" t="0" r="r" b="b"/>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sp>
          <p:nvSpPr>
            <p:cNvPr id="70" name="Freeform 203">
              <a:extLst>
                <a:ext uri="{FF2B5EF4-FFF2-40B4-BE49-F238E27FC236}">
                  <a16:creationId xmlns:a16="http://schemas.microsoft.com/office/drawing/2014/main" id="{54E31B3B-4E34-444B-878A-A0DAC7126AE1}"/>
                </a:ext>
              </a:extLst>
            </p:cNvPr>
            <p:cNvSpPr/>
            <p:nvPr/>
          </p:nvSpPr>
          <p:spPr bwMode="auto">
            <a:xfrm>
              <a:off x="4805613" y="5817825"/>
              <a:ext cx="26846" cy="23164"/>
            </a:xfrm>
            <a:custGeom>
              <a:avLst/>
              <a:gdLst/>
              <a:ahLst/>
              <a:cxnLst>
                <a:cxn ang="0">
                  <a:pos x="70" y="139"/>
                </a:cxn>
                <a:cxn ang="0">
                  <a:pos x="70" y="139"/>
                </a:cxn>
                <a:cxn ang="0">
                  <a:pos x="0" y="69"/>
                </a:cxn>
                <a:cxn ang="0">
                  <a:pos x="70" y="0"/>
                </a:cxn>
                <a:cxn ang="0">
                  <a:pos x="139" y="69"/>
                </a:cxn>
                <a:cxn ang="0">
                  <a:pos x="70" y="139"/>
                </a:cxn>
              </a:cxnLst>
              <a:rect l="0" t="0" r="r" b="b"/>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702030404030204" pitchFamily="34" charset="0"/>
              </a:endParaRPr>
            </a:p>
          </p:txBody>
        </p:sp>
      </p:grpSp>
      <p:grpSp>
        <p:nvGrpSpPr>
          <p:cNvPr id="71" name="组合 70">
            <a:extLst>
              <a:ext uri="{FF2B5EF4-FFF2-40B4-BE49-F238E27FC236}">
                <a16:creationId xmlns:a16="http://schemas.microsoft.com/office/drawing/2014/main" id="{463D4EB9-80EF-403B-ABBC-EA2F12584F06}"/>
              </a:ext>
            </a:extLst>
          </p:cNvPr>
          <p:cNvGrpSpPr/>
          <p:nvPr/>
        </p:nvGrpSpPr>
        <p:grpSpPr>
          <a:xfrm>
            <a:off x="3755583" y="5409479"/>
            <a:ext cx="168187" cy="261472"/>
            <a:chOff x="3755583" y="5581414"/>
            <a:chExt cx="168187" cy="261472"/>
          </a:xfrm>
        </p:grpSpPr>
        <p:sp>
          <p:nvSpPr>
            <p:cNvPr id="72" name="任意多边形: 形状 71">
              <a:extLst>
                <a:ext uri="{FF2B5EF4-FFF2-40B4-BE49-F238E27FC236}">
                  <a16:creationId xmlns:a16="http://schemas.microsoft.com/office/drawing/2014/main" id="{22F69321-F9EB-4A37-B979-1A39DD07EC5A}"/>
                </a:ext>
              </a:extLst>
            </p:cNvPr>
            <p:cNvSpPr/>
            <p:nvPr/>
          </p:nvSpPr>
          <p:spPr>
            <a:xfrm>
              <a:off x="3804213" y="5652872"/>
              <a:ext cx="70795" cy="72254"/>
            </a:xfrm>
            <a:custGeom>
              <a:avLst/>
              <a:gdLst>
                <a:gd name="connsiteX0" fmla="*/ 16 w 70794"/>
                <a:gd name="connsiteY0" fmla="*/ 63929 h 72254"/>
                <a:gd name="connsiteX1" fmla="*/ 62638 w 70794"/>
                <a:gd name="connsiteY1" fmla="*/ 17 h 72254"/>
                <a:gd name="connsiteX2" fmla="*/ 70935 w 70794"/>
                <a:gd name="connsiteY2" fmla="*/ 8485 h 72254"/>
                <a:gd name="connsiteX3" fmla="*/ 8314 w 70794"/>
                <a:gd name="connsiteY3" fmla="*/ 72397 h 72254"/>
              </a:gdLst>
              <a:ahLst/>
              <a:cxnLst>
                <a:cxn ang="0">
                  <a:pos x="connsiteX0" y="connsiteY0"/>
                </a:cxn>
                <a:cxn ang="0">
                  <a:pos x="connsiteX1" y="connsiteY1"/>
                </a:cxn>
                <a:cxn ang="0">
                  <a:pos x="connsiteX2" y="connsiteY2"/>
                </a:cxn>
                <a:cxn ang="0">
                  <a:pos x="connsiteX3" y="connsiteY3"/>
                </a:cxn>
              </a:cxnLst>
              <a:rect l="l" t="t" r="r" b="b"/>
              <a:pathLst>
                <a:path w="70794" h="72254">
                  <a:moveTo>
                    <a:pt x="16" y="63929"/>
                  </a:moveTo>
                  <a:lnTo>
                    <a:pt x="62638" y="17"/>
                  </a:lnTo>
                  <a:lnTo>
                    <a:pt x="70935" y="8485"/>
                  </a:lnTo>
                  <a:lnTo>
                    <a:pt x="8314" y="72397"/>
                  </a:lnTo>
                  <a:close/>
                </a:path>
              </a:pathLst>
            </a:custGeom>
            <a:solidFill>
              <a:srgbClr val="0836BF"/>
            </a:solidFill>
            <a:ln w="377"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C918C6CB-4D0E-4342-A058-E5B28A53116A}"/>
                </a:ext>
              </a:extLst>
            </p:cNvPr>
            <p:cNvSpPr/>
            <p:nvPr/>
          </p:nvSpPr>
          <p:spPr>
            <a:xfrm>
              <a:off x="3804213" y="5699038"/>
              <a:ext cx="70795" cy="72254"/>
            </a:xfrm>
            <a:custGeom>
              <a:avLst/>
              <a:gdLst>
                <a:gd name="connsiteX0" fmla="*/ 16 w 70794"/>
                <a:gd name="connsiteY0" fmla="*/ 63929 h 72254"/>
                <a:gd name="connsiteX1" fmla="*/ 62638 w 70794"/>
                <a:gd name="connsiteY1" fmla="*/ 17 h 72254"/>
                <a:gd name="connsiteX2" fmla="*/ 70935 w 70794"/>
                <a:gd name="connsiteY2" fmla="*/ 8485 h 72254"/>
                <a:gd name="connsiteX3" fmla="*/ 8314 w 70794"/>
                <a:gd name="connsiteY3" fmla="*/ 72397 h 72254"/>
              </a:gdLst>
              <a:ahLst/>
              <a:cxnLst>
                <a:cxn ang="0">
                  <a:pos x="connsiteX0" y="connsiteY0"/>
                </a:cxn>
                <a:cxn ang="0">
                  <a:pos x="connsiteX1" y="connsiteY1"/>
                </a:cxn>
                <a:cxn ang="0">
                  <a:pos x="connsiteX2" y="connsiteY2"/>
                </a:cxn>
                <a:cxn ang="0">
                  <a:pos x="connsiteX3" y="connsiteY3"/>
                </a:cxn>
              </a:cxnLst>
              <a:rect l="l" t="t" r="r" b="b"/>
              <a:pathLst>
                <a:path w="70794" h="72254">
                  <a:moveTo>
                    <a:pt x="16" y="63929"/>
                  </a:moveTo>
                  <a:lnTo>
                    <a:pt x="62638" y="17"/>
                  </a:lnTo>
                  <a:lnTo>
                    <a:pt x="70935" y="8485"/>
                  </a:lnTo>
                  <a:lnTo>
                    <a:pt x="8314" y="72397"/>
                  </a:lnTo>
                  <a:close/>
                </a:path>
              </a:pathLst>
            </a:custGeom>
            <a:solidFill>
              <a:srgbClr val="0836BF"/>
            </a:solidFill>
            <a:ln w="377"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F6957110-113C-4EAB-AA8E-680D4068A5FE}"/>
                </a:ext>
              </a:extLst>
            </p:cNvPr>
            <p:cNvSpPr/>
            <p:nvPr/>
          </p:nvSpPr>
          <p:spPr>
            <a:xfrm>
              <a:off x="3755583" y="5581414"/>
              <a:ext cx="168187" cy="261472"/>
            </a:xfrm>
            <a:custGeom>
              <a:avLst/>
              <a:gdLst>
                <a:gd name="connsiteX0" fmla="*/ 142775 w 168187"/>
                <a:gd name="connsiteY0" fmla="*/ 12 h 261471"/>
                <a:gd name="connsiteX1" fmla="*/ 25435 w 168187"/>
                <a:gd name="connsiteY1" fmla="*/ 12 h 261471"/>
                <a:gd name="connsiteX2" fmla="*/ 12 w 168187"/>
                <a:gd name="connsiteY2" fmla="*/ 25959 h 261471"/>
                <a:gd name="connsiteX3" fmla="*/ 12 w 168187"/>
                <a:gd name="connsiteY3" fmla="*/ 235536 h 261471"/>
                <a:gd name="connsiteX4" fmla="*/ 25435 w 168187"/>
                <a:gd name="connsiteY4" fmla="*/ 261484 h 261471"/>
                <a:gd name="connsiteX5" fmla="*/ 142775 w 168187"/>
                <a:gd name="connsiteY5" fmla="*/ 261484 h 261471"/>
                <a:gd name="connsiteX6" fmla="*/ 168199 w 168187"/>
                <a:gd name="connsiteY6" fmla="*/ 235536 h 261471"/>
                <a:gd name="connsiteX7" fmla="*/ 168199 w 168187"/>
                <a:gd name="connsiteY7" fmla="*/ 25959 h 261471"/>
                <a:gd name="connsiteX8" fmla="*/ 142775 w 168187"/>
                <a:gd name="connsiteY8" fmla="*/ 12 h 261471"/>
                <a:gd name="connsiteX9" fmla="*/ 156465 w 168187"/>
                <a:gd name="connsiteY9" fmla="*/ 235536 h 261471"/>
                <a:gd name="connsiteX10" fmla="*/ 142775 w 168187"/>
                <a:gd name="connsiteY10" fmla="*/ 249508 h 261471"/>
                <a:gd name="connsiteX11" fmla="*/ 25435 w 168187"/>
                <a:gd name="connsiteY11" fmla="*/ 249508 h 261471"/>
                <a:gd name="connsiteX12" fmla="*/ 11746 w 168187"/>
                <a:gd name="connsiteY12" fmla="*/ 235536 h 261471"/>
                <a:gd name="connsiteX13" fmla="*/ 11746 w 168187"/>
                <a:gd name="connsiteY13" fmla="*/ 25959 h 261471"/>
                <a:gd name="connsiteX14" fmla="*/ 25435 w 168187"/>
                <a:gd name="connsiteY14" fmla="*/ 11988 h 261471"/>
                <a:gd name="connsiteX15" fmla="*/ 142775 w 168187"/>
                <a:gd name="connsiteY15" fmla="*/ 11988 h 261471"/>
                <a:gd name="connsiteX16" fmla="*/ 156465 w 168187"/>
                <a:gd name="connsiteY16" fmla="*/ 25959 h 261471"/>
                <a:gd name="connsiteX17" fmla="*/ 156465 w 168187"/>
                <a:gd name="connsiteY17" fmla="*/ 235536 h 26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187" h="261471">
                  <a:moveTo>
                    <a:pt x="142775" y="12"/>
                  </a:moveTo>
                  <a:lnTo>
                    <a:pt x="25435" y="12"/>
                  </a:lnTo>
                  <a:cubicBezTo>
                    <a:pt x="11417" y="12"/>
                    <a:pt x="12" y="11652"/>
                    <a:pt x="12" y="25959"/>
                  </a:cubicBezTo>
                  <a:lnTo>
                    <a:pt x="12" y="235536"/>
                  </a:lnTo>
                  <a:cubicBezTo>
                    <a:pt x="12" y="249843"/>
                    <a:pt x="11417" y="261484"/>
                    <a:pt x="25435" y="261484"/>
                  </a:cubicBezTo>
                  <a:lnTo>
                    <a:pt x="142775" y="261484"/>
                  </a:lnTo>
                  <a:cubicBezTo>
                    <a:pt x="156793" y="261484"/>
                    <a:pt x="168199" y="249843"/>
                    <a:pt x="168199" y="235536"/>
                  </a:cubicBezTo>
                  <a:lnTo>
                    <a:pt x="168199" y="25959"/>
                  </a:lnTo>
                  <a:cubicBezTo>
                    <a:pt x="168199" y="11652"/>
                    <a:pt x="156793" y="12"/>
                    <a:pt x="142775" y="12"/>
                  </a:cubicBezTo>
                  <a:close/>
                  <a:moveTo>
                    <a:pt x="156465" y="235536"/>
                  </a:moveTo>
                  <a:cubicBezTo>
                    <a:pt x="156465" y="243241"/>
                    <a:pt x="150324" y="249508"/>
                    <a:pt x="142775" y="249508"/>
                  </a:cubicBezTo>
                  <a:lnTo>
                    <a:pt x="25435" y="249508"/>
                  </a:lnTo>
                  <a:cubicBezTo>
                    <a:pt x="17886" y="249508"/>
                    <a:pt x="11746" y="243241"/>
                    <a:pt x="11746" y="235536"/>
                  </a:cubicBezTo>
                  <a:lnTo>
                    <a:pt x="11746" y="25959"/>
                  </a:lnTo>
                  <a:cubicBezTo>
                    <a:pt x="11746" y="18255"/>
                    <a:pt x="17886" y="11988"/>
                    <a:pt x="25435" y="11988"/>
                  </a:cubicBezTo>
                  <a:lnTo>
                    <a:pt x="142775" y="11988"/>
                  </a:lnTo>
                  <a:cubicBezTo>
                    <a:pt x="150324" y="11988"/>
                    <a:pt x="156465" y="18255"/>
                    <a:pt x="156465" y="25959"/>
                  </a:cubicBezTo>
                  <a:lnTo>
                    <a:pt x="156465" y="235536"/>
                  </a:lnTo>
                  <a:close/>
                </a:path>
              </a:pathLst>
            </a:custGeom>
            <a:solidFill>
              <a:srgbClr val="0836BF"/>
            </a:solidFill>
            <a:ln w="377"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DC63CB2E-D7A7-4D7C-B37C-47B6D8D64E41}"/>
                </a:ext>
              </a:extLst>
            </p:cNvPr>
            <p:cNvSpPr/>
            <p:nvPr/>
          </p:nvSpPr>
          <p:spPr>
            <a:xfrm>
              <a:off x="3833743" y="5595274"/>
              <a:ext cx="11734" cy="11976"/>
            </a:xfrm>
            <a:custGeom>
              <a:avLst/>
              <a:gdLst>
                <a:gd name="connsiteX0" fmla="*/ 5879 w 11733"/>
                <a:gd name="connsiteY0" fmla="*/ 11988 h 11975"/>
                <a:gd name="connsiteX1" fmla="*/ 6008 w 11733"/>
                <a:gd name="connsiteY1" fmla="*/ 11988 h 11975"/>
                <a:gd name="connsiteX2" fmla="*/ 11875 w 11733"/>
                <a:gd name="connsiteY2" fmla="*/ 6000 h 11975"/>
                <a:gd name="connsiteX3" fmla="*/ 6008 w 11733"/>
                <a:gd name="connsiteY3" fmla="*/ 12 h 11975"/>
                <a:gd name="connsiteX4" fmla="*/ 5879 w 11733"/>
                <a:gd name="connsiteY4" fmla="*/ 12 h 11975"/>
                <a:gd name="connsiteX5" fmla="*/ 12 w 11733"/>
                <a:gd name="connsiteY5" fmla="*/ 6000 h 11975"/>
                <a:gd name="connsiteX6" fmla="*/ 5879 w 11733"/>
                <a:gd name="connsiteY6" fmla="*/ 11988 h 1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33" h="11975">
                  <a:moveTo>
                    <a:pt x="5879" y="11988"/>
                  </a:moveTo>
                  <a:lnTo>
                    <a:pt x="6008" y="11988"/>
                  </a:lnTo>
                  <a:cubicBezTo>
                    <a:pt x="9246" y="11988"/>
                    <a:pt x="11875" y="9305"/>
                    <a:pt x="11875" y="6000"/>
                  </a:cubicBezTo>
                  <a:cubicBezTo>
                    <a:pt x="11875" y="2694"/>
                    <a:pt x="9246" y="12"/>
                    <a:pt x="6008" y="12"/>
                  </a:cubicBezTo>
                  <a:lnTo>
                    <a:pt x="5879" y="12"/>
                  </a:lnTo>
                  <a:cubicBezTo>
                    <a:pt x="2640" y="12"/>
                    <a:pt x="12" y="2694"/>
                    <a:pt x="12" y="6000"/>
                  </a:cubicBezTo>
                  <a:cubicBezTo>
                    <a:pt x="12" y="9305"/>
                    <a:pt x="2640" y="11988"/>
                    <a:pt x="5879" y="11988"/>
                  </a:cubicBezTo>
                  <a:close/>
                </a:path>
              </a:pathLst>
            </a:custGeom>
            <a:solidFill>
              <a:srgbClr val="0836BF"/>
            </a:solidFill>
            <a:ln w="377"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3902FCE3-DD91-4C81-A857-A5100FB0B975}"/>
                </a:ext>
              </a:extLst>
            </p:cNvPr>
            <p:cNvSpPr/>
            <p:nvPr/>
          </p:nvSpPr>
          <p:spPr>
            <a:xfrm>
              <a:off x="3775140" y="5601374"/>
              <a:ext cx="129074" cy="221553"/>
            </a:xfrm>
            <a:custGeom>
              <a:avLst/>
              <a:gdLst>
                <a:gd name="connsiteX0" fmla="*/ 119307 w 129073"/>
                <a:gd name="connsiteY0" fmla="*/ 12 h 221552"/>
                <a:gd name="connsiteX1" fmla="*/ 73967 w 129073"/>
                <a:gd name="connsiteY1" fmla="*/ 12 h 221552"/>
                <a:gd name="connsiteX2" fmla="*/ 72575 w 129073"/>
                <a:gd name="connsiteY2" fmla="*/ 3984 h 221552"/>
                <a:gd name="connsiteX3" fmla="*/ 64548 w 129073"/>
                <a:gd name="connsiteY3" fmla="*/ 9121 h 221552"/>
                <a:gd name="connsiteX4" fmla="*/ 56522 w 129073"/>
                <a:gd name="connsiteY4" fmla="*/ 3984 h 221552"/>
                <a:gd name="connsiteX5" fmla="*/ 55130 w 129073"/>
                <a:gd name="connsiteY5" fmla="*/ 12 h 221552"/>
                <a:gd name="connsiteX6" fmla="*/ 9790 w 129073"/>
                <a:gd name="connsiteY6" fmla="*/ 12 h 221552"/>
                <a:gd name="connsiteX7" fmla="*/ 12 w 129073"/>
                <a:gd name="connsiteY7" fmla="*/ 9992 h 221552"/>
                <a:gd name="connsiteX8" fmla="*/ 12 w 129073"/>
                <a:gd name="connsiteY8" fmla="*/ 211585 h 221552"/>
                <a:gd name="connsiteX9" fmla="*/ 9790 w 129073"/>
                <a:gd name="connsiteY9" fmla="*/ 221564 h 221552"/>
                <a:gd name="connsiteX10" fmla="*/ 117801 w 129073"/>
                <a:gd name="connsiteY10" fmla="*/ 221564 h 221552"/>
                <a:gd name="connsiteX11" fmla="*/ 129085 w 129073"/>
                <a:gd name="connsiteY11" fmla="*/ 210108 h 221552"/>
                <a:gd name="connsiteX12" fmla="*/ 129085 w 129073"/>
                <a:gd name="connsiteY12" fmla="*/ 9992 h 221552"/>
                <a:gd name="connsiteX13" fmla="*/ 119307 w 129073"/>
                <a:gd name="connsiteY13" fmla="*/ 12 h 221552"/>
                <a:gd name="connsiteX14" fmla="*/ 117351 w 129073"/>
                <a:gd name="connsiteY14" fmla="*/ 209589 h 221552"/>
                <a:gd name="connsiteX15" fmla="*/ 11746 w 129073"/>
                <a:gd name="connsiteY15" fmla="*/ 209589 h 221552"/>
                <a:gd name="connsiteX16" fmla="*/ 11746 w 129073"/>
                <a:gd name="connsiteY16" fmla="*/ 11988 h 221552"/>
                <a:gd name="connsiteX17" fmla="*/ 47468 w 129073"/>
                <a:gd name="connsiteY17" fmla="*/ 11988 h 221552"/>
                <a:gd name="connsiteX18" fmla="*/ 64548 w 129073"/>
                <a:gd name="connsiteY18" fmla="*/ 21101 h 221552"/>
                <a:gd name="connsiteX19" fmla="*/ 81633 w 129073"/>
                <a:gd name="connsiteY19" fmla="*/ 11988 h 221552"/>
                <a:gd name="connsiteX20" fmla="*/ 117351 w 129073"/>
                <a:gd name="connsiteY20" fmla="*/ 11988 h 221552"/>
                <a:gd name="connsiteX21" fmla="*/ 117351 w 129073"/>
                <a:gd name="connsiteY21" fmla="*/ 209589 h 22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073" h="221552">
                  <a:moveTo>
                    <a:pt x="119307" y="12"/>
                  </a:moveTo>
                  <a:lnTo>
                    <a:pt x="73967" y="12"/>
                  </a:lnTo>
                  <a:lnTo>
                    <a:pt x="72575" y="3984"/>
                  </a:lnTo>
                  <a:cubicBezTo>
                    <a:pt x="71565" y="6866"/>
                    <a:pt x="68041" y="9121"/>
                    <a:pt x="64548" y="9121"/>
                  </a:cubicBezTo>
                  <a:cubicBezTo>
                    <a:pt x="61056" y="9121"/>
                    <a:pt x="57532" y="6866"/>
                    <a:pt x="56522" y="3984"/>
                  </a:cubicBezTo>
                  <a:lnTo>
                    <a:pt x="55130" y="12"/>
                  </a:lnTo>
                  <a:lnTo>
                    <a:pt x="9790" y="12"/>
                  </a:lnTo>
                  <a:cubicBezTo>
                    <a:pt x="4396" y="12"/>
                    <a:pt x="12" y="4487"/>
                    <a:pt x="12" y="9992"/>
                  </a:cubicBezTo>
                  <a:lnTo>
                    <a:pt x="12" y="211585"/>
                  </a:lnTo>
                  <a:cubicBezTo>
                    <a:pt x="12" y="217089"/>
                    <a:pt x="4396" y="221564"/>
                    <a:pt x="9790" y="221564"/>
                  </a:cubicBezTo>
                  <a:lnTo>
                    <a:pt x="117801" y="221564"/>
                  </a:lnTo>
                  <a:cubicBezTo>
                    <a:pt x="124024" y="221564"/>
                    <a:pt x="129085" y="216427"/>
                    <a:pt x="129085" y="210108"/>
                  </a:cubicBezTo>
                  <a:lnTo>
                    <a:pt x="129085" y="9992"/>
                  </a:lnTo>
                  <a:cubicBezTo>
                    <a:pt x="129085" y="4487"/>
                    <a:pt x="124701" y="12"/>
                    <a:pt x="119307" y="12"/>
                  </a:cubicBezTo>
                  <a:close/>
                  <a:moveTo>
                    <a:pt x="117351" y="209589"/>
                  </a:moveTo>
                  <a:lnTo>
                    <a:pt x="11746" y="209589"/>
                  </a:lnTo>
                  <a:lnTo>
                    <a:pt x="11746" y="11988"/>
                  </a:lnTo>
                  <a:lnTo>
                    <a:pt x="47468" y="11988"/>
                  </a:lnTo>
                  <a:cubicBezTo>
                    <a:pt x="51109" y="17445"/>
                    <a:pt x="57708" y="21101"/>
                    <a:pt x="64548" y="21101"/>
                  </a:cubicBezTo>
                  <a:cubicBezTo>
                    <a:pt x="71389" y="21101"/>
                    <a:pt x="77988" y="17445"/>
                    <a:pt x="81633" y="11988"/>
                  </a:cubicBezTo>
                  <a:lnTo>
                    <a:pt x="117351" y="11988"/>
                  </a:lnTo>
                  <a:lnTo>
                    <a:pt x="117351" y="209589"/>
                  </a:lnTo>
                  <a:close/>
                </a:path>
              </a:pathLst>
            </a:custGeom>
            <a:solidFill>
              <a:srgbClr val="0836BF"/>
            </a:solidFill>
            <a:ln w="377" cap="flat">
              <a:noFill/>
              <a:prstDash val="solid"/>
              <a:miter/>
            </a:ln>
          </p:spPr>
          <p:txBody>
            <a:bodyPr rtlCol="0" anchor="ctr"/>
            <a:lstStyle/>
            <a:p>
              <a:endParaRPr lang="zh-CN" altLang="en-US"/>
            </a:p>
          </p:txBody>
        </p:sp>
      </p:grpSp>
      <p:sp>
        <p:nvSpPr>
          <p:cNvPr id="77" name="Line 233">
            <a:extLst>
              <a:ext uri="{FF2B5EF4-FFF2-40B4-BE49-F238E27FC236}">
                <a16:creationId xmlns:a16="http://schemas.microsoft.com/office/drawing/2014/main" id="{96BFBCC9-E55F-425D-94F8-16364BE9BE1E}"/>
              </a:ext>
            </a:extLst>
          </p:cNvPr>
          <p:cNvSpPr>
            <a:spLocks noChangeShapeType="1"/>
          </p:cNvSpPr>
          <p:nvPr>
            <p:custDataLst>
              <p:tags r:id="rId12"/>
            </p:custDataLst>
          </p:nvPr>
        </p:nvSpPr>
        <p:spPr bwMode="auto">
          <a:xfrm flipH="1" flipV="1">
            <a:off x="1488964" y="1645883"/>
            <a:ext cx="1569428" cy="26912"/>
          </a:xfrm>
          <a:prstGeom prst="line">
            <a:avLst/>
          </a:prstGeom>
          <a:noFill/>
          <a:ln w="31750">
            <a:solidFill>
              <a:srgbClr val="FF0000"/>
            </a:solidFill>
            <a:prstDash val="dash"/>
            <a:round/>
            <a:headEnd type="arrow"/>
            <a:tailEnd type="arrow"/>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78" name="Line 233">
            <a:extLst>
              <a:ext uri="{FF2B5EF4-FFF2-40B4-BE49-F238E27FC236}">
                <a16:creationId xmlns:a16="http://schemas.microsoft.com/office/drawing/2014/main" id="{6834B997-20D9-45E5-829C-E2570D308838}"/>
              </a:ext>
            </a:extLst>
          </p:cNvPr>
          <p:cNvSpPr>
            <a:spLocks noChangeShapeType="1"/>
          </p:cNvSpPr>
          <p:nvPr>
            <p:custDataLst>
              <p:tags r:id="rId13"/>
            </p:custDataLst>
          </p:nvPr>
        </p:nvSpPr>
        <p:spPr bwMode="auto">
          <a:xfrm flipH="1">
            <a:off x="2306849" y="1979432"/>
            <a:ext cx="717859" cy="568023"/>
          </a:xfrm>
          <a:prstGeom prst="line">
            <a:avLst/>
          </a:prstGeom>
          <a:noFill/>
          <a:ln w="31750">
            <a:solidFill>
              <a:srgbClr val="FF0000"/>
            </a:solidFill>
            <a:prstDash val="dash"/>
            <a:round/>
            <a:headEnd type="arrow"/>
            <a:tailEnd type="arrow"/>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79" name="Line 233">
            <a:extLst>
              <a:ext uri="{FF2B5EF4-FFF2-40B4-BE49-F238E27FC236}">
                <a16:creationId xmlns:a16="http://schemas.microsoft.com/office/drawing/2014/main" id="{A4D817B5-4459-475B-90F5-700B3469DDF4}"/>
              </a:ext>
            </a:extLst>
          </p:cNvPr>
          <p:cNvSpPr>
            <a:spLocks noChangeShapeType="1"/>
          </p:cNvSpPr>
          <p:nvPr>
            <p:custDataLst>
              <p:tags r:id="rId14"/>
            </p:custDataLst>
          </p:nvPr>
        </p:nvSpPr>
        <p:spPr bwMode="auto">
          <a:xfrm flipH="1">
            <a:off x="2239826" y="3302145"/>
            <a:ext cx="0" cy="609001"/>
          </a:xfrm>
          <a:prstGeom prst="line">
            <a:avLst/>
          </a:prstGeom>
          <a:noFill/>
          <a:ln w="31750">
            <a:solidFill>
              <a:srgbClr val="FF0000"/>
            </a:solidFill>
            <a:prstDash val="dash"/>
            <a:round/>
            <a:headEnd type="arrow"/>
            <a:tailEnd type="arrow"/>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80" name="任意多边形: 形状 79">
            <a:extLst>
              <a:ext uri="{FF2B5EF4-FFF2-40B4-BE49-F238E27FC236}">
                <a16:creationId xmlns:a16="http://schemas.microsoft.com/office/drawing/2014/main" id="{45524C9F-56B3-402A-84CB-375E1FD1CDD6}"/>
              </a:ext>
            </a:extLst>
          </p:cNvPr>
          <p:cNvSpPr/>
          <p:nvPr/>
        </p:nvSpPr>
        <p:spPr>
          <a:xfrm>
            <a:off x="1131286" y="4213786"/>
            <a:ext cx="1157408" cy="1112478"/>
          </a:xfrm>
          <a:custGeom>
            <a:avLst/>
            <a:gdLst>
              <a:gd name="connsiteX0" fmla="*/ 0 w 1187669"/>
              <a:gd name="connsiteY0" fmla="*/ 935420 h 935420"/>
              <a:gd name="connsiteX1" fmla="*/ 10511 w 1187669"/>
              <a:gd name="connsiteY1" fmla="*/ 620110 h 935420"/>
              <a:gd name="connsiteX2" fmla="*/ 21021 w 1187669"/>
              <a:gd name="connsiteY2" fmla="*/ 588579 h 935420"/>
              <a:gd name="connsiteX3" fmla="*/ 31531 w 1187669"/>
              <a:gd name="connsiteY3" fmla="*/ 515007 h 935420"/>
              <a:gd name="connsiteX4" fmla="*/ 73573 w 1187669"/>
              <a:gd name="connsiteY4" fmla="*/ 451944 h 935420"/>
              <a:gd name="connsiteX5" fmla="*/ 84083 w 1187669"/>
              <a:gd name="connsiteY5" fmla="*/ 420413 h 935420"/>
              <a:gd name="connsiteX6" fmla="*/ 115614 w 1187669"/>
              <a:gd name="connsiteY6" fmla="*/ 399393 h 935420"/>
              <a:gd name="connsiteX7" fmla="*/ 178676 w 1187669"/>
              <a:gd name="connsiteY7" fmla="*/ 378372 h 935420"/>
              <a:gd name="connsiteX8" fmla="*/ 210207 w 1187669"/>
              <a:gd name="connsiteY8" fmla="*/ 367862 h 935420"/>
              <a:gd name="connsiteX9" fmla="*/ 294290 w 1187669"/>
              <a:gd name="connsiteY9" fmla="*/ 357351 h 935420"/>
              <a:gd name="connsiteX10" fmla="*/ 388883 w 1187669"/>
              <a:gd name="connsiteY10" fmla="*/ 336331 h 935420"/>
              <a:gd name="connsiteX11" fmla="*/ 546538 w 1187669"/>
              <a:gd name="connsiteY11" fmla="*/ 325820 h 935420"/>
              <a:gd name="connsiteX12" fmla="*/ 620111 w 1187669"/>
              <a:gd name="connsiteY12" fmla="*/ 315310 h 935420"/>
              <a:gd name="connsiteX13" fmla="*/ 777766 w 1187669"/>
              <a:gd name="connsiteY13" fmla="*/ 304800 h 935420"/>
              <a:gd name="connsiteX14" fmla="*/ 851338 w 1187669"/>
              <a:gd name="connsiteY14" fmla="*/ 283779 h 935420"/>
              <a:gd name="connsiteX15" fmla="*/ 882869 w 1187669"/>
              <a:gd name="connsiteY15" fmla="*/ 262758 h 935420"/>
              <a:gd name="connsiteX16" fmla="*/ 924911 w 1187669"/>
              <a:gd name="connsiteY16" fmla="*/ 241738 h 935420"/>
              <a:gd name="connsiteX17" fmla="*/ 945931 w 1187669"/>
              <a:gd name="connsiteY17" fmla="*/ 210207 h 935420"/>
              <a:gd name="connsiteX18" fmla="*/ 977462 w 1187669"/>
              <a:gd name="connsiteY18" fmla="*/ 199696 h 935420"/>
              <a:gd name="connsiteX19" fmla="*/ 1040525 w 1187669"/>
              <a:gd name="connsiteY19" fmla="*/ 157655 h 935420"/>
              <a:gd name="connsiteX20" fmla="*/ 1114097 w 1187669"/>
              <a:gd name="connsiteY20" fmla="*/ 73572 h 935420"/>
              <a:gd name="connsiteX21" fmla="*/ 1135118 w 1187669"/>
              <a:gd name="connsiteY21" fmla="*/ 42041 h 935420"/>
              <a:gd name="connsiteX22" fmla="*/ 1166649 w 1187669"/>
              <a:gd name="connsiteY22" fmla="*/ 21020 h 935420"/>
              <a:gd name="connsiteX23" fmla="*/ 1187669 w 1187669"/>
              <a:gd name="connsiteY23" fmla="*/ 0 h 935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7669" h="935420">
                <a:moveTo>
                  <a:pt x="0" y="935420"/>
                </a:moveTo>
                <a:cubicBezTo>
                  <a:pt x="3504" y="830317"/>
                  <a:pt x="4149" y="725079"/>
                  <a:pt x="10511" y="620110"/>
                </a:cubicBezTo>
                <a:cubicBezTo>
                  <a:pt x="11181" y="609051"/>
                  <a:pt x="18848" y="599443"/>
                  <a:pt x="21021" y="588579"/>
                </a:cubicBezTo>
                <a:cubicBezTo>
                  <a:pt x="25879" y="564287"/>
                  <a:pt x="22638" y="538129"/>
                  <a:pt x="31531" y="515007"/>
                </a:cubicBezTo>
                <a:cubicBezTo>
                  <a:pt x="40600" y="491427"/>
                  <a:pt x="73573" y="451944"/>
                  <a:pt x="73573" y="451944"/>
                </a:cubicBezTo>
                <a:cubicBezTo>
                  <a:pt x="77076" y="441434"/>
                  <a:pt x="77162" y="429064"/>
                  <a:pt x="84083" y="420413"/>
                </a:cubicBezTo>
                <a:cubicBezTo>
                  <a:pt x="91974" y="410549"/>
                  <a:pt x="104071" y="404523"/>
                  <a:pt x="115614" y="399393"/>
                </a:cubicBezTo>
                <a:cubicBezTo>
                  <a:pt x="135862" y="390394"/>
                  <a:pt x="157655" y="385379"/>
                  <a:pt x="178676" y="378372"/>
                </a:cubicBezTo>
                <a:cubicBezTo>
                  <a:pt x="189186" y="374869"/>
                  <a:pt x="199214" y="369236"/>
                  <a:pt x="210207" y="367862"/>
                </a:cubicBezTo>
                <a:cubicBezTo>
                  <a:pt x="238235" y="364358"/>
                  <a:pt x="266429" y="361995"/>
                  <a:pt x="294290" y="357351"/>
                </a:cubicBezTo>
                <a:cubicBezTo>
                  <a:pt x="346956" y="348573"/>
                  <a:pt x="330459" y="342173"/>
                  <a:pt x="388883" y="336331"/>
                </a:cubicBezTo>
                <a:cubicBezTo>
                  <a:pt x="441290" y="331090"/>
                  <a:pt x="493986" y="329324"/>
                  <a:pt x="546538" y="325820"/>
                </a:cubicBezTo>
                <a:cubicBezTo>
                  <a:pt x="571062" y="322317"/>
                  <a:pt x="595439" y="317553"/>
                  <a:pt x="620111" y="315310"/>
                </a:cubicBezTo>
                <a:cubicBezTo>
                  <a:pt x="672563" y="310542"/>
                  <a:pt x="725387" y="310314"/>
                  <a:pt x="777766" y="304800"/>
                </a:cubicBezTo>
                <a:cubicBezTo>
                  <a:pt x="797049" y="302770"/>
                  <a:pt x="831801" y="290291"/>
                  <a:pt x="851338" y="283779"/>
                </a:cubicBezTo>
                <a:cubicBezTo>
                  <a:pt x="861848" y="276772"/>
                  <a:pt x="871901" y="269025"/>
                  <a:pt x="882869" y="262758"/>
                </a:cubicBezTo>
                <a:cubicBezTo>
                  <a:pt x="896473" y="254985"/>
                  <a:pt x="912874" y="251768"/>
                  <a:pt x="924911" y="241738"/>
                </a:cubicBezTo>
                <a:cubicBezTo>
                  <a:pt x="934615" y="233651"/>
                  <a:pt x="936067" y="218098"/>
                  <a:pt x="945931" y="210207"/>
                </a:cubicBezTo>
                <a:cubicBezTo>
                  <a:pt x="954582" y="203286"/>
                  <a:pt x="967777" y="205076"/>
                  <a:pt x="977462" y="199696"/>
                </a:cubicBezTo>
                <a:cubicBezTo>
                  <a:pt x="999547" y="187427"/>
                  <a:pt x="1040525" y="157655"/>
                  <a:pt x="1040525" y="157655"/>
                </a:cubicBezTo>
                <a:cubicBezTo>
                  <a:pt x="1089573" y="84083"/>
                  <a:pt x="1061545" y="108607"/>
                  <a:pt x="1114097" y="73572"/>
                </a:cubicBezTo>
                <a:cubicBezTo>
                  <a:pt x="1121104" y="63062"/>
                  <a:pt x="1126186" y="50973"/>
                  <a:pt x="1135118" y="42041"/>
                </a:cubicBezTo>
                <a:cubicBezTo>
                  <a:pt x="1144050" y="33109"/>
                  <a:pt x="1156785" y="28911"/>
                  <a:pt x="1166649" y="21020"/>
                </a:cubicBezTo>
                <a:cubicBezTo>
                  <a:pt x="1174387" y="14830"/>
                  <a:pt x="1180662" y="7007"/>
                  <a:pt x="1187669" y="0"/>
                </a:cubicBezTo>
              </a:path>
            </a:pathLst>
          </a:custGeom>
          <a:noFill/>
          <a:ln w="28575">
            <a:solidFill>
              <a:srgbClr val="FF0000"/>
            </a:solidFill>
            <a:prstDash val="dash"/>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1" name="文本框 80">
            <a:extLst>
              <a:ext uri="{FF2B5EF4-FFF2-40B4-BE49-F238E27FC236}">
                <a16:creationId xmlns:a16="http://schemas.microsoft.com/office/drawing/2014/main" id="{B08F75E4-A557-41D6-9786-1F469BA8E3A0}"/>
              </a:ext>
            </a:extLst>
          </p:cNvPr>
          <p:cNvSpPr txBox="1"/>
          <p:nvPr/>
        </p:nvSpPr>
        <p:spPr>
          <a:xfrm>
            <a:off x="1312319" y="4280295"/>
            <a:ext cx="415498" cy="396134"/>
          </a:xfrm>
          <a:prstGeom prst="rect">
            <a:avLst/>
          </a:prstGeom>
          <a:noFill/>
        </p:spPr>
        <p:txBody>
          <a:bodyPr wrap="none" rtlCol="0">
            <a:spAutoFit/>
          </a:bodyPr>
          <a:lstStyle/>
          <a:p>
            <a:pPr>
              <a:lnSpc>
                <a:spcPct val="120000"/>
              </a:lnSpc>
            </a:pPr>
            <a:r>
              <a:rPr lang="zh-CN" altLang="en-US" dirty="0">
                <a:solidFill>
                  <a:srgbClr val="FF0000"/>
                </a:solidFill>
                <a:cs typeface="+mn-ea"/>
                <a:sym typeface="+mn-lt"/>
              </a:rPr>
              <a:t>①</a:t>
            </a:r>
          </a:p>
        </p:txBody>
      </p:sp>
      <p:sp>
        <p:nvSpPr>
          <p:cNvPr id="82" name="矩形 81">
            <a:extLst>
              <a:ext uri="{FF2B5EF4-FFF2-40B4-BE49-F238E27FC236}">
                <a16:creationId xmlns:a16="http://schemas.microsoft.com/office/drawing/2014/main" id="{A114A85B-F2A3-48C3-ABEC-879200B19ECF}"/>
              </a:ext>
            </a:extLst>
          </p:cNvPr>
          <p:cNvSpPr/>
          <p:nvPr/>
        </p:nvSpPr>
        <p:spPr>
          <a:xfrm>
            <a:off x="1846014" y="3422560"/>
            <a:ext cx="415498" cy="396134"/>
          </a:xfrm>
          <a:prstGeom prst="rect">
            <a:avLst/>
          </a:prstGeom>
        </p:spPr>
        <p:txBody>
          <a:bodyPr wrap="none">
            <a:spAutoFit/>
          </a:bodyPr>
          <a:lstStyle/>
          <a:p>
            <a:pPr>
              <a:lnSpc>
                <a:spcPct val="120000"/>
              </a:lnSpc>
            </a:pPr>
            <a:r>
              <a:rPr lang="zh-CN" altLang="en-US" dirty="0">
                <a:solidFill>
                  <a:srgbClr val="FF0000"/>
                </a:solidFill>
                <a:cs typeface="+mn-ea"/>
                <a:sym typeface="+mn-lt"/>
              </a:rPr>
              <a:t>②</a:t>
            </a:r>
          </a:p>
        </p:txBody>
      </p:sp>
      <p:sp>
        <p:nvSpPr>
          <p:cNvPr id="83" name="矩形 82">
            <a:extLst>
              <a:ext uri="{FF2B5EF4-FFF2-40B4-BE49-F238E27FC236}">
                <a16:creationId xmlns:a16="http://schemas.microsoft.com/office/drawing/2014/main" id="{4E211EDB-8D5B-4C25-BF9B-EC54850DE32A}"/>
              </a:ext>
            </a:extLst>
          </p:cNvPr>
          <p:cNvSpPr/>
          <p:nvPr/>
        </p:nvSpPr>
        <p:spPr>
          <a:xfrm>
            <a:off x="2259512" y="1980840"/>
            <a:ext cx="415498" cy="396134"/>
          </a:xfrm>
          <a:prstGeom prst="rect">
            <a:avLst/>
          </a:prstGeom>
        </p:spPr>
        <p:txBody>
          <a:bodyPr wrap="none">
            <a:spAutoFit/>
          </a:bodyPr>
          <a:lstStyle/>
          <a:p>
            <a:pPr>
              <a:lnSpc>
                <a:spcPct val="120000"/>
              </a:lnSpc>
            </a:pPr>
            <a:r>
              <a:rPr lang="zh-CN" altLang="en-US" dirty="0">
                <a:solidFill>
                  <a:srgbClr val="FF0000"/>
                </a:solidFill>
                <a:cs typeface="+mn-ea"/>
                <a:sym typeface="+mn-lt"/>
              </a:rPr>
              <a:t>③</a:t>
            </a:r>
          </a:p>
        </p:txBody>
      </p:sp>
      <p:sp>
        <p:nvSpPr>
          <p:cNvPr id="84" name="矩形 83">
            <a:extLst>
              <a:ext uri="{FF2B5EF4-FFF2-40B4-BE49-F238E27FC236}">
                <a16:creationId xmlns:a16="http://schemas.microsoft.com/office/drawing/2014/main" id="{4A979CF7-1688-4881-82B5-A45FA2CEE1F3}"/>
              </a:ext>
            </a:extLst>
          </p:cNvPr>
          <p:cNvSpPr/>
          <p:nvPr/>
        </p:nvSpPr>
        <p:spPr>
          <a:xfrm>
            <a:off x="2052066" y="1250137"/>
            <a:ext cx="415498" cy="396134"/>
          </a:xfrm>
          <a:prstGeom prst="rect">
            <a:avLst/>
          </a:prstGeom>
        </p:spPr>
        <p:txBody>
          <a:bodyPr wrap="none">
            <a:spAutoFit/>
          </a:bodyPr>
          <a:lstStyle/>
          <a:p>
            <a:pPr>
              <a:lnSpc>
                <a:spcPct val="120000"/>
              </a:lnSpc>
            </a:pPr>
            <a:r>
              <a:rPr lang="zh-CN" altLang="en-US" dirty="0">
                <a:solidFill>
                  <a:srgbClr val="FF0000"/>
                </a:solidFill>
                <a:cs typeface="+mn-ea"/>
                <a:sym typeface="+mn-lt"/>
              </a:rPr>
              <a:t>④</a:t>
            </a:r>
          </a:p>
        </p:txBody>
      </p:sp>
      <p:sp>
        <p:nvSpPr>
          <p:cNvPr id="85" name="矩形 84">
            <a:extLst>
              <a:ext uri="{FF2B5EF4-FFF2-40B4-BE49-F238E27FC236}">
                <a16:creationId xmlns:a16="http://schemas.microsoft.com/office/drawing/2014/main" id="{88F98F83-6DFA-47D6-8A0B-31558F74E22F}"/>
              </a:ext>
            </a:extLst>
          </p:cNvPr>
          <p:cNvSpPr/>
          <p:nvPr/>
        </p:nvSpPr>
        <p:spPr>
          <a:xfrm>
            <a:off x="1137466" y="6156832"/>
            <a:ext cx="9410043" cy="429861"/>
          </a:xfrm>
          <a:prstGeom prst="rect">
            <a:avLst/>
          </a:prstGeom>
          <a:solidFill>
            <a:schemeClr val="bg2">
              <a:lumMod val="90000"/>
              <a:alpha val="57000"/>
            </a:schemeClr>
          </a:solidFill>
        </p:spPr>
        <p:txBody>
          <a:bodyPr wrap="square">
            <a:spAutoFit/>
          </a:bodyPr>
          <a:lstStyle/>
          <a:p>
            <a:pPr algn="ctr">
              <a:lnSpc>
                <a:spcPct val="120000"/>
              </a:lnSpc>
            </a:pPr>
            <a:endParaRPr lang="en-US" altLang="zh-CN" sz="2000" dirty="0">
              <a:solidFill>
                <a:srgbClr val="3333FF"/>
              </a:solidFill>
              <a:cs typeface="+mn-ea"/>
              <a:sym typeface="+mn-lt"/>
            </a:endParaRPr>
          </a:p>
        </p:txBody>
      </p:sp>
      <p:sp>
        <p:nvSpPr>
          <p:cNvPr id="86" name="Line 233">
            <a:extLst>
              <a:ext uri="{FF2B5EF4-FFF2-40B4-BE49-F238E27FC236}">
                <a16:creationId xmlns:a16="http://schemas.microsoft.com/office/drawing/2014/main" id="{C29307AD-3979-40D3-95FD-E266A63FC34C}"/>
              </a:ext>
            </a:extLst>
          </p:cNvPr>
          <p:cNvSpPr>
            <a:spLocks noChangeShapeType="1"/>
          </p:cNvSpPr>
          <p:nvPr>
            <p:custDataLst>
              <p:tags r:id="rId15"/>
            </p:custDataLst>
          </p:nvPr>
        </p:nvSpPr>
        <p:spPr bwMode="auto">
          <a:xfrm flipH="1" flipV="1">
            <a:off x="1015999" y="1977296"/>
            <a:ext cx="6835" cy="3325175"/>
          </a:xfrm>
          <a:prstGeom prst="line">
            <a:avLst/>
          </a:prstGeom>
          <a:noFill/>
          <a:ln w="31750">
            <a:solidFill>
              <a:srgbClr val="3333FF"/>
            </a:solidFill>
            <a:prstDash val="dash"/>
            <a:round/>
            <a:headEnd type="arrow"/>
            <a:tailEnd type="arrow"/>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Tree>
    <p:extLst>
      <p:ext uri="{BB962C8B-B14F-4D97-AF65-F5344CB8AC3E}">
        <p14:creationId xmlns:p14="http://schemas.microsoft.com/office/powerpoint/2010/main" val="30207948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063A9-F1FC-4555-81DD-10F7C7475858}"/>
              </a:ext>
            </a:extLst>
          </p:cNvPr>
          <p:cNvSpPr>
            <a:spLocks noGrp="1"/>
          </p:cNvSpPr>
          <p:nvPr>
            <p:ph type="title"/>
          </p:nvPr>
        </p:nvSpPr>
        <p:spPr/>
        <p:txBody>
          <a:bodyPr/>
          <a:lstStyle/>
          <a:p>
            <a:r>
              <a:rPr lang="zh-CN" altLang="en-US" dirty="0"/>
              <a:t>基于停等协议实现差错控制的技术要点</a:t>
            </a:r>
          </a:p>
        </p:txBody>
      </p:sp>
      <p:sp>
        <p:nvSpPr>
          <p:cNvPr id="3" name="内容占位符 2">
            <a:extLst>
              <a:ext uri="{FF2B5EF4-FFF2-40B4-BE49-F238E27FC236}">
                <a16:creationId xmlns:a16="http://schemas.microsoft.com/office/drawing/2014/main" id="{705728CF-D2B1-49FC-BA37-2C0E539E4871}"/>
              </a:ext>
            </a:extLst>
          </p:cNvPr>
          <p:cNvSpPr>
            <a:spLocks noGrp="1"/>
          </p:cNvSpPr>
          <p:nvPr>
            <p:ph idx="1"/>
          </p:nvPr>
        </p:nvSpPr>
        <p:spPr/>
        <p:txBody>
          <a:bodyPr/>
          <a:lstStyle/>
          <a:p>
            <a:r>
              <a:rPr lang="zh-CN" altLang="en-US" dirty="0"/>
              <a:t>发送端要保留数据帧的</a:t>
            </a:r>
            <a:r>
              <a:rPr lang="zh-CN" altLang="en-US" dirty="0">
                <a:solidFill>
                  <a:srgbClr val="C00000"/>
                </a:solidFill>
              </a:rPr>
              <a:t>备份</a:t>
            </a:r>
            <a:r>
              <a:rPr lang="zh-CN" altLang="en-US" dirty="0"/>
              <a:t>。</a:t>
            </a:r>
          </a:p>
          <a:p>
            <a:r>
              <a:rPr lang="zh-CN" altLang="en-US" dirty="0"/>
              <a:t>发送的数据帧</a:t>
            </a:r>
            <a:r>
              <a:rPr lang="zh-CN" altLang="en-US" dirty="0">
                <a:solidFill>
                  <a:srgbClr val="C00000"/>
                </a:solidFill>
              </a:rPr>
              <a:t>序号</a:t>
            </a:r>
            <a:r>
              <a:rPr lang="zh-CN" altLang="en-US" dirty="0"/>
              <a:t>必须要</a:t>
            </a:r>
            <a:r>
              <a:rPr lang="en-US" altLang="zh-CN" dirty="0"/>
              <a:t>0</a:t>
            </a:r>
            <a:r>
              <a:rPr lang="zh-CN" altLang="en-US" dirty="0"/>
              <a:t>和</a:t>
            </a:r>
            <a:r>
              <a:rPr lang="en-US" altLang="zh-CN" dirty="0"/>
              <a:t>1</a:t>
            </a:r>
            <a:r>
              <a:rPr lang="zh-CN" altLang="en-US" dirty="0"/>
              <a:t>交替</a:t>
            </a:r>
            <a:endParaRPr lang="en-US" altLang="zh-CN" dirty="0"/>
          </a:p>
          <a:p>
            <a:r>
              <a:rPr lang="zh-CN" altLang="en-US" dirty="0">
                <a:solidFill>
                  <a:srgbClr val="C00000"/>
                </a:solidFill>
              </a:rPr>
              <a:t>应答帧</a:t>
            </a:r>
            <a:r>
              <a:rPr lang="en-US" altLang="zh-CN" dirty="0">
                <a:solidFill>
                  <a:srgbClr val="C00000"/>
                </a:solidFill>
              </a:rPr>
              <a:t>(ACK)</a:t>
            </a:r>
            <a:r>
              <a:rPr lang="zh-CN" altLang="en-US" dirty="0">
                <a:solidFill>
                  <a:srgbClr val="C00000"/>
                </a:solidFill>
              </a:rPr>
              <a:t>：</a:t>
            </a:r>
            <a:r>
              <a:rPr lang="zh-CN" altLang="en-US" dirty="0"/>
              <a:t>对正确接收帧的确认</a:t>
            </a:r>
            <a:endParaRPr lang="en-US" altLang="zh-CN" dirty="0"/>
          </a:p>
          <a:p>
            <a:pPr lvl="1"/>
            <a:r>
              <a:rPr lang="zh-CN" altLang="en-US" dirty="0"/>
              <a:t>应答帧的序号和接收帧序号相反，表示当前帧已经收到，期望接收的下一帧的序号</a:t>
            </a:r>
          </a:p>
          <a:p>
            <a:r>
              <a:rPr lang="zh-CN" altLang="en-US" dirty="0">
                <a:solidFill>
                  <a:srgbClr val="C00000"/>
                </a:solidFill>
              </a:rPr>
              <a:t>否定应答帧</a:t>
            </a:r>
            <a:r>
              <a:rPr lang="en-US" altLang="zh-CN" dirty="0">
                <a:solidFill>
                  <a:srgbClr val="C00000"/>
                </a:solidFill>
              </a:rPr>
              <a:t>(NAK)</a:t>
            </a:r>
            <a:r>
              <a:rPr lang="zh-CN" altLang="en-US" dirty="0">
                <a:solidFill>
                  <a:srgbClr val="C00000"/>
                </a:solidFill>
              </a:rPr>
              <a:t>：</a:t>
            </a:r>
            <a:r>
              <a:rPr lang="zh-CN" altLang="en-US" dirty="0"/>
              <a:t>通知发送方重新发送最近的一帧</a:t>
            </a:r>
          </a:p>
          <a:p>
            <a:r>
              <a:rPr lang="zh-CN" altLang="en-US" dirty="0">
                <a:solidFill>
                  <a:srgbClr val="C00000"/>
                </a:solidFill>
              </a:rPr>
              <a:t>定时器：</a:t>
            </a:r>
            <a:r>
              <a:rPr lang="zh-CN" altLang="en-US" dirty="0"/>
              <a:t>判断数据帧在约定的时间内没有收到确认，需要重发</a:t>
            </a:r>
          </a:p>
          <a:p>
            <a:endParaRPr lang="zh-CN" altLang="en-US" dirty="0"/>
          </a:p>
        </p:txBody>
      </p:sp>
      <p:sp>
        <p:nvSpPr>
          <p:cNvPr id="4" name="灯片编号占位符 3">
            <a:extLst>
              <a:ext uri="{FF2B5EF4-FFF2-40B4-BE49-F238E27FC236}">
                <a16:creationId xmlns:a16="http://schemas.microsoft.com/office/drawing/2014/main" id="{A45873F2-5642-4F6E-81C9-9EE938489119}"/>
              </a:ext>
            </a:extLst>
          </p:cNvPr>
          <p:cNvSpPr>
            <a:spLocks noGrp="1"/>
          </p:cNvSpPr>
          <p:nvPr>
            <p:ph type="sldNum" sz="quarter" idx="12"/>
          </p:nvPr>
        </p:nvSpPr>
        <p:spPr/>
        <p:txBody>
          <a:bodyPr/>
          <a:lstStyle/>
          <a:p>
            <a:fld id="{C8BB1146-E542-4D4E-B8E9-6919A11DDD48}" type="slidenum">
              <a:rPr lang="en-US" smtClean="0"/>
              <a:t>50</a:t>
            </a:fld>
            <a:endParaRPr lang="en-US"/>
          </a:p>
        </p:txBody>
      </p:sp>
    </p:spTree>
    <p:extLst>
      <p:ext uri="{BB962C8B-B14F-4D97-AF65-F5344CB8AC3E}">
        <p14:creationId xmlns:p14="http://schemas.microsoft.com/office/powerpoint/2010/main" val="28711833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4C5C43-ED35-4655-BB34-E420816D4335}"/>
              </a:ext>
            </a:extLst>
          </p:cNvPr>
          <p:cNvSpPr>
            <a:spLocks noGrp="1"/>
          </p:cNvSpPr>
          <p:nvPr>
            <p:ph type="title"/>
          </p:nvPr>
        </p:nvSpPr>
        <p:spPr/>
        <p:txBody>
          <a:bodyPr/>
          <a:lstStyle/>
          <a:p>
            <a:r>
              <a:rPr lang="zh-CN" altLang="en-US" dirty="0">
                <a:cs typeface="+mn-ea"/>
                <a:sym typeface="+mn-lt"/>
              </a:rPr>
              <a:t>停等协议的性能问题</a:t>
            </a:r>
            <a:endParaRPr lang="zh-CN" altLang="en-US" dirty="0"/>
          </a:p>
        </p:txBody>
      </p:sp>
      <p:sp>
        <p:nvSpPr>
          <p:cNvPr id="3" name="内容占位符 2">
            <a:extLst>
              <a:ext uri="{FF2B5EF4-FFF2-40B4-BE49-F238E27FC236}">
                <a16:creationId xmlns:a16="http://schemas.microsoft.com/office/drawing/2014/main" id="{EF6D51AE-5E8B-4C2F-8623-89B89462E3AD}"/>
              </a:ext>
            </a:extLst>
          </p:cNvPr>
          <p:cNvSpPr>
            <a:spLocks noGrp="1"/>
          </p:cNvSpPr>
          <p:nvPr>
            <p:ph idx="1"/>
          </p:nvPr>
        </p:nvSpPr>
        <p:spPr/>
        <p:txBody>
          <a:bodyPr>
            <a:normAutofit/>
          </a:bodyPr>
          <a:lstStyle/>
          <a:p>
            <a:r>
              <a:rPr lang="zh-CN" altLang="en-US" dirty="0"/>
              <a:t>信道利用率低</a:t>
            </a:r>
          </a:p>
          <a:p>
            <a:pPr lvl="1"/>
            <a:r>
              <a:rPr lang="zh-CN" altLang="en-US" dirty="0"/>
              <a:t>假如将链路看成是一根管道，帧是管道中流动的数据流，在传输延迟较长的信道上，由于：</a:t>
            </a:r>
          </a:p>
          <a:p>
            <a:pPr lvl="2"/>
            <a:r>
              <a:rPr lang="zh-CN" altLang="en-US" sz="2000" dirty="0">
                <a:latin typeface="+mn-ea"/>
              </a:rPr>
              <a:t>信道上数据传输速率低</a:t>
            </a:r>
          </a:p>
          <a:p>
            <a:pPr lvl="2"/>
            <a:r>
              <a:rPr lang="zh-CN" altLang="en-US" sz="2000" dirty="0">
                <a:latin typeface="+mn-ea"/>
              </a:rPr>
              <a:t>线路长</a:t>
            </a:r>
          </a:p>
          <a:p>
            <a:pPr lvl="2"/>
            <a:r>
              <a:rPr lang="zh-CN" altLang="en-US" sz="2000" dirty="0">
                <a:latin typeface="+mn-ea"/>
              </a:rPr>
              <a:t>接收方接收过程时间长确认回应迟</a:t>
            </a:r>
          </a:p>
          <a:p>
            <a:pPr lvl="2"/>
            <a:r>
              <a:rPr lang="zh-CN" altLang="en-US" sz="2000" dirty="0">
                <a:latin typeface="+mn-ea"/>
              </a:rPr>
              <a:t>   </a:t>
            </a:r>
            <a:r>
              <a:rPr lang="en-US" altLang="zh-CN" sz="2000" dirty="0">
                <a:latin typeface="+mn-ea"/>
              </a:rPr>
              <a:t>…….</a:t>
            </a:r>
          </a:p>
          <a:p>
            <a:pPr lvl="1"/>
            <a:r>
              <a:rPr lang="en-US" altLang="zh-CN" dirty="0"/>
              <a:t> </a:t>
            </a:r>
            <a:r>
              <a:rPr lang="zh-CN" altLang="en-US" dirty="0"/>
              <a:t>停等协议无法使数据充满管道，因而信道利用率很低</a:t>
            </a:r>
          </a:p>
          <a:p>
            <a:r>
              <a:rPr lang="zh-CN" altLang="en-US" dirty="0"/>
              <a:t>解决办法</a:t>
            </a:r>
          </a:p>
          <a:p>
            <a:pPr lvl="1"/>
            <a:r>
              <a:rPr lang="zh-CN" altLang="en-US" dirty="0"/>
              <a:t>流水线协议或管道协议：允许发送方在没收到确认前连续发送多个帧</a:t>
            </a:r>
          </a:p>
          <a:p>
            <a:endParaRPr lang="zh-CN" altLang="en-US" dirty="0"/>
          </a:p>
        </p:txBody>
      </p:sp>
      <p:sp>
        <p:nvSpPr>
          <p:cNvPr id="4" name="灯片编号占位符 3">
            <a:extLst>
              <a:ext uri="{FF2B5EF4-FFF2-40B4-BE49-F238E27FC236}">
                <a16:creationId xmlns:a16="http://schemas.microsoft.com/office/drawing/2014/main" id="{8C442996-6A30-4155-B2C7-0499BD8A4450}"/>
              </a:ext>
            </a:extLst>
          </p:cNvPr>
          <p:cNvSpPr>
            <a:spLocks noGrp="1"/>
          </p:cNvSpPr>
          <p:nvPr>
            <p:ph type="sldNum" sz="quarter" idx="12"/>
          </p:nvPr>
        </p:nvSpPr>
        <p:spPr/>
        <p:txBody>
          <a:bodyPr/>
          <a:lstStyle/>
          <a:p>
            <a:fld id="{C8BB1146-E542-4D4E-B8E9-6919A11DDD48}" type="slidenum">
              <a:rPr lang="en-US" smtClean="0"/>
              <a:t>51</a:t>
            </a:fld>
            <a:endParaRPr lang="en-US"/>
          </a:p>
        </p:txBody>
      </p:sp>
    </p:spTree>
    <p:extLst>
      <p:ext uri="{BB962C8B-B14F-4D97-AF65-F5344CB8AC3E}">
        <p14:creationId xmlns:p14="http://schemas.microsoft.com/office/powerpoint/2010/main" val="27908638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52</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rgbClr val="3333FF"/>
                </a:solidFill>
                <a:cs typeface="+mn-ea"/>
                <a:sym typeface="+mn-lt"/>
              </a:rPr>
              <a:t>2.</a:t>
            </a:r>
            <a:r>
              <a:rPr lang="zh-CN" altLang="en-US" dirty="0">
                <a:solidFill>
                  <a:srgbClr val="3333FF"/>
                </a:solidFill>
                <a:cs typeface="+mn-ea"/>
                <a:sym typeface="+mn-lt"/>
              </a:rPr>
              <a:t>数据链路层基本原理</a:t>
            </a:r>
            <a:endParaRPr lang="en-US" altLang="zh-CN" dirty="0">
              <a:solidFill>
                <a:srgbClr val="3333FF"/>
              </a:solidFill>
              <a:cs typeface="+mn-ea"/>
              <a:sym typeface="+mn-lt"/>
            </a:endParaRPr>
          </a:p>
          <a:p>
            <a:pPr marL="0" indent="0">
              <a:lnSpc>
                <a:spcPct val="120000"/>
              </a:lnSpc>
              <a:buNone/>
            </a:pPr>
            <a:r>
              <a:rPr lang="en-US" altLang="zh-CN" dirty="0">
                <a:solidFill>
                  <a:srgbClr val="3333FF"/>
                </a:solidFill>
                <a:cs typeface="+mn-ea"/>
                <a:sym typeface="+mn-lt"/>
              </a:rPr>
              <a:t>    </a:t>
            </a:r>
            <a:r>
              <a:rPr lang="zh-CN" altLang="en-US" dirty="0">
                <a:solidFill>
                  <a:srgbClr val="3333FF"/>
                </a:solidFill>
                <a:cs typeface="+mn-ea"/>
                <a:sym typeface="+mn-lt"/>
              </a:rPr>
              <a:t>滑动窗口协议</a:t>
            </a:r>
            <a:endParaRPr lang="en-US" altLang="zh-CN" dirty="0">
              <a:solidFill>
                <a:srgbClr val="3333FF"/>
              </a:solidFill>
              <a:cs typeface="+mn-ea"/>
              <a:sym typeface="+mn-lt"/>
            </a:endParaRPr>
          </a:p>
          <a:p>
            <a:pPr marL="0" indent="0">
              <a:lnSpc>
                <a:spcPct val="120000"/>
              </a:lnSpc>
              <a:buNone/>
            </a:pPr>
            <a:r>
              <a:rPr lang="en-US" altLang="zh-CN" sz="2400" dirty="0">
                <a:latin typeface="+mj-ea"/>
                <a:ea typeface="+mj-ea"/>
                <a:cs typeface="+mn-ea"/>
                <a:sym typeface="+mn-lt"/>
              </a:rPr>
              <a:t>3.</a:t>
            </a:r>
            <a:r>
              <a:rPr lang="zh-CN" altLang="en-US" dirty="0">
                <a:solidFill>
                  <a:schemeClr val="tx1"/>
                </a:solidFill>
                <a:cs typeface="+mn-ea"/>
                <a:sym typeface="+mn-lt"/>
              </a:rPr>
              <a:t>数据链路控制协议</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r>
              <a:rPr lang="zh-CN" altLang="en-US" sz="2400" dirty="0">
                <a:solidFill>
                  <a:schemeClr val="bg1"/>
                </a:solidFill>
                <a:latin typeface="+mj-ea"/>
                <a:ea typeface="+mj-ea"/>
                <a:cs typeface="+mn-ea"/>
                <a:sym typeface="+mn-lt"/>
              </a:rPr>
              <a:t>层</a:t>
            </a:r>
            <a:endParaRPr lang="zh-CN" altLang="en-US"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41086369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89831-7FBA-445B-9530-6C2CCA3ED8B2}"/>
              </a:ext>
            </a:extLst>
          </p:cNvPr>
          <p:cNvSpPr>
            <a:spLocks noGrp="1"/>
          </p:cNvSpPr>
          <p:nvPr>
            <p:ph type="title"/>
          </p:nvPr>
        </p:nvSpPr>
        <p:spPr/>
        <p:txBody>
          <a:bodyPr/>
          <a:lstStyle/>
          <a:p>
            <a:r>
              <a:rPr lang="zh-CN" altLang="en-US" dirty="0"/>
              <a:t>滑动窗口协议</a:t>
            </a:r>
          </a:p>
        </p:txBody>
      </p:sp>
      <p:sp>
        <p:nvSpPr>
          <p:cNvPr id="3" name="内容占位符 2">
            <a:extLst>
              <a:ext uri="{FF2B5EF4-FFF2-40B4-BE49-F238E27FC236}">
                <a16:creationId xmlns:a16="http://schemas.microsoft.com/office/drawing/2014/main" id="{BAF348C4-BCF5-470B-BD00-88546CE55663}"/>
              </a:ext>
            </a:extLst>
          </p:cNvPr>
          <p:cNvSpPr>
            <a:spLocks noGrp="1"/>
          </p:cNvSpPr>
          <p:nvPr>
            <p:ph idx="1"/>
          </p:nvPr>
        </p:nvSpPr>
        <p:spPr/>
        <p:txBody>
          <a:bodyPr>
            <a:normAutofit/>
          </a:bodyPr>
          <a:lstStyle/>
          <a:p>
            <a:r>
              <a:rPr lang="zh-CN" altLang="en-US" sz="2600" dirty="0"/>
              <a:t>实现流量控制的原理： </a:t>
            </a:r>
          </a:p>
          <a:p>
            <a:pPr lvl="1"/>
            <a:r>
              <a:rPr lang="zh-CN" altLang="en-US" dirty="0"/>
              <a:t>窗口是发送方和接收方存放数据帧的缓冲区，发送方在收到应答前可以连续发送若干帧</a:t>
            </a:r>
            <a:endParaRPr lang="en-US" altLang="zh-CN" dirty="0"/>
          </a:p>
          <a:p>
            <a:r>
              <a:rPr lang="zh-CN" altLang="en-US" dirty="0"/>
              <a:t>目的</a:t>
            </a:r>
          </a:p>
          <a:p>
            <a:pPr lvl="1"/>
            <a:r>
              <a:rPr lang="zh-CN" altLang="en-US" dirty="0"/>
              <a:t>对可以连续发出的最多帧数（已发出但未确认的帧）作限制</a:t>
            </a:r>
          </a:p>
          <a:p>
            <a:r>
              <a:rPr lang="zh-CN" altLang="en-US" dirty="0"/>
              <a:t>序号使用</a:t>
            </a:r>
          </a:p>
          <a:p>
            <a:pPr lvl="1"/>
            <a:r>
              <a:rPr lang="zh-CN" altLang="en-US" dirty="0"/>
              <a:t>循环重复使用有限的帧序号</a:t>
            </a:r>
          </a:p>
          <a:p>
            <a:r>
              <a:rPr lang="zh-CN" altLang="en-US" dirty="0"/>
              <a:t>流量控制：接收窗口驱动发送窗口的移动</a:t>
            </a:r>
          </a:p>
          <a:p>
            <a:pPr lvl="1"/>
            <a:r>
              <a:rPr lang="zh-CN" altLang="en-US" dirty="0"/>
              <a:t>发送窗口：大小记作</a:t>
            </a:r>
            <a:r>
              <a:rPr lang="en-US" altLang="zh-CN" dirty="0"/>
              <a:t>W</a:t>
            </a:r>
            <a:r>
              <a:rPr lang="en-US" altLang="zh-CN" baseline="-25000" dirty="0"/>
              <a:t>S</a:t>
            </a:r>
            <a:r>
              <a:rPr lang="zh-CN" altLang="en-US" dirty="0"/>
              <a:t>，表示在收到对方确认之前，可以连续发出的最多数据帧数</a:t>
            </a:r>
          </a:p>
          <a:p>
            <a:pPr lvl="1"/>
            <a:r>
              <a:rPr lang="zh-CN" altLang="en-US" dirty="0"/>
              <a:t>接收窗口：其大小记作</a:t>
            </a:r>
            <a:r>
              <a:rPr lang="en-US" altLang="zh-CN" dirty="0"/>
              <a:t>W</a:t>
            </a:r>
            <a:r>
              <a:rPr lang="en-US" altLang="zh-CN" baseline="-25000" dirty="0"/>
              <a:t>R</a:t>
            </a:r>
            <a:r>
              <a:rPr lang="en-US" altLang="zh-CN" dirty="0"/>
              <a:t> </a:t>
            </a:r>
            <a:r>
              <a:rPr lang="zh-CN" altLang="en-US" dirty="0"/>
              <a:t>，表示可以连续接收的最多数据帧数</a:t>
            </a:r>
            <a:endParaRPr lang="en-US" altLang="zh-CN" dirty="0"/>
          </a:p>
          <a:p>
            <a:r>
              <a:rPr lang="zh-CN" altLang="en-US" dirty="0"/>
              <a:t>累积确认：接收方使用一个</a:t>
            </a:r>
            <a:r>
              <a:rPr lang="en-US" altLang="zh-CN" dirty="0"/>
              <a:t>ACK</a:t>
            </a:r>
            <a:r>
              <a:rPr lang="zh-CN" altLang="en-US" dirty="0"/>
              <a:t>帧来对多个收到的数据帧进行确认</a:t>
            </a:r>
          </a:p>
          <a:p>
            <a:endParaRPr lang="zh-CN" altLang="en-US" dirty="0"/>
          </a:p>
        </p:txBody>
      </p:sp>
      <p:sp>
        <p:nvSpPr>
          <p:cNvPr id="4" name="灯片编号占位符 3">
            <a:extLst>
              <a:ext uri="{FF2B5EF4-FFF2-40B4-BE49-F238E27FC236}">
                <a16:creationId xmlns:a16="http://schemas.microsoft.com/office/drawing/2014/main" id="{F9A398A5-4901-400D-985A-114D56A19336}"/>
              </a:ext>
            </a:extLst>
          </p:cNvPr>
          <p:cNvSpPr>
            <a:spLocks noGrp="1"/>
          </p:cNvSpPr>
          <p:nvPr>
            <p:ph type="sldNum" sz="quarter" idx="12"/>
          </p:nvPr>
        </p:nvSpPr>
        <p:spPr/>
        <p:txBody>
          <a:bodyPr/>
          <a:lstStyle/>
          <a:p>
            <a:fld id="{C8BB1146-E542-4D4E-B8E9-6919A11DDD48}" type="slidenum">
              <a:rPr lang="en-US" smtClean="0"/>
              <a:t>53</a:t>
            </a:fld>
            <a:endParaRPr lang="en-US"/>
          </a:p>
        </p:txBody>
      </p:sp>
    </p:spTree>
    <p:extLst>
      <p:ext uri="{BB962C8B-B14F-4D97-AF65-F5344CB8AC3E}">
        <p14:creationId xmlns:p14="http://schemas.microsoft.com/office/powerpoint/2010/main" val="18331671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0B6FC-5A3D-4A83-B36A-197EAC3AB1CD}"/>
              </a:ext>
            </a:extLst>
          </p:cNvPr>
          <p:cNvSpPr>
            <a:spLocks noGrp="1"/>
          </p:cNvSpPr>
          <p:nvPr>
            <p:ph type="title"/>
          </p:nvPr>
        </p:nvSpPr>
        <p:spPr/>
        <p:txBody>
          <a:bodyPr/>
          <a:lstStyle/>
          <a:p>
            <a:r>
              <a:rPr lang="zh-CN" altLang="en-US" dirty="0"/>
              <a:t>滑动窗口协议</a:t>
            </a:r>
          </a:p>
        </p:txBody>
      </p:sp>
      <p:sp>
        <p:nvSpPr>
          <p:cNvPr id="3" name="内容占位符 2">
            <a:extLst>
              <a:ext uri="{FF2B5EF4-FFF2-40B4-BE49-F238E27FC236}">
                <a16:creationId xmlns:a16="http://schemas.microsoft.com/office/drawing/2014/main" id="{126C473C-394C-4328-A7EB-B26465F34DCA}"/>
              </a:ext>
            </a:extLst>
          </p:cNvPr>
          <p:cNvSpPr>
            <a:spLocks noGrp="1"/>
          </p:cNvSpPr>
          <p:nvPr>
            <p:ph idx="1"/>
          </p:nvPr>
        </p:nvSpPr>
        <p:spPr/>
        <p:txBody>
          <a:bodyPr/>
          <a:lstStyle/>
          <a:p>
            <a:r>
              <a:rPr lang="zh-CN" altLang="en-US" dirty="0"/>
              <a:t>帧编号</a:t>
            </a:r>
          </a:p>
          <a:p>
            <a:pPr lvl="1"/>
            <a:r>
              <a:rPr lang="zh-CN" altLang="en-US" dirty="0"/>
              <a:t>在滑动窗口协议中，数据帧以模</a:t>
            </a:r>
            <a:r>
              <a:rPr lang="en-US" altLang="zh-CN" dirty="0"/>
              <a:t>n</a:t>
            </a:r>
            <a:r>
              <a:rPr lang="zh-CN" altLang="en-US" dirty="0"/>
              <a:t>方式编号，也就是说，编号从</a:t>
            </a:r>
            <a:r>
              <a:rPr lang="en-US" altLang="zh-CN" dirty="0"/>
              <a:t>0</a:t>
            </a:r>
            <a:r>
              <a:rPr lang="zh-CN" altLang="en-US" dirty="0"/>
              <a:t>到</a:t>
            </a:r>
            <a:r>
              <a:rPr lang="en-US" altLang="zh-CN" dirty="0"/>
              <a:t>n-1</a:t>
            </a:r>
          </a:p>
          <a:p>
            <a:pPr lvl="1"/>
            <a:r>
              <a:rPr lang="zh-CN" altLang="en-US" dirty="0"/>
              <a:t>窗口的大小是</a:t>
            </a:r>
            <a:r>
              <a:rPr lang="en-US" altLang="zh-CN" dirty="0"/>
              <a:t>n-1</a:t>
            </a:r>
          </a:p>
          <a:p>
            <a:pPr lvl="1"/>
            <a:r>
              <a:rPr lang="zh-CN" altLang="en-US" dirty="0"/>
              <a:t>接收方发送的应答帧</a:t>
            </a:r>
            <a:r>
              <a:rPr lang="en-US" altLang="zh-CN" dirty="0"/>
              <a:t>(ACK)</a:t>
            </a:r>
            <a:r>
              <a:rPr lang="zh-CN" altLang="en-US" dirty="0"/>
              <a:t>编号</a:t>
            </a:r>
            <a:r>
              <a:rPr lang="en-US" altLang="zh-CN" dirty="0"/>
              <a:t>x</a:t>
            </a:r>
            <a:r>
              <a:rPr lang="zh-CN" altLang="en-US" dirty="0"/>
              <a:t>是接收方希望收到的下一帧的编号</a:t>
            </a:r>
            <a:endParaRPr lang="en-US" altLang="zh-CN" dirty="0"/>
          </a:p>
          <a:p>
            <a:pPr marL="266700" lvl="1" indent="-266700">
              <a:buFont typeface="Wingdings" panose="05000000000000000000" pitchFamily="2" charset="2"/>
              <a:buChar char="n"/>
            </a:pPr>
            <a:r>
              <a:rPr lang="zh-CN" altLang="en-US" sz="2400" dirty="0"/>
              <a:t>窗口大小问题</a:t>
            </a:r>
          </a:p>
          <a:p>
            <a:pPr lvl="1"/>
            <a:r>
              <a:rPr lang="zh-CN" altLang="en-US" dirty="0"/>
              <a:t>为了应对突发性流量，发送窗口和接收窗口均可以设置大一点</a:t>
            </a:r>
          </a:p>
          <a:p>
            <a:pPr lvl="1"/>
            <a:r>
              <a:rPr lang="zh-CN" altLang="en-US" dirty="0"/>
              <a:t>窗口大一点，也有利于区分帧序号循环产生的新帧还是重发的帧，避免重复接收</a:t>
            </a:r>
          </a:p>
          <a:p>
            <a:pPr lvl="1"/>
            <a:endParaRPr lang="zh-CN" altLang="en-US" dirty="0"/>
          </a:p>
          <a:p>
            <a:endParaRPr lang="zh-CN" altLang="en-US" dirty="0"/>
          </a:p>
        </p:txBody>
      </p:sp>
      <p:sp>
        <p:nvSpPr>
          <p:cNvPr id="4" name="灯片编号占位符 3">
            <a:extLst>
              <a:ext uri="{FF2B5EF4-FFF2-40B4-BE49-F238E27FC236}">
                <a16:creationId xmlns:a16="http://schemas.microsoft.com/office/drawing/2014/main" id="{9707D50D-3A15-47BB-BDF9-56AE5D66B87F}"/>
              </a:ext>
            </a:extLst>
          </p:cNvPr>
          <p:cNvSpPr>
            <a:spLocks noGrp="1"/>
          </p:cNvSpPr>
          <p:nvPr>
            <p:ph type="sldNum" sz="quarter" idx="12"/>
          </p:nvPr>
        </p:nvSpPr>
        <p:spPr/>
        <p:txBody>
          <a:bodyPr/>
          <a:lstStyle/>
          <a:p>
            <a:fld id="{C8BB1146-E542-4D4E-B8E9-6919A11DDD48}" type="slidenum">
              <a:rPr lang="en-US" smtClean="0"/>
              <a:t>54</a:t>
            </a:fld>
            <a:endParaRPr lang="en-US"/>
          </a:p>
        </p:txBody>
      </p:sp>
    </p:spTree>
    <p:extLst>
      <p:ext uri="{BB962C8B-B14F-4D97-AF65-F5344CB8AC3E}">
        <p14:creationId xmlns:p14="http://schemas.microsoft.com/office/powerpoint/2010/main" val="9734086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4BF4D-247D-4E73-A0EF-9ED750F351BF}"/>
              </a:ext>
            </a:extLst>
          </p:cNvPr>
          <p:cNvSpPr>
            <a:spLocks noGrp="1"/>
          </p:cNvSpPr>
          <p:nvPr>
            <p:ph type="title"/>
          </p:nvPr>
        </p:nvSpPr>
        <p:spPr/>
        <p:txBody>
          <a:bodyPr/>
          <a:lstStyle/>
          <a:p>
            <a:r>
              <a:rPr lang="zh-CN" altLang="en-US" dirty="0"/>
              <a:t>发送方窗口</a:t>
            </a:r>
          </a:p>
        </p:txBody>
      </p:sp>
      <p:sp>
        <p:nvSpPr>
          <p:cNvPr id="4" name="灯片编号占位符 3">
            <a:extLst>
              <a:ext uri="{FF2B5EF4-FFF2-40B4-BE49-F238E27FC236}">
                <a16:creationId xmlns:a16="http://schemas.microsoft.com/office/drawing/2014/main" id="{4209B6C6-C97E-4D7C-AF19-11103D6EC8DD}"/>
              </a:ext>
            </a:extLst>
          </p:cNvPr>
          <p:cNvSpPr>
            <a:spLocks noGrp="1"/>
          </p:cNvSpPr>
          <p:nvPr>
            <p:ph type="sldNum" sz="quarter" idx="12"/>
          </p:nvPr>
        </p:nvSpPr>
        <p:spPr/>
        <p:txBody>
          <a:bodyPr/>
          <a:lstStyle/>
          <a:p>
            <a:fld id="{C8BB1146-E542-4D4E-B8E9-6919A11DDD48}" type="slidenum">
              <a:rPr lang="en-US" smtClean="0"/>
              <a:t>55</a:t>
            </a:fld>
            <a:endParaRPr lang="en-US"/>
          </a:p>
        </p:txBody>
      </p:sp>
      <p:grpSp>
        <p:nvGrpSpPr>
          <p:cNvPr id="5" name="Group 125">
            <a:extLst>
              <a:ext uri="{FF2B5EF4-FFF2-40B4-BE49-F238E27FC236}">
                <a16:creationId xmlns:a16="http://schemas.microsoft.com/office/drawing/2014/main" id="{FA28FA1C-8E4E-46A8-AEDE-AF56B3BFD1BF}"/>
              </a:ext>
            </a:extLst>
          </p:cNvPr>
          <p:cNvGrpSpPr>
            <a:grpSpLocks/>
          </p:cNvGrpSpPr>
          <p:nvPr/>
        </p:nvGrpSpPr>
        <p:grpSpPr bwMode="auto">
          <a:xfrm>
            <a:off x="2127932" y="1215952"/>
            <a:ext cx="3375025" cy="2089150"/>
            <a:chOff x="550" y="709"/>
            <a:chExt cx="2126" cy="1316"/>
          </a:xfrm>
        </p:grpSpPr>
        <p:sp>
          <p:nvSpPr>
            <p:cNvPr id="6" name="Rectangle 4">
              <a:extLst>
                <a:ext uri="{FF2B5EF4-FFF2-40B4-BE49-F238E27FC236}">
                  <a16:creationId xmlns:a16="http://schemas.microsoft.com/office/drawing/2014/main" id="{E9145AB1-A3E7-4917-AA16-407A03E0263F}"/>
                </a:ext>
              </a:extLst>
            </p:cNvPr>
            <p:cNvSpPr>
              <a:spLocks noChangeArrowheads="1"/>
            </p:cNvSpPr>
            <p:nvPr/>
          </p:nvSpPr>
          <p:spPr bwMode="auto">
            <a:xfrm>
              <a:off x="550" y="1062"/>
              <a:ext cx="1080"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7" name="Rectangle 5">
              <a:extLst>
                <a:ext uri="{FF2B5EF4-FFF2-40B4-BE49-F238E27FC236}">
                  <a16:creationId xmlns:a16="http://schemas.microsoft.com/office/drawing/2014/main" id="{67A43F3C-7EB2-4EFE-A83A-457D903D633D}"/>
                </a:ext>
              </a:extLst>
            </p:cNvPr>
            <p:cNvSpPr>
              <a:spLocks noChangeArrowheads="1"/>
            </p:cNvSpPr>
            <p:nvPr/>
          </p:nvSpPr>
          <p:spPr bwMode="auto">
            <a:xfrm>
              <a:off x="2583"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8" name="Rectangle 6">
              <a:extLst>
                <a:ext uri="{FF2B5EF4-FFF2-40B4-BE49-F238E27FC236}">
                  <a16:creationId xmlns:a16="http://schemas.microsoft.com/office/drawing/2014/main" id="{C92A5F1D-A41F-4DEC-881D-C537F5995004}"/>
                </a:ext>
              </a:extLst>
            </p:cNvPr>
            <p:cNvSpPr>
              <a:spLocks noChangeArrowheads="1"/>
            </p:cNvSpPr>
            <p:nvPr/>
          </p:nvSpPr>
          <p:spPr bwMode="auto">
            <a:xfrm>
              <a:off x="2428"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9" name="Rectangle 7">
              <a:extLst>
                <a:ext uri="{FF2B5EF4-FFF2-40B4-BE49-F238E27FC236}">
                  <a16:creationId xmlns:a16="http://schemas.microsoft.com/office/drawing/2014/main" id="{1E44D48B-B75D-472A-BD7D-CD281027AA9E}"/>
                </a:ext>
              </a:extLst>
            </p:cNvPr>
            <p:cNvSpPr>
              <a:spLocks noChangeArrowheads="1"/>
            </p:cNvSpPr>
            <p:nvPr/>
          </p:nvSpPr>
          <p:spPr bwMode="auto">
            <a:xfrm>
              <a:off x="2278"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0" name="Rectangle 8">
              <a:extLst>
                <a:ext uri="{FF2B5EF4-FFF2-40B4-BE49-F238E27FC236}">
                  <a16:creationId xmlns:a16="http://schemas.microsoft.com/office/drawing/2014/main" id="{157FA9EA-6299-412B-8B76-2C299C7B435E}"/>
                </a:ext>
              </a:extLst>
            </p:cNvPr>
            <p:cNvSpPr>
              <a:spLocks noChangeArrowheads="1"/>
            </p:cNvSpPr>
            <p:nvPr/>
          </p:nvSpPr>
          <p:spPr bwMode="auto">
            <a:xfrm>
              <a:off x="2123"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1" name="Rectangle 9">
              <a:extLst>
                <a:ext uri="{FF2B5EF4-FFF2-40B4-BE49-F238E27FC236}">
                  <a16:creationId xmlns:a16="http://schemas.microsoft.com/office/drawing/2014/main" id="{6975044E-C59B-4B87-93E2-680481B88B5A}"/>
                </a:ext>
              </a:extLst>
            </p:cNvPr>
            <p:cNvSpPr>
              <a:spLocks noChangeArrowheads="1"/>
            </p:cNvSpPr>
            <p:nvPr/>
          </p:nvSpPr>
          <p:spPr bwMode="auto">
            <a:xfrm>
              <a:off x="1979"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2" name="Rectangle 10">
              <a:extLst>
                <a:ext uri="{FF2B5EF4-FFF2-40B4-BE49-F238E27FC236}">
                  <a16:creationId xmlns:a16="http://schemas.microsoft.com/office/drawing/2014/main" id="{AD2EDA9B-9673-4442-ADD0-643314154005}"/>
                </a:ext>
              </a:extLst>
            </p:cNvPr>
            <p:cNvSpPr>
              <a:spLocks noChangeArrowheads="1"/>
            </p:cNvSpPr>
            <p:nvPr/>
          </p:nvSpPr>
          <p:spPr bwMode="auto">
            <a:xfrm>
              <a:off x="183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3" name="Rectangle 11">
              <a:extLst>
                <a:ext uri="{FF2B5EF4-FFF2-40B4-BE49-F238E27FC236}">
                  <a16:creationId xmlns:a16="http://schemas.microsoft.com/office/drawing/2014/main" id="{B32FC94F-EEEC-42D0-BDF6-D2C992315F3B}"/>
                </a:ext>
              </a:extLst>
            </p:cNvPr>
            <p:cNvSpPr>
              <a:spLocks noChangeArrowheads="1"/>
            </p:cNvSpPr>
            <p:nvPr/>
          </p:nvSpPr>
          <p:spPr bwMode="auto">
            <a:xfrm>
              <a:off x="1692"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14" name="Rectangle 12">
              <a:extLst>
                <a:ext uri="{FF2B5EF4-FFF2-40B4-BE49-F238E27FC236}">
                  <a16:creationId xmlns:a16="http://schemas.microsoft.com/office/drawing/2014/main" id="{2590132E-4394-4ED3-B8C1-AE6EB4138E83}"/>
                </a:ext>
              </a:extLst>
            </p:cNvPr>
            <p:cNvSpPr>
              <a:spLocks noChangeArrowheads="1"/>
            </p:cNvSpPr>
            <p:nvPr/>
          </p:nvSpPr>
          <p:spPr bwMode="auto">
            <a:xfrm>
              <a:off x="1520"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15" name="Rectangle 13">
              <a:extLst>
                <a:ext uri="{FF2B5EF4-FFF2-40B4-BE49-F238E27FC236}">
                  <a16:creationId xmlns:a16="http://schemas.microsoft.com/office/drawing/2014/main" id="{BD5F092F-1226-47B8-A1EF-1AFE698E41C5}"/>
                </a:ext>
              </a:extLst>
            </p:cNvPr>
            <p:cNvSpPr>
              <a:spLocks noChangeArrowheads="1"/>
            </p:cNvSpPr>
            <p:nvPr/>
          </p:nvSpPr>
          <p:spPr bwMode="auto">
            <a:xfrm>
              <a:off x="1364"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6" name="Rectangle 14">
              <a:extLst>
                <a:ext uri="{FF2B5EF4-FFF2-40B4-BE49-F238E27FC236}">
                  <a16:creationId xmlns:a16="http://schemas.microsoft.com/office/drawing/2014/main" id="{39FDA0B7-0C21-4100-9722-683FF5779835}"/>
                </a:ext>
              </a:extLst>
            </p:cNvPr>
            <p:cNvSpPr>
              <a:spLocks noChangeArrowheads="1"/>
            </p:cNvSpPr>
            <p:nvPr/>
          </p:nvSpPr>
          <p:spPr bwMode="auto">
            <a:xfrm>
              <a:off x="1215"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7" name="Rectangle 15">
              <a:extLst>
                <a:ext uri="{FF2B5EF4-FFF2-40B4-BE49-F238E27FC236}">
                  <a16:creationId xmlns:a16="http://schemas.microsoft.com/office/drawing/2014/main" id="{2F9A71D5-8C04-459C-82B5-5DBB2247DADC}"/>
                </a:ext>
              </a:extLst>
            </p:cNvPr>
            <p:cNvSpPr>
              <a:spLocks noChangeArrowheads="1"/>
            </p:cNvSpPr>
            <p:nvPr/>
          </p:nvSpPr>
          <p:spPr bwMode="auto">
            <a:xfrm>
              <a:off x="1060"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8" name="Rectangle 16">
              <a:extLst>
                <a:ext uri="{FF2B5EF4-FFF2-40B4-BE49-F238E27FC236}">
                  <a16:creationId xmlns:a16="http://schemas.microsoft.com/office/drawing/2014/main" id="{DB87DC04-FEEA-44E0-B545-EDF2EFEE65B9}"/>
                </a:ext>
              </a:extLst>
            </p:cNvPr>
            <p:cNvSpPr>
              <a:spLocks noChangeArrowheads="1"/>
            </p:cNvSpPr>
            <p:nvPr/>
          </p:nvSpPr>
          <p:spPr bwMode="auto">
            <a:xfrm>
              <a:off x="91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9" name="Rectangle 17">
              <a:extLst>
                <a:ext uri="{FF2B5EF4-FFF2-40B4-BE49-F238E27FC236}">
                  <a16:creationId xmlns:a16="http://schemas.microsoft.com/office/drawing/2014/main" id="{392976FD-72BD-4322-96E3-4B8FFAFB5264}"/>
                </a:ext>
              </a:extLst>
            </p:cNvPr>
            <p:cNvSpPr>
              <a:spLocks noChangeArrowheads="1"/>
            </p:cNvSpPr>
            <p:nvPr/>
          </p:nvSpPr>
          <p:spPr bwMode="auto">
            <a:xfrm>
              <a:off x="767"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20" name="Rectangle 18">
              <a:extLst>
                <a:ext uri="{FF2B5EF4-FFF2-40B4-BE49-F238E27FC236}">
                  <a16:creationId xmlns:a16="http://schemas.microsoft.com/office/drawing/2014/main" id="{0A88AAB1-C96B-4E05-BF67-D68DCF26818B}"/>
                </a:ext>
              </a:extLst>
            </p:cNvPr>
            <p:cNvSpPr>
              <a:spLocks noChangeArrowheads="1"/>
            </p:cNvSpPr>
            <p:nvPr/>
          </p:nvSpPr>
          <p:spPr bwMode="auto">
            <a:xfrm>
              <a:off x="60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21" name="Line 19">
              <a:extLst>
                <a:ext uri="{FF2B5EF4-FFF2-40B4-BE49-F238E27FC236}">
                  <a16:creationId xmlns:a16="http://schemas.microsoft.com/office/drawing/2014/main" id="{6B1F9F83-F90F-4CF1-9DA3-361407772FB7}"/>
                </a:ext>
              </a:extLst>
            </p:cNvPr>
            <p:cNvSpPr>
              <a:spLocks noChangeShapeType="1"/>
            </p:cNvSpPr>
            <p:nvPr/>
          </p:nvSpPr>
          <p:spPr bwMode="auto">
            <a:xfrm>
              <a:off x="550" y="1175"/>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2" name="Line 20">
              <a:extLst>
                <a:ext uri="{FF2B5EF4-FFF2-40B4-BE49-F238E27FC236}">
                  <a16:creationId xmlns:a16="http://schemas.microsoft.com/office/drawing/2014/main" id="{D724C82B-91C4-49C6-B56B-E98E59F7F60F}"/>
                </a:ext>
              </a:extLst>
            </p:cNvPr>
            <p:cNvSpPr>
              <a:spLocks noChangeShapeType="1"/>
            </p:cNvSpPr>
            <p:nvPr/>
          </p:nvSpPr>
          <p:spPr bwMode="auto">
            <a:xfrm>
              <a:off x="550" y="1332"/>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3" name="Line 21">
              <a:extLst>
                <a:ext uri="{FF2B5EF4-FFF2-40B4-BE49-F238E27FC236}">
                  <a16:creationId xmlns:a16="http://schemas.microsoft.com/office/drawing/2014/main" id="{2BC006AD-ABD2-4232-A4D8-CDD837C837FA}"/>
                </a:ext>
              </a:extLst>
            </p:cNvPr>
            <p:cNvSpPr>
              <a:spLocks noChangeShapeType="1"/>
            </p:cNvSpPr>
            <p:nvPr/>
          </p:nvSpPr>
          <p:spPr bwMode="auto">
            <a:xfrm>
              <a:off x="550" y="782"/>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4" name="AutoShape 22">
              <a:extLst>
                <a:ext uri="{FF2B5EF4-FFF2-40B4-BE49-F238E27FC236}">
                  <a16:creationId xmlns:a16="http://schemas.microsoft.com/office/drawing/2014/main" id="{18F84BFD-2DEB-4D37-8BF8-DE3C1BE85DE5}"/>
                </a:ext>
              </a:extLst>
            </p:cNvPr>
            <p:cNvSpPr>
              <a:spLocks noChangeArrowheads="1"/>
            </p:cNvSpPr>
            <p:nvPr/>
          </p:nvSpPr>
          <p:spPr bwMode="auto">
            <a:xfrm>
              <a:off x="884" y="1571"/>
              <a:ext cx="1633" cy="454"/>
            </a:xfrm>
            <a:prstGeom prst="wedgeRoundRectCallout">
              <a:avLst>
                <a:gd name="adj1" fmla="val -39222"/>
                <a:gd name="adj2" fmla="val -75773"/>
                <a:gd name="adj3" fmla="val 16667"/>
              </a:avLst>
            </a:prstGeom>
            <a:solidFill>
              <a:srgbClr val="92D050">
                <a:alpha val="39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初始时，未发送任何帧，分界和窗口的左边界重叠，窗口中的帧都是未发送但是可以发送的帧。</a:t>
              </a:r>
            </a:p>
          </p:txBody>
        </p:sp>
        <p:sp>
          <p:nvSpPr>
            <p:cNvPr id="25" name="AutoShape 23">
              <a:extLst>
                <a:ext uri="{FF2B5EF4-FFF2-40B4-BE49-F238E27FC236}">
                  <a16:creationId xmlns:a16="http://schemas.microsoft.com/office/drawing/2014/main" id="{D0CD867F-8C06-406C-8663-589E5C1271C2}"/>
                </a:ext>
              </a:extLst>
            </p:cNvPr>
            <p:cNvSpPr>
              <a:spLocks noChangeArrowheads="1"/>
            </p:cNvSpPr>
            <p:nvPr/>
          </p:nvSpPr>
          <p:spPr bwMode="auto">
            <a:xfrm>
              <a:off x="1746" y="709"/>
              <a:ext cx="816" cy="318"/>
            </a:xfrm>
            <a:prstGeom prst="wedgeRoundRectCallout">
              <a:avLst>
                <a:gd name="adj1" fmla="val -48653"/>
                <a:gd name="adj2" fmla="val 88366"/>
                <a:gd name="adj3" fmla="val 16667"/>
              </a:avLst>
            </a:prstGeom>
            <a:solidFill>
              <a:srgbClr val="FF3300">
                <a:alpha val="17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窗口右边是不可以发送的帧</a:t>
              </a:r>
            </a:p>
          </p:txBody>
        </p:sp>
        <p:sp>
          <p:nvSpPr>
            <p:cNvPr id="26" name="Rectangle 24">
              <a:extLst>
                <a:ext uri="{FF2B5EF4-FFF2-40B4-BE49-F238E27FC236}">
                  <a16:creationId xmlns:a16="http://schemas.microsoft.com/office/drawing/2014/main" id="{7BD1FD5E-B155-4855-A672-F5658F402261}"/>
                </a:ext>
              </a:extLst>
            </p:cNvPr>
            <p:cNvSpPr>
              <a:spLocks noChangeArrowheads="1"/>
            </p:cNvSpPr>
            <p:nvPr/>
          </p:nvSpPr>
          <p:spPr bwMode="auto">
            <a:xfrm>
              <a:off x="705"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7" name="Rectangle 26">
              <a:extLst>
                <a:ext uri="{FF2B5EF4-FFF2-40B4-BE49-F238E27FC236}">
                  <a16:creationId xmlns:a16="http://schemas.microsoft.com/office/drawing/2014/main" id="{C4C0585E-DAC3-4B4E-8D7B-09805555D18E}"/>
                </a:ext>
              </a:extLst>
            </p:cNvPr>
            <p:cNvSpPr>
              <a:spLocks noChangeArrowheads="1"/>
            </p:cNvSpPr>
            <p:nvPr/>
          </p:nvSpPr>
          <p:spPr bwMode="auto">
            <a:xfrm>
              <a:off x="1012"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8" name="Rectangle 27">
              <a:extLst>
                <a:ext uri="{FF2B5EF4-FFF2-40B4-BE49-F238E27FC236}">
                  <a16:creationId xmlns:a16="http://schemas.microsoft.com/office/drawing/2014/main" id="{A566C3BB-D288-40A5-8DF8-6E974EB66C82}"/>
                </a:ext>
              </a:extLst>
            </p:cNvPr>
            <p:cNvSpPr>
              <a:spLocks noChangeArrowheads="1"/>
            </p:cNvSpPr>
            <p:nvPr/>
          </p:nvSpPr>
          <p:spPr bwMode="auto">
            <a:xfrm>
              <a:off x="1318"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9" name="Rectangle 28">
              <a:extLst>
                <a:ext uri="{FF2B5EF4-FFF2-40B4-BE49-F238E27FC236}">
                  <a16:creationId xmlns:a16="http://schemas.microsoft.com/office/drawing/2014/main" id="{29DA788D-2004-462B-8220-E84C58259074}"/>
                </a:ext>
              </a:extLst>
            </p:cNvPr>
            <p:cNvSpPr>
              <a:spLocks noChangeArrowheads="1"/>
            </p:cNvSpPr>
            <p:nvPr/>
          </p:nvSpPr>
          <p:spPr bwMode="auto">
            <a:xfrm>
              <a:off x="1631"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0" name="Rectangle 29">
              <a:extLst>
                <a:ext uri="{FF2B5EF4-FFF2-40B4-BE49-F238E27FC236}">
                  <a16:creationId xmlns:a16="http://schemas.microsoft.com/office/drawing/2014/main" id="{A0403F19-7A3B-4D18-983A-4E733CBEC966}"/>
                </a:ext>
              </a:extLst>
            </p:cNvPr>
            <p:cNvSpPr>
              <a:spLocks noChangeArrowheads="1"/>
            </p:cNvSpPr>
            <p:nvPr/>
          </p:nvSpPr>
          <p:spPr bwMode="auto">
            <a:xfrm>
              <a:off x="1927"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1" name="Rectangle 30">
              <a:extLst>
                <a:ext uri="{FF2B5EF4-FFF2-40B4-BE49-F238E27FC236}">
                  <a16:creationId xmlns:a16="http://schemas.microsoft.com/office/drawing/2014/main" id="{4CE340CA-738C-44A6-A953-98B22CAD9FF3}"/>
                </a:ext>
              </a:extLst>
            </p:cNvPr>
            <p:cNvSpPr>
              <a:spLocks noChangeArrowheads="1"/>
            </p:cNvSpPr>
            <p:nvPr/>
          </p:nvSpPr>
          <p:spPr bwMode="auto">
            <a:xfrm>
              <a:off x="2222"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2" name="Rectangle 31">
              <a:extLst>
                <a:ext uri="{FF2B5EF4-FFF2-40B4-BE49-F238E27FC236}">
                  <a16:creationId xmlns:a16="http://schemas.microsoft.com/office/drawing/2014/main" id="{F2B9CD26-EAA4-46FE-A3F6-BD2B1FD39812}"/>
                </a:ext>
              </a:extLst>
            </p:cNvPr>
            <p:cNvSpPr>
              <a:spLocks noChangeArrowheads="1"/>
            </p:cNvSpPr>
            <p:nvPr/>
          </p:nvSpPr>
          <p:spPr bwMode="auto">
            <a:xfrm>
              <a:off x="2525"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grpSp>
      <p:grpSp>
        <p:nvGrpSpPr>
          <p:cNvPr id="33" name="Group 124">
            <a:extLst>
              <a:ext uri="{FF2B5EF4-FFF2-40B4-BE49-F238E27FC236}">
                <a16:creationId xmlns:a16="http://schemas.microsoft.com/office/drawing/2014/main" id="{C92D45C8-9141-43F6-8F25-2F031934FA64}"/>
              </a:ext>
            </a:extLst>
          </p:cNvPr>
          <p:cNvGrpSpPr>
            <a:grpSpLocks/>
          </p:cNvGrpSpPr>
          <p:nvPr/>
        </p:nvGrpSpPr>
        <p:grpSpPr bwMode="auto">
          <a:xfrm>
            <a:off x="6304643" y="1215953"/>
            <a:ext cx="3602038" cy="2016125"/>
            <a:chOff x="2856" y="754"/>
            <a:chExt cx="2269" cy="1270"/>
          </a:xfrm>
        </p:grpSpPr>
        <p:sp>
          <p:nvSpPr>
            <p:cNvPr id="34" name="Rectangle 62">
              <a:extLst>
                <a:ext uri="{FF2B5EF4-FFF2-40B4-BE49-F238E27FC236}">
                  <a16:creationId xmlns:a16="http://schemas.microsoft.com/office/drawing/2014/main" id="{A3788C55-92CE-4466-A35C-0B9BB0C6CEF8}"/>
                </a:ext>
              </a:extLst>
            </p:cNvPr>
            <p:cNvSpPr>
              <a:spLocks noChangeArrowheads="1"/>
            </p:cNvSpPr>
            <p:nvPr/>
          </p:nvSpPr>
          <p:spPr bwMode="auto">
            <a:xfrm>
              <a:off x="2999" y="1107"/>
              <a:ext cx="611" cy="393"/>
            </a:xfrm>
            <a:prstGeom prst="rect">
              <a:avLst/>
            </a:prstGeom>
            <a:solidFill>
              <a:srgbClr val="C0C0C0"/>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5" name="Rectangle 32">
              <a:extLst>
                <a:ext uri="{FF2B5EF4-FFF2-40B4-BE49-F238E27FC236}">
                  <a16:creationId xmlns:a16="http://schemas.microsoft.com/office/drawing/2014/main" id="{436440E4-41A3-4A38-A922-F8E053E665A7}"/>
                </a:ext>
              </a:extLst>
            </p:cNvPr>
            <p:cNvSpPr>
              <a:spLocks noChangeArrowheads="1"/>
            </p:cNvSpPr>
            <p:nvPr/>
          </p:nvSpPr>
          <p:spPr bwMode="auto">
            <a:xfrm>
              <a:off x="3613" y="1107"/>
              <a:ext cx="466"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6" name="Rectangle 33">
              <a:extLst>
                <a:ext uri="{FF2B5EF4-FFF2-40B4-BE49-F238E27FC236}">
                  <a16:creationId xmlns:a16="http://schemas.microsoft.com/office/drawing/2014/main" id="{0A7723B1-35EC-4642-8988-0BA0DBEF1D43}"/>
                </a:ext>
              </a:extLst>
            </p:cNvPr>
            <p:cNvSpPr>
              <a:spLocks noChangeArrowheads="1"/>
            </p:cNvSpPr>
            <p:nvPr/>
          </p:nvSpPr>
          <p:spPr bwMode="auto">
            <a:xfrm>
              <a:off x="5032"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37" name="Rectangle 34">
              <a:extLst>
                <a:ext uri="{FF2B5EF4-FFF2-40B4-BE49-F238E27FC236}">
                  <a16:creationId xmlns:a16="http://schemas.microsoft.com/office/drawing/2014/main" id="{3A4417B1-36D3-45A4-A00A-ADF584BAD70E}"/>
                </a:ext>
              </a:extLst>
            </p:cNvPr>
            <p:cNvSpPr>
              <a:spLocks noChangeArrowheads="1"/>
            </p:cNvSpPr>
            <p:nvPr/>
          </p:nvSpPr>
          <p:spPr bwMode="auto">
            <a:xfrm>
              <a:off x="4877"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38" name="Rectangle 35">
              <a:extLst>
                <a:ext uri="{FF2B5EF4-FFF2-40B4-BE49-F238E27FC236}">
                  <a16:creationId xmlns:a16="http://schemas.microsoft.com/office/drawing/2014/main" id="{EB778E93-74DD-4270-A5D3-907FF1418978}"/>
                </a:ext>
              </a:extLst>
            </p:cNvPr>
            <p:cNvSpPr>
              <a:spLocks noChangeArrowheads="1"/>
            </p:cNvSpPr>
            <p:nvPr/>
          </p:nvSpPr>
          <p:spPr bwMode="auto">
            <a:xfrm>
              <a:off x="4727"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39" name="Rectangle 36">
              <a:extLst>
                <a:ext uri="{FF2B5EF4-FFF2-40B4-BE49-F238E27FC236}">
                  <a16:creationId xmlns:a16="http://schemas.microsoft.com/office/drawing/2014/main" id="{69B51E89-E0AA-41E5-8113-0587AF402BD5}"/>
                </a:ext>
              </a:extLst>
            </p:cNvPr>
            <p:cNvSpPr>
              <a:spLocks noChangeArrowheads="1"/>
            </p:cNvSpPr>
            <p:nvPr/>
          </p:nvSpPr>
          <p:spPr bwMode="auto">
            <a:xfrm>
              <a:off x="4572"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40" name="Rectangle 37">
              <a:extLst>
                <a:ext uri="{FF2B5EF4-FFF2-40B4-BE49-F238E27FC236}">
                  <a16:creationId xmlns:a16="http://schemas.microsoft.com/office/drawing/2014/main" id="{571A1079-AABF-4B43-8A0C-3DE1036E77C0}"/>
                </a:ext>
              </a:extLst>
            </p:cNvPr>
            <p:cNvSpPr>
              <a:spLocks noChangeArrowheads="1"/>
            </p:cNvSpPr>
            <p:nvPr/>
          </p:nvSpPr>
          <p:spPr bwMode="auto">
            <a:xfrm>
              <a:off x="4428"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41" name="Rectangle 38">
              <a:extLst>
                <a:ext uri="{FF2B5EF4-FFF2-40B4-BE49-F238E27FC236}">
                  <a16:creationId xmlns:a16="http://schemas.microsoft.com/office/drawing/2014/main" id="{49DBBB36-8425-47B9-BFAE-9537827E78FF}"/>
                </a:ext>
              </a:extLst>
            </p:cNvPr>
            <p:cNvSpPr>
              <a:spLocks noChangeArrowheads="1"/>
            </p:cNvSpPr>
            <p:nvPr/>
          </p:nvSpPr>
          <p:spPr bwMode="auto">
            <a:xfrm>
              <a:off x="4285"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42" name="Rectangle 39">
              <a:extLst>
                <a:ext uri="{FF2B5EF4-FFF2-40B4-BE49-F238E27FC236}">
                  <a16:creationId xmlns:a16="http://schemas.microsoft.com/office/drawing/2014/main" id="{7129DEAD-2AE0-4627-8E0E-F49DA48664DE}"/>
                </a:ext>
              </a:extLst>
            </p:cNvPr>
            <p:cNvSpPr>
              <a:spLocks noChangeArrowheads="1"/>
            </p:cNvSpPr>
            <p:nvPr/>
          </p:nvSpPr>
          <p:spPr bwMode="auto">
            <a:xfrm>
              <a:off x="4141"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43" name="Rectangle 40">
              <a:extLst>
                <a:ext uri="{FF2B5EF4-FFF2-40B4-BE49-F238E27FC236}">
                  <a16:creationId xmlns:a16="http://schemas.microsoft.com/office/drawing/2014/main" id="{D590E33D-A1FE-404A-BDCF-51CCFEFD1C45}"/>
                </a:ext>
              </a:extLst>
            </p:cNvPr>
            <p:cNvSpPr>
              <a:spLocks noChangeArrowheads="1"/>
            </p:cNvSpPr>
            <p:nvPr/>
          </p:nvSpPr>
          <p:spPr bwMode="auto">
            <a:xfrm>
              <a:off x="3969"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44" name="Rectangle 41">
              <a:extLst>
                <a:ext uri="{FF2B5EF4-FFF2-40B4-BE49-F238E27FC236}">
                  <a16:creationId xmlns:a16="http://schemas.microsoft.com/office/drawing/2014/main" id="{81A47DFD-2E66-4C8E-A90B-858CC65F9535}"/>
                </a:ext>
              </a:extLst>
            </p:cNvPr>
            <p:cNvSpPr>
              <a:spLocks noChangeArrowheads="1"/>
            </p:cNvSpPr>
            <p:nvPr/>
          </p:nvSpPr>
          <p:spPr bwMode="auto">
            <a:xfrm>
              <a:off x="3813"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45" name="Rectangle 42">
              <a:extLst>
                <a:ext uri="{FF2B5EF4-FFF2-40B4-BE49-F238E27FC236}">
                  <a16:creationId xmlns:a16="http://schemas.microsoft.com/office/drawing/2014/main" id="{5646FC80-3856-4E24-B8B9-C058CD282F78}"/>
                </a:ext>
              </a:extLst>
            </p:cNvPr>
            <p:cNvSpPr>
              <a:spLocks noChangeArrowheads="1"/>
            </p:cNvSpPr>
            <p:nvPr/>
          </p:nvSpPr>
          <p:spPr bwMode="auto">
            <a:xfrm>
              <a:off x="3664"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46" name="Rectangle 43">
              <a:extLst>
                <a:ext uri="{FF2B5EF4-FFF2-40B4-BE49-F238E27FC236}">
                  <a16:creationId xmlns:a16="http://schemas.microsoft.com/office/drawing/2014/main" id="{4E9A38E0-CC49-4492-A136-96037C555C98}"/>
                </a:ext>
              </a:extLst>
            </p:cNvPr>
            <p:cNvSpPr>
              <a:spLocks noChangeArrowheads="1"/>
            </p:cNvSpPr>
            <p:nvPr/>
          </p:nvSpPr>
          <p:spPr bwMode="auto">
            <a:xfrm>
              <a:off x="3509"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47" name="Rectangle 44">
              <a:extLst>
                <a:ext uri="{FF2B5EF4-FFF2-40B4-BE49-F238E27FC236}">
                  <a16:creationId xmlns:a16="http://schemas.microsoft.com/office/drawing/2014/main" id="{8B7D2457-20C1-435C-9DDC-010297F716D3}"/>
                </a:ext>
              </a:extLst>
            </p:cNvPr>
            <p:cNvSpPr>
              <a:spLocks noChangeArrowheads="1"/>
            </p:cNvSpPr>
            <p:nvPr/>
          </p:nvSpPr>
          <p:spPr bwMode="auto">
            <a:xfrm>
              <a:off x="3365"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48" name="Rectangle 45">
              <a:extLst>
                <a:ext uri="{FF2B5EF4-FFF2-40B4-BE49-F238E27FC236}">
                  <a16:creationId xmlns:a16="http://schemas.microsoft.com/office/drawing/2014/main" id="{D7E83B44-A3A8-4CBB-AA51-EE26756F986B}"/>
                </a:ext>
              </a:extLst>
            </p:cNvPr>
            <p:cNvSpPr>
              <a:spLocks noChangeArrowheads="1"/>
            </p:cNvSpPr>
            <p:nvPr/>
          </p:nvSpPr>
          <p:spPr bwMode="auto">
            <a:xfrm>
              <a:off x="3216"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49" name="Rectangle 46">
              <a:extLst>
                <a:ext uri="{FF2B5EF4-FFF2-40B4-BE49-F238E27FC236}">
                  <a16:creationId xmlns:a16="http://schemas.microsoft.com/office/drawing/2014/main" id="{6344AD96-0438-4B69-AE63-57124541F4D2}"/>
                </a:ext>
              </a:extLst>
            </p:cNvPr>
            <p:cNvSpPr>
              <a:spLocks noChangeArrowheads="1"/>
            </p:cNvSpPr>
            <p:nvPr/>
          </p:nvSpPr>
          <p:spPr bwMode="auto">
            <a:xfrm>
              <a:off x="3055"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50" name="Line 47">
              <a:extLst>
                <a:ext uri="{FF2B5EF4-FFF2-40B4-BE49-F238E27FC236}">
                  <a16:creationId xmlns:a16="http://schemas.microsoft.com/office/drawing/2014/main" id="{A2B71398-C8EC-4302-B787-81C342BD1711}"/>
                </a:ext>
              </a:extLst>
            </p:cNvPr>
            <p:cNvSpPr>
              <a:spLocks noChangeShapeType="1"/>
            </p:cNvSpPr>
            <p:nvPr/>
          </p:nvSpPr>
          <p:spPr bwMode="auto">
            <a:xfrm>
              <a:off x="2999" y="1220"/>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1" name="Line 48">
              <a:extLst>
                <a:ext uri="{FF2B5EF4-FFF2-40B4-BE49-F238E27FC236}">
                  <a16:creationId xmlns:a16="http://schemas.microsoft.com/office/drawing/2014/main" id="{707A1A3F-345F-40FC-968A-2839AABB2882}"/>
                </a:ext>
              </a:extLst>
            </p:cNvPr>
            <p:cNvSpPr>
              <a:spLocks noChangeShapeType="1"/>
            </p:cNvSpPr>
            <p:nvPr/>
          </p:nvSpPr>
          <p:spPr bwMode="auto">
            <a:xfrm>
              <a:off x="2999" y="1377"/>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2" name="Line 49">
              <a:extLst>
                <a:ext uri="{FF2B5EF4-FFF2-40B4-BE49-F238E27FC236}">
                  <a16:creationId xmlns:a16="http://schemas.microsoft.com/office/drawing/2014/main" id="{A993AB47-1960-4B54-B27E-93816EB1263A}"/>
                </a:ext>
              </a:extLst>
            </p:cNvPr>
            <p:cNvSpPr>
              <a:spLocks noChangeShapeType="1"/>
            </p:cNvSpPr>
            <p:nvPr/>
          </p:nvSpPr>
          <p:spPr bwMode="auto">
            <a:xfrm>
              <a:off x="3611" y="827"/>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3" name="Rectangle 52">
              <a:extLst>
                <a:ext uri="{FF2B5EF4-FFF2-40B4-BE49-F238E27FC236}">
                  <a16:creationId xmlns:a16="http://schemas.microsoft.com/office/drawing/2014/main" id="{EC9612F2-2092-42E7-B153-750118B94B2D}"/>
                </a:ext>
              </a:extLst>
            </p:cNvPr>
            <p:cNvSpPr>
              <a:spLocks noChangeArrowheads="1"/>
            </p:cNvSpPr>
            <p:nvPr/>
          </p:nvSpPr>
          <p:spPr bwMode="auto">
            <a:xfrm>
              <a:off x="3154"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4" name="Rectangle 53">
              <a:extLst>
                <a:ext uri="{FF2B5EF4-FFF2-40B4-BE49-F238E27FC236}">
                  <a16:creationId xmlns:a16="http://schemas.microsoft.com/office/drawing/2014/main" id="{7EE7C596-5C4C-47F3-8A1B-4D2F167C6809}"/>
                </a:ext>
              </a:extLst>
            </p:cNvPr>
            <p:cNvSpPr>
              <a:spLocks noChangeArrowheads="1"/>
            </p:cNvSpPr>
            <p:nvPr/>
          </p:nvSpPr>
          <p:spPr bwMode="auto">
            <a:xfrm>
              <a:off x="3461"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5" name="Rectangle 54">
              <a:extLst>
                <a:ext uri="{FF2B5EF4-FFF2-40B4-BE49-F238E27FC236}">
                  <a16:creationId xmlns:a16="http://schemas.microsoft.com/office/drawing/2014/main" id="{0AD0BC59-97C3-4572-A427-FBD43062AB78}"/>
                </a:ext>
              </a:extLst>
            </p:cNvPr>
            <p:cNvSpPr>
              <a:spLocks noChangeArrowheads="1"/>
            </p:cNvSpPr>
            <p:nvPr/>
          </p:nvSpPr>
          <p:spPr bwMode="auto">
            <a:xfrm>
              <a:off x="3767"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6" name="Rectangle 55">
              <a:extLst>
                <a:ext uri="{FF2B5EF4-FFF2-40B4-BE49-F238E27FC236}">
                  <a16:creationId xmlns:a16="http://schemas.microsoft.com/office/drawing/2014/main" id="{CCD47670-DC03-41C8-97B5-4444304A4B87}"/>
                </a:ext>
              </a:extLst>
            </p:cNvPr>
            <p:cNvSpPr>
              <a:spLocks noChangeArrowheads="1"/>
            </p:cNvSpPr>
            <p:nvPr/>
          </p:nvSpPr>
          <p:spPr bwMode="auto">
            <a:xfrm>
              <a:off x="4080"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7" name="Rectangle 56">
              <a:extLst>
                <a:ext uri="{FF2B5EF4-FFF2-40B4-BE49-F238E27FC236}">
                  <a16:creationId xmlns:a16="http://schemas.microsoft.com/office/drawing/2014/main" id="{51C72F51-151A-4267-BC48-05B3ABC84775}"/>
                </a:ext>
              </a:extLst>
            </p:cNvPr>
            <p:cNvSpPr>
              <a:spLocks noChangeArrowheads="1"/>
            </p:cNvSpPr>
            <p:nvPr/>
          </p:nvSpPr>
          <p:spPr bwMode="auto">
            <a:xfrm>
              <a:off x="4376"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8" name="Rectangle 57">
              <a:extLst>
                <a:ext uri="{FF2B5EF4-FFF2-40B4-BE49-F238E27FC236}">
                  <a16:creationId xmlns:a16="http://schemas.microsoft.com/office/drawing/2014/main" id="{EB9780CF-A3CC-4D58-95B3-9D8146BA27EE}"/>
                </a:ext>
              </a:extLst>
            </p:cNvPr>
            <p:cNvSpPr>
              <a:spLocks noChangeArrowheads="1"/>
            </p:cNvSpPr>
            <p:nvPr/>
          </p:nvSpPr>
          <p:spPr bwMode="auto">
            <a:xfrm>
              <a:off x="4671"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9" name="Rectangle 58">
              <a:extLst>
                <a:ext uri="{FF2B5EF4-FFF2-40B4-BE49-F238E27FC236}">
                  <a16:creationId xmlns:a16="http://schemas.microsoft.com/office/drawing/2014/main" id="{67D82F49-938B-4AB4-B78E-73FFBBD78A68}"/>
                </a:ext>
              </a:extLst>
            </p:cNvPr>
            <p:cNvSpPr>
              <a:spLocks noChangeArrowheads="1"/>
            </p:cNvSpPr>
            <p:nvPr/>
          </p:nvSpPr>
          <p:spPr bwMode="auto">
            <a:xfrm>
              <a:off x="4974" y="1219"/>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60" name="AutoShape 59">
              <a:extLst>
                <a:ext uri="{FF2B5EF4-FFF2-40B4-BE49-F238E27FC236}">
                  <a16:creationId xmlns:a16="http://schemas.microsoft.com/office/drawing/2014/main" id="{1D030C22-243E-4D26-B5EF-622436032E14}"/>
                </a:ext>
              </a:extLst>
            </p:cNvPr>
            <p:cNvSpPr>
              <a:spLocks noChangeArrowheads="1"/>
            </p:cNvSpPr>
            <p:nvPr/>
          </p:nvSpPr>
          <p:spPr bwMode="auto">
            <a:xfrm>
              <a:off x="2856" y="1706"/>
              <a:ext cx="756" cy="318"/>
            </a:xfrm>
            <a:prstGeom prst="wedgeRoundRectCallout">
              <a:avLst>
                <a:gd name="adj1" fmla="val 9259"/>
                <a:gd name="adj2" fmla="val -113208"/>
                <a:gd name="adj3" fmla="val 16667"/>
              </a:avLst>
            </a:prstGeom>
            <a:solidFill>
              <a:srgbClr val="EAEAEA"/>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已发送但是未收到应答的帧</a:t>
              </a:r>
            </a:p>
          </p:txBody>
        </p:sp>
        <p:sp>
          <p:nvSpPr>
            <p:cNvPr id="61" name="AutoShape 60">
              <a:extLst>
                <a:ext uri="{FF2B5EF4-FFF2-40B4-BE49-F238E27FC236}">
                  <a16:creationId xmlns:a16="http://schemas.microsoft.com/office/drawing/2014/main" id="{3F4D5698-CFE0-4A52-9027-DF0B11AA94CB}"/>
                </a:ext>
              </a:extLst>
            </p:cNvPr>
            <p:cNvSpPr>
              <a:spLocks noChangeArrowheads="1"/>
            </p:cNvSpPr>
            <p:nvPr/>
          </p:nvSpPr>
          <p:spPr bwMode="auto">
            <a:xfrm>
              <a:off x="4014" y="1706"/>
              <a:ext cx="771" cy="317"/>
            </a:xfrm>
            <a:prstGeom prst="wedgeRoundRectCallout">
              <a:avLst>
                <a:gd name="adj1" fmla="val -57912"/>
                <a:gd name="adj2" fmla="val -101421"/>
                <a:gd name="adj3" fmla="val 16667"/>
              </a:avLst>
            </a:prstGeom>
            <a:solidFill>
              <a:srgbClr val="92D050">
                <a:alpha val="39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未发送但是可以发送的帧</a:t>
              </a:r>
            </a:p>
          </p:txBody>
        </p:sp>
        <p:sp>
          <p:nvSpPr>
            <p:cNvPr id="62" name="AutoShape 61">
              <a:extLst>
                <a:ext uri="{FF2B5EF4-FFF2-40B4-BE49-F238E27FC236}">
                  <a16:creationId xmlns:a16="http://schemas.microsoft.com/office/drawing/2014/main" id="{926E9881-A91C-4AD9-A2DB-71038EB4CEEC}"/>
                </a:ext>
              </a:extLst>
            </p:cNvPr>
            <p:cNvSpPr>
              <a:spLocks noChangeArrowheads="1"/>
            </p:cNvSpPr>
            <p:nvPr/>
          </p:nvSpPr>
          <p:spPr bwMode="auto">
            <a:xfrm>
              <a:off x="3878" y="754"/>
              <a:ext cx="756" cy="318"/>
            </a:xfrm>
            <a:prstGeom prst="wedgeRoundRectCallout">
              <a:avLst>
                <a:gd name="adj1" fmla="val -84259"/>
                <a:gd name="adj2" fmla="val 34593"/>
                <a:gd name="adj3" fmla="val 16667"/>
              </a:avLst>
            </a:prstGeom>
            <a:solidFill>
              <a:srgbClr val="FF9900">
                <a:alpha val="38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发送了</a:t>
              </a:r>
              <a:r>
                <a:rPr lang="en-US" altLang="zh-CN" sz="1200" dirty="0">
                  <a:solidFill>
                    <a:srgbClr val="000000"/>
                  </a:solidFill>
                  <a:cs typeface="+mn-ea"/>
                  <a:sym typeface="+mn-lt"/>
                </a:rPr>
                <a:t>4</a:t>
              </a:r>
              <a:r>
                <a:rPr lang="zh-CN" altLang="en-US" sz="1200" dirty="0">
                  <a:solidFill>
                    <a:srgbClr val="000000"/>
                  </a:solidFill>
                  <a:cs typeface="+mn-ea"/>
                  <a:sym typeface="+mn-lt"/>
                </a:rPr>
                <a:t>帧，分界右移</a:t>
              </a:r>
              <a:r>
                <a:rPr lang="en-US" altLang="zh-CN" sz="1200" dirty="0">
                  <a:solidFill>
                    <a:srgbClr val="000000"/>
                  </a:solidFill>
                  <a:cs typeface="+mn-ea"/>
                  <a:sym typeface="+mn-lt"/>
                </a:rPr>
                <a:t>4</a:t>
              </a:r>
              <a:r>
                <a:rPr lang="zh-CN" altLang="en-US" sz="1200" dirty="0">
                  <a:solidFill>
                    <a:srgbClr val="000000"/>
                  </a:solidFill>
                  <a:cs typeface="+mn-ea"/>
                  <a:sym typeface="+mn-lt"/>
                </a:rPr>
                <a:t>帧</a:t>
              </a:r>
            </a:p>
          </p:txBody>
        </p:sp>
      </p:grpSp>
      <p:grpSp>
        <p:nvGrpSpPr>
          <p:cNvPr id="63" name="Group 126">
            <a:extLst>
              <a:ext uri="{FF2B5EF4-FFF2-40B4-BE49-F238E27FC236}">
                <a16:creationId xmlns:a16="http://schemas.microsoft.com/office/drawing/2014/main" id="{04C02CCF-1415-4325-8CC6-0DA046B4EACF}"/>
              </a:ext>
            </a:extLst>
          </p:cNvPr>
          <p:cNvGrpSpPr>
            <a:grpSpLocks/>
          </p:cNvGrpSpPr>
          <p:nvPr/>
        </p:nvGrpSpPr>
        <p:grpSpPr bwMode="auto">
          <a:xfrm>
            <a:off x="1985057" y="3952803"/>
            <a:ext cx="3602037" cy="2232025"/>
            <a:chOff x="381" y="2251"/>
            <a:chExt cx="2269" cy="1406"/>
          </a:xfrm>
        </p:grpSpPr>
        <p:sp>
          <p:nvSpPr>
            <p:cNvPr id="64" name="Rectangle 63">
              <a:extLst>
                <a:ext uri="{FF2B5EF4-FFF2-40B4-BE49-F238E27FC236}">
                  <a16:creationId xmlns:a16="http://schemas.microsoft.com/office/drawing/2014/main" id="{CE865C32-BE1D-420F-96FB-185B048F2648}"/>
                </a:ext>
              </a:extLst>
            </p:cNvPr>
            <p:cNvSpPr>
              <a:spLocks noChangeArrowheads="1"/>
            </p:cNvSpPr>
            <p:nvPr/>
          </p:nvSpPr>
          <p:spPr bwMode="auto">
            <a:xfrm>
              <a:off x="984" y="2728"/>
              <a:ext cx="151" cy="393"/>
            </a:xfrm>
            <a:prstGeom prst="rect">
              <a:avLst/>
            </a:prstGeom>
            <a:solidFill>
              <a:srgbClr val="C0C0C0"/>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65" name="Rectangle 64">
              <a:extLst>
                <a:ext uri="{FF2B5EF4-FFF2-40B4-BE49-F238E27FC236}">
                  <a16:creationId xmlns:a16="http://schemas.microsoft.com/office/drawing/2014/main" id="{DF89E635-31E1-47B8-93E1-BA5AA7C726CA}"/>
                </a:ext>
              </a:extLst>
            </p:cNvPr>
            <p:cNvSpPr>
              <a:spLocks noChangeArrowheads="1"/>
            </p:cNvSpPr>
            <p:nvPr/>
          </p:nvSpPr>
          <p:spPr bwMode="auto">
            <a:xfrm>
              <a:off x="1138" y="2728"/>
              <a:ext cx="912"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66" name="Rectangle 65">
              <a:extLst>
                <a:ext uri="{FF2B5EF4-FFF2-40B4-BE49-F238E27FC236}">
                  <a16:creationId xmlns:a16="http://schemas.microsoft.com/office/drawing/2014/main" id="{FA8D7FB0-5554-4AC6-BE69-0B25C7A17468}"/>
                </a:ext>
              </a:extLst>
            </p:cNvPr>
            <p:cNvSpPr>
              <a:spLocks noChangeArrowheads="1"/>
            </p:cNvSpPr>
            <p:nvPr/>
          </p:nvSpPr>
          <p:spPr bwMode="auto">
            <a:xfrm>
              <a:off x="2557"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67" name="Rectangle 66">
              <a:extLst>
                <a:ext uri="{FF2B5EF4-FFF2-40B4-BE49-F238E27FC236}">
                  <a16:creationId xmlns:a16="http://schemas.microsoft.com/office/drawing/2014/main" id="{C7376ED3-5857-476C-9C13-5409904D3FDE}"/>
                </a:ext>
              </a:extLst>
            </p:cNvPr>
            <p:cNvSpPr>
              <a:spLocks noChangeArrowheads="1"/>
            </p:cNvSpPr>
            <p:nvPr/>
          </p:nvSpPr>
          <p:spPr bwMode="auto">
            <a:xfrm>
              <a:off x="2402"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68" name="Rectangle 67">
              <a:extLst>
                <a:ext uri="{FF2B5EF4-FFF2-40B4-BE49-F238E27FC236}">
                  <a16:creationId xmlns:a16="http://schemas.microsoft.com/office/drawing/2014/main" id="{328F26A5-DC9C-429D-90B9-2329CC1281B0}"/>
                </a:ext>
              </a:extLst>
            </p:cNvPr>
            <p:cNvSpPr>
              <a:spLocks noChangeArrowheads="1"/>
            </p:cNvSpPr>
            <p:nvPr/>
          </p:nvSpPr>
          <p:spPr bwMode="auto">
            <a:xfrm>
              <a:off x="2252"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69" name="Rectangle 68">
              <a:extLst>
                <a:ext uri="{FF2B5EF4-FFF2-40B4-BE49-F238E27FC236}">
                  <a16:creationId xmlns:a16="http://schemas.microsoft.com/office/drawing/2014/main" id="{F606D6F3-B812-4725-B5BD-7B4529FDA0AF}"/>
                </a:ext>
              </a:extLst>
            </p:cNvPr>
            <p:cNvSpPr>
              <a:spLocks noChangeArrowheads="1"/>
            </p:cNvSpPr>
            <p:nvPr/>
          </p:nvSpPr>
          <p:spPr bwMode="auto">
            <a:xfrm>
              <a:off x="2097"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70" name="Rectangle 69">
              <a:extLst>
                <a:ext uri="{FF2B5EF4-FFF2-40B4-BE49-F238E27FC236}">
                  <a16:creationId xmlns:a16="http://schemas.microsoft.com/office/drawing/2014/main" id="{E0CC73FC-D317-4D61-A462-66DF051548BA}"/>
                </a:ext>
              </a:extLst>
            </p:cNvPr>
            <p:cNvSpPr>
              <a:spLocks noChangeArrowheads="1"/>
            </p:cNvSpPr>
            <p:nvPr/>
          </p:nvSpPr>
          <p:spPr bwMode="auto">
            <a:xfrm>
              <a:off x="1953"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71" name="Rectangle 70">
              <a:extLst>
                <a:ext uri="{FF2B5EF4-FFF2-40B4-BE49-F238E27FC236}">
                  <a16:creationId xmlns:a16="http://schemas.microsoft.com/office/drawing/2014/main" id="{1D3F276F-F308-4FF9-85A2-E6A860E17150}"/>
                </a:ext>
              </a:extLst>
            </p:cNvPr>
            <p:cNvSpPr>
              <a:spLocks noChangeArrowheads="1"/>
            </p:cNvSpPr>
            <p:nvPr/>
          </p:nvSpPr>
          <p:spPr bwMode="auto">
            <a:xfrm>
              <a:off x="1810"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72" name="Rectangle 71">
              <a:extLst>
                <a:ext uri="{FF2B5EF4-FFF2-40B4-BE49-F238E27FC236}">
                  <a16:creationId xmlns:a16="http://schemas.microsoft.com/office/drawing/2014/main" id="{414D392D-A58B-49BA-AA1F-53E9DF5B4E0C}"/>
                </a:ext>
              </a:extLst>
            </p:cNvPr>
            <p:cNvSpPr>
              <a:spLocks noChangeArrowheads="1"/>
            </p:cNvSpPr>
            <p:nvPr/>
          </p:nvSpPr>
          <p:spPr bwMode="auto">
            <a:xfrm>
              <a:off x="1666"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73" name="Rectangle 72">
              <a:extLst>
                <a:ext uri="{FF2B5EF4-FFF2-40B4-BE49-F238E27FC236}">
                  <a16:creationId xmlns:a16="http://schemas.microsoft.com/office/drawing/2014/main" id="{7E6BC723-03A4-4859-8583-761C241BDE6D}"/>
                </a:ext>
              </a:extLst>
            </p:cNvPr>
            <p:cNvSpPr>
              <a:spLocks noChangeArrowheads="1"/>
            </p:cNvSpPr>
            <p:nvPr/>
          </p:nvSpPr>
          <p:spPr bwMode="auto">
            <a:xfrm>
              <a:off x="1494"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74" name="Rectangle 73">
              <a:extLst>
                <a:ext uri="{FF2B5EF4-FFF2-40B4-BE49-F238E27FC236}">
                  <a16:creationId xmlns:a16="http://schemas.microsoft.com/office/drawing/2014/main" id="{A694500D-9217-40BD-A5B3-3CBC7B25FFF9}"/>
                </a:ext>
              </a:extLst>
            </p:cNvPr>
            <p:cNvSpPr>
              <a:spLocks noChangeArrowheads="1"/>
            </p:cNvSpPr>
            <p:nvPr/>
          </p:nvSpPr>
          <p:spPr bwMode="auto">
            <a:xfrm>
              <a:off x="1338"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75" name="Rectangle 74">
              <a:extLst>
                <a:ext uri="{FF2B5EF4-FFF2-40B4-BE49-F238E27FC236}">
                  <a16:creationId xmlns:a16="http://schemas.microsoft.com/office/drawing/2014/main" id="{1204A614-D1F6-496F-B395-410B80B39F17}"/>
                </a:ext>
              </a:extLst>
            </p:cNvPr>
            <p:cNvSpPr>
              <a:spLocks noChangeArrowheads="1"/>
            </p:cNvSpPr>
            <p:nvPr/>
          </p:nvSpPr>
          <p:spPr bwMode="auto">
            <a:xfrm>
              <a:off x="1189"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76" name="Rectangle 75">
              <a:extLst>
                <a:ext uri="{FF2B5EF4-FFF2-40B4-BE49-F238E27FC236}">
                  <a16:creationId xmlns:a16="http://schemas.microsoft.com/office/drawing/2014/main" id="{08BD676B-90BA-4B41-8EDA-EFB8A0F402C6}"/>
                </a:ext>
              </a:extLst>
            </p:cNvPr>
            <p:cNvSpPr>
              <a:spLocks noChangeArrowheads="1"/>
            </p:cNvSpPr>
            <p:nvPr/>
          </p:nvSpPr>
          <p:spPr bwMode="auto">
            <a:xfrm>
              <a:off x="1034"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77" name="Rectangle 76">
              <a:extLst>
                <a:ext uri="{FF2B5EF4-FFF2-40B4-BE49-F238E27FC236}">
                  <a16:creationId xmlns:a16="http://schemas.microsoft.com/office/drawing/2014/main" id="{502ACC7E-AE83-4D53-8041-6D9385DCB806}"/>
                </a:ext>
              </a:extLst>
            </p:cNvPr>
            <p:cNvSpPr>
              <a:spLocks noChangeArrowheads="1"/>
            </p:cNvSpPr>
            <p:nvPr/>
          </p:nvSpPr>
          <p:spPr bwMode="auto">
            <a:xfrm>
              <a:off x="890"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78" name="Rectangle 77">
              <a:extLst>
                <a:ext uri="{FF2B5EF4-FFF2-40B4-BE49-F238E27FC236}">
                  <a16:creationId xmlns:a16="http://schemas.microsoft.com/office/drawing/2014/main" id="{29DA7DCF-3D02-43FF-839A-240B2D3BEC95}"/>
                </a:ext>
              </a:extLst>
            </p:cNvPr>
            <p:cNvSpPr>
              <a:spLocks noChangeArrowheads="1"/>
            </p:cNvSpPr>
            <p:nvPr/>
          </p:nvSpPr>
          <p:spPr bwMode="auto">
            <a:xfrm>
              <a:off x="741"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79" name="Rectangle 78">
              <a:extLst>
                <a:ext uri="{FF2B5EF4-FFF2-40B4-BE49-F238E27FC236}">
                  <a16:creationId xmlns:a16="http://schemas.microsoft.com/office/drawing/2014/main" id="{B38ACF42-B494-4245-ABEB-5160E06161B4}"/>
                </a:ext>
              </a:extLst>
            </p:cNvPr>
            <p:cNvSpPr>
              <a:spLocks noChangeArrowheads="1"/>
            </p:cNvSpPr>
            <p:nvPr/>
          </p:nvSpPr>
          <p:spPr bwMode="auto">
            <a:xfrm>
              <a:off x="580"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80" name="Line 79">
              <a:extLst>
                <a:ext uri="{FF2B5EF4-FFF2-40B4-BE49-F238E27FC236}">
                  <a16:creationId xmlns:a16="http://schemas.microsoft.com/office/drawing/2014/main" id="{6A01B962-8C79-4873-9A83-C4E6DAB50070}"/>
                </a:ext>
              </a:extLst>
            </p:cNvPr>
            <p:cNvSpPr>
              <a:spLocks noChangeShapeType="1"/>
            </p:cNvSpPr>
            <p:nvPr/>
          </p:nvSpPr>
          <p:spPr bwMode="auto">
            <a:xfrm>
              <a:off x="524" y="2841"/>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1" name="Line 80">
              <a:extLst>
                <a:ext uri="{FF2B5EF4-FFF2-40B4-BE49-F238E27FC236}">
                  <a16:creationId xmlns:a16="http://schemas.microsoft.com/office/drawing/2014/main" id="{5132EE46-6B95-48D2-AA49-0F68C2C79AAF}"/>
                </a:ext>
              </a:extLst>
            </p:cNvPr>
            <p:cNvSpPr>
              <a:spLocks noChangeShapeType="1"/>
            </p:cNvSpPr>
            <p:nvPr/>
          </p:nvSpPr>
          <p:spPr bwMode="auto">
            <a:xfrm>
              <a:off x="524" y="2998"/>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2" name="Line 81">
              <a:extLst>
                <a:ext uri="{FF2B5EF4-FFF2-40B4-BE49-F238E27FC236}">
                  <a16:creationId xmlns:a16="http://schemas.microsoft.com/office/drawing/2014/main" id="{9EF2C490-C347-4E54-87C2-C80FD537D185}"/>
                </a:ext>
              </a:extLst>
            </p:cNvPr>
            <p:cNvSpPr>
              <a:spLocks noChangeShapeType="1"/>
            </p:cNvSpPr>
            <p:nvPr/>
          </p:nvSpPr>
          <p:spPr bwMode="auto">
            <a:xfrm>
              <a:off x="1136" y="2448"/>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3" name="Rectangle 82">
              <a:extLst>
                <a:ext uri="{FF2B5EF4-FFF2-40B4-BE49-F238E27FC236}">
                  <a16:creationId xmlns:a16="http://schemas.microsoft.com/office/drawing/2014/main" id="{ADBC8650-F904-4375-902D-09B957BF776E}"/>
                </a:ext>
              </a:extLst>
            </p:cNvPr>
            <p:cNvSpPr>
              <a:spLocks noChangeArrowheads="1"/>
            </p:cNvSpPr>
            <p:nvPr/>
          </p:nvSpPr>
          <p:spPr bwMode="auto">
            <a:xfrm>
              <a:off x="679"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4" name="Rectangle 83">
              <a:extLst>
                <a:ext uri="{FF2B5EF4-FFF2-40B4-BE49-F238E27FC236}">
                  <a16:creationId xmlns:a16="http://schemas.microsoft.com/office/drawing/2014/main" id="{1A5481B5-7BC2-45FC-A5E0-7F4053572255}"/>
                </a:ext>
              </a:extLst>
            </p:cNvPr>
            <p:cNvSpPr>
              <a:spLocks noChangeArrowheads="1"/>
            </p:cNvSpPr>
            <p:nvPr/>
          </p:nvSpPr>
          <p:spPr bwMode="auto">
            <a:xfrm>
              <a:off x="986"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5" name="Rectangle 84">
              <a:extLst>
                <a:ext uri="{FF2B5EF4-FFF2-40B4-BE49-F238E27FC236}">
                  <a16:creationId xmlns:a16="http://schemas.microsoft.com/office/drawing/2014/main" id="{B3E1216A-5CA6-4DD6-A25E-84619F8EB148}"/>
                </a:ext>
              </a:extLst>
            </p:cNvPr>
            <p:cNvSpPr>
              <a:spLocks noChangeArrowheads="1"/>
            </p:cNvSpPr>
            <p:nvPr/>
          </p:nvSpPr>
          <p:spPr bwMode="auto">
            <a:xfrm>
              <a:off x="1292"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6" name="Rectangle 85">
              <a:extLst>
                <a:ext uri="{FF2B5EF4-FFF2-40B4-BE49-F238E27FC236}">
                  <a16:creationId xmlns:a16="http://schemas.microsoft.com/office/drawing/2014/main" id="{770CF42D-A7AF-4165-AF08-506499BF6AA7}"/>
                </a:ext>
              </a:extLst>
            </p:cNvPr>
            <p:cNvSpPr>
              <a:spLocks noChangeArrowheads="1"/>
            </p:cNvSpPr>
            <p:nvPr/>
          </p:nvSpPr>
          <p:spPr bwMode="auto">
            <a:xfrm>
              <a:off x="1605"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7" name="Rectangle 86">
              <a:extLst>
                <a:ext uri="{FF2B5EF4-FFF2-40B4-BE49-F238E27FC236}">
                  <a16:creationId xmlns:a16="http://schemas.microsoft.com/office/drawing/2014/main" id="{78B54AED-5600-4A19-B472-0B4DA5B98298}"/>
                </a:ext>
              </a:extLst>
            </p:cNvPr>
            <p:cNvSpPr>
              <a:spLocks noChangeArrowheads="1"/>
            </p:cNvSpPr>
            <p:nvPr/>
          </p:nvSpPr>
          <p:spPr bwMode="auto">
            <a:xfrm>
              <a:off x="1901"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8" name="Rectangle 87">
              <a:extLst>
                <a:ext uri="{FF2B5EF4-FFF2-40B4-BE49-F238E27FC236}">
                  <a16:creationId xmlns:a16="http://schemas.microsoft.com/office/drawing/2014/main" id="{9462378B-29BD-4EAB-A4F6-E7C6A1EB6636}"/>
                </a:ext>
              </a:extLst>
            </p:cNvPr>
            <p:cNvSpPr>
              <a:spLocks noChangeArrowheads="1"/>
            </p:cNvSpPr>
            <p:nvPr/>
          </p:nvSpPr>
          <p:spPr bwMode="auto">
            <a:xfrm>
              <a:off x="2196"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9" name="Rectangle 88">
              <a:extLst>
                <a:ext uri="{FF2B5EF4-FFF2-40B4-BE49-F238E27FC236}">
                  <a16:creationId xmlns:a16="http://schemas.microsoft.com/office/drawing/2014/main" id="{20D845A7-F09B-4A27-AB45-ED5B3C984BA9}"/>
                </a:ext>
              </a:extLst>
            </p:cNvPr>
            <p:cNvSpPr>
              <a:spLocks noChangeArrowheads="1"/>
            </p:cNvSpPr>
            <p:nvPr/>
          </p:nvSpPr>
          <p:spPr bwMode="auto">
            <a:xfrm>
              <a:off x="2499" y="2840"/>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90" name="AutoShape 89">
              <a:extLst>
                <a:ext uri="{FF2B5EF4-FFF2-40B4-BE49-F238E27FC236}">
                  <a16:creationId xmlns:a16="http://schemas.microsoft.com/office/drawing/2014/main" id="{07F57E38-EDB8-4F37-90EF-A0379E2688FD}"/>
                </a:ext>
              </a:extLst>
            </p:cNvPr>
            <p:cNvSpPr>
              <a:spLocks noChangeArrowheads="1"/>
            </p:cNvSpPr>
            <p:nvPr/>
          </p:nvSpPr>
          <p:spPr bwMode="auto">
            <a:xfrm>
              <a:off x="381" y="3327"/>
              <a:ext cx="756" cy="318"/>
            </a:xfrm>
            <a:prstGeom prst="wedgeRoundRectCallout">
              <a:avLst>
                <a:gd name="adj1" fmla="val -4231"/>
                <a:gd name="adj2" fmla="val -152829"/>
                <a:gd name="adj3" fmla="val 16667"/>
              </a:avLst>
            </a:prstGeom>
            <a:solidFill>
              <a:srgbClr val="EAEAEA"/>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已发送并且收到应答的帧</a:t>
              </a:r>
            </a:p>
            <a:p>
              <a:pPr fontAlgn="base">
                <a:lnSpc>
                  <a:spcPct val="120000"/>
                </a:lnSpc>
                <a:spcBef>
                  <a:spcPct val="0"/>
                </a:spcBef>
                <a:spcAft>
                  <a:spcPct val="0"/>
                </a:spcAft>
              </a:pPr>
              <a:endParaRPr lang="en-US" altLang="zh-CN" sz="1200">
                <a:solidFill>
                  <a:srgbClr val="000000"/>
                </a:solidFill>
                <a:cs typeface="+mn-ea"/>
                <a:sym typeface="+mn-lt"/>
              </a:endParaRPr>
            </a:p>
          </p:txBody>
        </p:sp>
        <p:sp>
          <p:nvSpPr>
            <p:cNvPr id="91" name="AutoShape 90">
              <a:extLst>
                <a:ext uri="{FF2B5EF4-FFF2-40B4-BE49-F238E27FC236}">
                  <a16:creationId xmlns:a16="http://schemas.microsoft.com/office/drawing/2014/main" id="{D9F65E7E-574A-4443-92CA-AFFF0683F147}"/>
                </a:ext>
              </a:extLst>
            </p:cNvPr>
            <p:cNvSpPr>
              <a:spLocks noChangeArrowheads="1"/>
            </p:cNvSpPr>
            <p:nvPr/>
          </p:nvSpPr>
          <p:spPr bwMode="auto">
            <a:xfrm>
              <a:off x="1429" y="2251"/>
              <a:ext cx="1133" cy="466"/>
            </a:xfrm>
            <a:prstGeom prst="wedgeRoundRectCallout">
              <a:avLst>
                <a:gd name="adj1" fmla="val -75509"/>
                <a:gd name="adj2" fmla="val 39551"/>
                <a:gd name="adj3" fmla="val 16667"/>
              </a:avLst>
            </a:prstGeom>
            <a:solidFill>
              <a:srgbClr val="FF9900">
                <a:alpha val="36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未发送，分界位置不变。但在窗口中的相对位置发生了变化。</a:t>
              </a:r>
            </a:p>
          </p:txBody>
        </p:sp>
        <p:sp>
          <p:nvSpPr>
            <p:cNvPr id="92" name="AutoShape 91">
              <a:extLst>
                <a:ext uri="{FF2B5EF4-FFF2-40B4-BE49-F238E27FC236}">
                  <a16:creationId xmlns:a16="http://schemas.microsoft.com/office/drawing/2014/main" id="{1AC9A85D-F6E4-46C0-B6FD-5C89A8E1DE20}"/>
                </a:ext>
              </a:extLst>
            </p:cNvPr>
            <p:cNvSpPr>
              <a:spLocks noChangeArrowheads="1"/>
            </p:cNvSpPr>
            <p:nvPr/>
          </p:nvSpPr>
          <p:spPr bwMode="auto">
            <a:xfrm>
              <a:off x="1338" y="3339"/>
              <a:ext cx="1159" cy="318"/>
            </a:xfrm>
            <a:prstGeom prst="wedgeRoundRectCallout">
              <a:avLst>
                <a:gd name="adj1" fmla="val -35074"/>
                <a:gd name="adj2" fmla="val -116352"/>
                <a:gd name="adj3" fmla="val 16667"/>
              </a:avLst>
            </a:prstGeom>
            <a:noFill/>
            <a:ln w="12700" algn="ctr">
              <a:solidFill>
                <a:schemeClr val="tx1"/>
              </a:solidFill>
              <a:miter lim="800000"/>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收到编号为</a:t>
              </a:r>
              <a:r>
                <a:rPr lang="en-US" altLang="zh-CN" sz="1200" dirty="0">
                  <a:solidFill>
                    <a:srgbClr val="000000"/>
                  </a:solidFill>
                  <a:cs typeface="+mn-ea"/>
                  <a:sym typeface="+mn-lt"/>
                </a:rPr>
                <a:t>3</a:t>
              </a:r>
              <a:r>
                <a:rPr lang="zh-CN" altLang="en-US" sz="1200" dirty="0">
                  <a:solidFill>
                    <a:srgbClr val="000000"/>
                  </a:solidFill>
                  <a:cs typeface="+mn-ea"/>
                  <a:sym typeface="+mn-lt"/>
                </a:rPr>
                <a:t>的应答帧，窗口整个右移</a:t>
              </a:r>
              <a:r>
                <a:rPr lang="en-US" altLang="zh-CN" sz="1200" dirty="0">
                  <a:solidFill>
                    <a:srgbClr val="000000"/>
                  </a:solidFill>
                  <a:cs typeface="+mn-ea"/>
                  <a:sym typeface="+mn-lt"/>
                </a:rPr>
                <a:t>3</a:t>
              </a:r>
              <a:r>
                <a:rPr lang="zh-CN" altLang="en-US" sz="1200" dirty="0">
                  <a:solidFill>
                    <a:srgbClr val="000000"/>
                  </a:solidFill>
                  <a:cs typeface="+mn-ea"/>
                  <a:sym typeface="+mn-lt"/>
                </a:rPr>
                <a:t>帧。</a:t>
              </a:r>
            </a:p>
          </p:txBody>
        </p:sp>
        <p:sp>
          <p:nvSpPr>
            <p:cNvPr id="93" name="Line 121">
              <a:extLst>
                <a:ext uri="{FF2B5EF4-FFF2-40B4-BE49-F238E27FC236}">
                  <a16:creationId xmlns:a16="http://schemas.microsoft.com/office/drawing/2014/main" id="{24B6D903-7EEE-4D70-A0CA-C93811804478}"/>
                </a:ext>
              </a:extLst>
            </p:cNvPr>
            <p:cNvSpPr>
              <a:spLocks noChangeShapeType="1"/>
            </p:cNvSpPr>
            <p:nvPr/>
          </p:nvSpPr>
          <p:spPr bwMode="auto">
            <a:xfrm>
              <a:off x="527" y="2840"/>
              <a:ext cx="0" cy="1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grpSp>
        <p:nvGrpSpPr>
          <p:cNvPr id="94" name="Group 123">
            <a:extLst>
              <a:ext uri="{FF2B5EF4-FFF2-40B4-BE49-F238E27FC236}">
                <a16:creationId xmlns:a16="http://schemas.microsoft.com/office/drawing/2014/main" id="{BB54196E-DB1C-459D-B668-BC3A01E1E6EC}"/>
              </a:ext>
            </a:extLst>
          </p:cNvPr>
          <p:cNvGrpSpPr>
            <a:grpSpLocks/>
          </p:cNvGrpSpPr>
          <p:nvPr/>
        </p:nvGrpSpPr>
        <p:grpSpPr bwMode="auto">
          <a:xfrm>
            <a:off x="6593569" y="4097265"/>
            <a:ext cx="3648075" cy="2016125"/>
            <a:chOff x="3198" y="2387"/>
            <a:chExt cx="2298" cy="1270"/>
          </a:xfrm>
        </p:grpSpPr>
        <p:sp>
          <p:nvSpPr>
            <p:cNvPr id="95" name="Rectangle 92">
              <a:extLst>
                <a:ext uri="{FF2B5EF4-FFF2-40B4-BE49-F238E27FC236}">
                  <a16:creationId xmlns:a16="http://schemas.microsoft.com/office/drawing/2014/main" id="{7CB7D78D-D9D3-477A-AC4A-C7E9471343F6}"/>
                </a:ext>
              </a:extLst>
            </p:cNvPr>
            <p:cNvSpPr>
              <a:spLocks noChangeArrowheads="1"/>
            </p:cNvSpPr>
            <p:nvPr/>
          </p:nvSpPr>
          <p:spPr bwMode="auto">
            <a:xfrm>
              <a:off x="3660" y="2773"/>
              <a:ext cx="914" cy="393"/>
            </a:xfrm>
            <a:prstGeom prst="rect">
              <a:avLst/>
            </a:prstGeom>
            <a:solidFill>
              <a:srgbClr val="C0C0C0"/>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96" name="Rectangle 93">
              <a:extLst>
                <a:ext uri="{FF2B5EF4-FFF2-40B4-BE49-F238E27FC236}">
                  <a16:creationId xmlns:a16="http://schemas.microsoft.com/office/drawing/2014/main" id="{E80E1395-5BA8-4E00-B041-91663952F6AB}"/>
                </a:ext>
              </a:extLst>
            </p:cNvPr>
            <p:cNvSpPr>
              <a:spLocks noChangeArrowheads="1"/>
            </p:cNvSpPr>
            <p:nvPr/>
          </p:nvSpPr>
          <p:spPr bwMode="auto">
            <a:xfrm flipH="1">
              <a:off x="4575" y="2773"/>
              <a:ext cx="152"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97" name="Rectangle 94">
              <a:extLst>
                <a:ext uri="{FF2B5EF4-FFF2-40B4-BE49-F238E27FC236}">
                  <a16:creationId xmlns:a16="http://schemas.microsoft.com/office/drawing/2014/main" id="{20B75506-0340-4445-AC62-64AFE09D6DC3}"/>
                </a:ext>
              </a:extLst>
            </p:cNvPr>
            <p:cNvSpPr>
              <a:spLocks noChangeArrowheads="1"/>
            </p:cNvSpPr>
            <p:nvPr/>
          </p:nvSpPr>
          <p:spPr bwMode="auto">
            <a:xfrm>
              <a:off x="5231"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98" name="Rectangle 95">
              <a:extLst>
                <a:ext uri="{FF2B5EF4-FFF2-40B4-BE49-F238E27FC236}">
                  <a16:creationId xmlns:a16="http://schemas.microsoft.com/office/drawing/2014/main" id="{7F95593F-6FC0-435E-AB47-AFF6A8BEBFC7}"/>
                </a:ext>
              </a:extLst>
            </p:cNvPr>
            <p:cNvSpPr>
              <a:spLocks noChangeArrowheads="1"/>
            </p:cNvSpPr>
            <p:nvPr/>
          </p:nvSpPr>
          <p:spPr bwMode="auto">
            <a:xfrm>
              <a:off x="5076"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99" name="Rectangle 96">
              <a:extLst>
                <a:ext uri="{FF2B5EF4-FFF2-40B4-BE49-F238E27FC236}">
                  <a16:creationId xmlns:a16="http://schemas.microsoft.com/office/drawing/2014/main" id="{5EA7750E-2BCC-4D7B-8506-A60614EB067D}"/>
                </a:ext>
              </a:extLst>
            </p:cNvPr>
            <p:cNvSpPr>
              <a:spLocks noChangeArrowheads="1"/>
            </p:cNvSpPr>
            <p:nvPr/>
          </p:nvSpPr>
          <p:spPr bwMode="auto">
            <a:xfrm>
              <a:off x="4926"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00" name="Rectangle 97">
              <a:extLst>
                <a:ext uri="{FF2B5EF4-FFF2-40B4-BE49-F238E27FC236}">
                  <a16:creationId xmlns:a16="http://schemas.microsoft.com/office/drawing/2014/main" id="{B9BDF6BD-F45E-4666-8EE1-FD8FA3354F2F}"/>
                </a:ext>
              </a:extLst>
            </p:cNvPr>
            <p:cNvSpPr>
              <a:spLocks noChangeArrowheads="1"/>
            </p:cNvSpPr>
            <p:nvPr/>
          </p:nvSpPr>
          <p:spPr bwMode="auto">
            <a:xfrm>
              <a:off x="4771"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01" name="Rectangle 98">
              <a:extLst>
                <a:ext uri="{FF2B5EF4-FFF2-40B4-BE49-F238E27FC236}">
                  <a16:creationId xmlns:a16="http://schemas.microsoft.com/office/drawing/2014/main" id="{5736223C-606D-4B0B-A6BB-7AFCE0645A9A}"/>
                </a:ext>
              </a:extLst>
            </p:cNvPr>
            <p:cNvSpPr>
              <a:spLocks noChangeArrowheads="1"/>
            </p:cNvSpPr>
            <p:nvPr/>
          </p:nvSpPr>
          <p:spPr bwMode="auto">
            <a:xfrm>
              <a:off x="4627"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02" name="Rectangle 99">
              <a:extLst>
                <a:ext uri="{FF2B5EF4-FFF2-40B4-BE49-F238E27FC236}">
                  <a16:creationId xmlns:a16="http://schemas.microsoft.com/office/drawing/2014/main" id="{42F6B972-F65D-4F68-A05B-90FCB8D59FF2}"/>
                </a:ext>
              </a:extLst>
            </p:cNvPr>
            <p:cNvSpPr>
              <a:spLocks noChangeArrowheads="1"/>
            </p:cNvSpPr>
            <p:nvPr/>
          </p:nvSpPr>
          <p:spPr bwMode="auto">
            <a:xfrm>
              <a:off x="4484"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03" name="Rectangle 100">
              <a:extLst>
                <a:ext uri="{FF2B5EF4-FFF2-40B4-BE49-F238E27FC236}">
                  <a16:creationId xmlns:a16="http://schemas.microsoft.com/office/drawing/2014/main" id="{45B035DC-00D8-4076-B82D-CD5E1FB5F90F}"/>
                </a:ext>
              </a:extLst>
            </p:cNvPr>
            <p:cNvSpPr>
              <a:spLocks noChangeArrowheads="1"/>
            </p:cNvSpPr>
            <p:nvPr/>
          </p:nvSpPr>
          <p:spPr bwMode="auto">
            <a:xfrm>
              <a:off x="4340"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104" name="Rectangle 101">
              <a:extLst>
                <a:ext uri="{FF2B5EF4-FFF2-40B4-BE49-F238E27FC236}">
                  <a16:creationId xmlns:a16="http://schemas.microsoft.com/office/drawing/2014/main" id="{6D4D13B3-3906-4C91-B87F-5263320AB0B2}"/>
                </a:ext>
              </a:extLst>
            </p:cNvPr>
            <p:cNvSpPr>
              <a:spLocks noChangeArrowheads="1"/>
            </p:cNvSpPr>
            <p:nvPr/>
          </p:nvSpPr>
          <p:spPr bwMode="auto">
            <a:xfrm>
              <a:off x="4168"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105" name="Rectangle 102">
              <a:extLst>
                <a:ext uri="{FF2B5EF4-FFF2-40B4-BE49-F238E27FC236}">
                  <a16:creationId xmlns:a16="http://schemas.microsoft.com/office/drawing/2014/main" id="{4AD3F730-0267-4F86-8E57-CD8C1708B2A1}"/>
                </a:ext>
              </a:extLst>
            </p:cNvPr>
            <p:cNvSpPr>
              <a:spLocks noChangeArrowheads="1"/>
            </p:cNvSpPr>
            <p:nvPr/>
          </p:nvSpPr>
          <p:spPr bwMode="auto">
            <a:xfrm>
              <a:off x="4012"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06" name="Rectangle 103">
              <a:extLst>
                <a:ext uri="{FF2B5EF4-FFF2-40B4-BE49-F238E27FC236}">
                  <a16:creationId xmlns:a16="http://schemas.microsoft.com/office/drawing/2014/main" id="{523DC802-B9D3-4AAD-8C3F-757FDEFF7377}"/>
                </a:ext>
              </a:extLst>
            </p:cNvPr>
            <p:cNvSpPr>
              <a:spLocks noChangeArrowheads="1"/>
            </p:cNvSpPr>
            <p:nvPr/>
          </p:nvSpPr>
          <p:spPr bwMode="auto">
            <a:xfrm>
              <a:off x="3863"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07" name="Rectangle 104">
              <a:extLst>
                <a:ext uri="{FF2B5EF4-FFF2-40B4-BE49-F238E27FC236}">
                  <a16:creationId xmlns:a16="http://schemas.microsoft.com/office/drawing/2014/main" id="{5159B5DF-FA43-48FA-BAE2-D01B10B67F5A}"/>
                </a:ext>
              </a:extLst>
            </p:cNvPr>
            <p:cNvSpPr>
              <a:spLocks noChangeArrowheads="1"/>
            </p:cNvSpPr>
            <p:nvPr/>
          </p:nvSpPr>
          <p:spPr bwMode="auto">
            <a:xfrm>
              <a:off x="3708"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08" name="Rectangle 105">
              <a:extLst>
                <a:ext uri="{FF2B5EF4-FFF2-40B4-BE49-F238E27FC236}">
                  <a16:creationId xmlns:a16="http://schemas.microsoft.com/office/drawing/2014/main" id="{A71FF267-BE5C-4266-90AC-1D504EC50F77}"/>
                </a:ext>
              </a:extLst>
            </p:cNvPr>
            <p:cNvSpPr>
              <a:spLocks noChangeArrowheads="1"/>
            </p:cNvSpPr>
            <p:nvPr/>
          </p:nvSpPr>
          <p:spPr bwMode="auto">
            <a:xfrm>
              <a:off x="3564"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09" name="Rectangle 106">
              <a:extLst>
                <a:ext uri="{FF2B5EF4-FFF2-40B4-BE49-F238E27FC236}">
                  <a16:creationId xmlns:a16="http://schemas.microsoft.com/office/drawing/2014/main" id="{EA4292D1-C62D-4A6F-B9A4-89521D454C61}"/>
                </a:ext>
              </a:extLst>
            </p:cNvPr>
            <p:cNvSpPr>
              <a:spLocks noChangeArrowheads="1"/>
            </p:cNvSpPr>
            <p:nvPr/>
          </p:nvSpPr>
          <p:spPr bwMode="auto">
            <a:xfrm>
              <a:off x="3415"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10" name="Rectangle 107">
              <a:extLst>
                <a:ext uri="{FF2B5EF4-FFF2-40B4-BE49-F238E27FC236}">
                  <a16:creationId xmlns:a16="http://schemas.microsoft.com/office/drawing/2014/main" id="{ABA57FF1-ABB5-4A41-B464-B67746D2B7E0}"/>
                </a:ext>
              </a:extLst>
            </p:cNvPr>
            <p:cNvSpPr>
              <a:spLocks noChangeArrowheads="1"/>
            </p:cNvSpPr>
            <p:nvPr/>
          </p:nvSpPr>
          <p:spPr bwMode="auto">
            <a:xfrm>
              <a:off x="3254"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11" name="Line 108">
              <a:extLst>
                <a:ext uri="{FF2B5EF4-FFF2-40B4-BE49-F238E27FC236}">
                  <a16:creationId xmlns:a16="http://schemas.microsoft.com/office/drawing/2014/main" id="{58997D06-6BD7-4691-9355-E19AB2F1C182}"/>
                </a:ext>
              </a:extLst>
            </p:cNvPr>
            <p:cNvSpPr>
              <a:spLocks noChangeShapeType="1"/>
            </p:cNvSpPr>
            <p:nvPr/>
          </p:nvSpPr>
          <p:spPr bwMode="auto">
            <a:xfrm>
              <a:off x="3198" y="2886"/>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2" name="Line 109">
              <a:extLst>
                <a:ext uri="{FF2B5EF4-FFF2-40B4-BE49-F238E27FC236}">
                  <a16:creationId xmlns:a16="http://schemas.microsoft.com/office/drawing/2014/main" id="{6A4B57EF-A491-438D-9790-CAFD5C533E96}"/>
                </a:ext>
              </a:extLst>
            </p:cNvPr>
            <p:cNvSpPr>
              <a:spLocks noChangeShapeType="1"/>
            </p:cNvSpPr>
            <p:nvPr/>
          </p:nvSpPr>
          <p:spPr bwMode="auto">
            <a:xfrm>
              <a:off x="3198" y="3043"/>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3" name="Line 110">
              <a:extLst>
                <a:ext uri="{FF2B5EF4-FFF2-40B4-BE49-F238E27FC236}">
                  <a16:creationId xmlns:a16="http://schemas.microsoft.com/office/drawing/2014/main" id="{245A5B42-707B-464F-A3EE-5C01615D5883}"/>
                </a:ext>
              </a:extLst>
            </p:cNvPr>
            <p:cNvSpPr>
              <a:spLocks noChangeShapeType="1"/>
            </p:cNvSpPr>
            <p:nvPr/>
          </p:nvSpPr>
          <p:spPr bwMode="auto">
            <a:xfrm>
              <a:off x="4574" y="2493"/>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4" name="Rectangle 111">
              <a:extLst>
                <a:ext uri="{FF2B5EF4-FFF2-40B4-BE49-F238E27FC236}">
                  <a16:creationId xmlns:a16="http://schemas.microsoft.com/office/drawing/2014/main" id="{F1F55059-2528-4001-9A77-8C7C478FA637}"/>
                </a:ext>
              </a:extLst>
            </p:cNvPr>
            <p:cNvSpPr>
              <a:spLocks noChangeArrowheads="1"/>
            </p:cNvSpPr>
            <p:nvPr/>
          </p:nvSpPr>
          <p:spPr bwMode="auto">
            <a:xfrm>
              <a:off x="3353"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5" name="Rectangle 112">
              <a:extLst>
                <a:ext uri="{FF2B5EF4-FFF2-40B4-BE49-F238E27FC236}">
                  <a16:creationId xmlns:a16="http://schemas.microsoft.com/office/drawing/2014/main" id="{FB8E2711-0B63-4790-A856-2B081D33197B}"/>
                </a:ext>
              </a:extLst>
            </p:cNvPr>
            <p:cNvSpPr>
              <a:spLocks noChangeArrowheads="1"/>
            </p:cNvSpPr>
            <p:nvPr/>
          </p:nvSpPr>
          <p:spPr bwMode="auto">
            <a:xfrm>
              <a:off x="3660"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6" name="Rectangle 113">
              <a:extLst>
                <a:ext uri="{FF2B5EF4-FFF2-40B4-BE49-F238E27FC236}">
                  <a16:creationId xmlns:a16="http://schemas.microsoft.com/office/drawing/2014/main" id="{E290015E-4ABD-4241-A570-D8EC957245EB}"/>
                </a:ext>
              </a:extLst>
            </p:cNvPr>
            <p:cNvSpPr>
              <a:spLocks noChangeArrowheads="1"/>
            </p:cNvSpPr>
            <p:nvPr/>
          </p:nvSpPr>
          <p:spPr bwMode="auto">
            <a:xfrm>
              <a:off x="3966"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7" name="Rectangle 114">
              <a:extLst>
                <a:ext uri="{FF2B5EF4-FFF2-40B4-BE49-F238E27FC236}">
                  <a16:creationId xmlns:a16="http://schemas.microsoft.com/office/drawing/2014/main" id="{C27AE309-234B-42BB-9BEE-14FE803FFAE3}"/>
                </a:ext>
              </a:extLst>
            </p:cNvPr>
            <p:cNvSpPr>
              <a:spLocks noChangeArrowheads="1"/>
            </p:cNvSpPr>
            <p:nvPr/>
          </p:nvSpPr>
          <p:spPr bwMode="auto">
            <a:xfrm>
              <a:off x="4279"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8" name="Rectangle 115">
              <a:extLst>
                <a:ext uri="{FF2B5EF4-FFF2-40B4-BE49-F238E27FC236}">
                  <a16:creationId xmlns:a16="http://schemas.microsoft.com/office/drawing/2014/main" id="{F226DA27-8847-4E0E-8DDE-72F027FD1291}"/>
                </a:ext>
              </a:extLst>
            </p:cNvPr>
            <p:cNvSpPr>
              <a:spLocks noChangeArrowheads="1"/>
            </p:cNvSpPr>
            <p:nvPr/>
          </p:nvSpPr>
          <p:spPr bwMode="auto">
            <a:xfrm>
              <a:off x="4575"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9" name="Rectangle 116">
              <a:extLst>
                <a:ext uri="{FF2B5EF4-FFF2-40B4-BE49-F238E27FC236}">
                  <a16:creationId xmlns:a16="http://schemas.microsoft.com/office/drawing/2014/main" id="{AB293AD5-8080-416D-81B2-89C5E94167DC}"/>
                </a:ext>
              </a:extLst>
            </p:cNvPr>
            <p:cNvSpPr>
              <a:spLocks noChangeArrowheads="1"/>
            </p:cNvSpPr>
            <p:nvPr/>
          </p:nvSpPr>
          <p:spPr bwMode="auto">
            <a:xfrm>
              <a:off x="4870"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20" name="Rectangle 117">
              <a:extLst>
                <a:ext uri="{FF2B5EF4-FFF2-40B4-BE49-F238E27FC236}">
                  <a16:creationId xmlns:a16="http://schemas.microsoft.com/office/drawing/2014/main" id="{C7DE78A2-211B-4482-AF5C-70CC53504B7F}"/>
                </a:ext>
              </a:extLst>
            </p:cNvPr>
            <p:cNvSpPr>
              <a:spLocks noChangeArrowheads="1"/>
            </p:cNvSpPr>
            <p:nvPr/>
          </p:nvSpPr>
          <p:spPr bwMode="auto">
            <a:xfrm>
              <a:off x="5173" y="2885"/>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21" name="AutoShape 118">
              <a:extLst>
                <a:ext uri="{FF2B5EF4-FFF2-40B4-BE49-F238E27FC236}">
                  <a16:creationId xmlns:a16="http://schemas.microsoft.com/office/drawing/2014/main" id="{CE067DB1-841A-4161-A2AD-CA24312DC180}"/>
                </a:ext>
              </a:extLst>
            </p:cNvPr>
            <p:cNvSpPr>
              <a:spLocks noChangeArrowheads="1"/>
            </p:cNvSpPr>
            <p:nvPr/>
          </p:nvSpPr>
          <p:spPr bwMode="auto">
            <a:xfrm>
              <a:off x="4740" y="2387"/>
              <a:ext cx="756" cy="318"/>
            </a:xfrm>
            <a:prstGeom prst="wedgeRoundRectCallout">
              <a:avLst>
                <a:gd name="adj1" fmla="val -72486"/>
                <a:gd name="adj2" fmla="val 35847"/>
                <a:gd name="adj3" fmla="val 16667"/>
              </a:avLst>
            </a:prstGeom>
            <a:solidFill>
              <a:srgbClr val="FF9900">
                <a:alpha val="38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发送了</a:t>
              </a:r>
              <a:r>
                <a:rPr lang="en-US" altLang="zh-CN" sz="1200">
                  <a:solidFill>
                    <a:srgbClr val="000000"/>
                  </a:solidFill>
                  <a:cs typeface="+mn-ea"/>
                  <a:sym typeface="+mn-lt"/>
                </a:rPr>
                <a:t>5</a:t>
              </a:r>
              <a:r>
                <a:rPr lang="zh-CN" altLang="en-US" sz="1200">
                  <a:solidFill>
                    <a:srgbClr val="000000"/>
                  </a:solidFill>
                  <a:cs typeface="+mn-ea"/>
                  <a:sym typeface="+mn-lt"/>
                </a:rPr>
                <a:t>帧，分界右移</a:t>
              </a:r>
              <a:r>
                <a:rPr lang="en-US" altLang="zh-CN" sz="1200">
                  <a:solidFill>
                    <a:srgbClr val="000000"/>
                  </a:solidFill>
                  <a:cs typeface="+mn-ea"/>
                  <a:sym typeface="+mn-lt"/>
                </a:rPr>
                <a:t>5</a:t>
              </a:r>
              <a:r>
                <a:rPr lang="zh-CN" altLang="en-US" sz="1200">
                  <a:solidFill>
                    <a:srgbClr val="000000"/>
                  </a:solidFill>
                  <a:cs typeface="+mn-ea"/>
                  <a:sym typeface="+mn-lt"/>
                </a:rPr>
                <a:t>帧</a:t>
              </a:r>
            </a:p>
          </p:txBody>
        </p:sp>
        <p:sp>
          <p:nvSpPr>
            <p:cNvPr id="122" name="AutoShape 120">
              <a:extLst>
                <a:ext uri="{FF2B5EF4-FFF2-40B4-BE49-F238E27FC236}">
                  <a16:creationId xmlns:a16="http://schemas.microsoft.com/office/drawing/2014/main" id="{905D7BCD-F31A-4546-BB6B-80AB9F937EFB}"/>
                </a:ext>
              </a:extLst>
            </p:cNvPr>
            <p:cNvSpPr>
              <a:spLocks noChangeArrowheads="1"/>
            </p:cNvSpPr>
            <p:nvPr/>
          </p:nvSpPr>
          <p:spPr bwMode="auto">
            <a:xfrm>
              <a:off x="3288" y="3339"/>
              <a:ext cx="907" cy="318"/>
            </a:xfrm>
            <a:prstGeom prst="wedgeRoundRectCallout">
              <a:avLst>
                <a:gd name="adj1" fmla="val 42505"/>
                <a:gd name="adj2" fmla="val -101259"/>
                <a:gd name="adj3" fmla="val 16667"/>
              </a:avLst>
            </a:prstGeom>
            <a:solidFill>
              <a:srgbClr val="EAEAEA"/>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未收到应答帧，窗口不移动</a:t>
              </a:r>
            </a:p>
          </p:txBody>
        </p:sp>
        <p:sp>
          <p:nvSpPr>
            <p:cNvPr id="123" name="Line 122">
              <a:extLst>
                <a:ext uri="{FF2B5EF4-FFF2-40B4-BE49-F238E27FC236}">
                  <a16:creationId xmlns:a16="http://schemas.microsoft.com/office/drawing/2014/main" id="{994237EB-67C8-4977-BD13-93ADDE4F0BBD}"/>
                </a:ext>
              </a:extLst>
            </p:cNvPr>
            <p:cNvSpPr>
              <a:spLocks noChangeShapeType="1"/>
            </p:cNvSpPr>
            <p:nvPr/>
          </p:nvSpPr>
          <p:spPr bwMode="auto">
            <a:xfrm>
              <a:off x="3200" y="2886"/>
              <a:ext cx="0" cy="1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124" name="Text Box 127">
            <a:extLst>
              <a:ext uri="{FF2B5EF4-FFF2-40B4-BE49-F238E27FC236}">
                <a16:creationId xmlns:a16="http://schemas.microsoft.com/office/drawing/2014/main" id="{7D931131-B17D-4EBF-8125-7B66D45DD436}"/>
              </a:ext>
            </a:extLst>
          </p:cNvPr>
          <p:cNvSpPr txBox="1">
            <a:spLocks noChangeArrowheads="1"/>
          </p:cNvSpPr>
          <p:nvPr/>
        </p:nvSpPr>
        <p:spPr bwMode="auto">
          <a:xfrm>
            <a:off x="3464425" y="3305102"/>
            <a:ext cx="497251"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ym typeface="+mn-lt"/>
              </a:rPr>
              <a:t>(a)</a:t>
            </a:r>
          </a:p>
        </p:txBody>
      </p:sp>
      <p:sp>
        <p:nvSpPr>
          <p:cNvPr id="125" name="Text Box 128">
            <a:extLst>
              <a:ext uri="{FF2B5EF4-FFF2-40B4-BE49-F238E27FC236}">
                <a16:creationId xmlns:a16="http://schemas.microsoft.com/office/drawing/2014/main" id="{F9A7C695-82E0-46D3-92E3-79B4B4352311}"/>
              </a:ext>
            </a:extLst>
          </p:cNvPr>
          <p:cNvSpPr txBox="1">
            <a:spLocks noChangeArrowheads="1"/>
          </p:cNvSpPr>
          <p:nvPr/>
        </p:nvSpPr>
        <p:spPr bwMode="auto">
          <a:xfrm>
            <a:off x="8134850" y="3305102"/>
            <a:ext cx="497251"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ym typeface="+mn-lt"/>
              </a:rPr>
              <a:t>(b)</a:t>
            </a:r>
          </a:p>
        </p:txBody>
      </p:sp>
      <p:sp>
        <p:nvSpPr>
          <p:cNvPr id="126" name="Text Box 129">
            <a:extLst>
              <a:ext uri="{FF2B5EF4-FFF2-40B4-BE49-F238E27FC236}">
                <a16:creationId xmlns:a16="http://schemas.microsoft.com/office/drawing/2014/main" id="{BF98B2DD-DAB1-4196-8BD7-EAC5C8163808}"/>
              </a:ext>
            </a:extLst>
          </p:cNvPr>
          <p:cNvSpPr txBox="1">
            <a:spLocks noChangeArrowheads="1"/>
          </p:cNvSpPr>
          <p:nvPr/>
        </p:nvSpPr>
        <p:spPr bwMode="auto">
          <a:xfrm>
            <a:off x="3462906" y="6256264"/>
            <a:ext cx="482824"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ym typeface="+mn-lt"/>
              </a:rPr>
              <a:t>(c)</a:t>
            </a:r>
          </a:p>
        </p:txBody>
      </p:sp>
      <p:sp>
        <p:nvSpPr>
          <p:cNvPr id="127" name="Text Box 130">
            <a:extLst>
              <a:ext uri="{FF2B5EF4-FFF2-40B4-BE49-F238E27FC236}">
                <a16:creationId xmlns:a16="http://schemas.microsoft.com/office/drawing/2014/main" id="{87BBB59B-AF15-4DC1-9AE3-016F1B026E06}"/>
              </a:ext>
            </a:extLst>
          </p:cNvPr>
          <p:cNvSpPr txBox="1">
            <a:spLocks noChangeArrowheads="1"/>
          </p:cNvSpPr>
          <p:nvPr/>
        </p:nvSpPr>
        <p:spPr bwMode="auto">
          <a:xfrm>
            <a:off x="8134850" y="6256264"/>
            <a:ext cx="497251"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ym typeface="+mn-lt"/>
              </a:rPr>
              <a:t>(d)</a:t>
            </a:r>
          </a:p>
        </p:txBody>
      </p:sp>
    </p:spTree>
    <p:extLst>
      <p:ext uri="{BB962C8B-B14F-4D97-AF65-F5344CB8AC3E}">
        <p14:creationId xmlns:p14="http://schemas.microsoft.com/office/powerpoint/2010/main" val="39344458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4BF4D-247D-4E73-A0EF-9ED750F351BF}"/>
              </a:ext>
            </a:extLst>
          </p:cNvPr>
          <p:cNvSpPr>
            <a:spLocks noGrp="1"/>
          </p:cNvSpPr>
          <p:nvPr>
            <p:ph type="title"/>
          </p:nvPr>
        </p:nvSpPr>
        <p:spPr/>
        <p:txBody>
          <a:bodyPr/>
          <a:lstStyle/>
          <a:p>
            <a:r>
              <a:rPr lang="zh-CN" altLang="en-US" dirty="0"/>
              <a:t>接收方窗口</a:t>
            </a:r>
          </a:p>
        </p:txBody>
      </p:sp>
      <p:sp>
        <p:nvSpPr>
          <p:cNvPr id="4" name="灯片编号占位符 3">
            <a:extLst>
              <a:ext uri="{FF2B5EF4-FFF2-40B4-BE49-F238E27FC236}">
                <a16:creationId xmlns:a16="http://schemas.microsoft.com/office/drawing/2014/main" id="{4209B6C6-C97E-4D7C-AF19-11103D6EC8DD}"/>
              </a:ext>
            </a:extLst>
          </p:cNvPr>
          <p:cNvSpPr>
            <a:spLocks noGrp="1"/>
          </p:cNvSpPr>
          <p:nvPr>
            <p:ph type="sldNum" sz="quarter" idx="12"/>
          </p:nvPr>
        </p:nvSpPr>
        <p:spPr/>
        <p:txBody>
          <a:bodyPr/>
          <a:lstStyle/>
          <a:p>
            <a:fld id="{C8BB1146-E542-4D4E-B8E9-6919A11DDD48}" type="slidenum">
              <a:rPr lang="en-US" smtClean="0"/>
              <a:t>56</a:t>
            </a:fld>
            <a:endParaRPr lang="en-US"/>
          </a:p>
        </p:txBody>
      </p:sp>
      <p:grpSp>
        <p:nvGrpSpPr>
          <p:cNvPr id="128" name="Group 3">
            <a:extLst>
              <a:ext uri="{FF2B5EF4-FFF2-40B4-BE49-F238E27FC236}">
                <a16:creationId xmlns:a16="http://schemas.microsoft.com/office/drawing/2014/main" id="{65B60DB2-D28E-4591-ADE4-883347E16DAF}"/>
              </a:ext>
            </a:extLst>
          </p:cNvPr>
          <p:cNvGrpSpPr>
            <a:grpSpLocks/>
          </p:cNvGrpSpPr>
          <p:nvPr/>
        </p:nvGrpSpPr>
        <p:grpSpPr bwMode="auto">
          <a:xfrm>
            <a:off x="2135189" y="1125538"/>
            <a:ext cx="3375025" cy="2195513"/>
            <a:chOff x="550" y="709"/>
            <a:chExt cx="2126" cy="1316"/>
          </a:xfrm>
        </p:grpSpPr>
        <p:sp>
          <p:nvSpPr>
            <p:cNvPr id="129" name="Rectangle 4">
              <a:extLst>
                <a:ext uri="{FF2B5EF4-FFF2-40B4-BE49-F238E27FC236}">
                  <a16:creationId xmlns:a16="http://schemas.microsoft.com/office/drawing/2014/main" id="{42395368-99B1-4379-A451-ED6F3A546490}"/>
                </a:ext>
              </a:extLst>
            </p:cNvPr>
            <p:cNvSpPr>
              <a:spLocks noChangeArrowheads="1"/>
            </p:cNvSpPr>
            <p:nvPr/>
          </p:nvSpPr>
          <p:spPr bwMode="auto">
            <a:xfrm>
              <a:off x="550" y="1062"/>
              <a:ext cx="1080"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30" name="Rectangle 5">
              <a:extLst>
                <a:ext uri="{FF2B5EF4-FFF2-40B4-BE49-F238E27FC236}">
                  <a16:creationId xmlns:a16="http://schemas.microsoft.com/office/drawing/2014/main" id="{242256C6-DDA2-4A78-BD1D-074A2B53FFC6}"/>
                </a:ext>
              </a:extLst>
            </p:cNvPr>
            <p:cNvSpPr>
              <a:spLocks noChangeArrowheads="1"/>
            </p:cNvSpPr>
            <p:nvPr/>
          </p:nvSpPr>
          <p:spPr bwMode="auto">
            <a:xfrm>
              <a:off x="2583"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31" name="Rectangle 6">
              <a:extLst>
                <a:ext uri="{FF2B5EF4-FFF2-40B4-BE49-F238E27FC236}">
                  <a16:creationId xmlns:a16="http://schemas.microsoft.com/office/drawing/2014/main" id="{2AAF0759-412D-4BDB-8271-4C98856F78D1}"/>
                </a:ext>
              </a:extLst>
            </p:cNvPr>
            <p:cNvSpPr>
              <a:spLocks noChangeArrowheads="1"/>
            </p:cNvSpPr>
            <p:nvPr/>
          </p:nvSpPr>
          <p:spPr bwMode="auto">
            <a:xfrm>
              <a:off x="2428"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32" name="Rectangle 7">
              <a:extLst>
                <a:ext uri="{FF2B5EF4-FFF2-40B4-BE49-F238E27FC236}">
                  <a16:creationId xmlns:a16="http://schemas.microsoft.com/office/drawing/2014/main" id="{B3FC4B41-0F60-4E01-BA9C-3C5C44ED4B7D}"/>
                </a:ext>
              </a:extLst>
            </p:cNvPr>
            <p:cNvSpPr>
              <a:spLocks noChangeArrowheads="1"/>
            </p:cNvSpPr>
            <p:nvPr/>
          </p:nvSpPr>
          <p:spPr bwMode="auto">
            <a:xfrm>
              <a:off x="2278"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33" name="Rectangle 8">
              <a:extLst>
                <a:ext uri="{FF2B5EF4-FFF2-40B4-BE49-F238E27FC236}">
                  <a16:creationId xmlns:a16="http://schemas.microsoft.com/office/drawing/2014/main" id="{10288618-CA82-4AB4-B285-0A351F6635A5}"/>
                </a:ext>
              </a:extLst>
            </p:cNvPr>
            <p:cNvSpPr>
              <a:spLocks noChangeArrowheads="1"/>
            </p:cNvSpPr>
            <p:nvPr/>
          </p:nvSpPr>
          <p:spPr bwMode="auto">
            <a:xfrm>
              <a:off x="2123"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34" name="Rectangle 9">
              <a:extLst>
                <a:ext uri="{FF2B5EF4-FFF2-40B4-BE49-F238E27FC236}">
                  <a16:creationId xmlns:a16="http://schemas.microsoft.com/office/drawing/2014/main" id="{081EE094-66EA-4120-AF9E-E18BAE02D860}"/>
                </a:ext>
              </a:extLst>
            </p:cNvPr>
            <p:cNvSpPr>
              <a:spLocks noChangeArrowheads="1"/>
            </p:cNvSpPr>
            <p:nvPr/>
          </p:nvSpPr>
          <p:spPr bwMode="auto">
            <a:xfrm>
              <a:off x="1979"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35" name="Rectangle 10">
              <a:extLst>
                <a:ext uri="{FF2B5EF4-FFF2-40B4-BE49-F238E27FC236}">
                  <a16:creationId xmlns:a16="http://schemas.microsoft.com/office/drawing/2014/main" id="{55BFD2C8-43DA-4DAA-B9A2-684EF06741E1}"/>
                </a:ext>
              </a:extLst>
            </p:cNvPr>
            <p:cNvSpPr>
              <a:spLocks noChangeArrowheads="1"/>
            </p:cNvSpPr>
            <p:nvPr/>
          </p:nvSpPr>
          <p:spPr bwMode="auto">
            <a:xfrm>
              <a:off x="183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36" name="Rectangle 11">
              <a:extLst>
                <a:ext uri="{FF2B5EF4-FFF2-40B4-BE49-F238E27FC236}">
                  <a16:creationId xmlns:a16="http://schemas.microsoft.com/office/drawing/2014/main" id="{F189EDAE-3A6A-485C-9840-381524D438A7}"/>
                </a:ext>
              </a:extLst>
            </p:cNvPr>
            <p:cNvSpPr>
              <a:spLocks noChangeArrowheads="1"/>
            </p:cNvSpPr>
            <p:nvPr/>
          </p:nvSpPr>
          <p:spPr bwMode="auto">
            <a:xfrm>
              <a:off x="1692"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137" name="Rectangle 12">
              <a:extLst>
                <a:ext uri="{FF2B5EF4-FFF2-40B4-BE49-F238E27FC236}">
                  <a16:creationId xmlns:a16="http://schemas.microsoft.com/office/drawing/2014/main" id="{AEA19A79-9702-470E-92F0-7F0683C2B4FF}"/>
                </a:ext>
              </a:extLst>
            </p:cNvPr>
            <p:cNvSpPr>
              <a:spLocks noChangeArrowheads="1"/>
            </p:cNvSpPr>
            <p:nvPr/>
          </p:nvSpPr>
          <p:spPr bwMode="auto">
            <a:xfrm>
              <a:off x="1520"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138" name="Rectangle 13">
              <a:extLst>
                <a:ext uri="{FF2B5EF4-FFF2-40B4-BE49-F238E27FC236}">
                  <a16:creationId xmlns:a16="http://schemas.microsoft.com/office/drawing/2014/main" id="{2689F3D9-F9F8-447C-8AD9-9B65D9A3CF53}"/>
                </a:ext>
              </a:extLst>
            </p:cNvPr>
            <p:cNvSpPr>
              <a:spLocks noChangeArrowheads="1"/>
            </p:cNvSpPr>
            <p:nvPr/>
          </p:nvSpPr>
          <p:spPr bwMode="auto">
            <a:xfrm>
              <a:off x="1364"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39" name="Rectangle 14">
              <a:extLst>
                <a:ext uri="{FF2B5EF4-FFF2-40B4-BE49-F238E27FC236}">
                  <a16:creationId xmlns:a16="http://schemas.microsoft.com/office/drawing/2014/main" id="{5CD02AD6-CE0A-4282-9D87-E7B1529CF20D}"/>
                </a:ext>
              </a:extLst>
            </p:cNvPr>
            <p:cNvSpPr>
              <a:spLocks noChangeArrowheads="1"/>
            </p:cNvSpPr>
            <p:nvPr/>
          </p:nvSpPr>
          <p:spPr bwMode="auto">
            <a:xfrm>
              <a:off x="1215"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40" name="Rectangle 15">
              <a:extLst>
                <a:ext uri="{FF2B5EF4-FFF2-40B4-BE49-F238E27FC236}">
                  <a16:creationId xmlns:a16="http://schemas.microsoft.com/office/drawing/2014/main" id="{D0489954-4AFF-4B69-B61A-C26BF53C7453}"/>
                </a:ext>
              </a:extLst>
            </p:cNvPr>
            <p:cNvSpPr>
              <a:spLocks noChangeArrowheads="1"/>
            </p:cNvSpPr>
            <p:nvPr/>
          </p:nvSpPr>
          <p:spPr bwMode="auto">
            <a:xfrm>
              <a:off x="1060"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41" name="Rectangle 16">
              <a:extLst>
                <a:ext uri="{FF2B5EF4-FFF2-40B4-BE49-F238E27FC236}">
                  <a16:creationId xmlns:a16="http://schemas.microsoft.com/office/drawing/2014/main" id="{517165C5-BCAD-4854-B111-68C46B76FACE}"/>
                </a:ext>
              </a:extLst>
            </p:cNvPr>
            <p:cNvSpPr>
              <a:spLocks noChangeArrowheads="1"/>
            </p:cNvSpPr>
            <p:nvPr/>
          </p:nvSpPr>
          <p:spPr bwMode="auto">
            <a:xfrm>
              <a:off x="91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42" name="Rectangle 17">
              <a:extLst>
                <a:ext uri="{FF2B5EF4-FFF2-40B4-BE49-F238E27FC236}">
                  <a16:creationId xmlns:a16="http://schemas.microsoft.com/office/drawing/2014/main" id="{B5514CE9-0614-456A-AD2A-D22C6E299D74}"/>
                </a:ext>
              </a:extLst>
            </p:cNvPr>
            <p:cNvSpPr>
              <a:spLocks noChangeArrowheads="1"/>
            </p:cNvSpPr>
            <p:nvPr/>
          </p:nvSpPr>
          <p:spPr bwMode="auto">
            <a:xfrm>
              <a:off x="767"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43" name="Rectangle 18">
              <a:extLst>
                <a:ext uri="{FF2B5EF4-FFF2-40B4-BE49-F238E27FC236}">
                  <a16:creationId xmlns:a16="http://schemas.microsoft.com/office/drawing/2014/main" id="{AA34D97E-F6A4-48F4-894F-F722484427F7}"/>
                </a:ext>
              </a:extLst>
            </p:cNvPr>
            <p:cNvSpPr>
              <a:spLocks noChangeArrowheads="1"/>
            </p:cNvSpPr>
            <p:nvPr/>
          </p:nvSpPr>
          <p:spPr bwMode="auto">
            <a:xfrm>
              <a:off x="60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44" name="Line 19">
              <a:extLst>
                <a:ext uri="{FF2B5EF4-FFF2-40B4-BE49-F238E27FC236}">
                  <a16:creationId xmlns:a16="http://schemas.microsoft.com/office/drawing/2014/main" id="{E196E272-EC7B-4ECB-82F5-A95C1305682F}"/>
                </a:ext>
              </a:extLst>
            </p:cNvPr>
            <p:cNvSpPr>
              <a:spLocks noChangeShapeType="1"/>
            </p:cNvSpPr>
            <p:nvPr/>
          </p:nvSpPr>
          <p:spPr bwMode="auto">
            <a:xfrm>
              <a:off x="550" y="1175"/>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45" name="Line 20">
              <a:extLst>
                <a:ext uri="{FF2B5EF4-FFF2-40B4-BE49-F238E27FC236}">
                  <a16:creationId xmlns:a16="http://schemas.microsoft.com/office/drawing/2014/main" id="{ECC1FAB4-1332-428D-BC9D-87FEDDC1870D}"/>
                </a:ext>
              </a:extLst>
            </p:cNvPr>
            <p:cNvSpPr>
              <a:spLocks noChangeShapeType="1"/>
            </p:cNvSpPr>
            <p:nvPr/>
          </p:nvSpPr>
          <p:spPr bwMode="auto">
            <a:xfrm>
              <a:off x="550" y="1332"/>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46" name="Line 21">
              <a:extLst>
                <a:ext uri="{FF2B5EF4-FFF2-40B4-BE49-F238E27FC236}">
                  <a16:creationId xmlns:a16="http://schemas.microsoft.com/office/drawing/2014/main" id="{8DFABC75-6B9E-4ED4-9971-E0BBFC0FF0CB}"/>
                </a:ext>
              </a:extLst>
            </p:cNvPr>
            <p:cNvSpPr>
              <a:spLocks noChangeShapeType="1"/>
            </p:cNvSpPr>
            <p:nvPr/>
          </p:nvSpPr>
          <p:spPr bwMode="auto">
            <a:xfrm>
              <a:off x="550" y="782"/>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47" name="AutoShape 22">
              <a:extLst>
                <a:ext uri="{FF2B5EF4-FFF2-40B4-BE49-F238E27FC236}">
                  <a16:creationId xmlns:a16="http://schemas.microsoft.com/office/drawing/2014/main" id="{19739280-8B7F-4B21-964C-6606263A25EB}"/>
                </a:ext>
              </a:extLst>
            </p:cNvPr>
            <p:cNvSpPr>
              <a:spLocks noChangeArrowheads="1"/>
            </p:cNvSpPr>
            <p:nvPr/>
          </p:nvSpPr>
          <p:spPr bwMode="auto">
            <a:xfrm>
              <a:off x="884" y="1571"/>
              <a:ext cx="1633" cy="454"/>
            </a:xfrm>
            <a:prstGeom prst="wedgeRoundRectCallout">
              <a:avLst>
                <a:gd name="adj1" fmla="val -39222"/>
                <a:gd name="adj2" fmla="val -75773"/>
                <a:gd name="adj3" fmla="val 16667"/>
              </a:avLst>
            </a:prstGeom>
            <a:solidFill>
              <a:srgbClr val="92D050">
                <a:alpha val="50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初始时，未接收任何帧，分界和窗口的左边界重叠，窗口中的帧都是可以接收的帧。</a:t>
              </a:r>
            </a:p>
          </p:txBody>
        </p:sp>
        <p:sp>
          <p:nvSpPr>
            <p:cNvPr id="148" name="AutoShape 23">
              <a:extLst>
                <a:ext uri="{FF2B5EF4-FFF2-40B4-BE49-F238E27FC236}">
                  <a16:creationId xmlns:a16="http://schemas.microsoft.com/office/drawing/2014/main" id="{62CE2BEC-7218-417A-A0E6-87E7F27BF7BA}"/>
                </a:ext>
              </a:extLst>
            </p:cNvPr>
            <p:cNvSpPr>
              <a:spLocks noChangeArrowheads="1"/>
            </p:cNvSpPr>
            <p:nvPr/>
          </p:nvSpPr>
          <p:spPr bwMode="auto">
            <a:xfrm>
              <a:off x="1746" y="709"/>
              <a:ext cx="816" cy="318"/>
            </a:xfrm>
            <a:prstGeom prst="wedgeRoundRectCallout">
              <a:avLst>
                <a:gd name="adj1" fmla="val -48653"/>
                <a:gd name="adj2" fmla="val 88366"/>
                <a:gd name="adj3" fmla="val 16667"/>
              </a:avLst>
            </a:prstGeom>
            <a:solidFill>
              <a:srgbClr val="FF3300">
                <a:alpha val="23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窗口右边是不可以接收的帧</a:t>
              </a:r>
            </a:p>
          </p:txBody>
        </p:sp>
        <p:sp>
          <p:nvSpPr>
            <p:cNvPr id="149" name="Rectangle 24">
              <a:extLst>
                <a:ext uri="{FF2B5EF4-FFF2-40B4-BE49-F238E27FC236}">
                  <a16:creationId xmlns:a16="http://schemas.microsoft.com/office/drawing/2014/main" id="{5AFD09B8-F383-4DDA-91F5-9B040BB809EE}"/>
                </a:ext>
              </a:extLst>
            </p:cNvPr>
            <p:cNvSpPr>
              <a:spLocks noChangeArrowheads="1"/>
            </p:cNvSpPr>
            <p:nvPr/>
          </p:nvSpPr>
          <p:spPr bwMode="auto">
            <a:xfrm>
              <a:off x="705"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0" name="Rectangle 25">
              <a:extLst>
                <a:ext uri="{FF2B5EF4-FFF2-40B4-BE49-F238E27FC236}">
                  <a16:creationId xmlns:a16="http://schemas.microsoft.com/office/drawing/2014/main" id="{CC966BCF-6A7C-4ABF-8C15-CC9DA3DF1084}"/>
                </a:ext>
              </a:extLst>
            </p:cNvPr>
            <p:cNvSpPr>
              <a:spLocks noChangeArrowheads="1"/>
            </p:cNvSpPr>
            <p:nvPr/>
          </p:nvSpPr>
          <p:spPr bwMode="auto">
            <a:xfrm>
              <a:off x="1012"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1" name="Rectangle 26">
              <a:extLst>
                <a:ext uri="{FF2B5EF4-FFF2-40B4-BE49-F238E27FC236}">
                  <a16:creationId xmlns:a16="http://schemas.microsoft.com/office/drawing/2014/main" id="{6C0B144C-ED80-46CB-873F-503729915C71}"/>
                </a:ext>
              </a:extLst>
            </p:cNvPr>
            <p:cNvSpPr>
              <a:spLocks noChangeArrowheads="1"/>
            </p:cNvSpPr>
            <p:nvPr/>
          </p:nvSpPr>
          <p:spPr bwMode="auto">
            <a:xfrm>
              <a:off x="1318"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2" name="Rectangle 27">
              <a:extLst>
                <a:ext uri="{FF2B5EF4-FFF2-40B4-BE49-F238E27FC236}">
                  <a16:creationId xmlns:a16="http://schemas.microsoft.com/office/drawing/2014/main" id="{B5FF9D18-E10E-43A3-B861-8E2378863923}"/>
                </a:ext>
              </a:extLst>
            </p:cNvPr>
            <p:cNvSpPr>
              <a:spLocks noChangeArrowheads="1"/>
            </p:cNvSpPr>
            <p:nvPr/>
          </p:nvSpPr>
          <p:spPr bwMode="auto">
            <a:xfrm>
              <a:off x="1631"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3" name="Rectangle 28">
              <a:extLst>
                <a:ext uri="{FF2B5EF4-FFF2-40B4-BE49-F238E27FC236}">
                  <a16:creationId xmlns:a16="http://schemas.microsoft.com/office/drawing/2014/main" id="{4E660150-F912-413E-AB0C-A650300589C7}"/>
                </a:ext>
              </a:extLst>
            </p:cNvPr>
            <p:cNvSpPr>
              <a:spLocks noChangeArrowheads="1"/>
            </p:cNvSpPr>
            <p:nvPr/>
          </p:nvSpPr>
          <p:spPr bwMode="auto">
            <a:xfrm>
              <a:off x="1927"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4" name="Rectangle 29">
              <a:extLst>
                <a:ext uri="{FF2B5EF4-FFF2-40B4-BE49-F238E27FC236}">
                  <a16:creationId xmlns:a16="http://schemas.microsoft.com/office/drawing/2014/main" id="{022C6099-055A-4A64-97B9-49E80210B0F9}"/>
                </a:ext>
              </a:extLst>
            </p:cNvPr>
            <p:cNvSpPr>
              <a:spLocks noChangeArrowheads="1"/>
            </p:cNvSpPr>
            <p:nvPr/>
          </p:nvSpPr>
          <p:spPr bwMode="auto">
            <a:xfrm>
              <a:off x="2222"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5" name="Rectangle 30">
              <a:extLst>
                <a:ext uri="{FF2B5EF4-FFF2-40B4-BE49-F238E27FC236}">
                  <a16:creationId xmlns:a16="http://schemas.microsoft.com/office/drawing/2014/main" id="{12BC9F3A-1BBB-46C2-B54F-1DCB26EA2511}"/>
                </a:ext>
              </a:extLst>
            </p:cNvPr>
            <p:cNvSpPr>
              <a:spLocks noChangeArrowheads="1"/>
            </p:cNvSpPr>
            <p:nvPr/>
          </p:nvSpPr>
          <p:spPr bwMode="auto">
            <a:xfrm>
              <a:off x="2525" y="1174"/>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grpSp>
      <p:grpSp>
        <p:nvGrpSpPr>
          <p:cNvPr id="156" name="Group 129">
            <a:extLst>
              <a:ext uri="{FF2B5EF4-FFF2-40B4-BE49-F238E27FC236}">
                <a16:creationId xmlns:a16="http://schemas.microsoft.com/office/drawing/2014/main" id="{7A1EA6B5-981D-479F-B37A-C5057CDE8A25}"/>
              </a:ext>
            </a:extLst>
          </p:cNvPr>
          <p:cNvGrpSpPr>
            <a:grpSpLocks/>
          </p:cNvGrpSpPr>
          <p:nvPr/>
        </p:nvGrpSpPr>
        <p:grpSpPr bwMode="auto">
          <a:xfrm>
            <a:off x="6600826" y="4006852"/>
            <a:ext cx="3375025" cy="2016125"/>
            <a:chOff x="3198" y="2478"/>
            <a:chExt cx="2126" cy="1270"/>
          </a:xfrm>
        </p:grpSpPr>
        <p:sp>
          <p:nvSpPr>
            <p:cNvPr id="157" name="Rectangle 93">
              <a:extLst>
                <a:ext uri="{FF2B5EF4-FFF2-40B4-BE49-F238E27FC236}">
                  <a16:creationId xmlns:a16="http://schemas.microsoft.com/office/drawing/2014/main" id="{D31C801C-1C70-412C-B11C-1D3EA548310F}"/>
                </a:ext>
              </a:extLst>
            </p:cNvPr>
            <p:cNvSpPr>
              <a:spLocks noChangeArrowheads="1"/>
            </p:cNvSpPr>
            <p:nvPr/>
          </p:nvSpPr>
          <p:spPr bwMode="auto">
            <a:xfrm>
              <a:off x="3660" y="2864"/>
              <a:ext cx="914" cy="393"/>
            </a:xfrm>
            <a:prstGeom prst="rect">
              <a:avLst/>
            </a:prstGeom>
            <a:solidFill>
              <a:srgbClr val="C0C0C0"/>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8" name="Rectangle 94">
              <a:extLst>
                <a:ext uri="{FF2B5EF4-FFF2-40B4-BE49-F238E27FC236}">
                  <a16:creationId xmlns:a16="http://schemas.microsoft.com/office/drawing/2014/main" id="{7892D46A-F54C-458B-BC71-F6BE1A00C9B5}"/>
                </a:ext>
              </a:extLst>
            </p:cNvPr>
            <p:cNvSpPr>
              <a:spLocks noChangeArrowheads="1"/>
            </p:cNvSpPr>
            <p:nvPr/>
          </p:nvSpPr>
          <p:spPr bwMode="auto">
            <a:xfrm flipH="1">
              <a:off x="4575" y="2864"/>
              <a:ext cx="152"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9" name="Rectangle 95">
              <a:extLst>
                <a:ext uri="{FF2B5EF4-FFF2-40B4-BE49-F238E27FC236}">
                  <a16:creationId xmlns:a16="http://schemas.microsoft.com/office/drawing/2014/main" id="{A521FE6E-0B5F-40D0-8B6A-AFE342F7C1FA}"/>
                </a:ext>
              </a:extLst>
            </p:cNvPr>
            <p:cNvSpPr>
              <a:spLocks noChangeArrowheads="1"/>
            </p:cNvSpPr>
            <p:nvPr/>
          </p:nvSpPr>
          <p:spPr bwMode="auto">
            <a:xfrm>
              <a:off x="5231"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60" name="Rectangle 96">
              <a:extLst>
                <a:ext uri="{FF2B5EF4-FFF2-40B4-BE49-F238E27FC236}">
                  <a16:creationId xmlns:a16="http://schemas.microsoft.com/office/drawing/2014/main" id="{CDB5AB8A-180C-4A34-A146-799A895AC76E}"/>
                </a:ext>
              </a:extLst>
            </p:cNvPr>
            <p:cNvSpPr>
              <a:spLocks noChangeArrowheads="1"/>
            </p:cNvSpPr>
            <p:nvPr/>
          </p:nvSpPr>
          <p:spPr bwMode="auto">
            <a:xfrm>
              <a:off x="5076"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61" name="Rectangle 97">
              <a:extLst>
                <a:ext uri="{FF2B5EF4-FFF2-40B4-BE49-F238E27FC236}">
                  <a16:creationId xmlns:a16="http://schemas.microsoft.com/office/drawing/2014/main" id="{3967EE10-9489-4D5D-853D-1CE8DDF796C3}"/>
                </a:ext>
              </a:extLst>
            </p:cNvPr>
            <p:cNvSpPr>
              <a:spLocks noChangeArrowheads="1"/>
            </p:cNvSpPr>
            <p:nvPr/>
          </p:nvSpPr>
          <p:spPr bwMode="auto">
            <a:xfrm>
              <a:off x="4926"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62" name="Rectangle 98">
              <a:extLst>
                <a:ext uri="{FF2B5EF4-FFF2-40B4-BE49-F238E27FC236}">
                  <a16:creationId xmlns:a16="http://schemas.microsoft.com/office/drawing/2014/main" id="{848ECD01-DFBE-4862-94B8-B1B00A4E45AD}"/>
                </a:ext>
              </a:extLst>
            </p:cNvPr>
            <p:cNvSpPr>
              <a:spLocks noChangeArrowheads="1"/>
            </p:cNvSpPr>
            <p:nvPr/>
          </p:nvSpPr>
          <p:spPr bwMode="auto">
            <a:xfrm>
              <a:off x="4771"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63" name="Rectangle 99">
              <a:extLst>
                <a:ext uri="{FF2B5EF4-FFF2-40B4-BE49-F238E27FC236}">
                  <a16:creationId xmlns:a16="http://schemas.microsoft.com/office/drawing/2014/main" id="{E090371E-4B88-4998-B5D1-E02B0869BF45}"/>
                </a:ext>
              </a:extLst>
            </p:cNvPr>
            <p:cNvSpPr>
              <a:spLocks noChangeArrowheads="1"/>
            </p:cNvSpPr>
            <p:nvPr/>
          </p:nvSpPr>
          <p:spPr bwMode="auto">
            <a:xfrm>
              <a:off x="4627"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64" name="Rectangle 100">
              <a:extLst>
                <a:ext uri="{FF2B5EF4-FFF2-40B4-BE49-F238E27FC236}">
                  <a16:creationId xmlns:a16="http://schemas.microsoft.com/office/drawing/2014/main" id="{F185A9C8-738B-4B87-87F6-C7D4DA43E6DA}"/>
                </a:ext>
              </a:extLst>
            </p:cNvPr>
            <p:cNvSpPr>
              <a:spLocks noChangeArrowheads="1"/>
            </p:cNvSpPr>
            <p:nvPr/>
          </p:nvSpPr>
          <p:spPr bwMode="auto">
            <a:xfrm>
              <a:off x="448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65" name="Rectangle 101">
              <a:extLst>
                <a:ext uri="{FF2B5EF4-FFF2-40B4-BE49-F238E27FC236}">
                  <a16:creationId xmlns:a16="http://schemas.microsoft.com/office/drawing/2014/main" id="{945ACCA7-2283-4B07-90D9-11F0BE24B9C3}"/>
                </a:ext>
              </a:extLst>
            </p:cNvPr>
            <p:cNvSpPr>
              <a:spLocks noChangeArrowheads="1"/>
            </p:cNvSpPr>
            <p:nvPr/>
          </p:nvSpPr>
          <p:spPr bwMode="auto">
            <a:xfrm>
              <a:off x="4340"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166" name="Rectangle 102">
              <a:extLst>
                <a:ext uri="{FF2B5EF4-FFF2-40B4-BE49-F238E27FC236}">
                  <a16:creationId xmlns:a16="http://schemas.microsoft.com/office/drawing/2014/main" id="{F58BFDF6-4C02-4527-B376-D059C76DA098}"/>
                </a:ext>
              </a:extLst>
            </p:cNvPr>
            <p:cNvSpPr>
              <a:spLocks noChangeArrowheads="1"/>
            </p:cNvSpPr>
            <p:nvPr/>
          </p:nvSpPr>
          <p:spPr bwMode="auto">
            <a:xfrm>
              <a:off x="4168"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167" name="Rectangle 103">
              <a:extLst>
                <a:ext uri="{FF2B5EF4-FFF2-40B4-BE49-F238E27FC236}">
                  <a16:creationId xmlns:a16="http://schemas.microsoft.com/office/drawing/2014/main" id="{BD449F2D-CC22-4A3C-8578-BC03AB6E7D23}"/>
                </a:ext>
              </a:extLst>
            </p:cNvPr>
            <p:cNvSpPr>
              <a:spLocks noChangeArrowheads="1"/>
            </p:cNvSpPr>
            <p:nvPr/>
          </p:nvSpPr>
          <p:spPr bwMode="auto">
            <a:xfrm>
              <a:off x="4012"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68" name="Rectangle 104">
              <a:extLst>
                <a:ext uri="{FF2B5EF4-FFF2-40B4-BE49-F238E27FC236}">
                  <a16:creationId xmlns:a16="http://schemas.microsoft.com/office/drawing/2014/main" id="{D5BE1AC5-4158-4830-915C-9313403A0C84}"/>
                </a:ext>
              </a:extLst>
            </p:cNvPr>
            <p:cNvSpPr>
              <a:spLocks noChangeArrowheads="1"/>
            </p:cNvSpPr>
            <p:nvPr/>
          </p:nvSpPr>
          <p:spPr bwMode="auto">
            <a:xfrm>
              <a:off x="3863"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69" name="Rectangle 105">
              <a:extLst>
                <a:ext uri="{FF2B5EF4-FFF2-40B4-BE49-F238E27FC236}">
                  <a16:creationId xmlns:a16="http://schemas.microsoft.com/office/drawing/2014/main" id="{F5741146-3A79-4F5F-9CA7-0F7F8CE0C1CF}"/>
                </a:ext>
              </a:extLst>
            </p:cNvPr>
            <p:cNvSpPr>
              <a:spLocks noChangeArrowheads="1"/>
            </p:cNvSpPr>
            <p:nvPr/>
          </p:nvSpPr>
          <p:spPr bwMode="auto">
            <a:xfrm>
              <a:off x="3708"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70" name="Rectangle 106">
              <a:extLst>
                <a:ext uri="{FF2B5EF4-FFF2-40B4-BE49-F238E27FC236}">
                  <a16:creationId xmlns:a16="http://schemas.microsoft.com/office/drawing/2014/main" id="{EC4A40DB-42BD-44D2-9AE0-54B4AD64E397}"/>
                </a:ext>
              </a:extLst>
            </p:cNvPr>
            <p:cNvSpPr>
              <a:spLocks noChangeArrowheads="1"/>
            </p:cNvSpPr>
            <p:nvPr/>
          </p:nvSpPr>
          <p:spPr bwMode="auto">
            <a:xfrm>
              <a:off x="356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71" name="Rectangle 107">
              <a:extLst>
                <a:ext uri="{FF2B5EF4-FFF2-40B4-BE49-F238E27FC236}">
                  <a16:creationId xmlns:a16="http://schemas.microsoft.com/office/drawing/2014/main" id="{03710784-F453-4CAA-8DB3-09B4C4663D14}"/>
                </a:ext>
              </a:extLst>
            </p:cNvPr>
            <p:cNvSpPr>
              <a:spLocks noChangeArrowheads="1"/>
            </p:cNvSpPr>
            <p:nvPr/>
          </p:nvSpPr>
          <p:spPr bwMode="auto">
            <a:xfrm>
              <a:off x="3415"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72" name="Rectangle 108">
              <a:extLst>
                <a:ext uri="{FF2B5EF4-FFF2-40B4-BE49-F238E27FC236}">
                  <a16:creationId xmlns:a16="http://schemas.microsoft.com/office/drawing/2014/main" id="{F1693667-EC74-4342-A4DA-173A3F8CA2F5}"/>
                </a:ext>
              </a:extLst>
            </p:cNvPr>
            <p:cNvSpPr>
              <a:spLocks noChangeArrowheads="1"/>
            </p:cNvSpPr>
            <p:nvPr/>
          </p:nvSpPr>
          <p:spPr bwMode="auto">
            <a:xfrm>
              <a:off x="325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73" name="Line 109">
              <a:extLst>
                <a:ext uri="{FF2B5EF4-FFF2-40B4-BE49-F238E27FC236}">
                  <a16:creationId xmlns:a16="http://schemas.microsoft.com/office/drawing/2014/main" id="{7A2027BE-916A-4061-A0D1-1807F36C4ADD}"/>
                </a:ext>
              </a:extLst>
            </p:cNvPr>
            <p:cNvSpPr>
              <a:spLocks noChangeShapeType="1"/>
            </p:cNvSpPr>
            <p:nvPr/>
          </p:nvSpPr>
          <p:spPr bwMode="auto">
            <a:xfrm>
              <a:off x="3198" y="2977"/>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74" name="Line 110">
              <a:extLst>
                <a:ext uri="{FF2B5EF4-FFF2-40B4-BE49-F238E27FC236}">
                  <a16:creationId xmlns:a16="http://schemas.microsoft.com/office/drawing/2014/main" id="{37DA528D-F33B-4CB9-AB4A-B02E60E67353}"/>
                </a:ext>
              </a:extLst>
            </p:cNvPr>
            <p:cNvSpPr>
              <a:spLocks noChangeShapeType="1"/>
            </p:cNvSpPr>
            <p:nvPr/>
          </p:nvSpPr>
          <p:spPr bwMode="auto">
            <a:xfrm>
              <a:off x="3198" y="3134"/>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75" name="Line 111">
              <a:extLst>
                <a:ext uri="{FF2B5EF4-FFF2-40B4-BE49-F238E27FC236}">
                  <a16:creationId xmlns:a16="http://schemas.microsoft.com/office/drawing/2014/main" id="{8BF88815-DA2E-467A-BBD0-3BFDE4A1A476}"/>
                </a:ext>
              </a:extLst>
            </p:cNvPr>
            <p:cNvSpPr>
              <a:spLocks noChangeShapeType="1"/>
            </p:cNvSpPr>
            <p:nvPr/>
          </p:nvSpPr>
          <p:spPr bwMode="auto">
            <a:xfrm>
              <a:off x="4574" y="2584"/>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76" name="Rectangle 112">
              <a:extLst>
                <a:ext uri="{FF2B5EF4-FFF2-40B4-BE49-F238E27FC236}">
                  <a16:creationId xmlns:a16="http://schemas.microsoft.com/office/drawing/2014/main" id="{F1E8684F-6366-4D37-A4F7-048E069DDBD4}"/>
                </a:ext>
              </a:extLst>
            </p:cNvPr>
            <p:cNvSpPr>
              <a:spLocks noChangeArrowheads="1"/>
            </p:cNvSpPr>
            <p:nvPr/>
          </p:nvSpPr>
          <p:spPr bwMode="auto">
            <a:xfrm>
              <a:off x="3353"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77" name="Rectangle 113">
              <a:extLst>
                <a:ext uri="{FF2B5EF4-FFF2-40B4-BE49-F238E27FC236}">
                  <a16:creationId xmlns:a16="http://schemas.microsoft.com/office/drawing/2014/main" id="{B57FEF1E-1FDA-4ADD-87ED-B0F727B74299}"/>
                </a:ext>
              </a:extLst>
            </p:cNvPr>
            <p:cNvSpPr>
              <a:spLocks noChangeArrowheads="1"/>
            </p:cNvSpPr>
            <p:nvPr/>
          </p:nvSpPr>
          <p:spPr bwMode="auto">
            <a:xfrm>
              <a:off x="3660"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78" name="Rectangle 114">
              <a:extLst>
                <a:ext uri="{FF2B5EF4-FFF2-40B4-BE49-F238E27FC236}">
                  <a16:creationId xmlns:a16="http://schemas.microsoft.com/office/drawing/2014/main" id="{ED5A77D3-FC69-4A88-BC02-F01F3E68296D}"/>
                </a:ext>
              </a:extLst>
            </p:cNvPr>
            <p:cNvSpPr>
              <a:spLocks noChangeArrowheads="1"/>
            </p:cNvSpPr>
            <p:nvPr/>
          </p:nvSpPr>
          <p:spPr bwMode="auto">
            <a:xfrm>
              <a:off x="3966"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79" name="Rectangle 115">
              <a:extLst>
                <a:ext uri="{FF2B5EF4-FFF2-40B4-BE49-F238E27FC236}">
                  <a16:creationId xmlns:a16="http://schemas.microsoft.com/office/drawing/2014/main" id="{DDDABABE-7C27-4F13-80DC-E392F75B8AD0}"/>
                </a:ext>
              </a:extLst>
            </p:cNvPr>
            <p:cNvSpPr>
              <a:spLocks noChangeArrowheads="1"/>
            </p:cNvSpPr>
            <p:nvPr/>
          </p:nvSpPr>
          <p:spPr bwMode="auto">
            <a:xfrm>
              <a:off x="4279"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80" name="Rectangle 116">
              <a:extLst>
                <a:ext uri="{FF2B5EF4-FFF2-40B4-BE49-F238E27FC236}">
                  <a16:creationId xmlns:a16="http://schemas.microsoft.com/office/drawing/2014/main" id="{E21F98AF-2398-4B1F-9AC4-A19A2BB81A08}"/>
                </a:ext>
              </a:extLst>
            </p:cNvPr>
            <p:cNvSpPr>
              <a:spLocks noChangeArrowheads="1"/>
            </p:cNvSpPr>
            <p:nvPr/>
          </p:nvSpPr>
          <p:spPr bwMode="auto">
            <a:xfrm>
              <a:off x="4575"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81" name="Rectangle 117">
              <a:extLst>
                <a:ext uri="{FF2B5EF4-FFF2-40B4-BE49-F238E27FC236}">
                  <a16:creationId xmlns:a16="http://schemas.microsoft.com/office/drawing/2014/main" id="{B3628829-FB26-4304-AD84-C4B45F246CBB}"/>
                </a:ext>
              </a:extLst>
            </p:cNvPr>
            <p:cNvSpPr>
              <a:spLocks noChangeArrowheads="1"/>
            </p:cNvSpPr>
            <p:nvPr/>
          </p:nvSpPr>
          <p:spPr bwMode="auto">
            <a:xfrm>
              <a:off x="4870"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82" name="Rectangle 118">
              <a:extLst>
                <a:ext uri="{FF2B5EF4-FFF2-40B4-BE49-F238E27FC236}">
                  <a16:creationId xmlns:a16="http://schemas.microsoft.com/office/drawing/2014/main" id="{F72065DC-BF69-44F2-B299-691448F90558}"/>
                </a:ext>
              </a:extLst>
            </p:cNvPr>
            <p:cNvSpPr>
              <a:spLocks noChangeArrowheads="1"/>
            </p:cNvSpPr>
            <p:nvPr/>
          </p:nvSpPr>
          <p:spPr bwMode="auto">
            <a:xfrm>
              <a:off x="5173"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83" name="AutoShape 119">
              <a:extLst>
                <a:ext uri="{FF2B5EF4-FFF2-40B4-BE49-F238E27FC236}">
                  <a16:creationId xmlns:a16="http://schemas.microsoft.com/office/drawing/2014/main" id="{CD1F06BC-ACEA-4930-B414-06D44467EF7B}"/>
                </a:ext>
              </a:extLst>
            </p:cNvPr>
            <p:cNvSpPr>
              <a:spLocks noChangeArrowheads="1"/>
            </p:cNvSpPr>
            <p:nvPr/>
          </p:nvSpPr>
          <p:spPr bwMode="auto">
            <a:xfrm>
              <a:off x="3379" y="2478"/>
              <a:ext cx="953" cy="318"/>
            </a:xfrm>
            <a:prstGeom prst="wedgeRoundRectCallout">
              <a:avLst>
                <a:gd name="adj1" fmla="val 73296"/>
                <a:gd name="adj2" fmla="val 30190"/>
                <a:gd name="adj3" fmla="val 16667"/>
              </a:avLst>
            </a:prstGeom>
            <a:solidFill>
              <a:srgbClr val="FF9900">
                <a:alpha val="25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收到了</a:t>
              </a:r>
              <a:r>
                <a:rPr lang="en-US" altLang="zh-CN" sz="1200">
                  <a:solidFill>
                    <a:srgbClr val="000000"/>
                  </a:solidFill>
                  <a:cs typeface="+mn-ea"/>
                  <a:sym typeface="+mn-lt"/>
                </a:rPr>
                <a:t>5</a:t>
              </a:r>
              <a:r>
                <a:rPr lang="zh-CN" altLang="en-US" sz="1200">
                  <a:solidFill>
                    <a:srgbClr val="000000"/>
                  </a:solidFill>
                  <a:cs typeface="+mn-ea"/>
                  <a:sym typeface="+mn-lt"/>
                </a:rPr>
                <a:t>个新的帧，分界右移</a:t>
              </a:r>
              <a:r>
                <a:rPr lang="en-US" altLang="zh-CN" sz="1200">
                  <a:solidFill>
                    <a:srgbClr val="000000"/>
                  </a:solidFill>
                  <a:cs typeface="+mn-ea"/>
                  <a:sym typeface="+mn-lt"/>
                </a:rPr>
                <a:t>5</a:t>
              </a:r>
              <a:r>
                <a:rPr lang="zh-CN" altLang="en-US" sz="1200">
                  <a:solidFill>
                    <a:srgbClr val="000000"/>
                  </a:solidFill>
                  <a:cs typeface="+mn-ea"/>
                  <a:sym typeface="+mn-lt"/>
                </a:rPr>
                <a:t>帧</a:t>
              </a:r>
            </a:p>
          </p:txBody>
        </p:sp>
        <p:sp>
          <p:nvSpPr>
            <p:cNvPr id="184" name="AutoShape 120">
              <a:extLst>
                <a:ext uri="{FF2B5EF4-FFF2-40B4-BE49-F238E27FC236}">
                  <a16:creationId xmlns:a16="http://schemas.microsoft.com/office/drawing/2014/main" id="{E8520829-A558-4A23-BBD2-20DBCEE5A1A1}"/>
                </a:ext>
              </a:extLst>
            </p:cNvPr>
            <p:cNvSpPr>
              <a:spLocks noChangeArrowheads="1"/>
            </p:cNvSpPr>
            <p:nvPr/>
          </p:nvSpPr>
          <p:spPr bwMode="auto">
            <a:xfrm>
              <a:off x="3288" y="3430"/>
              <a:ext cx="907" cy="318"/>
            </a:xfrm>
            <a:prstGeom prst="wedgeRoundRectCallout">
              <a:avLst>
                <a:gd name="adj1" fmla="val 42505"/>
                <a:gd name="adj2" fmla="val -101259"/>
                <a:gd name="adj3" fmla="val 16667"/>
              </a:avLst>
            </a:prstGeom>
            <a:solidFill>
              <a:srgbClr val="EAEAEA"/>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未发送确认帧，窗口不移动</a:t>
              </a:r>
            </a:p>
          </p:txBody>
        </p:sp>
        <p:sp>
          <p:nvSpPr>
            <p:cNvPr id="185" name="Line 121">
              <a:extLst>
                <a:ext uri="{FF2B5EF4-FFF2-40B4-BE49-F238E27FC236}">
                  <a16:creationId xmlns:a16="http://schemas.microsoft.com/office/drawing/2014/main" id="{3730871F-F275-4D50-850C-4B77860A024D}"/>
                </a:ext>
              </a:extLst>
            </p:cNvPr>
            <p:cNvSpPr>
              <a:spLocks noChangeShapeType="1"/>
            </p:cNvSpPr>
            <p:nvPr/>
          </p:nvSpPr>
          <p:spPr bwMode="auto">
            <a:xfrm>
              <a:off x="3200" y="2977"/>
              <a:ext cx="0" cy="1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186" name="Text Box 122">
            <a:extLst>
              <a:ext uri="{FF2B5EF4-FFF2-40B4-BE49-F238E27FC236}">
                <a16:creationId xmlns:a16="http://schemas.microsoft.com/office/drawing/2014/main" id="{690D77A5-14E9-4F72-813D-5C8743ED2C7E}"/>
              </a:ext>
            </a:extLst>
          </p:cNvPr>
          <p:cNvSpPr txBox="1">
            <a:spLocks noChangeArrowheads="1"/>
          </p:cNvSpPr>
          <p:nvPr/>
        </p:nvSpPr>
        <p:spPr bwMode="auto">
          <a:xfrm>
            <a:off x="3471682" y="3214689"/>
            <a:ext cx="497251"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2000" dirty="0">
                <a:solidFill>
                  <a:schemeClr val="accent1"/>
                </a:solidFill>
                <a:cs typeface="+mn-ea"/>
                <a:sym typeface="+mn-lt"/>
              </a:rPr>
              <a:t>(a)</a:t>
            </a:r>
          </a:p>
        </p:txBody>
      </p:sp>
      <p:grpSp>
        <p:nvGrpSpPr>
          <p:cNvPr id="187" name="Group 127">
            <a:extLst>
              <a:ext uri="{FF2B5EF4-FFF2-40B4-BE49-F238E27FC236}">
                <a16:creationId xmlns:a16="http://schemas.microsoft.com/office/drawing/2014/main" id="{58F187AD-4827-4A24-B307-5007E502F76C}"/>
              </a:ext>
            </a:extLst>
          </p:cNvPr>
          <p:cNvGrpSpPr>
            <a:grpSpLocks/>
          </p:cNvGrpSpPr>
          <p:nvPr/>
        </p:nvGrpSpPr>
        <p:grpSpPr bwMode="auto">
          <a:xfrm>
            <a:off x="6311900" y="1125539"/>
            <a:ext cx="3602038" cy="2516188"/>
            <a:chOff x="3016" y="663"/>
            <a:chExt cx="2269" cy="1585"/>
          </a:xfrm>
        </p:grpSpPr>
        <p:sp>
          <p:nvSpPr>
            <p:cNvPr id="188" name="Rectangle 32">
              <a:extLst>
                <a:ext uri="{FF2B5EF4-FFF2-40B4-BE49-F238E27FC236}">
                  <a16:creationId xmlns:a16="http://schemas.microsoft.com/office/drawing/2014/main" id="{D7143FB2-DD91-4CEB-A441-0316B20E2939}"/>
                </a:ext>
              </a:extLst>
            </p:cNvPr>
            <p:cNvSpPr>
              <a:spLocks noChangeArrowheads="1"/>
            </p:cNvSpPr>
            <p:nvPr/>
          </p:nvSpPr>
          <p:spPr bwMode="auto">
            <a:xfrm>
              <a:off x="3159" y="1016"/>
              <a:ext cx="611" cy="393"/>
            </a:xfrm>
            <a:prstGeom prst="rect">
              <a:avLst/>
            </a:prstGeom>
            <a:solidFill>
              <a:srgbClr val="C0C0C0"/>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89" name="Rectangle 33">
              <a:extLst>
                <a:ext uri="{FF2B5EF4-FFF2-40B4-BE49-F238E27FC236}">
                  <a16:creationId xmlns:a16="http://schemas.microsoft.com/office/drawing/2014/main" id="{EB3716D1-58F5-41A0-B9E0-44A0405E6814}"/>
                </a:ext>
              </a:extLst>
            </p:cNvPr>
            <p:cNvSpPr>
              <a:spLocks noChangeArrowheads="1"/>
            </p:cNvSpPr>
            <p:nvPr/>
          </p:nvSpPr>
          <p:spPr bwMode="auto">
            <a:xfrm>
              <a:off x="3773" y="1016"/>
              <a:ext cx="466"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90" name="Rectangle 34">
              <a:extLst>
                <a:ext uri="{FF2B5EF4-FFF2-40B4-BE49-F238E27FC236}">
                  <a16:creationId xmlns:a16="http://schemas.microsoft.com/office/drawing/2014/main" id="{F66AEFD2-9C6A-4CFD-BAEE-263AD48C7015}"/>
                </a:ext>
              </a:extLst>
            </p:cNvPr>
            <p:cNvSpPr>
              <a:spLocks noChangeArrowheads="1"/>
            </p:cNvSpPr>
            <p:nvPr/>
          </p:nvSpPr>
          <p:spPr bwMode="auto">
            <a:xfrm>
              <a:off x="5192"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91" name="Rectangle 35">
              <a:extLst>
                <a:ext uri="{FF2B5EF4-FFF2-40B4-BE49-F238E27FC236}">
                  <a16:creationId xmlns:a16="http://schemas.microsoft.com/office/drawing/2014/main" id="{0347F00A-B3D0-4604-AD9F-B355975CBC6E}"/>
                </a:ext>
              </a:extLst>
            </p:cNvPr>
            <p:cNvSpPr>
              <a:spLocks noChangeArrowheads="1"/>
            </p:cNvSpPr>
            <p:nvPr/>
          </p:nvSpPr>
          <p:spPr bwMode="auto">
            <a:xfrm>
              <a:off x="5037"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92" name="Rectangle 36">
              <a:extLst>
                <a:ext uri="{FF2B5EF4-FFF2-40B4-BE49-F238E27FC236}">
                  <a16:creationId xmlns:a16="http://schemas.microsoft.com/office/drawing/2014/main" id="{42863D74-89DA-4235-A1F2-8EB441820E1E}"/>
                </a:ext>
              </a:extLst>
            </p:cNvPr>
            <p:cNvSpPr>
              <a:spLocks noChangeArrowheads="1"/>
            </p:cNvSpPr>
            <p:nvPr/>
          </p:nvSpPr>
          <p:spPr bwMode="auto">
            <a:xfrm>
              <a:off x="4887"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93" name="Rectangle 37">
              <a:extLst>
                <a:ext uri="{FF2B5EF4-FFF2-40B4-BE49-F238E27FC236}">
                  <a16:creationId xmlns:a16="http://schemas.microsoft.com/office/drawing/2014/main" id="{C102AFAE-D375-4D7F-B6EF-562DCD8B8617}"/>
                </a:ext>
              </a:extLst>
            </p:cNvPr>
            <p:cNvSpPr>
              <a:spLocks noChangeArrowheads="1"/>
            </p:cNvSpPr>
            <p:nvPr/>
          </p:nvSpPr>
          <p:spPr bwMode="auto">
            <a:xfrm>
              <a:off x="4732"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94" name="Rectangle 38">
              <a:extLst>
                <a:ext uri="{FF2B5EF4-FFF2-40B4-BE49-F238E27FC236}">
                  <a16:creationId xmlns:a16="http://schemas.microsoft.com/office/drawing/2014/main" id="{6883A6BD-DD18-445A-B6EC-F8C7399DB7F0}"/>
                </a:ext>
              </a:extLst>
            </p:cNvPr>
            <p:cNvSpPr>
              <a:spLocks noChangeArrowheads="1"/>
            </p:cNvSpPr>
            <p:nvPr/>
          </p:nvSpPr>
          <p:spPr bwMode="auto">
            <a:xfrm>
              <a:off x="4588"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95" name="Rectangle 39">
              <a:extLst>
                <a:ext uri="{FF2B5EF4-FFF2-40B4-BE49-F238E27FC236}">
                  <a16:creationId xmlns:a16="http://schemas.microsoft.com/office/drawing/2014/main" id="{5D687449-B83D-4DD4-B68D-B9139F058483}"/>
                </a:ext>
              </a:extLst>
            </p:cNvPr>
            <p:cNvSpPr>
              <a:spLocks noChangeArrowheads="1"/>
            </p:cNvSpPr>
            <p:nvPr/>
          </p:nvSpPr>
          <p:spPr bwMode="auto">
            <a:xfrm>
              <a:off x="4445"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96" name="Rectangle 40">
              <a:extLst>
                <a:ext uri="{FF2B5EF4-FFF2-40B4-BE49-F238E27FC236}">
                  <a16:creationId xmlns:a16="http://schemas.microsoft.com/office/drawing/2014/main" id="{74811FB8-2DD5-4CF3-B0FA-1771EE0FE230}"/>
                </a:ext>
              </a:extLst>
            </p:cNvPr>
            <p:cNvSpPr>
              <a:spLocks noChangeArrowheads="1"/>
            </p:cNvSpPr>
            <p:nvPr/>
          </p:nvSpPr>
          <p:spPr bwMode="auto">
            <a:xfrm>
              <a:off x="4301"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197" name="Rectangle 41">
              <a:extLst>
                <a:ext uri="{FF2B5EF4-FFF2-40B4-BE49-F238E27FC236}">
                  <a16:creationId xmlns:a16="http://schemas.microsoft.com/office/drawing/2014/main" id="{4FC0F2BA-B9B3-45B7-8F63-8AFCC702AE53}"/>
                </a:ext>
              </a:extLst>
            </p:cNvPr>
            <p:cNvSpPr>
              <a:spLocks noChangeArrowheads="1"/>
            </p:cNvSpPr>
            <p:nvPr/>
          </p:nvSpPr>
          <p:spPr bwMode="auto">
            <a:xfrm>
              <a:off x="4129"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198" name="Rectangle 42">
              <a:extLst>
                <a:ext uri="{FF2B5EF4-FFF2-40B4-BE49-F238E27FC236}">
                  <a16:creationId xmlns:a16="http://schemas.microsoft.com/office/drawing/2014/main" id="{F6C18190-1EF8-47A2-A99B-B2AC4A5E0B31}"/>
                </a:ext>
              </a:extLst>
            </p:cNvPr>
            <p:cNvSpPr>
              <a:spLocks noChangeArrowheads="1"/>
            </p:cNvSpPr>
            <p:nvPr/>
          </p:nvSpPr>
          <p:spPr bwMode="auto">
            <a:xfrm>
              <a:off x="3973"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99" name="Rectangle 43">
              <a:extLst>
                <a:ext uri="{FF2B5EF4-FFF2-40B4-BE49-F238E27FC236}">
                  <a16:creationId xmlns:a16="http://schemas.microsoft.com/office/drawing/2014/main" id="{0A2DBEC8-F5C9-46B3-8BDC-50E02BB1CA35}"/>
                </a:ext>
              </a:extLst>
            </p:cNvPr>
            <p:cNvSpPr>
              <a:spLocks noChangeArrowheads="1"/>
            </p:cNvSpPr>
            <p:nvPr/>
          </p:nvSpPr>
          <p:spPr bwMode="auto">
            <a:xfrm>
              <a:off x="3824"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200" name="Rectangle 44">
              <a:extLst>
                <a:ext uri="{FF2B5EF4-FFF2-40B4-BE49-F238E27FC236}">
                  <a16:creationId xmlns:a16="http://schemas.microsoft.com/office/drawing/2014/main" id="{AF5FAEA9-11F5-4DC6-A53D-038F0B0690AC}"/>
                </a:ext>
              </a:extLst>
            </p:cNvPr>
            <p:cNvSpPr>
              <a:spLocks noChangeArrowheads="1"/>
            </p:cNvSpPr>
            <p:nvPr/>
          </p:nvSpPr>
          <p:spPr bwMode="auto">
            <a:xfrm>
              <a:off x="3669"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201" name="Rectangle 45">
              <a:extLst>
                <a:ext uri="{FF2B5EF4-FFF2-40B4-BE49-F238E27FC236}">
                  <a16:creationId xmlns:a16="http://schemas.microsoft.com/office/drawing/2014/main" id="{3284564E-F92E-4017-B546-2DB394DEF6FF}"/>
                </a:ext>
              </a:extLst>
            </p:cNvPr>
            <p:cNvSpPr>
              <a:spLocks noChangeArrowheads="1"/>
            </p:cNvSpPr>
            <p:nvPr/>
          </p:nvSpPr>
          <p:spPr bwMode="auto">
            <a:xfrm>
              <a:off x="3525"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202" name="Rectangle 46">
              <a:extLst>
                <a:ext uri="{FF2B5EF4-FFF2-40B4-BE49-F238E27FC236}">
                  <a16:creationId xmlns:a16="http://schemas.microsoft.com/office/drawing/2014/main" id="{223E465F-DC1F-40E4-AB45-6114366EB8D3}"/>
                </a:ext>
              </a:extLst>
            </p:cNvPr>
            <p:cNvSpPr>
              <a:spLocks noChangeArrowheads="1"/>
            </p:cNvSpPr>
            <p:nvPr/>
          </p:nvSpPr>
          <p:spPr bwMode="auto">
            <a:xfrm>
              <a:off x="3376"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203" name="Rectangle 47">
              <a:extLst>
                <a:ext uri="{FF2B5EF4-FFF2-40B4-BE49-F238E27FC236}">
                  <a16:creationId xmlns:a16="http://schemas.microsoft.com/office/drawing/2014/main" id="{E18FB0CA-4D59-4E87-994B-3592E6F3B7D2}"/>
                </a:ext>
              </a:extLst>
            </p:cNvPr>
            <p:cNvSpPr>
              <a:spLocks noChangeArrowheads="1"/>
            </p:cNvSpPr>
            <p:nvPr/>
          </p:nvSpPr>
          <p:spPr bwMode="auto">
            <a:xfrm>
              <a:off x="3215"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204" name="Line 48">
              <a:extLst>
                <a:ext uri="{FF2B5EF4-FFF2-40B4-BE49-F238E27FC236}">
                  <a16:creationId xmlns:a16="http://schemas.microsoft.com/office/drawing/2014/main" id="{63EB6A02-F0A1-4149-9E91-F82869381286}"/>
                </a:ext>
              </a:extLst>
            </p:cNvPr>
            <p:cNvSpPr>
              <a:spLocks noChangeShapeType="1"/>
            </p:cNvSpPr>
            <p:nvPr/>
          </p:nvSpPr>
          <p:spPr bwMode="auto">
            <a:xfrm>
              <a:off x="3159" y="1129"/>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05" name="Line 49">
              <a:extLst>
                <a:ext uri="{FF2B5EF4-FFF2-40B4-BE49-F238E27FC236}">
                  <a16:creationId xmlns:a16="http://schemas.microsoft.com/office/drawing/2014/main" id="{68894272-EA45-400B-92C0-7200749E471D}"/>
                </a:ext>
              </a:extLst>
            </p:cNvPr>
            <p:cNvSpPr>
              <a:spLocks noChangeShapeType="1"/>
            </p:cNvSpPr>
            <p:nvPr/>
          </p:nvSpPr>
          <p:spPr bwMode="auto">
            <a:xfrm>
              <a:off x="3159" y="1286"/>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06" name="Line 50">
              <a:extLst>
                <a:ext uri="{FF2B5EF4-FFF2-40B4-BE49-F238E27FC236}">
                  <a16:creationId xmlns:a16="http://schemas.microsoft.com/office/drawing/2014/main" id="{3A546974-ABA2-498F-B9A3-1FD3D817CE76}"/>
                </a:ext>
              </a:extLst>
            </p:cNvPr>
            <p:cNvSpPr>
              <a:spLocks noChangeShapeType="1"/>
            </p:cNvSpPr>
            <p:nvPr/>
          </p:nvSpPr>
          <p:spPr bwMode="auto">
            <a:xfrm>
              <a:off x="3771" y="736"/>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07" name="Rectangle 51">
              <a:extLst>
                <a:ext uri="{FF2B5EF4-FFF2-40B4-BE49-F238E27FC236}">
                  <a16:creationId xmlns:a16="http://schemas.microsoft.com/office/drawing/2014/main" id="{E4A9C0DF-D885-4417-8128-F69F85DFA059}"/>
                </a:ext>
              </a:extLst>
            </p:cNvPr>
            <p:cNvSpPr>
              <a:spLocks noChangeArrowheads="1"/>
            </p:cNvSpPr>
            <p:nvPr/>
          </p:nvSpPr>
          <p:spPr bwMode="auto">
            <a:xfrm>
              <a:off x="3314"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08" name="Rectangle 52">
              <a:extLst>
                <a:ext uri="{FF2B5EF4-FFF2-40B4-BE49-F238E27FC236}">
                  <a16:creationId xmlns:a16="http://schemas.microsoft.com/office/drawing/2014/main" id="{FD9C26AC-4C81-4B12-8833-C09CD3D8119E}"/>
                </a:ext>
              </a:extLst>
            </p:cNvPr>
            <p:cNvSpPr>
              <a:spLocks noChangeArrowheads="1"/>
            </p:cNvSpPr>
            <p:nvPr/>
          </p:nvSpPr>
          <p:spPr bwMode="auto">
            <a:xfrm>
              <a:off x="3621"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09" name="Rectangle 53">
              <a:extLst>
                <a:ext uri="{FF2B5EF4-FFF2-40B4-BE49-F238E27FC236}">
                  <a16:creationId xmlns:a16="http://schemas.microsoft.com/office/drawing/2014/main" id="{5BEFF9B8-874E-4DCA-B4AD-CC5293C1BCFB}"/>
                </a:ext>
              </a:extLst>
            </p:cNvPr>
            <p:cNvSpPr>
              <a:spLocks noChangeArrowheads="1"/>
            </p:cNvSpPr>
            <p:nvPr/>
          </p:nvSpPr>
          <p:spPr bwMode="auto">
            <a:xfrm>
              <a:off x="3927"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10" name="Rectangle 54">
              <a:extLst>
                <a:ext uri="{FF2B5EF4-FFF2-40B4-BE49-F238E27FC236}">
                  <a16:creationId xmlns:a16="http://schemas.microsoft.com/office/drawing/2014/main" id="{77FBA251-4DC7-45B6-BDEC-5E4370DFA611}"/>
                </a:ext>
              </a:extLst>
            </p:cNvPr>
            <p:cNvSpPr>
              <a:spLocks noChangeArrowheads="1"/>
            </p:cNvSpPr>
            <p:nvPr/>
          </p:nvSpPr>
          <p:spPr bwMode="auto">
            <a:xfrm>
              <a:off x="4240"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11" name="Rectangle 55">
              <a:extLst>
                <a:ext uri="{FF2B5EF4-FFF2-40B4-BE49-F238E27FC236}">
                  <a16:creationId xmlns:a16="http://schemas.microsoft.com/office/drawing/2014/main" id="{2CE90B0C-789C-4C94-B392-F10AC9017906}"/>
                </a:ext>
              </a:extLst>
            </p:cNvPr>
            <p:cNvSpPr>
              <a:spLocks noChangeArrowheads="1"/>
            </p:cNvSpPr>
            <p:nvPr/>
          </p:nvSpPr>
          <p:spPr bwMode="auto">
            <a:xfrm>
              <a:off x="4536"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12" name="Rectangle 56">
              <a:extLst>
                <a:ext uri="{FF2B5EF4-FFF2-40B4-BE49-F238E27FC236}">
                  <a16:creationId xmlns:a16="http://schemas.microsoft.com/office/drawing/2014/main" id="{09455655-5144-4690-B175-1DA646AB4F74}"/>
                </a:ext>
              </a:extLst>
            </p:cNvPr>
            <p:cNvSpPr>
              <a:spLocks noChangeArrowheads="1"/>
            </p:cNvSpPr>
            <p:nvPr/>
          </p:nvSpPr>
          <p:spPr bwMode="auto">
            <a:xfrm>
              <a:off x="4831"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13" name="Rectangle 57">
              <a:extLst>
                <a:ext uri="{FF2B5EF4-FFF2-40B4-BE49-F238E27FC236}">
                  <a16:creationId xmlns:a16="http://schemas.microsoft.com/office/drawing/2014/main" id="{9B0075D5-FE20-4601-9BAE-89F487B4F0AA}"/>
                </a:ext>
              </a:extLst>
            </p:cNvPr>
            <p:cNvSpPr>
              <a:spLocks noChangeArrowheads="1"/>
            </p:cNvSpPr>
            <p:nvPr/>
          </p:nvSpPr>
          <p:spPr bwMode="auto">
            <a:xfrm>
              <a:off x="5134" y="1128"/>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14" name="AutoShape 58">
              <a:extLst>
                <a:ext uri="{FF2B5EF4-FFF2-40B4-BE49-F238E27FC236}">
                  <a16:creationId xmlns:a16="http://schemas.microsoft.com/office/drawing/2014/main" id="{B73DDA58-4770-4BEF-8234-1ECB21144880}"/>
                </a:ext>
              </a:extLst>
            </p:cNvPr>
            <p:cNvSpPr>
              <a:spLocks noChangeArrowheads="1"/>
            </p:cNvSpPr>
            <p:nvPr/>
          </p:nvSpPr>
          <p:spPr bwMode="auto">
            <a:xfrm>
              <a:off x="3016" y="1570"/>
              <a:ext cx="726" cy="454"/>
            </a:xfrm>
            <a:prstGeom prst="wedgeRoundRectCallout">
              <a:avLst>
                <a:gd name="adj1" fmla="val 11708"/>
                <a:gd name="adj2" fmla="val -88144"/>
                <a:gd name="adj3" fmla="val 16667"/>
              </a:avLst>
            </a:prstGeom>
            <a:solidFill>
              <a:srgbClr val="EAEAEA"/>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已被接收，但是未发送确认的帧</a:t>
              </a:r>
            </a:p>
          </p:txBody>
        </p:sp>
        <p:sp>
          <p:nvSpPr>
            <p:cNvPr id="215" name="AutoShape 59">
              <a:extLst>
                <a:ext uri="{FF2B5EF4-FFF2-40B4-BE49-F238E27FC236}">
                  <a16:creationId xmlns:a16="http://schemas.microsoft.com/office/drawing/2014/main" id="{A1C562E2-4CD1-497D-92F3-E2E45D570A8E}"/>
                </a:ext>
              </a:extLst>
            </p:cNvPr>
            <p:cNvSpPr>
              <a:spLocks noChangeArrowheads="1"/>
            </p:cNvSpPr>
            <p:nvPr/>
          </p:nvSpPr>
          <p:spPr bwMode="auto">
            <a:xfrm>
              <a:off x="4174" y="1615"/>
              <a:ext cx="883" cy="227"/>
            </a:xfrm>
            <a:prstGeom prst="wedgeRoundRectCallout">
              <a:avLst>
                <a:gd name="adj1" fmla="val -63023"/>
                <a:gd name="adj2" fmla="val -137667"/>
                <a:gd name="adj3" fmla="val 16667"/>
              </a:avLst>
            </a:prstGeom>
            <a:solidFill>
              <a:srgbClr val="92D050">
                <a:alpha val="50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可以被接收的帧</a:t>
              </a:r>
            </a:p>
          </p:txBody>
        </p:sp>
        <p:sp>
          <p:nvSpPr>
            <p:cNvPr id="216" name="AutoShape 60">
              <a:extLst>
                <a:ext uri="{FF2B5EF4-FFF2-40B4-BE49-F238E27FC236}">
                  <a16:creationId xmlns:a16="http://schemas.microsoft.com/office/drawing/2014/main" id="{0F557B9A-7398-47A4-A7B7-8F675ECBC659}"/>
                </a:ext>
              </a:extLst>
            </p:cNvPr>
            <p:cNvSpPr>
              <a:spLocks noChangeArrowheads="1"/>
            </p:cNvSpPr>
            <p:nvPr/>
          </p:nvSpPr>
          <p:spPr bwMode="auto">
            <a:xfrm>
              <a:off x="4038" y="663"/>
              <a:ext cx="756" cy="318"/>
            </a:xfrm>
            <a:prstGeom prst="wedgeRoundRectCallout">
              <a:avLst>
                <a:gd name="adj1" fmla="val -84259"/>
                <a:gd name="adj2" fmla="val 34593"/>
                <a:gd name="adj3" fmla="val 16667"/>
              </a:avLst>
            </a:prstGeom>
            <a:solidFill>
              <a:srgbClr val="FF9900">
                <a:alpha val="25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接收了</a:t>
              </a:r>
              <a:r>
                <a:rPr lang="en-US" altLang="zh-CN" sz="1200">
                  <a:solidFill>
                    <a:srgbClr val="000000"/>
                  </a:solidFill>
                  <a:cs typeface="+mn-ea"/>
                  <a:sym typeface="+mn-lt"/>
                </a:rPr>
                <a:t>4</a:t>
              </a:r>
              <a:r>
                <a:rPr lang="zh-CN" altLang="en-US" sz="1200">
                  <a:solidFill>
                    <a:srgbClr val="000000"/>
                  </a:solidFill>
                  <a:cs typeface="+mn-ea"/>
                  <a:sym typeface="+mn-lt"/>
                </a:rPr>
                <a:t>帧，分界右移</a:t>
              </a:r>
              <a:r>
                <a:rPr lang="en-US" altLang="zh-CN" sz="1200">
                  <a:solidFill>
                    <a:srgbClr val="000000"/>
                  </a:solidFill>
                  <a:cs typeface="+mn-ea"/>
                  <a:sym typeface="+mn-lt"/>
                </a:rPr>
                <a:t>4</a:t>
              </a:r>
              <a:r>
                <a:rPr lang="zh-CN" altLang="en-US" sz="1200">
                  <a:solidFill>
                    <a:srgbClr val="000000"/>
                  </a:solidFill>
                  <a:cs typeface="+mn-ea"/>
                  <a:sym typeface="+mn-lt"/>
                </a:rPr>
                <a:t>帧</a:t>
              </a:r>
            </a:p>
          </p:txBody>
        </p:sp>
        <p:sp>
          <p:nvSpPr>
            <p:cNvPr id="217" name="Text Box 123">
              <a:extLst>
                <a:ext uri="{FF2B5EF4-FFF2-40B4-BE49-F238E27FC236}">
                  <a16:creationId xmlns:a16="http://schemas.microsoft.com/office/drawing/2014/main" id="{C5A92455-76B1-4A8B-82F9-8C946A72CBC1}"/>
                </a:ext>
              </a:extLst>
            </p:cNvPr>
            <p:cNvSpPr txBox="1">
              <a:spLocks noChangeArrowheads="1"/>
            </p:cNvSpPr>
            <p:nvPr/>
          </p:nvSpPr>
          <p:spPr bwMode="auto">
            <a:xfrm>
              <a:off x="4149" y="1979"/>
              <a:ext cx="354"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ym typeface="+mn-lt"/>
                </a:rPr>
                <a:t>(b)</a:t>
              </a:r>
            </a:p>
          </p:txBody>
        </p:sp>
      </p:grpSp>
      <p:grpSp>
        <p:nvGrpSpPr>
          <p:cNvPr id="218" name="Group 128">
            <a:extLst>
              <a:ext uri="{FF2B5EF4-FFF2-40B4-BE49-F238E27FC236}">
                <a16:creationId xmlns:a16="http://schemas.microsoft.com/office/drawing/2014/main" id="{52B6158A-1D7B-4D8F-BE16-FF93C8626ECC}"/>
              </a:ext>
            </a:extLst>
          </p:cNvPr>
          <p:cNvGrpSpPr>
            <a:grpSpLocks/>
          </p:cNvGrpSpPr>
          <p:nvPr/>
        </p:nvGrpSpPr>
        <p:grpSpPr bwMode="auto">
          <a:xfrm>
            <a:off x="1931083" y="3709990"/>
            <a:ext cx="3602037" cy="2840037"/>
            <a:chOff x="295" y="2318"/>
            <a:chExt cx="2269" cy="1789"/>
          </a:xfrm>
        </p:grpSpPr>
        <p:sp>
          <p:nvSpPr>
            <p:cNvPr id="219" name="Rectangle 62">
              <a:extLst>
                <a:ext uri="{FF2B5EF4-FFF2-40B4-BE49-F238E27FC236}">
                  <a16:creationId xmlns:a16="http://schemas.microsoft.com/office/drawing/2014/main" id="{CCC1DB10-1DFE-4DB5-9306-A43FECD803EA}"/>
                </a:ext>
              </a:extLst>
            </p:cNvPr>
            <p:cNvSpPr>
              <a:spLocks noChangeArrowheads="1"/>
            </p:cNvSpPr>
            <p:nvPr/>
          </p:nvSpPr>
          <p:spPr bwMode="auto">
            <a:xfrm>
              <a:off x="898" y="2864"/>
              <a:ext cx="151" cy="393"/>
            </a:xfrm>
            <a:prstGeom prst="rect">
              <a:avLst/>
            </a:prstGeom>
            <a:solidFill>
              <a:srgbClr val="C0C0C0"/>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20" name="Rectangle 63">
              <a:extLst>
                <a:ext uri="{FF2B5EF4-FFF2-40B4-BE49-F238E27FC236}">
                  <a16:creationId xmlns:a16="http://schemas.microsoft.com/office/drawing/2014/main" id="{C247D608-2A9A-4E1F-8F43-EB009DC3EBAD}"/>
                </a:ext>
              </a:extLst>
            </p:cNvPr>
            <p:cNvSpPr>
              <a:spLocks noChangeArrowheads="1"/>
            </p:cNvSpPr>
            <p:nvPr/>
          </p:nvSpPr>
          <p:spPr bwMode="auto">
            <a:xfrm>
              <a:off x="1052" y="2864"/>
              <a:ext cx="912" cy="393"/>
            </a:xfrm>
            <a:prstGeom prst="rect">
              <a:avLst/>
            </a:prstGeom>
            <a:solidFill>
              <a:srgbClr val="FFFFFF"/>
            </a:solidFill>
            <a:ln w="7938">
              <a:solidFill>
                <a:srgbClr val="000000"/>
              </a:solidFill>
              <a:miter lim="800000"/>
              <a:headEnd/>
              <a:tailEnd/>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21" name="Rectangle 64">
              <a:extLst>
                <a:ext uri="{FF2B5EF4-FFF2-40B4-BE49-F238E27FC236}">
                  <a16:creationId xmlns:a16="http://schemas.microsoft.com/office/drawing/2014/main" id="{4DA3C39C-273B-4DF4-B2CC-6EA712F89B4D}"/>
                </a:ext>
              </a:extLst>
            </p:cNvPr>
            <p:cNvSpPr>
              <a:spLocks noChangeArrowheads="1"/>
            </p:cNvSpPr>
            <p:nvPr/>
          </p:nvSpPr>
          <p:spPr bwMode="auto">
            <a:xfrm>
              <a:off x="2471"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222" name="Rectangle 65">
              <a:extLst>
                <a:ext uri="{FF2B5EF4-FFF2-40B4-BE49-F238E27FC236}">
                  <a16:creationId xmlns:a16="http://schemas.microsoft.com/office/drawing/2014/main" id="{A85AEC72-ECC1-44A5-A5A2-E81DC14722B3}"/>
                </a:ext>
              </a:extLst>
            </p:cNvPr>
            <p:cNvSpPr>
              <a:spLocks noChangeArrowheads="1"/>
            </p:cNvSpPr>
            <p:nvPr/>
          </p:nvSpPr>
          <p:spPr bwMode="auto">
            <a:xfrm>
              <a:off x="2316"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223" name="Rectangle 66">
              <a:extLst>
                <a:ext uri="{FF2B5EF4-FFF2-40B4-BE49-F238E27FC236}">
                  <a16:creationId xmlns:a16="http://schemas.microsoft.com/office/drawing/2014/main" id="{366B964F-4D31-4BE6-862E-6092A1C5CE1C}"/>
                </a:ext>
              </a:extLst>
            </p:cNvPr>
            <p:cNvSpPr>
              <a:spLocks noChangeArrowheads="1"/>
            </p:cNvSpPr>
            <p:nvPr/>
          </p:nvSpPr>
          <p:spPr bwMode="auto">
            <a:xfrm>
              <a:off x="2166"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224" name="Rectangle 67">
              <a:extLst>
                <a:ext uri="{FF2B5EF4-FFF2-40B4-BE49-F238E27FC236}">
                  <a16:creationId xmlns:a16="http://schemas.microsoft.com/office/drawing/2014/main" id="{7DF125AD-4626-4A9D-900E-CE69703D385B}"/>
                </a:ext>
              </a:extLst>
            </p:cNvPr>
            <p:cNvSpPr>
              <a:spLocks noChangeArrowheads="1"/>
            </p:cNvSpPr>
            <p:nvPr/>
          </p:nvSpPr>
          <p:spPr bwMode="auto">
            <a:xfrm>
              <a:off x="2011"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225" name="Rectangle 68">
              <a:extLst>
                <a:ext uri="{FF2B5EF4-FFF2-40B4-BE49-F238E27FC236}">
                  <a16:creationId xmlns:a16="http://schemas.microsoft.com/office/drawing/2014/main" id="{E24ADAD3-3E51-45DF-9875-50BDD276928A}"/>
                </a:ext>
              </a:extLst>
            </p:cNvPr>
            <p:cNvSpPr>
              <a:spLocks noChangeArrowheads="1"/>
            </p:cNvSpPr>
            <p:nvPr/>
          </p:nvSpPr>
          <p:spPr bwMode="auto">
            <a:xfrm>
              <a:off x="1867"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226" name="Rectangle 69">
              <a:extLst>
                <a:ext uri="{FF2B5EF4-FFF2-40B4-BE49-F238E27FC236}">
                  <a16:creationId xmlns:a16="http://schemas.microsoft.com/office/drawing/2014/main" id="{29C30C4D-6112-4D0B-9B66-721ED27D99B1}"/>
                </a:ext>
              </a:extLst>
            </p:cNvPr>
            <p:cNvSpPr>
              <a:spLocks noChangeArrowheads="1"/>
            </p:cNvSpPr>
            <p:nvPr/>
          </p:nvSpPr>
          <p:spPr bwMode="auto">
            <a:xfrm>
              <a:off x="172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227" name="Rectangle 70">
              <a:extLst>
                <a:ext uri="{FF2B5EF4-FFF2-40B4-BE49-F238E27FC236}">
                  <a16:creationId xmlns:a16="http://schemas.microsoft.com/office/drawing/2014/main" id="{0C2F89F1-FFBE-456A-B096-D56AE56C2FC7}"/>
                </a:ext>
              </a:extLst>
            </p:cNvPr>
            <p:cNvSpPr>
              <a:spLocks noChangeArrowheads="1"/>
            </p:cNvSpPr>
            <p:nvPr/>
          </p:nvSpPr>
          <p:spPr bwMode="auto">
            <a:xfrm>
              <a:off x="1580"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228" name="Rectangle 71">
              <a:extLst>
                <a:ext uri="{FF2B5EF4-FFF2-40B4-BE49-F238E27FC236}">
                  <a16:creationId xmlns:a16="http://schemas.microsoft.com/office/drawing/2014/main" id="{F91DA223-7ABC-4339-9B2A-F6C13B7C1CDC}"/>
                </a:ext>
              </a:extLst>
            </p:cNvPr>
            <p:cNvSpPr>
              <a:spLocks noChangeArrowheads="1"/>
            </p:cNvSpPr>
            <p:nvPr/>
          </p:nvSpPr>
          <p:spPr bwMode="auto">
            <a:xfrm>
              <a:off x="1408"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229" name="Rectangle 72">
              <a:extLst>
                <a:ext uri="{FF2B5EF4-FFF2-40B4-BE49-F238E27FC236}">
                  <a16:creationId xmlns:a16="http://schemas.microsoft.com/office/drawing/2014/main" id="{333C7459-E181-49C2-B1F5-C5E5F29C0EB1}"/>
                </a:ext>
              </a:extLst>
            </p:cNvPr>
            <p:cNvSpPr>
              <a:spLocks noChangeArrowheads="1"/>
            </p:cNvSpPr>
            <p:nvPr/>
          </p:nvSpPr>
          <p:spPr bwMode="auto">
            <a:xfrm>
              <a:off x="1252"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230" name="Rectangle 73">
              <a:extLst>
                <a:ext uri="{FF2B5EF4-FFF2-40B4-BE49-F238E27FC236}">
                  <a16:creationId xmlns:a16="http://schemas.microsoft.com/office/drawing/2014/main" id="{FD620912-F5A4-4357-A853-807FFA457B8D}"/>
                </a:ext>
              </a:extLst>
            </p:cNvPr>
            <p:cNvSpPr>
              <a:spLocks noChangeArrowheads="1"/>
            </p:cNvSpPr>
            <p:nvPr/>
          </p:nvSpPr>
          <p:spPr bwMode="auto">
            <a:xfrm>
              <a:off x="1103"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231" name="Rectangle 74">
              <a:extLst>
                <a:ext uri="{FF2B5EF4-FFF2-40B4-BE49-F238E27FC236}">
                  <a16:creationId xmlns:a16="http://schemas.microsoft.com/office/drawing/2014/main" id="{F3D4B319-DF3A-46D2-A771-B893D300B6C1}"/>
                </a:ext>
              </a:extLst>
            </p:cNvPr>
            <p:cNvSpPr>
              <a:spLocks noChangeArrowheads="1"/>
            </p:cNvSpPr>
            <p:nvPr/>
          </p:nvSpPr>
          <p:spPr bwMode="auto">
            <a:xfrm>
              <a:off x="948"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232" name="Rectangle 75">
              <a:extLst>
                <a:ext uri="{FF2B5EF4-FFF2-40B4-BE49-F238E27FC236}">
                  <a16:creationId xmlns:a16="http://schemas.microsoft.com/office/drawing/2014/main" id="{21D00838-26ED-4087-B198-52D089D4DD85}"/>
                </a:ext>
              </a:extLst>
            </p:cNvPr>
            <p:cNvSpPr>
              <a:spLocks noChangeArrowheads="1"/>
            </p:cNvSpPr>
            <p:nvPr/>
          </p:nvSpPr>
          <p:spPr bwMode="auto">
            <a:xfrm>
              <a:off x="80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233" name="Rectangle 76">
              <a:extLst>
                <a:ext uri="{FF2B5EF4-FFF2-40B4-BE49-F238E27FC236}">
                  <a16:creationId xmlns:a16="http://schemas.microsoft.com/office/drawing/2014/main" id="{E51BCB9E-6F9A-4D62-A5DD-E646795FDE11}"/>
                </a:ext>
              </a:extLst>
            </p:cNvPr>
            <p:cNvSpPr>
              <a:spLocks noChangeArrowheads="1"/>
            </p:cNvSpPr>
            <p:nvPr/>
          </p:nvSpPr>
          <p:spPr bwMode="auto">
            <a:xfrm>
              <a:off x="655"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234" name="Rectangle 77">
              <a:extLst>
                <a:ext uri="{FF2B5EF4-FFF2-40B4-BE49-F238E27FC236}">
                  <a16:creationId xmlns:a16="http://schemas.microsoft.com/office/drawing/2014/main" id="{E25FD8B2-7DD9-4CBD-9D92-7D70ED069565}"/>
                </a:ext>
              </a:extLst>
            </p:cNvPr>
            <p:cNvSpPr>
              <a:spLocks noChangeArrowheads="1"/>
            </p:cNvSpPr>
            <p:nvPr/>
          </p:nvSpPr>
          <p:spPr bwMode="auto">
            <a:xfrm>
              <a:off x="49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235" name="Line 78">
              <a:extLst>
                <a:ext uri="{FF2B5EF4-FFF2-40B4-BE49-F238E27FC236}">
                  <a16:creationId xmlns:a16="http://schemas.microsoft.com/office/drawing/2014/main" id="{727CEDFD-4439-41DF-93F8-EC1AE7A01B2A}"/>
                </a:ext>
              </a:extLst>
            </p:cNvPr>
            <p:cNvSpPr>
              <a:spLocks noChangeShapeType="1"/>
            </p:cNvSpPr>
            <p:nvPr/>
          </p:nvSpPr>
          <p:spPr bwMode="auto">
            <a:xfrm>
              <a:off x="438" y="2977"/>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36" name="Line 79">
              <a:extLst>
                <a:ext uri="{FF2B5EF4-FFF2-40B4-BE49-F238E27FC236}">
                  <a16:creationId xmlns:a16="http://schemas.microsoft.com/office/drawing/2014/main" id="{4FCD5F8E-28AC-4EB9-A7E3-45B76F95A4F5}"/>
                </a:ext>
              </a:extLst>
            </p:cNvPr>
            <p:cNvSpPr>
              <a:spLocks noChangeShapeType="1"/>
            </p:cNvSpPr>
            <p:nvPr/>
          </p:nvSpPr>
          <p:spPr bwMode="auto">
            <a:xfrm>
              <a:off x="438" y="3134"/>
              <a:ext cx="212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37" name="Line 80">
              <a:extLst>
                <a:ext uri="{FF2B5EF4-FFF2-40B4-BE49-F238E27FC236}">
                  <a16:creationId xmlns:a16="http://schemas.microsoft.com/office/drawing/2014/main" id="{ACB83CF0-7D2D-414B-9660-33AB643055BF}"/>
                </a:ext>
              </a:extLst>
            </p:cNvPr>
            <p:cNvSpPr>
              <a:spLocks noChangeShapeType="1"/>
            </p:cNvSpPr>
            <p:nvPr/>
          </p:nvSpPr>
          <p:spPr bwMode="auto">
            <a:xfrm>
              <a:off x="1050" y="2584"/>
              <a:ext cx="0" cy="89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38" name="Rectangle 81">
              <a:extLst>
                <a:ext uri="{FF2B5EF4-FFF2-40B4-BE49-F238E27FC236}">
                  <a16:creationId xmlns:a16="http://schemas.microsoft.com/office/drawing/2014/main" id="{55FEE9E7-CD88-4960-810D-7B41EACD0D24}"/>
                </a:ext>
              </a:extLst>
            </p:cNvPr>
            <p:cNvSpPr>
              <a:spLocks noChangeArrowheads="1"/>
            </p:cNvSpPr>
            <p:nvPr/>
          </p:nvSpPr>
          <p:spPr bwMode="auto">
            <a:xfrm>
              <a:off x="593"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39" name="Rectangle 82">
              <a:extLst>
                <a:ext uri="{FF2B5EF4-FFF2-40B4-BE49-F238E27FC236}">
                  <a16:creationId xmlns:a16="http://schemas.microsoft.com/office/drawing/2014/main" id="{2B8A0035-44A5-4AAB-B0F1-8B08A0DABD07}"/>
                </a:ext>
              </a:extLst>
            </p:cNvPr>
            <p:cNvSpPr>
              <a:spLocks noChangeArrowheads="1"/>
            </p:cNvSpPr>
            <p:nvPr/>
          </p:nvSpPr>
          <p:spPr bwMode="auto">
            <a:xfrm>
              <a:off x="900"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40" name="Rectangle 83">
              <a:extLst>
                <a:ext uri="{FF2B5EF4-FFF2-40B4-BE49-F238E27FC236}">
                  <a16:creationId xmlns:a16="http://schemas.microsoft.com/office/drawing/2014/main" id="{0A73DD53-0348-4B9D-BD3E-2A95AE61520B}"/>
                </a:ext>
              </a:extLst>
            </p:cNvPr>
            <p:cNvSpPr>
              <a:spLocks noChangeArrowheads="1"/>
            </p:cNvSpPr>
            <p:nvPr/>
          </p:nvSpPr>
          <p:spPr bwMode="auto">
            <a:xfrm>
              <a:off x="1206"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41" name="Rectangle 84">
              <a:extLst>
                <a:ext uri="{FF2B5EF4-FFF2-40B4-BE49-F238E27FC236}">
                  <a16:creationId xmlns:a16="http://schemas.microsoft.com/office/drawing/2014/main" id="{FFB6FAF9-9CCC-404C-8284-83A9B3A1E822}"/>
                </a:ext>
              </a:extLst>
            </p:cNvPr>
            <p:cNvSpPr>
              <a:spLocks noChangeArrowheads="1"/>
            </p:cNvSpPr>
            <p:nvPr/>
          </p:nvSpPr>
          <p:spPr bwMode="auto">
            <a:xfrm>
              <a:off x="1519"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42" name="Rectangle 85">
              <a:extLst>
                <a:ext uri="{FF2B5EF4-FFF2-40B4-BE49-F238E27FC236}">
                  <a16:creationId xmlns:a16="http://schemas.microsoft.com/office/drawing/2014/main" id="{72BAEFC1-67F7-4894-8206-A315659C5F2A}"/>
                </a:ext>
              </a:extLst>
            </p:cNvPr>
            <p:cNvSpPr>
              <a:spLocks noChangeArrowheads="1"/>
            </p:cNvSpPr>
            <p:nvPr/>
          </p:nvSpPr>
          <p:spPr bwMode="auto">
            <a:xfrm>
              <a:off x="1815"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43" name="Rectangle 86">
              <a:extLst>
                <a:ext uri="{FF2B5EF4-FFF2-40B4-BE49-F238E27FC236}">
                  <a16:creationId xmlns:a16="http://schemas.microsoft.com/office/drawing/2014/main" id="{28CC6279-5127-40AA-91E9-C95E6C40F4F7}"/>
                </a:ext>
              </a:extLst>
            </p:cNvPr>
            <p:cNvSpPr>
              <a:spLocks noChangeArrowheads="1"/>
            </p:cNvSpPr>
            <p:nvPr/>
          </p:nvSpPr>
          <p:spPr bwMode="auto">
            <a:xfrm>
              <a:off x="2110"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44" name="Rectangle 87">
              <a:extLst>
                <a:ext uri="{FF2B5EF4-FFF2-40B4-BE49-F238E27FC236}">
                  <a16:creationId xmlns:a16="http://schemas.microsoft.com/office/drawing/2014/main" id="{A92CFDC9-7C77-4876-9DA5-1D3D3C3438DE}"/>
                </a:ext>
              </a:extLst>
            </p:cNvPr>
            <p:cNvSpPr>
              <a:spLocks noChangeArrowheads="1"/>
            </p:cNvSpPr>
            <p:nvPr/>
          </p:nvSpPr>
          <p:spPr bwMode="auto">
            <a:xfrm>
              <a:off x="2413" y="2976"/>
              <a:ext cx="151" cy="15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45" name="AutoShape 88">
              <a:extLst>
                <a:ext uri="{FF2B5EF4-FFF2-40B4-BE49-F238E27FC236}">
                  <a16:creationId xmlns:a16="http://schemas.microsoft.com/office/drawing/2014/main" id="{5B265500-FA13-49F8-9133-7C13C8C47D3A}"/>
                </a:ext>
              </a:extLst>
            </p:cNvPr>
            <p:cNvSpPr>
              <a:spLocks noChangeArrowheads="1"/>
            </p:cNvSpPr>
            <p:nvPr/>
          </p:nvSpPr>
          <p:spPr bwMode="auto">
            <a:xfrm>
              <a:off x="295" y="3463"/>
              <a:ext cx="756" cy="194"/>
            </a:xfrm>
            <a:prstGeom prst="wedgeRoundRectCallout">
              <a:avLst>
                <a:gd name="adj1" fmla="val -4231"/>
                <a:gd name="adj2" fmla="val -218556"/>
                <a:gd name="adj3" fmla="val 16667"/>
              </a:avLst>
            </a:prstGeom>
            <a:solidFill>
              <a:srgbClr val="EAEAEA"/>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已被确认的帧</a:t>
              </a:r>
            </a:p>
            <a:p>
              <a:pPr fontAlgn="base">
                <a:lnSpc>
                  <a:spcPct val="120000"/>
                </a:lnSpc>
                <a:spcBef>
                  <a:spcPct val="0"/>
                </a:spcBef>
                <a:spcAft>
                  <a:spcPct val="0"/>
                </a:spcAft>
              </a:pPr>
              <a:endParaRPr lang="en-US" altLang="zh-CN" sz="1200">
                <a:solidFill>
                  <a:srgbClr val="000000"/>
                </a:solidFill>
                <a:cs typeface="+mn-ea"/>
                <a:sym typeface="+mn-lt"/>
              </a:endParaRPr>
            </a:p>
          </p:txBody>
        </p:sp>
        <p:sp>
          <p:nvSpPr>
            <p:cNvPr id="246" name="AutoShape 89">
              <a:extLst>
                <a:ext uri="{FF2B5EF4-FFF2-40B4-BE49-F238E27FC236}">
                  <a16:creationId xmlns:a16="http://schemas.microsoft.com/office/drawing/2014/main" id="{D40D4236-6035-47ED-8776-B6522A65F49C}"/>
                </a:ext>
              </a:extLst>
            </p:cNvPr>
            <p:cNvSpPr>
              <a:spLocks noChangeArrowheads="1"/>
            </p:cNvSpPr>
            <p:nvPr/>
          </p:nvSpPr>
          <p:spPr bwMode="auto">
            <a:xfrm>
              <a:off x="1343" y="2318"/>
              <a:ext cx="1174" cy="490"/>
            </a:xfrm>
            <a:prstGeom prst="wedgeRoundRectCallout">
              <a:avLst>
                <a:gd name="adj1" fmla="val -74616"/>
                <a:gd name="adj2" fmla="val 39551"/>
                <a:gd name="adj3" fmla="val 16667"/>
              </a:avLst>
            </a:prstGeom>
            <a:solidFill>
              <a:srgbClr val="FF9900">
                <a:alpha val="25000"/>
              </a:srgbClr>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未收到信的帧，分界位置不变。但在窗口中的相对位置发生了变化。</a:t>
              </a:r>
            </a:p>
          </p:txBody>
        </p:sp>
        <p:sp>
          <p:nvSpPr>
            <p:cNvPr id="247" name="AutoShape 90">
              <a:extLst>
                <a:ext uri="{FF2B5EF4-FFF2-40B4-BE49-F238E27FC236}">
                  <a16:creationId xmlns:a16="http://schemas.microsoft.com/office/drawing/2014/main" id="{5EB96E2B-79BB-4975-870E-1CBADCD385C9}"/>
                </a:ext>
              </a:extLst>
            </p:cNvPr>
            <p:cNvSpPr>
              <a:spLocks noChangeArrowheads="1"/>
            </p:cNvSpPr>
            <p:nvPr/>
          </p:nvSpPr>
          <p:spPr bwMode="auto">
            <a:xfrm>
              <a:off x="1252" y="3475"/>
              <a:ext cx="1159" cy="318"/>
            </a:xfrm>
            <a:prstGeom prst="wedgeRoundRectCallout">
              <a:avLst>
                <a:gd name="adj1" fmla="val -35074"/>
                <a:gd name="adj2" fmla="val -116352"/>
                <a:gd name="adj3" fmla="val 16667"/>
              </a:avLst>
            </a:prstGeom>
            <a:noFill/>
            <a:ln w="12700" algn="ctr">
              <a:solidFill>
                <a:schemeClr val="tx1"/>
              </a:solidFill>
              <a:miter lim="800000"/>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a:solidFill>
                    <a:srgbClr val="000000"/>
                  </a:solidFill>
                  <a:cs typeface="+mn-ea"/>
                  <a:sym typeface="+mn-lt"/>
                </a:rPr>
                <a:t>发送编号为</a:t>
              </a:r>
              <a:r>
                <a:rPr lang="en-US" altLang="zh-CN" sz="1200">
                  <a:solidFill>
                    <a:srgbClr val="000000"/>
                  </a:solidFill>
                  <a:cs typeface="+mn-ea"/>
                  <a:sym typeface="+mn-lt"/>
                </a:rPr>
                <a:t>3</a:t>
              </a:r>
              <a:r>
                <a:rPr lang="zh-CN" altLang="en-US" sz="1200">
                  <a:solidFill>
                    <a:srgbClr val="000000"/>
                  </a:solidFill>
                  <a:cs typeface="+mn-ea"/>
                  <a:sym typeface="+mn-lt"/>
                </a:rPr>
                <a:t>的确认帧，窗口整个右移</a:t>
              </a:r>
              <a:r>
                <a:rPr lang="en-US" altLang="zh-CN" sz="1200">
                  <a:solidFill>
                    <a:srgbClr val="000000"/>
                  </a:solidFill>
                  <a:cs typeface="+mn-ea"/>
                  <a:sym typeface="+mn-lt"/>
                </a:rPr>
                <a:t>3</a:t>
              </a:r>
              <a:r>
                <a:rPr lang="zh-CN" altLang="en-US" sz="1200">
                  <a:solidFill>
                    <a:srgbClr val="000000"/>
                  </a:solidFill>
                  <a:cs typeface="+mn-ea"/>
                  <a:sym typeface="+mn-lt"/>
                </a:rPr>
                <a:t>帧。</a:t>
              </a:r>
            </a:p>
          </p:txBody>
        </p:sp>
        <p:sp>
          <p:nvSpPr>
            <p:cNvPr id="248" name="Line 91">
              <a:extLst>
                <a:ext uri="{FF2B5EF4-FFF2-40B4-BE49-F238E27FC236}">
                  <a16:creationId xmlns:a16="http://schemas.microsoft.com/office/drawing/2014/main" id="{35A904BF-27BD-4B78-8551-96D387B6149D}"/>
                </a:ext>
              </a:extLst>
            </p:cNvPr>
            <p:cNvSpPr>
              <a:spLocks noChangeShapeType="1"/>
            </p:cNvSpPr>
            <p:nvPr/>
          </p:nvSpPr>
          <p:spPr bwMode="auto">
            <a:xfrm>
              <a:off x="441" y="2976"/>
              <a:ext cx="0" cy="1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49" name="Text Box 124">
              <a:extLst>
                <a:ext uri="{FF2B5EF4-FFF2-40B4-BE49-F238E27FC236}">
                  <a16:creationId xmlns:a16="http://schemas.microsoft.com/office/drawing/2014/main" id="{B699E7C6-FEE9-4F96-9992-3FE37357E128}"/>
                </a:ext>
              </a:extLst>
            </p:cNvPr>
            <p:cNvSpPr txBox="1">
              <a:spLocks noChangeArrowheads="1"/>
            </p:cNvSpPr>
            <p:nvPr/>
          </p:nvSpPr>
          <p:spPr bwMode="auto">
            <a:xfrm>
              <a:off x="1207" y="3838"/>
              <a:ext cx="343"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ym typeface="+mn-lt"/>
                </a:rPr>
                <a:t>(c)</a:t>
              </a:r>
            </a:p>
          </p:txBody>
        </p:sp>
      </p:grpSp>
      <p:sp>
        <p:nvSpPr>
          <p:cNvPr id="250" name="Text Box 125">
            <a:extLst>
              <a:ext uri="{FF2B5EF4-FFF2-40B4-BE49-F238E27FC236}">
                <a16:creationId xmlns:a16="http://schemas.microsoft.com/office/drawing/2014/main" id="{C9014957-D68D-4A6F-B9C4-416ED5B86298}"/>
              </a:ext>
            </a:extLst>
          </p:cNvPr>
          <p:cNvSpPr txBox="1">
            <a:spLocks noChangeArrowheads="1"/>
          </p:cNvSpPr>
          <p:nvPr/>
        </p:nvSpPr>
        <p:spPr bwMode="auto">
          <a:xfrm>
            <a:off x="8142107" y="6165851"/>
            <a:ext cx="497251"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ym typeface="+mn-lt"/>
              </a:rPr>
              <a:t>(d)</a:t>
            </a:r>
          </a:p>
        </p:txBody>
      </p:sp>
    </p:spTree>
    <p:extLst>
      <p:ext uri="{BB962C8B-B14F-4D97-AF65-F5344CB8AC3E}">
        <p14:creationId xmlns:p14="http://schemas.microsoft.com/office/powerpoint/2010/main" val="35132100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9BDCF7-3A7E-44F6-A9B9-A4FABB80E839}"/>
              </a:ext>
            </a:extLst>
          </p:cNvPr>
          <p:cNvSpPr>
            <a:spLocks noGrp="1"/>
          </p:cNvSpPr>
          <p:nvPr>
            <p:ph type="title"/>
          </p:nvPr>
        </p:nvSpPr>
        <p:spPr/>
        <p:txBody>
          <a:bodyPr/>
          <a:lstStyle/>
          <a:p>
            <a:r>
              <a:rPr lang="zh-CN" altLang="en-US" dirty="0">
                <a:latin typeface="+mn-ea"/>
                <a:cs typeface="+mn-ea"/>
              </a:rPr>
              <a:t>滑动窗口协议中的差错控制</a:t>
            </a:r>
            <a:endParaRPr lang="zh-CN" altLang="en-US" dirty="0"/>
          </a:p>
        </p:txBody>
      </p:sp>
      <p:sp>
        <p:nvSpPr>
          <p:cNvPr id="3" name="内容占位符 2">
            <a:extLst>
              <a:ext uri="{FF2B5EF4-FFF2-40B4-BE49-F238E27FC236}">
                <a16:creationId xmlns:a16="http://schemas.microsoft.com/office/drawing/2014/main" id="{EAA7740F-0BD6-48E6-9494-FAC456BD96A9}"/>
              </a:ext>
            </a:extLst>
          </p:cNvPr>
          <p:cNvSpPr>
            <a:spLocks noGrp="1"/>
          </p:cNvSpPr>
          <p:nvPr>
            <p:ph idx="1"/>
          </p:nvPr>
        </p:nvSpPr>
        <p:spPr/>
        <p:txBody>
          <a:bodyPr/>
          <a:lstStyle/>
          <a:p>
            <a:pPr>
              <a:buClr>
                <a:schemeClr val="tx1"/>
              </a:buClr>
            </a:pPr>
            <a:r>
              <a:rPr lang="zh-CN" altLang="en-US" dirty="0">
                <a:solidFill>
                  <a:srgbClr val="000000"/>
                </a:solidFill>
                <a:latin typeface="+mn-ea"/>
              </a:rPr>
              <a:t>有两种实现自动重复请求</a:t>
            </a:r>
            <a:r>
              <a:rPr lang="en-US" altLang="zh-CN" dirty="0">
                <a:solidFill>
                  <a:srgbClr val="000000"/>
                </a:solidFill>
                <a:latin typeface="+mn-ea"/>
              </a:rPr>
              <a:t>(ARQ)</a:t>
            </a:r>
            <a:r>
              <a:rPr lang="zh-CN" altLang="en-US" dirty="0">
                <a:solidFill>
                  <a:srgbClr val="000000"/>
                </a:solidFill>
                <a:latin typeface="+mn-ea"/>
              </a:rPr>
              <a:t>技术</a:t>
            </a:r>
            <a:r>
              <a:rPr lang="en-US" altLang="zh-CN" dirty="0">
                <a:solidFill>
                  <a:srgbClr val="000000"/>
                </a:solidFill>
                <a:latin typeface="+mn-ea"/>
              </a:rPr>
              <a:t>:</a:t>
            </a:r>
          </a:p>
          <a:p>
            <a:pPr lvl="1">
              <a:buClr>
                <a:schemeClr val="tx1"/>
              </a:buClr>
            </a:pPr>
            <a:r>
              <a:rPr lang="zh-CN" altLang="en-US" dirty="0">
                <a:solidFill>
                  <a:srgbClr val="C00000"/>
                </a:solidFill>
                <a:latin typeface="+mn-ea"/>
              </a:rPr>
              <a:t>回退</a:t>
            </a:r>
            <a:r>
              <a:rPr lang="en-US" altLang="zh-CN" dirty="0">
                <a:solidFill>
                  <a:srgbClr val="C00000"/>
                </a:solidFill>
                <a:latin typeface="+mn-ea"/>
              </a:rPr>
              <a:t>N</a:t>
            </a:r>
            <a:r>
              <a:rPr lang="zh-CN" altLang="en-US" dirty="0">
                <a:solidFill>
                  <a:srgbClr val="C00000"/>
                </a:solidFill>
                <a:latin typeface="+mn-ea"/>
              </a:rPr>
              <a:t>自动重复请求</a:t>
            </a:r>
            <a:r>
              <a:rPr lang="en-US" altLang="zh-CN" dirty="0">
                <a:solidFill>
                  <a:srgbClr val="000000"/>
                </a:solidFill>
                <a:latin typeface="+mn-ea"/>
              </a:rPr>
              <a:t>(Go-back-N</a:t>
            </a:r>
            <a:r>
              <a:rPr lang="zh-CN" altLang="en-US" dirty="0">
                <a:solidFill>
                  <a:srgbClr val="000000"/>
                </a:solidFill>
                <a:latin typeface="+mn-ea"/>
              </a:rPr>
              <a:t>，</a:t>
            </a:r>
            <a:r>
              <a:rPr lang="en-US" altLang="zh-CN" dirty="0">
                <a:solidFill>
                  <a:srgbClr val="000000"/>
                </a:solidFill>
                <a:latin typeface="+mn-ea"/>
              </a:rPr>
              <a:t>GBN</a:t>
            </a:r>
            <a:r>
              <a:rPr lang="zh-CN" altLang="en-US" dirty="0">
                <a:solidFill>
                  <a:srgbClr val="000000"/>
                </a:solidFill>
                <a:latin typeface="+mn-ea"/>
              </a:rPr>
              <a:t>）</a:t>
            </a:r>
            <a:endParaRPr lang="en-US" altLang="zh-CN" dirty="0">
              <a:solidFill>
                <a:srgbClr val="000000"/>
              </a:solidFill>
              <a:latin typeface="+mn-ea"/>
            </a:endParaRPr>
          </a:p>
          <a:p>
            <a:pPr lvl="1">
              <a:buClr>
                <a:schemeClr val="tx1"/>
              </a:buClr>
            </a:pPr>
            <a:r>
              <a:rPr lang="zh-CN" altLang="en-US" dirty="0">
                <a:solidFill>
                  <a:srgbClr val="C00000"/>
                </a:solidFill>
                <a:latin typeface="+mn-ea"/>
              </a:rPr>
              <a:t>选择拒绝自动重复请求</a:t>
            </a:r>
            <a:r>
              <a:rPr lang="en-US" altLang="zh-CN" dirty="0">
                <a:solidFill>
                  <a:srgbClr val="000000"/>
                </a:solidFill>
                <a:latin typeface="+mn-ea"/>
              </a:rPr>
              <a:t>(Select-</a:t>
            </a:r>
            <a:r>
              <a:rPr lang="en-US" altLang="zh-CN" dirty="0" err="1">
                <a:solidFill>
                  <a:srgbClr val="000000"/>
                </a:solidFill>
                <a:latin typeface="+mn-ea"/>
              </a:rPr>
              <a:t>Rej</a:t>
            </a:r>
            <a:r>
              <a:rPr lang="zh-CN" altLang="en-US" dirty="0">
                <a:solidFill>
                  <a:srgbClr val="000000"/>
                </a:solidFill>
                <a:latin typeface="+mn-ea"/>
              </a:rPr>
              <a:t>，</a:t>
            </a:r>
            <a:r>
              <a:rPr lang="en-US" altLang="zh-CN" dirty="0">
                <a:solidFill>
                  <a:srgbClr val="000000"/>
                </a:solidFill>
                <a:latin typeface="+mn-ea"/>
              </a:rPr>
              <a:t>SR)</a:t>
            </a:r>
            <a:endParaRPr lang="en-US" altLang="zh-CN" sz="2400" dirty="0">
              <a:solidFill>
                <a:srgbClr val="000000"/>
              </a:solidFill>
              <a:latin typeface="+mn-ea"/>
            </a:endParaRPr>
          </a:p>
          <a:p>
            <a:pPr>
              <a:buClr>
                <a:schemeClr val="tx1"/>
              </a:buClr>
            </a:pPr>
            <a:r>
              <a:rPr lang="zh-CN" altLang="en-US" dirty="0">
                <a:solidFill>
                  <a:srgbClr val="000000"/>
                </a:solidFill>
                <a:latin typeface="+mn-ea"/>
              </a:rPr>
              <a:t>要求：</a:t>
            </a:r>
            <a:endParaRPr lang="en-US" altLang="zh-CN" dirty="0">
              <a:solidFill>
                <a:srgbClr val="000000"/>
              </a:solidFill>
              <a:latin typeface="+mn-ea"/>
            </a:endParaRPr>
          </a:p>
          <a:p>
            <a:pPr lvl="1">
              <a:buClr>
                <a:schemeClr val="tx1"/>
              </a:buClr>
            </a:pPr>
            <a:r>
              <a:rPr lang="zh-CN" altLang="en-US" dirty="0">
                <a:solidFill>
                  <a:srgbClr val="000000"/>
                </a:solidFill>
                <a:latin typeface="+mn-ea"/>
              </a:rPr>
              <a:t>发送站要保留数据帧的</a:t>
            </a:r>
            <a:r>
              <a:rPr lang="zh-CN" altLang="en-US" dirty="0">
                <a:solidFill>
                  <a:srgbClr val="C00000"/>
                </a:solidFill>
                <a:latin typeface="+mn-ea"/>
              </a:rPr>
              <a:t>备份</a:t>
            </a:r>
            <a:endParaRPr lang="en-US" altLang="zh-CN" dirty="0">
              <a:solidFill>
                <a:srgbClr val="C00000"/>
              </a:solidFill>
              <a:latin typeface="+mn-ea"/>
            </a:endParaRPr>
          </a:p>
          <a:p>
            <a:pPr lvl="1">
              <a:buClr>
                <a:schemeClr val="tx1"/>
              </a:buClr>
            </a:pPr>
            <a:r>
              <a:rPr lang="zh-CN" altLang="en-US" dirty="0">
                <a:solidFill>
                  <a:srgbClr val="000000"/>
                </a:solidFill>
                <a:latin typeface="+mn-ea"/>
              </a:rPr>
              <a:t>除确认帧外，接收方可以发送</a:t>
            </a:r>
            <a:r>
              <a:rPr lang="zh-CN" altLang="en-US" dirty="0">
                <a:solidFill>
                  <a:srgbClr val="C00000"/>
                </a:solidFill>
                <a:latin typeface="+mn-ea"/>
              </a:rPr>
              <a:t>否认帧（</a:t>
            </a:r>
            <a:r>
              <a:rPr lang="en-US" altLang="zh-CN" dirty="0">
                <a:solidFill>
                  <a:srgbClr val="C00000"/>
                </a:solidFill>
                <a:latin typeface="+mn-ea"/>
              </a:rPr>
              <a:t>NAK)</a:t>
            </a:r>
            <a:r>
              <a:rPr lang="zh-CN" altLang="en-US" dirty="0">
                <a:solidFill>
                  <a:srgbClr val="000000"/>
                </a:solidFill>
                <a:latin typeface="+mn-ea"/>
              </a:rPr>
              <a:t>，告诉发送方重新发送一个损坏的帧</a:t>
            </a:r>
            <a:endParaRPr lang="en-US" altLang="zh-CN" dirty="0">
              <a:solidFill>
                <a:srgbClr val="000000"/>
              </a:solidFill>
              <a:latin typeface="+mn-ea"/>
            </a:endParaRPr>
          </a:p>
          <a:p>
            <a:pPr lvl="1">
              <a:buClr>
                <a:schemeClr val="tx1"/>
              </a:buClr>
            </a:pPr>
            <a:r>
              <a:rPr lang="zh-CN" altLang="en-US" dirty="0">
                <a:solidFill>
                  <a:srgbClr val="C00000"/>
                </a:solidFill>
                <a:latin typeface="+mn-ea"/>
              </a:rPr>
              <a:t>定时器</a:t>
            </a:r>
            <a:r>
              <a:rPr lang="zh-CN" altLang="en-US" dirty="0">
                <a:solidFill>
                  <a:srgbClr val="000000"/>
                </a:solidFill>
                <a:latin typeface="+mn-ea"/>
              </a:rPr>
              <a:t>，判断数据帧在传输中丢失</a:t>
            </a:r>
          </a:p>
          <a:p>
            <a:endParaRPr lang="zh-CN" altLang="en-US" dirty="0"/>
          </a:p>
        </p:txBody>
      </p:sp>
      <p:sp>
        <p:nvSpPr>
          <p:cNvPr id="4" name="灯片编号占位符 3">
            <a:extLst>
              <a:ext uri="{FF2B5EF4-FFF2-40B4-BE49-F238E27FC236}">
                <a16:creationId xmlns:a16="http://schemas.microsoft.com/office/drawing/2014/main" id="{78936D87-6889-411F-A241-F0B7CD181894}"/>
              </a:ext>
            </a:extLst>
          </p:cNvPr>
          <p:cNvSpPr>
            <a:spLocks noGrp="1"/>
          </p:cNvSpPr>
          <p:nvPr>
            <p:ph type="sldNum" sz="quarter" idx="12"/>
          </p:nvPr>
        </p:nvSpPr>
        <p:spPr/>
        <p:txBody>
          <a:bodyPr/>
          <a:lstStyle/>
          <a:p>
            <a:fld id="{C8BB1146-E542-4D4E-B8E9-6919A11DDD48}" type="slidenum">
              <a:rPr lang="en-US" smtClean="0"/>
              <a:t>57</a:t>
            </a:fld>
            <a:endParaRPr lang="en-US"/>
          </a:p>
        </p:txBody>
      </p:sp>
    </p:spTree>
    <p:extLst>
      <p:ext uri="{BB962C8B-B14F-4D97-AF65-F5344CB8AC3E}">
        <p14:creationId xmlns:p14="http://schemas.microsoft.com/office/powerpoint/2010/main" val="3826190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F692E4-4AC4-4D25-9B90-BFDFA0F7AE8E}"/>
              </a:ext>
            </a:extLst>
          </p:cNvPr>
          <p:cNvSpPr>
            <a:spLocks noGrp="1"/>
          </p:cNvSpPr>
          <p:nvPr>
            <p:ph type="title"/>
          </p:nvPr>
        </p:nvSpPr>
        <p:spPr/>
        <p:txBody>
          <a:bodyPr/>
          <a:lstStyle/>
          <a:p>
            <a:r>
              <a:rPr lang="zh-CN" altLang="en-US" dirty="0"/>
              <a:t>回退</a:t>
            </a:r>
            <a:r>
              <a:rPr lang="en-US" altLang="zh-CN" dirty="0"/>
              <a:t>N</a:t>
            </a:r>
            <a:r>
              <a:rPr lang="zh-CN" altLang="en-US" dirty="0"/>
              <a:t>协议（</a:t>
            </a:r>
            <a:r>
              <a:rPr lang="en-US" altLang="zh-CN" dirty="0">
                <a:solidFill>
                  <a:srgbClr val="000000"/>
                </a:solidFill>
                <a:latin typeface="+mn-ea"/>
              </a:rPr>
              <a:t> GBN</a:t>
            </a:r>
            <a:r>
              <a:rPr lang="zh-CN" altLang="en-US" dirty="0">
                <a:solidFill>
                  <a:srgbClr val="000000"/>
                </a:solidFill>
                <a:latin typeface="+mn-ea"/>
              </a:rPr>
              <a:t>）</a:t>
            </a:r>
            <a:r>
              <a:rPr lang="en-US" altLang="zh-CN" dirty="0"/>
              <a:t>—</a:t>
            </a:r>
            <a:r>
              <a:rPr lang="zh-CN" altLang="en-US" dirty="0"/>
              <a:t>设计思想</a:t>
            </a:r>
          </a:p>
        </p:txBody>
      </p:sp>
      <p:sp>
        <p:nvSpPr>
          <p:cNvPr id="3" name="内容占位符 2">
            <a:extLst>
              <a:ext uri="{FF2B5EF4-FFF2-40B4-BE49-F238E27FC236}">
                <a16:creationId xmlns:a16="http://schemas.microsoft.com/office/drawing/2014/main" id="{7A6FAE5A-AE49-4269-BE12-BFF6FA249188}"/>
              </a:ext>
            </a:extLst>
          </p:cNvPr>
          <p:cNvSpPr>
            <a:spLocks noGrp="1"/>
          </p:cNvSpPr>
          <p:nvPr>
            <p:ph idx="1"/>
          </p:nvPr>
        </p:nvSpPr>
        <p:spPr/>
        <p:txBody>
          <a:bodyPr>
            <a:normAutofit/>
          </a:bodyPr>
          <a:lstStyle/>
          <a:p>
            <a:r>
              <a:rPr lang="zh-CN" altLang="en-US" dirty="0"/>
              <a:t>出错全部重发</a:t>
            </a:r>
          </a:p>
          <a:p>
            <a:pPr lvl="1"/>
            <a:r>
              <a:rPr lang="zh-CN" altLang="en-US" dirty="0"/>
              <a:t>当接收端收到一个出错帧或乱序帧时，丢弃所有的后继帧，并且不为这些帧发送确认</a:t>
            </a:r>
          </a:p>
          <a:p>
            <a:pPr lvl="1"/>
            <a:r>
              <a:rPr lang="zh-CN" altLang="en-US" dirty="0"/>
              <a:t>发送端超时后，重传所有未被确认的帧</a:t>
            </a:r>
          </a:p>
          <a:p>
            <a:r>
              <a:rPr lang="zh-CN" altLang="en-US" dirty="0"/>
              <a:t>适用场景</a:t>
            </a:r>
          </a:p>
          <a:p>
            <a:pPr lvl="1"/>
            <a:r>
              <a:rPr lang="zh-CN" altLang="en-US" dirty="0"/>
              <a:t>该策略对应接收窗口为</a:t>
            </a:r>
            <a:r>
              <a:rPr lang="en-US" altLang="zh-CN" dirty="0"/>
              <a:t>1</a:t>
            </a:r>
            <a:r>
              <a:rPr lang="zh-CN" altLang="en-US" dirty="0"/>
              <a:t>的情况，即只能按顺序接收帧</a:t>
            </a:r>
          </a:p>
          <a:p>
            <a:r>
              <a:rPr lang="zh-CN" altLang="en-US" dirty="0"/>
              <a:t>优缺点</a:t>
            </a:r>
          </a:p>
          <a:p>
            <a:pPr lvl="1"/>
            <a:r>
              <a:rPr lang="zh-CN" altLang="en-US" dirty="0"/>
              <a:t>优点：连续发送提高了信道利用率</a:t>
            </a:r>
          </a:p>
          <a:p>
            <a:pPr lvl="1"/>
            <a:r>
              <a:rPr lang="zh-CN" altLang="en-US" dirty="0"/>
              <a:t>缺点：按序接收，出错后即便有正确帧到达也丢弃重传</a:t>
            </a:r>
          </a:p>
          <a:p>
            <a:endParaRPr lang="zh-CN" altLang="en-US" dirty="0"/>
          </a:p>
        </p:txBody>
      </p:sp>
      <p:sp>
        <p:nvSpPr>
          <p:cNvPr id="4" name="灯片编号占位符 3">
            <a:extLst>
              <a:ext uri="{FF2B5EF4-FFF2-40B4-BE49-F238E27FC236}">
                <a16:creationId xmlns:a16="http://schemas.microsoft.com/office/drawing/2014/main" id="{39A576EC-FCAA-49C4-BE93-0EC484633349}"/>
              </a:ext>
            </a:extLst>
          </p:cNvPr>
          <p:cNvSpPr>
            <a:spLocks noGrp="1"/>
          </p:cNvSpPr>
          <p:nvPr>
            <p:ph type="sldNum" sz="quarter" idx="12"/>
          </p:nvPr>
        </p:nvSpPr>
        <p:spPr/>
        <p:txBody>
          <a:bodyPr/>
          <a:lstStyle/>
          <a:p>
            <a:fld id="{C8BB1146-E542-4D4E-B8E9-6919A11DDD48}" type="slidenum">
              <a:rPr lang="en-US" smtClean="0"/>
              <a:t>58</a:t>
            </a:fld>
            <a:endParaRPr lang="en-US"/>
          </a:p>
        </p:txBody>
      </p:sp>
    </p:spTree>
    <p:extLst>
      <p:ext uri="{BB962C8B-B14F-4D97-AF65-F5344CB8AC3E}">
        <p14:creationId xmlns:p14="http://schemas.microsoft.com/office/powerpoint/2010/main" val="8579600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4930E-3D22-4785-B3FB-10BD0D33E630}"/>
              </a:ext>
            </a:extLst>
          </p:cNvPr>
          <p:cNvSpPr>
            <a:spLocks noGrp="1"/>
          </p:cNvSpPr>
          <p:nvPr>
            <p:ph type="title"/>
          </p:nvPr>
        </p:nvSpPr>
        <p:spPr/>
        <p:txBody>
          <a:bodyPr/>
          <a:lstStyle/>
          <a:p>
            <a:r>
              <a:rPr lang="en-US" altLang="zh-CN" dirty="0">
                <a:solidFill>
                  <a:srgbClr val="000000"/>
                </a:solidFill>
                <a:latin typeface="+mn-ea"/>
              </a:rPr>
              <a:t>GBN</a:t>
            </a:r>
            <a:r>
              <a:rPr lang="zh-CN" altLang="en-US" dirty="0"/>
              <a:t>协议</a:t>
            </a:r>
            <a:r>
              <a:rPr lang="en-US" altLang="zh-CN" dirty="0"/>
              <a:t>—</a:t>
            </a:r>
            <a:r>
              <a:rPr lang="zh-CN" altLang="en-US" dirty="0"/>
              <a:t>工作原理</a:t>
            </a:r>
          </a:p>
        </p:txBody>
      </p:sp>
      <p:sp>
        <p:nvSpPr>
          <p:cNvPr id="3" name="内容占位符 2">
            <a:extLst>
              <a:ext uri="{FF2B5EF4-FFF2-40B4-BE49-F238E27FC236}">
                <a16:creationId xmlns:a16="http://schemas.microsoft.com/office/drawing/2014/main" id="{24685436-0833-43AE-A081-9F1641E5166A}"/>
              </a:ext>
            </a:extLst>
          </p:cNvPr>
          <p:cNvSpPr>
            <a:spLocks noGrp="1"/>
          </p:cNvSpPr>
          <p:nvPr>
            <p:ph idx="1"/>
          </p:nvPr>
        </p:nvSpPr>
        <p:spPr>
          <a:xfrm>
            <a:off x="660400" y="1125539"/>
            <a:ext cx="10858500" cy="5008562"/>
          </a:xfrm>
        </p:spPr>
        <p:txBody>
          <a:bodyPr/>
          <a:lstStyle/>
          <a:p>
            <a:pPr>
              <a:spcBef>
                <a:spcPts val="0"/>
              </a:spcBef>
            </a:pPr>
            <a:r>
              <a:rPr kumimoji="1" lang="zh-CN" altLang="en-US" dirty="0">
                <a:cs typeface="+mn-ea"/>
                <a:sym typeface="+mn-lt"/>
              </a:rPr>
              <a:t>基本原理</a:t>
            </a:r>
            <a:endParaRPr kumimoji="1" lang="en-US" altLang="zh-CN" dirty="0">
              <a:cs typeface="+mn-ea"/>
              <a:sym typeface="+mn-lt"/>
            </a:endParaRPr>
          </a:p>
          <a:p>
            <a:pPr lvl="1">
              <a:spcBef>
                <a:spcPts val="0"/>
              </a:spcBef>
            </a:pPr>
            <a:r>
              <a:rPr kumimoji="1" lang="zh-CN" altLang="en-US" dirty="0">
                <a:solidFill>
                  <a:schemeClr val="tx1"/>
                </a:solidFill>
                <a:cs typeface="+mn-ea"/>
              </a:rPr>
              <a:t>如果一帧丢失或损坏了，从最近一次得到应答的数据帧开始，未被应答的所有帧都要重传。</a:t>
            </a:r>
          </a:p>
          <a:p>
            <a:pPr lvl="1">
              <a:spcBef>
                <a:spcPts val="0"/>
              </a:spcBef>
            </a:pPr>
            <a:endParaRPr kumimoji="1" lang="en-US" altLang="zh-CN" dirty="0">
              <a:solidFill>
                <a:schemeClr val="tx1"/>
              </a:solidFill>
              <a:cs typeface="+mn-ea"/>
              <a:sym typeface="+mn-lt"/>
            </a:endParaRPr>
          </a:p>
          <a:p>
            <a:pPr>
              <a:spcBef>
                <a:spcPts val="0"/>
              </a:spcBef>
            </a:pPr>
            <a:r>
              <a:rPr kumimoji="1" lang="zh-CN" altLang="en-US" dirty="0">
                <a:cs typeface="+mn-ea"/>
                <a:sym typeface="+mn-lt"/>
              </a:rPr>
              <a:t>窗口大小</a:t>
            </a:r>
            <a:endParaRPr kumimoji="1" lang="en-US" altLang="zh-CN" dirty="0">
              <a:cs typeface="+mn-ea"/>
              <a:sym typeface="+mn-lt"/>
            </a:endParaRPr>
          </a:p>
          <a:p>
            <a:pPr lvl="1">
              <a:spcBef>
                <a:spcPts val="0"/>
              </a:spcBef>
            </a:pPr>
            <a:r>
              <a:rPr kumimoji="1" lang="zh-CN" altLang="en-US" dirty="0">
                <a:cs typeface="+mn-ea"/>
                <a:sym typeface="+mn-lt"/>
              </a:rPr>
              <a:t>出错全部重发时，若</a:t>
            </a:r>
            <a:r>
              <a:rPr lang="zh-CN" altLang="en-US" dirty="0"/>
              <a:t>以</a:t>
            </a:r>
            <a:r>
              <a:rPr lang="zh-CN" altLang="en-US" dirty="0">
                <a:solidFill>
                  <a:srgbClr val="C00000"/>
                </a:solidFill>
              </a:rPr>
              <a:t>模</a:t>
            </a:r>
            <a:r>
              <a:rPr lang="en-US" altLang="zh-CN" dirty="0">
                <a:solidFill>
                  <a:srgbClr val="C00000"/>
                </a:solidFill>
              </a:rPr>
              <a:t>n</a:t>
            </a:r>
            <a:r>
              <a:rPr lang="zh-CN" altLang="en-US" dirty="0">
                <a:solidFill>
                  <a:srgbClr val="C00000"/>
                </a:solidFill>
              </a:rPr>
              <a:t>方式编号</a:t>
            </a:r>
            <a:r>
              <a:rPr kumimoji="1" lang="zh-CN" altLang="en-US" dirty="0">
                <a:cs typeface="+mn-ea"/>
                <a:sym typeface="+mn-lt"/>
              </a:rPr>
              <a:t>，接收窗口</a:t>
            </a:r>
            <a:r>
              <a:rPr kumimoji="1" lang="en-US" altLang="zh-CN" dirty="0">
                <a:solidFill>
                  <a:srgbClr val="C00000"/>
                </a:solidFill>
                <a:cs typeface="+mn-ea"/>
                <a:sym typeface="+mn-lt"/>
              </a:rPr>
              <a:t>W</a:t>
            </a:r>
            <a:r>
              <a:rPr kumimoji="1" lang="en-US" altLang="zh-CN" baseline="-25000" dirty="0">
                <a:solidFill>
                  <a:srgbClr val="C00000"/>
                </a:solidFill>
                <a:cs typeface="+mn-ea"/>
                <a:sym typeface="+mn-lt"/>
              </a:rPr>
              <a:t>R</a:t>
            </a:r>
            <a:r>
              <a:rPr kumimoji="1" lang="en-US" altLang="zh-CN" dirty="0">
                <a:solidFill>
                  <a:srgbClr val="C00000"/>
                </a:solidFill>
                <a:cs typeface="+mn-ea"/>
                <a:sym typeface="+mn-lt"/>
              </a:rPr>
              <a:t>=1</a:t>
            </a:r>
            <a:r>
              <a:rPr kumimoji="1" lang="zh-CN" altLang="en-US" dirty="0">
                <a:cs typeface="+mn-ea"/>
                <a:sym typeface="+mn-lt"/>
              </a:rPr>
              <a:t>，发送窗口 </a:t>
            </a:r>
            <a:r>
              <a:rPr kumimoji="1" lang="en-US" altLang="zh-CN" dirty="0">
                <a:solidFill>
                  <a:srgbClr val="C00000"/>
                </a:solidFill>
                <a:cs typeface="+mn-ea"/>
                <a:sym typeface="+mn-lt"/>
              </a:rPr>
              <a:t>W</a:t>
            </a:r>
            <a:r>
              <a:rPr kumimoji="1" lang="en-US" altLang="zh-CN" baseline="-25000" dirty="0">
                <a:solidFill>
                  <a:srgbClr val="C00000"/>
                </a:solidFill>
                <a:cs typeface="+mn-ea"/>
                <a:sym typeface="+mn-lt"/>
              </a:rPr>
              <a:t>S</a:t>
            </a:r>
            <a:r>
              <a:rPr kumimoji="1" lang="en-US" altLang="zh-CN" dirty="0">
                <a:solidFill>
                  <a:srgbClr val="C00000"/>
                </a:solidFill>
                <a:cs typeface="+mn-ea"/>
                <a:sym typeface="+mn-lt"/>
              </a:rPr>
              <a:t> ≤ </a:t>
            </a:r>
            <a:r>
              <a:rPr lang="en-US" altLang="zh-CN" dirty="0">
                <a:solidFill>
                  <a:srgbClr val="C00000"/>
                </a:solidFill>
              </a:rPr>
              <a:t>n </a:t>
            </a:r>
            <a:r>
              <a:rPr kumimoji="1" lang="zh-CN" altLang="en-US" dirty="0">
                <a:solidFill>
                  <a:srgbClr val="C00000"/>
                </a:solidFill>
                <a:latin typeface="+mn-lt"/>
                <a:ea typeface="+mn-ea"/>
                <a:cs typeface="+mn-ea"/>
                <a:sym typeface="+mn-lt"/>
              </a:rPr>
              <a:t>－</a:t>
            </a:r>
            <a:r>
              <a:rPr kumimoji="1" lang="en-US" altLang="zh-CN" dirty="0">
                <a:solidFill>
                  <a:srgbClr val="C00000"/>
                </a:solidFill>
                <a:latin typeface="+mn-lt"/>
                <a:ea typeface="+mn-ea"/>
                <a:cs typeface="+mn-ea"/>
                <a:sym typeface="+mn-lt"/>
              </a:rPr>
              <a:t>1</a:t>
            </a:r>
            <a:endParaRPr kumimoji="1" lang="en-US" altLang="zh-CN" dirty="0">
              <a:solidFill>
                <a:srgbClr val="C00000"/>
              </a:solidFill>
              <a:cs typeface="+mn-ea"/>
              <a:sym typeface="+mn-lt"/>
            </a:endParaRPr>
          </a:p>
          <a:p>
            <a:endParaRPr lang="zh-CN" altLang="en-US" dirty="0"/>
          </a:p>
        </p:txBody>
      </p:sp>
      <p:sp>
        <p:nvSpPr>
          <p:cNvPr id="4" name="灯片编号占位符 3">
            <a:extLst>
              <a:ext uri="{FF2B5EF4-FFF2-40B4-BE49-F238E27FC236}">
                <a16:creationId xmlns:a16="http://schemas.microsoft.com/office/drawing/2014/main" id="{7A752F08-801D-4A9E-9826-49A5333CAA71}"/>
              </a:ext>
            </a:extLst>
          </p:cNvPr>
          <p:cNvSpPr>
            <a:spLocks noGrp="1"/>
          </p:cNvSpPr>
          <p:nvPr>
            <p:ph type="sldNum" sz="quarter" idx="12"/>
          </p:nvPr>
        </p:nvSpPr>
        <p:spPr/>
        <p:txBody>
          <a:bodyPr/>
          <a:lstStyle/>
          <a:p>
            <a:fld id="{C8BB1146-E542-4D4E-B8E9-6919A11DDD48}" type="slidenum">
              <a:rPr lang="en-US" smtClean="0"/>
              <a:t>59</a:t>
            </a:fld>
            <a:endParaRPr lang="en-US"/>
          </a:p>
        </p:txBody>
      </p:sp>
      <p:pic>
        <p:nvPicPr>
          <p:cNvPr id="5" name="图片 4">
            <a:extLst>
              <a:ext uri="{FF2B5EF4-FFF2-40B4-BE49-F238E27FC236}">
                <a16:creationId xmlns:a16="http://schemas.microsoft.com/office/drawing/2014/main" id="{6D2702E7-1C78-43A6-AAC2-99DF61DBAD3E}"/>
              </a:ext>
            </a:extLst>
          </p:cNvPr>
          <p:cNvPicPr>
            <a:picLocks noChangeAspect="1"/>
          </p:cNvPicPr>
          <p:nvPr/>
        </p:nvPicPr>
        <p:blipFill>
          <a:blip r:embed="rId2"/>
          <a:stretch>
            <a:fillRect/>
          </a:stretch>
        </p:blipFill>
        <p:spPr>
          <a:xfrm>
            <a:off x="1876197" y="3629820"/>
            <a:ext cx="8261887" cy="2490477"/>
          </a:xfrm>
          <a:prstGeom prst="rect">
            <a:avLst/>
          </a:prstGeom>
        </p:spPr>
      </p:pic>
    </p:spTree>
    <p:extLst>
      <p:ext uri="{BB962C8B-B14F-4D97-AF65-F5344CB8AC3E}">
        <p14:creationId xmlns:p14="http://schemas.microsoft.com/office/powerpoint/2010/main" val="2186519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a:extLst>
              <a:ext uri="{FF2B5EF4-FFF2-40B4-BE49-F238E27FC236}">
                <a16:creationId xmlns:a16="http://schemas.microsoft.com/office/drawing/2014/main" id="{CAF4DB6E-5D5E-E332-45F8-6F09C2099BDC}"/>
              </a:ext>
            </a:extLst>
          </p:cNvPr>
          <p:cNvSpPr>
            <a:spLocks noGrp="1"/>
          </p:cNvSpPr>
          <p:nvPr>
            <p:ph type="sldNum" sz="quarter" idx="12"/>
          </p:nvPr>
        </p:nvSpPr>
        <p:spPr/>
        <p:txBody>
          <a:bodyPr/>
          <a:lstStyle/>
          <a:p>
            <a:fld id="{C8BB1146-E542-4D4E-B8E9-6919A11DDD48}" type="slidenum">
              <a:rPr lang="en-US" smtClean="0"/>
              <a:t>6</a:t>
            </a:fld>
            <a:endParaRPr lang="en-US"/>
          </a:p>
        </p:txBody>
      </p:sp>
      <p:sp>
        <p:nvSpPr>
          <p:cNvPr id="4" name="标题 3">
            <a:extLst>
              <a:ext uri="{FF2B5EF4-FFF2-40B4-BE49-F238E27FC236}">
                <a16:creationId xmlns:a16="http://schemas.microsoft.com/office/drawing/2014/main" id="{8AC3FB03-528F-45F3-BAA2-9AA99CD14026}"/>
              </a:ext>
            </a:extLst>
          </p:cNvPr>
          <p:cNvSpPr>
            <a:spLocks noGrp="1"/>
          </p:cNvSpPr>
          <p:nvPr>
            <p:ph type="title"/>
          </p:nvPr>
        </p:nvSpPr>
        <p:spPr/>
        <p:txBody>
          <a:bodyPr>
            <a:normAutofit/>
          </a:bodyPr>
          <a:lstStyle/>
          <a:p>
            <a:pPr>
              <a:lnSpc>
                <a:spcPct val="120000"/>
              </a:lnSpc>
            </a:pPr>
            <a:r>
              <a:rPr lang="zh-CN" altLang="en-US" sz="3200" dirty="0">
                <a:latin typeface="+mj-ea"/>
                <a:cs typeface="+mn-ea"/>
                <a:sym typeface="+mn-lt"/>
              </a:rPr>
              <a:t>更深入思考几个问题</a:t>
            </a:r>
          </a:p>
        </p:txBody>
      </p:sp>
      <p:sp>
        <p:nvSpPr>
          <p:cNvPr id="2" name="矩形 1">
            <a:extLst>
              <a:ext uri="{FF2B5EF4-FFF2-40B4-BE49-F238E27FC236}">
                <a16:creationId xmlns:a16="http://schemas.microsoft.com/office/drawing/2014/main" id="{7B251390-1E29-44C1-A798-1A8CBC7DD8D8}"/>
              </a:ext>
            </a:extLst>
          </p:cNvPr>
          <p:cNvSpPr/>
          <p:nvPr/>
        </p:nvSpPr>
        <p:spPr>
          <a:xfrm>
            <a:off x="749416" y="2140404"/>
            <a:ext cx="8547809" cy="1981055"/>
          </a:xfrm>
          <a:prstGeom prst="rect">
            <a:avLst/>
          </a:prstGeom>
          <a:solidFill>
            <a:schemeClr val="accent1">
              <a:lumMod val="10000"/>
              <a:lumOff val="90000"/>
              <a:alpha val="82000"/>
            </a:schemeClr>
          </a:solidFill>
        </p:spPr>
        <p:txBody>
          <a:bodyPr wrap="square">
            <a:spAutoFit/>
          </a:bodyPr>
          <a:lstStyle/>
          <a:p>
            <a:pPr marL="342900" indent="-342900">
              <a:lnSpc>
                <a:spcPct val="120000"/>
              </a:lnSpc>
              <a:spcBef>
                <a:spcPct val="0"/>
              </a:spcBef>
              <a:buFont typeface="Wingdings" panose="05000000000000000000" pitchFamily="2" charset="2"/>
              <a:buChar char="n"/>
            </a:pPr>
            <a:r>
              <a:rPr lang="zh-CN" altLang="en-US" sz="2400" dirty="0">
                <a:cs typeface="+mn-ea"/>
                <a:sym typeface="+mn-lt"/>
              </a:rPr>
              <a:t>两个直连结点间，实现</a:t>
            </a:r>
            <a:r>
              <a:rPr lang="zh-CN" altLang="en-US" sz="2400" dirty="0">
                <a:solidFill>
                  <a:srgbClr val="FF0000"/>
                </a:solidFill>
                <a:cs typeface="+mn-ea"/>
                <a:sym typeface="+mn-lt"/>
              </a:rPr>
              <a:t>正确</a:t>
            </a:r>
            <a:r>
              <a:rPr lang="zh-CN" altLang="en-US" sz="2400" dirty="0">
                <a:cs typeface="+mn-ea"/>
                <a:sym typeface="+mn-lt"/>
              </a:rPr>
              <a:t>的数据传输要解决哪些问题？</a:t>
            </a:r>
            <a:endParaRPr lang="en-US" altLang="zh-CN" sz="2400" dirty="0">
              <a:cs typeface="+mn-ea"/>
              <a:sym typeface="+mn-lt"/>
            </a:endParaRPr>
          </a:p>
          <a:p>
            <a:pPr marL="538163" indent="-269875">
              <a:lnSpc>
                <a:spcPct val="120000"/>
              </a:lnSpc>
              <a:spcBef>
                <a:spcPct val="0"/>
              </a:spcBef>
              <a:buFont typeface="Wingdings" panose="05000000000000000000" pitchFamily="2" charset="2"/>
              <a:buChar char="Ø"/>
            </a:pPr>
            <a:r>
              <a:rPr lang="zh-CN" altLang="en-US" sz="2000" dirty="0">
                <a:latin typeface="+mn-ea"/>
                <a:cs typeface="+mn-ea"/>
                <a:sym typeface="+mn-lt"/>
              </a:rPr>
              <a:t>问题</a:t>
            </a:r>
            <a:r>
              <a:rPr lang="en-US" altLang="zh-CN" sz="2000" dirty="0">
                <a:latin typeface="+mn-ea"/>
                <a:cs typeface="+mn-ea"/>
                <a:sym typeface="+mn-lt"/>
              </a:rPr>
              <a:t>1</a:t>
            </a:r>
            <a:r>
              <a:rPr lang="zh-CN" altLang="en-US" sz="2000" dirty="0">
                <a:latin typeface="+mn-ea"/>
                <a:cs typeface="+mn-ea"/>
                <a:sym typeface="+mn-lt"/>
              </a:rPr>
              <a:t>：分帧与组帧</a:t>
            </a:r>
            <a:endParaRPr lang="en-US" altLang="zh-CN" sz="2000" dirty="0">
              <a:latin typeface="+mn-ea"/>
              <a:cs typeface="+mn-ea"/>
              <a:sym typeface="+mn-lt"/>
            </a:endParaRPr>
          </a:p>
          <a:p>
            <a:pPr marL="538163" indent="-269875">
              <a:lnSpc>
                <a:spcPct val="120000"/>
              </a:lnSpc>
              <a:spcBef>
                <a:spcPct val="0"/>
              </a:spcBef>
              <a:buFont typeface="Wingdings" panose="05000000000000000000" pitchFamily="2" charset="2"/>
              <a:buChar char="Ø"/>
            </a:pPr>
            <a:r>
              <a:rPr lang="zh-CN" altLang="en-US" sz="2000" dirty="0">
                <a:latin typeface="+mn-ea"/>
                <a:cs typeface="+mn-ea"/>
                <a:sym typeface="+mn-lt"/>
              </a:rPr>
              <a:t>问题</a:t>
            </a:r>
            <a:r>
              <a:rPr lang="en-US" altLang="zh-CN" sz="2000" dirty="0">
                <a:latin typeface="+mn-ea"/>
                <a:cs typeface="+mn-ea"/>
                <a:sym typeface="+mn-lt"/>
              </a:rPr>
              <a:t>2</a:t>
            </a:r>
            <a:r>
              <a:rPr lang="zh-CN" altLang="en-US" sz="2000" dirty="0">
                <a:latin typeface="+mn-ea"/>
                <a:cs typeface="+mn-ea"/>
                <a:sym typeface="+mn-lt"/>
              </a:rPr>
              <a:t>：检错与纠错</a:t>
            </a:r>
            <a:endParaRPr lang="en-US" altLang="zh-CN" sz="2000" dirty="0">
              <a:latin typeface="+mn-ea"/>
              <a:cs typeface="+mn-ea"/>
              <a:sym typeface="+mn-lt"/>
            </a:endParaRPr>
          </a:p>
          <a:p>
            <a:pPr marL="538163" indent="-269875">
              <a:lnSpc>
                <a:spcPct val="120000"/>
              </a:lnSpc>
              <a:spcBef>
                <a:spcPct val="0"/>
              </a:spcBef>
              <a:buFont typeface="Wingdings" panose="05000000000000000000" pitchFamily="2" charset="2"/>
              <a:buChar char="Ø"/>
            </a:pPr>
            <a:r>
              <a:rPr lang="zh-CN" altLang="en-US" sz="2000" dirty="0">
                <a:latin typeface="+mn-ea"/>
                <a:cs typeface="+mn-ea"/>
                <a:sym typeface="+mn-lt"/>
              </a:rPr>
              <a:t>问题</a:t>
            </a:r>
            <a:r>
              <a:rPr lang="en-US" altLang="zh-CN" sz="2000" dirty="0">
                <a:latin typeface="+mn-ea"/>
                <a:cs typeface="+mn-ea"/>
                <a:sym typeface="+mn-lt"/>
              </a:rPr>
              <a:t>3</a:t>
            </a:r>
            <a:r>
              <a:rPr lang="zh-CN" altLang="en-US" sz="2000" dirty="0">
                <a:latin typeface="+mn-ea"/>
                <a:cs typeface="+mn-ea"/>
                <a:sym typeface="+mn-lt"/>
              </a:rPr>
              <a:t>：流量控制</a:t>
            </a:r>
            <a:endParaRPr lang="en-US" altLang="zh-CN" sz="2000" dirty="0">
              <a:latin typeface="+mn-ea"/>
              <a:cs typeface="+mn-ea"/>
              <a:sym typeface="+mn-lt"/>
            </a:endParaRPr>
          </a:p>
          <a:p>
            <a:pPr marL="538163" indent="-269875">
              <a:lnSpc>
                <a:spcPct val="120000"/>
              </a:lnSpc>
              <a:spcBef>
                <a:spcPct val="0"/>
              </a:spcBef>
              <a:buFont typeface="Wingdings" panose="05000000000000000000" pitchFamily="2" charset="2"/>
              <a:buChar char="Ø"/>
            </a:pPr>
            <a:r>
              <a:rPr lang="zh-CN" altLang="en-US" sz="2000" dirty="0">
                <a:latin typeface="+mn-ea"/>
                <a:cs typeface="+mn-ea"/>
                <a:sym typeface="+mn-lt"/>
              </a:rPr>
              <a:t>问题</a:t>
            </a:r>
            <a:r>
              <a:rPr lang="en-US" altLang="zh-CN" sz="2000" dirty="0">
                <a:latin typeface="+mn-ea"/>
                <a:cs typeface="+mn-ea"/>
                <a:sym typeface="+mn-lt"/>
              </a:rPr>
              <a:t>4</a:t>
            </a:r>
            <a:r>
              <a:rPr lang="zh-CN" altLang="en-US" sz="2000" dirty="0">
                <a:latin typeface="+mn-ea"/>
                <a:cs typeface="+mn-ea"/>
                <a:sym typeface="+mn-lt"/>
              </a:rPr>
              <a:t>：传输协议</a:t>
            </a:r>
            <a:endParaRPr lang="en-US" altLang="zh-CN" dirty="0">
              <a:latin typeface="+mn-ea"/>
              <a:cs typeface="+mn-ea"/>
              <a:sym typeface="+mn-lt"/>
            </a:endParaRPr>
          </a:p>
        </p:txBody>
      </p:sp>
      <p:sp>
        <p:nvSpPr>
          <p:cNvPr id="5" name="下箭头 63">
            <a:extLst>
              <a:ext uri="{FF2B5EF4-FFF2-40B4-BE49-F238E27FC236}">
                <a16:creationId xmlns:a16="http://schemas.microsoft.com/office/drawing/2014/main" id="{D1A92F33-6BFC-4463-8E92-710469210857}"/>
              </a:ext>
            </a:extLst>
          </p:cNvPr>
          <p:cNvSpPr/>
          <p:nvPr/>
        </p:nvSpPr>
        <p:spPr>
          <a:xfrm rot="5400000" flipV="1">
            <a:off x="8574370" y="2793703"/>
            <a:ext cx="2156911" cy="711200"/>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7" name="文本框 6">
            <a:extLst>
              <a:ext uri="{FF2B5EF4-FFF2-40B4-BE49-F238E27FC236}">
                <a16:creationId xmlns:a16="http://schemas.microsoft.com/office/drawing/2014/main" id="{B59FB4DC-3565-442C-AB95-826E2BCEBB62}"/>
              </a:ext>
            </a:extLst>
          </p:cNvPr>
          <p:cNvSpPr txBox="1"/>
          <p:nvPr/>
        </p:nvSpPr>
        <p:spPr>
          <a:xfrm>
            <a:off x="9297225" y="2698121"/>
            <a:ext cx="800219" cy="902363"/>
          </a:xfrm>
          <a:prstGeom prst="rect">
            <a:avLst/>
          </a:prstGeom>
          <a:noFill/>
        </p:spPr>
        <p:txBody>
          <a:bodyPr wrap="none" rtlCol="0">
            <a:spAutoFit/>
          </a:bodyPr>
          <a:lstStyle/>
          <a:p>
            <a:pPr>
              <a:lnSpc>
                <a:spcPct val="120000"/>
              </a:lnSpc>
            </a:pPr>
            <a:r>
              <a:rPr lang="zh-CN" altLang="en-US" sz="4800" b="1" dirty="0">
                <a:solidFill>
                  <a:srgbClr val="FF0000"/>
                </a:solidFill>
                <a:cs typeface="+mn-ea"/>
                <a:sym typeface="+mn-lt"/>
              </a:rPr>
              <a:t>？</a:t>
            </a:r>
          </a:p>
        </p:txBody>
      </p:sp>
      <p:sp>
        <p:nvSpPr>
          <p:cNvPr id="8" name="矩形 7">
            <a:extLst>
              <a:ext uri="{FF2B5EF4-FFF2-40B4-BE49-F238E27FC236}">
                <a16:creationId xmlns:a16="http://schemas.microsoft.com/office/drawing/2014/main" id="{E50C4461-EBF8-42DA-A64D-A0CE3C3B5A2C}"/>
              </a:ext>
            </a:extLst>
          </p:cNvPr>
          <p:cNvSpPr/>
          <p:nvPr/>
        </p:nvSpPr>
        <p:spPr>
          <a:xfrm>
            <a:off x="10008426" y="2457447"/>
            <a:ext cx="1446556" cy="1383712"/>
          </a:xfrm>
          <a:prstGeom prst="rect">
            <a:avLst/>
          </a:prstGeom>
          <a:solidFill>
            <a:srgbClr val="C00000">
              <a:alpha val="12000"/>
            </a:srgbClr>
          </a:solidFill>
        </p:spPr>
        <p:txBody>
          <a:bodyPr wrap="square">
            <a:spAutoFit/>
          </a:bodyPr>
          <a:lstStyle/>
          <a:p>
            <a:pPr algn="ctr">
              <a:lnSpc>
                <a:spcPct val="120000"/>
              </a:lnSpc>
            </a:pPr>
            <a:r>
              <a:rPr lang="zh-CN" altLang="en-US" sz="2400" dirty="0">
                <a:cs typeface="+mn-ea"/>
                <a:sym typeface="+mn-lt"/>
              </a:rPr>
              <a:t>数据链路层的任务和功能</a:t>
            </a:r>
          </a:p>
        </p:txBody>
      </p:sp>
    </p:spTree>
    <p:extLst>
      <p:ext uri="{BB962C8B-B14F-4D97-AF65-F5344CB8AC3E}">
        <p14:creationId xmlns:p14="http://schemas.microsoft.com/office/powerpoint/2010/main" val="3345852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948536-F3A0-463F-9080-C1601E30DE70}"/>
              </a:ext>
            </a:extLst>
          </p:cNvPr>
          <p:cNvSpPr>
            <a:spLocks noGrp="1"/>
          </p:cNvSpPr>
          <p:nvPr>
            <p:ph type="title"/>
          </p:nvPr>
        </p:nvSpPr>
        <p:spPr/>
        <p:txBody>
          <a:bodyPr/>
          <a:lstStyle/>
          <a:p>
            <a:r>
              <a:rPr lang="en-US" altLang="zh-CN" dirty="0">
                <a:solidFill>
                  <a:srgbClr val="000000"/>
                </a:solidFill>
                <a:latin typeface="+mn-ea"/>
              </a:rPr>
              <a:t>GBN </a:t>
            </a:r>
            <a:r>
              <a:rPr lang="en-US" altLang="zh-CN" dirty="0">
                <a:cs typeface="+mn-ea"/>
                <a:sym typeface="+mn-lt"/>
              </a:rPr>
              <a:t>-</a:t>
            </a:r>
            <a:r>
              <a:rPr lang="zh-CN" altLang="en-US" dirty="0">
                <a:cs typeface="+mn-ea"/>
                <a:sym typeface="+mn-lt"/>
              </a:rPr>
              <a:t>差错处理</a:t>
            </a:r>
            <a:endParaRPr lang="zh-CN" altLang="en-US" dirty="0"/>
          </a:p>
        </p:txBody>
      </p:sp>
      <p:sp>
        <p:nvSpPr>
          <p:cNvPr id="3" name="内容占位符 2">
            <a:extLst>
              <a:ext uri="{FF2B5EF4-FFF2-40B4-BE49-F238E27FC236}">
                <a16:creationId xmlns:a16="http://schemas.microsoft.com/office/drawing/2014/main" id="{CF9A22A1-3D27-478C-A7B2-EFE1B3201263}"/>
              </a:ext>
            </a:extLst>
          </p:cNvPr>
          <p:cNvSpPr>
            <a:spLocks noGrp="1"/>
          </p:cNvSpPr>
          <p:nvPr>
            <p:ph idx="1"/>
          </p:nvPr>
        </p:nvSpPr>
        <p:spPr/>
        <p:txBody>
          <a:bodyPr/>
          <a:lstStyle/>
          <a:p>
            <a:r>
              <a:rPr lang="zh-CN" altLang="en-US" dirty="0"/>
              <a:t>差错情况有三种：</a:t>
            </a:r>
          </a:p>
          <a:p>
            <a:pPr lvl="1"/>
            <a:r>
              <a:rPr lang="zh-CN" altLang="en-US" dirty="0"/>
              <a:t>帧破坏</a:t>
            </a:r>
          </a:p>
          <a:p>
            <a:pPr lvl="1"/>
            <a:r>
              <a:rPr lang="zh-CN" altLang="en-US" dirty="0"/>
              <a:t>数据帧丢失</a:t>
            </a:r>
          </a:p>
          <a:p>
            <a:pPr lvl="1"/>
            <a:r>
              <a:rPr lang="zh-CN" altLang="en-US" dirty="0"/>
              <a:t>确认帧丢失</a:t>
            </a:r>
          </a:p>
          <a:p>
            <a:endParaRPr lang="zh-CN" altLang="en-US" dirty="0"/>
          </a:p>
        </p:txBody>
      </p:sp>
      <p:sp>
        <p:nvSpPr>
          <p:cNvPr id="4" name="灯片编号占位符 3">
            <a:extLst>
              <a:ext uri="{FF2B5EF4-FFF2-40B4-BE49-F238E27FC236}">
                <a16:creationId xmlns:a16="http://schemas.microsoft.com/office/drawing/2014/main" id="{CB9672A1-3F66-4653-8D42-9456AA10D1B4}"/>
              </a:ext>
            </a:extLst>
          </p:cNvPr>
          <p:cNvSpPr>
            <a:spLocks noGrp="1"/>
          </p:cNvSpPr>
          <p:nvPr>
            <p:ph type="sldNum" sz="quarter" idx="12"/>
          </p:nvPr>
        </p:nvSpPr>
        <p:spPr/>
        <p:txBody>
          <a:bodyPr/>
          <a:lstStyle/>
          <a:p>
            <a:fld id="{C8BB1146-E542-4D4E-B8E9-6919A11DDD48}" type="slidenum">
              <a:rPr lang="en-US" smtClean="0"/>
              <a:t>60</a:t>
            </a:fld>
            <a:endParaRPr lang="en-US"/>
          </a:p>
        </p:txBody>
      </p:sp>
    </p:spTree>
    <p:extLst>
      <p:ext uri="{BB962C8B-B14F-4D97-AF65-F5344CB8AC3E}">
        <p14:creationId xmlns:p14="http://schemas.microsoft.com/office/powerpoint/2010/main" val="31707432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8BA82-0602-7CE2-0CDD-F01642662E4A}"/>
              </a:ext>
            </a:extLst>
          </p:cNvPr>
          <p:cNvSpPr>
            <a:spLocks noGrp="1"/>
          </p:cNvSpPr>
          <p:nvPr>
            <p:ph type="title"/>
          </p:nvPr>
        </p:nvSpPr>
        <p:spPr/>
        <p:txBody>
          <a:bodyPr>
            <a:normAutofit/>
          </a:bodyPr>
          <a:lstStyle/>
          <a:p>
            <a:r>
              <a:rPr lang="en-US" altLang="zh-CN" dirty="0">
                <a:solidFill>
                  <a:srgbClr val="000000"/>
                </a:solidFill>
                <a:latin typeface="+mn-ea"/>
                <a:ea typeface="+mn-ea"/>
              </a:rPr>
              <a:t>GBN</a:t>
            </a:r>
            <a:r>
              <a:rPr lang="zh-CN" altLang="en-US" dirty="0">
                <a:solidFill>
                  <a:srgbClr val="000000"/>
                </a:solidFill>
                <a:latin typeface="+mn-ea"/>
                <a:ea typeface="+mn-ea"/>
                <a:sym typeface="+mn-lt"/>
              </a:rPr>
              <a:t>解决帧破坏问题</a:t>
            </a:r>
            <a:endParaRPr lang="zh-CN" altLang="en-US" dirty="0">
              <a:solidFill>
                <a:srgbClr val="000000"/>
              </a:solidFill>
              <a:latin typeface="+mn-ea"/>
              <a:ea typeface="+mn-ea"/>
            </a:endParaRPr>
          </a:p>
        </p:txBody>
      </p:sp>
      <p:sp>
        <p:nvSpPr>
          <p:cNvPr id="4" name="灯片编号占位符 3">
            <a:extLst>
              <a:ext uri="{FF2B5EF4-FFF2-40B4-BE49-F238E27FC236}">
                <a16:creationId xmlns:a16="http://schemas.microsoft.com/office/drawing/2014/main" id="{5147A4F3-B29D-8B66-D046-4FD033336D5B}"/>
              </a:ext>
            </a:extLst>
          </p:cNvPr>
          <p:cNvSpPr>
            <a:spLocks noGrp="1"/>
          </p:cNvSpPr>
          <p:nvPr>
            <p:ph type="sldNum" sz="quarter" idx="12"/>
          </p:nvPr>
        </p:nvSpPr>
        <p:spPr/>
        <p:txBody>
          <a:bodyPr/>
          <a:lstStyle/>
          <a:p>
            <a:fld id="{C8BB1146-E542-4D4E-B8E9-6919A11DDD48}" type="slidenum">
              <a:rPr lang="en-US" smtClean="0"/>
              <a:t>61</a:t>
            </a:fld>
            <a:endParaRPr lang="en-US"/>
          </a:p>
        </p:txBody>
      </p:sp>
      <p:sp>
        <p:nvSpPr>
          <p:cNvPr id="5" name="Line 65">
            <a:extLst>
              <a:ext uri="{FF2B5EF4-FFF2-40B4-BE49-F238E27FC236}">
                <a16:creationId xmlns:a16="http://schemas.microsoft.com/office/drawing/2014/main" id="{AAF2F314-542E-3F47-2714-D63387EF0F03}"/>
              </a:ext>
            </a:extLst>
          </p:cNvPr>
          <p:cNvSpPr>
            <a:spLocks noChangeShapeType="1"/>
          </p:cNvSpPr>
          <p:nvPr/>
        </p:nvSpPr>
        <p:spPr bwMode="auto">
          <a:xfrm>
            <a:off x="2762704" y="2056267"/>
            <a:ext cx="33845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Text Box 7">
            <a:extLst>
              <a:ext uri="{FF2B5EF4-FFF2-40B4-BE49-F238E27FC236}">
                <a16:creationId xmlns:a16="http://schemas.microsoft.com/office/drawing/2014/main" id="{AC712E8A-EE21-2178-A1A5-28D2398A39EF}"/>
              </a:ext>
            </a:extLst>
          </p:cNvPr>
          <p:cNvSpPr txBox="1">
            <a:spLocks noChangeArrowheads="1"/>
          </p:cNvSpPr>
          <p:nvPr/>
        </p:nvSpPr>
        <p:spPr bwMode="auto">
          <a:xfrm>
            <a:off x="2111220" y="2222954"/>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7" name="Text Box 9">
            <a:extLst>
              <a:ext uri="{FF2B5EF4-FFF2-40B4-BE49-F238E27FC236}">
                <a16:creationId xmlns:a16="http://schemas.microsoft.com/office/drawing/2014/main" id="{116910FA-0B2D-62EF-ACE2-7A8C9EE174A0}"/>
              </a:ext>
            </a:extLst>
          </p:cNvPr>
          <p:cNvSpPr txBox="1">
            <a:spLocks noChangeArrowheads="1"/>
          </p:cNvSpPr>
          <p:nvPr/>
        </p:nvSpPr>
        <p:spPr bwMode="auto">
          <a:xfrm>
            <a:off x="2114612" y="1292680"/>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p>
        </p:txBody>
      </p:sp>
      <p:sp>
        <p:nvSpPr>
          <p:cNvPr id="8" name="Text Box 10">
            <a:extLst>
              <a:ext uri="{FF2B5EF4-FFF2-40B4-BE49-F238E27FC236}">
                <a16:creationId xmlns:a16="http://schemas.microsoft.com/office/drawing/2014/main" id="{72E52851-5CC7-2210-589D-91E79EEA41AB}"/>
              </a:ext>
            </a:extLst>
          </p:cNvPr>
          <p:cNvSpPr txBox="1">
            <a:spLocks noChangeArrowheads="1"/>
          </p:cNvSpPr>
          <p:nvPr/>
        </p:nvSpPr>
        <p:spPr bwMode="auto">
          <a:xfrm>
            <a:off x="5857937" y="1292680"/>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p>
        </p:txBody>
      </p:sp>
      <p:pic>
        <p:nvPicPr>
          <p:cNvPr id="9" name="Picture 34">
            <a:extLst>
              <a:ext uri="{FF2B5EF4-FFF2-40B4-BE49-F238E27FC236}">
                <a16:creationId xmlns:a16="http://schemas.microsoft.com/office/drawing/2014/main" id="{3A8BEFD9-DD4B-FC21-CB33-A2A57E8566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4080" y="172448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4">
            <a:extLst>
              <a:ext uri="{FF2B5EF4-FFF2-40B4-BE49-F238E27FC236}">
                <a16:creationId xmlns:a16="http://schemas.microsoft.com/office/drawing/2014/main" id="{FA0CF648-60C8-054A-36BD-FBA9950D657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77405" y="172448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8">
            <a:extLst>
              <a:ext uri="{FF2B5EF4-FFF2-40B4-BE49-F238E27FC236}">
                <a16:creationId xmlns:a16="http://schemas.microsoft.com/office/drawing/2014/main" id="{7A13FB3E-A7FE-772E-0B79-E8DDDA261E7E}"/>
              </a:ext>
            </a:extLst>
          </p:cNvPr>
          <p:cNvSpPr txBox="1">
            <a:spLocks noChangeArrowheads="1"/>
          </p:cNvSpPr>
          <p:nvPr/>
        </p:nvSpPr>
        <p:spPr bwMode="auto">
          <a:xfrm>
            <a:off x="2111220" y="2583317"/>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12" name="Text Box 22">
            <a:extLst>
              <a:ext uri="{FF2B5EF4-FFF2-40B4-BE49-F238E27FC236}">
                <a16:creationId xmlns:a16="http://schemas.microsoft.com/office/drawing/2014/main" id="{B27BFA80-CBD7-C7A6-7152-4AEFF4BD8CFD}"/>
              </a:ext>
            </a:extLst>
          </p:cNvPr>
          <p:cNvSpPr txBox="1">
            <a:spLocks noChangeArrowheads="1"/>
          </p:cNvSpPr>
          <p:nvPr/>
        </p:nvSpPr>
        <p:spPr bwMode="auto">
          <a:xfrm>
            <a:off x="2111220" y="3304042"/>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p>
        </p:txBody>
      </p:sp>
      <p:sp>
        <p:nvSpPr>
          <p:cNvPr id="13" name="Text Box 26">
            <a:extLst>
              <a:ext uri="{FF2B5EF4-FFF2-40B4-BE49-F238E27FC236}">
                <a16:creationId xmlns:a16="http://schemas.microsoft.com/office/drawing/2014/main" id="{25164179-8419-6F4F-CFFC-C0D104E5E6D7}"/>
              </a:ext>
            </a:extLst>
          </p:cNvPr>
          <p:cNvSpPr txBox="1">
            <a:spLocks noChangeArrowheads="1"/>
          </p:cNvSpPr>
          <p:nvPr/>
        </p:nvSpPr>
        <p:spPr bwMode="auto">
          <a:xfrm>
            <a:off x="2111220" y="4023179"/>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5</a:t>
            </a:r>
          </a:p>
        </p:txBody>
      </p:sp>
      <p:sp>
        <p:nvSpPr>
          <p:cNvPr id="14" name="Text Box 29">
            <a:extLst>
              <a:ext uri="{FF2B5EF4-FFF2-40B4-BE49-F238E27FC236}">
                <a16:creationId xmlns:a16="http://schemas.microsoft.com/office/drawing/2014/main" id="{A662EAB3-4435-4FA9-02F8-9DAAC29284B7}"/>
              </a:ext>
            </a:extLst>
          </p:cNvPr>
          <p:cNvSpPr txBox="1">
            <a:spLocks noChangeArrowheads="1"/>
          </p:cNvSpPr>
          <p:nvPr/>
        </p:nvSpPr>
        <p:spPr bwMode="auto">
          <a:xfrm>
            <a:off x="2111220" y="2943679"/>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15" name="Text Box 30">
            <a:extLst>
              <a:ext uri="{FF2B5EF4-FFF2-40B4-BE49-F238E27FC236}">
                <a16:creationId xmlns:a16="http://schemas.microsoft.com/office/drawing/2014/main" id="{05F20377-523B-0765-D7B0-EDC082F94802}"/>
              </a:ext>
            </a:extLst>
          </p:cNvPr>
          <p:cNvSpPr txBox="1">
            <a:spLocks noChangeArrowheads="1"/>
          </p:cNvSpPr>
          <p:nvPr/>
        </p:nvSpPr>
        <p:spPr bwMode="auto">
          <a:xfrm>
            <a:off x="2111220" y="3664404"/>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p>
        </p:txBody>
      </p:sp>
      <p:sp>
        <p:nvSpPr>
          <p:cNvPr id="16" name="Text Box 32">
            <a:extLst>
              <a:ext uri="{FF2B5EF4-FFF2-40B4-BE49-F238E27FC236}">
                <a16:creationId xmlns:a16="http://schemas.microsoft.com/office/drawing/2014/main" id="{39C4272F-028F-03D4-380C-D85F856FAB89}"/>
              </a:ext>
            </a:extLst>
          </p:cNvPr>
          <p:cNvSpPr txBox="1">
            <a:spLocks noChangeArrowheads="1"/>
          </p:cNvSpPr>
          <p:nvPr/>
        </p:nvSpPr>
        <p:spPr bwMode="auto">
          <a:xfrm>
            <a:off x="2111220" y="4383542"/>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p>
        </p:txBody>
      </p:sp>
      <p:sp>
        <p:nvSpPr>
          <p:cNvPr id="17" name="Text Box 33">
            <a:extLst>
              <a:ext uri="{FF2B5EF4-FFF2-40B4-BE49-F238E27FC236}">
                <a16:creationId xmlns:a16="http://schemas.microsoft.com/office/drawing/2014/main" id="{486A1642-265B-70C1-9FA0-B60902562FFD}"/>
              </a:ext>
            </a:extLst>
          </p:cNvPr>
          <p:cNvSpPr txBox="1">
            <a:spLocks noChangeArrowheads="1"/>
          </p:cNvSpPr>
          <p:nvPr/>
        </p:nvSpPr>
        <p:spPr bwMode="auto">
          <a:xfrm>
            <a:off x="2111220" y="5104267"/>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5</a:t>
            </a:r>
          </a:p>
        </p:txBody>
      </p:sp>
      <p:sp>
        <p:nvSpPr>
          <p:cNvPr id="18" name="Text Box 34">
            <a:extLst>
              <a:ext uri="{FF2B5EF4-FFF2-40B4-BE49-F238E27FC236}">
                <a16:creationId xmlns:a16="http://schemas.microsoft.com/office/drawing/2014/main" id="{36798285-6E84-61B6-D533-090F590CF84A}"/>
              </a:ext>
            </a:extLst>
          </p:cNvPr>
          <p:cNvSpPr txBox="1">
            <a:spLocks noChangeArrowheads="1"/>
          </p:cNvSpPr>
          <p:nvPr/>
        </p:nvSpPr>
        <p:spPr bwMode="auto">
          <a:xfrm>
            <a:off x="2111220" y="4743904"/>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p>
        </p:txBody>
      </p:sp>
      <p:sp>
        <p:nvSpPr>
          <p:cNvPr id="19" name="Text Box 35">
            <a:extLst>
              <a:ext uri="{FF2B5EF4-FFF2-40B4-BE49-F238E27FC236}">
                <a16:creationId xmlns:a16="http://schemas.microsoft.com/office/drawing/2014/main" id="{574DB985-8A94-FC09-D05B-81B762C97786}"/>
              </a:ext>
            </a:extLst>
          </p:cNvPr>
          <p:cNvSpPr txBox="1">
            <a:spLocks noChangeArrowheads="1"/>
          </p:cNvSpPr>
          <p:nvPr/>
        </p:nvSpPr>
        <p:spPr bwMode="auto">
          <a:xfrm>
            <a:off x="5856132" y="2295979"/>
            <a:ext cx="914033" cy="362343"/>
          </a:xfrm>
          <a:prstGeom prst="rect">
            <a:avLst/>
          </a:prstGeom>
          <a:solidFill>
            <a:schemeClr val="accent2">
              <a:alpha val="45000"/>
            </a:schemeClr>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数据帧</a:t>
            </a:r>
            <a:r>
              <a:rPr lang="en-US" altLang="zh-CN" sz="1600" dirty="0">
                <a:solidFill>
                  <a:srgbClr val="000000"/>
                </a:solidFill>
                <a:cs typeface="+mn-ea"/>
                <a:sym typeface="+mn-lt"/>
              </a:rPr>
              <a:t>0</a:t>
            </a:r>
          </a:p>
        </p:txBody>
      </p:sp>
      <p:sp>
        <p:nvSpPr>
          <p:cNvPr id="20" name="Text Box 36">
            <a:extLst>
              <a:ext uri="{FF2B5EF4-FFF2-40B4-BE49-F238E27FC236}">
                <a16:creationId xmlns:a16="http://schemas.microsoft.com/office/drawing/2014/main" id="{46A172C3-B3A7-7EB6-77BD-E9CEF721F26D}"/>
              </a:ext>
            </a:extLst>
          </p:cNvPr>
          <p:cNvSpPr txBox="1">
            <a:spLocks noChangeArrowheads="1"/>
          </p:cNvSpPr>
          <p:nvPr/>
        </p:nvSpPr>
        <p:spPr bwMode="auto">
          <a:xfrm>
            <a:off x="5856132" y="2656342"/>
            <a:ext cx="914033" cy="362343"/>
          </a:xfrm>
          <a:prstGeom prst="rect">
            <a:avLst/>
          </a:prstGeom>
          <a:solidFill>
            <a:schemeClr val="accent2">
              <a:alpha val="45000"/>
            </a:scheme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21" name="Text Box 37">
            <a:extLst>
              <a:ext uri="{FF2B5EF4-FFF2-40B4-BE49-F238E27FC236}">
                <a16:creationId xmlns:a16="http://schemas.microsoft.com/office/drawing/2014/main" id="{5B7D8887-7628-2CE2-49C7-BEAFDB393F78}"/>
              </a:ext>
            </a:extLst>
          </p:cNvPr>
          <p:cNvSpPr txBox="1">
            <a:spLocks noChangeArrowheads="1"/>
          </p:cNvSpPr>
          <p:nvPr/>
        </p:nvSpPr>
        <p:spPr bwMode="auto">
          <a:xfrm>
            <a:off x="5856132" y="3737429"/>
            <a:ext cx="914033" cy="362343"/>
          </a:xfrm>
          <a:prstGeom prst="rect">
            <a:avLst/>
          </a:prstGeom>
          <a:solidFill>
            <a:srgbClr val="FF3300">
              <a:alpha val="25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p>
        </p:txBody>
      </p:sp>
      <p:sp>
        <p:nvSpPr>
          <p:cNvPr id="22" name="Text Box 38">
            <a:extLst>
              <a:ext uri="{FF2B5EF4-FFF2-40B4-BE49-F238E27FC236}">
                <a16:creationId xmlns:a16="http://schemas.microsoft.com/office/drawing/2014/main" id="{56E94AA2-21F5-00F8-7919-7E3C8721D204}"/>
              </a:ext>
            </a:extLst>
          </p:cNvPr>
          <p:cNvSpPr txBox="1">
            <a:spLocks noChangeArrowheads="1"/>
          </p:cNvSpPr>
          <p:nvPr/>
        </p:nvSpPr>
        <p:spPr bwMode="auto">
          <a:xfrm>
            <a:off x="5856132" y="4816929"/>
            <a:ext cx="914033" cy="362343"/>
          </a:xfrm>
          <a:prstGeom prst="rect">
            <a:avLst/>
          </a:prstGeom>
          <a:solidFill>
            <a:schemeClr val="accent2">
              <a:alpha val="45000"/>
            </a:schemeClr>
          </a:solidFill>
          <a:ln>
            <a:no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数据帧</a:t>
            </a:r>
            <a:r>
              <a:rPr lang="en-US" altLang="zh-CN" sz="1600" dirty="0">
                <a:solidFill>
                  <a:srgbClr val="000000"/>
                </a:solidFill>
                <a:cs typeface="+mn-ea"/>
                <a:sym typeface="+mn-lt"/>
              </a:rPr>
              <a:t>5</a:t>
            </a:r>
          </a:p>
        </p:txBody>
      </p:sp>
      <p:sp>
        <p:nvSpPr>
          <p:cNvPr id="23" name="Text Box 39">
            <a:extLst>
              <a:ext uri="{FF2B5EF4-FFF2-40B4-BE49-F238E27FC236}">
                <a16:creationId xmlns:a16="http://schemas.microsoft.com/office/drawing/2014/main" id="{28AA41AB-9048-41CC-B760-41BDA54F63FB}"/>
              </a:ext>
            </a:extLst>
          </p:cNvPr>
          <p:cNvSpPr txBox="1">
            <a:spLocks noChangeArrowheads="1"/>
          </p:cNvSpPr>
          <p:nvPr/>
        </p:nvSpPr>
        <p:spPr bwMode="auto">
          <a:xfrm>
            <a:off x="5856132" y="3016704"/>
            <a:ext cx="914033" cy="362343"/>
          </a:xfrm>
          <a:prstGeom prst="rect">
            <a:avLst/>
          </a:prstGeom>
          <a:solidFill>
            <a:schemeClr val="accent2">
              <a:alpha val="45000"/>
            </a:scheme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24" name="Text Box 40">
            <a:extLst>
              <a:ext uri="{FF2B5EF4-FFF2-40B4-BE49-F238E27FC236}">
                <a16:creationId xmlns:a16="http://schemas.microsoft.com/office/drawing/2014/main" id="{61C5662D-8A20-66E3-A9F1-98A3BE551C4F}"/>
              </a:ext>
            </a:extLst>
          </p:cNvPr>
          <p:cNvSpPr txBox="1">
            <a:spLocks noChangeArrowheads="1"/>
          </p:cNvSpPr>
          <p:nvPr/>
        </p:nvSpPr>
        <p:spPr bwMode="auto">
          <a:xfrm>
            <a:off x="5856132" y="4456567"/>
            <a:ext cx="914033" cy="362343"/>
          </a:xfrm>
          <a:prstGeom prst="rect">
            <a:avLst/>
          </a:prstGeom>
          <a:solidFill>
            <a:schemeClr val="accent2">
              <a:alpha val="45000"/>
            </a:scheme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p>
        </p:txBody>
      </p:sp>
      <p:sp>
        <p:nvSpPr>
          <p:cNvPr id="25" name="Text Box 41">
            <a:extLst>
              <a:ext uri="{FF2B5EF4-FFF2-40B4-BE49-F238E27FC236}">
                <a16:creationId xmlns:a16="http://schemas.microsoft.com/office/drawing/2014/main" id="{0D6EC5BD-3ED1-3B6B-22A8-0A54199C9DD4}"/>
              </a:ext>
            </a:extLst>
          </p:cNvPr>
          <p:cNvSpPr txBox="1">
            <a:spLocks noChangeArrowheads="1"/>
          </p:cNvSpPr>
          <p:nvPr/>
        </p:nvSpPr>
        <p:spPr bwMode="auto">
          <a:xfrm>
            <a:off x="5856132" y="5177292"/>
            <a:ext cx="914033" cy="362343"/>
          </a:xfrm>
          <a:prstGeom prst="rect">
            <a:avLst/>
          </a:prstGeom>
          <a:solidFill>
            <a:schemeClr val="accent2">
              <a:alpha val="45000"/>
            </a:scheme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p>
        </p:txBody>
      </p:sp>
      <p:sp>
        <p:nvSpPr>
          <p:cNvPr id="26" name="Text Box 42">
            <a:extLst>
              <a:ext uri="{FF2B5EF4-FFF2-40B4-BE49-F238E27FC236}">
                <a16:creationId xmlns:a16="http://schemas.microsoft.com/office/drawing/2014/main" id="{FFC412A7-8B83-EE66-59FE-4C4E69C8172A}"/>
              </a:ext>
            </a:extLst>
          </p:cNvPr>
          <p:cNvSpPr txBox="1">
            <a:spLocks noChangeArrowheads="1"/>
          </p:cNvSpPr>
          <p:nvPr/>
        </p:nvSpPr>
        <p:spPr bwMode="auto">
          <a:xfrm>
            <a:off x="5856132" y="5896429"/>
            <a:ext cx="914033" cy="362343"/>
          </a:xfrm>
          <a:prstGeom prst="rect">
            <a:avLst/>
          </a:prstGeom>
          <a:solidFill>
            <a:schemeClr val="accent2">
              <a:alpha val="45000"/>
            </a:scheme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5</a:t>
            </a:r>
          </a:p>
        </p:txBody>
      </p:sp>
      <p:sp>
        <p:nvSpPr>
          <p:cNvPr id="27" name="Text Box 43">
            <a:extLst>
              <a:ext uri="{FF2B5EF4-FFF2-40B4-BE49-F238E27FC236}">
                <a16:creationId xmlns:a16="http://schemas.microsoft.com/office/drawing/2014/main" id="{8AEA0FB5-6F47-F8D5-B9D6-8F47810DDD15}"/>
              </a:ext>
            </a:extLst>
          </p:cNvPr>
          <p:cNvSpPr txBox="1">
            <a:spLocks noChangeArrowheads="1"/>
          </p:cNvSpPr>
          <p:nvPr/>
        </p:nvSpPr>
        <p:spPr bwMode="auto">
          <a:xfrm>
            <a:off x="5856132" y="5537654"/>
            <a:ext cx="914033" cy="362343"/>
          </a:xfrm>
          <a:prstGeom prst="rect">
            <a:avLst/>
          </a:prstGeom>
          <a:solidFill>
            <a:schemeClr val="accent2">
              <a:alpha val="45000"/>
            </a:scheme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p>
        </p:txBody>
      </p:sp>
      <p:sp>
        <p:nvSpPr>
          <p:cNvPr id="28" name="Text Box 44">
            <a:extLst>
              <a:ext uri="{FF2B5EF4-FFF2-40B4-BE49-F238E27FC236}">
                <a16:creationId xmlns:a16="http://schemas.microsoft.com/office/drawing/2014/main" id="{8399EB92-6316-A835-D514-B3C01C4E43EB}"/>
              </a:ext>
            </a:extLst>
          </p:cNvPr>
          <p:cNvSpPr txBox="1">
            <a:spLocks noChangeArrowheads="1"/>
          </p:cNvSpPr>
          <p:nvPr/>
        </p:nvSpPr>
        <p:spPr bwMode="auto">
          <a:xfrm>
            <a:off x="5955504" y="3377067"/>
            <a:ext cx="718466" cy="360612"/>
          </a:xfrm>
          <a:prstGeom prst="rect">
            <a:avLst/>
          </a:prstGeom>
          <a:solidFill>
            <a:srgbClr val="92D050">
              <a:alpha val="30000"/>
            </a:srgbClr>
          </a:solidFill>
          <a:ln>
            <a:noFill/>
          </a:ln>
          <a:effectLst/>
        </p:spPr>
        <p:txBody>
          <a:bodyPr wrap="none">
            <a:spAutoFit/>
          </a:bodyPr>
          <a:lstStyle/>
          <a:p>
            <a:pPr algn="ctr" fontAlgn="base">
              <a:lnSpc>
                <a:spcPct val="120000"/>
              </a:lnSpc>
              <a:spcBef>
                <a:spcPct val="0"/>
              </a:spcBef>
              <a:spcAft>
                <a:spcPct val="0"/>
              </a:spcAft>
            </a:pPr>
            <a:r>
              <a:rPr lang="en-US" altLang="zh-CN" sz="1600" dirty="0">
                <a:solidFill>
                  <a:srgbClr val="000000"/>
                </a:solidFill>
                <a:cs typeface="+mn-ea"/>
                <a:sym typeface="+mn-lt"/>
              </a:rPr>
              <a:t>ACK3</a:t>
            </a:r>
          </a:p>
        </p:txBody>
      </p:sp>
      <p:sp>
        <p:nvSpPr>
          <p:cNvPr id="29" name="Text Box 45">
            <a:extLst>
              <a:ext uri="{FF2B5EF4-FFF2-40B4-BE49-F238E27FC236}">
                <a16:creationId xmlns:a16="http://schemas.microsoft.com/office/drawing/2014/main" id="{B0C6B2C8-3B30-6F43-7A2B-1E6674FA0D40}"/>
              </a:ext>
            </a:extLst>
          </p:cNvPr>
          <p:cNvSpPr txBox="1">
            <a:spLocks noChangeArrowheads="1"/>
          </p:cNvSpPr>
          <p:nvPr/>
        </p:nvSpPr>
        <p:spPr bwMode="auto">
          <a:xfrm>
            <a:off x="5999954" y="4096204"/>
            <a:ext cx="718466" cy="360612"/>
          </a:xfrm>
          <a:prstGeom prst="rect">
            <a:avLst/>
          </a:prstGeom>
          <a:solidFill>
            <a:srgbClr val="92D050">
              <a:alpha val="30000"/>
            </a:srgbClr>
          </a:solidFill>
          <a:ln>
            <a:noFill/>
          </a:ln>
          <a:effectLst/>
        </p:spPr>
        <p:txBody>
          <a:bodyPr wrap="none">
            <a:spAutoFit/>
          </a:bodyPr>
          <a:lstStyle/>
          <a:p>
            <a:pPr algn="ctr" fontAlgn="base">
              <a:lnSpc>
                <a:spcPct val="120000"/>
              </a:lnSpc>
              <a:spcBef>
                <a:spcPct val="0"/>
              </a:spcBef>
              <a:spcAft>
                <a:spcPct val="0"/>
              </a:spcAft>
            </a:pPr>
            <a:r>
              <a:rPr lang="en-US" altLang="zh-CN" sz="1600" dirty="0">
                <a:solidFill>
                  <a:srgbClr val="000000"/>
                </a:solidFill>
                <a:cs typeface="+mn-ea"/>
                <a:sym typeface="+mn-lt"/>
              </a:rPr>
              <a:t>NAK3</a:t>
            </a:r>
          </a:p>
        </p:txBody>
      </p:sp>
      <p:grpSp>
        <p:nvGrpSpPr>
          <p:cNvPr id="30" name="Group 63">
            <a:extLst>
              <a:ext uri="{FF2B5EF4-FFF2-40B4-BE49-F238E27FC236}">
                <a16:creationId xmlns:a16="http://schemas.microsoft.com/office/drawing/2014/main" id="{3013A5F5-BB6A-B428-D2C2-E9842CF52AB1}"/>
              </a:ext>
            </a:extLst>
          </p:cNvPr>
          <p:cNvGrpSpPr>
            <a:grpSpLocks/>
          </p:cNvGrpSpPr>
          <p:nvPr/>
        </p:nvGrpSpPr>
        <p:grpSpPr bwMode="auto">
          <a:xfrm>
            <a:off x="3050043" y="2367417"/>
            <a:ext cx="2809875" cy="3744912"/>
            <a:chOff x="1610" y="1313"/>
            <a:chExt cx="1316" cy="2359"/>
          </a:xfrm>
        </p:grpSpPr>
        <p:sp>
          <p:nvSpPr>
            <p:cNvPr id="31" name="Line 5">
              <a:extLst>
                <a:ext uri="{FF2B5EF4-FFF2-40B4-BE49-F238E27FC236}">
                  <a16:creationId xmlns:a16="http://schemas.microsoft.com/office/drawing/2014/main" id="{D1B53537-D69E-FBC4-8746-163DDD8D6CCD}"/>
                </a:ext>
              </a:extLst>
            </p:cNvPr>
            <p:cNvSpPr>
              <a:spLocks noChangeShapeType="1"/>
            </p:cNvSpPr>
            <p:nvPr/>
          </p:nvSpPr>
          <p:spPr bwMode="auto">
            <a:xfrm>
              <a:off x="1610" y="1313"/>
              <a:ext cx="1316" cy="9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2" name="Line 47">
              <a:extLst>
                <a:ext uri="{FF2B5EF4-FFF2-40B4-BE49-F238E27FC236}">
                  <a16:creationId xmlns:a16="http://schemas.microsoft.com/office/drawing/2014/main" id="{D4BA8E53-C969-B6A3-13D8-6D1C503C63F8}"/>
                </a:ext>
              </a:extLst>
            </p:cNvPr>
            <p:cNvSpPr>
              <a:spLocks noChangeShapeType="1"/>
            </p:cNvSpPr>
            <p:nvPr/>
          </p:nvSpPr>
          <p:spPr bwMode="auto">
            <a:xfrm>
              <a:off x="1610" y="1540"/>
              <a:ext cx="1316" cy="9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3" name="Line 48">
              <a:extLst>
                <a:ext uri="{FF2B5EF4-FFF2-40B4-BE49-F238E27FC236}">
                  <a16:creationId xmlns:a16="http://schemas.microsoft.com/office/drawing/2014/main" id="{482DBA6D-5BC9-2A5B-463B-CD761EA3AA20}"/>
                </a:ext>
              </a:extLst>
            </p:cNvPr>
            <p:cNvSpPr>
              <a:spLocks noChangeShapeType="1"/>
            </p:cNvSpPr>
            <p:nvPr/>
          </p:nvSpPr>
          <p:spPr bwMode="auto">
            <a:xfrm>
              <a:off x="1610" y="1767"/>
              <a:ext cx="1316" cy="9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4" name="Line 49">
              <a:extLst>
                <a:ext uri="{FF2B5EF4-FFF2-40B4-BE49-F238E27FC236}">
                  <a16:creationId xmlns:a16="http://schemas.microsoft.com/office/drawing/2014/main" id="{A7B77CC2-5133-7DB5-BB22-8E464EB771E5}"/>
                </a:ext>
              </a:extLst>
            </p:cNvPr>
            <p:cNvSpPr>
              <a:spLocks noChangeShapeType="1"/>
            </p:cNvSpPr>
            <p:nvPr/>
          </p:nvSpPr>
          <p:spPr bwMode="auto">
            <a:xfrm>
              <a:off x="1610" y="1994"/>
              <a:ext cx="1316" cy="40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5" name="Line 52">
              <a:extLst>
                <a:ext uri="{FF2B5EF4-FFF2-40B4-BE49-F238E27FC236}">
                  <a16:creationId xmlns:a16="http://schemas.microsoft.com/office/drawing/2014/main" id="{7D5CB715-A1BD-F496-11A3-4237314DFD71}"/>
                </a:ext>
              </a:extLst>
            </p:cNvPr>
            <p:cNvSpPr>
              <a:spLocks noChangeShapeType="1"/>
            </p:cNvSpPr>
            <p:nvPr/>
          </p:nvSpPr>
          <p:spPr bwMode="auto">
            <a:xfrm>
              <a:off x="1610" y="2674"/>
              <a:ext cx="1316" cy="5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6" name="Line 54">
              <a:extLst>
                <a:ext uri="{FF2B5EF4-FFF2-40B4-BE49-F238E27FC236}">
                  <a16:creationId xmlns:a16="http://schemas.microsoft.com/office/drawing/2014/main" id="{0591A2F3-28EA-8078-B71B-744C75412579}"/>
                </a:ext>
              </a:extLst>
            </p:cNvPr>
            <p:cNvSpPr>
              <a:spLocks noChangeShapeType="1"/>
            </p:cNvSpPr>
            <p:nvPr/>
          </p:nvSpPr>
          <p:spPr bwMode="auto">
            <a:xfrm>
              <a:off x="1610" y="2901"/>
              <a:ext cx="1316" cy="5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7" name="Line 55">
              <a:extLst>
                <a:ext uri="{FF2B5EF4-FFF2-40B4-BE49-F238E27FC236}">
                  <a16:creationId xmlns:a16="http://schemas.microsoft.com/office/drawing/2014/main" id="{DC6B6DCC-6BDC-B772-0EAB-4F054CEF4F1A}"/>
                </a:ext>
              </a:extLst>
            </p:cNvPr>
            <p:cNvSpPr>
              <a:spLocks noChangeShapeType="1"/>
            </p:cNvSpPr>
            <p:nvPr/>
          </p:nvSpPr>
          <p:spPr bwMode="auto">
            <a:xfrm>
              <a:off x="1610" y="3128"/>
              <a:ext cx="1316" cy="5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8" name="Line 56">
              <a:extLst>
                <a:ext uri="{FF2B5EF4-FFF2-40B4-BE49-F238E27FC236}">
                  <a16:creationId xmlns:a16="http://schemas.microsoft.com/office/drawing/2014/main" id="{103C3095-0518-2AAF-9AFC-CFD6A0F1B2E9}"/>
                </a:ext>
              </a:extLst>
            </p:cNvPr>
            <p:cNvSpPr>
              <a:spLocks noChangeShapeType="1"/>
            </p:cNvSpPr>
            <p:nvPr/>
          </p:nvSpPr>
          <p:spPr bwMode="auto">
            <a:xfrm>
              <a:off x="1610" y="2447"/>
              <a:ext cx="1316" cy="5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9" name="Line 57">
              <a:extLst>
                <a:ext uri="{FF2B5EF4-FFF2-40B4-BE49-F238E27FC236}">
                  <a16:creationId xmlns:a16="http://schemas.microsoft.com/office/drawing/2014/main" id="{FE14CA9F-A970-068C-71D5-E9713BB48118}"/>
                </a:ext>
              </a:extLst>
            </p:cNvPr>
            <p:cNvSpPr>
              <a:spLocks noChangeShapeType="1"/>
            </p:cNvSpPr>
            <p:nvPr/>
          </p:nvSpPr>
          <p:spPr bwMode="auto">
            <a:xfrm>
              <a:off x="1610" y="2220"/>
              <a:ext cx="1316" cy="54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40" name="Line 58">
              <a:extLst>
                <a:ext uri="{FF2B5EF4-FFF2-40B4-BE49-F238E27FC236}">
                  <a16:creationId xmlns:a16="http://schemas.microsoft.com/office/drawing/2014/main" id="{1F596CAA-E38A-A534-FE7B-F11FDABF2D13}"/>
                </a:ext>
              </a:extLst>
            </p:cNvPr>
            <p:cNvSpPr>
              <a:spLocks noChangeShapeType="1"/>
            </p:cNvSpPr>
            <p:nvPr/>
          </p:nvSpPr>
          <p:spPr bwMode="auto">
            <a:xfrm flipH="1">
              <a:off x="1610" y="2084"/>
              <a:ext cx="1316" cy="2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41" name="Line 59">
              <a:extLst>
                <a:ext uri="{FF2B5EF4-FFF2-40B4-BE49-F238E27FC236}">
                  <a16:creationId xmlns:a16="http://schemas.microsoft.com/office/drawing/2014/main" id="{01871149-E571-5B3B-C466-F6279B8AB411}"/>
                </a:ext>
              </a:extLst>
            </p:cNvPr>
            <p:cNvSpPr>
              <a:spLocks noChangeShapeType="1"/>
            </p:cNvSpPr>
            <p:nvPr/>
          </p:nvSpPr>
          <p:spPr bwMode="auto">
            <a:xfrm flipH="1">
              <a:off x="1610" y="2493"/>
              <a:ext cx="1316" cy="9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42" name="AutoShape 60">
            <a:extLst>
              <a:ext uri="{FF2B5EF4-FFF2-40B4-BE49-F238E27FC236}">
                <a16:creationId xmlns:a16="http://schemas.microsoft.com/office/drawing/2014/main" id="{49BBE82C-2322-BECF-252E-5768F2B52025}"/>
              </a:ext>
            </a:extLst>
          </p:cNvPr>
          <p:cNvSpPr>
            <a:spLocks noChangeArrowheads="1"/>
          </p:cNvSpPr>
          <p:nvPr/>
        </p:nvSpPr>
        <p:spPr bwMode="auto">
          <a:xfrm>
            <a:off x="7226755" y="3664404"/>
            <a:ext cx="1008063" cy="431800"/>
          </a:xfrm>
          <a:prstGeom prst="wedgeRoundRectCallout">
            <a:avLst>
              <a:gd name="adj1" fmla="val -90157"/>
              <a:gd name="adj2" fmla="val 7352"/>
              <a:gd name="adj3" fmla="val 16667"/>
            </a:avLst>
          </a:prstGeom>
          <a:solidFill>
            <a:srgbClr val="FF3300">
              <a:alpha val="25000"/>
            </a:srgbClr>
          </a:solidFill>
          <a:ln w="12700" algn="ctr">
            <a:solidFill>
              <a:schemeClr val="tx1"/>
            </a:solidFill>
            <a:miter lim="800000"/>
            <a:headEnd/>
            <a:tailEnd/>
          </a:ln>
          <a:effectLst/>
        </p:spPr>
        <p:txBody>
          <a:bodyPr/>
          <a:lstStyle/>
          <a:p>
            <a:pPr algn="ctr" fontAlgn="base">
              <a:lnSpc>
                <a:spcPct val="120000"/>
              </a:lnSpc>
              <a:spcBef>
                <a:spcPct val="0"/>
              </a:spcBef>
              <a:spcAft>
                <a:spcPct val="0"/>
              </a:spcAft>
            </a:pPr>
            <a:r>
              <a:rPr lang="zh-CN" altLang="en-US">
                <a:solidFill>
                  <a:srgbClr val="000000"/>
                </a:solidFill>
                <a:cs typeface="+mn-ea"/>
                <a:sym typeface="+mn-lt"/>
              </a:rPr>
              <a:t>有错</a:t>
            </a:r>
          </a:p>
        </p:txBody>
      </p:sp>
      <p:sp>
        <p:nvSpPr>
          <p:cNvPr id="43" name="AutoShape 61">
            <a:extLst>
              <a:ext uri="{FF2B5EF4-FFF2-40B4-BE49-F238E27FC236}">
                <a16:creationId xmlns:a16="http://schemas.microsoft.com/office/drawing/2014/main" id="{10868C85-9755-376F-558F-308E2C785865}"/>
              </a:ext>
            </a:extLst>
          </p:cNvPr>
          <p:cNvSpPr>
            <a:spLocks/>
          </p:cNvSpPr>
          <p:nvPr/>
        </p:nvSpPr>
        <p:spPr bwMode="auto">
          <a:xfrm>
            <a:off x="6801304" y="4534584"/>
            <a:ext cx="96838" cy="513890"/>
          </a:xfrm>
          <a:prstGeom prst="rightBrace">
            <a:avLst>
              <a:gd name="adj1" fmla="val 42076"/>
              <a:gd name="adj2" fmla="val 50000"/>
            </a:avLst>
          </a:pr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44" name="AutoShape 62">
            <a:extLst>
              <a:ext uri="{FF2B5EF4-FFF2-40B4-BE49-F238E27FC236}">
                <a16:creationId xmlns:a16="http://schemas.microsoft.com/office/drawing/2014/main" id="{AD1646A0-3B90-B35C-5B40-D003D696820D}"/>
              </a:ext>
            </a:extLst>
          </p:cNvPr>
          <p:cNvSpPr>
            <a:spLocks noChangeArrowheads="1"/>
          </p:cNvSpPr>
          <p:nvPr/>
        </p:nvSpPr>
        <p:spPr bwMode="auto">
          <a:xfrm>
            <a:off x="7299779" y="4791530"/>
            <a:ext cx="2374900" cy="792163"/>
          </a:xfrm>
          <a:prstGeom prst="wedgeRoundRectCallout">
            <a:avLst>
              <a:gd name="adj1" fmla="val -67046"/>
              <a:gd name="adj2" fmla="val -45991"/>
              <a:gd name="adj3" fmla="val 16667"/>
            </a:avLst>
          </a:prstGeom>
          <a:solidFill>
            <a:srgbClr val="FF3300">
              <a:alpha val="25000"/>
            </a:srgbClr>
          </a:solidFill>
          <a:ln w="12700" algn="ctr">
            <a:solidFill>
              <a:schemeClr val="tx1"/>
            </a:solidFill>
            <a:miter lim="800000"/>
            <a:headEnd/>
            <a:tailEnd/>
          </a:ln>
          <a:effectLst/>
        </p:spPr>
        <p:txBody>
          <a:bodyPr/>
          <a:lstStyle/>
          <a:p>
            <a:pPr fontAlgn="base">
              <a:lnSpc>
                <a:spcPct val="120000"/>
              </a:lnSpc>
              <a:spcBef>
                <a:spcPct val="0"/>
              </a:spcBef>
              <a:spcAft>
                <a:spcPct val="0"/>
              </a:spcAft>
            </a:pPr>
            <a:r>
              <a:rPr lang="zh-CN" altLang="en-US">
                <a:solidFill>
                  <a:srgbClr val="000000"/>
                </a:solidFill>
                <a:cs typeface="+mn-ea"/>
                <a:sym typeface="+mn-lt"/>
              </a:rPr>
              <a:t>未正确收到</a:t>
            </a:r>
            <a:r>
              <a:rPr lang="en-US" altLang="zh-CN">
                <a:solidFill>
                  <a:srgbClr val="000000"/>
                </a:solidFill>
                <a:cs typeface="+mn-ea"/>
                <a:sym typeface="+mn-lt"/>
              </a:rPr>
              <a:t>3</a:t>
            </a:r>
            <a:r>
              <a:rPr lang="zh-CN" altLang="en-US">
                <a:solidFill>
                  <a:srgbClr val="000000"/>
                </a:solidFill>
                <a:cs typeface="+mn-ea"/>
                <a:sym typeface="+mn-lt"/>
              </a:rPr>
              <a:t>号帧，丢弃后面的帧。</a:t>
            </a:r>
          </a:p>
        </p:txBody>
      </p:sp>
      <p:sp>
        <p:nvSpPr>
          <p:cNvPr id="45" name="Text Box 64">
            <a:extLst>
              <a:ext uri="{FF2B5EF4-FFF2-40B4-BE49-F238E27FC236}">
                <a16:creationId xmlns:a16="http://schemas.microsoft.com/office/drawing/2014/main" id="{5ABE0928-0BB4-233C-F1D3-54573071B3C6}"/>
              </a:ext>
            </a:extLst>
          </p:cNvPr>
          <p:cNvSpPr txBox="1">
            <a:spLocks noChangeArrowheads="1"/>
          </p:cNvSpPr>
          <p:nvPr/>
        </p:nvSpPr>
        <p:spPr bwMode="auto">
          <a:xfrm>
            <a:off x="7658555" y="1695905"/>
            <a:ext cx="2374900" cy="429861"/>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r>
              <a:rPr lang="zh-CN" altLang="en-US" sz="2000" dirty="0">
                <a:solidFill>
                  <a:srgbClr val="000000"/>
                </a:solidFill>
                <a:cs typeface="+mn-ea"/>
                <a:sym typeface="+mn-lt"/>
              </a:rPr>
              <a:t>发送窗口大小 </a:t>
            </a:r>
            <a:r>
              <a:rPr lang="en-US" altLang="zh-CN" sz="2000" dirty="0">
                <a:solidFill>
                  <a:srgbClr val="000000"/>
                </a:solidFill>
                <a:cs typeface="+mn-ea"/>
                <a:sym typeface="+mn-lt"/>
              </a:rPr>
              <a:t>= 5</a:t>
            </a:r>
          </a:p>
        </p:txBody>
      </p:sp>
    </p:spTree>
    <p:extLst>
      <p:ext uri="{BB962C8B-B14F-4D97-AF65-F5344CB8AC3E}">
        <p14:creationId xmlns:p14="http://schemas.microsoft.com/office/powerpoint/2010/main" val="36789107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07276D-D3E9-2958-7136-D46FAF40F12B}"/>
              </a:ext>
            </a:extLst>
          </p:cNvPr>
          <p:cNvSpPr>
            <a:spLocks noGrp="1"/>
          </p:cNvSpPr>
          <p:nvPr>
            <p:ph type="title"/>
          </p:nvPr>
        </p:nvSpPr>
        <p:spPr/>
        <p:txBody>
          <a:bodyPr>
            <a:normAutofit/>
          </a:bodyPr>
          <a:lstStyle/>
          <a:p>
            <a:r>
              <a:rPr lang="en-US" altLang="zh-CN" dirty="0">
                <a:solidFill>
                  <a:srgbClr val="000000"/>
                </a:solidFill>
                <a:latin typeface="+mn-ea"/>
                <a:ea typeface="+mn-ea"/>
              </a:rPr>
              <a:t>GBN</a:t>
            </a:r>
            <a:r>
              <a:rPr lang="zh-CN" altLang="en-US" dirty="0">
                <a:solidFill>
                  <a:srgbClr val="000000"/>
                </a:solidFill>
                <a:latin typeface="+mn-ea"/>
                <a:ea typeface="+mn-ea"/>
                <a:sym typeface="+mn-lt"/>
              </a:rPr>
              <a:t>解决数据帧丢失问题</a:t>
            </a:r>
            <a:endParaRPr lang="zh-CN" altLang="en-US" dirty="0">
              <a:solidFill>
                <a:srgbClr val="000000"/>
              </a:solidFill>
              <a:latin typeface="+mn-ea"/>
              <a:ea typeface="+mn-ea"/>
            </a:endParaRPr>
          </a:p>
        </p:txBody>
      </p:sp>
      <p:sp>
        <p:nvSpPr>
          <p:cNvPr id="4" name="灯片编号占位符 3">
            <a:extLst>
              <a:ext uri="{FF2B5EF4-FFF2-40B4-BE49-F238E27FC236}">
                <a16:creationId xmlns:a16="http://schemas.microsoft.com/office/drawing/2014/main" id="{5233BB7A-2EDB-41C8-DDF0-2384ABD97A07}"/>
              </a:ext>
            </a:extLst>
          </p:cNvPr>
          <p:cNvSpPr>
            <a:spLocks noGrp="1"/>
          </p:cNvSpPr>
          <p:nvPr>
            <p:ph type="sldNum" sz="quarter" idx="12"/>
          </p:nvPr>
        </p:nvSpPr>
        <p:spPr/>
        <p:txBody>
          <a:bodyPr/>
          <a:lstStyle/>
          <a:p>
            <a:fld id="{C8BB1146-E542-4D4E-B8E9-6919A11DDD48}" type="slidenum">
              <a:rPr lang="en-US" smtClean="0"/>
              <a:t>62</a:t>
            </a:fld>
            <a:endParaRPr lang="en-US"/>
          </a:p>
        </p:txBody>
      </p:sp>
      <p:sp>
        <p:nvSpPr>
          <p:cNvPr id="5" name="Line 44">
            <a:extLst>
              <a:ext uri="{FF2B5EF4-FFF2-40B4-BE49-F238E27FC236}">
                <a16:creationId xmlns:a16="http://schemas.microsoft.com/office/drawing/2014/main" id="{E1C0DE9F-113E-4EFC-D3E2-DF2ACC46359F}"/>
              </a:ext>
            </a:extLst>
          </p:cNvPr>
          <p:cNvSpPr>
            <a:spLocks noChangeShapeType="1"/>
          </p:cNvSpPr>
          <p:nvPr/>
        </p:nvSpPr>
        <p:spPr bwMode="auto">
          <a:xfrm>
            <a:off x="2920172" y="2372520"/>
            <a:ext cx="338455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 name="Text Box 3">
            <a:extLst>
              <a:ext uri="{FF2B5EF4-FFF2-40B4-BE49-F238E27FC236}">
                <a16:creationId xmlns:a16="http://schemas.microsoft.com/office/drawing/2014/main" id="{32A3F1C9-10D7-6F36-AF61-0F251DDC3049}"/>
              </a:ext>
            </a:extLst>
          </p:cNvPr>
          <p:cNvSpPr txBox="1">
            <a:spLocks noChangeArrowheads="1"/>
          </p:cNvSpPr>
          <p:nvPr/>
        </p:nvSpPr>
        <p:spPr bwMode="auto">
          <a:xfrm>
            <a:off x="2268688" y="2539207"/>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7" name="Text Box 4">
            <a:extLst>
              <a:ext uri="{FF2B5EF4-FFF2-40B4-BE49-F238E27FC236}">
                <a16:creationId xmlns:a16="http://schemas.microsoft.com/office/drawing/2014/main" id="{E1046303-0E59-3D6B-102D-01426A7EC5A4}"/>
              </a:ext>
            </a:extLst>
          </p:cNvPr>
          <p:cNvSpPr txBox="1">
            <a:spLocks noChangeArrowheads="1"/>
          </p:cNvSpPr>
          <p:nvPr/>
        </p:nvSpPr>
        <p:spPr bwMode="auto">
          <a:xfrm>
            <a:off x="2272080" y="1608933"/>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p>
        </p:txBody>
      </p:sp>
      <p:sp>
        <p:nvSpPr>
          <p:cNvPr id="8" name="Text Box 5">
            <a:extLst>
              <a:ext uri="{FF2B5EF4-FFF2-40B4-BE49-F238E27FC236}">
                <a16:creationId xmlns:a16="http://schemas.microsoft.com/office/drawing/2014/main" id="{B3956F49-ACD4-C87A-1B58-A32C88F920F1}"/>
              </a:ext>
            </a:extLst>
          </p:cNvPr>
          <p:cNvSpPr txBox="1">
            <a:spLocks noChangeArrowheads="1"/>
          </p:cNvSpPr>
          <p:nvPr/>
        </p:nvSpPr>
        <p:spPr bwMode="auto">
          <a:xfrm>
            <a:off x="6015405" y="1608933"/>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p>
        </p:txBody>
      </p:sp>
      <p:pic>
        <p:nvPicPr>
          <p:cNvPr id="9" name="Picture 34">
            <a:extLst>
              <a:ext uri="{FF2B5EF4-FFF2-40B4-BE49-F238E27FC236}">
                <a16:creationId xmlns:a16="http://schemas.microsoft.com/office/drawing/2014/main" id="{DE482AE9-E03D-39D0-A82B-B06E970E30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1548" y="2040733"/>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4">
            <a:extLst>
              <a:ext uri="{FF2B5EF4-FFF2-40B4-BE49-F238E27FC236}">
                <a16:creationId xmlns:a16="http://schemas.microsoft.com/office/drawing/2014/main" id="{6DCB1A7E-ABB9-07CC-EE21-0612A777C46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4873" y="2040733"/>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8">
            <a:extLst>
              <a:ext uri="{FF2B5EF4-FFF2-40B4-BE49-F238E27FC236}">
                <a16:creationId xmlns:a16="http://schemas.microsoft.com/office/drawing/2014/main" id="{514D4110-9A0C-3A9C-8CB2-BD5ACF52CF77}"/>
              </a:ext>
            </a:extLst>
          </p:cNvPr>
          <p:cNvSpPr txBox="1">
            <a:spLocks noChangeArrowheads="1"/>
          </p:cNvSpPr>
          <p:nvPr/>
        </p:nvSpPr>
        <p:spPr bwMode="auto">
          <a:xfrm>
            <a:off x="2268688" y="2899570"/>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12" name="Text Box 9">
            <a:extLst>
              <a:ext uri="{FF2B5EF4-FFF2-40B4-BE49-F238E27FC236}">
                <a16:creationId xmlns:a16="http://schemas.microsoft.com/office/drawing/2014/main" id="{9F42DC2E-5A8D-1963-0C03-B1C7CA9B0BB0}"/>
              </a:ext>
            </a:extLst>
          </p:cNvPr>
          <p:cNvSpPr txBox="1">
            <a:spLocks noChangeArrowheads="1"/>
          </p:cNvSpPr>
          <p:nvPr/>
        </p:nvSpPr>
        <p:spPr bwMode="auto">
          <a:xfrm>
            <a:off x="2268688" y="3620295"/>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p>
        </p:txBody>
      </p:sp>
      <p:sp>
        <p:nvSpPr>
          <p:cNvPr id="13" name="Text Box 10">
            <a:extLst>
              <a:ext uri="{FF2B5EF4-FFF2-40B4-BE49-F238E27FC236}">
                <a16:creationId xmlns:a16="http://schemas.microsoft.com/office/drawing/2014/main" id="{292710AD-127E-2646-42A2-EEB0C4F600C4}"/>
              </a:ext>
            </a:extLst>
          </p:cNvPr>
          <p:cNvSpPr txBox="1">
            <a:spLocks noChangeArrowheads="1"/>
          </p:cNvSpPr>
          <p:nvPr/>
        </p:nvSpPr>
        <p:spPr bwMode="auto">
          <a:xfrm>
            <a:off x="2268688" y="4339432"/>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14" name="Text Box 11">
            <a:extLst>
              <a:ext uri="{FF2B5EF4-FFF2-40B4-BE49-F238E27FC236}">
                <a16:creationId xmlns:a16="http://schemas.microsoft.com/office/drawing/2014/main" id="{2A541BE7-C6A2-9337-2464-5B72FFA242AA}"/>
              </a:ext>
            </a:extLst>
          </p:cNvPr>
          <p:cNvSpPr txBox="1">
            <a:spLocks noChangeArrowheads="1"/>
          </p:cNvSpPr>
          <p:nvPr/>
        </p:nvSpPr>
        <p:spPr bwMode="auto">
          <a:xfrm>
            <a:off x="2268688" y="3259932"/>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15" name="Text Box 12">
            <a:extLst>
              <a:ext uri="{FF2B5EF4-FFF2-40B4-BE49-F238E27FC236}">
                <a16:creationId xmlns:a16="http://schemas.microsoft.com/office/drawing/2014/main" id="{17E41239-0F86-B642-6116-BEA243A1F06D}"/>
              </a:ext>
            </a:extLst>
          </p:cNvPr>
          <p:cNvSpPr txBox="1">
            <a:spLocks noChangeArrowheads="1"/>
          </p:cNvSpPr>
          <p:nvPr/>
        </p:nvSpPr>
        <p:spPr bwMode="auto">
          <a:xfrm>
            <a:off x="2268688" y="3980657"/>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p>
        </p:txBody>
      </p:sp>
      <p:sp>
        <p:nvSpPr>
          <p:cNvPr id="16" name="Text Box 13">
            <a:extLst>
              <a:ext uri="{FF2B5EF4-FFF2-40B4-BE49-F238E27FC236}">
                <a16:creationId xmlns:a16="http://schemas.microsoft.com/office/drawing/2014/main" id="{F094389D-751F-C4DB-08B6-24E4F635A640}"/>
              </a:ext>
            </a:extLst>
          </p:cNvPr>
          <p:cNvSpPr txBox="1">
            <a:spLocks noChangeArrowheads="1"/>
          </p:cNvSpPr>
          <p:nvPr/>
        </p:nvSpPr>
        <p:spPr bwMode="auto">
          <a:xfrm>
            <a:off x="2268688" y="4699795"/>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p>
        </p:txBody>
      </p:sp>
      <p:sp>
        <p:nvSpPr>
          <p:cNvPr id="17" name="Text Box 15">
            <a:extLst>
              <a:ext uri="{FF2B5EF4-FFF2-40B4-BE49-F238E27FC236}">
                <a16:creationId xmlns:a16="http://schemas.microsoft.com/office/drawing/2014/main" id="{555742E3-9FCE-47BE-B29A-461AF0003757}"/>
              </a:ext>
            </a:extLst>
          </p:cNvPr>
          <p:cNvSpPr txBox="1">
            <a:spLocks noChangeArrowheads="1"/>
          </p:cNvSpPr>
          <p:nvPr/>
        </p:nvSpPr>
        <p:spPr bwMode="auto">
          <a:xfrm>
            <a:off x="2268688" y="5060157"/>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p>
        </p:txBody>
      </p:sp>
      <p:sp>
        <p:nvSpPr>
          <p:cNvPr id="18" name="Text Box 16">
            <a:extLst>
              <a:ext uri="{FF2B5EF4-FFF2-40B4-BE49-F238E27FC236}">
                <a16:creationId xmlns:a16="http://schemas.microsoft.com/office/drawing/2014/main" id="{57C5ED7D-4962-181D-B378-71392A28CF08}"/>
              </a:ext>
            </a:extLst>
          </p:cNvPr>
          <p:cNvSpPr txBox="1">
            <a:spLocks noChangeArrowheads="1"/>
          </p:cNvSpPr>
          <p:nvPr/>
        </p:nvSpPr>
        <p:spPr bwMode="auto">
          <a:xfrm>
            <a:off x="6013600" y="2612232"/>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0</a:t>
            </a:r>
          </a:p>
        </p:txBody>
      </p:sp>
      <p:sp>
        <p:nvSpPr>
          <p:cNvPr id="19" name="Text Box 17">
            <a:extLst>
              <a:ext uri="{FF2B5EF4-FFF2-40B4-BE49-F238E27FC236}">
                <a16:creationId xmlns:a16="http://schemas.microsoft.com/office/drawing/2014/main" id="{DCBD9E47-49D0-6C04-6781-D356837FF8AC}"/>
              </a:ext>
            </a:extLst>
          </p:cNvPr>
          <p:cNvSpPr txBox="1">
            <a:spLocks noChangeArrowheads="1"/>
          </p:cNvSpPr>
          <p:nvPr/>
        </p:nvSpPr>
        <p:spPr bwMode="auto">
          <a:xfrm>
            <a:off x="6013600" y="2972595"/>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20" name="Text Box 18">
            <a:extLst>
              <a:ext uri="{FF2B5EF4-FFF2-40B4-BE49-F238E27FC236}">
                <a16:creationId xmlns:a16="http://schemas.microsoft.com/office/drawing/2014/main" id="{EEFC0531-B0C1-F8B0-DEF2-22DF0539E28E}"/>
              </a:ext>
            </a:extLst>
          </p:cNvPr>
          <p:cNvSpPr txBox="1">
            <a:spLocks noChangeArrowheads="1"/>
          </p:cNvSpPr>
          <p:nvPr/>
        </p:nvSpPr>
        <p:spPr bwMode="auto">
          <a:xfrm>
            <a:off x="6013600" y="3812382"/>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3</a:t>
            </a:r>
          </a:p>
        </p:txBody>
      </p:sp>
      <p:sp>
        <p:nvSpPr>
          <p:cNvPr id="21" name="Text Box 19">
            <a:extLst>
              <a:ext uri="{FF2B5EF4-FFF2-40B4-BE49-F238E27FC236}">
                <a16:creationId xmlns:a16="http://schemas.microsoft.com/office/drawing/2014/main" id="{FA4FE885-926E-EDA2-BDD5-CAEC2528E273}"/>
              </a:ext>
            </a:extLst>
          </p:cNvPr>
          <p:cNvSpPr txBox="1">
            <a:spLocks noChangeArrowheads="1"/>
          </p:cNvSpPr>
          <p:nvPr/>
        </p:nvSpPr>
        <p:spPr bwMode="auto">
          <a:xfrm>
            <a:off x="6013600" y="4964907"/>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2</a:t>
            </a:r>
          </a:p>
        </p:txBody>
      </p:sp>
      <p:sp>
        <p:nvSpPr>
          <p:cNvPr id="22" name="Text Box 21">
            <a:extLst>
              <a:ext uri="{FF2B5EF4-FFF2-40B4-BE49-F238E27FC236}">
                <a16:creationId xmlns:a16="http://schemas.microsoft.com/office/drawing/2014/main" id="{84A76168-1AC3-D2FA-BFCD-29E982B442A0}"/>
              </a:ext>
            </a:extLst>
          </p:cNvPr>
          <p:cNvSpPr txBox="1">
            <a:spLocks noChangeArrowheads="1"/>
          </p:cNvSpPr>
          <p:nvPr/>
        </p:nvSpPr>
        <p:spPr bwMode="auto">
          <a:xfrm>
            <a:off x="6013600" y="4555332"/>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4</a:t>
            </a:r>
          </a:p>
        </p:txBody>
      </p:sp>
      <p:sp>
        <p:nvSpPr>
          <p:cNvPr id="23" name="Text Box 22">
            <a:extLst>
              <a:ext uri="{FF2B5EF4-FFF2-40B4-BE49-F238E27FC236}">
                <a16:creationId xmlns:a16="http://schemas.microsoft.com/office/drawing/2014/main" id="{58D1B43C-EFEB-EBE7-BCBE-6E0A7A89F03A}"/>
              </a:ext>
            </a:extLst>
          </p:cNvPr>
          <p:cNvSpPr txBox="1">
            <a:spLocks noChangeArrowheads="1"/>
          </p:cNvSpPr>
          <p:nvPr/>
        </p:nvSpPr>
        <p:spPr bwMode="auto">
          <a:xfrm>
            <a:off x="6013600" y="5325270"/>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3</a:t>
            </a:r>
          </a:p>
        </p:txBody>
      </p:sp>
      <p:sp>
        <p:nvSpPr>
          <p:cNvPr id="24" name="Text Box 24">
            <a:extLst>
              <a:ext uri="{FF2B5EF4-FFF2-40B4-BE49-F238E27FC236}">
                <a16:creationId xmlns:a16="http://schemas.microsoft.com/office/drawing/2014/main" id="{970406F2-92F6-02D7-66DD-53AC6012559B}"/>
              </a:ext>
            </a:extLst>
          </p:cNvPr>
          <p:cNvSpPr txBox="1">
            <a:spLocks noChangeArrowheads="1"/>
          </p:cNvSpPr>
          <p:nvPr/>
        </p:nvSpPr>
        <p:spPr bwMode="auto">
          <a:xfrm>
            <a:off x="6013600" y="5685632"/>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4</a:t>
            </a:r>
          </a:p>
        </p:txBody>
      </p:sp>
      <p:sp>
        <p:nvSpPr>
          <p:cNvPr id="25" name="Text Box 26">
            <a:extLst>
              <a:ext uri="{FF2B5EF4-FFF2-40B4-BE49-F238E27FC236}">
                <a16:creationId xmlns:a16="http://schemas.microsoft.com/office/drawing/2014/main" id="{3551A643-3F72-4CD8-C98F-DA9A16159640}"/>
              </a:ext>
            </a:extLst>
          </p:cNvPr>
          <p:cNvSpPr txBox="1">
            <a:spLocks noChangeArrowheads="1"/>
          </p:cNvSpPr>
          <p:nvPr/>
        </p:nvSpPr>
        <p:spPr bwMode="auto">
          <a:xfrm>
            <a:off x="6157422" y="4172745"/>
            <a:ext cx="718466" cy="360612"/>
          </a:xfrm>
          <a:prstGeom prst="rect">
            <a:avLst/>
          </a:prstGeom>
          <a:solidFill>
            <a:srgbClr val="99CC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NAK2</a:t>
            </a:r>
          </a:p>
        </p:txBody>
      </p:sp>
      <p:sp>
        <p:nvSpPr>
          <p:cNvPr id="26" name="Line 28">
            <a:extLst>
              <a:ext uri="{FF2B5EF4-FFF2-40B4-BE49-F238E27FC236}">
                <a16:creationId xmlns:a16="http://schemas.microsoft.com/office/drawing/2014/main" id="{DD0F5A7F-954D-BDB4-F1E3-E6AEF8C903D2}"/>
              </a:ext>
            </a:extLst>
          </p:cNvPr>
          <p:cNvSpPr>
            <a:spLocks noChangeShapeType="1"/>
          </p:cNvSpPr>
          <p:nvPr/>
        </p:nvSpPr>
        <p:spPr bwMode="auto">
          <a:xfrm>
            <a:off x="3207511" y="2683670"/>
            <a:ext cx="2809875" cy="14446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7" name="Line 29">
            <a:extLst>
              <a:ext uri="{FF2B5EF4-FFF2-40B4-BE49-F238E27FC236}">
                <a16:creationId xmlns:a16="http://schemas.microsoft.com/office/drawing/2014/main" id="{0F3B02F9-41E8-91CB-B897-32A738337519}"/>
              </a:ext>
            </a:extLst>
          </p:cNvPr>
          <p:cNvSpPr>
            <a:spLocks noChangeShapeType="1"/>
          </p:cNvSpPr>
          <p:nvPr/>
        </p:nvSpPr>
        <p:spPr bwMode="auto">
          <a:xfrm>
            <a:off x="3207511" y="3044033"/>
            <a:ext cx="2809875" cy="1444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8" name="Line 30">
            <a:extLst>
              <a:ext uri="{FF2B5EF4-FFF2-40B4-BE49-F238E27FC236}">
                <a16:creationId xmlns:a16="http://schemas.microsoft.com/office/drawing/2014/main" id="{9347AAC1-0CB2-9087-E67C-122CE197DA52}"/>
              </a:ext>
            </a:extLst>
          </p:cNvPr>
          <p:cNvSpPr>
            <a:spLocks noChangeShapeType="1"/>
          </p:cNvSpPr>
          <p:nvPr/>
        </p:nvSpPr>
        <p:spPr bwMode="auto">
          <a:xfrm>
            <a:off x="3207510" y="3404395"/>
            <a:ext cx="1441450" cy="11906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9" name="Line 31">
            <a:extLst>
              <a:ext uri="{FF2B5EF4-FFF2-40B4-BE49-F238E27FC236}">
                <a16:creationId xmlns:a16="http://schemas.microsoft.com/office/drawing/2014/main" id="{94BC95EB-9263-4A4A-49D5-BE1C8518EB32}"/>
              </a:ext>
            </a:extLst>
          </p:cNvPr>
          <p:cNvSpPr>
            <a:spLocks noChangeShapeType="1"/>
          </p:cNvSpPr>
          <p:nvPr/>
        </p:nvSpPr>
        <p:spPr bwMode="auto">
          <a:xfrm>
            <a:off x="3207511" y="3764758"/>
            <a:ext cx="2808287" cy="2635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0" name="Line 32">
            <a:extLst>
              <a:ext uri="{FF2B5EF4-FFF2-40B4-BE49-F238E27FC236}">
                <a16:creationId xmlns:a16="http://schemas.microsoft.com/office/drawing/2014/main" id="{512C2828-9E0F-81E2-FB45-7588289D326D}"/>
              </a:ext>
            </a:extLst>
          </p:cNvPr>
          <p:cNvSpPr>
            <a:spLocks noChangeShapeType="1"/>
          </p:cNvSpPr>
          <p:nvPr/>
        </p:nvSpPr>
        <p:spPr bwMode="auto">
          <a:xfrm>
            <a:off x="3207511" y="4844258"/>
            <a:ext cx="2808287" cy="69691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1" name="Line 33">
            <a:extLst>
              <a:ext uri="{FF2B5EF4-FFF2-40B4-BE49-F238E27FC236}">
                <a16:creationId xmlns:a16="http://schemas.microsoft.com/office/drawing/2014/main" id="{E1788510-293A-45D4-9391-859ACB8715F7}"/>
              </a:ext>
            </a:extLst>
          </p:cNvPr>
          <p:cNvSpPr>
            <a:spLocks noChangeShapeType="1"/>
          </p:cNvSpPr>
          <p:nvPr/>
        </p:nvSpPr>
        <p:spPr bwMode="auto">
          <a:xfrm>
            <a:off x="3207511" y="5204621"/>
            <a:ext cx="2808287" cy="6953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2" name="Line 35">
            <a:extLst>
              <a:ext uri="{FF2B5EF4-FFF2-40B4-BE49-F238E27FC236}">
                <a16:creationId xmlns:a16="http://schemas.microsoft.com/office/drawing/2014/main" id="{A04B6CB1-8B05-99B9-8C55-F724BD4F7E5F}"/>
              </a:ext>
            </a:extLst>
          </p:cNvPr>
          <p:cNvSpPr>
            <a:spLocks noChangeShapeType="1"/>
          </p:cNvSpPr>
          <p:nvPr/>
        </p:nvSpPr>
        <p:spPr bwMode="auto">
          <a:xfrm>
            <a:off x="3207511" y="4483896"/>
            <a:ext cx="2808287" cy="6238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3" name="Line 36">
            <a:extLst>
              <a:ext uri="{FF2B5EF4-FFF2-40B4-BE49-F238E27FC236}">
                <a16:creationId xmlns:a16="http://schemas.microsoft.com/office/drawing/2014/main" id="{2EDA51C1-BA4F-6F4C-1336-3C7E118F5B3B}"/>
              </a:ext>
            </a:extLst>
          </p:cNvPr>
          <p:cNvSpPr>
            <a:spLocks noChangeShapeType="1"/>
          </p:cNvSpPr>
          <p:nvPr/>
        </p:nvSpPr>
        <p:spPr bwMode="auto">
          <a:xfrm>
            <a:off x="3207511" y="4123533"/>
            <a:ext cx="2808287" cy="62547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4" name="Line 37">
            <a:extLst>
              <a:ext uri="{FF2B5EF4-FFF2-40B4-BE49-F238E27FC236}">
                <a16:creationId xmlns:a16="http://schemas.microsoft.com/office/drawing/2014/main" id="{C7357B73-2980-C135-B478-38EA2940C8E6}"/>
              </a:ext>
            </a:extLst>
          </p:cNvPr>
          <p:cNvSpPr>
            <a:spLocks noChangeShapeType="1"/>
          </p:cNvSpPr>
          <p:nvPr/>
        </p:nvSpPr>
        <p:spPr bwMode="auto">
          <a:xfrm flipH="1">
            <a:off x="3207511" y="4315620"/>
            <a:ext cx="2808287" cy="238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5" name="AutoShape 40">
            <a:extLst>
              <a:ext uri="{FF2B5EF4-FFF2-40B4-BE49-F238E27FC236}">
                <a16:creationId xmlns:a16="http://schemas.microsoft.com/office/drawing/2014/main" id="{1335360C-CF52-4B8E-4054-8AA22A9AD35C}"/>
              </a:ext>
            </a:extLst>
          </p:cNvPr>
          <p:cNvSpPr>
            <a:spLocks/>
          </p:cNvSpPr>
          <p:nvPr/>
        </p:nvSpPr>
        <p:spPr bwMode="auto">
          <a:xfrm>
            <a:off x="6952423" y="3883821"/>
            <a:ext cx="144463" cy="865187"/>
          </a:xfrm>
          <a:prstGeom prst="rightBrace">
            <a:avLst>
              <a:gd name="adj1" fmla="val 49908"/>
              <a:gd name="adj2" fmla="val 50000"/>
            </a:avLst>
          </a:prstGeom>
          <a:noFill/>
          <a:ln w="127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zh-CN" sz="2400" b="0" i="0" u="none" strike="noStrike" kern="0" cap="none" spc="0" normalizeH="0" baseline="0" noProof="0">
              <a:ln>
                <a:noFill/>
              </a:ln>
              <a:solidFill>
                <a:srgbClr val="000000"/>
              </a:solidFill>
              <a:effectLst/>
              <a:uLnTx/>
              <a:uFillTx/>
              <a:cs typeface="+mn-ea"/>
              <a:sym typeface="+mn-lt"/>
            </a:endParaRPr>
          </a:p>
        </p:txBody>
      </p:sp>
      <p:sp>
        <p:nvSpPr>
          <p:cNvPr id="36" name="AutoShape 41">
            <a:extLst>
              <a:ext uri="{FF2B5EF4-FFF2-40B4-BE49-F238E27FC236}">
                <a16:creationId xmlns:a16="http://schemas.microsoft.com/office/drawing/2014/main" id="{F75406F5-3DA5-04AA-D57A-EFFE19E8A9E8}"/>
              </a:ext>
            </a:extLst>
          </p:cNvPr>
          <p:cNvSpPr>
            <a:spLocks noChangeArrowheads="1"/>
          </p:cNvSpPr>
          <p:nvPr/>
        </p:nvSpPr>
        <p:spPr bwMode="auto">
          <a:xfrm>
            <a:off x="7457247" y="4315621"/>
            <a:ext cx="1943100" cy="1225550"/>
          </a:xfrm>
          <a:prstGeom prst="wedgeRoundRectCallout">
            <a:avLst>
              <a:gd name="adj1" fmla="val -67074"/>
              <a:gd name="adj2" fmla="val -46611"/>
              <a:gd name="adj3" fmla="val 16667"/>
            </a:avLst>
          </a:prstGeom>
          <a:solidFill>
            <a:srgbClr val="FF3300">
              <a:alpha val="25000"/>
            </a:srgbClr>
          </a:solidFill>
          <a:ln w="12700" algn="ctr">
            <a:solidFill>
              <a:srgbClr val="000000"/>
            </a:solidFill>
            <a:miter lim="800000"/>
            <a:headEnd/>
            <a:tailEnd/>
          </a:ln>
          <a:effectLst/>
        </p:spPr>
        <p:txBody>
          <a:bodyPr/>
          <a:lstStyle/>
          <a:p>
            <a:pPr marL="0" marR="0" lvl="0" indent="0" defTabSz="914400" eaLnBrk="1" fontAlgn="base" latinLnBrk="0" hangingPunct="1">
              <a:lnSpc>
                <a:spcPct val="12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srgbClr val="000000"/>
                </a:solidFill>
                <a:effectLst/>
                <a:uLnTx/>
                <a:uFillTx/>
                <a:cs typeface="+mn-ea"/>
                <a:sym typeface="+mn-lt"/>
              </a:rPr>
              <a:t>未正确收到</a:t>
            </a:r>
            <a:r>
              <a:rPr kumimoji="0" lang="en-US" altLang="zh-CN" sz="1800" b="0" i="0" u="none" strike="noStrike" kern="0" cap="none" spc="0" normalizeH="0" baseline="0" noProof="0" dirty="0">
                <a:ln>
                  <a:noFill/>
                </a:ln>
                <a:solidFill>
                  <a:srgbClr val="000000"/>
                </a:solidFill>
                <a:effectLst/>
                <a:uLnTx/>
                <a:uFillTx/>
                <a:cs typeface="+mn-ea"/>
                <a:sym typeface="+mn-lt"/>
              </a:rPr>
              <a:t>2</a:t>
            </a:r>
            <a:r>
              <a:rPr kumimoji="0" lang="zh-CN" altLang="en-US" sz="1800" b="0" i="0" u="none" strike="noStrike" kern="0" cap="none" spc="0" normalizeH="0" baseline="0" noProof="0" dirty="0">
                <a:ln>
                  <a:noFill/>
                </a:ln>
                <a:solidFill>
                  <a:srgbClr val="000000"/>
                </a:solidFill>
                <a:effectLst/>
                <a:uLnTx/>
                <a:uFillTx/>
                <a:cs typeface="+mn-ea"/>
                <a:sym typeface="+mn-lt"/>
              </a:rPr>
              <a:t>号帧，丢弃后面接收的帧。</a:t>
            </a:r>
          </a:p>
        </p:txBody>
      </p:sp>
      <p:sp>
        <p:nvSpPr>
          <p:cNvPr id="37" name="Text Box 43">
            <a:extLst>
              <a:ext uri="{FF2B5EF4-FFF2-40B4-BE49-F238E27FC236}">
                <a16:creationId xmlns:a16="http://schemas.microsoft.com/office/drawing/2014/main" id="{7122174B-B340-55D9-2BF0-B1FDBDB9D5CF}"/>
              </a:ext>
            </a:extLst>
          </p:cNvPr>
          <p:cNvSpPr txBox="1">
            <a:spLocks noChangeArrowheads="1"/>
          </p:cNvSpPr>
          <p:nvPr/>
        </p:nvSpPr>
        <p:spPr bwMode="auto">
          <a:xfrm>
            <a:off x="8177973" y="1234391"/>
            <a:ext cx="1584325" cy="429861"/>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dirty="0">
                <a:solidFill>
                  <a:srgbClr val="000000"/>
                </a:solidFill>
                <a:cs typeface="+mn-ea"/>
                <a:sym typeface="+mn-lt"/>
              </a:rPr>
              <a:t>发送窗口</a:t>
            </a:r>
            <a:r>
              <a:rPr lang="en-US" altLang="zh-CN" sz="2000" dirty="0">
                <a:solidFill>
                  <a:srgbClr val="000000"/>
                </a:solidFill>
                <a:cs typeface="+mn-ea"/>
                <a:sym typeface="+mn-lt"/>
              </a:rPr>
              <a:t>=5</a:t>
            </a:r>
          </a:p>
        </p:txBody>
      </p:sp>
    </p:spTree>
    <p:extLst>
      <p:ext uri="{BB962C8B-B14F-4D97-AF65-F5344CB8AC3E}">
        <p14:creationId xmlns:p14="http://schemas.microsoft.com/office/powerpoint/2010/main" val="33870624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9D669-22D9-2FBC-5CA4-19109770C0D6}"/>
              </a:ext>
            </a:extLst>
          </p:cNvPr>
          <p:cNvSpPr>
            <a:spLocks noGrp="1"/>
          </p:cNvSpPr>
          <p:nvPr>
            <p:ph type="title"/>
          </p:nvPr>
        </p:nvSpPr>
        <p:spPr/>
        <p:txBody>
          <a:bodyPr>
            <a:normAutofit/>
          </a:bodyPr>
          <a:lstStyle/>
          <a:p>
            <a:r>
              <a:rPr lang="en-US" altLang="zh-CN" dirty="0">
                <a:solidFill>
                  <a:srgbClr val="000000"/>
                </a:solidFill>
                <a:latin typeface="+mn-ea"/>
                <a:ea typeface="+mn-ea"/>
              </a:rPr>
              <a:t>GBN</a:t>
            </a:r>
            <a:r>
              <a:rPr lang="zh-CN" altLang="en-US" dirty="0">
                <a:solidFill>
                  <a:srgbClr val="000000"/>
                </a:solidFill>
                <a:latin typeface="+mn-ea"/>
                <a:ea typeface="+mn-ea"/>
                <a:sym typeface="+mn-lt"/>
              </a:rPr>
              <a:t>解决确认帧丢失问题</a:t>
            </a:r>
            <a:endParaRPr lang="zh-CN" altLang="en-US" dirty="0">
              <a:solidFill>
                <a:srgbClr val="000000"/>
              </a:solidFill>
              <a:latin typeface="+mn-ea"/>
              <a:ea typeface="+mn-ea"/>
            </a:endParaRPr>
          </a:p>
        </p:txBody>
      </p:sp>
      <p:sp>
        <p:nvSpPr>
          <p:cNvPr id="4" name="灯片编号占位符 3">
            <a:extLst>
              <a:ext uri="{FF2B5EF4-FFF2-40B4-BE49-F238E27FC236}">
                <a16:creationId xmlns:a16="http://schemas.microsoft.com/office/drawing/2014/main" id="{4E9533A1-6397-1EA7-53DA-9642E1F8C6AD}"/>
              </a:ext>
            </a:extLst>
          </p:cNvPr>
          <p:cNvSpPr>
            <a:spLocks noGrp="1"/>
          </p:cNvSpPr>
          <p:nvPr>
            <p:ph type="sldNum" sz="quarter" idx="12"/>
          </p:nvPr>
        </p:nvSpPr>
        <p:spPr/>
        <p:txBody>
          <a:bodyPr/>
          <a:lstStyle/>
          <a:p>
            <a:fld id="{C8BB1146-E542-4D4E-B8E9-6919A11DDD48}" type="slidenum">
              <a:rPr lang="en-US" smtClean="0"/>
              <a:t>63</a:t>
            </a:fld>
            <a:endParaRPr lang="en-US"/>
          </a:p>
        </p:txBody>
      </p:sp>
      <p:sp>
        <p:nvSpPr>
          <p:cNvPr id="5" name="Line 57">
            <a:extLst>
              <a:ext uri="{FF2B5EF4-FFF2-40B4-BE49-F238E27FC236}">
                <a16:creationId xmlns:a16="http://schemas.microsoft.com/office/drawing/2014/main" id="{496F702A-26AD-1A6F-4D8D-A287772FD5D9}"/>
              </a:ext>
            </a:extLst>
          </p:cNvPr>
          <p:cNvSpPr>
            <a:spLocks noChangeShapeType="1"/>
          </p:cNvSpPr>
          <p:nvPr/>
        </p:nvSpPr>
        <p:spPr bwMode="auto">
          <a:xfrm>
            <a:off x="4224338" y="1844675"/>
            <a:ext cx="338455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 name="Text Box 3">
            <a:extLst>
              <a:ext uri="{FF2B5EF4-FFF2-40B4-BE49-F238E27FC236}">
                <a16:creationId xmlns:a16="http://schemas.microsoft.com/office/drawing/2014/main" id="{2472F8D2-2D1C-DBFD-7F0F-CA64DD37845F}"/>
              </a:ext>
            </a:extLst>
          </p:cNvPr>
          <p:cNvSpPr txBox="1">
            <a:spLocks noChangeArrowheads="1"/>
          </p:cNvSpPr>
          <p:nvPr/>
        </p:nvSpPr>
        <p:spPr bwMode="auto">
          <a:xfrm>
            <a:off x="3601428" y="2011363"/>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7" name="Text Box 4">
            <a:extLst>
              <a:ext uri="{FF2B5EF4-FFF2-40B4-BE49-F238E27FC236}">
                <a16:creationId xmlns:a16="http://schemas.microsoft.com/office/drawing/2014/main" id="{133B43F6-D716-8422-7D68-F7EC9E5D063B}"/>
              </a:ext>
            </a:extLst>
          </p:cNvPr>
          <p:cNvSpPr txBox="1">
            <a:spLocks noChangeArrowheads="1"/>
          </p:cNvSpPr>
          <p:nvPr/>
        </p:nvSpPr>
        <p:spPr bwMode="auto">
          <a:xfrm>
            <a:off x="3604820"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p>
        </p:txBody>
      </p:sp>
      <p:sp>
        <p:nvSpPr>
          <p:cNvPr id="8" name="Text Box 5">
            <a:extLst>
              <a:ext uri="{FF2B5EF4-FFF2-40B4-BE49-F238E27FC236}">
                <a16:creationId xmlns:a16="http://schemas.microsoft.com/office/drawing/2014/main" id="{7B8A413A-CFF8-679D-962A-4F6BF71A5EA7}"/>
              </a:ext>
            </a:extLst>
          </p:cNvPr>
          <p:cNvSpPr txBox="1">
            <a:spLocks noChangeArrowheads="1"/>
          </p:cNvSpPr>
          <p:nvPr/>
        </p:nvSpPr>
        <p:spPr bwMode="auto">
          <a:xfrm>
            <a:off x="7348145"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p>
        </p:txBody>
      </p:sp>
      <p:pic>
        <p:nvPicPr>
          <p:cNvPr id="9" name="Picture 34">
            <a:extLst>
              <a:ext uri="{FF2B5EF4-FFF2-40B4-BE49-F238E27FC236}">
                <a16:creationId xmlns:a16="http://schemas.microsoft.com/office/drawing/2014/main" id="{426A24F2-2DBE-71EE-D940-D9C5B6BD52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24289" y="1512888"/>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4">
            <a:extLst>
              <a:ext uri="{FF2B5EF4-FFF2-40B4-BE49-F238E27FC236}">
                <a16:creationId xmlns:a16="http://schemas.microsoft.com/office/drawing/2014/main" id="{30105E20-CCA1-D321-241A-E867FB40EF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7614" y="1512888"/>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8">
            <a:extLst>
              <a:ext uri="{FF2B5EF4-FFF2-40B4-BE49-F238E27FC236}">
                <a16:creationId xmlns:a16="http://schemas.microsoft.com/office/drawing/2014/main" id="{5FFD655F-9214-92E3-E6C5-9472F66A1DA6}"/>
              </a:ext>
            </a:extLst>
          </p:cNvPr>
          <p:cNvSpPr txBox="1">
            <a:spLocks noChangeArrowheads="1"/>
          </p:cNvSpPr>
          <p:nvPr/>
        </p:nvSpPr>
        <p:spPr bwMode="auto">
          <a:xfrm>
            <a:off x="3601428" y="2371725"/>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12" name="Text Box 11">
            <a:extLst>
              <a:ext uri="{FF2B5EF4-FFF2-40B4-BE49-F238E27FC236}">
                <a16:creationId xmlns:a16="http://schemas.microsoft.com/office/drawing/2014/main" id="{60EB6EED-DCB6-5BD1-65ED-FC67B218B379}"/>
              </a:ext>
            </a:extLst>
          </p:cNvPr>
          <p:cNvSpPr txBox="1">
            <a:spLocks noChangeArrowheads="1"/>
          </p:cNvSpPr>
          <p:nvPr/>
        </p:nvSpPr>
        <p:spPr bwMode="auto">
          <a:xfrm>
            <a:off x="3601428" y="2732088"/>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13" name="Text Box 16">
            <a:extLst>
              <a:ext uri="{FF2B5EF4-FFF2-40B4-BE49-F238E27FC236}">
                <a16:creationId xmlns:a16="http://schemas.microsoft.com/office/drawing/2014/main" id="{86F5BEA0-7E4A-833E-B0A9-C9B269B639C4}"/>
              </a:ext>
            </a:extLst>
          </p:cNvPr>
          <p:cNvSpPr txBox="1">
            <a:spLocks noChangeArrowheads="1"/>
          </p:cNvSpPr>
          <p:nvPr/>
        </p:nvSpPr>
        <p:spPr bwMode="auto">
          <a:xfrm>
            <a:off x="7346341" y="2084388"/>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0</a:t>
            </a:r>
          </a:p>
        </p:txBody>
      </p:sp>
      <p:sp>
        <p:nvSpPr>
          <p:cNvPr id="14" name="Text Box 17">
            <a:extLst>
              <a:ext uri="{FF2B5EF4-FFF2-40B4-BE49-F238E27FC236}">
                <a16:creationId xmlns:a16="http://schemas.microsoft.com/office/drawing/2014/main" id="{D3B8210F-C19C-808D-7224-9ACA83C6921B}"/>
              </a:ext>
            </a:extLst>
          </p:cNvPr>
          <p:cNvSpPr txBox="1">
            <a:spLocks noChangeArrowheads="1"/>
          </p:cNvSpPr>
          <p:nvPr/>
        </p:nvSpPr>
        <p:spPr bwMode="auto">
          <a:xfrm>
            <a:off x="7346341" y="2444750"/>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15" name="Text Box 19">
            <a:extLst>
              <a:ext uri="{FF2B5EF4-FFF2-40B4-BE49-F238E27FC236}">
                <a16:creationId xmlns:a16="http://schemas.microsoft.com/office/drawing/2014/main" id="{88205325-E8F3-A2DE-94BF-E52EE5F032D4}"/>
              </a:ext>
            </a:extLst>
          </p:cNvPr>
          <p:cNvSpPr txBox="1">
            <a:spLocks noChangeArrowheads="1"/>
          </p:cNvSpPr>
          <p:nvPr/>
        </p:nvSpPr>
        <p:spPr bwMode="auto">
          <a:xfrm>
            <a:off x="7344753" y="2803525"/>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2</a:t>
            </a:r>
          </a:p>
        </p:txBody>
      </p:sp>
      <p:sp>
        <p:nvSpPr>
          <p:cNvPr id="16" name="Text Box 23">
            <a:extLst>
              <a:ext uri="{FF2B5EF4-FFF2-40B4-BE49-F238E27FC236}">
                <a16:creationId xmlns:a16="http://schemas.microsoft.com/office/drawing/2014/main" id="{771777D9-9AB3-1ABD-A0F7-7179A3741EBC}"/>
              </a:ext>
            </a:extLst>
          </p:cNvPr>
          <p:cNvSpPr txBox="1">
            <a:spLocks noChangeArrowheads="1"/>
          </p:cNvSpPr>
          <p:nvPr/>
        </p:nvSpPr>
        <p:spPr bwMode="auto">
          <a:xfrm>
            <a:off x="7490161" y="3213100"/>
            <a:ext cx="718466" cy="360612"/>
          </a:xfrm>
          <a:prstGeom prst="rect">
            <a:avLst/>
          </a:prstGeom>
          <a:solidFill>
            <a:srgbClr val="99CC00">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ACK3</a:t>
            </a:r>
          </a:p>
        </p:txBody>
      </p:sp>
      <p:sp>
        <p:nvSpPr>
          <p:cNvPr id="17" name="Line 24">
            <a:extLst>
              <a:ext uri="{FF2B5EF4-FFF2-40B4-BE49-F238E27FC236}">
                <a16:creationId xmlns:a16="http://schemas.microsoft.com/office/drawing/2014/main" id="{ED00B57E-08A1-D9FE-1FB5-E1C85AA4F5E6}"/>
              </a:ext>
            </a:extLst>
          </p:cNvPr>
          <p:cNvSpPr>
            <a:spLocks noChangeShapeType="1"/>
          </p:cNvSpPr>
          <p:nvPr/>
        </p:nvSpPr>
        <p:spPr bwMode="auto">
          <a:xfrm>
            <a:off x="4540251" y="2155826"/>
            <a:ext cx="2809875" cy="1444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18" name="Line 25">
            <a:extLst>
              <a:ext uri="{FF2B5EF4-FFF2-40B4-BE49-F238E27FC236}">
                <a16:creationId xmlns:a16="http://schemas.microsoft.com/office/drawing/2014/main" id="{9D589EEC-85C6-6A7D-CA94-6F970ECDABE3}"/>
              </a:ext>
            </a:extLst>
          </p:cNvPr>
          <p:cNvSpPr>
            <a:spLocks noChangeShapeType="1"/>
          </p:cNvSpPr>
          <p:nvPr/>
        </p:nvSpPr>
        <p:spPr bwMode="auto">
          <a:xfrm>
            <a:off x="4540251" y="2516188"/>
            <a:ext cx="2809875" cy="14446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19" name="Line 26">
            <a:extLst>
              <a:ext uri="{FF2B5EF4-FFF2-40B4-BE49-F238E27FC236}">
                <a16:creationId xmlns:a16="http://schemas.microsoft.com/office/drawing/2014/main" id="{31F8043D-A7BF-11C8-B8EB-9FD93F1E54A3}"/>
              </a:ext>
            </a:extLst>
          </p:cNvPr>
          <p:cNvSpPr>
            <a:spLocks noChangeShapeType="1"/>
          </p:cNvSpPr>
          <p:nvPr/>
        </p:nvSpPr>
        <p:spPr bwMode="auto">
          <a:xfrm>
            <a:off x="4540250" y="2876551"/>
            <a:ext cx="2808288" cy="1190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0" name="Line 32">
            <a:extLst>
              <a:ext uri="{FF2B5EF4-FFF2-40B4-BE49-F238E27FC236}">
                <a16:creationId xmlns:a16="http://schemas.microsoft.com/office/drawing/2014/main" id="{B844D8A5-D00E-0B1F-8145-91EAB1414ADF}"/>
              </a:ext>
            </a:extLst>
          </p:cNvPr>
          <p:cNvSpPr>
            <a:spLocks noChangeShapeType="1"/>
          </p:cNvSpPr>
          <p:nvPr/>
        </p:nvSpPr>
        <p:spPr bwMode="auto">
          <a:xfrm flipH="1">
            <a:off x="5548314" y="3355976"/>
            <a:ext cx="1728787" cy="1444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1" name="Text Box 38">
            <a:extLst>
              <a:ext uri="{FF2B5EF4-FFF2-40B4-BE49-F238E27FC236}">
                <a16:creationId xmlns:a16="http://schemas.microsoft.com/office/drawing/2014/main" id="{27371BA7-FF2E-6510-D3C2-BC3A4B2B3307}"/>
              </a:ext>
            </a:extLst>
          </p:cNvPr>
          <p:cNvSpPr txBox="1">
            <a:spLocks noChangeArrowheads="1"/>
          </p:cNvSpPr>
          <p:nvPr/>
        </p:nvSpPr>
        <p:spPr bwMode="auto">
          <a:xfrm>
            <a:off x="3599841" y="4148138"/>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p>
        </p:txBody>
      </p:sp>
      <p:sp>
        <p:nvSpPr>
          <p:cNvPr id="22" name="Text Box 39">
            <a:extLst>
              <a:ext uri="{FF2B5EF4-FFF2-40B4-BE49-F238E27FC236}">
                <a16:creationId xmlns:a16="http://schemas.microsoft.com/office/drawing/2014/main" id="{5F33D1DA-D962-3AC5-3F8B-60B58268D550}"/>
              </a:ext>
            </a:extLst>
          </p:cNvPr>
          <p:cNvSpPr txBox="1">
            <a:spLocks noChangeArrowheads="1"/>
          </p:cNvSpPr>
          <p:nvPr/>
        </p:nvSpPr>
        <p:spPr bwMode="auto">
          <a:xfrm>
            <a:off x="3599841" y="4508500"/>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p>
        </p:txBody>
      </p:sp>
      <p:sp>
        <p:nvSpPr>
          <p:cNvPr id="23" name="Text Box 40">
            <a:extLst>
              <a:ext uri="{FF2B5EF4-FFF2-40B4-BE49-F238E27FC236}">
                <a16:creationId xmlns:a16="http://schemas.microsoft.com/office/drawing/2014/main" id="{906543E3-88C6-D077-AAA3-4732B2D15EC0}"/>
              </a:ext>
            </a:extLst>
          </p:cNvPr>
          <p:cNvSpPr txBox="1">
            <a:spLocks noChangeArrowheads="1"/>
          </p:cNvSpPr>
          <p:nvPr/>
        </p:nvSpPr>
        <p:spPr bwMode="auto">
          <a:xfrm>
            <a:off x="3599841" y="4868863"/>
            <a:ext cx="914033" cy="362343"/>
          </a:xfrm>
          <a:prstGeom prst="rect">
            <a:avLst/>
          </a:prstGeom>
          <a:solidFill>
            <a:srgbClr val="FF9900">
              <a:alpha val="63000"/>
            </a:srgbClr>
          </a:solidFill>
          <a:ln>
            <a:no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p>
        </p:txBody>
      </p:sp>
      <p:sp>
        <p:nvSpPr>
          <p:cNvPr id="24" name="Text Box 41">
            <a:extLst>
              <a:ext uri="{FF2B5EF4-FFF2-40B4-BE49-F238E27FC236}">
                <a16:creationId xmlns:a16="http://schemas.microsoft.com/office/drawing/2014/main" id="{D4751E2A-94CE-DB6C-4A21-1B2B29D62CB2}"/>
              </a:ext>
            </a:extLst>
          </p:cNvPr>
          <p:cNvSpPr txBox="1">
            <a:spLocks noChangeArrowheads="1"/>
          </p:cNvSpPr>
          <p:nvPr/>
        </p:nvSpPr>
        <p:spPr bwMode="auto">
          <a:xfrm>
            <a:off x="7344753" y="4221163"/>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0</a:t>
            </a:r>
          </a:p>
        </p:txBody>
      </p:sp>
      <p:sp>
        <p:nvSpPr>
          <p:cNvPr id="25" name="Text Box 42">
            <a:extLst>
              <a:ext uri="{FF2B5EF4-FFF2-40B4-BE49-F238E27FC236}">
                <a16:creationId xmlns:a16="http://schemas.microsoft.com/office/drawing/2014/main" id="{01DF35BF-E9A0-A609-525E-B4C838240839}"/>
              </a:ext>
            </a:extLst>
          </p:cNvPr>
          <p:cNvSpPr txBox="1">
            <a:spLocks noChangeArrowheads="1"/>
          </p:cNvSpPr>
          <p:nvPr/>
        </p:nvSpPr>
        <p:spPr bwMode="auto">
          <a:xfrm>
            <a:off x="7344753" y="4965700"/>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26" name="Text Box 43">
            <a:extLst>
              <a:ext uri="{FF2B5EF4-FFF2-40B4-BE49-F238E27FC236}">
                <a16:creationId xmlns:a16="http://schemas.microsoft.com/office/drawing/2014/main" id="{8CD9065D-149D-C20E-64A5-2DBED98CD940}"/>
              </a:ext>
            </a:extLst>
          </p:cNvPr>
          <p:cNvSpPr txBox="1">
            <a:spLocks noChangeArrowheads="1"/>
          </p:cNvSpPr>
          <p:nvPr/>
        </p:nvSpPr>
        <p:spPr bwMode="auto">
          <a:xfrm>
            <a:off x="7343166" y="5324475"/>
            <a:ext cx="914033" cy="362343"/>
          </a:xfrm>
          <a:prstGeom prst="rect">
            <a:avLst/>
          </a:prstGeom>
          <a:solidFill>
            <a:srgbClr val="009999">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2</a:t>
            </a:r>
          </a:p>
        </p:txBody>
      </p:sp>
      <p:sp>
        <p:nvSpPr>
          <p:cNvPr id="27" name="Text Box 44">
            <a:extLst>
              <a:ext uri="{FF2B5EF4-FFF2-40B4-BE49-F238E27FC236}">
                <a16:creationId xmlns:a16="http://schemas.microsoft.com/office/drawing/2014/main" id="{C25294F6-BF69-037D-ED92-4DBF8249D4FF}"/>
              </a:ext>
            </a:extLst>
          </p:cNvPr>
          <p:cNvSpPr txBox="1">
            <a:spLocks noChangeArrowheads="1"/>
          </p:cNvSpPr>
          <p:nvPr/>
        </p:nvSpPr>
        <p:spPr bwMode="auto">
          <a:xfrm>
            <a:off x="7488575" y="4603750"/>
            <a:ext cx="718466" cy="360612"/>
          </a:xfrm>
          <a:prstGeom prst="rect">
            <a:avLst/>
          </a:prstGeom>
          <a:solidFill>
            <a:srgbClr val="99CC00">
              <a:alpha val="45000"/>
            </a:srgbClr>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ACK3</a:t>
            </a:r>
          </a:p>
        </p:txBody>
      </p:sp>
      <p:sp>
        <p:nvSpPr>
          <p:cNvPr id="28" name="Line 45">
            <a:extLst>
              <a:ext uri="{FF2B5EF4-FFF2-40B4-BE49-F238E27FC236}">
                <a16:creationId xmlns:a16="http://schemas.microsoft.com/office/drawing/2014/main" id="{0824F7A4-7C5D-ADAB-3179-2C2A971412AA}"/>
              </a:ext>
            </a:extLst>
          </p:cNvPr>
          <p:cNvSpPr>
            <a:spLocks noChangeShapeType="1"/>
          </p:cNvSpPr>
          <p:nvPr/>
        </p:nvSpPr>
        <p:spPr bwMode="auto">
          <a:xfrm>
            <a:off x="4538664" y="4292601"/>
            <a:ext cx="2809875" cy="1444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9" name="Line 46">
            <a:extLst>
              <a:ext uri="{FF2B5EF4-FFF2-40B4-BE49-F238E27FC236}">
                <a16:creationId xmlns:a16="http://schemas.microsoft.com/office/drawing/2014/main" id="{71C7D75C-AC88-1A58-46A5-A6D494D5DF68}"/>
              </a:ext>
            </a:extLst>
          </p:cNvPr>
          <p:cNvSpPr>
            <a:spLocks noChangeShapeType="1"/>
          </p:cNvSpPr>
          <p:nvPr/>
        </p:nvSpPr>
        <p:spPr bwMode="auto">
          <a:xfrm>
            <a:off x="4538664" y="4652964"/>
            <a:ext cx="2809875" cy="50323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0" name="Line 47">
            <a:extLst>
              <a:ext uri="{FF2B5EF4-FFF2-40B4-BE49-F238E27FC236}">
                <a16:creationId xmlns:a16="http://schemas.microsoft.com/office/drawing/2014/main" id="{3958535B-9E95-1A34-3765-54E4962B3568}"/>
              </a:ext>
            </a:extLst>
          </p:cNvPr>
          <p:cNvSpPr>
            <a:spLocks noChangeShapeType="1"/>
          </p:cNvSpPr>
          <p:nvPr/>
        </p:nvSpPr>
        <p:spPr bwMode="auto">
          <a:xfrm>
            <a:off x="4538664" y="5013325"/>
            <a:ext cx="2809875" cy="43180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1" name="Line 48">
            <a:extLst>
              <a:ext uri="{FF2B5EF4-FFF2-40B4-BE49-F238E27FC236}">
                <a16:creationId xmlns:a16="http://schemas.microsoft.com/office/drawing/2014/main" id="{AFAA309F-0E0A-629A-5A33-F4B2EE248013}"/>
              </a:ext>
            </a:extLst>
          </p:cNvPr>
          <p:cNvSpPr>
            <a:spLocks noChangeShapeType="1"/>
          </p:cNvSpPr>
          <p:nvPr/>
        </p:nvSpPr>
        <p:spPr bwMode="auto">
          <a:xfrm flipH="1">
            <a:off x="4511676" y="4795839"/>
            <a:ext cx="2765425" cy="4333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grpSp>
        <p:nvGrpSpPr>
          <p:cNvPr id="32" name="Group 55">
            <a:extLst>
              <a:ext uri="{FF2B5EF4-FFF2-40B4-BE49-F238E27FC236}">
                <a16:creationId xmlns:a16="http://schemas.microsoft.com/office/drawing/2014/main" id="{98FC7A9A-A108-3103-2076-153FFB5433BF}"/>
              </a:ext>
            </a:extLst>
          </p:cNvPr>
          <p:cNvGrpSpPr>
            <a:grpSpLocks/>
          </p:cNvGrpSpPr>
          <p:nvPr/>
        </p:nvGrpSpPr>
        <p:grpSpPr bwMode="auto">
          <a:xfrm>
            <a:off x="3028950" y="3068638"/>
            <a:ext cx="503238" cy="1079500"/>
            <a:chOff x="431" y="1888"/>
            <a:chExt cx="317" cy="680"/>
          </a:xfrm>
        </p:grpSpPr>
        <p:sp>
          <p:nvSpPr>
            <p:cNvPr id="33" name="Text Box 50">
              <a:extLst>
                <a:ext uri="{FF2B5EF4-FFF2-40B4-BE49-F238E27FC236}">
                  <a16:creationId xmlns:a16="http://schemas.microsoft.com/office/drawing/2014/main" id="{5E994B71-7C08-A311-2BE9-10B1BDF0C2CE}"/>
                </a:ext>
              </a:extLst>
            </p:cNvPr>
            <p:cNvSpPr txBox="1">
              <a:spLocks noChangeArrowheads="1"/>
            </p:cNvSpPr>
            <p:nvPr/>
          </p:nvSpPr>
          <p:spPr bwMode="auto">
            <a:xfrm>
              <a:off x="431" y="1993"/>
              <a:ext cx="272" cy="4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800" b="0" i="0" u="none" strike="noStrike" kern="0" cap="none" spc="0" normalizeH="0" baseline="0" noProof="0">
                  <a:ln>
                    <a:noFill/>
                  </a:ln>
                  <a:solidFill>
                    <a:srgbClr val="000000"/>
                  </a:solidFill>
                  <a:effectLst/>
                  <a:uLnTx/>
                  <a:uFillTx/>
                  <a:cs typeface="+mn-ea"/>
                  <a:sym typeface="+mn-lt"/>
                </a:rPr>
                <a:t>超</a:t>
              </a:r>
            </a:p>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800" b="0" i="0" u="none" strike="noStrike" kern="0" cap="none" spc="0" normalizeH="0" baseline="0" noProof="0">
                  <a:ln>
                    <a:noFill/>
                  </a:ln>
                  <a:solidFill>
                    <a:srgbClr val="000000"/>
                  </a:solidFill>
                  <a:effectLst/>
                  <a:uLnTx/>
                  <a:uFillTx/>
                  <a:cs typeface="+mn-ea"/>
                  <a:sym typeface="+mn-lt"/>
                </a:rPr>
                <a:t>时</a:t>
              </a:r>
            </a:p>
          </p:txBody>
        </p:sp>
        <p:sp>
          <p:nvSpPr>
            <p:cNvPr id="34" name="Line 51">
              <a:extLst>
                <a:ext uri="{FF2B5EF4-FFF2-40B4-BE49-F238E27FC236}">
                  <a16:creationId xmlns:a16="http://schemas.microsoft.com/office/drawing/2014/main" id="{58CFCF73-A612-4438-415B-2202FA4D79CB}"/>
                </a:ext>
              </a:extLst>
            </p:cNvPr>
            <p:cNvSpPr>
              <a:spLocks noChangeShapeType="1"/>
            </p:cNvSpPr>
            <p:nvPr/>
          </p:nvSpPr>
          <p:spPr bwMode="auto">
            <a:xfrm>
              <a:off x="521" y="1888"/>
              <a:ext cx="22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5" name="Line 52">
              <a:extLst>
                <a:ext uri="{FF2B5EF4-FFF2-40B4-BE49-F238E27FC236}">
                  <a16:creationId xmlns:a16="http://schemas.microsoft.com/office/drawing/2014/main" id="{757882A9-CE6B-222C-5068-7D7DB8764346}"/>
                </a:ext>
              </a:extLst>
            </p:cNvPr>
            <p:cNvSpPr>
              <a:spLocks noChangeShapeType="1"/>
            </p:cNvSpPr>
            <p:nvPr/>
          </p:nvSpPr>
          <p:spPr bwMode="auto">
            <a:xfrm>
              <a:off x="521" y="2568"/>
              <a:ext cx="22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6" name="Line 53">
              <a:extLst>
                <a:ext uri="{FF2B5EF4-FFF2-40B4-BE49-F238E27FC236}">
                  <a16:creationId xmlns:a16="http://schemas.microsoft.com/office/drawing/2014/main" id="{E124AFD5-31EF-93AD-28E8-A308EEE1AC4F}"/>
                </a:ext>
              </a:extLst>
            </p:cNvPr>
            <p:cNvSpPr>
              <a:spLocks noChangeShapeType="1"/>
            </p:cNvSpPr>
            <p:nvPr/>
          </p:nvSpPr>
          <p:spPr bwMode="auto">
            <a:xfrm>
              <a:off x="657" y="1888"/>
              <a:ext cx="0" cy="680"/>
            </a:xfrm>
            <a:prstGeom prst="line">
              <a:avLst/>
            </a:prstGeom>
            <a:noFill/>
            <a:ln w="127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grpSp>
      <p:sp>
        <p:nvSpPr>
          <p:cNvPr id="37" name="Text Box 56">
            <a:extLst>
              <a:ext uri="{FF2B5EF4-FFF2-40B4-BE49-F238E27FC236}">
                <a16:creationId xmlns:a16="http://schemas.microsoft.com/office/drawing/2014/main" id="{40A03103-4A9C-B9B5-8C98-BF7229073EA1}"/>
              </a:ext>
            </a:extLst>
          </p:cNvPr>
          <p:cNvSpPr txBox="1">
            <a:spLocks noChangeArrowheads="1"/>
          </p:cNvSpPr>
          <p:nvPr/>
        </p:nvSpPr>
        <p:spPr bwMode="auto">
          <a:xfrm>
            <a:off x="2566989" y="6092825"/>
            <a:ext cx="7272337" cy="497316"/>
          </a:xfrm>
          <a:prstGeom prst="rect">
            <a:avLst/>
          </a:prstGeom>
          <a:solidFill>
            <a:srgbClr val="EAEAEA">
              <a:alpha val="89999"/>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400">
                <a:solidFill>
                  <a:srgbClr val="000000"/>
                </a:solidFill>
                <a:cs typeface="+mn-ea"/>
                <a:sym typeface="+mn-lt"/>
              </a:rPr>
              <a:t>定时器启动：当发送窗口满，或者没有数据要发送了。</a:t>
            </a:r>
          </a:p>
        </p:txBody>
      </p:sp>
    </p:spTree>
    <p:extLst>
      <p:ext uri="{BB962C8B-B14F-4D97-AF65-F5344CB8AC3E}">
        <p14:creationId xmlns:p14="http://schemas.microsoft.com/office/powerpoint/2010/main" val="23801998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98E76-8DEE-3A1A-6E34-8EF1F0BCDF69}"/>
              </a:ext>
            </a:extLst>
          </p:cNvPr>
          <p:cNvSpPr>
            <a:spLocks noGrp="1"/>
          </p:cNvSpPr>
          <p:nvPr>
            <p:ph type="title"/>
          </p:nvPr>
        </p:nvSpPr>
        <p:spPr/>
        <p:txBody>
          <a:bodyPr>
            <a:normAutofit/>
          </a:bodyPr>
          <a:lstStyle/>
          <a:p>
            <a:r>
              <a:rPr lang="en-US" altLang="zh-CN" dirty="0">
                <a:solidFill>
                  <a:srgbClr val="000000"/>
                </a:solidFill>
                <a:latin typeface="+mn-ea"/>
              </a:rPr>
              <a:t>GBN</a:t>
            </a:r>
            <a:r>
              <a:rPr lang="zh-CN" altLang="en-US" sz="3200" b="1" dirty="0">
                <a:latin typeface="+mn-lt"/>
                <a:ea typeface="+mn-ea"/>
                <a:cs typeface="+mn-ea"/>
                <a:sym typeface="+mn-lt"/>
              </a:rPr>
              <a:t>窗口的大小与编号范围的关系</a:t>
            </a:r>
            <a:endParaRPr lang="zh-CN" altLang="en-US" dirty="0"/>
          </a:p>
        </p:txBody>
      </p:sp>
      <p:sp>
        <p:nvSpPr>
          <p:cNvPr id="3" name="内容占位符 2">
            <a:extLst>
              <a:ext uri="{FF2B5EF4-FFF2-40B4-BE49-F238E27FC236}">
                <a16:creationId xmlns:a16="http://schemas.microsoft.com/office/drawing/2014/main" id="{23886303-8890-A62A-850C-85BDD9A49E3C}"/>
              </a:ext>
            </a:extLst>
          </p:cNvPr>
          <p:cNvSpPr>
            <a:spLocks noGrp="1"/>
          </p:cNvSpPr>
          <p:nvPr>
            <p:ph idx="1"/>
          </p:nvPr>
        </p:nvSpPr>
        <p:spPr/>
        <p:txBody>
          <a:bodyPr/>
          <a:lstStyle/>
          <a:p>
            <a:pPr>
              <a:lnSpc>
                <a:spcPct val="120000"/>
              </a:lnSpc>
              <a:spcBef>
                <a:spcPts val="0"/>
              </a:spcBef>
            </a:pPr>
            <a:r>
              <a:rPr lang="zh-CN" altLang="en-US" sz="2400" dirty="0">
                <a:latin typeface="+mn-lt"/>
                <a:ea typeface="+mn-ea"/>
                <a:cs typeface="+mn-ea"/>
                <a:sym typeface="+mn-lt"/>
              </a:rPr>
              <a:t>在回退</a:t>
            </a:r>
            <a:r>
              <a:rPr lang="en-US" altLang="zh-CN" sz="2400" dirty="0">
                <a:latin typeface="+mn-lt"/>
                <a:ea typeface="+mn-ea"/>
                <a:cs typeface="+mn-ea"/>
                <a:sym typeface="+mn-lt"/>
              </a:rPr>
              <a:t>N</a:t>
            </a:r>
            <a:r>
              <a:rPr lang="zh-CN" altLang="en-US" sz="2400" dirty="0">
                <a:latin typeface="+mn-lt"/>
                <a:ea typeface="+mn-ea"/>
                <a:cs typeface="+mn-ea"/>
                <a:sym typeface="+mn-lt"/>
              </a:rPr>
              <a:t>协议中，如果帧的编号范围是</a:t>
            </a:r>
            <a:r>
              <a:rPr lang="en-US" altLang="zh-CN" sz="2400" dirty="0">
                <a:latin typeface="+mn-lt"/>
                <a:ea typeface="+mn-ea"/>
                <a:cs typeface="+mn-ea"/>
                <a:sym typeface="+mn-lt"/>
              </a:rPr>
              <a:t>0</a:t>
            </a:r>
            <a:r>
              <a:rPr lang="zh-CN" altLang="en-US" sz="2400" dirty="0">
                <a:latin typeface="+mn-lt"/>
                <a:ea typeface="+mn-ea"/>
                <a:cs typeface="+mn-ea"/>
                <a:sym typeface="+mn-lt"/>
              </a:rPr>
              <a:t>～</a:t>
            </a:r>
            <a:r>
              <a:rPr lang="en-US" altLang="zh-CN" sz="2400" dirty="0">
                <a:latin typeface="+mn-lt"/>
                <a:ea typeface="+mn-ea"/>
                <a:cs typeface="+mn-ea"/>
                <a:sym typeface="+mn-lt"/>
              </a:rPr>
              <a:t>n-1</a:t>
            </a:r>
            <a:r>
              <a:rPr lang="zh-CN" altLang="en-US" sz="2400" dirty="0">
                <a:latin typeface="+mn-lt"/>
                <a:ea typeface="+mn-ea"/>
                <a:cs typeface="+mn-ea"/>
                <a:sym typeface="+mn-lt"/>
              </a:rPr>
              <a:t>，则窗口的尺寸为</a:t>
            </a:r>
            <a:r>
              <a:rPr lang="en-US" altLang="zh-CN" sz="2400" dirty="0">
                <a:latin typeface="+mn-lt"/>
                <a:ea typeface="+mn-ea"/>
                <a:cs typeface="+mn-ea"/>
                <a:sym typeface="+mn-lt"/>
              </a:rPr>
              <a:t>n-1</a:t>
            </a:r>
            <a:r>
              <a:rPr lang="zh-CN" altLang="en-US" sz="2400" dirty="0">
                <a:latin typeface="+mn-lt"/>
                <a:ea typeface="+mn-ea"/>
                <a:cs typeface="+mn-ea"/>
                <a:sym typeface="+mn-lt"/>
              </a:rPr>
              <a:t>。为什么？</a:t>
            </a:r>
          </a:p>
          <a:p>
            <a:pPr>
              <a:lnSpc>
                <a:spcPct val="120000"/>
              </a:lnSpc>
              <a:spcBef>
                <a:spcPts val="0"/>
              </a:spcBef>
            </a:pPr>
            <a:r>
              <a:rPr lang="en-US" altLang="zh-CN" sz="2400" dirty="0">
                <a:latin typeface="+mn-lt"/>
                <a:ea typeface="+mn-ea"/>
                <a:cs typeface="+mn-ea"/>
                <a:sym typeface="+mn-lt"/>
              </a:rPr>
              <a:t>4</a:t>
            </a:r>
            <a:r>
              <a:rPr lang="zh-CN" altLang="en-US" sz="2400" dirty="0">
                <a:latin typeface="+mn-lt"/>
                <a:ea typeface="+mn-ea"/>
                <a:cs typeface="+mn-ea"/>
                <a:sym typeface="+mn-lt"/>
              </a:rPr>
              <a:t>种可能的情况：</a:t>
            </a:r>
          </a:p>
          <a:p>
            <a:pPr lvl="1">
              <a:lnSpc>
                <a:spcPct val="120000"/>
              </a:lnSpc>
              <a:spcBef>
                <a:spcPts val="0"/>
              </a:spcBef>
            </a:pPr>
            <a:r>
              <a:rPr lang="zh-CN" altLang="en-US" sz="2000" dirty="0">
                <a:latin typeface="+mn-lt"/>
                <a:ea typeface="+mn-ea"/>
                <a:cs typeface="+mn-ea"/>
                <a:sym typeface="+mn-lt"/>
              </a:rPr>
              <a:t>窗口的尺寸</a:t>
            </a:r>
            <a:r>
              <a:rPr lang="en-US" altLang="zh-CN" sz="2000" dirty="0">
                <a:latin typeface="+mn-lt"/>
                <a:ea typeface="+mn-ea"/>
                <a:cs typeface="+mn-ea"/>
                <a:sym typeface="+mn-lt"/>
              </a:rPr>
              <a:t>&gt;n</a:t>
            </a:r>
          </a:p>
          <a:p>
            <a:pPr lvl="1">
              <a:lnSpc>
                <a:spcPct val="120000"/>
              </a:lnSpc>
              <a:spcBef>
                <a:spcPts val="0"/>
              </a:spcBef>
            </a:pPr>
            <a:r>
              <a:rPr lang="zh-CN" altLang="en-US" sz="2000" dirty="0">
                <a:latin typeface="+mn-lt"/>
                <a:ea typeface="+mn-ea"/>
                <a:cs typeface="+mn-ea"/>
                <a:sym typeface="+mn-lt"/>
              </a:rPr>
              <a:t>窗口的尺寸</a:t>
            </a:r>
            <a:r>
              <a:rPr lang="en-US" altLang="zh-CN" sz="2000" dirty="0">
                <a:latin typeface="+mn-lt"/>
                <a:ea typeface="+mn-ea"/>
                <a:cs typeface="+mn-ea"/>
                <a:sym typeface="+mn-lt"/>
              </a:rPr>
              <a:t>=n</a:t>
            </a:r>
          </a:p>
          <a:p>
            <a:pPr lvl="1">
              <a:lnSpc>
                <a:spcPct val="120000"/>
              </a:lnSpc>
              <a:spcBef>
                <a:spcPts val="0"/>
              </a:spcBef>
            </a:pPr>
            <a:r>
              <a:rPr lang="zh-CN" altLang="en-US" sz="2000" dirty="0">
                <a:latin typeface="+mn-lt"/>
                <a:ea typeface="+mn-ea"/>
                <a:cs typeface="+mn-ea"/>
                <a:sym typeface="+mn-lt"/>
              </a:rPr>
              <a:t>窗口的尺寸</a:t>
            </a:r>
            <a:r>
              <a:rPr lang="en-US" altLang="zh-CN" sz="2000" dirty="0">
                <a:latin typeface="+mn-lt"/>
                <a:ea typeface="+mn-ea"/>
                <a:cs typeface="+mn-ea"/>
                <a:sym typeface="+mn-lt"/>
              </a:rPr>
              <a:t>=n-1</a:t>
            </a:r>
          </a:p>
          <a:p>
            <a:pPr lvl="1">
              <a:lnSpc>
                <a:spcPct val="120000"/>
              </a:lnSpc>
              <a:spcBef>
                <a:spcPts val="0"/>
              </a:spcBef>
            </a:pPr>
            <a:r>
              <a:rPr lang="zh-CN" altLang="en-US" sz="2000" dirty="0">
                <a:latin typeface="+mn-lt"/>
                <a:ea typeface="+mn-ea"/>
                <a:cs typeface="+mn-ea"/>
                <a:sym typeface="+mn-lt"/>
              </a:rPr>
              <a:t>窗口的尺寸</a:t>
            </a:r>
            <a:r>
              <a:rPr lang="en-US" altLang="zh-CN" sz="2000" dirty="0">
                <a:latin typeface="+mn-lt"/>
                <a:ea typeface="+mn-ea"/>
                <a:cs typeface="+mn-ea"/>
                <a:sym typeface="+mn-lt"/>
              </a:rPr>
              <a:t>&lt;n-1</a:t>
            </a:r>
          </a:p>
          <a:p>
            <a:endParaRPr lang="zh-CN" altLang="en-US" dirty="0"/>
          </a:p>
        </p:txBody>
      </p:sp>
      <p:sp>
        <p:nvSpPr>
          <p:cNvPr id="4" name="灯片编号占位符 3">
            <a:extLst>
              <a:ext uri="{FF2B5EF4-FFF2-40B4-BE49-F238E27FC236}">
                <a16:creationId xmlns:a16="http://schemas.microsoft.com/office/drawing/2014/main" id="{8C779E72-679F-4193-053A-10DF30668A02}"/>
              </a:ext>
            </a:extLst>
          </p:cNvPr>
          <p:cNvSpPr>
            <a:spLocks noGrp="1"/>
          </p:cNvSpPr>
          <p:nvPr>
            <p:ph type="sldNum" sz="quarter" idx="12"/>
          </p:nvPr>
        </p:nvSpPr>
        <p:spPr/>
        <p:txBody>
          <a:bodyPr/>
          <a:lstStyle/>
          <a:p>
            <a:fld id="{C8BB1146-E542-4D4E-B8E9-6919A11DDD48}" type="slidenum">
              <a:rPr lang="en-US" smtClean="0"/>
              <a:t>64</a:t>
            </a:fld>
            <a:endParaRPr lang="en-US"/>
          </a:p>
        </p:txBody>
      </p:sp>
    </p:spTree>
    <p:extLst>
      <p:ext uri="{BB962C8B-B14F-4D97-AF65-F5344CB8AC3E}">
        <p14:creationId xmlns:p14="http://schemas.microsoft.com/office/powerpoint/2010/main" val="23672466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B2860F-5A48-17E2-C8B9-31AAAE593596}"/>
              </a:ext>
            </a:extLst>
          </p:cNvPr>
          <p:cNvSpPr>
            <a:spLocks noGrp="1"/>
          </p:cNvSpPr>
          <p:nvPr>
            <p:ph type="title"/>
          </p:nvPr>
        </p:nvSpPr>
        <p:spPr/>
        <p:txBody>
          <a:bodyPr>
            <a:normAutofit/>
          </a:bodyPr>
          <a:lstStyle/>
          <a:p>
            <a:r>
              <a:rPr lang="zh-CN" altLang="en-US" sz="3200" b="1" dirty="0">
                <a:latin typeface="+mn-lt"/>
                <a:ea typeface="+mn-ea"/>
                <a:cs typeface="+mn-ea"/>
                <a:sym typeface="+mn-lt"/>
              </a:rPr>
              <a:t>如果窗口尺寸等于</a:t>
            </a:r>
            <a:r>
              <a:rPr lang="en-US" altLang="zh-CN" sz="3200" b="1" dirty="0">
                <a:latin typeface="+mn-lt"/>
                <a:ea typeface="+mn-ea"/>
                <a:cs typeface="+mn-ea"/>
                <a:sym typeface="+mn-lt"/>
              </a:rPr>
              <a:t>n</a:t>
            </a:r>
            <a:r>
              <a:rPr lang="zh-CN" altLang="en-US" sz="3200" b="1" dirty="0">
                <a:latin typeface="+mn-lt"/>
                <a:ea typeface="+mn-ea"/>
                <a:cs typeface="+mn-ea"/>
                <a:sym typeface="+mn-lt"/>
              </a:rPr>
              <a:t>时，确认帧</a:t>
            </a:r>
            <a:r>
              <a:rPr lang="en-US" altLang="zh-CN" sz="3200" b="1" dirty="0">
                <a:latin typeface="+mn-lt"/>
                <a:ea typeface="+mn-ea"/>
                <a:cs typeface="+mn-ea"/>
                <a:sym typeface="+mn-lt"/>
              </a:rPr>
              <a:t>ACK</a:t>
            </a:r>
            <a:r>
              <a:rPr lang="zh-CN" altLang="en-US" sz="3200" b="1" dirty="0">
                <a:latin typeface="+mn-lt"/>
                <a:ea typeface="+mn-ea"/>
                <a:cs typeface="+mn-ea"/>
                <a:sym typeface="+mn-lt"/>
              </a:rPr>
              <a:t>丢失时协议失败</a:t>
            </a:r>
            <a:endParaRPr lang="zh-CN" altLang="en-US" dirty="0"/>
          </a:p>
        </p:txBody>
      </p:sp>
      <p:sp>
        <p:nvSpPr>
          <p:cNvPr id="4" name="灯片编号占位符 3">
            <a:extLst>
              <a:ext uri="{FF2B5EF4-FFF2-40B4-BE49-F238E27FC236}">
                <a16:creationId xmlns:a16="http://schemas.microsoft.com/office/drawing/2014/main" id="{F7B08C0B-B3AA-7FAC-9B57-82D70FDDF42E}"/>
              </a:ext>
            </a:extLst>
          </p:cNvPr>
          <p:cNvSpPr>
            <a:spLocks noGrp="1"/>
          </p:cNvSpPr>
          <p:nvPr>
            <p:ph type="sldNum" sz="quarter" idx="12"/>
          </p:nvPr>
        </p:nvSpPr>
        <p:spPr/>
        <p:txBody>
          <a:bodyPr/>
          <a:lstStyle/>
          <a:p>
            <a:fld id="{C8BB1146-E542-4D4E-B8E9-6919A11DDD48}" type="slidenum">
              <a:rPr lang="en-US" smtClean="0"/>
              <a:t>65</a:t>
            </a:fld>
            <a:endParaRPr lang="en-US"/>
          </a:p>
        </p:txBody>
      </p:sp>
      <p:sp>
        <p:nvSpPr>
          <p:cNvPr id="5" name="Line 30">
            <a:extLst>
              <a:ext uri="{FF2B5EF4-FFF2-40B4-BE49-F238E27FC236}">
                <a16:creationId xmlns:a16="http://schemas.microsoft.com/office/drawing/2014/main" id="{423EAF3C-846B-9055-D11A-9D0C7F0AEDD9}"/>
              </a:ext>
            </a:extLst>
          </p:cNvPr>
          <p:cNvSpPr>
            <a:spLocks noChangeShapeType="1"/>
          </p:cNvSpPr>
          <p:nvPr/>
        </p:nvSpPr>
        <p:spPr bwMode="auto">
          <a:xfrm>
            <a:off x="4151313" y="1447346"/>
            <a:ext cx="26654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5">
            <a:extLst>
              <a:ext uri="{FF2B5EF4-FFF2-40B4-BE49-F238E27FC236}">
                <a16:creationId xmlns:a16="http://schemas.microsoft.com/office/drawing/2014/main" id="{D20DA3DA-15FF-4297-45D4-553615EA2EC6}"/>
              </a:ext>
            </a:extLst>
          </p:cNvPr>
          <p:cNvSpPr>
            <a:spLocks noChangeShapeType="1"/>
          </p:cNvSpPr>
          <p:nvPr/>
        </p:nvSpPr>
        <p:spPr bwMode="auto">
          <a:xfrm>
            <a:off x="3935413" y="1591809"/>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 name="Line 6">
            <a:extLst>
              <a:ext uri="{FF2B5EF4-FFF2-40B4-BE49-F238E27FC236}">
                <a16:creationId xmlns:a16="http://schemas.microsoft.com/office/drawing/2014/main" id="{943CA60B-AF2C-FFA7-7F2F-3C276C6CEF79}"/>
              </a:ext>
            </a:extLst>
          </p:cNvPr>
          <p:cNvSpPr>
            <a:spLocks noChangeShapeType="1"/>
          </p:cNvSpPr>
          <p:nvPr/>
        </p:nvSpPr>
        <p:spPr bwMode="auto">
          <a:xfrm>
            <a:off x="6959600" y="1591809"/>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7">
            <a:extLst>
              <a:ext uri="{FF2B5EF4-FFF2-40B4-BE49-F238E27FC236}">
                <a16:creationId xmlns:a16="http://schemas.microsoft.com/office/drawing/2014/main" id="{6D8F5603-D31D-2DC3-D95D-AC550C5B1F6E}"/>
              </a:ext>
            </a:extLst>
          </p:cNvPr>
          <p:cNvSpPr>
            <a:spLocks noChangeShapeType="1"/>
          </p:cNvSpPr>
          <p:nvPr/>
        </p:nvSpPr>
        <p:spPr bwMode="auto">
          <a:xfrm>
            <a:off x="3935414" y="2023610"/>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8">
            <a:extLst>
              <a:ext uri="{FF2B5EF4-FFF2-40B4-BE49-F238E27FC236}">
                <a16:creationId xmlns:a16="http://schemas.microsoft.com/office/drawing/2014/main" id="{6385C56E-CAA7-B099-B5EB-C94D35F667F0}"/>
              </a:ext>
            </a:extLst>
          </p:cNvPr>
          <p:cNvSpPr>
            <a:spLocks noChangeShapeType="1"/>
          </p:cNvSpPr>
          <p:nvPr/>
        </p:nvSpPr>
        <p:spPr bwMode="auto">
          <a:xfrm>
            <a:off x="3935414" y="4111172"/>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9">
            <a:extLst>
              <a:ext uri="{FF2B5EF4-FFF2-40B4-BE49-F238E27FC236}">
                <a16:creationId xmlns:a16="http://schemas.microsoft.com/office/drawing/2014/main" id="{8DECB535-339D-F078-BFFF-70E66BD32D67}"/>
              </a:ext>
            </a:extLst>
          </p:cNvPr>
          <p:cNvSpPr>
            <a:spLocks noChangeShapeType="1"/>
          </p:cNvSpPr>
          <p:nvPr/>
        </p:nvSpPr>
        <p:spPr bwMode="auto">
          <a:xfrm flipH="1">
            <a:off x="4727576" y="2960235"/>
            <a:ext cx="2232025" cy="71913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 name="Text Box 10">
            <a:extLst>
              <a:ext uri="{FF2B5EF4-FFF2-40B4-BE49-F238E27FC236}">
                <a16:creationId xmlns:a16="http://schemas.microsoft.com/office/drawing/2014/main" id="{F14664F1-9FD8-B13C-507F-B5153AEC211C}"/>
              </a:ext>
            </a:extLst>
          </p:cNvPr>
          <p:cNvSpPr txBox="1">
            <a:spLocks noChangeArrowheads="1"/>
          </p:cNvSpPr>
          <p:nvPr/>
        </p:nvSpPr>
        <p:spPr bwMode="auto">
          <a:xfrm>
            <a:off x="1919288" y="1807710"/>
            <a:ext cx="190148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zh-CN" altLang="en-US" sz="2000">
                <a:solidFill>
                  <a:srgbClr val="000000"/>
                </a:solidFill>
                <a:cs typeface="+mn-ea"/>
                <a:sym typeface="+mn-lt"/>
              </a:rPr>
              <a:t>发送数据帧</a:t>
            </a:r>
            <a:r>
              <a:rPr lang="en-US" altLang="zh-CN" sz="2000">
                <a:solidFill>
                  <a:srgbClr val="000000"/>
                </a:solidFill>
                <a:cs typeface="+mn-ea"/>
                <a:sym typeface="+mn-lt"/>
              </a:rPr>
              <a:t>0~7</a:t>
            </a:r>
          </a:p>
        </p:txBody>
      </p:sp>
      <p:pic>
        <p:nvPicPr>
          <p:cNvPr id="12" name="Picture 34">
            <a:extLst>
              <a:ext uri="{FF2B5EF4-FFF2-40B4-BE49-F238E27FC236}">
                <a16:creationId xmlns:a16="http://schemas.microsoft.com/office/drawing/2014/main" id="{AE5AFF8C-7C58-8BCD-01E3-4486EBBB8C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22689" y="1115559"/>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4">
            <a:extLst>
              <a:ext uri="{FF2B5EF4-FFF2-40B4-BE49-F238E27FC236}">
                <a16:creationId xmlns:a16="http://schemas.microsoft.com/office/drawing/2014/main" id="{CC9F576A-86AB-1000-6659-94A1D85CAB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3701" y="1115559"/>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5">
            <a:extLst>
              <a:ext uri="{FF2B5EF4-FFF2-40B4-BE49-F238E27FC236}">
                <a16:creationId xmlns:a16="http://schemas.microsoft.com/office/drawing/2014/main" id="{8F433CD6-46D8-11DD-750B-B77CC8D0837C}"/>
              </a:ext>
            </a:extLst>
          </p:cNvPr>
          <p:cNvSpPr txBox="1">
            <a:spLocks noChangeArrowheads="1"/>
          </p:cNvSpPr>
          <p:nvPr/>
        </p:nvSpPr>
        <p:spPr bwMode="auto">
          <a:xfrm>
            <a:off x="1992313" y="3823835"/>
            <a:ext cx="1871662"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重新发送数据帧</a:t>
            </a:r>
            <a:r>
              <a:rPr lang="en-US" altLang="zh-CN" sz="2000">
                <a:solidFill>
                  <a:srgbClr val="000000"/>
                </a:solidFill>
                <a:cs typeface="+mn-ea"/>
                <a:sym typeface="+mn-lt"/>
              </a:rPr>
              <a:t>0~7</a:t>
            </a:r>
          </a:p>
        </p:txBody>
      </p:sp>
      <p:sp>
        <p:nvSpPr>
          <p:cNvPr id="15" name="Text Box 16">
            <a:extLst>
              <a:ext uri="{FF2B5EF4-FFF2-40B4-BE49-F238E27FC236}">
                <a16:creationId xmlns:a16="http://schemas.microsoft.com/office/drawing/2014/main" id="{B8BE55FB-DC08-AC2E-2B40-90D235966CCF}"/>
              </a:ext>
            </a:extLst>
          </p:cNvPr>
          <p:cNvSpPr txBox="1">
            <a:spLocks noChangeArrowheads="1"/>
          </p:cNvSpPr>
          <p:nvPr/>
        </p:nvSpPr>
        <p:spPr bwMode="auto">
          <a:xfrm>
            <a:off x="5048190" y="3176134"/>
            <a:ext cx="1128834" cy="36234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1600">
                <a:solidFill>
                  <a:srgbClr val="000000"/>
                </a:solidFill>
                <a:cs typeface="+mn-ea"/>
                <a:sym typeface="+mn-lt"/>
              </a:rPr>
              <a:t>ACK0</a:t>
            </a:r>
            <a:r>
              <a:rPr lang="zh-CN" altLang="en-US" sz="1600">
                <a:solidFill>
                  <a:srgbClr val="000000"/>
                </a:solidFill>
                <a:cs typeface="+mn-ea"/>
                <a:sym typeface="+mn-lt"/>
              </a:rPr>
              <a:t>丢失</a:t>
            </a:r>
          </a:p>
        </p:txBody>
      </p:sp>
      <p:sp>
        <p:nvSpPr>
          <p:cNvPr id="16" name="Text Box 17">
            <a:extLst>
              <a:ext uri="{FF2B5EF4-FFF2-40B4-BE49-F238E27FC236}">
                <a16:creationId xmlns:a16="http://schemas.microsoft.com/office/drawing/2014/main" id="{7D723B88-8511-1EBC-1881-3FF563D63618}"/>
              </a:ext>
            </a:extLst>
          </p:cNvPr>
          <p:cNvSpPr txBox="1">
            <a:spLocks noChangeArrowheads="1"/>
          </p:cNvSpPr>
          <p:nvPr/>
        </p:nvSpPr>
        <p:spPr bwMode="auto">
          <a:xfrm>
            <a:off x="7032626" y="2455410"/>
            <a:ext cx="2303463"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按顺序收到数据帧</a:t>
            </a:r>
            <a:r>
              <a:rPr lang="en-US" altLang="zh-CN" sz="2000">
                <a:solidFill>
                  <a:srgbClr val="000000"/>
                </a:solidFill>
                <a:cs typeface="+mn-ea"/>
                <a:sym typeface="+mn-lt"/>
              </a:rPr>
              <a:t>0~7</a:t>
            </a:r>
            <a:r>
              <a:rPr lang="zh-CN" altLang="en-US" sz="2000">
                <a:solidFill>
                  <a:srgbClr val="000000"/>
                </a:solidFill>
                <a:cs typeface="+mn-ea"/>
                <a:sym typeface="+mn-lt"/>
              </a:rPr>
              <a:t>，发送</a:t>
            </a:r>
            <a:r>
              <a:rPr lang="en-US" altLang="zh-CN" sz="2000">
                <a:solidFill>
                  <a:srgbClr val="000000"/>
                </a:solidFill>
                <a:cs typeface="+mn-ea"/>
                <a:sym typeface="+mn-lt"/>
              </a:rPr>
              <a:t>ACK0</a:t>
            </a:r>
          </a:p>
        </p:txBody>
      </p:sp>
      <p:sp>
        <p:nvSpPr>
          <p:cNvPr id="17" name="Text Box 18">
            <a:extLst>
              <a:ext uri="{FF2B5EF4-FFF2-40B4-BE49-F238E27FC236}">
                <a16:creationId xmlns:a16="http://schemas.microsoft.com/office/drawing/2014/main" id="{47D5D055-1F5C-3A67-2038-C73029A3F4C7}"/>
              </a:ext>
            </a:extLst>
          </p:cNvPr>
          <p:cNvSpPr txBox="1">
            <a:spLocks noChangeArrowheads="1"/>
          </p:cNvSpPr>
          <p:nvPr/>
        </p:nvSpPr>
        <p:spPr bwMode="auto">
          <a:xfrm>
            <a:off x="7032626" y="4471535"/>
            <a:ext cx="3311525" cy="15378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dirty="0">
                <a:solidFill>
                  <a:srgbClr val="000000"/>
                </a:solidFill>
                <a:cs typeface="+mn-ea"/>
                <a:sym typeface="+mn-lt"/>
              </a:rPr>
              <a:t>接收到数据帧</a:t>
            </a:r>
            <a:r>
              <a:rPr lang="en-US" altLang="zh-CN" sz="2000" dirty="0">
                <a:solidFill>
                  <a:srgbClr val="000000"/>
                </a:solidFill>
                <a:cs typeface="+mn-ea"/>
                <a:sym typeface="+mn-lt"/>
              </a:rPr>
              <a:t>0~7</a:t>
            </a:r>
            <a:r>
              <a:rPr lang="zh-CN" altLang="en-US" sz="2000" dirty="0">
                <a:solidFill>
                  <a:srgbClr val="000000"/>
                </a:solidFill>
                <a:cs typeface="+mn-ea"/>
                <a:sym typeface="+mn-lt"/>
              </a:rPr>
              <a:t>，接收到的帧编号正是所希望收到的编号，</a:t>
            </a:r>
            <a:r>
              <a:rPr lang="zh-CN" altLang="en-US" sz="2000" dirty="0">
                <a:solidFill>
                  <a:srgbClr val="FF0000"/>
                </a:solidFill>
                <a:cs typeface="+mn-ea"/>
                <a:sym typeface="+mn-lt"/>
              </a:rPr>
              <a:t>认为它们是新帧，但实际上它们是重复帧。</a:t>
            </a:r>
          </a:p>
        </p:txBody>
      </p:sp>
      <p:sp>
        <p:nvSpPr>
          <p:cNvPr id="18" name="Text Box 19">
            <a:extLst>
              <a:ext uri="{FF2B5EF4-FFF2-40B4-BE49-F238E27FC236}">
                <a16:creationId xmlns:a16="http://schemas.microsoft.com/office/drawing/2014/main" id="{B8F4EE19-DA23-1326-E7E6-F34BE89A78C7}"/>
              </a:ext>
            </a:extLst>
          </p:cNvPr>
          <p:cNvSpPr txBox="1">
            <a:spLocks noChangeArrowheads="1"/>
          </p:cNvSpPr>
          <p:nvPr/>
        </p:nvSpPr>
        <p:spPr bwMode="auto">
          <a:xfrm>
            <a:off x="4008438" y="1663246"/>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1</a:t>
            </a:r>
          </a:p>
        </p:txBody>
      </p:sp>
      <p:sp>
        <p:nvSpPr>
          <p:cNvPr id="19" name="Text Box 20">
            <a:extLst>
              <a:ext uri="{FF2B5EF4-FFF2-40B4-BE49-F238E27FC236}">
                <a16:creationId xmlns:a16="http://schemas.microsoft.com/office/drawing/2014/main" id="{09A6D6E1-752E-89F2-2204-A0596D2D1FE7}"/>
              </a:ext>
            </a:extLst>
          </p:cNvPr>
          <p:cNvSpPr txBox="1">
            <a:spLocks noChangeArrowheads="1"/>
          </p:cNvSpPr>
          <p:nvPr/>
        </p:nvSpPr>
        <p:spPr bwMode="auto">
          <a:xfrm>
            <a:off x="6600825" y="2310946"/>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2</a:t>
            </a:r>
          </a:p>
        </p:txBody>
      </p:sp>
      <p:sp>
        <p:nvSpPr>
          <p:cNvPr id="20" name="Text Box 21">
            <a:extLst>
              <a:ext uri="{FF2B5EF4-FFF2-40B4-BE49-F238E27FC236}">
                <a16:creationId xmlns:a16="http://schemas.microsoft.com/office/drawing/2014/main" id="{6DFD4192-DA25-0123-EC11-24A9957E3846}"/>
              </a:ext>
            </a:extLst>
          </p:cNvPr>
          <p:cNvSpPr txBox="1">
            <a:spLocks noChangeArrowheads="1"/>
          </p:cNvSpPr>
          <p:nvPr/>
        </p:nvSpPr>
        <p:spPr bwMode="auto">
          <a:xfrm>
            <a:off x="3935413" y="3752396"/>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3</a:t>
            </a:r>
          </a:p>
        </p:txBody>
      </p:sp>
      <p:sp>
        <p:nvSpPr>
          <p:cNvPr id="21" name="Text Box 22">
            <a:extLst>
              <a:ext uri="{FF2B5EF4-FFF2-40B4-BE49-F238E27FC236}">
                <a16:creationId xmlns:a16="http://schemas.microsoft.com/office/drawing/2014/main" id="{F2161B36-AF0B-19AC-355C-CDA5ECB8E460}"/>
              </a:ext>
            </a:extLst>
          </p:cNvPr>
          <p:cNvSpPr txBox="1">
            <a:spLocks noChangeArrowheads="1"/>
          </p:cNvSpPr>
          <p:nvPr/>
        </p:nvSpPr>
        <p:spPr bwMode="auto">
          <a:xfrm>
            <a:off x="6600825" y="4327071"/>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4</a:t>
            </a:r>
          </a:p>
        </p:txBody>
      </p:sp>
      <p:sp>
        <p:nvSpPr>
          <p:cNvPr id="22" name="Text Box 25">
            <a:extLst>
              <a:ext uri="{FF2B5EF4-FFF2-40B4-BE49-F238E27FC236}">
                <a16:creationId xmlns:a16="http://schemas.microsoft.com/office/drawing/2014/main" id="{3BF6D0EE-713E-04DC-78D8-F1C6901AD0C7}"/>
              </a:ext>
            </a:extLst>
          </p:cNvPr>
          <p:cNvSpPr txBox="1">
            <a:spLocks noChangeArrowheads="1"/>
          </p:cNvSpPr>
          <p:nvPr/>
        </p:nvSpPr>
        <p:spPr bwMode="auto">
          <a:xfrm>
            <a:off x="3432175" y="2744334"/>
            <a:ext cx="431800" cy="728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lnSpc>
                <a:spcPct val="120000"/>
              </a:lnSpc>
              <a:spcBef>
                <a:spcPct val="0"/>
              </a:spcBef>
              <a:spcAft>
                <a:spcPct val="0"/>
              </a:spcAft>
            </a:pPr>
            <a:r>
              <a:rPr lang="zh-CN" altLang="en-US">
                <a:solidFill>
                  <a:srgbClr val="000000"/>
                </a:solidFill>
                <a:cs typeface="+mn-ea"/>
                <a:sym typeface="+mn-lt"/>
              </a:rPr>
              <a:t>超</a:t>
            </a:r>
          </a:p>
          <a:p>
            <a:pPr algn="ctr" fontAlgn="base">
              <a:lnSpc>
                <a:spcPct val="120000"/>
              </a:lnSpc>
              <a:spcBef>
                <a:spcPct val="0"/>
              </a:spcBef>
              <a:spcAft>
                <a:spcPct val="0"/>
              </a:spcAft>
            </a:pPr>
            <a:r>
              <a:rPr lang="zh-CN" altLang="en-US">
                <a:solidFill>
                  <a:srgbClr val="000000"/>
                </a:solidFill>
                <a:cs typeface="+mn-ea"/>
                <a:sym typeface="+mn-lt"/>
              </a:rPr>
              <a:t>时</a:t>
            </a:r>
          </a:p>
        </p:txBody>
      </p:sp>
      <p:grpSp>
        <p:nvGrpSpPr>
          <p:cNvPr id="23" name="Group 29">
            <a:extLst>
              <a:ext uri="{FF2B5EF4-FFF2-40B4-BE49-F238E27FC236}">
                <a16:creationId xmlns:a16="http://schemas.microsoft.com/office/drawing/2014/main" id="{C29B6BE4-D720-6028-711D-51C25356DD6A}"/>
              </a:ext>
            </a:extLst>
          </p:cNvPr>
          <p:cNvGrpSpPr>
            <a:grpSpLocks/>
          </p:cNvGrpSpPr>
          <p:nvPr/>
        </p:nvGrpSpPr>
        <p:grpSpPr bwMode="auto">
          <a:xfrm>
            <a:off x="3646488" y="2023609"/>
            <a:ext cx="360362" cy="2087562"/>
            <a:chOff x="1337" y="1525"/>
            <a:chExt cx="227" cy="680"/>
          </a:xfrm>
        </p:grpSpPr>
        <p:sp>
          <p:nvSpPr>
            <p:cNvPr id="24" name="Line 26">
              <a:extLst>
                <a:ext uri="{FF2B5EF4-FFF2-40B4-BE49-F238E27FC236}">
                  <a16:creationId xmlns:a16="http://schemas.microsoft.com/office/drawing/2014/main" id="{B4281A68-3BA6-40B7-2213-9B9E3AB66306}"/>
                </a:ext>
              </a:extLst>
            </p:cNvPr>
            <p:cNvSpPr>
              <a:spLocks noChangeShapeType="1"/>
            </p:cNvSpPr>
            <p:nvPr/>
          </p:nvSpPr>
          <p:spPr bwMode="auto">
            <a:xfrm>
              <a:off x="1337" y="1525"/>
              <a:ext cx="227"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5" name="Line 27">
              <a:extLst>
                <a:ext uri="{FF2B5EF4-FFF2-40B4-BE49-F238E27FC236}">
                  <a16:creationId xmlns:a16="http://schemas.microsoft.com/office/drawing/2014/main" id="{C60D0802-A2C1-26AE-305C-E91A5A0758B3}"/>
                </a:ext>
              </a:extLst>
            </p:cNvPr>
            <p:cNvSpPr>
              <a:spLocks noChangeShapeType="1"/>
            </p:cNvSpPr>
            <p:nvPr/>
          </p:nvSpPr>
          <p:spPr bwMode="auto">
            <a:xfrm>
              <a:off x="1337" y="2205"/>
              <a:ext cx="227"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6" name="Line 28">
              <a:extLst>
                <a:ext uri="{FF2B5EF4-FFF2-40B4-BE49-F238E27FC236}">
                  <a16:creationId xmlns:a16="http://schemas.microsoft.com/office/drawing/2014/main" id="{DD01A4FB-A239-196E-AECF-800CE4E0AC37}"/>
                </a:ext>
              </a:extLst>
            </p:cNvPr>
            <p:cNvSpPr>
              <a:spLocks noChangeShapeType="1"/>
            </p:cNvSpPr>
            <p:nvPr/>
          </p:nvSpPr>
          <p:spPr bwMode="auto">
            <a:xfrm>
              <a:off x="1473" y="1525"/>
              <a:ext cx="0" cy="680"/>
            </a:xfrm>
            <a:prstGeom prst="line">
              <a:avLst/>
            </a:prstGeom>
            <a:noFill/>
            <a:ln w="2857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27" name="矩形 26">
            <a:extLst>
              <a:ext uri="{FF2B5EF4-FFF2-40B4-BE49-F238E27FC236}">
                <a16:creationId xmlns:a16="http://schemas.microsoft.com/office/drawing/2014/main" id="{7FF8D259-B287-4B9E-407A-0F42220C9F6E}"/>
              </a:ext>
            </a:extLst>
          </p:cNvPr>
          <p:cNvSpPr/>
          <p:nvPr/>
        </p:nvSpPr>
        <p:spPr>
          <a:xfrm>
            <a:off x="6638159" y="4641714"/>
            <a:ext cx="553357" cy="902363"/>
          </a:xfrm>
          <a:prstGeom prst="rect">
            <a:avLst/>
          </a:prstGeom>
        </p:spPr>
        <p:txBody>
          <a:bodyPr wrap="none">
            <a:spAutoFit/>
          </a:bodyPr>
          <a:lstStyle/>
          <a:p>
            <a:pPr>
              <a:lnSpc>
                <a:spcPct val="120000"/>
              </a:lnSpc>
            </a:pPr>
            <a:r>
              <a:rPr lang="zh-CN" altLang="en-US" sz="4800" dirty="0">
                <a:solidFill>
                  <a:srgbClr val="FF0000"/>
                </a:solidFill>
                <a:cs typeface="+mn-ea"/>
                <a:sym typeface="+mn-lt"/>
              </a:rPr>
              <a:t>╳</a:t>
            </a:r>
          </a:p>
        </p:txBody>
      </p:sp>
    </p:spTree>
    <p:extLst>
      <p:ext uri="{BB962C8B-B14F-4D97-AF65-F5344CB8AC3E}">
        <p14:creationId xmlns:p14="http://schemas.microsoft.com/office/powerpoint/2010/main" val="1383286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719925-7CDA-B9A8-3252-A89419680A12}"/>
              </a:ext>
            </a:extLst>
          </p:cNvPr>
          <p:cNvSpPr>
            <a:spLocks noGrp="1"/>
          </p:cNvSpPr>
          <p:nvPr>
            <p:ph type="title"/>
          </p:nvPr>
        </p:nvSpPr>
        <p:spPr/>
        <p:txBody>
          <a:bodyPr>
            <a:normAutofit/>
          </a:bodyPr>
          <a:lstStyle/>
          <a:p>
            <a:r>
              <a:rPr lang="zh-CN" altLang="en-US" sz="3200" b="1" dirty="0">
                <a:latin typeface="+mn-lt"/>
                <a:ea typeface="+mn-ea"/>
                <a:cs typeface="+mn-ea"/>
                <a:sym typeface="+mn-lt"/>
              </a:rPr>
              <a:t>如果窗口尺寸等于 </a:t>
            </a:r>
            <a:r>
              <a:rPr lang="en-US" altLang="zh-CN" sz="3200" b="1" dirty="0">
                <a:latin typeface="+mn-lt"/>
                <a:ea typeface="+mn-ea"/>
                <a:cs typeface="+mn-ea"/>
                <a:sym typeface="+mn-lt"/>
              </a:rPr>
              <a:t>n-1 </a:t>
            </a:r>
            <a:r>
              <a:rPr lang="zh-CN" altLang="en-US" sz="3200" b="1" dirty="0">
                <a:latin typeface="+mn-lt"/>
                <a:ea typeface="+mn-ea"/>
                <a:cs typeface="+mn-ea"/>
                <a:sym typeface="+mn-lt"/>
              </a:rPr>
              <a:t>时，协议成功</a:t>
            </a:r>
            <a:endParaRPr lang="zh-CN" altLang="en-US" dirty="0"/>
          </a:p>
        </p:txBody>
      </p:sp>
      <p:sp>
        <p:nvSpPr>
          <p:cNvPr id="4" name="灯片编号占位符 3">
            <a:extLst>
              <a:ext uri="{FF2B5EF4-FFF2-40B4-BE49-F238E27FC236}">
                <a16:creationId xmlns:a16="http://schemas.microsoft.com/office/drawing/2014/main" id="{E5662369-8FA4-8526-BC4D-29C29A0782E0}"/>
              </a:ext>
            </a:extLst>
          </p:cNvPr>
          <p:cNvSpPr>
            <a:spLocks noGrp="1"/>
          </p:cNvSpPr>
          <p:nvPr>
            <p:ph type="sldNum" sz="quarter" idx="12"/>
          </p:nvPr>
        </p:nvSpPr>
        <p:spPr/>
        <p:txBody>
          <a:bodyPr/>
          <a:lstStyle/>
          <a:p>
            <a:fld id="{C8BB1146-E542-4D4E-B8E9-6919A11DDD48}" type="slidenum">
              <a:rPr lang="en-US" smtClean="0"/>
              <a:t>66</a:t>
            </a:fld>
            <a:endParaRPr lang="en-US"/>
          </a:p>
        </p:txBody>
      </p:sp>
      <p:sp>
        <p:nvSpPr>
          <p:cNvPr id="5" name="Line 21">
            <a:extLst>
              <a:ext uri="{FF2B5EF4-FFF2-40B4-BE49-F238E27FC236}">
                <a16:creationId xmlns:a16="http://schemas.microsoft.com/office/drawing/2014/main" id="{D19FB7C7-888E-086C-DB28-F1E66582E020}"/>
              </a:ext>
            </a:extLst>
          </p:cNvPr>
          <p:cNvSpPr>
            <a:spLocks noChangeShapeType="1"/>
          </p:cNvSpPr>
          <p:nvPr/>
        </p:nvSpPr>
        <p:spPr bwMode="auto">
          <a:xfrm>
            <a:off x="4151313" y="1779359"/>
            <a:ext cx="27368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3">
            <a:extLst>
              <a:ext uri="{FF2B5EF4-FFF2-40B4-BE49-F238E27FC236}">
                <a16:creationId xmlns:a16="http://schemas.microsoft.com/office/drawing/2014/main" id="{C8A2A1CF-4280-D4F8-962E-9A3EE88386BE}"/>
              </a:ext>
            </a:extLst>
          </p:cNvPr>
          <p:cNvSpPr>
            <a:spLocks noChangeShapeType="1"/>
          </p:cNvSpPr>
          <p:nvPr/>
        </p:nvSpPr>
        <p:spPr bwMode="auto">
          <a:xfrm>
            <a:off x="3935413" y="1923822"/>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 name="Line 4">
            <a:extLst>
              <a:ext uri="{FF2B5EF4-FFF2-40B4-BE49-F238E27FC236}">
                <a16:creationId xmlns:a16="http://schemas.microsoft.com/office/drawing/2014/main" id="{711C60EE-9E7B-F37D-88FD-E1847045283C}"/>
              </a:ext>
            </a:extLst>
          </p:cNvPr>
          <p:cNvSpPr>
            <a:spLocks noChangeShapeType="1"/>
          </p:cNvSpPr>
          <p:nvPr/>
        </p:nvSpPr>
        <p:spPr bwMode="auto">
          <a:xfrm>
            <a:off x="6959600" y="1923822"/>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5">
            <a:extLst>
              <a:ext uri="{FF2B5EF4-FFF2-40B4-BE49-F238E27FC236}">
                <a16:creationId xmlns:a16="http://schemas.microsoft.com/office/drawing/2014/main" id="{17703837-0BEF-EC92-A5C4-244E34C7A1BA}"/>
              </a:ext>
            </a:extLst>
          </p:cNvPr>
          <p:cNvSpPr>
            <a:spLocks noChangeShapeType="1"/>
          </p:cNvSpPr>
          <p:nvPr/>
        </p:nvSpPr>
        <p:spPr bwMode="auto">
          <a:xfrm>
            <a:off x="3935414" y="2355623"/>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6">
            <a:extLst>
              <a:ext uri="{FF2B5EF4-FFF2-40B4-BE49-F238E27FC236}">
                <a16:creationId xmlns:a16="http://schemas.microsoft.com/office/drawing/2014/main" id="{94104633-97AA-7F5B-BDBA-264B49E1CF3C}"/>
              </a:ext>
            </a:extLst>
          </p:cNvPr>
          <p:cNvSpPr>
            <a:spLocks noChangeShapeType="1"/>
          </p:cNvSpPr>
          <p:nvPr/>
        </p:nvSpPr>
        <p:spPr bwMode="auto">
          <a:xfrm>
            <a:off x="3935414" y="4443185"/>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7">
            <a:extLst>
              <a:ext uri="{FF2B5EF4-FFF2-40B4-BE49-F238E27FC236}">
                <a16:creationId xmlns:a16="http://schemas.microsoft.com/office/drawing/2014/main" id="{4704A43D-5628-AFD2-27F2-8AB8BE5F65E3}"/>
              </a:ext>
            </a:extLst>
          </p:cNvPr>
          <p:cNvSpPr>
            <a:spLocks noChangeShapeType="1"/>
          </p:cNvSpPr>
          <p:nvPr/>
        </p:nvSpPr>
        <p:spPr bwMode="auto">
          <a:xfrm flipH="1">
            <a:off x="4727576" y="3292248"/>
            <a:ext cx="2232025" cy="71913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 name="Text Box 8">
            <a:extLst>
              <a:ext uri="{FF2B5EF4-FFF2-40B4-BE49-F238E27FC236}">
                <a16:creationId xmlns:a16="http://schemas.microsoft.com/office/drawing/2014/main" id="{59C90DD4-9A76-EC20-A1E6-94CC93D0253B}"/>
              </a:ext>
            </a:extLst>
          </p:cNvPr>
          <p:cNvSpPr txBox="1">
            <a:spLocks noChangeArrowheads="1"/>
          </p:cNvSpPr>
          <p:nvPr/>
        </p:nvSpPr>
        <p:spPr bwMode="auto">
          <a:xfrm>
            <a:off x="1919288" y="2139723"/>
            <a:ext cx="190148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zh-CN" altLang="en-US" sz="2000">
                <a:solidFill>
                  <a:srgbClr val="000000"/>
                </a:solidFill>
                <a:cs typeface="+mn-ea"/>
                <a:sym typeface="+mn-lt"/>
              </a:rPr>
              <a:t>发送数据帧</a:t>
            </a:r>
            <a:r>
              <a:rPr lang="en-US" altLang="zh-CN" sz="2000">
                <a:solidFill>
                  <a:srgbClr val="000000"/>
                </a:solidFill>
                <a:cs typeface="+mn-ea"/>
                <a:sym typeface="+mn-lt"/>
              </a:rPr>
              <a:t>0~6</a:t>
            </a:r>
          </a:p>
        </p:txBody>
      </p:sp>
      <p:pic>
        <p:nvPicPr>
          <p:cNvPr id="12" name="Picture 34">
            <a:extLst>
              <a:ext uri="{FF2B5EF4-FFF2-40B4-BE49-F238E27FC236}">
                <a16:creationId xmlns:a16="http://schemas.microsoft.com/office/drawing/2014/main" id="{C785BA36-E4B2-EDAD-A20D-EAB599D2FD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22689" y="1447572"/>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4">
            <a:extLst>
              <a:ext uri="{FF2B5EF4-FFF2-40B4-BE49-F238E27FC236}">
                <a16:creationId xmlns:a16="http://schemas.microsoft.com/office/drawing/2014/main" id="{F72406C8-7EEC-395B-6BB4-023B9024FD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3701" y="1447572"/>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3">
            <a:extLst>
              <a:ext uri="{FF2B5EF4-FFF2-40B4-BE49-F238E27FC236}">
                <a16:creationId xmlns:a16="http://schemas.microsoft.com/office/drawing/2014/main" id="{0AC9EFA8-5B96-B4A5-E539-B991BC73811F}"/>
              </a:ext>
            </a:extLst>
          </p:cNvPr>
          <p:cNvSpPr txBox="1">
            <a:spLocks noChangeArrowheads="1"/>
          </p:cNvSpPr>
          <p:nvPr/>
        </p:nvSpPr>
        <p:spPr bwMode="auto">
          <a:xfrm>
            <a:off x="1992313" y="4155848"/>
            <a:ext cx="1871662"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超时，重新发送数据帧</a:t>
            </a:r>
            <a:r>
              <a:rPr lang="en-US" altLang="zh-CN" sz="2000">
                <a:solidFill>
                  <a:srgbClr val="000000"/>
                </a:solidFill>
                <a:cs typeface="+mn-ea"/>
                <a:sym typeface="+mn-lt"/>
              </a:rPr>
              <a:t>0~6</a:t>
            </a:r>
          </a:p>
        </p:txBody>
      </p:sp>
      <p:sp>
        <p:nvSpPr>
          <p:cNvPr id="15" name="Text Box 14">
            <a:extLst>
              <a:ext uri="{FF2B5EF4-FFF2-40B4-BE49-F238E27FC236}">
                <a16:creationId xmlns:a16="http://schemas.microsoft.com/office/drawing/2014/main" id="{7E6CE2EB-EB6E-8132-86C4-ECDB027B52B7}"/>
              </a:ext>
            </a:extLst>
          </p:cNvPr>
          <p:cNvSpPr txBox="1">
            <a:spLocks noChangeArrowheads="1"/>
          </p:cNvSpPr>
          <p:nvPr/>
        </p:nvSpPr>
        <p:spPr bwMode="auto">
          <a:xfrm>
            <a:off x="5048190" y="3508147"/>
            <a:ext cx="1128834" cy="36234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1600">
                <a:solidFill>
                  <a:srgbClr val="000000"/>
                </a:solidFill>
                <a:cs typeface="+mn-ea"/>
                <a:sym typeface="+mn-lt"/>
              </a:rPr>
              <a:t>ACK7</a:t>
            </a:r>
            <a:r>
              <a:rPr lang="zh-CN" altLang="en-US" sz="1600">
                <a:solidFill>
                  <a:srgbClr val="000000"/>
                </a:solidFill>
                <a:cs typeface="+mn-ea"/>
                <a:sym typeface="+mn-lt"/>
              </a:rPr>
              <a:t>丢失</a:t>
            </a:r>
          </a:p>
        </p:txBody>
      </p:sp>
      <p:sp>
        <p:nvSpPr>
          <p:cNvPr id="16" name="Text Box 15">
            <a:extLst>
              <a:ext uri="{FF2B5EF4-FFF2-40B4-BE49-F238E27FC236}">
                <a16:creationId xmlns:a16="http://schemas.microsoft.com/office/drawing/2014/main" id="{3FA1B2EB-0410-F5C1-D810-1AEA86746BFC}"/>
              </a:ext>
            </a:extLst>
          </p:cNvPr>
          <p:cNvSpPr txBox="1">
            <a:spLocks noChangeArrowheads="1"/>
          </p:cNvSpPr>
          <p:nvPr/>
        </p:nvSpPr>
        <p:spPr bwMode="auto">
          <a:xfrm>
            <a:off x="7032626" y="2787423"/>
            <a:ext cx="2303463"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按顺序收到数据帧</a:t>
            </a:r>
            <a:r>
              <a:rPr lang="en-US" altLang="zh-CN" sz="2000">
                <a:solidFill>
                  <a:srgbClr val="000000"/>
                </a:solidFill>
                <a:cs typeface="+mn-ea"/>
                <a:sym typeface="+mn-lt"/>
              </a:rPr>
              <a:t>0~6</a:t>
            </a:r>
            <a:r>
              <a:rPr lang="zh-CN" altLang="en-US" sz="2000">
                <a:solidFill>
                  <a:srgbClr val="000000"/>
                </a:solidFill>
                <a:cs typeface="+mn-ea"/>
                <a:sym typeface="+mn-lt"/>
              </a:rPr>
              <a:t>，发送</a:t>
            </a:r>
            <a:r>
              <a:rPr lang="en-US" altLang="zh-CN" sz="2000">
                <a:solidFill>
                  <a:srgbClr val="000000"/>
                </a:solidFill>
                <a:cs typeface="+mn-ea"/>
                <a:sym typeface="+mn-lt"/>
              </a:rPr>
              <a:t>ACK7</a:t>
            </a:r>
          </a:p>
        </p:txBody>
      </p:sp>
      <p:sp>
        <p:nvSpPr>
          <p:cNvPr id="17" name="Text Box 16">
            <a:extLst>
              <a:ext uri="{FF2B5EF4-FFF2-40B4-BE49-F238E27FC236}">
                <a16:creationId xmlns:a16="http://schemas.microsoft.com/office/drawing/2014/main" id="{96586C74-5709-D5A2-A450-6B54B2396A21}"/>
              </a:ext>
            </a:extLst>
          </p:cNvPr>
          <p:cNvSpPr txBox="1">
            <a:spLocks noChangeArrowheads="1"/>
          </p:cNvSpPr>
          <p:nvPr/>
        </p:nvSpPr>
        <p:spPr bwMode="auto">
          <a:xfrm>
            <a:off x="7032626" y="4803548"/>
            <a:ext cx="3167063" cy="1168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dirty="0">
                <a:solidFill>
                  <a:srgbClr val="000000"/>
                </a:solidFill>
                <a:cs typeface="+mn-ea"/>
                <a:sym typeface="+mn-lt"/>
              </a:rPr>
              <a:t>接收到数据帧</a:t>
            </a:r>
            <a:r>
              <a:rPr lang="en-US" altLang="zh-CN" sz="2000" dirty="0">
                <a:solidFill>
                  <a:srgbClr val="000000"/>
                </a:solidFill>
                <a:cs typeface="+mn-ea"/>
                <a:sym typeface="+mn-lt"/>
              </a:rPr>
              <a:t>0~6</a:t>
            </a:r>
            <a:r>
              <a:rPr lang="zh-CN" altLang="en-US" sz="2000" dirty="0">
                <a:solidFill>
                  <a:srgbClr val="000000"/>
                </a:solidFill>
                <a:cs typeface="+mn-ea"/>
                <a:sym typeface="+mn-lt"/>
              </a:rPr>
              <a:t>，接收到的帧编号不是所希望收到的编号，它们是重复帧。</a:t>
            </a:r>
          </a:p>
        </p:txBody>
      </p:sp>
      <p:sp>
        <p:nvSpPr>
          <p:cNvPr id="18" name="Text Box 17">
            <a:extLst>
              <a:ext uri="{FF2B5EF4-FFF2-40B4-BE49-F238E27FC236}">
                <a16:creationId xmlns:a16="http://schemas.microsoft.com/office/drawing/2014/main" id="{031B5524-80E5-8D67-DE24-461913096598}"/>
              </a:ext>
            </a:extLst>
          </p:cNvPr>
          <p:cNvSpPr txBox="1">
            <a:spLocks noChangeArrowheads="1"/>
          </p:cNvSpPr>
          <p:nvPr/>
        </p:nvSpPr>
        <p:spPr bwMode="auto">
          <a:xfrm>
            <a:off x="4008438" y="1995259"/>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1</a:t>
            </a:r>
          </a:p>
        </p:txBody>
      </p:sp>
      <p:sp>
        <p:nvSpPr>
          <p:cNvPr id="19" name="Text Box 18">
            <a:extLst>
              <a:ext uri="{FF2B5EF4-FFF2-40B4-BE49-F238E27FC236}">
                <a16:creationId xmlns:a16="http://schemas.microsoft.com/office/drawing/2014/main" id="{765BC221-EC84-F2EF-F80E-20655C85D92F}"/>
              </a:ext>
            </a:extLst>
          </p:cNvPr>
          <p:cNvSpPr txBox="1">
            <a:spLocks noChangeArrowheads="1"/>
          </p:cNvSpPr>
          <p:nvPr/>
        </p:nvSpPr>
        <p:spPr bwMode="auto">
          <a:xfrm>
            <a:off x="6600825" y="2642959"/>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2</a:t>
            </a:r>
          </a:p>
        </p:txBody>
      </p:sp>
      <p:sp>
        <p:nvSpPr>
          <p:cNvPr id="20" name="Text Box 19">
            <a:extLst>
              <a:ext uri="{FF2B5EF4-FFF2-40B4-BE49-F238E27FC236}">
                <a16:creationId xmlns:a16="http://schemas.microsoft.com/office/drawing/2014/main" id="{B3766280-123C-5E5C-00D3-07015A549AC4}"/>
              </a:ext>
            </a:extLst>
          </p:cNvPr>
          <p:cNvSpPr txBox="1">
            <a:spLocks noChangeArrowheads="1"/>
          </p:cNvSpPr>
          <p:nvPr/>
        </p:nvSpPr>
        <p:spPr bwMode="auto">
          <a:xfrm>
            <a:off x="3935413" y="4084409"/>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3</a:t>
            </a:r>
          </a:p>
        </p:txBody>
      </p:sp>
      <p:sp>
        <p:nvSpPr>
          <p:cNvPr id="21" name="Text Box 20">
            <a:extLst>
              <a:ext uri="{FF2B5EF4-FFF2-40B4-BE49-F238E27FC236}">
                <a16:creationId xmlns:a16="http://schemas.microsoft.com/office/drawing/2014/main" id="{93F2D030-C5A2-D913-79A5-0D46D9A328EC}"/>
              </a:ext>
            </a:extLst>
          </p:cNvPr>
          <p:cNvSpPr txBox="1">
            <a:spLocks noChangeArrowheads="1"/>
          </p:cNvSpPr>
          <p:nvPr/>
        </p:nvSpPr>
        <p:spPr bwMode="auto">
          <a:xfrm>
            <a:off x="6600825" y="4659084"/>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4</a:t>
            </a:r>
          </a:p>
        </p:txBody>
      </p:sp>
      <p:sp>
        <p:nvSpPr>
          <p:cNvPr id="22" name="任意多边形: 形状 21">
            <a:extLst>
              <a:ext uri="{FF2B5EF4-FFF2-40B4-BE49-F238E27FC236}">
                <a16:creationId xmlns:a16="http://schemas.microsoft.com/office/drawing/2014/main" id="{5B8ACC91-5CBA-99BB-3F8F-33648CBE6C1A}"/>
              </a:ext>
            </a:extLst>
          </p:cNvPr>
          <p:cNvSpPr/>
          <p:nvPr/>
        </p:nvSpPr>
        <p:spPr>
          <a:xfrm>
            <a:off x="5756210" y="4506029"/>
            <a:ext cx="2039006" cy="966952"/>
          </a:xfrm>
          <a:custGeom>
            <a:avLst/>
            <a:gdLst>
              <a:gd name="connsiteX0" fmla="*/ 0 w 2039006"/>
              <a:gd name="connsiteY0" fmla="*/ 641131 h 966952"/>
              <a:gd name="connsiteX1" fmla="*/ 73572 w 2039006"/>
              <a:gd name="connsiteY1" fmla="*/ 809296 h 966952"/>
              <a:gd name="connsiteX2" fmla="*/ 105103 w 2039006"/>
              <a:gd name="connsiteY2" fmla="*/ 882869 h 966952"/>
              <a:gd name="connsiteX3" fmla="*/ 126124 w 2039006"/>
              <a:gd name="connsiteY3" fmla="*/ 945931 h 966952"/>
              <a:gd name="connsiteX4" fmla="*/ 157655 w 2039006"/>
              <a:gd name="connsiteY4" fmla="*/ 966952 h 966952"/>
              <a:gd name="connsiteX5" fmla="*/ 220717 w 2039006"/>
              <a:gd name="connsiteY5" fmla="*/ 956441 h 966952"/>
              <a:gd name="connsiteX6" fmla="*/ 346841 w 2039006"/>
              <a:gd name="connsiteY6" fmla="*/ 893379 h 966952"/>
              <a:gd name="connsiteX7" fmla="*/ 493986 w 2039006"/>
              <a:gd name="connsiteY7" fmla="*/ 819807 h 966952"/>
              <a:gd name="connsiteX8" fmla="*/ 756744 w 2039006"/>
              <a:gd name="connsiteY8" fmla="*/ 641131 h 966952"/>
              <a:gd name="connsiteX9" fmla="*/ 851338 w 2039006"/>
              <a:gd name="connsiteY9" fmla="*/ 588579 h 966952"/>
              <a:gd name="connsiteX10" fmla="*/ 945931 w 2039006"/>
              <a:gd name="connsiteY10" fmla="*/ 546538 h 966952"/>
              <a:gd name="connsiteX11" fmla="*/ 1124606 w 2039006"/>
              <a:gd name="connsiteY11" fmla="*/ 430924 h 966952"/>
              <a:gd name="connsiteX12" fmla="*/ 1566041 w 2039006"/>
              <a:gd name="connsiteY12" fmla="*/ 252248 h 966952"/>
              <a:gd name="connsiteX13" fmla="*/ 1681655 w 2039006"/>
              <a:gd name="connsiteY13" fmla="*/ 178676 h 966952"/>
              <a:gd name="connsiteX14" fmla="*/ 1891862 w 2039006"/>
              <a:gd name="connsiteY14" fmla="*/ 105103 h 966952"/>
              <a:gd name="connsiteX15" fmla="*/ 1954924 w 2039006"/>
              <a:gd name="connsiteY15" fmla="*/ 52552 h 966952"/>
              <a:gd name="connsiteX16" fmla="*/ 1986455 w 2039006"/>
              <a:gd name="connsiteY16" fmla="*/ 42041 h 966952"/>
              <a:gd name="connsiteX17" fmla="*/ 2039006 w 2039006"/>
              <a:gd name="connsiteY17" fmla="*/ 0 h 96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39006" h="966952">
                <a:moveTo>
                  <a:pt x="0" y="641131"/>
                </a:moveTo>
                <a:cubicBezTo>
                  <a:pt x="36712" y="787986"/>
                  <a:pt x="-3074" y="665585"/>
                  <a:pt x="73572" y="809296"/>
                </a:cubicBezTo>
                <a:cubicBezTo>
                  <a:pt x="86128" y="832839"/>
                  <a:pt x="95525" y="857966"/>
                  <a:pt x="105103" y="882869"/>
                </a:cubicBezTo>
                <a:cubicBezTo>
                  <a:pt x="113057" y="903550"/>
                  <a:pt x="107688" y="933640"/>
                  <a:pt x="126124" y="945931"/>
                </a:cubicBezTo>
                <a:lnTo>
                  <a:pt x="157655" y="966952"/>
                </a:lnTo>
                <a:cubicBezTo>
                  <a:pt x="178676" y="963448"/>
                  <a:pt x="200157" y="962048"/>
                  <a:pt x="220717" y="956441"/>
                </a:cubicBezTo>
                <a:cubicBezTo>
                  <a:pt x="274271" y="941835"/>
                  <a:pt x="294651" y="919474"/>
                  <a:pt x="346841" y="893379"/>
                </a:cubicBezTo>
                <a:cubicBezTo>
                  <a:pt x="455248" y="839175"/>
                  <a:pt x="340143" y="919353"/>
                  <a:pt x="493986" y="819807"/>
                </a:cubicBezTo>
                <a:cubicBezTo>
                  <a:pt x="582911" y="762267"/>
                  <a:pt x="664155" y="692569"/>
                  <a:pt x="756744" y="641131"/>
                </a:cubicBezTo>
                <a:cubicBezTo>
                  <a:pt x="788275" y="623614"/>
                  <a:pt x="819076" y="604710"/>
                  <a:pt x="851338" y="588579"/>
                </a:cubicBezTo>
                <a:cubicBezTo>
                  <a:pt x="882200" y="573148"/>
                  <a:pt x="916043" y="563781"/>
                  <a:pt x="945931" y="546538"/>
                </a:cubicBezTo>
                <a:cubicBezTo>
                  <a:pt x="1007377" y="511088"/>
                  <a:pt x="1056804" y="451786"/>
                  <a:pt x="1124606" y="430924"/>
                </a:cubicBezTo>
                <a:cubicBezTo>
                  <a:pt x="1282360" y="382385"/>
                  <a:pt x="1417063" y="347052"/>
                  <a:pt x="1566041" y="252248"/>
                </a:cubicBezTo>
                <a:cubicBezTo>
                  <a:pt x="1604579" y="227724"/>
                  <a:pt x="1640024" y="197477"/>
                  <a:pt x="1681655" y="178676"/>
                </a:cubicBezTo>
                <a:cubicBezTo>
                  <a:pt x="1749312" y="148121"/>
                  <a:pt x="1822729" y="132155"/>
                  <a:pt x="1891862" y="105103"/>
                </a:cubicBezTo>
                <a:cubicBezTo>
                  <a:pt x="1933490" y="88814"/>
                  <a:pt x="1917133" y="77746"/>
                  <a:pt x="1954924" y="52552"/>
                </a:cubicBezTo>
                <a:cubicBezTo>
                  <a:pt x="1964142" y="46406"/>
                  <a:pt x="1976546" y="46996"/>
                  <a:pt x="1986455" y="42041"/>
                </a:cubicBezTo>
                <a:cubicBezTo>
                  <a:pt x="2012975" y="28781"/>
                  <a:pt x="2019453" y="19554"/>
                  <a:pt x="2039006" y="0"/>
                </a:cubicBezTo>
              </a:path>
            </a:pathLst>
          </a:cu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Tree>
    <p:extLst>
      <p:ext uri="{BB962C8B-B14F-4D97-AF65-F5344CB8AC3E}">
        <p14:creationId xmlns:p14="http://schemas.microsoft.com/office/powerpoint/2010/main" val="14480463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2C0EE-FCAB-B20A-5149-3F7C451CE619}"/>
              </a:ext>
            </a:extLst>
          </p:cNvPr>
          <p:cNvSpPr>
            <a:spLocks noGrp="1"/>
          </p:cNvSpPr>
          <p:nvPr>
            <p:ph type="title"/>
          </p:nvPr>
        </p:nvSpPr>
        <p:spPr/>
        <p:txBody>
          <a:bodyPr/>
          <a:lstStyle/>
          <a:p>
            <a:r>
              <a:rPr lang="zh-CN" altLang="en-US" dirty="0">
                <a:cs typeface="+mn-ea"/>
                <a:sym typeface="+mn-lt"/>
              </a:rPr>
              <a:t>选择拒绝自动重复请求</a:t>
            </a:r>
            <a:r>
              <a:rPr lang="zh-CN" altLang="en-US" sz="3200" b="1" dirty="0">
                <a:latin typeface="+mn-lt"/>
                <a:ea typeface="+mn-ea"/>
                <a:cs typeface="+mn-ea"/>
                <a:sym typeface="+mn-lt"/>
              </a:rPr>
              <a:t>协议</a:t>
            </a:r>
            <a:r>
              <a:rPr lang="en-US" altLang="zh-CN" sz="3200" b="1" dirty="0">
                <a:latin typeface="+mn-lt"/>
                <a:ea typeface="+mn-ea"/>
                <a:cs typeface="+mn-ea"/>
                <a:sym typeface="+mn-lt"/>
              </a:rPr>
              <a:t>(SR)</a:t>
            </a:r>
            <a:endParaRPr lang="zh-CN" altLang="en-US" b="0" dirty="0"/>
          </a:p>
        </p:txBody>
      </p:sp>
      <p:sp>
        <p:nvSpPr>
          <p:cNvPr id="3" name="内容占位符 2">
            <a:extLst>
              <a:ext uri="{FF2B5EF4-FFF2-40B4-BE49-F238E27FC236}">
                <a16:creationId xmlns:a16="http://schemas.microsoft.com/office/drawing/2014/main" id="{4B74CE4B-1ED1-1FB0-C87D-8C483451E380}"/>
              </a:ext>
            </a:extLst>
          </p:cNvPr>
          <p:cNvSpPr>
            <a:spLocks noGrp="1"/>
          </p:cNvSpPr>
          <p:nvPr>
            <p:ph idx="1"/>
          </p:nvPr>
        </p:nvSpPr>
        <p:spPr/>
        <p:txBody>
          <a:bodyPr/>
          <a:lstStyle/>
          <a:p>
            <a:pPr marL="266700" lvl="1" indent="-266700">
              <a:spcBef>
                <a:spcPts val="0"/>
              </a:spcBef>
              <a:buFont typeface="Wingdings" panose="05000000000000000000" pitchFamily="2" charset="2"/>
              <a:buChar char="n"/>
            </a:pPr>
            <a:r>
              <a:rPr kumimoji="1" lang="zh-CN" altLang="en-US" sz="2400" dirty="0">
                <a:cs typeface="+mn-ea"/>
                <a:sym typeface="+mn-lt"/>
              </a:rPr>
              <a:t>若发送方发出连续的若干帧后，收到对其中某一帧的否认帧，或某一帧的定时器超时， 则只重传该出错帧或计时器超时的数据帧</a:t>
            </a:r>
          </a:p>
          <a:p>
            <a:pPr>
              <a:lnSpc>
                <a:spcPct val="120000"/>
              </a:lnSpc>
              <a:spcBef>
                <a:spcPts val="0"/>
              </a:spcBef>
            </a:pPr>
            <a:r>
              <a:rPr kumimoji="1" lang="zh-CN" altLang="en-US" dirty="0">
                <a:latin typeface="+mn-lt"/>
                <a:ea typeface="+mn-ea"/>
                <a:cs typeface="+mn-ea"/>
                <a:sym typeface="+mn-lt"/>
              </a:rPr>
              <a:t>适用场景</a:t>
            </a:r>
          </a:p>
          <a:p>
            <a:pPr lvl="1">
              <a:lnSpc>
                <a:spcPct val="120000"/>
              </a:lnSpc>
              <a:spcBef>
                <a:spcPts val="0"/>
              </a:spcBef>
            </a:pPr>
            <a:r>
              <a:rPr kumimoji="1" lang="zh-CN" altLang="en-US" dirty="0">
                <a:latin typeface="+mn-lt"/>
                <a:ea typeface="+mn-ea"/>
                <a:cs typeface="+mn-ea"/>
                <a:sym typeface="+mn-lt"/>
              </a:rPr>
              <a:t>该策略对应</a:t>
            </a:r>
            <a:r>
              <a:rPr kumimoji="1" lang="zh-CN" altLang="en-US" dirty="0">
                <a:solidFill>
                  <a:srgbClr val="C00000"/>
                </a:solidFill>
                <a:latin typeface="+mn-lt"/>
                <a:ea typeface="+mn-ea"/>
                <a:cs typeface="+mn-ea"/>
                <a:sym typeface="+mn-lt"/>
              </a:rPr>
              <a:t>接收窗口大于</a:t>
            </a:r>
            <a:r>
              <a:rPr kumimoji="1" lang="en-US" altLang="zh-CN" dirty="0">
                <a:solidFill>
                  <a:srgbClr val="C00000"/>
                </a:solidFill>
                <a:latin typeface="+mn-lt"/>
                <a:ea typeface="+mn-ea"/>
                <a:cs typeface="+mn-ea"/>
                <a:sym typeface="+mn-lt"/>
              </a:rPr>
              <a:t>1</a:t>
            </a:r>
            <a:r>
              <a:rPr kumimoji="1" lang="zh-CN" altLang="en-US" dirty="0">
                <a:latin typeface="+mn-lt"/>
                <a:ea typeface="+mn-ea"/>
                <a:cs typeface="+mn-ea"/>
                <a:sym typeface="+mn-lt"/>
              </a:rPr>
              <a:t>的情况，即暂存接收窗口中序号在出错帧之后的数据帧</a:t>
            </a:r>
            <a:endParaRPr kumimoji="1" lang="en-US" altLang="zh-CN" dirty="0">
              <a:latin typeface="+mn-lt"/>
              <a:ea typeface="+mn-ea"/>
              <a:cs typeface="+mn-ea"/>
              <a:sym typeface="+mn-lt"/>
            </a:endParaRPr>
          </a:p>
          <a:p>
            <a:pPr lvl="1"/>
            <a:r>
              <a:rPr lang="zh-CN" altLang="en-US" sz="2000" dirty="0"/>
              <a:t>接收设备必须具有排序功能</a:t>
            </a:r>
          </a:p>
          <a:p>
            <a:pPr lvl="1"/>
            <a:r>
              <a:rPr lang="zh-CN" altLang="en-US" sz="2000" dirty="0"/>
              <a:t>发送设备须具有查找机制</a:t>
            </a:r>
          </a:p>
          <a:p>
            <a:pPr lvl="1"/>
            <a:r>
              <a:rPr lang="zh-CN" altLang="en-US" sz="2000" dirty="0"/>
              <a:t>所有的重传帧被排序和所有重复帧被辨别出来并删除之前，所收到的所有帧都必须保存</a:t>
            </a:r>
          </a:p>
          <a:p>
            <a:pPr lvl="1">
              <a:lnSpc>
                <a:spcPct val="120000"/>
              </a:lnSpc>
              <a:spcBef>
                <a:spcPts val="0"/>
              </a:spcBef>
            </a:pPr>
            <a:endParaRPr kumimoji="1" lang="en-US" altLang="zh-CN" dirty="0">
              <a:latin typeface="+mn-lt"/>
              <a:ea typeface="+mn-ea"/>
              <a:cs typeface="+mn-ea"/>
              <a:sym typeface="+mn-lt"/>
            </a:endParaRPr>
          </a:p>
          <a:p>
            <a:pPr>
              <a:lnSpc>
                <a:spcPct val="120000"/>
              </a:lnSpc>
              <a:spcBef>
                <a:spcPts val="0"/>
              </a:spcBef>
            </a:pPr>
            <a:r>
              <a:rPr kumimoji="1" lang="zh-CN" altLang="en-US" dirty="0">
                <a:latin typeface="+mn-lt"/>
                <a:ea typeface="+mn-ea"/>
                <a:cs typeface="+mn-ea"/>
                <a:sym typeface="+mn-lt"/>
              </a:rPr>
              <a:t>优缺点</a:t>
            </a:r>
          </a:p>
          <a:p>
            <a:pPr lvl="1">
              <a:lnSpc>
                <a:spcPct val="120000"/>
              </a:lnSpc>
              <a:spcBef>
                <a:spcPts val="0"/>
              </a:spcBef>
            </a:pPr>
            <a:r>
              <a:rPr kumimoji="1" lang="zh-CN" altLang="en-US" dirty="0">
                <a:solidFill>
                  <a:schemeClr val="tx1"/>
                </a:solidFill>
                <a:latin typeface="+mn-lt"/>
                <a:ea typeface="+mn-ea"/>
                <a:cs typeface="+mn-ea"/>
                <a:sym typeface="+mn-lt"/>
              </a:rPr>
              <a:t>优点</a:t>
            </a:r>
            <a:r>
              <a:rPr kumimoji="1" lang="zh-CN" altLang="en-US" dirty="0">
                <a:latin typeface="+mn-lt"/>
                <a:ea typeface="+mn-ea"/>
                <a:cs typeface="+mn-ea"/>
                <a:sym typeface="+mn-lt"/>
              </a:rPr>
              <a:t>：避免重传已正确传送的帧</a:t>
            </a:r>
            <a:endParaRPr kumimoji="1" lang="en-US" altLang="zh-CN" dirty="0">
              <a:latin typeface="+mn-lt"/>
              <a:ea typeface="+mn-ea"/>
              <a:cs typeface="+mn-ea"/>
              <a:sym typeface="+mn-lt"/>
            </a:endParaRPr>
          </a:p>
          <a:p>
            <a:pPr lvl="1">
              <a:lnSpc>
                <a:spcPct val="120000"/>
              </a:lnSpc>
              <a:spcBef>
                <a:spcPts val="0"/>
              </a:spcBef>
            </a:pPr>
            <a:r>
              <a:rPr kumimoji="1" lang="zh-CN" altLang="en-US" dirty="0">
                <a:latin typeface="+mn-lt"/>
                <a:ea typeface="+mn-ea"/>
                <a:cs typeface="+mn-ea"/>
                <a:sym typeface="+mn-lt"/>
              </a:rPr>
              <a:t>缺点：在接收端需要占用一定容量的缓存</a:t>
            </a:r>
          </a:p>
          <a:p>
            <a:endParaRPr lang="zh-CN" altLang="en-US" dirty="0"/>
          </a:p>
        </p:txBody>
      </p:sp>
      <p:sp>
        <p:nvSpPr>
          <p:cNvPr id="4" name="灯片编号占位符 3">
            <a:extLst>
              <a:ext uri="{FF2B5EF4-FFF2-40B4-BE49-F238E27FC236}">
                <a16:creationId xmlns:a16="http://schemas.microsoft.com/office/drawing/2014/main" id="{31BC5706-307D-9386-884F-4AA9C17A60BF}"/>
              </a:ext>
            </a:extLst>
          </p:cNvPr>
          <p:cNvSpPr>
            <a:spLocks noGrp="1"/>
          </p:cNvSpPr>
          <p:nvPr>
            <p:ph type="sldNum" sz="quarter" idx="12"/>
          </p:nvPr>
        </p:nvSpPr>
        <p:spPr/>
        <p:txBody>
          <a:bodyPr/>
          <a:lstStyle/>
          <a:p>
            <a:fld id="{C8BB1146-E542-4D4E-B8E9-6919A11DDD48}" type="slidenum">
              <a:rPr lang="en-US" smtClean="0"/>
              <a:t>67</a:t>
            </a:fld>
            <a:endParaRPr lang="en-US"/>
          </a:p>
        </p:txBody>
      </p:sp>
    </p:spTree>
    <p:extLst>
      <p:ext uri="{BB962C8B-B14F-4D97-AF65-F5344CB8AC3E}">
        <p14:creationId xmlns:p14="http://schemas.microsoft.com/office/powerpoint/2010/main" val="22744601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948536-F3A0-463F-9080-C1601E30DE70}"/>
              </a:ext>
            </a:extLst>
          </p:cNvPr>
          <p:cNvSpPr>
            <a:spLocks noGrp="1"/>
          </p:cNvSpPr>
          <p:nvPr>
            <p:ph type="title"/>
          </p:nvPr>
        </p:nvSpPr>
        <p:spPr/>
        <p:txBody>
          <a:bodyPr/>
          <a:lstStyle/>
          <a:p>
            <a:r>
              <a:rPr lang="en-US" altLang="zh-CN" dirty="0">
                <a:cs typeface="+mn-ea"/>
                <a:sym typeface="+mn-lt"/>
              </a:rPr>
              <a:t>SR-</a:t>
            </a:r>
            <a:r>
              <a:rPr lang="zh-CN" altLang="en-US" dirty="0">
                <a:cs typeface="+mn-ea"/>
                <a:sym typeface="+mn-lt"/>
              </a:rPr>
              <a:t>差错处理</a:t>
            </a:r>
            <a:endParaRPr lang="zh-CN" altLang="en-US" dirty="0"/>
          </a:p>
        </p:txBody>
      </p:sp>
      <p:sp>
        <p:nvSpPr>
          <p:cNvPr id="3" name="内容占位符 2">
            <a:extLst>
              <a:ext uri="{FF2B5EF4-FFF2-40B4-BE49-F238E27FC236}">
                <a16:creationId xmlns:a16="http://schemas.microsoft.com/office/drawing/2014/main" id="{CF9A22A1-3D27-478C-A7B2-EFE1B3201263}"/>
              </a:ext>
            </a:extLst>
          </p:cNvPr>
          <p:cNvSpPr>
            <a:spLocks noGrp="1"/>
          </p:cNvSpPr>
          <p:nvPr>
            <p:ph idx="1"/>
          </p:nvPr>
        </p:nvSpPr>
        <p:spPr/>
        <p:txBody>
          <a:bodyPr/>
          <a:lstStyle/>
          <a:p>
            <a:r>
              <a:rPr lang="zh-CN" altLang="en-US" dirty="0"/>
              <a:t>差错情况有三种：</a:t>
            </a:r>
          </a:p>
          <a:p>
            <a:pPr lvl="1"/>
            <a:r>
              <a:rPr lang="zh-CN" altLang="en-US" dirty="0"/>
              <a:t>帧破坏</a:t>
            </a:r>
          </a:p>
          <a:p>
            <a:pPr lvl="1"/>
            <a:r>
              <a:rPr lang="zh-CN" altLang="en-US" dirty="0"/>
              <a:t>数据帧丢失</a:t>
            </a:r>
          </a:p>
          <a:p>
            <a:pPr lvl="1"/>
            <a:r>
              <a:rPr lang="zh-CN" altLang="en-US" dirty="0"/>
              <a:t>确认帧丢失</a:t>
            </a:r>
          </a:p>
          <a:p>
            <a:endParaRPr lang="zh-CN" altLang="en-US" dirty="0"/>
          </a:p>
        </p:txBody>
      </p:sp>
      <p:sp>
        <p:nvSpPr>
          <p:cNvPr id="4" name="灯片编号占位符 3">
            <a:extLst>
              <a:ext uri="{FF2B5EF4-FFF2-40B4-BE49-F238E27FC236}">
                <a16:creationId xmlns:a16="http://schemas.microsoft.com/office/drawing/2014/main" id="{CB9672A1-3F66-4653-8D42-9456AA10D1B4}"/>
              </a:ext>
            </a:extLst>
          </p:cNvPr>
          <p:cNvSpPr>
            <a:spLocks noGrp="1"/>
          </p:cNvSpPr>
          <p:nvPr>
            <p:ph type="sldNum" sz="quarter" idx="12"/>
          </p:nvPr>
        </p:nvSpPr>
        <p:spPr/>
        <p:txBody>
          <a:bodyPr/>
          <a:lstStyle/>
          <a:p>
            <a:fld id="{C8BB1146-E542-4D4E-B8E9-6919A11DDD48}" type="slidenum">
              <a:rPr lang="en-US" smtClean="0"/>
              <a:t>68</a:t>
            </a:fld>
            <a:endParaRPr lang="en-US"/>
          </a:p>
        </p:txBody>
      </p:sp>
    </p:spTree>
    <p:extLst>
      <p:ext uri="{BB962C8B-B14F-4D97-AF65-F5344CB8AC3E}">
        <p14:creationId xmlns:p14="http://schemas.microsoft.com/office/powerpoint/2010/main" val="4672716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18863-5E8C-439C-BACB-F30DD272E42A}"/>
              </a:ext>
            </a:extLst>
          </p:cNvPr>
          <p:cNvSpPr>
            <a:spLocks noGrp="1"/>
          </p:cNvSpPr>
          <p:nvPr>
            <p:ph type="title"/>
          </p:nvPr>
        </p:nvSpPr>
        <p:spPr/>
        <p:txBody>
          <a:bodyPr/>
          <a:lstStyle/>
          <a:p>
            <a:r>
              <a:rPr lang="en-US" altLang="zh-CN" dirty="0"/>
              <a:t>SR</a:t>
            </a:r>
            <a:r>
              <a:rPr lang="zh-CN" altLang="en-US" dirty="0"/>
              <a:t>解决帧破坏问题</a:t>
            </a:r>
          </a:p>
        </p:txBody>
      </p:sp>
      <p:sp>
        <p:nvSpPr>
          <p:cNvPr id="4" name="灯片编号占位符 3">
            <a:extLst>
              <a:ext uri="{FF2B5EF4-FFF2-40B4-BE49-F238E27FC236}">
                <a16:creationId xmlns:a16="http://schemas.microsoft.com/office/drawing/2014/main" id="{30D398BE-FCC8-4BD0-820C-AC2F05F4752F}"/>
              </a:ext>
            </a:extLst>
          </p:cNvPr>
          <p:cNvSpPr>
            <a:spLocks noGrp="1"/>
          </p:cNvSpPr>
          <p:nvPr>
            <p:ph type="sldNum" sz="quarter" idx="12"/>
          </p:nvPr>
        </p:nvSpPr>
        <p:spPr/>
        <p:txBody>
          <a:bodyPr/>
          <a:lstStyle/>
          <a:p>
            <a:fld id="{C8BB1146-E542-4D4E-B8E9-6919A11DDD48}" type="slidenum">
              <a:rPr lang="en-US" smtClean="0"/>
              <a:t>69</a:t>
            </a:fld>
            <a:endParaRPr lang="en-US"/>
          </a:p>
        </p:txBody>
      </p:sp>
      <p:sp>
        <p:nvSpPr>
          <p:cNvPr id="5" name="Line 45">
            <a:extLst>
              <a:ext uri="{FF2B5EF4-FFF2-40B4-BE49-F238E27FC236}">
                <a16:creationId xmlns:a16="http://schemas.microsoft.com/office/drawing/2014/main" id="{C4FF6E66-AD94-4DB8-82F4-D78C6EA7D8DE}"/>
              </a:ext>
            </a:extLst>
          </p:cNvPr>
          <p:cNvSpPr>
            <a:spLocks noChangeShapeType="1"/>
          </p:cNvSpPr>
          <p:nvPr/>
        </p:nvSpPr>
        <p:spPr bwMode="auto">
          <a:xfrm>
            <a:off x="3857296" y="1999485"/>
            <a:ext cx="3168679" cy="41721"/>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 name="Text Box 3">
            <a:extLst>
              <a:ext uri="{FF2B5EF4-FFF2-40B4-BE49-F238E27FC236}">
                <a16:creationId xmlns:a16="http://schemas.microsoft.com/office/drawing/2014/main" id="{F0C6FF0C-E8B9-4C72-A933-46C4BD943A27}"/>
              </a:ext>
            </a:extLst>
          </p:cNvPr>
          <p:cNvSpPr txBox="1">
            <a:spLocks noChangeArrowheads="1"/>
          </p:cNvSpPr>
          <p:nvPr/>
        </p:nvSpPr>
        <p:spPr bwMode="auto">
          <a:xfrm>
            <a:off x="3138831" y="2328545"/>
            <a:ext cx="914033" cy="362343"/>
          </a:xfrm>
          <a:prstGeom prst="rect">
            <a:avLst/>
          </a:prstGeom>
          <a:solidFill>
            <a:srgbClr val="FF9900">
              <a:alpha val="63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数据帧</a:t>
            </a:r>
            <a:r>
              <a:rPr lang="en-US" altLang="zh-CN" sz="1600" dirty="0">
                <a:solidFill>
                  <a:srgbClr val="000000"/>
                </a:solidFill>
                <a:cs typeface="+mn-ea"/>
                <a:sym typeface="+mn-lt"/>
              </a:rPr>
              <a:t>0</a:t>
            </a:r>
          </a:p>
        </p:txBody>
      </p:sp>
      <p:sp>
        <p:nvSpPr>
          <p:cNvPr id="7" name="Text Box 4">
            <a:extLst>
              <a:ext uri="{FF2B5EF4-FFF2-40B4-BE49-F238E27FC236}">
                <a16:creationId xmlns:a16="http://schemas.microsoft.com/office/drawing/2014/main" id="{2AA8C64A-060C-488B-879C-2287630BBFC9}"/>
              </a:ext>
            </a:extLst>
          </p:cNvPr>
          <p:cNvSpPr txBox="1">
            <a:spLocks noChangeArrowheads="1"/>
          </p:cNvSpPr>
          <p:nvPr/>
        </p:nvSpPr>
        <p:spPr bwMode="auto">
          <a:xfrm>
            <a:off x="2269682" y="1843171"/>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站点</a:t>
            </a:r>
            <a:r>
              <a:rPr lang="en-US" altLang="zh-CN" sz="2000" dirty="0">
                <a:solidFill>
                  <a:srgbClr val="000000"/>
                </a:solidFill>
                <a:cs typeface="+mn-ea"/>
                <a:sym typeface="+mn-lt"/>
              </a:rPr>
              <a:t>A</a:t>
            </a:r>
          </a:p>
        </p:txBody>
      </p:sp>
      <p:sp>
        <p:nvSpPr>
          <p:cNvPr id="8" name="Text Box 5">
            <a:extLst>
              <a:ext uri="{FF2B5EF4-FFF2-40B4-BE49-F238E27FC236}">
                <a16:creationId xmlns:a16="http://schemas.microsoft.com/office/drawing/2014/main" id="{B23B9D9B-9543-4497-BE6A-4E3E192EEEC1}"/>
              </a:ext>
            </a:extLst>
          </p:cNvPr>
          <p:cNvSpPr txBox="1">
            <a:spLocks noChangeArrowheads="1"/>
          </p:cNvSpPr>
          <p:nvPr/>
        </p:nvSpPr>
        <p:spPr bwMode="auto">
          <a:xfrm>
            <a:off x="7744442" y="1843171"/>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站点</a:t>
            </a:r>
            <a:r>
              <a:rPr lang="en-US" altLang="zh-CN" sz="2000" dirty="0">
                <a:solidFill>
                  <a:srgbClr val="000000"/>
                </a:solidFill>
                <a:cs typeface="+mn-ea"/>
                <a:sym typeface="+mn-lt"/>
              </a:rPr>
              <a:t>B</a:t>
            </a:r>
          </a:p>
        </p:txBody>
      </p:sp>
      <p:sp>
        <p:nvSpPr>
          <p:cNvPr id="11" name="Text Box 8">
            <a:extLst>
              <a:ext uri="{FF2B5EF4-FFF2-40B4-BE49-F238E27FC236}">
                <a16:creationId xmlns:a16="http://schemas.microsoft.com/office/drawing/2014/main" id="{D649448B-54E9-4A43-84E4-BC2CE3AF4186}"/>
              </a:ext>
            </a:extLst>
          </p:cNvPr>
          <p:cNvSpPr txBox="1">
            <a:spLocks noChangeArrowheads="1"/>
          </p:cNvSpPr>
          <p:nvPr/>
        </p:nvSpPr>
        <p:spPr bwMode="auto">
          <a:xfrm>
            <a:off x="3138831" y="2688908"/>
            <a:ext cx="914033" cy="362343"/>
          </a:xfrm>
          <a:prstGeom prst="rect">
            <a:avLst/>
          </a:prstGeom>
          <a:solidFill>
            <a:srgbClr val="FF9900">
              <a:alpha val="63000"/>
            </a:srgbClr>
          </a:solidFill>
          <a:ln>
            <a:solidFill>
              <a:schemeClr val="tx1"/>
            </a:solidFill>
          </a:ln>
          <a:effec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1</a:t>
            </a:r>
          </a:p>
        </p:txBody>
      </p:sp>
      <p:sp>
        <p:nvSpPr>
          <p:cNvPr id="12" name="Text Box 9">
            <a:extLst>
              <a:ext uri="{FF2B5EF4-FFF2-40B4-BE49-F238E27FC236}">
                <a16:creationId xmlns:a16="http://schemas.microsoft.com/office/drawing/2014/main" id="{6EC88F56-FF7D-4043-8F7E-50F9C645A32F}"/>
              </a:ext>
            </a:extLst>
          </p:cNvPr>
          <p:cNvSpPr txBox="1">
            <a:spLocks noChangeArrowheads="1"/>
          </p:cNvSpPr>
          <p:nvPr/>
        </p:nvSpPr>
        <p:spPr bwMode="auto">
          <a:xfrm>
            <a:off x="3138831" y="3409633"/>
            <a:ext cx="914033" cy="362343"/>
          </a:xfrm>
          <a:prstGeom prst="rect">
            <a:avLst/>
          </a:prstGeom>
          <a:solidFill>
            <a:srgbClr val="FF9900">
              <a:alpha val="63000"/>
            </a:srgbClr>
          </a:solidFill>
          <a:ln>
            <a:solidFill>
              <a:schemeClr val="tx1"/>
            </a:solidFill>
          </a:ln>
          <a:effec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3</a:t>
            </a:r>
          </a:p>
        </p:txBody>
      </p:sp>
      <p:sp>
        <p:nvSpPr>
          <p:cNvPr id="13" name="Text Box 10">
            <a:extLst>
              <a:ext uri="{FF2B5EF4-FFF2-40B4-BE49-F238E27FC236}">
                <a16:creationId xmlns:a16="http://schemas.microsoft.com/office/drawing/2014/main" id="{187D041A-B526-4D96-9755-44E2A1C8CA7E}"/>
              </a:ext>
            </a:extLst>
          </p:cNvPr>
          <p:cNvSpPr txBox="1">
            <a:spLocks noChangeArrowheads="1"/>
          </p:cNvSpPr>
          <p:nvPr/>
        </p:nvSpPr>
        <p:spPr bwMode="auto">
          <a:xfrm>
            <a:off x="3138831" y="4128770"/>
            <a:ext cx="914033" cy="362343"/>
          </a:xfrm>
          <a:prstGeom prst="rect">
            <a:avLst/>
          </a:prstGeom>
          <a:solidFill>
            <a:srgbClr val="FF9900">
              <a:alpha val="63000"/>
            </a:srgbClr>
          </a:solidFill>
          <a:ln>
            <a:solidFill>
              <a:schemeClr val="tx1"/>
            </a:solidFill>
          </a:ln>
          <a:effec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5</a:t>
            </a:r>
          </a:p>
        </p:txBody>
      </p:sp>
      <p:sp>
        <p:nvSpPr>
          <p:cNvPr id="14" name="Text Box 11">
            <a:extLst>
              <a:ext uri="{FF2B5EF4-FFF2-40B4-BE49-F238E27FC236}">
                <a16:creationId xmlns:a16="http://schemas.microsoft.com/office/drawing/2014/main" id="{52AD54D0-2A44-4885-97E4-92B68C51C1B5}"/>
              </a:ext>
            </a:extLst>
          </p:cNvPr>
          <p:cNvSpPr txBox="1">
            <a:spLocks noChangeArrowheads="1"/>
          </p:cNvSpPr>
          <p:nvPr/>
        </p:nvSpPr>
        <p:spPr bwMode="auto">
          <a:xfrm>
            <a:off x="3138831" y="3049270"/>
            <a:ext cx="914033" cy="362343"/>
          </a:xfrm>
          <a:prstGeom prst="rect">
            <a:avLst/>
          </a:prstGeom>
          <a:solidFill>
            <a:srgbClr val="FF9900">
              <a:alpha val="63000"/>
            </a:srgbClr>
          </a:solidFill>
          <a:ln>
            <a:solidFill>
              <a:schemeClr val="tx1"/>
            </a:solidFill>
          </a:ln>
          <a:effec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2</a:t>
            </a:r>
          </a:p>
        </p:txBody>
      </p:sp>
      <p:sp>
        <p:nvSpPr>
          <p:cNvPr id="15" name="Text Box 12">
            <a:extLst>
              <a:ext uri="{FF2B5EF4-FFF2-40B4-BE49-F238E27FC236}">
                <a16:creationId xmlns:a16="http://schemas.microsoft.com/office/drawing/2014/main" id="{073DA721-8025-4FD6-BF38-867BE51EFD30}"/>
              </a:ext>
            </a:extLst>
          </p:cNvPr>
          <p:cNvSpPr txBox="1">
            <a:spLocks noChangeArrowheads="1"/>
          </p:cNvSpPr>
          <p:nvPr/>
        </p:nvSpPr>
        <p:spPr bwMode="auto">
          <a:xfrm>
            <a:off x="3138831" y="3769995"/>
            <a:ext cx="914033" cy="362343"/>
          </a:xfrm>
          <a:prstGeom prst="rect">
            <a:avLst/>
          </a:prstGeom>
          <a:solidFill>
            <a:srgbClr val="FF9900">
              <a:alpha val="63000"/>
            </a:srgbClr>
          </a:solidFill>
          <a:ln>
            <a:solidFill>
              <a:schemeClr val="tx1"/>
            </a:solidFill>
          </a:ln>
          <a:effec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4</a:t>
            </a:r>
          </a:p>
        </p:txBody>
      </p:sp>
      <p:sp>
        <p:nvSpPr>
          <p:cNvPr id="16" name="Text Box 13">
            <a:extLst>
              <a:ext uri="{FF2B5EF4-FFF2-40B4-BE49-F238E27FC236}">
                <a16:creationId xmlns:a16="http://schemas.microsoft.com/office/drawing/2014/main" id="{85713B5C-F8AF-435C-A26C-725A49ED7DBB}"/>
              </a:ext>
            </a:extLst>
          </p:cNvPr>
          <p:cNvSpPr txBox="1">
            <a:spLocks noChangeArrowheads="1"/>
          </p:cNvSpPr>
          <p:nvPr/>
        </p:nvSpPr>
        <p:spPr bwMode="auto">
          <a:xfrm>
            <a:off x="3138831" y="4489133"/>
            <a:ext cx="914033" cy="362343"/>
          </a:xfrm>
          <a:prstGeom prst="rect">
            <a:avLst/>
          </a:prstGeom>
          <a:solidFill>
            <a:srgbClr val="FF9900">
              <a:alpha val="63000"/>
            </a:srgbClr>
          </a:solidFill>
          <a:ln>
            <a:solidFill>
              <a:schemeClr val="tx1"/>
            </a:solidFill>
          </a:ln>
          <a:effec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2</a:t>
            </a:r>
          </a:p>
        </p:txBody>
      </p:sp>
      <p:sp>
        <p:nvSpPr>
          <p:cNvPr id="17" name="Text Box 16">
            <a:extLst>
              <a:ext uri="{FF2B5EF4-FFF2-40B4-BE49-F238E27FC236}">
                <a16:creationId xmlns:a16="http://schemas.microsoft.com/office/drawing/2014/main" id="{3D81FF92-896B-49C1-83B3-F21152AD58DF}"/>
              </a:ext>
            </a:extLst>
          </p:cNvPr>
          <p:cNvSpPr txBox="1">
            <a:spLocks noChangeArrowheads="1"/>
          </p:cNvSpPr>
          <p:nvPr/>
        </p:nvSpPr>
        <p:spPr bwMode="auto">
          <a:xfrm>
            <a:off x="6883743" y="2447290"/>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0</a:t>
            </a:r>
          </a:p>
        </p:txBody>
      </p:sp>
      <p:sp>
        <p:nvSpPr>
          <p:cNvPr id="18" name="Text Box 17">
            <a:extLst>
              <a:ext uri="{FF2B5EF4-FFF2-40B4-BE49-F238E27FC236}">
                <a16:creationId xmlns:a16="http://schemas.microsoft.com/office/drawing/2014/main" id="{43E17FB2-8BA1-4E31-AB12-2948D52087C0}"/>
              </a:ext>
            </a:extLst>
          </p:cNvPr>
          <p:cNvSpPr txBox="1">
            <a:spLocks noChangeArrowheads="1"/>
          </p:cNvSpPr>
          <p:nvPr/>
        </p:nvSpPr>
        <p:spPr bwMode="auto">
          <a:xfrm>
            <a:off x="6883743" y="2807653"/>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1</a:t>
            </a:r>
          </a:p>
        </p:txBody>
      </p:sp>
      <p:sp>
        <p:nvSpPr>
          <p:cNvPr id="19" name="Text Box 18">
            <a:extLst>
              <a:ext uri="{FF2B5EF4-FFF2-40B4-BE49-F238E27FC236}">
                <a16:creationId xmlns:a16="http://schemas.microsoft.com/office/drawing/2014/main" id="{6C16603F-FAE1-46F0-9E34-DB2ED4B1324F}"/>
              </a:ext>
            </a:extLst>
          </p:cNvPr>
          <p:cNvSpPr txBox="1">
            <a:spLocks noChangeArrowheads="1"/>
          </p:cNvSpPr>
          <p:nvPr/>
        </p:nvSpPr>
        <p:spPr bwMode="auto">
          <a:xfrm>
            <a:off x="6883743" y="3169920"/>
            <a:ext cx="914033" cy="362343"/>
          </a:xfrm>
          <a:prstGeom prst="rect">
            <a:avLst/>
          </a:prstGeom>
          <a:solidFill>
            <a:srgbClr val="FF0000"/>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数据帧</a:t>
            </a:r>
            <a:r>
              <a:rPr lang="en-US" altLang="zh-CN" sz="1600" dirty="0">
                <a:solidFill>
                  <a:srgbClr val="000000"/>
                </a:solidFill>
                <a:cs typeface="+mn-ea"/>
                <a:sym typeface="+mn-lt"/>
              </a:rPr>
              <a:t>2</a:t>
            </a:r>
          </a:p>
        </p:txBody>
      </p:sp>
      <p:sp>
        <p:nvSpPr>
          <p:cNvPr id="20" name="Text Box 19">
            <a:extLst>
              <a:ext uri="{FF2B5EF4-FFF2-40B4-BE49-F238E27FC236}">
                <a16:creationId xmlns:a16="http://schemas.microsoft.com/office/drawing/2014/main" id="{B2D0A742-7BF3-4DE4-96DF-3A9A2B08BBE2}"/>
              </a:ext>
            </a:extLst>
          </p:cNvPr>
          <p:cNvSpPr txBox="1">
            <a:spLocks noChangeArrowheads="1"/>
          </p:cNvSpPr>
          <p:nvPr/>
        </p:nvSpPr>
        <p:spPr bwMode="auto">
          <a:xfrm>
            <a:off x="6883743" y="4264660"/>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4</a:t>
            </a:r>
          </a:p>
        </p:txBody>
      </p:sp>
      <p:sp>
        <p:nvSpPr>
          <p:cNvPr id="21" name="Text Box 21">
            <a:extLst>
              <a:ext uri="{FF2B5EF4-FFF2-40B4-BE49-F238E27FC236}">
                <a16:creationId xmlns:a16="http://schemas.microsoft.com/office/drawing/2014/main" id="{01E58BC4-7F7D-40A9-B58F-D453AE66E342}"/>
              </a:ext>
            </a:extLst>
          </p:cNvPr>
          <p:cNvSpPr txBox="1">
            <a:spLocks noChangeArrowheads="1"/>
          </p:cNvSpPr>
          <p:nvPr/>
        </p:nvSpPr>
        <p:spPr bwMode="auto">
          <a:xfrm>
            <a:off x="6883743" y="3904298"/>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3</a:t>
            </a:r>
          </a:p>
        </p:txBody>
      </p:sp>
      <p:sp>
        <p:nvSpPr>
          <p:cNvPr id="22" name="Text Box 22">
            <a:extLst>
              <a:ext uri="{FF2B5EF4-FFF2-40B4-BE49-F238E27FC236}">
                <a16:creationId xmlns:a16="http://schemas.microsoft.com/office/drawing/2014/main" id="{1BEF0F26-F0E2-4E72-91B6-F01F568FD1D9}"/>
              </a:ext>
            </a:extLst>
          </p:cNvPr>
          <p:cNvSpPr txBox="1">
            <a:spLocks noChangeArrowheads="1"/>
          </p:cNvSpPr>
          <p:nvPr/>
        </p:nvSpPr>
        <p:spPr bwMode="auto">
          <a:xfrm>
            <a:off x="6883743" y="4625023"/>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5</a:t>
            </a:r>
          </a:p>
        </p:txBody>
      </p:sp>
      <p:sp>
        <p:nvSpPr>
          <p:cNvPr id="23" name="Text Box 24">
            <a:extLst>
              <a:ext uri="{FF2B5EF4-FFF2-40B4-BE49-F238E27FC236}">
                <a16:creationId xmlns:a16="http://schemas.microsoft.com/office/drawing/2014/main" id="{320F845F-2162-49CE-AAB2-3B1C8BEE4F2E}"/>
              </a:ext>
            </a:extLst>
          </p:cNvPr>
          <p:cNvSpPr txBox="1">
            <a:spLocks noChangeArrowheads="1"/>
          </p:cNvSpPr>
          <p:nvPr/>
        </p:nvSpPr>
        <p:spPr bwMode="auto">
          <a:xfrm>
            <a:off x="6883743" y="4985385"/>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2</a:t>
            </a:r>
          </a:p>
        </p:txBody>
      </p:sp>
      <p:sp>
        <p:nvSpPr>
          <p:cNvPr id="24" name="Text Box 26">
            <a:extLst>
              <a:ext uri="{FF2B5EF4-FFF2-40B4-BE49-F238E27FC236}">
                <a16:creationId xmlns:a16="http://schemas.microsoft.com/office/drawing/2014/main" id="{1ACD844F-0040-482A-B3C7-972BDE2B5B5B}"/>
              </a:ext>
            </a:extLst>
          </p:cNvPr>
          <p:cNvSpPr txBox="1">
            <a:spLocks noChangeArrowheads="1"/>
          </p:cNvSpPr>
          <p:nvPr/>
        </p:nvSpPr>
        <p:spPr bwMode="auto">
          <a:xfrm>
            <a:off x="7027565" y="3543935"/>
            <a:ext cx="718466" cy="360612"/>
          </a:xfrm>
          <a:prstGeom prst="rect">
            <a:avLst/>
          </a:prstGeom>
          <a:solidFill>
            <a:srgbClr val="99CC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rgbClr val="000000"/>
                </a:solidFill>
                <a:effectLst/>
                <a:uLnTx/>
                <a:uFillTx/>
                <a:cs typeface="+mn-ea"/>
              </a:defRPr>
            </a:lvl1pPr>
          </a:lstStyle>
          <a:p>
            <a:r>
              <a:rPr lang="en-US" altLang="zh-CN" dirty="0">
                <a:sym typeface="+mn-lt"/>
              </a:rPr>
              <a:t>NAK2</a:t>
            </a:r>
          </a:p>
        </p:txBody>
      </p:sp>
      <p:sp>
        <p:nvSpPr>
          <p:cNvPr id="25" name="Line 28">
            <a:extLst>
              <a:ext uri="{FF2B5EF4-FFF2-40B4-BE49-F238E27FC236}">
                <a16:creationId xmlns:a16="http://schemas.microsoft.com/office/drawing/2014/main" id="{65B1F5CA-49F6-465A-9F8B-F5DC205E2DE0}"/>
              </a:ext>
            </a:extLst>
          </p:cNvPr>
          <p:cNvSpPr>
            <a:spLocks noChangeShapeType="1"/>
          </p:cNvSpPr>
          <p:nvPr/>
        </p:nvSpPr>
        <p:spPr bwMode="auto">
          <a:xfrm>
            <a:off x="4077654" y="2473008"/>
            <a:ext cx="2809875" cy="14446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6" name="Line 29">
            <a:extLst>
              <a:ext uri="{FF2B5EF4-FFF2-40B4-BE49-F238E27FC236}">
                <a16:creationId xmlns:a16="http://schemas.microsoft.com/office/drawing/2014/main" id="{552D1CA4-5F8E-4378-8843-D5B167E15B95}"/>
              </a:ext>
            </a:extLst>
          </p:cNvPr>
          <p:cNvSpPr>
            <a:spLocks noChangeShapeType="1"/>
          </p:cNvSpPr>
          <p:nvPr/>
        </p:nvSpPr>
        <p:spPr bwMode="auto">
          <a:xfrm>
            <a:off x="4077654" y="2833371"/>
            <a:ext cx="2809875" cy="1444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7" name="Line 30">
            <a:extLst>
              <a:ext uri="{FF2B5EF4-FFF2-40B4-BE49-F238E27FC236}">
                <a16:creationId xmlns:a16="http://schemas.microsoft.com/office/drawing/2014/main" id="{4923134C-132C-4C30-9384-A32E7F0B9AEA}"/>
              </a:ext>
            </a:extLst>
          </p:cNvPr>
          <p:cNvSpPr>
            <a:spLocks noChangeShapeType="1"/>
          </p:cNvSpPr>
          <p:nvPr/>
        </p:nvSpPr>
        <p:spPr bwMode="auto">
          <a:xfrm>
            <a:off x="4077654" y="3193734"/>
            <a:ext cx="2809875" cy="14287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8" name="Line 31">
            <a:extLst>
              <a:ext uri="{FF2B5EF4-FFF2-40B4-BE49-F238E27FC236}">
                <a16:creationId xmlns:a16="http://schemas.microsoft.com/office/drawing/2014/main" id="{C1AB8F13-3B88-4EDC-908F-04183FB3DF0F}"/>
              </a:ext>
            </a:extLst>
          </p:cNvPr>
          <p:cNvSpPr>
            <a:spLocks noChangeShapeType="1"/>
          </p:cNvSpPr>
          <p:nvPr/>
        </p:nvSpPr>
        <p:spPr bwMode="auto">
          <a:xfrm>
            <a:off x="4077654" y="3554096"/>
            <a:ext cx="2808287" cy="5508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9" name="Line 32">
            <a:extLst>
              <a:ext uri="{FF2B5EF4-FFF2-40B4-BE49-F238E27FC236}">
                <a16:creationId xmlns:a16="http://schemas.microsoft.com/office/drawing/2014/main" id="{6433716F-3E0F-414E-9A05-58BE783E54C3}"/>
              </a:ext>
            </a:extLst>
          </p:cNvPr>
          <p:cNvSpPr>
            <a:spLocks noChangeShapeType="1"/>
          </p:cNvSpPr>
          <p:nvPr/>
        </p:nvSpPr>
        <p:spPr bwMode="auto">
          <a:xfrm>
            <a:off x="4077654" y="4633595"/>
            <a:ext cx="2808287" cy="5524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0" name="Line 35">
            <a:extLst>
              <a:ext uri="{FF2B5EF4-FFF2-40B4-BE49-F238E27FC236}">
                <a16:creationId xmlns:a16="http://schemas.microsoft.com/office/drawing/2014/main" id="{A1778110-CDD3-4341-9D62-5FF14312E131}"/>
              </a:ext>
            </a:extLst>
          </p:cNvPr>
          <p:cNvSpPr>
            <a:spLocks noChangeShapeType="1"/>
          </p:cNvSpPr>
          <p:nvPr/>
        </p:nvSpPr>
        <p:spPr bwMode="auto">
          <a:xfrm>
            <a:off x="4077654" y="4273233"/>
            <a:ext cx="2808287" cy="5524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1" name="Line 36">
            <a:extLst>
              <a:ext uri="{FF2B5EF4-FFF2-40B4-BE49-F238E27FC236}">
                <a16:creationId xmlns:a16="http://schemas.microsoft.com/office/drawing/2014/main" id="{1A24D13A-E88B-4EF0-8288-1FE3664E07D9}"/>
              </a:ext>
            </a:extLst>
          </p:cNvPr>
          <p:cNvSpPr>
            <a:spLocks noChangeShapeType="1"/>
          </p:cNvSpPr>
          <p:nvPr/>
        </p:nvSpPr>
        <p:spPr bwMode="auto">
          <a:xfrm>
            <a:off x="4077654" y="3912870"/>
            <a:ext cx="2808287" cy="5524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2" name="Line 37">
            <a:extLst>
              <a:ext uri="{FF2B5EF4-FFF2-40B4-BE49-F238E27FC236}">
                <a16:creationId xmlns:a16="http://schemas.microsoft.com/office/drawing/2014/main" id="{26B68382-F5B5-4532-AFD2-C440C7998E7D}"/>
              </a:ext>
            </a:extLst>
          </p:cNvPr>
          <p:cNvSpPr>
            <a:spLocks noChangeShapeType="1"/>
          </p:cNvSpPr>
          <p:nvPr/>
        </p:nvSpPr>
        <p:spPr bwMode="auto">
          <a:xfrm flipH="1">
            <a:off x="4077654" y="3696970"/>
            <a:ext cx="2809875" cy="7683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3" name="AutoShape 39">
            <a:extLst>
              <a:ext uri="{FF2B5EF4-FFF2-40B4-BE49-F238E27FC236}">
                <a16:creationId xmlns:a16="http://schemas.microsoft.com/office/drawing/2014/main" id="{B507E4FF-65FF-448B-B94B-463BC0C684A5}"/>
              </a:ext>
            </a:extLst>
          </p:cNvPr>
          <p:cNvSpPr>
            <a:spLocks noChangeArrowheads="1"/>
          </p:cNvSpPr>
          <p:nvPr/>
        </p:nvSpPr>
        <p:spPr bwMode="auto">
          <a:xfrm>
            <a:off x="8254366" y="3096895"/>
            <a:ext cx="2635140" cy="431800"/>
          </a:xfrm>
          <a:prstGeom prst="wedgeRoundRectCallout">
            <a:avLst>
              <a:gd name="adj1" fmla="val -68220"/>
              <a:gd name="adj2" fmla="val 50"/>
              <a:gd name="adj3" fmla="val 16667"/>
            </a:avLst>
          </a:prstGeom>
          <a:solidFill>
            <a:srgbClr val="FF3300">
              <a:alpha val="24000"/>
            </a:srgbClr>
          </a:solidFill>
          <a:ln w="6350" algn="ctr">
            <a:solidFill>
              <a:srgbClr val="000000"/>
            </a:solidFill>
            <a:miter lim="800000"/>
            <a:headEnd/>
            <a:tailEnd/>
          </a:ln>
          <a:effectLst/>
        </p:spPr>
        <p:txBody>
          <a:bodyPr/>
          <a:lstStyle/>
          <a:p>
            <a:pPr algn="ctr" fontAlgn="base">
              <a:lnSpc>
                <a:spcPct val="120000"/>
              </a:lnSpc>
              <a:spcBef>
                <a:spcPct val="0"/>
              </a:spcBef>
              <a:spcAft>
                <a:spcPct val="0"/>
              </a:spcAft>
            </a:pPr>
            <a:r>
              <a:rPr lang="en-US" altLang="zh-CN" kern="0" dirty="0">
                <a:solidFill>
                  <a:srgbClr val="000000"/>
                </a:solidFill>
                <a:cs typeface="+mn-ea"/>
                <a:sym typeface="+mn-lt"/>
              </a:rPr>
              <a:t>Step1</a:t>
            </a:r>
            <a:r>
              <a:rPr lang="zh-CN" altLang="en-US" kern="0" dirty="0">
                <a:solidFill>
                  <a:srgbClr val="000000"/>
                </a:solidFill>
                <a:cs typeface="+mn-ea"/>
                <a:sym typeface="+mn-lt"/>
              </a:rPr>
              <a:t>：错误检测</a:t>
            </a:r>
          </a:p>
        </p:txBody>
      </p:sp>
      <p:sp>
        <p:nvSpPr>
          <p:cNvPr id="34" name="Text Box 42">
            <a:extLst>
              <a:ext uri="{FF2B5EF4-FFF2-40B4-BE49-F238E27FC236}">
                <a16:creationId xmlns:a16="http://schemas.microsoft.com/office/drawing/2014/main" id="{7B1780A9-69C1-4E9F-91B8-F6D17E1E0BE5}"/>
              </a:ext>
            </a:extLst>
          </p:cNvPr>
          <p:cNvSpPr txBox="1">
            <a:spLocks noChangeArrowheads="1"/>
          </p:cNvSpPr>
          <p:nvPr/>
        </p:nvSpPr>
        <p:spPr bwMode="auto">
          <a:xfrm>
            <a:off x="7025976" y="5345748"/>
            <a:ext cx="718466" cy="360612"/>
          </a:xfrm>
          <a:prstGeom prst="rect">
            <a:avLst/>
          </a:prstGeom>
          <a:solidFill>
            <a:srgbClr val="99CC00">
              <a:alpha val="44000"/>
            </a:srgbClr>
          </a:solidFill>
          <a:ln>
            <a:solidFill>
              <a:schemeClr val="tx1"/>
            </a:solid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cs typeface="+mn-ea"/>
                <a:sym typeface="+mn-lt"/>
              </a:rPr>
              <a:t>ACK5</a:t>
            </a:r>
          </a:p>
        </p:txBody>
      </p:sp>
      <p:sp>
        <p:nvSpPr>
          <p:cNvPr id="35" name="Text Box 43">
            <a:extLst>
              <a:ext uri="{FF2B5EF4-FFF2-40B4-BE49-F238E27FC236}">
                <a16:creationId xmlns:a16="http://schemas.microsoft.com/office/drawing/2014/main" id="{B505A130-D158-45E5-87EB-17BDC29BF04C}"/>
              </a:ext>
            </a:extLst>
          </p:cNvPr>
          <p:cNvSpPr txBox="1">
            <a:spLocks noChangeArrowheads="1"/>
          </p:cNvSpPr>
          <p:nvPr/>
        </p:nvSpPr>
        <p:spPr bwMode="auto">
          <a:xfrm>
            <a:off x="5156498" y="4681220"/>
            <a:ext cx="595035" cy="362343"/>
          </a:xfrm>
          <a:prstGeom prst="rect">
            <a:avLst/>
          </a:prstGeom>
          <a:solidFill>
            <a:srgbClr val="00B050"/>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cs typeface="+mn-ea"/>
                <a:sym typeface="+mn-lt"/>
              </a:rPr>
              <a:t>重发</a:t>
            </a:r>
          </a:p>
        </p:txBody>
      </p:sp>
      <p:sp>
        <p:nvSpPr>
          <p:cNvPr id="36" name="Line 44">
            <a:extLst>
              <a:ext uri="{FF2B5EF4-FFF2-40B4-BE49-F238E27FC236}">
                <a16:creationId xmlns:a16="http://schemas.microsoft.com/office/drawing/2014/main" id="{DBAB9B35-6E7D-4A95-B467-633DA82B478C}"/>
              </a:ext>
            </a:extLst>
          </p:cNvPr>
          <p:cNvSpPr>
            <a:spLocks noChangeShapeType="1"/>
          </p:cNvSpPr>
          <p:nvPr/>
        </p:nvSpPr>
        <p:spPr bwMode="auto">
          <a:xfrm flipH="1">
            <a:off x="4077654" y="5473383"/>
            <a:ext cx="2808287" cy="43180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7" name="AutoShape 39">
            <a:extLst>
              <a:ext uri="{FF2B5EF4-FFF2-40B4-BE49-F238E27FC236}">
                <a16:creationId xmlns:a16="http://schemas.microsoft.com/office/drawing/2014/main" id="{76007A0A-ABDB-48B9-A0DD-8829C018C651}"/>
              </a:ext>
            </a:extLst>
          </p:cNvPr>
          <p:cNvSpPr>
            <a:spLocks noChangeArrowheads="1"/>
          </p:cNvSpPr>
          <p:nvPr/>
        </p:nvSpPr>
        <p:spPr bwMode="auto">
          <a:xfrm>
            <a:off x="8329691" y="3968159"/>
            <a:ext cx="2559815" cy="431800"/>
          </a:xfrm>
          <a:prstGeom prst="wedgeRoundRectCallout">
            <a:avLst>
              <a:gd name="adj1" fmla="val -72790"/>
              <a:gd name="adj2" fmla="val -104616"/>
              <a:gd name="adj3" fmla="val 16667"/>
            </a:avLst>
          </a:prstGeom>
          <a:solidFill>
            <a:srgbClr val="FF3300">
              <a:alpha val="24000"/>
            </a:srgbClr>
          </a:solidFill>
          <a:ln w="6350" algn="ctr">
            <a:solidFill>
              <a:srgbClr val="000000"/>
            </a:solidFill>
            <a:miter lim="800000"/>
            <a:headEnd/>
            <a:tailEnd/>
          </a:ln>
          <a:effectLst/>
        </p:spPr>
        <p:txBody>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cs typeface="+mn-ea"/>
                <a:sym typeface="+mn-lt"/>
              </a:rPr>
              <a:t>Step2</a:t>
            </a:r>
            <a:r>
              <a:rPr kumimoji="0" lang="zh-CN" altLang="en-US" sz="1800" b="0" i="0" u="none" strike="noStrike" kern="0" cap="none" spc="0" normalizeH="0" baseline="0" noProof="0" dirty="0">
                <a:ln>
                  <a:noFill/>
                </a:ln>
                <a:solidFill>
                  <a:srgbClr val="000000"/>
                </a:solidFill>
                <a:effectLst/>
                <a:uLnTx/>
                <a:uFillTx/>
                <a:cs typeface="+mn-ea"/>
                <a:sym typeface="+mn-lt"/>
              </a:rPr>
              <a:t>：发送否定应答</a:t>
            </a:r>
          </a:p>
        </p:txBody>
      </p:sp>
      <p:sp>
        <p:nvSpPr>
          <p:cNvPr id="38" name="AutoShape 39">
            <a:extLst>
              <a:ext uri="{FF2B5EF4-FFF2-40B4-BE49-F238E27FC236}">
                <a16:creationId xmlns:a16="http://schemas.microsoft.com/office/drawing/2014/main" id="{CAD30E22-00D0-41AF-A77E-6313FF436DE9}"/>
              </a:ext>
            </a:extLst>
          </p:cNvPr>
          <p:cNvSpPr>
            <a:spLocks noChangeArrowheads="1"/>
          </p:cNvSpPr>
          <p:nvPr/>
        </p:nvSpPr>
        <p:spPr bwMode="auto">
          <a:xfrm>
            <a:off x="1934153" y="5323074"/>
            <a:ext cx="2218747" cy="431800"/>
          </a:xfrm>
          <a:prstGeom prst="wedgeRoundRectCallout">
            <a:avLst>
              <a:gd name="adj1" fmla="val 65597"/>
              <a:gd name="adj2" fmla="val -187800"/>
              <a:gd name="adj3" fmla="val 16667"/>
            </a:avLst>
          </a:prstGeom>
          <a:solidFill>
            <a:srgbClr val="FF3300">
              <a:alpha val="24000"/>
            </a:srgbClr>
          </a:solidFill>
          <a:ln w="6350" algn="ctr">
            <a:solidFill>
              <a:srgbClr val="000000"/>
            </a:solidFill>
            <a:miter lim="800000"/>
            <a:headEnd/>
            <a:tailEnd/>
          </a:ln>
          <a:effectLst/>
        </p:spPr>
        <p:txBody>
          <a:bodyPr/>
          <a:lstStyle/>
          <a:p>
            <a:pPr algn="ctr" fontAlgn="base">
              <a:lnSpc>
                <a:spcPct val="120000"/>
              </a:lnSpc>
              <a:spcBef>
                <a:spcPct val="0"/>
              </a:spcBef>
              <a:spcAft>
                <a:spcPct val="0"/>
              </a:spcAft>
            </a:pPr>
            <a:r>
              <a:rPr lang="en-US" altLang="zh-CN" kern="0" dirty="0">
                <a:solidFill>
                  <a:srgbClr val="000000"/>
                </a:solidFill>
                <a:cs typeface="+mn-ea"/>
                <a:sym typeface="+mn-lt"/>
              </a:rPr>
              <a:t>Step3</a:t>
            </a:r>
            <a:r>
              <a:rPr lang="zh-CN" altLang="en-US" kern="0" dirty="0">
                <a:solidFill>
                  <a:srgbClr val="000000"/>
                </a:solidFill>
                <a:cs typeface="+mn-ea"/>
                <a:sym typeface="+mn-lt"/>
              </a:rPr>
              <a:t>：重发数据帧</a:t>
            </a:r>
          </a:p>
        </p:txBody>
      </p:sp>
      <p:pic>
        <p:nvPicPr>
          <p:cNvPr id="39" name="图形 38">
            <a:extLst>
              <a:ext uri="{FF2B5EF4-FFF2-40B4-BE49-F238E27FC236}">
                <a16:creationId xmlns:a16="http://schemas.microsoft.com/office/drawing/2014/main" id="{E13B88B6-403D-4B3D-9BC8-23EC7A40016D}"/>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268462" y="1791180"/>
            <a:ext cx="588835" cy="445833"/>
          </a:xfrm>
          <a:prstGeom prst="rect">
            <a:avLst/>
          </a:prstGeom>
        </p:spPr>
      </p:pic>
      <p:pic>
        <p:nvPicPr>
          <p:cNvPr id="40" name="图形 39">
            <a:extLst>
              <a:ext uri="{FF2B5EF4-FFF2-40B4-BE49-F238E27FC236}">
                <a16:creationId xmlns:a16="http://schemas.microsoft.com/office/drawing/2014/main" id="{84FB090C-0915-477E-A2D1-C1BBB48C354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025976" y="1802777"/>
            <a:ext cx="588835" cy="445833"/>
          </a:xfrm>
          <a:prstGeom prst="rect">
            <a:avLst/>
          </a:prstGeom>
        </p:spPr>
      </p:pic>
    </p:spTree>
    <p:extLst>
      <p:ext uri="{BB962C8B-B14F-4D97-AF65-F5344CB8AC3E}">
        <p14:creationId xmlns:p14="http://schemas.microsoft.com/office/powerpoint/2010/main" val="866868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0">
            <a:extLst>
              <a:ext uri="{FF2B5EF4-FFF2-40B4-BE49-F238E27FC236}">
                <a16:creationId xmlns:a16="http://schemas.microsoft.com/office/drawing/2014/main" id="{1962831F-23D9-4D6C-8878-3951050CF1F1}"/>
              </a:ext>
            </a:extLst>
          </p:cNvPr>
          <p:cNvSpPr>
            <a:spLocks noChangeArrowheads="1"/>
          </p:cNvSpPr>
          <p:nvPr/>
        </p:nvSpPr>
        <p:spPr bwMode="auto">
          <a:xfrm>
            <a:off x="8550411" y="5053745"/>
            <a:ext cx="1223913" cy="259375"/>
          </a:xfrm>
          <a:prstGeom prst="rect">
            <a:avLst/>
          </a:prstGeom>
          <a:solidFill>
            <a:schemeClr val="bg1"/>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51" name="Rectangle 73">
            <a:extLst>
              <a:ext uri="{FF2B5EF4-FFF2-40B4-BE49-F238E27FC236}">
                <a16:creationId xmlns:a16="http://schemas.microsoft.com/office/drawing/2014/main" id="{5DC63177-C4DF-4ECA-A902-69C2D184B47E}"/>
              </a:ext>
            </a:extLst>
          </p:cNvPr>
          <p:cNvSpPr>
            <a:spLocks noChangeArrowheads="1"/>
          </p:cNvSpPr>
          <p:nvPr/>
        </p:nvSpPr>
        <p:spPr bwMode="auto">
          <a:xfrm>
            <a:off x="3478931" y="5033512"/>
            <a:ext cx="1223913" cy="259375"/>
          </a:xfrm>
          <a:prstGeom prst="rect">
            <a:avLst/>
          </a:prstGeom>
          <a:no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464898" name="Rectangle 2"/>
          <p:cNvSpPr>
            <a:spLocks noGrp="1" noChangeArrowheads="1"/>
          </p:cNvSpPr>
          <p:nvPr>
            <p:ph type="title"/>
          </p:nvPr>
        </p:nvSpPr>
        <p:spPr/>
        <p:txBody>
          <a:bodyPr>
            <a:normAutofit/>
          </a:bodyPr>
          <a:lstStyle/>
          <a:p>
            <a:pPr>
              <a:lnSpc>
                <a:spcPct val="120000"/>
              </a:lnSpc>
            </a:pPr>
            <a:r>
              <a:rPr lang="zh-CN" altLang="en-US" sz="3200" dirty="0">
                <a:latin typeface="+mn-lt"/>
                <a:ea typeface="+mn-ea"/>
                <a:cs typeface="+mn-ea"/>
                <a:sym typeface="+mn-lt"/>
              </a:rPr>
              <a:t>数据链路层的任务</a:t>
            </a:r>
            <a:endParaRPr lang="en-US" altLang="zh-CN" sz="3200" dirty="0">
              <a:latin typeface="+mn-lt"/>
              <a:ea typeface="+mn-ea"/>
              <a:cs typeface="+mn-ea"/>
              <a:sym typeface="+mn-lt"/>
            </a:endParaRPr>
          </a:p>
        </p:txBody>
      </p:sp>
      <p:sp>
        <p:nvSpPr>
          <p:cNvPr id="464899" name="Rectangle 3"/>
          <p:cNvSpPr>
            <a:spLocks noGrp="1" noChangeArrowheads="1"/>
          </p:cNvSpPr>
          <p:nvPr>
            <p:ph idx="1"/>
          </p:nvPr>
        </p:nvSpPr>
        <p:spPr/>
        <p:txBody>
          <a:bodyPr>
            <a:noAutofit/>
          </a:bodyPr>
          <a:lstStyle/>
          <a:p>
            <a:pPr marL="0" indent="0">
              <a:spcBef>
                <a:spcPts val="0"/>
              </a:spcBef>
              <a:buNone/>
            </a:pPr>
            <a:r>
              <a:rPr lang="zh-CN" altLang="en-US" sz="2000" dirty="0">
                <a:cs typeface="+mn-ea"/>
                <a:sym typeface="+mn-lt"/>
              </a:rPr>
              <a:t>数据链路层</a:t>
            </a:r>
            <a:r>
              <a:rPr lang="zh-CN" altLang="zh-CN" sz="2000" dirty="0">
                <a:cs typeface="+mn-ea"/>
              </a:rPr>
              <a:t>的任务是提供两个相邻的网络结点之间的可靠通信</a:t>
            </a:r>
            <a:r>
              <a:rPr lang="zh-CN" altLang="en-US" sz="2000" dirty="0">
                <a:cs typeface="+mn-ea"/>
                <a:sym typeface="+mn-lt"/>
              </a:rPr>
              <a:t>：</a:t>
            </a:r>
            <a:endParaRPr lang="en-US" altLang="zh-CN" sz="2000" dirty="0">
              <a:cs typeface="+mn-ea"/>
              <a:sym typeface="+mn-lt"/>
            </a:endParaRPr>
          </a:p>
          <a:p>
            <a:pPr marL="180975" indent="-180975">
              <a:spcBef>
                <a:spcPts val="0"/>
              </a:spcBef>
              <a:buFont typeface="Wingdings" panose="05000000000000000000" pitchFamily="2" charset="2"/>
              <a:buChar char="Ø"/>
            </a:pPr>
            <a:r>
              <a:rPr lang="zh-CN" altLang="en-US" sz="2000" b="1" dirty="0">
                <a:cs typeface="+mn-ea"/>
                <a:sym typeface="+mn-lt"/>
              </a:rPr>
              <a:t>结点：</a:t>
            </a:r>
            <a:r>
              <a:rPr lang="zh-CN" altLang="en-US" sz="2000" dirty="0">
                <a:cs typeface="+mn-ea"/>
                <a:sym typeface="+mn-lt"/>
              </a:rPr>
              <a:t>结点可以是路由器、交换机等网络设备，也可以是用户主机或其它业务终端</a:t>
            </a:r>
            <a:endParaRPr lang="en-US" altLang="zh-CN" sz="2000" dirty="0">
              <a:cs typeface="+mn-ea"/>
              <a:sym typeface="+mn-lt"/>
            </a:endParaRPr>
          </a:p>
          <a:p>
            <a:pPr marL="180975" indent="-180975">
              <a:spcBef>
                <a:spcPts val="0"/>
              </a:spcBef>
              <a:buFont typeface="Wingdings" panose="05000000000000000000" pitchFamily="2" charset="2"/>
              <a:buChar char="Ø"/>
            </a:pPr>
            <a:r>
              <a:rPr lang="zh-CN" altLang="en-US" sz="2000" b="1" dirty="0">
                <a:cs typeface="+mn-ea"/>
                <a:sym typeface="+mn-lt"/>
              </a:rPr>
              <a:t>场合：</a:t>
            </a:r>
            <a:r>
              <a:rPr lang="zh-CN" altLang="en-US" sz="2000" dirty="0">
                <a:cs typeface="+mn-ea"/>
                <a:sym typeface="+mn-lt"/>
              </a:rPr>
              <a:t>是处理</a:t>
            </a:r>
            <a:r>
              <a:rPr lang="zh-CN" altLang="en-US" sz="2000" dirty="0">
                <a:solidFill>
                  <a:srgbClr val="FF0000"/>
                </a:solidFill>
                <a:cs typeface="+mn-ea"/>
                <a:sym typeface="+mn-lt"/>
              </a:rPr>
              <a:t>相邻节点间</a:t>
            </a:r>
            <a:r>
              <a:rPr lang="zh-CN" altLang="en-US" sz="2000" dirty="0">
                <a:cs typeface="+mn-ea"/>
                <a:sym typeface="+mn-lt"/>
              </a:rPr>
              <a:t>的数据传输</a:t>
            </a:r>
            <a:endParaRPr lang="en-US" altLang="zh-CN" sz="2000" dirty="0">
              <a:cs typeface="+mn-ea"/>
              <a:sym typeface="+mn-lt"/>
            </a:endParaRPr>
          </a:p>
          <a:p>
            <a:pPr marL="180975" indent="-180975">
              <a:spcBef>
                <a:spcPts val="0"/>
              </a:spcBef>
              <a:buFont typeface="Wingdings" panose="05000000000000000000" pitchFamily="2" charset="2"/>
              <a:buChar char="Ø"/>
            </a:pPr>
            <a:r>
              <a:rPr lang="zh-CN" altLang="en-US" sz="2000" b="1" dirty="0">
                <a:cs typeface="+mn-ea"/>
                <a:sym typeface="+mn-lt"/>
              </a:rPr>
              <a:t>对象：</a:t>
            </a:r>
            <a:r>
              <a:rPr lang="zh-CN" altLang="en-US" sz="2000" dirty="0">
                <a:cs typeface="+mn-ea"/>
                <a:sym typeface="+mn-lt"/>
              </a:rPr>
              <a:t>传输的数据单元是</a:t>
            </a:r>
            <a:r>
              <a:rPr lang="zh-CN" altLang="en-US" sz="2000" dirty="0">
                <a:solidFill>
                  <a:srgbClr val="FF0000"/>
                </a:solidFill>
                <a:cs typeface="+mn-ea"/>
                <a:sym typeface="+mn-lt"/>
              </a:rPr>
              <a:t>帧（</a:t>
            </a:r>
            <a:r>
              <a:rPr lang="en-US" altLang="zh-CN" sz="2000" dirty="0">
                <a:solidFill>
                  <a:srgbClr val="FF0000"/>
                </a:solidFill>
                <a:cs typeface="+mn-ea"/>
                <a:sym typeface="+mn-lt"/>
              </a:rPr>
              <a:t>Frame</a:t>
            </a:r>
            <a:r>
              <a:rPr lang="zh-CN" altLang="en-US" sz="2000" dirty="0">
                <a:solidFill>
                  <a:srgbClr val="FF0000"/>
                </a:solidFill>
                <a:cs typeface="+mn-ea"/>
                <a:sym typeface="+mn-lt"/>
              </a:rPr>
              <a:t>）</a:t>
            </a:r>
          </a:p>
          <a:p>
            <a:pPr marL="180975" indent="-180975">
              <a:spcBef>
                <a:spcPts val="0"/>
              </a:spcBef>
              <a:buFont typeface="Wingdings" panose="05000000000000000000" pitchFamily="2" charset="2"/>
              <a:buChar char="Ø"/>
            </a:pPr>
            <a:r>
              <a:rPr lang="zh-CN" altLang="en-US" sz="2000" b="1" dirty="0">
                <a:cs typeface="+mn-ea"/>
                <a:sym typeface="+mn-lt"/>
              </a:rPr>
              <a:t>目的：</a:t>
            </a:r>
            <a:r>
              <a:rPr lang="zh-CN" altLang="en-US" sz="2000" dirty="0">
                <a:cs typeface="+mn-ea"/>
                <a:sym typeface="+mn-lt"/>
              </a:rPr>
              <a:t>将不可靠的物理链路变为</a:t>
            </a:r>
            <a:r>
              <a:rPr lang="zh-CN" altLang="en-US" sz="2000" dirty="0">
                <a:solidFill>
                  <a:srgbClr val="FF0000"/>
                </a:solidFill>
                <a:cs typeface="+mn-ea"/>
                <a:sym typeface="+mn-lt"/>
              </a:rPr>
              <a:t>可靠的数据链路</a:t>
            </a:r>
            <a:endParaRPr lang="en-US" altLang="zh-CN" sz="2000" dirty="0">
              <a:cs typeface="+mn-ea"/>
              <a:sym typeface="+mn-lt"/>
            </a:endParaRPr>
          </a:p>
        </p:txBody>
      </p:sp>
      <p:sp>
        <p:nvSpPr>
          <p:cNvPr id="5" name="灯片编号占位符 4">
            <a:extLst>
              <a:ext uri="{FF2B5EF4-FFF2-40B4-BE49-F238E27FC236}">
                <a16:creationId xmlns:a16="http://schemas.microsoft.com/office/drawing/2014/main" id="{F44AFB90-BF12-611C-4C74-C0B36AECEEE1}"/>
              </a:ext>
            </a:extLst>
          </p:cNvPr>
          <p:cNvSpPr>
            <a:spLocks noGrp="1"/>
          </p:cNvSpPr>
          <p:nvPr>
            <p:ph type="sldNum" sz="quarter" idx="12"/>
          </p:nvPr>
        </p:nvSpPr>
        <p:spPr/>
        <p:txBody>
          <a:bodyPr/>
          <a:lstStyle/>
          <a:p>
            <a:fld id="{C8BB1146-E542-4D4E-B8E9-6919A11DDD48}" type="slidenum">
              <a:rPr lang="en-US" smtClean="0"/>
              <a:t>7</a:t>
            </a:fld>
            <a:endParaRPr lang="en-US"/>
          </a:p>
        </p:txBody>
      </p:sp>
      <p:sp>
        <p:nvSpPr>
          <p:cNvPr id="10" name="Rectangle 7">
            <a:extLst>
              <a:ext uri="{FF2B5EF4-FFF2-40B4-BE49-F238E27FC236}">
                <a16:creationId xmlns:a16="http://schemas.microsoft.com/office/drawing/2014/main" id="{6F865BD5-6EC0-45B5-A30E-5E380212F146}"/>
              </a:ext>
            </a:extLst>
          </p:cNvPr>
          <p:cNvSpPr>
            <a:spLocks noChangeArrowheads="1"/>
          </p:cNvSpPr>
          <p:nvPr/>
        </p:nvSpPr>
        <p:spPr bwMode="auto">
          <a:xfrm>
            <a:off x="8555949" y="4380344"/>
            <a:ext cx="1302630" cy="277790"/>
          </a:xfrm>
          <a:prstGeom prst="rect">
            <a:avLst/>
          </a:prstGeom>
          <a:solidFill>
            <a:schemeClr val="accent3">
              <a:lumMod val="20000"/>
              <a:lumOff val="80000"/>
            </a:schemeClr>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12" name="Rectangle 9">
            <a:extLst>
              <a:ext uri="{FF2B5EF4-FFF2-40B4-BE49-F238E27FC236}">
                <a16:creationId xmlns:a16="http://schemas.microsoft.com/office/drawing/2014/main" id="{72741DCB-70F8-4C9C-B9A5-E9DA6A6A03B9}"/>
              </a:ext>
            </a:extLst>
          </p:cNvPr>
          <p:cNvSpPr>
            <a:spLocks noChangeArrowheads="1"/>
          </p:cNvSpPr>
          <p:nvPr/>
        </p:nvSpPr>
        <p:spPr bwMode="auto">
          <a:xfrm>
            <a:off x="8776080" y="3654782"/>
            <a:ext cx="863940" cy="239023"/>
          </a:xfrm>
          <a:prstGeom prst="rect">
            <a:avLst/>
          </a:prstGeom>
          <a:solidFill>
            <a:schemeClr val="bg2">
              <a:lumMod val="90000"/>
            </a:schemeClr>
          </a:solidFill>
          <a:ln w="12700">
            <a:solidFill>
              <a:schemeClr val="tx1"/>
            </a:solidFill>
            <a:miter lim="800000"/>
            <a:headEnd/>
            <a:tailEnd/>
          </a:ln>
          <a:effectLst/>
        </p:spPr>
        <p:txBody>
          <a:bodyPr wrap="none" anchor="ctr"/>
          <a:lstStyle/>
          <a:p>
            <a:pPr algn="ctr" defTabSz="1015975" eaLnBrk="0" hangingPunct="0">
              <a:lnSpc>
                <a:spcPct val="120000"/>
              </a:lnSpc>
            </a:pPr>
            <a:r>
              <a:rPr kumimoji="1" lang="zh-CN" altLang="en-US" sz="1200" b="1" dirty="0">
                <a:cs typeface="+mn-ea"/>
                <a:sym typeface="+mn-lt"/>
              </a:rPr>
              <a:t>分组</a:t>
            </a:r>
          </a:p>
        </p:txBody>
      </p:sp>
      <p:sp>
        <p:nvSpPr>
          <p:cNvPr id="14" name="Rectangle 11">
            <a:extLst>
              <a:ext uri="{FF2B5EF4-FFF2-40B4-BE49-F238E27FC236}">
                <a16:creationId xmlns:a16="http://schemas.microsoft.com/office/drawing/2014/main" id="{CCA52C7D-1A32-450B-B1F6-62AD3414567D}"/>
              </a:ext>
            </a:extLst>
          </p:cNvPr>
          <p:cNvSpPr>
            <a:spLocks noChangeArrowheads="1"/>
          </p:cNvSpPr>
          <p:nvPr/>
        </p:nvSpPr>
        <p:spPr bwMode="auto">
          <a:xfrm>
            <a:off x="8549372" y="5021647"/>
            <a:ext cx="1309207" cy="320965"/>
          </a:xfrm>
          <a:prstGeom prst="rect">
            <a:avLst/>
          </a:prstGeom>
          <a:solidFill>
            <a:srgbClr val="CCECFF"/>
          </a:solidFill>
          <a:ln>
            <a:noFill/>
          </a:ln>
          <a:effectLst/>
        </p:spPr>
        <p:txBody>
          <a:bodyPr wrap="none" lIns="120651" tIns="59267" rIns="120651" bIns="59267">
            <a:spAutoFit/>
          </a:bodyPr>
          <a:lstStyle/>
          <a:p>
            <a:pPr algn="ctr" defTabSz="1015975" eaLnBrk="0" hangingPunct="0">
              <a:lnSpc>
                <a:spcPct val="120000"/>
              </a:lnSpc>
            </a:pPr>
            <a:r>
              <a:rPr kumimoji="1" lang="en-US" altLang="zh-CN" sz="1200" b="1" dirty="0">
                <a:cs typeface="+mn-ea"/>
                <a:sym typeface="+mn-lt"/>
              </a:rPr>
              <a:t>1010…  …0110</a:t>
            </a:r>
          </a:p>
        </p:txBody>
      </p:sp>
      <p:sp>
        <p:nvSpPr>
          <p:cNvPr id="16" name="Rectangle 13">
            <a:extLst>
              <a:ext uri="{FF2B5EF4-FFF2-40B4-BE49-F238E27FC236}">
                <a16:creationId xmlns:a16="http://schemas.microsoft.com/office/drawing/2014/main" id="{62F61D81-8602-4B2A-BBDE-1784394CBB8D}"/>
              </a:ext>
            </a:extLst>
          </p:cNvPr>
          <p:cNvSpPr>
            <a:spLocks noChangeArrowheads="1"/>
          </p:cNvSpPr>
          <p:nvPr/>
        </p:nvSpPr>
        <p:spPr bwMode="auto">
          <a:xfrm>
            <a:off x="8776081" y="4383982"/>
            <a:ext cx="863939" cy="261045"/>
          </a:xfrm>
          <a:prstGeom prst="rect">
            <a:avLst/>
          </a:prstGeom>
          <a:solidFill>
            <a:schemeClr val="bg2">
              <a:lumMod val="90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18" name="Text Box 15">
            <a:extLst>
              <a:ext uri="{FF2B5EF4-FFF2-40B4-BE49-F238E27FC236}">
                <a16:creationId xmlns:a16="http://schemas.microsoft.com/office/drawing/2014/main" id="{F833BE27-9C9F-484D-9B70-F54618D6908C}"/>
              </a:ext>
            </a:extLst>
          </p:cNvPr>
          <p:cNvSpPr txBox="1">
            <a:spLocks noChangeArrowheads="1"/>
          </p:cNvSpPr>
          <p:nvPr/>
        </p:nvSpPr>
        <p:spPr bwMode="auto">
          <a:xfrm>
            <a:off x="8129308" y="4304033"/>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p>
        </p:txBody>
      </p:sp>
      <p:sp>
        <p:nvSpPr>
          <p:cNvPr id="22" name="Freeform 21">
            <a:extLst>
              <a:ext uri="{FF2B5EF4-FFF2-40B4-BE49-F238E27FC236}">
                <a16:creationId xmlns:a16="http://schemas.microsoft.com/office/drawing/2014/main" id="{FACD6184-BCC7-4BA9-A3C3-E933FB9C449F}"/>
              </a:ext>
            </a:extLst>
          </p:cNvPr>
          <p:cNvSpPr>
            <a:spLocks/>
          </p:cNvSpPr>
          <p:nvPr/>
        </p:nvSpPr>
        <p:spPr bwMode="auto">
          <a:xfrm>
            <a:off x="4128263" y="5265991"/>
            <a:ext cx="5050718" cy="518751"/>
          </a:xfrm>
          <a:custGeom>
            <a:avLst/>
            <a:gdLst>
              <a:gd name="T0" fmla="*/ 0 w 2736"/>
              <a:gd name="T1" fmla="*/ 0 h 480"/>
              <a:gd name="T2" fmla="*/ 0 w 2736"/>
              <a:gd name="T3" fmla="*/ 480 h 480"/>
              <a:gd name="T4" fmla="*/ 2736 w 2736"/>
              <a:gd name="T5" fmla="*/ 480 h 480"/>
              <a:gd name="T6" fmla="*/ 2736 w 2736"/>
              <a:gd name="T7" fmla="*/ 0 h 480"/>
            </a:gdLst>
            <a:ahLst/>
            <a:cxnLst>
              <a:cxn ang="0">
                <a:pos x="T0" y="T1"/>
              </a:cxn>
              <a:cxn ang="0">
                <a:pos x="T2" y="T3"/>
              </a:cxn>
              <a:cxn ang="0">
                <a:pos x="T4" y="T5"/>
              </a:cxn>
              <a:cxn ang="0">
                <a:pos x="T6" y="T7"/>
              </a:cxn>
            </a:cxnLst>
            <a:rect l="0" t="0" r="r" b="b"/>
            <a:pathLst>
              <a:path w="2736" h="480">
                <a:moveTo>
                  <a:pt x="0" y="0"/>
                </a:moveTo>
                <a:lnTo>
                  <a:pt x="0" y="480"/>
                </a:lnTo>
                <a:lnTo>
                  <a:pt x="2736" y="480"/>
                </a:lnTo>
                <a:lnTo>
                  <a:pt x="2736" y="0"/>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en-US" sz="1600" b="1">
              <a:solidFill>
                <a:srgbClr val="000099"/>
              </a:solidFill>
              <a:cs typeface="+mn-ea"/>
              <a:sym typeface="+mn-lt"/>
            </a:endParaRPr>
          </a:p>
        </p:txBody>
      </p:sp>
      <p:sp>
        <p:nvSpPr>
          <p:cNvPr id="23" name="Rectangle 22">
            <a:extLst>
              <a:ext uri="{FF2B5EF4-FFF2-40B4-BE49-F238E27FC236}">
                <a16:creationId xmlns:a16="http://schemas.microsoft.com/office/drawing/2014/main" id="{61AB9878-7F8B-42D2-9231-D604F14ECEFD}"/>
              </a:ext>
            </a:extLst>
          </p:cNvPr>
          <p:cNvSpPr>
            <a:spLocks noChangeArrowheads="1"/>
          </p:cNvSpPr>
          <p:nvPr/>
        </p:nvSpPr>
        <p:spPr bwMode="auto">
          <a:xfrm>
            <a:off x="1762283" y="4312099"/>
            <a:ext cx="1269580"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dirty="0">
                <a:cs typeface="+mn-ea"/>
                <a:sym typeface="+mn-lt"/>
              </a:rPr>
              <a:t>数据链路层</a:t>
            </a:r>
          </a:p>
        </p:txBody>
      </p:sp>
      <p:sp>
        <p:nvSpPr>
          <p:cNvPr id="24" name="Rectangle 23">
            <a:extLst>
              <a:ext uri="{FF2B5EF4-FFF2-40B4-BE49-F238E27FC236}">
                <a16:creationId xmlns:a16="http://schemas.microsoft.com/office/drawing/2014/main" id="{6627848E-7209-4682-9CA1-7CD1CA8ABB93}"/>
              </a:ext>
            </a:extLst>
          </p:cNvPr>
          <p:cNvSpPr>
            <a:spLocks noChangeArrowheads="1"/>
          </p:cNvSpPr>
          <p:nvPr/>
        </p:nvSpPr>
        <p:spPr bwMode="auto">
          <a:xfrm>
            <a:off x="2170759" y="3585730"/>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dirty="0">
                <a:cs typeface="+mn-ea"/>
                <a:sym typeface="+mn-lt"/>
              </a:rPr>
              <a:t>网络层</a:t>
            </a:r>
          </a:p>
        </p:txBody>
      </p:sp>
      <p:sp>
        <p:nvSpPr>
          <p:cNvPr id="25" name="Rectangle 24">
            <a:extLst>
              <a:ext uri="{FF2B5EF4-FFF2-40B4-BE49-F238E27FC236}">
                <a16:creationId xmlns:a16="http://schemas.microsoft.com/office/drawing/2014/main" id="{D3204DA0-506F-412E-95D5-F9E56941753C}"/>
              </a:ext>
            </a:extLst>
          </p:cNvPr>
          <p:cNvSpPr>
            <a:spLocks noChangeArrowheads="1"/>
          </p:cNvSpPr>
          <p:nvPr/>
        </p:nvSpPr>
        <p:spPr bwMode="auto">
          <a:xfrm>
            <a:off x="5979306" y="5744398"/>
            <a:ext cx="106439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dirty="0">
                <a:cs typeface="+mn-ea"/>
                <a:sym typeface="+mn-lt"/>
              </a:rPr>
              <a:t>物理链路</a:t>
            </a:r>
          </a:p>
        </p:txBody>
      </p:sp>
      <p:sp>
        <p:nvSpPr>
          <p:cNvPr id="26" name="Rectangle 25">
            <a:extLst>
              <a:ext uri="{FF2B5EF4-FFF2-40B4-BE49-F238E27FC236}">
                <a16:creationId xmlns:a16="http://schemas.microsoft.com/office/drawing/2014/main" id="{3EA668A1-AA1C-4823-9E83-9BFA12236145}"/>
              </a:ext>
            </a:extLst>
          </p:cNvPr>
          <p:cNvSpPr>
            <a:spLocks noChangeArrowheads="1"/>
          </p:cNvSpPr>
          <p:nvPr/>
        </p:nvSpPr>
        <p:spPr bwMode="auto">
          <a:xfrm>
            <a:off x="3678483" y="3236372"/>
            <a:ext cx="85158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结点 </a:t>
            </a:r>
            <a:r>
              <a:rPr kumimoji="1" lang="en-US" altLang="zh-CN" sz="1600" b="1" dirty="0">
                <a:cs typeface="+mn-ea"/>
                <a:sym typeface="+mn-lt"/>
              </a:rPr>
              <a:t>A</a:t>
            </a:r>
          </a:p>
        </p:txBody>
      </p:sp>
      <p:sp>
        <p:nvSpPr>
          <p:cNvPr id="27" name="Rectangle 26">
            <a:extLst>
              <a:ext uri="{FF2B5EF4-FFF2-40B4-BE49-F238E27FC236}">
                <a16:creationId xmlns:a16="http://schemas.microsoft.com/office/drawing/2014/main" id="{FBC1955E-6AD9-4CB0-A134-BA7AAB276633}"/>
              </a:ext>
            </a:extLst>
          </p:cNvPr>
          <p:cNvSpPr>
            <a:spLocks noChangeArrowheads="1"/>
          </p:cNvSpPr>
          <p:nvPr/>
        </p:nvSpPr>
        <p:spPr bwMode="auto">
          <a:xfrm>
            <a:off x="8721331" y="3226691"/>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结点 </a:t>
            </a:r>
            <a:r>
              <a:rPr kumimoji="1" lang="en-US" altLang="zh-CN" sz="1600" b="1" dirty="0">
                <a:cs typeface="+mn-ea"/>
                <a:sym typeface="+mn-lt"/>
              </a:rPr>
              <a:t>B</a:t>
            </a:r>
          </a:p>
        </p:txBody>
      </p:sp>
      <p:sp>
        <p:nvSpPr>
          <p:cNvPr id="28" name="Rectangle 27">
            <a:extLst>
              <a:ext uri="{FF2B5EF4-FFF2-40B4-BE49-F238E27FC236}">
                <a16:creationId xmlns:a16="http://schemas.microsoft.com/office/drawing/2014/main" id="{1E3B0119-EDC4-4EC7-96EA-AF2EB957D87C}"/>
              </a:ext>
            </a:extLst>
          </p:cNvPr>
          <p:cNvSpPr>
            <a:spLocks noChangeArrowheads="1"/>
          </p:cNvSpPr>
          <p:nvPr/>
        </p:nvSpPr>
        <p:spPr bwMode="auto">
          <a:xfrm>
            <a:off x="2120780" y="4978340"/>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dirty="0">
                <a:cs typeface="+mn-ea"/>
                <a:sym typeface="+mn-lt"/>
              </a:rPr>
              <a:t>物理层</a:t>
            </a:r>
          </a:p>
        </p:txBody>
      </p:sp>
      <p:sp>
        <p:nvSpPr>
          <p:cNvPr id="40" name="Line 39">
            <a:extLst>
              <a:ext uri="{FF2B5EF4-FFF2-40B4-BE49-F238E27FC236}">
                <a16:creationId xmlns:a16="http://schemas.microsoft.com/office/drawing/2014/main" id="{ADB8DA77-04B9-4C37-8076-D344A29E9E97}"/>
              </a:ext>
            </a:extLst>
          </p:cNvPr>
          <p:cNvSpPr>
            <a:spLocks noChangeShapeType="1"/>
          </p:cNvSpPr>
          <p:nvPr/>
        </p:nvSpPr>
        <p:spPr bwMode="auto">
          <a:xfrm rot="5400000">
            <a:off x="4038144" y="5572299"/>
            <a:ext cx="379609"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20000"/>
              </a:lnSpc>
            </a:pPr>
            <a:endParaRPr lang="zh-CN" altLang="en-US" sz="1600" b="1">
              <a:solidFill>
                <a:srgbClr val="000099"/>
              </a:solidFill>
              <a:cs typeface="+mn-ea"/>
              <a:sym typeface="+mn-lt"/>
            </a:endParaRPr>
          </a:p>
        </p:txBody>
      </p:sp>
      <p:sp>
        <p:nvSpPr>
          <p:cNvPr id="41" name="Line 40">
            <a:extLst>
              <a:ext uri="{FF2B5EF4-FFF2-40B4-BE49-F238E27FC236}">
                <a16:creationId xmlns:a16="http://schemas.microsoft.com/office/drawing/2014/main" id="{1D99B4E4-F649-4414-8ABE-05A8E613ED40}"/>
              </a:ext>
            </a:extLst>
          </p:cNvPr>
          <p:cNvSpPr>
            <a:spLocks noChangeShapeType="1"/>
          </p:cNvSpPr>
          <p:nvPr/>
        </p:nvSpPr>
        <p:spPr bwMode="auto">
          <a:xfrm rot="16200000" flipV="1">
            <a:off x="8949609" y="5576133"/>
            <a:ext cx="259375"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20000"/>
              </a:lnSpc>
            </a:pPr>
            <a:endParaRPr lang="zh-CN" altLang="en-US" sz="1600" b="1">
              <a:solidFill>
                <a:srgbClr val="000099"/>
              </a:solidFill>
              <a:cs typeface="+mn-ea"/>
              <a:sym typeface="+mn-lt"/>
            </a:endParaRPr>
          </a:p>
        </p:txBody>
      </p:sp>
      <p:sp>
        <p:nvSpPr>
          <p:cNvPr id="48" name="Rectangle 70">
            <a:extLst>
              <a:ext uri="{FF2B5EF4-FFF2-40B4-BE49-F238E27FC236}">
                <a16:creationId xmlns:a16="http://schemas.microsoft.com/office/drawing/2014/main" id="{C986E510-7B7A-48DF-A2F1-56D2FFADDED1}"/>
              </a:ext>
            </a:extLst>
          </p:cNvPr>
          <p:cNvSpPr>
            <a:spLocks noChangeArrowheads="1"/>
          </p:cNvSpPr>
          <p:nvPr/>
        </p:nvSpPr>
        <p:spPr bwMode="auto">
          <a:xfrm>
            <a:off x="3410825" y="4366832"/>
            <a:ext cx="1333878" cy="275649"/>
          </a:xfrm>
          <a:prstGeom prst="rect">
            <a:avLst/>
          </a:prstGeom>
          <a:solidFill>
            <a:schemeClr val="accent3">
              <a:lumMod val="20000"/>
              <a:lumOff val="80000"/>
            </a:schemeClr>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50" name="Rectangle 72">
            <a:extLst>
              <a:ext uri="{FF2B5EF4-FFF2-40B4-BE49-F238E27FC236}">
                <a16:creationId xmlns:a16="http://schemas.microsoft.com/office/drawing/2014/main" id="{3715F497-6CB1-4A89-8FE3-D483E026016E}"/>
              </a:ext>
            </a:extLst>
          </p:cNvPr>
          <p:cNvSpPr>
            <a:spLocks noChangeArrowheads="1"/>
          </p:cNvSpPr>
          <p:nvPr/>
        </p:nvSpPr>
        <p:spPr bwMode="auto">
          <a:xfrm>
            <a:off x="3650809" y="3657186"/>
            <a:ext cx="863940" cy="262117"/>
          </a:xfrm>
          <a:prstGeom prst="rect">
            <a:avLst/>
          </a:prstGeom>
          <a:solidFill>
            <a:schemeClr val="bg2">
              <a:lumMod val="90000"/>
            </a:schemeClr>
          </a:solidFill>
          <a:ln w="12700">
            <a:solidFill>
              <a:schemeClr val="tx1"/>
            </a:solidFill>
            <a:miter lim="800000"/>
            <a:headEnd/>
            <a:tailEnd/>
          </a:ln>
          <a:effectLst/>
        </p:spPr>
        <p:txBody>
          <a:bodyPr wrap="none" anchor="ctr"/>
          <a:lstStyle/>
          <a:p>
            <a:pPr algn="ctr" defTabSz="1015975" eaLnBrk="0" hangingPunct="0">
              <a:lnSpc>
                <a:spcPct val="120000"/>
              </a:lnSpc>
            </a:pPr>
            <a:r>
              <a:rPr kumimoji="1" lang="zh-CN" altLang="en-US" sz="1200" b="1" dirty="0">
                <a:cs typeface="+mn-ea"/>
                <a:sym typeface="+mn-lt"/>
              </a:rPr>
              <a:t>分组</a:t>
            </a:r>
          </a:p>
        </p:txBody>
      </p:sp>
      <p:sp>
        <p:nvSpPr>
          <p:cNvPr id="52" name="Rectangle 74">
            <a:extLst>
              <a:ext uri="{FF2B5EF4-FFF2-40B4-BE49-F238E27FC236}">
                <a16:creationId xmlns:a16="http://schemas.microsoft.com/office/drawing/2014/main" id="{22E0B61A-36BC-4CF3-89A9-47A478B7649F}"/>
              </a:ext>
            </a:extLst>
          </p:cNvPr>
          <p:cNvSpPr>
            <a:spLocks noChangeArrowheads="1"/>
          </p:cNvSpPr>
          <p:nvPr/>
        </p:nvSpPr>
        <p:spPr bwMode="auto">
          <a:xfrm>
            <a:off x="3413889" y="5008141"/>
            <a:ext cx="1309207" cy="320965"/>
          </a:xfrm>
          <a:prstGeom prst="rect">
            <a:avLst/>
          </a:prstGeom>
          <a:solidFill>
            <a:srgbClr val="CCECFF"/>
          </a:solidFill>
          <a:ln>
            <a:noFill/>
          </a:ln>
          <a:effectLst/>
        </p:spPr>
        <p:txBody>
          <a:bodyPr wrap="none" lIns="120651" tIns="59267" rIns="120651" bIns="59267">
            <a:spAutoFit/>
          </a:bodyPr>
          <a:lstStyle/>
          <a:p>
            <a:pPr algn="ctr" defTabSz="1015975" eaLnBrk="0" hangingPunct="0">
              <a:lnSpc>
                <a:spcPct val="120000"/>
              </a:lnSpc>
            </a:pPr>
            <a:r>
              <a:rPr kumimoji="1" lang="en-US" altLang="zh-CN" sz="1200" b="1" dirty="0">
                <a:cs typeface="+mn-ea"/>
                <a:sym typeface="+mn-lt"/>
              </a:rPr>
              <a:t>1010…  …0110</a:t>
            </a:r>
          </a:p>
        </p:txBody>
      </p:sp>
      <p:sp>
        <p:nvSpPr>
          <p:cNvPr id="54" name="Rectangle 76">
            <a:extLst>
              <a:ext uri="{FF2B5EF4-FFF2-40B4-BE49-F238E27FC236}">
                <a16:creationId xmlns:a16="http://schemas.microsoft.com/office/drawing/2014/main" id="{84BAF166-E94D-4EBF-BD1C-AE9666F48EF9}"/>
              </a:ext>
            </a:extLst>
          </p:cNvPr>
          <p:cNvSpPr>
            <a:spLocks noChangeArrowheads="1"/>
          </p:cNvSpPr>
          <p:nvPr/>
        </p:nvSpPr>
        <p:spPr bwMode="auto">
          <a:xfrm>
            <a:off x="3650810" y="4374940"/>
            <a:ext cx="863939" cy="257330"/>
          </a:xfrm>
          <a:prstGeom prst="rect">
            <a:avLst/>
          </a:prstGeom>
          <a:solidFill>
            <a:schemeClr val="bg2">
              <a:lumMod val="90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56" name="Text Box 78">
            <a:extLst>
              <a:ext uri="{FF2B5EF4-FFF2-40B4-BE49-F238E27FC236}">
                <a16:creationId xmlns:a16="http://schemas.microsoft.com/office/drawing/2014/main" id="{56400AC1-CFD0-48E5-A3BE-374019A74731}"/>
              </a:ext>
            </a:extLst>
          </p:cNvPr>
          <p:cNvSpPr txBox="1">
            <a:spLocks noChangeArrowheads="1"/>
          </p:cNvSpPr>
          <p:nvPr/>
        </p:nvSpPr>
        <p:spPr bwMode="auto">
          <a:xfrm>
            <a:off x="3042610" y="4300104"/>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p>
        </p:txBody>
      </p:sp>
      <p:cxnSp>
        <p:nvCxnSpPr>
          <p:cNvPr id="3" name="直接连接符 2">
            <a:extLst>
              <a:ext uri="{FF2B5EF4-FFF2-40B4-BE49-F238E27FC236}">
                <a16:creationId xmlns:a16="http://schemas.microsoft.com/office/drawing/2014/main" id="{CD29EF75-C6A7-4A22-851F-8F475CE5248F}"/>
              </a:ext>
            </a:extLst>
          </p:cNvPr>
          <p:cNvCxnSpPr>
            <a:cxnSpLocks/>
          </p:cNvCxnSpPr>
          <p:nvPr/>
        </p:nvCxnSpPr>
        <p:spPr>
          <a:xfrm>
            <a:off x="5051943" y="4667987"/>
            <a:ext cx="3098081" cy="14928"/>
          </a:xfrm>
          <a:prstGeom prst="line">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0" name="Text Box 78">
            <a:extLst>
              <a:ext uri="{FF2B5EF4-FFF2-40B4-BE49-F238E27FC236}">
                <a16:creationId xmlns:a16="http://schemas.microsoft.com/office/drawing/2014/main" id="{EE24D800-2E34-45B3-9DB5-38514ACCF9F3}"/>
              </a:ext>
            </a:extLst>
          </p:cNvPr>
          <p:cNvSpPr txBox="1">
            <a:spLocks noChangeArrowheads="1"/>
          </p:cNvSpPr>
          <p:nvPr/>
        </p:nvSpPr>
        <p:spPr bwMode="auto">
          <a:xfrm>
            <a:off x="6352024" y="3985076"/>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p>
        </p:txBody>
      </p:sp>
      <p:sp>
        <p:nvSpPr>
          <p:cNvPr id="71" name="Rectangle 24">
            <a:extLst>
              <a:ext uri="{FF2B5EF4-FFF2-40B4-BE49-F238E27FC236}">
                <a16:creationId xmlns:a16="http://schemas.microsoft.com/office/drawing/2014/main" id="{B1406387-6BB4-4EB3-B2DF-0AD9C208A300}"/>
              </a:ext>
            </a:extLst>
          </p:cNvPr>
          <p:cNvSpPr>
            <a:spLocks noChangeArrowheads="1"/>
          </p:cNvSpPr>
          <p:nvPr/>
        </p:nvSpPr>
        <p:spPr bwMode="auto">
          <a:xfrm>
            <a:off x="5989756" y="4720848"/>
            <a:ext cx="106439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solidFill>
                  <a:srgbClr val="00B050"/>
                </a:solidFill>
                <a:cs typeface="+mn-ea"/>
                <a:sym typeface="+mn-lt"/>
              </a:rPr>
              <a:t>数据链路</a:t>
            </a:r>
          </a:p>
        </p:txBody>
      </p:sp>
      <p:sp>
        <p:nvSpPr>
          <p:cNvPr id="75" name="AutoShape 53">
            <a:extLst>
              <a:ext uri="{FF2B5EF4-FFF2-40B4-BE49-F238E27FC236}">
                <a16:creationId xmlns:a16="http://schemas.microsoft.com/office/drawing/2014/main" id="{5EFA08EA-5DCD-4EC2-B233-38146AA742D4}"/>
              </a:ext>
            </a:extLst>
          </p:cNvPr>
          <p:cNvSpPr>
            <a:spLocks noChangeArrowheads="1"/>
          </p:cNvSpPr>
          <p:nvPr/>
        </p:nvSpPr>
        <p:spPr bwMode="auto">
          <a:xfrm>
            <a:off x="5001602" y="4372724"/>
            <a:ext cx="654027" cy="167347"/>
          </a:xfrm>
          <a:prstGeom prst="rightArrow">
            <a:avLst>
              <a:gd name="adj1" fmla="val 50000"/>
              <a:gd name="adj2" fmla="val 50000"/>
            </a:avLst>
          </a:prstGeom>
          <a:noFill/>
          <a:ln w="25400">
            <a:solidFill>
              <a:schemeClr val="tx1"/>
            </a:solidFill>
            <a:miter lim="800000"/>
            <a:headEnd/>
            <a:tailEnd/>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79" name="AutoShape 53">
            <a:extLst>
              <a:ext uri="{FF2B5EF4-FFF2-40B4-BE49-F238E27FC236}">
                <a16:creationId xmlns:a16="http://schemas.microsoft.com/office/drawing/2014/main" id="{2C6C80B5-4AF8-4640-9259-711EE48BE400}"/>
              </a:ext>
            </a:extLst>
          </p:cNvPr>
          <p:cNvSpPr>
            <a:spLocks noChangeArrowheads="1"/>
          </p:cNvSpPr>
          <p:nvPr/>
        </p:nvSpPr>
        <p:spPr bwMode="auto">
          <a:xfrm>
            <a:off x="7555648" y="4377233"/>
            <a:ext cx="575230" cy="147145"/>
          </a:xfrm>
          <a:prstGeom prst="rightArrow">
            <a:avLst>
              <a:gd name="adj1" fmla="val 50000"/>
              <a:gd name="adj2" fmla="val 50000"/>
            </a:avLst>
          </a:prstGeom>
          <a:noFill/>
          <a:ln w="25400">
            <a:solidFill>
              <a:schemeClr val="tx1"/>
            </a:solidFill>
            <a:miter lim="800000"/>
            <a:headEnd/>
            <a:tailEnd/>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80" name="Rectangle 25">
            <a:extLst>
              <a:ext uri="{FF2B5EF4-FFF2-40B4-BE49-F238E27FC236}">
                <a16:creationId xmlns:a16="http://schemas.microsoft.com/office/drawing/2014/main" id="{577C5E6B-0C51-43C8-9BC1-85FA02B46EAC}"/>
              </a:ext>
            </a:extLst>
          </p:cNvPr>
          <p:cNvSpPr>
            <a:spLocks noChangeArrowheads="1"/>
          </p:cNvSpPr>
          <p:nvPr/>
        </p:nvSpPr>
        <p:spPr bwMode="auto">
          <a:xfrm>
            <a:off x="4977033" y="4031275"/>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dirty="0">
                <a:cs typeface="+mn-ea"/>
                <a:sym typeface="+mn-lt"/>
              </a:rPr>
              <a:t>发送</a:t>
            </a:r>
            <a:endParaRPr kumimoji="1" lang="en-US" altLang="zh-CN" sz="1600" dirty="0">
              <a:cs typeface="+mn-ea"/>
              <a:sym typeface="+mn-lt"/>
            </a:endParaRPr>
          </a:p>
        </p:txBody>
      </p:sp>
      <p:sp>
        <p:nvSpPr>
          <p:cNvPr id="81" name="Rectangle 25">
            <a:extLst>
              <a:ext uri="{FF2B5EF4-FFF2-40B4-BE49-F238E27FC236}">
                <a16:creationId xmlns:a16="http://schemas.microsoft.com/office/drawing/2014/main" id="{2A629165-B277-4046-8A07-CD7B9543B3F1}"/>
              </a:ext>
            </a:extLst>
          </p:cNvPr>
          <p:cNvSpPr>
            <a:spLocks noChangeArrowheads="1"/>
          </p:cNvSpPr>
          <p:nvPr/>
        </p:nvSpPr>
        <p:spPr bwMode="auto">
          <a:xfrm>
            <a:off x="7592439" y="4021688"/>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dirty="0">
                <a:cs typeface="+mn-ea"/>
                <a:sym typeface="+mn-lt"/>
              </a:rPr>
              <a:t>接收</a:t>
            </a:r>
            <a:endParaRPr kumimoji="1" lang="en-US" altLang="zh-CN" sz="1600" dirty="0">
              <a:cs typeface="+mn-ea"/>
              <a:sym typeface="+mn-lt"/>
            </a:endParaRPr>
          </a:p>
        </p:txBody>
      </p:sp>
      <p:sp>
        <p:nvSpPr>
          <p:cNvPr id="6" name="AutoShape 75">
            <a:extLst>
              <a:ext uri="{FF2B5EF4-FFF2-40B4-BE49-F238E27FC236}">
                <a16:creationId xmlns:a16="http://schemas.microsoft.com/office/drawing/2014/main" id="{5229B587-764F-1372-F9B7-878EC53AD16E}"/>
              </a:ext>
            </a:extLst>
          </p:cNvPr>
          <p:cNvSpPr>
            <a:spLocks noChangeArrowheads="1"/>
          </p:cNvSpPr>
          <p:nvPr/>
        </p:nvSpPr>
        <p:spPr bwMode="auto">
          <a:xfrm>
            <a:off x="3960555" y="3986610"/>
            <a:ext cx="264193" cy="326393"/>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44" name="AutoShape 12">
            <a:extLst>
              <a:ext uri="{FF2B5EF4-FFF2-40B4-BE49-F238E27FC236}">
                <a16:creationId xmlns:a16="http://schemas.microsoft.com/office/drawing/2014/main" id="{45CAC730-A376-C131-06C2-D590D7B4F741}"/>
              </a:ext>
            </a:extLst>
          </p:cNvPr>
          <p:cNvSpPr>
            <a:spLocks noChangeArrowheads="1"/>
          </p:cNvSpPr>
          <p:nvPr/>
        </p:nvSpPr>
        <p:spPr bwMode="auto">
          <a:xfrm flipV="1">
            <a:off x="9048837" y="3987153"/>
            <a:ext cx="258613" cy="325850"/>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69" name="Rectangle 35">
            <a:extLst>
              <a:ext uri="{FF2B5EF4-FFF2-40B4-BE49-F238E27FC236}">
                <a16:creationId xmlns:a16="http://schemas.microsoft.com/office/drawing/2014/main" id="{4ABDAC8F-4BAC-F784-6FE6-0F54C7709BE5}"/>
              </a:ext>
            </a:extLst>
          </p:cNvPr>
          <p:cNvSpPr>
            <a:spLocks noChangeArrowheads="1"/>
          </p:cNvSpPr>
          <p:nvPr/>
        </p:nvSpPr>
        <p:spPr bwMode="auto">
          <a:xfrm>
            <a:off x="5373234" y="5413591"/>
            <a:ext cx="2226710" cy="259376"/>
          </a:xfrm>
          <a:prstGeom prst="rect">
            <a:avLst/>
          </a:prstGeom>
          <a:solidFill>
            <a:srgbClr val="CCECFF"/>
          </a:solidFill>
          <a:ln w="9525">
            <a:solidFill>
              <a:schemeClr val="tx1"/>
            </a:solidFill>
            <a:miter lim="800000"/>
            <a:headEnd/>
            <a:tailEnd/>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sz="1400" dirty="0">
                <a:solidFill>
                  <a:srgbClr val="333399"/>
                </a:solidFill>
                <a:ea typeface="黑体" panose="02010609060101010101" pitchFamily="49" charset="-122"/>
              </a:rPr>
              <a:t>1010</a:t>
            </a:r>
            <a:r>
              <a:rPr kumimoji="1" lang="en-US" altLang="zh-CN" sz="1400" b="1" dirty="0">
                <a:cs typeface="+mn-ea"/>
                <a:sym typeface="+mn-lt"/>
              </a:rPr>
              <a:t> …  </a:t>
            </a:r>
            <a:r>
              <a:rPr lang="en-US" altLang="zh-CN" sz="1400" dirty="0">
                <a:solidFill>
                  <a:srgbClr val="333399"/>
                </a:solidFill>
                <a:ea typeface="黑体" panose="02010609060101010101" pitchFamily="49" charset="-122"/>
              </a:rPr>
              <a:t> </a:t>
            </a:r>
            <a:r>
              <a:rPr lang="zh-CN" altLang="en-US" sz="1400" dirty="0">
                <a:solidFill>
                  <a:srgbClr val="333399"/>
                </a:solidFill>
                <a:ea typeface="黑体" panose="02010609060101010101" pitchFamily="49" charset="-122"/>
              </a:rPr>
              <a:t>比  特  流</a:t>
            </a:r>
            <a:r>
              <a:rPr kumimoji="1" lang="en-US" altLang="zh-CN" sz="1400" b="1" dirty="0">
                <a:cs typeface="+mn-ea"/>
                <a:sym typeface="+mn-lt"/>
              </a:rPr>
              <a:t>  …</a:t>
            </a:r>
            <a:r>
              <a:rPr lang="zh-CN" altLang="en-US" sz="1400" dirty="0">
                <a:solidFill>
                  <a:srgbClr val="333399"/>
                </a:solidFill>
                <a:ea typeface="黑体" panose="02010609060101010101" pitchFamily="49" charset="-122"/>
              </a:rPr>
              <a:t> </a:t>
            </a:r>
            <a:r>
              <a:rPr lang="en-US" altLang="zh-CN" sz="1400" dirty="0">
                <a:solidFill>
                  <a:srgbClr val="333399"/>
                </a:solidFill>
                <a:ea typeface="黑体" panose="02010609060101010101" pitchFamily="49" charset="-122"/>
                <a:sym typeface="+mn-lt"/>
              </a:rPr>
              <a:t>0110</a:t>
            </a:r>
            <a:endParaRPr lang="en-US" altLang="zh-CN" sz="1400" dirty="0">
              <a:solidFill>
                <a:srgbClr val="333399"/>
              </a:solidFill>
              <a:ea typeface="黑体" panose="02010609060101010101" pitchFamily="49" charset="-122"/>
            </a:endParaRPr>
          </a:p>
        </p:txBody>
      </p:sp>
      <p:sp>
        <p:nvSpPr>
          <p:cNvPr id="53" name="AutoShape 75">
            <a:extLst>
              <a:ext uri="{FF2B5EF4-FFF2-40B4-BE49-F238E27FC236}">
                <a16:creationId xmlns:a16="http://schemas.microsoft.com/office/drawing/2014/main" id="{EE3B16B4-FB68-4007-9CF2-69D3D3F87E88}"/>
              </a:ext>
            </a:extLst>
          </p:cNvPr>
          <p:cNvSpPr>
            <a:spLocks noChangeArrowheads="1"/>
          </p:cNvSpPr>
          <p:nvPr/>
        </p:nvSpPr>
        <p:spPr bwMode="auto">
          <a:xfrm>
            <a:off x="3960743" y="4668489"/>
            <a:ext cx="265827" cy="285042"/>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72" name="AutoShape 12">
            <a:extLst>
              <a:ext uri="{FF2B5EF4-FFF2-40B4-BE49-F238E27FC236}">
                <a16:creationId xmlns:a16="http://schemas.microsoft.com/office/drawing/2014/main" id="{44DA718D-EF63-C2A6-A441-77A8AB47FD2F}"/>
              </a:ext>
            </a:extLst>
          </p:cNvPr>
          <p:cNvSpPr>
            <a:spLocks noChangeArrowheads="1"/>
          </p:cNvSpPr>
          <p:nvPr/>
        </p:nvSpPr>
        <p:spPr bwMode="auto">
          <a:xfrm flipV="1">
            <a:off x="9041623" y="4691293"/>
            <a:ext cx="265827" cy="259375"/>
          </a:xfrm>
          <a:prstGeom prst="downArrow">
            <a:avLst>
              <a:gd name="adj1" fmla="val 50000"/>
              <a:gd name="adj2" fmla="val 43231"/>
            </a:avLst>
          </a:prstGeom>
          <a:noFill/>
          <a:ln w="19050">
            <a:solidFill>
              <a:schemeClr val="tx1"/>
            </a:solidFill>
            <a:miter lim="800000"/>
            <a:headEnd/>
            <a:tailEnd/>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73" name="Rectangle 70">
            <a:extLst>
              <a:ext uri="{FF2B5EF4-FFF2-40B4-BE49-F238E27FC236}">
                <a16:creationId xmlns:a16="http://schemas.microsoft.com/office/drawing/2014/main" id="{F905DA7B-8B90-A4AD-60A4-F18E523C5EB3}"/>
              </a:ext>
            </a:extLst>
          </p:cNvPr>
          <p:cNvSpPr>
            <a:spLocks noChangeArrowheads="1"/>
          </p:cNvSpPr>
          <p:nvPr/>
        </p:nvSpPr>
        <p:spPr bwMode="auto">
          <a:xfrm>
            <a:off x="5862826" y="4364616"/>
            <a:ext cx="1333878" cy="275649"/>
          </a:xfrm>
          <a:prstGeom prst="rect">
            <a:avLst/>
          </a:prstGeom>
          <a:solidFill>
            <a:schemeClr val="accent3">
              <a:lumMod val="20000"/>
              <a:lumOff val="80000"/>
            </a:schemeClr>
          </a:solidFill>
          <a:ln w="12700">
            <a:solidFill>
              <a:schemeClr val="tx1"/>
            </a:solidFill>
            <a:miter lim="800000"/>
            <a:headEnd/>
            <a:tailEnd/>
          </a:ln>
          <a:effectLst/>
        </p:spPr>
        <p:txBody>
          <a:bodyPr wrap="none" anchor="ctr"/>
          <a:lstStyle/>
          <a:p>
            <a:pPr algn="ctr" defTabSz="1015975" eaLnBrk="0" hangingPunct="0">
              <a:lnSpc>
                <a:spcPct val="120000"/>
              </a:lnSpc>
            </a:pPr>
            <a:endParaRPr kumimoji="1" lang="zh-CN" altLang="zh-CN" sz="1600" b="1">
              <a:solidFill>
                <a:srgbClr val="000099"/>
              </a:solidFill>
              <a:cs typeface="+mn-ea"/>
              <a:sym typeface="+mn-lt"/>
            </a:endParaRPr>
          </a:p>
        </p:txBody>
      </p:sp>
      <p:sp>
        <p:nvSpPr>
          <p:cNvPr id="74" name="Rectangle 76">
            <a:extLst>
              <a:ext uri="{FF2B5EF4-FFF2-40B4-BE49-F238E27FC236}">
                <a16:creationId xmlns:a16="http://schemas.microsoft.com/office/drawing/2014/main" id="{FE42D5ED-6A7C-D564-4B21-B4CAAF035E4A}"/>
              </a:ext>
            </a:extLst>
          </p:cNvPr>
          <p:cNvSpPr>
            <a:spLocks noChangeArrowheads="1"/>
          </p:cNvSpPr>
          <p:nvPr/>
        </p:nvSpPr>
        <p:spPr bwMode="auto">
          <a:xfrm>
            <a:off x="6102811" y="4372724"/>
            <a:ext cx="863939" cy="257330"/>
          </a:xfrm>
          <a:prstGeom prst="rect">
            <a:avLst/>
          </a:prstGeom>
          <a:solidFill>
            <a:schemeClr val="bg2">
              <a:lumMod val="90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Tree>
    <p:extLst>
      <p:ext uri="{BB962C8B-B14F-4D97-AF65-F5344CB8AC3E}">
        <p14:creationId xmlns:p14="http://schemas.microsoft.com/office/powerpoint/2010/main" val="2278339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CB4D28-FB7E-498C-B500-15499A3AAB2C}"/>
              </a:ext>
            </a:extLst>
          </p:cNvPr>
          <p:cNvSpPr>
            <a:spLocks noGrp="1"/>
          </p:cNvSpPr>
          <p:nvPr>
            <p:ph type="title"/>
          </p:nvPr>
        </p:nvSpPr>
        <p:spPr/>
        <p:txBody>
          <a:bodyPr/>
          <a:lstStyle/>
          <a:p>
            <a:r>
              <a:rPr lang="en-US" altLang="zh-CN" dirty="0"/>
              <a:t>SR</a:t>
            </a:r>
            <a:r>
              <a:rPr lang="zh-CN" altLang="en-US" dirty="0"/>
              <a:t>解决数据帧丢失问题</a:t>
            </a:r>
          </a:p>
        </p:txBody>
      </p:sp>
      <p:sp>
        <p:nvSpPr>
          <p:cNvPr id="4" name="灯片编号占位符 3">
            <a:extLst>
              <a:ext uri="{FF2B5EF4-FFF2-40B4-BE49-F238E27FC236}">
                <a16:creationId xmlns:a16="http://schemas.microsoft.com/office/drawing/2014/main" id="{FCB2C62E-F3E0-4E4E-AC64-BBD122642549}"/>
              </a:ext>
            </a:extLst>
          </p:cNvPr>
          <p:cNvSpPr>
            <a:spLocks noGrp="1"/>
          </p:cNvSpPr>
          <p:nvPr>
            <p:ph type="sldNum" sz="quarter" idx="12"/>
          </p:nvPr>
        </p:nvSpPr>
        <p:spPr/>
        <p:txBody>
          <a:bodyPr/>
          <a:lstStyle/>
          <a:p>
            <a:fld id="{C8BB1146-E542-4D4E-B8E9-6919A11DDD48}" type="slidenum">
              <a:rPr lang="en-US" smtClean="0"/>
              <a:t>70</a:t>
            </a:fld>
            <a:endParaRPr lang="en-US"/>
          </a:p>
        </p:txBody>
      </p:sp>
      <p:sp>
        <p:nvSpPr>
          <p:cNvPr id="5" name="Line 41">
            <a:extLst>
              <a:ext uri="{FF2B5EF4-FFF2-40B4-BE49-F238E27FC236}">
                <a16:creationId xmlns:a16="http://schemas.microsoft.com/office/drawing/2014/main" id="{5D6EBC66-C4C5-4FAF-B001-EF76CF33CD17}"/>
              </a:ext>
            </a:extLst>
          </p:cNvPr>
          <p:cNvSpPr>
            <a:spLocks noChangeShapeType="1"/>
          </p:cNvSpPr>
          <p:nvPr/>
        </p:nvSpPr>
        <p:spPr bwMode="auto">
          <a:xfrm>
            <a:off x="4224655" y="1454382"/>
            <a:ext cx="3235389"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 name="Text Box 3">
            <a:extLst>
              <a:ext uri="{FF2B5EF4-FFF2-40B4-BE49-F238E27FC236}">
                <a16:creationId xmlns:a16="http://schemas.microsoft.com/office/drawing/2014/main" id="{D1AB1A71-E42E-4128-8702-780A0502ABDE}"/>
              </a:ext>
            </a:extLst>
          </p:cNvPr>
          <p:cNvSpPr txBox="1">
            <a:spLocks noChangeArrowheads="1"/>
          </p:cNvSpPr>
          <p:nvPr/>
        </p:nvSpPr>
        <p:spPr bwMode="auto">
          <a:xfrm>
            <a:off x="3573171" y="1720429"/>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0</a:t>
            </a:r>
          </a:p>
        </p:txBody>
      </p:sp>
      <p:sp>
        <p:nvSpPr>
          <p:cNvPr id="7" name="Text Box 4">
            <a:extLst>
              <a:ext uri="{FF2B5EF4-FFF2-40B4-BE49-F238E27FC236}">
                <a16:creationId xmlns:a16="http://schemas.microsoft.com/office/drawing/2014/main" id="{99111F48-F082-4790-9912-69F2C304A549}"/>
              </a:ext>
            </a:extLst>
          </p:cNvPr>
          <p:cNvSpPr txBox="1">
            <a:spLocks noChangeArrowheads="1"/>
          </p:cNvSpPr>
          <p:nvPr/>
        </p:nvSpPr>
        <p:spPr bwMode="auto">
          <a:xfrm>
            <a:off x="2700925" y="1231466"/>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站点</a:t>
            </a:r>
            <a:r>
              <a:rPr lang="en-US" altLang="zh-CN" sz="2000" dirty="0">
                <a:solidFill>
                  <a:srgbClr val="000000"/>
                </a:solidFill>
                <a:cs typeface="+mn-ea"/>
                <a:sym typeface="+mn-lt"/>
              </a:rPr>
              <a:t>A</a:t>
            </a:r>
          </a:p>
        </p:txBody>
      </p:sp>
      <p:sp>
        <p:nvSpPr>
          <p:cNvPr id="8" name="Text Box 5">
            <a:extLst>
              <a:ext uri="{FF2B5EF4-FFF2-40B4-BE49-F238E27FC236}">
                <a16:creationId xmlns:a16="http://schemas.microsoft.com/office/drawing/2014/main" id="{C2B8C457-BBDB-4FBE-94CA-84C287921694}"/>
              </a:ext>
            </a:extLst>
          </p:cNvPr>
          <p:cNvSpPr txBox="1">
            <a:spLocks noChangeArrowheads="1"/>
          </p:cNvSpPr>
          <p:nvPr/>
        </p:nvSpPr>
        <p:spPr bwMode="auto">
          <a:xfrm>
            <a:off x="8180371" y="1239452"/>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站点</a:t>
            </a:r>
            <a:r>
              <a:rPr lang="en-US" altLang="zh-CN" sz="2000" dirty="0">
                <a:solidFill>
                  <a:srgbClr val="000000"/>
                </a:solidFill>
                <a:cs typeface="+mn-ea"/>
                <a:sym typeface="+mn-lt"/>
              </a:rPr>
              <a:t>B</a:t>
            </a:r>
          </a:p>
        </p:txBody>
      </p:sp>
      <p:sp>
        <p:nvSpPr>
          <p:cNvPr id="11" name="Text Box 8">
            <a:extLst>
              <a:ext uri="{FF2B5EF4-FFF2-40B4-BE49-F238E27FC236}">
                <a16:creationId xmlns:a16="http://schemas.microsoft.com/office/drawing/2014/main" id="{4080C608-4E98-462B-8C16-5E448360CF35}"/>
              </a:ext>
            </a:extLst>
          </p:cNvPr>
          <p:cNvSpPr txBox="1">
            <a:spLocks noChangeArrowheads="1"/>
          </p:cNvSpPr>
          <p:nvPr/>
        </p:nvSpPr>
        <p:spPr bwMode="auto">
          <a:xfrm>
            <a:off x="3573171" y="2080791"/>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1</a:t>
            </a:r>
          </a:p>
        </p:txBody>
      </p:sp>
      <p:sp>
        <p:nvSpPr>
          <p:cNvPr id="12" name="Text Box 9">
            <a:extLst>
              <a:ext uri="{FF2B5EF4-FFF2-40B4-BE49-F238E27FC236}">
                <a16:creationId xmlns:a16="http://schemas.microsoft.com/office/drawing/2014/main" id="{17AD6757-C70B-4FBF-810E-50E2900B8950}"/>
              </a:ext>
            </a:extLst>
          </p:cNvPr>
          <p:cNvSpPr txBox="1">
            <a:spLocks noChangeArrowheads="1"/>
          </p:cNvSpPr>
          <p:nvPr/>
        </p:nvSpPr>
        <p:spPr bwMode="auto">
          <a:xfrm>
            <a:off x="3573171" y="2801516"/>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3</a:t>
            </a:r>
          </a:p>
        </p:txBody>
      </p:sp>
      <p:sp>
        <p:nvSpPr>
          <p:cNvPr id="13" name="Text Box 10">
            <a:extLst>
              <a:ext uri="{FF2B5EF4-FFF2-40B4-BE49-F238E27FC236}">
                <a16:creationId xmlns:a16="http://schemas.microsoft.com/office/drawing/2014/main" id="{6F74A68A-03A3-4AFA-A8D0-6B78CE634243}"/>
              </a:ext>
            </a:extLst>
          </p:cNvPr>
          <p:cNvSpPr txBox="1">
            <a:spLocks noChangeArrowheads="1"/>
          </p:cNvSpPr>
          <p:nvPr/>
        </p:nvSpPr>
        <p:spPr bwMode="auto">
          <a:xfrm>
            <a:off x="3573171" y="3520654"/>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5</a:t>
            </a:r>
          </a:p>
        </p:txBody>
      </p:sp>
      <p:sp>
        <p:nvSpPr>
          <p:cNvPr id="14" name="Text Box 11">
            <a:extLst>
              <a:ext uri="{FF2B5EF4-FFF2-40B4-BE49-F238E27FC236}">
                <a16:creationId xmlns:a16="http://schemas.microsoft.com/office/drawing/2014/main" id="{334063D5-C925-4AC4-8A2D-1A567AD6DC72}"/>
              </a:ext>
            </a:extLst>
          </p:cNvPr>
          <p:cNvSpPr txBox="1">
            <a:spLocks noChangeArrowheads="1"/>
          </p:cNvSpPr>
          <p:nvPr/>
        </p:nvSpPr>
        <p:spPr bwMode="auto">
          <a:xfrm>
            <a:off x="3573171" y="2441154"/>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2</a:t>
            </a:r>
          </a:p>
        </p:txBody>
      </p:sp>
      <p:sp>
        <p:nvSpPr>
          <p:cNvPr id="15" name="Text Box 12">
            <a:extLst>
              <a:ext uri="{FF2B5EF4-FFF2-40B4-BE49-F238E27FC236}">
                <a16:creationId xmlns:a16="http://schemas.microsoft.com/office/drawing/2014/main" id="{7B883C22-4741-4EDA-ACC3-8EECBC844109}"/>
              </a:ext>
            </a:extLst>
          </p:cNvPr>
          <p:cNvSpPr txBox="1">
            <a:spLocks noChangeArrowheads="1"/>
          </p:cNvSpPr>
          <p:nvPr/>
        </p:nvSpPr>
        <p:spPr bwMode="auto">
          <a:xfrm>
            <a:off x="3573171" y="3161879"/>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4</a:t>
            </a:r>
          </a:p>
        </p:txBody>
      </p:sp>
      <p:sp>
        <p:nvSpPr>
          <p:cNvPr id="16" name="Text Box 13">
            <a:extLst>
              <a:ext uri="{FF2B5EF4-FFF2-40B4-BE49-F238E27FC236}">
                <a16:creationId xmlns:a16="http://schemas.microsoft.com/office/drawing/2014/main" id="{36B0140D-0D44-4ED6-8CD2-F28E8D40FC53}"/>
              </a:ext>
            </a:extLst>
          </p:cNvPr>
          <p:cNvSpPr txBox="1">
            <a:spLocks noChangeArrowheads="1"/>
          </p:cNvSpPr>
          <p:nvPr/>
        </p:nvSpPr>
        <p:spPr bwMode="auto">
          <a:xfrm>
            <a:off x="3573171" y="3881016"/>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2</a:t>
            </a:r>
          </a:p>
        </p:txBody>
      </p:sp>
      <p:sp>
        <p:nvSpPr>
          <p:cNvPr id="17" name="Text Box 16">
            <a:extLst>
              <a:ext uri="{FF2B5EF4-FFF2-40B4-BE49-F238E27FC236}">
                <a16:creationId xmlns:a16="http://schemas.microsoft.com/office/drawing/2014/main" id="{8CE60C51-C24B-42F0-8D9F-AE5C7F230318}"/>
              </a:ext>
            </a:extLst>
          </p:cNvPr>
          <p:cNvSpPr txBox="1">
            <a:spLocks noChangeArrowheads="1"/>
          </p:cNvSpPr>
          <p:nvPr/>
        </p:nvSpPr>
        <p:spPr bwMode="auto">
          <a:xfrm>
            <a:off x="7318083" y="1793454"/>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chemeClr val="bg1"/>
                </a:solidFill>
                <a:effectLst/>
                <a:uLnTx/>
                <a:uFillTx/>
                <a:cs typeface="+mn-ea"/>
                <a:sym typeface="+mn-lt"/>
              </a:rPr>
              <a:t>数据帧</a:t>
            </a:r>
            <a:r>
              <a:rPr kumimoji="0" lang="en-US" altLang="zh-CN" sz="1600" b="0" i="0" u="none" strike="noStrike" kern="0" cap="none" spc="0" normalizeH="0" baseline="0" noProof="0" dirty="0">
                <a:ln>
                  <a:noFill/>
                </a:ln>
                <a:solidFill>
                  <a:schemeClr val="bg1"/>
                </a:solidFill>
                <a:effectLst/>
                <a:uLnTx/>
                <a:uFillTx/>
                <a:cs typeface="+mn-ea"/>
                <a:sym typeface="+mn-lt"/>
              </a:rPr>
              <a:t>0</a:t>
            </a:r>
          </a:p>
        </p:txBody>
      </p:sp>
      <p:sp>
        <p:nvSpPr>
          <p:cNvPr id="18" name="Text Box 17">
            <a:extLst>
              <a:ext uri="{FF2B5EF4-FFF2-40B4-BE49-F238E27FC236}">
                <a16:creationId xmlns:a16="http://schemas.microsoft.com/office/drawing/2014/main" id="{1BF36AB1-6BD6-4543-BF18-C5E32AE92564}"/>
              </a:ext>
            </a:extLst>
          </p:cNvPr>
          <p:cNvSpPr txBox="1">
            <a:spLocks noChangeArrowheads="1"/>
          </p:cNvSpPr>
          <p:nvPr/>
        </p:nvSpPr>
        <p:spPr bwMode="auto">
          <a:xfrm>
            <a:off x="7318083" y="2153816"/>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1</a:t>
            </a:r>
          </a:p>
        </p:txBody>
      </p:sp>
      <p:sp>
        <p:nvSpPr>
          <p:cNvPr id="19" name="Text Box 18">
            <a:extLst>
              <a:ext uri="{FF2B5EF4-FFF2-40B4-BE49-F238E27FC236}">
                <a16:creationId xmlns:a16="http://schemas.microsoft.com/office/drawing/2014/main" id="{792F052A-1A41-44FF-8550-2A16574C66AD}"/>
              </a:ext>
            </a:extLst>
          </p:cNvPr>
          <p:cNvSpPr txBox="1">
            <a:spLocks noChangeArrowheads="1"/>
          </p:cNvSpPr>
          <p:nvPr/>
        </p:nvSpPr>
        <p:spPr bwMode="auto">
          <a:xfrm>
            <a:off x="7318083" y="2993604"/>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3</a:t>
            </a:r>
          </a:p>
        </p:txBody>
      </p:sp>
      <p:sp>
        <p:nvSpPr>
          <p:cNvPr id="20" name="Text Box 19">
            <a:extLst>
              <a:ext uri="{FF2B5EF4-FFF2-40B4-BE49-F238E27FC236}">
                <a16:creationId xmlns:a16="http://schemas.microsoft.com/office/drawing/2014/main" id="{8F1626D5-4183-450F-AED5-9AC1E7527A53}"/>
              </a:ext>
            </a:extLst>
          </p:cNvPr>
          <p:cNvSpPr txBox="1">
            <a:spLocks noChangeArrowheads="1"/>
          </p:cNvSpPr>
          <p:nvPr/>
        </p:nvSpPr>
        <p:spPr bwMode="auto">
          <a:xfrm>
            <a:off x="7318083" y="4085169"/>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5</a:t>
            </a:r>
          </a:p>
        </p:txBody>
      </p:sp>
      <p:sp>
        <p:nvSpPr>
          <p:cNvPr id="21" name="Text Box 20">
            <a:extLst>
              <a:ext uri="{FF2B5EF4-FFF2-40B4-BE49-F238E27FC236}">
                <a16:creationId xmlns:a16="http://schemas.microsoft.com/office/drawing/2014/main" id="{02B9230B-4772-4507-992F-EE12005ACBD4}"/>
              </a:ext>
            </a:extLst>
          </p:cNvPr>
          <p:cNvSpPr txBox="1">
            <a:spLocks noChangeArrowheads="1"/>
          </p:cNvSpPr>
          <p:nvPr/>
        </p:nvSpPr>
        <p:spPr bwMode="auto">
          <a:xfrm>
            <a:off x="7318083" y="3713694"/>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4</a:t>
            </a:r>
          </a:p>
        </p:txBody>
      </p:sp>
      <p:sp>
        <p:nvSpPr>
          <p:cNvPr id="22" name="Text Box 21">
            <a:extLst>
              <a:ext uri="{FF2B5EF4-FFF2-40B4-BE49-F238E27FC236}">
                <a16:creationId xmlns:a16="http://schemas.microsoft.com/office/drawing/2014/main" id="{157EEF5E-83AA-4BD7-BC83-8D79946C0213}"/>
              </a:ext>
            </a:extLst>
          </p:cNvPr>
          <p:cNvSpPr txBox="1">
            <a:spLocks noChangeArrowheads="1"/>
          </p:cNvSpPr>
          <p:nvPr/>
        </p:nvSpPr>
        <p:spPr bwMode="auto">
          <a:xfrm>
            <a:off x="7318083" y="4445531"/>
            <a:ext cx="914033" cy="362343"/>
          </a:xfrm>
          <a:prstGeom prst="rect">
            <a:avLst/>
          </a:prstGeom>
          <a:solidFill>
            <a:srgbClr val="0099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2</a:t>
            </a:r>
          </a:p>
        </p:txBody>
      </p:sp>
      <p:sp>
        <p:nvSpPr>
          <p:cNvPr id="23" name="Text Box 22">
            <a:extLst>
              <a:ext uri="{FF2B5EF4-FFF2-40B4-BE49-F238E27FC236}">
                <a16:creationId xmlns:a16="http://schemas.microsoft.com/office/drawing/2014/main" id="{8198C2AD-2D8F-4FB4-8E42-6459BF1C43DE}"/>
              </a:ext>
            </a:extLst>
          </p:cNvPr>
          <p:cNvSpPr txBox="1">
            <a:spLocks noChangeArrowheads="1"/>
          </p:cNvSpPr>
          <p:nvPr/>
        </p:nvSpPr>
        <p:spPr bwMode="auto">
          <a:xfrm>
            <a:off x="7417455" y="4805894"/>
            <a:ext cx="718466" cy="360612"/>
          </a:xfrm>
          <a:prstGeom prst="rect">
            <a:avLst/>
          </a:prstGeom>
          <a:solidFill>
            <a:srgbClr val="99CC00">
              <a:alpha val="44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rgbClr val="000000"/>
                </a:solidFill>
                <a:effectLst/>
                <a:uLnTx/>
                <a:uFillTx/>
                <a:cs typeface="+mn-ea"/>
              </a:defRPr>
            </a:lvl1pPr>
          </a:lstStyle>
          <a:p>
            <a:r>
              <a:rPr lang="en-US" altLang="zh-CN" dirty="0">
                <a:sym typeface="+mn-lt"/>
              </a:rPr>
              <a:t>ACK5</a:t>
            </a:r>
          </a:p>
        </p:txBody>
      </p:sp>
      <p:sp>
        <p:nvSpPr>
          <p:cNvPr id="24" name="Text Box 23">
            <a:extLst>
              <a:ext uri="{FF2B5EF4-FFF2-40B4-BE49-F238E27FC236}">
                <a16:creationId xmlns:a16="http://schemas.microsoft.com/office/drawing/2014/main" id="{8F7663D7-F168-4B69-90BC-5662584178DF}"/>
              </a:ext>
            </a:extLst>
          </p:cNvPr>
          <p:cNvSpPr txBox="1">
            <a:spLocks noChangeArrowheads="1"/>
          </p:cNvSpPr>
          <p:nvPr/>
        </p:nvSpPr>
        <p:spPr bwMode="auto">
          <a:xfrm>
            <a:off x="7461905" y="3353966"/>
            <a:ext cx="718466" cy="360612"/>
          </a:xfrm>
          <a:prstGeom prst="rect">
            <a:avLst/>
          </a:prstGeom>
          <a:solidFill>
            <a:srgbClr val="99CC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NAK2</a:t>
            </a:r>
          </a:p>
        </p:txBody>
      </p:sp>
      <p:sp>
        <p:nvSpPr>
          <p:cNvPr id="25" name="Line 24">
            <a:extLst>
              <a:ext uri="{FF2B5EF4-FFF2-40B4-BE49-F238E27FC236}">
                <a16:creationId xmlns:a16="http://schemas.microsoft.com/office/drawing/2014/main" id="{10FA22F2-74C7-4057-A9F2-C63FBDE259D5}"/>
              </a:ext>
            </a:extLst>
          </p:cNvPr>
          <p:cNvSpPr>
            <a:spLocks noChangeShapeType="1"/>
          </p:cNvSpPr>
          <p:nvPr/>
        </p:nvSpPr>
        <p:spPr bwMode="auto">
          <a:xfrm>
            <a:off x="4511994" y="1864892"/>
            <a:ext cx="2809875" cy="1444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6" name="Line 25">
            <a:extLst>
              <a:ext uri="{FF2B5EF4-FFF2-40B4-BE49-F238E27FC236}">
                <a16:creationId xmlns:a16="http://schemas.microsoft.com/office/drawing/2014/main" id="{ACD268FB-63D5-4378-85CE-677C6766DFE8}"/>
              </a:ext>
            </a:extLst>
          </p:cNvPr>
          <p:cNvSpPr>
            <a:spLocks noChangeShapeType="1"/>
          </p:cNvSpPr>
          <p:nvPr/>
        </p:nvSpPr>
        <p:spPr bwMode="auto">
          <a:xfrm>
            <a:off x="4511994" y="2225254"/>
            <a:ext cx="2809875" cy="14446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7" name="Line 26">
            <a:extLst>
              <a:ext uri="{FF2B5EF4-FFF2-40B4-BE49-F238E27FC236}">
                <a16:creationId xmlns:a16="http://schemas.microsoft.com/office/drawing/2014/main" id="{70BC5331-1458-454C-9951-8DECD45D9BD2}"/>
              </a:ext>
            </a:extLst>
          </p:cNvPr>
          <p:cNvSpPr>
            <a:spLocks noChangeShapeType="1"/>
          </p:cNvSpPr>
          <p:nvPr/>
        </p:nvSpPr>
        <p:spPr bwMode="auto">
          <a:xfrm>
            <a:off x="4511993" y="2585617"/>
            <a:ext cx="1441450" cy="1190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8" name="Line 27">
            <a:extLst>
              <a:ext uri="{FF2B5EF4-FFF2-40B4-BE49-F238E27FC236}">
                <a16:creationId xmlns:a16="http://schemas.microsoft.com/office/drawing/2014/main" id="{F8414AFC-9CC1-49A1-86A4-3621CB039327}"/>
              </a:ext>
            </a:extLst>
          </p:cNvPr>
          <p:cNvSpPr>
            <a:spLocks noChangeShapeType="1"/>
          </p:cNvSpPr>
          <p:nvPr/>
        </p:nvSpPr>
        <p:spPr bwMode="auto">
          <a:xfrm>
            <a:off x="4511994" y="2945980"/>
            <a:ext cx="2808287" cy="2635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9" name="Line 28">
            <a:extLst>
              <a:ext uri="{FF2B5EF4-FFF2-40B4-BE49-F238E27FC236}">
                <a16:creationId xmlns:a16="http://schemas.microsoft.com/office/drawing/2014/main" id="{55BC1E99-E4D2-47FC-BC60-44114F56C2BC}"/>
              </a:ext>
            </a:extLst>
          </p:cNvPr>
          <p:cNvSpPr>
            <a:spLocks noChangeShapeType="1"/>
          </p:cNvSpPr>
          <p:nvPr/>
        </p:nvSpPr>
        <p:spPr bwMode="auto">
          <a:xfrm>
            <a:off x="4511994" y="4025480"/>
            <a:ext cx="2808287" cy="6238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0" name="Line 29">
            <a:extLst>
              <a:ext uri="{FF2B5EF4-FFF2-40B4-BE49-F238E27FC236}">
                <a16:creationId xmlns:a16="http://schemas.microsoft.com/office/drawing/2014/main" id="{64BA0645-FA33-4BBA-AE26-69726261F09A}"/>
              </a:ext>
            </a:extLst>
          </p:cNvPr>
          <p:cNvSpPr>
            <a:spLocks noChangeShapeType="1"/>
          </p:cNvSpPr>
          <p:nvPr/>
        </p:nvSpPr>
        <p:spPr bwMode="auto">
          <a:xfrm flipV="1">
            <a:off x="4511994" y="5081167"/>
            <a:ext cx="2808287" cy="360363"/>
          </a:xfrm>
          <a:prstGeom prst="line">
            <a:avLst/>
          </a:prstGeom>
          <a:noFill/>
          <a:ln w="12700">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1" name="Line 30">
            <a:extLst>
              <a:ext uri="{FF2B5EF4-FFF2-40B4-BE49-F238E27FC236}">
                <a16:creationId xmlns:a16="http://schemas.microsoft.com/office/drawing/2014/main" id="{570C7211-6945-4C6E-A4A5-8FBE541BD045}"/>
              </a:ext>
            </a:extLst>
          </p:cNvPr>
          <p:cNvSpPr>
            <a:spLocks noChangeShapeType="1"/>
          </p:cNvSpPr>
          <p:nvPr/>
        </p:nvSpPr>
        <p:spPr bwMode="auto">
          <a:xfrm>
            <a:off x="4511994" y="3665116"/>
            <a:ext cx="2808287" cy="623888"/>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2" name="Line 31">
            <a:extLst>
              <a:ext uri="{FF2B5EF4-FFF2-40B4-BE49-F238E27FC236}">
                <a16:creationId xmlns:a16="http://schemas.microsoft.com/office/drawing/2014/main" id="{33FF7139-452A-461D-9115-32E1F67D8101}"/>
              </a:ext>
            </a:extLst>
          </p:cNvPr>
          <p:cNvSpPr>
            <a:spLocks noChangeShapeType="1"/>
          </p:cNvSpPr>
          <p:nvPr/>
        </p:nvSpPr>
        <p:spPr bwMode="auto">
          <a:xfrm>
            <a:off x="4511994" y="3304755"/>
            <a:ext cx="2808287" cy="62547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3" name="Line 32">
            <a:extLst>
              <a:ext uri="{FF2B5EF4-FFF2-40B4-BE49-F238E27FC236}">
                <a16:creationId xmlns:a16="http://schemas.microsoft.com/office/drawing/2014/main" id="{5A8775FF-C800-40E3-ACD0-24A2DDBCAC45}"/>
              </a:ext>
            </a:extLst>
          </p:cNvPr>
          <p:cNvSpPr>
            <a:spLocks noChangeShapeType="1"/>
          </p:cNvSpPr>
          <p:nvPr/>
        </p:nvSpPr>
        <p:spPr bwMode="auto">
          <a:xfrm flipH="1">
            <a:off x="4511994" y="3496842"/>
            <a:ext cx="2808287" cy="36036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4" name="Text Box 35">
            <a:extLst>
              <a:ext uri="{FF2B5EF4-FFF2-40B4-BE49-F238E27FC236}">
                <a16:creationId xmlns:a16="http://schemas.microsoft.com/office/drawing/2014/main" id="{8E6F3C20-BDF3-4600-AB52-9C9A28208616}"/>
              </a:ext>
            </a:extLst>
          </p:cNvPr>
          <p:cNvSpPr txBox="1">
            <a:spLocks noChangeArrowheads="1"/>
          </p:cNvSpPr>
          <p:nvPr/>
        </p:nvSpPr>
        <p:spPr bwMode="auto">
          <a:xfrm>
            <a:off x="5590838" y="4217566"/>
            <a:ext cx="595035" cy="362343"/>
          </a:xfrm>
          <a:prstGeom prst="rect">
            <a:avLst/>
          </a:prstGeom>
          <a:solidFill>
            <a:srgbClr val="00B05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tabLst/>
              <a:defRPr kumimoji="0" sz="1600" b="0" i="0" u="none" strike="noStrike" kern="0" cap="none" spc="0" normalizeH="0" baseline="0">
                <a:ln>
                  <a:noFill/>
                </a:ln>
                <a:solidFill>
                  <a:srgbClr val="000000"/>
                </a:solidFill>
                <a:effectLst/>
                <a:uLnTx/>
                <a:uFillTx/>
                <a:cs typeface="+mn-ea"/>
              </a:defRPr>
            </a:lvl1pPr>
          </a:lstStyle>
          <a:p>
            <a:r>
              <a:rPr lang="zh-CN" altLang="en-US" dirty="0">
                <a:sym typeface="+mn-lt"/>
              </a:rPr>
              <a:t>重发</a:t>
            </a:r>
          </a:p>
        </p:txBody>
      </p:sp>
      <p:sp>
        <p:nvSpPr>
          <p:cNvPr id="35" name="Text Box 36">
            <a:extLst>
              <a:ext uri="{FF2B5EF4-FFF2-40B4-BE49-F238E27FC236}">
                <a16:creationId xmlns:a16="http://schemas.microsoft.com/office/drawing/2014/main" id="{49520A08-FBA7-4323-BD87-91B906B84605}"/>
              </a:ext>
            </a:extLst>
          </p:cNvPr>
          <p:cNvSpPr txBox="1">
            <a:spLocks noChangeArrowheads="1"/>
          </p:cNvSpPr>
          <p:nvPr/>
        </p:nvSpPr>
        <p:spPr bwMode="auto">
          <a:xfrm>
            <a:off x="5157451" y="2488779"/>
            <a:ext cx="595035" cy="362343"/>
          </a:xfrm>
          <a:prstGeom prst="rect">
            <a:avLst/>
          </a:prstGeom>
          <a:solidFill>
            <a:srgbClr val="FF0000"/>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zh-CN" altLang="en-US" sz="1600" b="0" i="0" u="none" strike="noStrike" kern="0" cap="none" spc="0" normalizeH="0" baseline="0" noProof="0">
                <a:ln>
                  <a:noFill/>
                </a:ln>
                <a:solidFill>
                  <a:schemeClr val="bg1"/>
                </a:solidFill>
                <a:effectLst/>
                <a:uLnTx/>
                <a:uFillTx/>
                <a:cs typeface="+mn-ea"/>
                <a:sym typeface="+mn-lt"/>
              </a:rPr>
              <a:t>丢失</a:t>
            </a:r>
          </a:p>
        </p:txBody>
      </p:sp>
      <p:pic>
        <p:nvPicPr>
          <p:cNvPr id="37" name="图形 36">
            <a:extLst>
              <a:ext uri="{FF2B5EF4-FFF2-40B4-BE49-F238E27FC236}">
                <a16:creationId xmlns:a16="http://schemas.microsoft.com/office/drawing/2014/main" id="{5F90ADE7-2A9B-45FD-8011-F7E34775F38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635820" y="1213039"/>
            <a:ext cx="588835" cy="445833"/>
          </a:xfrm>
          <a:prstGeom prst="rect">
            <a:avLst/>
          </a:prstGeom>
        </p:spPr>
      </p:pic>
      <p:pic>
        <p:nvPicPr>
          <p:cNvPr id="38" name="图形 37">
            <a:extLst>
              <a:ext uri="{FF2B5EF4-FFF2-40B4-BE49-F238E27FC236}">
                <a16:creationId xmlns:a16="http://schemas.microsoft.com/office/drawing/2014/main" id="{4D0F589B-D3F6-45B8-9DCB-5DE77F7A28C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460044" y="1231466"/>
            <a:ext cx="588835" cy="445833"/>
          </a:xfrm>
          <a:prstGeom prst="rect">
            <a:avLst/>
          </a:prstGeom>
        </p:spPr>
      </p:pic>
      <p:sp>
        <p:nvSpPr>
          <p:cNvPr id="39" name="矩形 38">
            <a:extLst>
              <a:ext uri="{FF2B5EF4-FFF2-40B4-BE49-F238E27FC236}">
                <a16:creationId xmlns:a16="http://schemas.microsoft.com/office/drawing/2014/main" id="{B21F39C2-5E07-4087-9DF9-FD7018838BDD}"/>
              </a:ext>
            </a:extLst>
          </p:cNvPr>
          <p:cNvSpPr/>
          <p:nvPr/>
        </p:nvSpPr>
        <p:spPr>
          <a:xfrm>
            <a:off x="660400" y="5674453"/>
            <a:ext cx="10871200" cy="497957"/>
          </a:xfrm>
          <a:prstGeom prst="rect">
            <a:avLst/>
          </a:prstGeom>
          <a:solidFill>
            <a:srgbClr val="92D050"/>
          </a:solidFill>
        </p:spPr>
        <p:txBody>
          <a:bodyPr wrap="square">
            <a:spAutoFit/>
          </a:bodyPr>
          <a:lstStyle/>
          <a:p>
            <a:pPr>
              <a:lnSpc>
                <a:spcPct val="120000"/>
              </a:lnSpc>
            </a:pPr>
            <a:r>
              <a:rPr lang="zh-CN" altLang="en-US" sz="2400" dirty="0">
                <a:solidFill>
                  <a:srgbClr val="3333FF"/>
                </a:solidFill>
                <a:cs typeface="+mn-ea"/>
                <a:sym typeface="+mn-lt"/>
              </a:rPr>
              <a:t>问题：</a:t>
            </a:r>
            <a:r>
              <a:rPr kumimoji="1" lang="zh-CN" altLang="en-US" sz="2400" dirty="0">
                <a:solidFill>
                  <a:srgbClr val="3333FF"/>
                </a:solidFill>
                <a:latin typeface="+mn-ea"/>
                <a:cs typeface="+mn-ea"/>
                <a:sym typeface="+mn-lt"/>
              </a:rPr>
              <a:t>如果丢失的是最后一帧如何处理？</a:t>
            </a:r>
            <a:endParaRPr kumimoji="1" lang="en-US" altLang="zh-CN" sz="2400" dirty="0">
              <a:solidFill>
                <a:srgbClr val="3333FF"/>
              </a:solidFill>
              <a:latin typeface="+mn-ea"/>
              <a:cs typeface="+mn-ea"/>
              <a:sym typeface="+mn-lt"/>
            </a:endParaRPr>
          </a:p>
        </p:txBody>
      </p:sp>
    </p:spTree>
    <p:extLst>
      <p:ext uri="{BB962C8B-B14F-4D97-AF65-F5344CB8AC3E}">
        <p14:creationId xmlns:p14="http://schemas.microsoft.com/office/powerpoint/2010/main" val="27439531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7E9E9-AE5F-47CA-8C67-1580D526CACC}"/>
              </a:ext>
            </a:extLst>
          </p:cNvPr>
          <p:cNvSpPr>
            <a:spLocks noGrp="1"/>
          </p:cNvSpPr>
          <p:nvPr>
            <p:ph type="title"/>
          </p:nvPr>
        </p:nvSpPr>
        <p:spPr/>
        <p:txBody>
          <a:bodyPr/>
          <a:lstStyle/>
          <a:p>
            <a:r>
              <a:rPr lang="en-US" altLang="zh-CN" dirty="0"/>
              <a:t>SR</a:t>
            </a:r>
            <a:r>
              <a:rPr lang="zh-CN" altLang="en-US" dirty="0"/>
              <a:t>解决确认帧丢失问题</a:t>
            </a:r>
          </a:p>
        </p:txBody>
      </p:sp>
      <p:sp>
        <p:nvSpPr>
          <p:cNvPr id="3" name="内容占位符 2">
            <a:extLst>
              <a:ext uri="{FF2B5EF4-FFF2-40B4-BE49-F238E27FC236}">
                <a16:creationId xmlns:a16="http://schemas.microsoft.com/office/drawing/2014/main" id="{DDE0D8F2-A8D0-44C4-B975-C669AD6E7286}"/>
              </a:ext>
            </a:extLst>
          </p:cNvPr>
          <p:cNvSpPr>
            <a:spLocks noGrp="1"/>
          </p:cNvSpPr>
          <p:nvPr>
            <p:ph idx="1"/>
          </p:nvPr>
        </p:nvSpPr>
        <p:spPr/>
        <p:txBody>
          <a:bodyPr/>
          <a:lstStyle/>
          <a:p>
            <a:r>
              <a:rPr lang="zh-CN" altLang="en-US" dirty="0"/>
              <a:t>当发送窗口满时，或传输完毕时，启动定时时钟</a:t>
            </a:r>
          </a:p>
          <a:p>
            <a:r>
              <a:rPr lang="zh-CN" altLang="en-US" dirty="0"/>
              <a:t>如果在预定时间段内没有应答到来，发送方将尚未应答的所有帧都重传一遍</a:t>
            </a:r>
          </a:p>
          <a:p>
            <a:endParaRPr lang="zh-CN" altLang="en-US" dirty="0"/>
          </a:p>
        </p:txBody>
      </p:sp>
      <p:sp>
        <p:nvSpPr>
          <p:cNvPr id="4" name="灯片编号占位符 3">
            <a:extLst>
              <a:ext uri="{FF2B5EF4-FFF2-40B4-BE49-F238E27FC236}">
                <a16:creationId xmlns:a16="http://schemas.microsoft.com/office/drawing/2014/main" id="{BF3D002A-0AD6-46E6-B2AF-85C36BBD7161}"/>
              </a:ext>
            </a:extLst>
          </p:cNvPr>
          <p:cNvSpPr>
            <a:spLocks noGrp="1"/>
          </p:cNvSpPr>
          <p:nvPr>
            <p:ph type="sldNum" sz="quarter" idx="12"/>
          </p:nvPr>
        </p:nvSpPr>
        <p:spPr/>
        <p:txBody>
          <a:bodyPr/>
          <a:lstStyle/>
          <a:p>
            <a:fld id="{C8BB1146-E542-4D4E-B8E9-6919A11DDD48}" type="slidenum">
              <a:rPr lang="en-US" smtClean="0"/>
              <a:t>71</a:t>
            </a:fld>
            <a:endParaRPr lang="en-US"/>
          </a:p>
        </p:txBody>
      </p:sp>
    </p:spTree>
    <p:extLst>
      <p:ext uri="{BB962C8B-B14F-4D97-AF65-F5344CB8AC3E}">
        <p14:creationId xmlns:p14="http://schemas.microsoft.com/office/powerpoint/2010/main" val="39334083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3FD0F3-6FA6-4D25-A7ED-557AA198A55F}"/>
              </a:ext>
            </a:extLst>
          </p:cNvPr>
          <p:cNvSpPr>
            <a:spLocks noGrp="1"/>
          </p:cNvSpPr>
          <p:nvPr>
            <p:ph type="title"/>
          </p:nvPr>
        </p:nvSpPr>
        <p:spPr/>
        <p:txBody>
          <a:bodyPr/>
          <a:lstStyle/>
          <a:p>
            <a:r>
              <a:rPr lang="en-US" altLang="zh-CN" dirty="0"/>
              <a:t>SR</a:t>
            </a:r>
            <a:r>
              <a:rPr lang="zh-CN" altLang="en-US" dirty="0"/>
              <a:t>的窗口大小与帧编号范围的关系</a:t>
            </a:r>
          </a:p>
        </p:txBody>
      </p:sp>
      <p:sp>
        <p:nvSpPr>
          <p:cNvPr id="3" name="内容占位符 2">
            <a:extLst>
              <a:ext uri="{FF2B5EF4-FFF2-40B4-BE49-F238E27FC236}">
                <a16:creationId xmlns:a16="http://schemas.microsoft.com/office/drawing/2014/main" id="{2EC6BB9E-58BE-4662-B4DE-9261A523F967}"/>
              </a:ext>
            </a:extLst>
          </p:cNvPr>
          <p:cNvSpPr>
            <a:spLocks noGrp="1"/>
          </p:cNvSpPr>
          <p:nvPr>
            <p:ph idx="1"/>
          </p:nvPr>
        </p:nvSpPr>
        <p:spPr/>
        <p:txBody>
          <a:bodyPr/>
          <a:lstStyle/>
          <a:p>
            <a:r>
              <a:rPr lang="zh-CN" altLang="en-US" dirty="0"/>
              <a:t>如果帧的编号范围是</a:t>
            </a:r>
            <a:r>
              <a:rPr lang="en-US" altLang="zh-CN" dirty="0"/>
              <a:t>0</a:t>
            </a:r>
            <a:r>
              <a:rPr lang="zh-CN" altLang="en-US" dirty="0"/>
              <a:t>到</a:t>
            </a:r>
            <a:r>
              <a:rPr lang="en-US" altLang="zh-CN" dirty="0"/>
              <a:t>n-1(</a:t>
            </a:r>
            <a:r>
              <a:rPr lang="zh-CN" altLang="en-US" dirty="0"/>
              <a:t>即模</a:t>
            </a:r>
            <a:r>
              <a:rPr lang="en-US" altLang="zh-CN" dirty="0"/>
              <a:t>n</a:t>
            </a:r>
            <a:r>
              <a:rPr lang="zh-CN" altLang="en-US" dirty="0"/>
              <a:t>编号</a:t>
            </a:r>
            <a:r>
              <a:rPr lang="en-US" altLang="zh-CN" dirty="0"/>
              <a:t>)</a:t>
            </a:r>
            <a:r>
              <a:rPr lang="zh-CN" altLang="en-US" dirty="0"/>
              <a:t>，则发送窗口尺寸和接收窗口尺寸之和应小于或等于</a:t>
            </a:r>
            <a:r>
              <a:rPr lang="en-US" altLang="zh-CN" dirty="0"/>
              <a:t>n</a:t>
            </a:r>
            <a:endParaRPr lang="zh-CN" altLang="en-US" dirty="0"/>
          </a:p>
          <a:p>
            <a:r>
              <a:rPr lang="zh-CN" altLang="en-US" dirty="0"/>
              <a:t>如果要求发送窗口和接收窗口大小相等，则窗口尺寸应该小于或等于</a:t>
            </a:r>
            <a:r>
              <a:rPr lang="en-US" altLang="zh-CN" dirty="0"/>
              <a:t>n/2</a:t>
            </a:r>
            <a:endParaRPr lang="zh-CN" altLang="en-US" dirty="0"/>
          </a:p>
          <a:p>
            <a:endParaRPr lang="zh-CN" altLang="en-US" dirty="0"/>
          </a:p>
        </p:txBody>
      </p:sp>
      <p:sp>
        <p:nvSpPr>
          <p:cNvPr id="4" name="灯片编号占位符 3">
            <a:extLst>
              <a:ext uri="{FF2B5EF4-FFF2-40B4-BE49-F238E27FC236}">
                <a16:creationId xmlns:a16="http://schemas.microsoft.com/office/drawing/2014/main" id="{FB0F7E57-F5B7-4AF7-BA27-867B244C449B}"/>
              </a:ext>
            </a:extLst>
          </p:cNvPr>
          <p:cNvSpPr>
            <a:spLocks noGrp="1"/>
          </p:cNvSpPr>
          <p:nvPr>
            <p:ph type="sldNum" sz="quarter" idx="12"/>
          </p:nvPr>
        </p:nvSpPr>
        <p:spPr/>
        <p:txBody>
          <a:bodyPr/>
          <a:lstStyle/>
          <a:p>
            <a:fld id="{C8BB1146-E542-4D4E-B8E9-6919A11DDD48}" type="slidenum">
              <a:rPr lang="en-US" smtClean="0"/>
              <a:t>72</a:t>
            </a:fld>
            <a:endParaRPr lang="en-US"/>
          </a:p>
        </p:txBody>
      </p:sp>
    </p:spTree>
    <p:extLst>
      <p:ext uri="{BB962C8B-B14F-4D97-AF65-F5344CB8AC3E}">
        <p14:creationId xmlns:p14="http://schemas.microsoft.com/office/powerpoint/2010/main" val="9854732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4352095-9CE9-43D3-A778-E1662686B662}"/>
              </a:ext>
            </a:extLst>
          </p:cNvPr>
          <p:cNvSpPr>
            <a:spLocks noGrp="1"/>
          </p:cNvSpPr>
          <p:nvPr>
            <p:ph type="sldNum" sz="quarter" idx="12"/>
          </p:nvPr>
        </p:nvSpPr>
        <p:spPr/>
        <p:txBody>
          <a:bodyPr/>
          <a:lstStyle/>
          <a:p>
            <a:fld id="{C8BB1146-E542-4D4E-B8E9-6919A11DDD48}" type="slidenum">
              <a:rPr lang="en-US" smtClean="0"/>
              <a:t>73</a:t>
            </a:fld>
            <a:endParaRPr lang="en-US"/>
          </a:p>
        </p:txBody>
      </p:sp>
      <p:sp>
        <p:nvSpPr>
          <p:cNvPr id="2" name="标题 1">
            <a:extLst>
              <a:ext uri="{FF2B5EF4-FFF2-40B4-BE49-F238E27FC236}">
                <a16:creationId xmlns:a16="http://schemas.microsoft.com/office/drawing/2014/main" id="{A81CA01C-3E45-4FCD-9F95-A52D45DA2BF0}"/>
              </a:ext>
            </a:extLst>
          </p:cNvPr>
          <p:cNvSpPr>
            <a:spLocks noGrp="1"/>
          </p:cNvSpPr>
          <p:nvPr>
            <p:ph type="title"/>
          </p:nvPr>
        </p:nvSpPr>
        <p:spPr/>
        <p:txBody>
          <a:bodyPr>
            <a:normAutofit/>
          </a:bodyPr>
          <a:lstStyle/>
          <a:p>
            <a:r>
              <a:rPr lang="zh-CN" altLang="en-US" sz="3200" dirty="0"/>
              <a:t>发送窗口尺寸太大，协议会失败</a:t>
            </a:r>
          </a:p>
        </p:txBody>
      </p:sp>
      <p:sp>
        <p:nvSpPr>
          <p:cNvPr id="5" name="Line 29">
            <a:extLst>
              <a:ext uri="{FF2B5EF4-FFF2-40B4-BE49-F238E27FC236}">
                <a16:creationId xmlns:a16="http://schemas.microsoft.com/office/drawing/2014/main" id="{C6DABBA3-B3D2-4FC2-AA85-7198BA53BBBA}"/>
              </a:ext>
            </a:extLst>
          </p:cNvPr>
          <p:cNvSpPr>
            <a:spLocks noChangeShapeType="1"/>
          </p:cNvSpPr>
          <p:nvPr/>
        </p:nvSpPr>
        <p:spPr bwMode="auto">
          <a:xfrm>
            <a:off x="4151313" y="1844675"/>
            <a:ext cx="26654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5">
            <a:extLst>
              <a:ext uri="{FF2B5EF4-FFF2-40B4-BE49-F238E27FC236}">
                <a16:creationId xmlns:a16="http://schemas.microsoft.com/office/drawing/2014/main" id="{DD417B96-FF41-4ECD-8358-5F5B1D439795}"/>
              </a:ext>
            </a:extLst>
          </p:cNvPr>
          <p:cNvSpPr>
            <a:spLocks noChangeShapeType="1"/>
          </p:cNvSpPr>
          <p:nvPr/>
        </p:nvSpPr>
        <p:spPr bwMode="auto">
          <a:xfrm>
            <a:off x="3935413" y="1989138"/>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 name="Line 6">
            <a:extLst>
              <a:ext uri="{FF2B5EF4-FFF2-40B4-BE49-F238E27FC236}">
                <a16:creationId xmlns:a16="http://schemas.microsoft.com/office/drawing/2014/main" id="{7D3DE304-52B8-41B6-A29E-7FA2C2BE6474}"/>
              </a:ext>
            </a:extLst>
          </p:cNvPr>
          <p:cNvSpPr>
            <a:spLocks noChangeShapeType="1"/>
          </p:cNvSpPr>
          <p:nvPr/>
        </p:nvSpPr>
        <p:spPr bwMode="auto">
          <a:xfrm>
            <a:off x="6959600" y="1989138"/>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7">
            <a:extLst>
              <a:ext uri="{FF2B5EF4-FFF2-40B4-BE49-F238E27FC236}">
                <a16:creationId xmlns:a16="http://schemas.microsoft.com/office/drawing/2014/main" id="{8E5A970A-F826-4696-A8B0-0B6B8F9F88DC}"/>
              </a:ext>
            </a:extLst>
          </p:cNvPr>
          <p:cNvSpPr>
            <a:spLocks noChangeShapeType="1"/>
          </p:cNvSpPr>
          <p:nvPr/>
        </p:nvSpPr>
        <p:spPr bwMode="auto">
          <a:xfrm>
            <a:off x="3935414" y="2420939"/>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8">
            <a:extLst>
              <a:ext uri="{FF2B5EF4-FFF2-40B4-BE49-F238E27FC236}">
                <a16:creationId xmlns:a16="http://schemas.microsoft.com/office/drawing/2014/main" id="{87393F27-FFD3-47AD-8173-C52320E63C69}"/>
              </a:ext>
            </a:extLst>
          </p:cNvPr>
          <p:cNvSpPr>
            <a:spLocks noChangeShapeType="1"/>
          </p:cNvSpPr>
          <p:nvPr/>
        </p:nvSpPr>
        <p:spPr bwMode="auto">
          <a:xfrm>
            <a:off x="3935414" y="4508501"/>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9">
            <a:extLst>
              <a:ext uri="{FF2B5EF4-FFF2-40B4-BE49-F238E27FC236}">
                <a16:creationId xmlns:a16="http://schemas.microsoft.com/office/drawing/2014/main" id="{186388A9-FAF7-4D20-8AC7-B321B8763E69}"/>
              </a:ext>
            </a:extLst>
          </p:cNvPr>
          <p:cNvSpPr>
            <a:spLocks noChangeShapeType="1"/>
          </p:cNvSpPr>
          <p:nvPr/>
        </p:nvSpPr>
        <p:spPr bwMode="auto">
          <a:xfrm flipH="1">
            <a:off x="4727576" y="3357564"/>
            <a:ext cx="2232025" cy="71913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 name="Text Box 10">
            <a:extLst>
              <a:ext uri="{FF2B5EF4-FFF2-40B4-BE49-F238E27FC236}">
                <a16:creationId xmlns:a16="http://schemas.microsoft.com/office/drawing/2014/main" id="{3158C424-C087-4A24-A882-34AE70313094}"/>
              </a:ext>
            </a:extLst>
          </p:cNvPr>
          <p:cNvSpPr txBox="1">
            <a:spLocks noChangeArrowheads="1"/>
          </p:cNvSpPr>
          <p:nvPr/>
        </p:nvSpPr>
        <p:spPr bwMode="auto">
          <a:xfrm>
            <a:off x="1919288" y="2205039"/>
            <a:ext cx="190148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zh-CN" altLang="en-US" sz="2000" dirty="0">
                <a:solidFill>
                  <a:srgbClr val="000000"/>
                </a:solidFill>
                <a:cs typeface="+mn-ea"/>
                <a:sym typeface="+mn-lt"/>
              </a:rPr>
              <a:t>发送数据帧</a:t>
            </a:r>
            <a:r>
              <a:rPr lang="en-US" altLang="zh-CN" sz="2000" dirty="0">
                <a:solidFill>
                  <a:srgbClr val="000000"/>
                </a:solidFill>
                <a:cs typeface="+mn-ea"/>
                <a:sym typeface="+mn-lt"/>
              </a:rPr>
              <a:t>0~3</a:t>
            </a:r>
          </a:p>
        </p:txBody>
      </p:sp>
      <p:sp>
        <p:nvSpPr>
          <p:cNvPr id="12" name="Text Box 11">
            <a:extLst>
              <a:ext uri="{FF2B5EF4-FFF2-40B4-BE49-F238E27FC236}">
                <a16:creationId xmlns:a16="http://schemas.microsoft.com/office/drawing/2014/main" id="{40F6A144-489C-4DD8-833A-04C7553D8E49}"/>
              </a:ext>
            </a:extLst>
          </p:cNvPr>
          <p:cNvSpPr txBox="1">
            <a:spLocks noChangeArrowheads="1"/>
          </p:cNvSpPr>
          <p:nvPr/>
        </p:nvSpPr>
        <p:spPr bwMode="auto">
          <a:xfrm>
            <a:off x="3503220"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p>
        </p:txBody>
      </p:sp>
      <p:sp>
        <p:nvSpPr>
          <p:cNvPr id="13" name="Text Box 12">
            <a:extLst>
              <a:ext uri="{FF2B5EF4-FFF2-40B4-BE49-F238E27FC236}">
                <a16:creationId xmlns:a16="http://schemas.microsoft.com/office/drawing/2014/main" id="{59F2FC15-3BE7-4E79-8959-2AE7D0352D96}"/>
              </a:ext>
            </a:extLst>
          </p:cNvPr>
          <p:cNvSpPr txBox="1">
            <a:spLocks noChangeArrowheads="1"/>
          </p:cNvSpPr>
          <p:nvPr/>
        </p:nvSpPr>
        <p:spPr bwMode="auto">
          <a:xfrm>
            <a:off x="6524233"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p>
        </p:txBody>
      </p:sp>
      <p:sp>
        <p:nvSpPr>
          <p:cNvPr id="16" name="Text Box 15">
            <a:extLst>
              <a:ext uri="{FF2B5EF4-FFF2-40B4-BE49-F238E27FC236}">
                <a16:creationId xmlns:a16="http://schemas.microsoft.com/office/drawing/2014/main" id="{3103EE21-5B83-4E67-9FB1-91CCA794A290}"/>
              </a:ext>
            </a:extLst>
          </p:cNvPr>
          <p:cNvSpPr txBox="1">
            <a:spLocks noChangeArrowheads="1"/>
          </p:cNvSpPr>
          <p:nvPr/>
        </p:nvSpPr>
        <p:spPr bwMode="auto">
          <a:xfrm>
            <a:off x="1992313" y="4221164"/>
            <a:ext cx="1871662"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重新发送数据帧</a:t>
            </a:r>
            <a:r>
              <a:rPr lang="en-US" altLang="zh-CN" sz="2000">
                <a:solidFill>
                  <a:srgbClr val="000000"/>
                </a:solidFill>
                <a:cs typeface="+mn-ea"/>
                <a:sym typeface="+mn-lt"/>
              </a:rPr>
              <a:t>0~3</a:t>
            </a:r>
          </a:p>
        </p:txBody>
      </p:sp>
      <p:sp>
        <p:nvSpPr>
          <p:cNvPr id="17" name="Text Box 16">
            <a:extLst>
              <a:ext uri="{FF2B5EF4-FFF2-40B4-BE49-F238E27FC236}">
                <a16:creationId xmlns:a16="http://schemas.microsoft.com/office/drawing/2014/main" id="{45D714BF-0412-419F-9830-AB99B0DDBCDF}"/>
              </a:ext>
            </a:extLst>
          </p:cNvPr>
          <p:cNvSpPr txBox="1">
            <a:spLocks noChangeArrowheads="1"/>
          </p:cNvSpPr>
          <p:nvPr/>
        </p:nvSpPr>
        <p:spPr bwMode="auto">
          <a:xfrm>
            <a:off x="5048190" y="3573463"/>
            <a:ext cx="1128834" cy="36234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1600" dirty="0">
                <a:solidFill>
                  <a:srgbClr val="000000"/>
                </a:solidFill>
                <a:cs typeface="+mn-ea"/>
                <a:sym typeface="+mn-lt"/>
              </a:rPr>
              <a:t>ACK3</a:t>
            </a:r>
            <a:r>
              <a:rPr lang="zh-CN" altLang="en-US" sz="1600" dirty="0">
                <a:solidFill>
                  <a:srgbClr val="000000"/>
                </a:solidFill>
                <a:cs typeface="+mn-ea"/>
                <a:sym typeface="+mn-lt"/>
              </a:rPr>
              <a:t>丢失</a:t>
            </a:r>
          </a:p>
        </p:txBody>
      </p:sp>
      <p:sp>
        <p:nvSpPr>
          <p:cNvPr id="18" name="Text Box 17">
            <a:extLst>
              <a:ext uri="{FF2B5EF4-FFF2-40B4-BE49-F238E27FC236}">
                <a16:creationId xmlns:a16="http://schemas.microsoft.com/office/drawing/2014/main" id="{D0A7554E-3242-42D1-9AC3-A729B5DBA87D}"/>
              </a:ext>
            </a:extLst>
          </p:cNvPr>
          <p:cNvSpPr txBox="1">
            <a:spLocks noChangeArrowheads="1"/>
          </p:cNvSpPr>
          <p:nvPr/>
        </p:nvSpPr>
        <p:spPr bwMode="auto">
          <a:xfrm>
            <a:off x="7032626" y="2852739"/>
            <a:ext cx="3095625" cy="1168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收到数据帧</a:t>
            </a:r>
            <a:r>
              <a:rPr lang="en-US" altLang="zh-CN" sz="2000">
                <a:solidFill>
                  <a:srgbClr val="000000"/>
                </a:solidFill>
                <a:cs typeface="+mn-ea"/>
                <a:sym typeface="+mn-lt"/>
              </a:rPr>
              <a:t>0~3</a:t>
            </a:r>
            <a:r>
              <a:rPr lang="zh-CN" altLang="en-US" sz="2000">
                <a:solidFill>
                  <a:srgbClr val="000000"/>
                </a:solidFill>
                <a:cs typeface="+mn-ea"/>
                <a:sym typeface="+mn-lt"/>
              </a:rPr>
              <a:t>，发送</a:t>
            </a:r>
            <a:r>
              <a:rPr lang="en-US" altLang="zh-CN" sz="2000">
                <a:solidFill>
                  <a:srgbClr val="000000"/>
                </a:solidFill>
                <a:cs typeface="+mn-ea"/>
                <a:sym typeface="+mn-lt"/>
              </a:rPr>
              <a:t>ACK3</a:t>
            </a:r>
            <a:r>
              <a:rPr lang="zh-CN" altLang="en-US" sz="2000">
                <a:solidFill>
                  <a:srgbClr val="000000"/>
                </a:solidFill>
                <a:cs typeface="+mn-ea"/>
                <a:sym typeface="+mn-lt"/>
              </a:rPr>
              <a:t>，移动窗口，可接收数据帧</a:t>
            </a:r>
            <a:r>
              <a:rPr lang="en-US" altLang="zh-CN" sz="2000">
                <a:solidFill>
                  <a:srgbClr val="000000"/>
                </a:solidFill>
                <a:cs typeface="+mn-ea"/>
                <a:sym typeface="+mn-lt"/>
              </a:rPr>
              <a:t>4</a:t>
            </a:r>
            <a:r>
              <a:rPr lang="zh-CN" altLang="en-US" sz="2000">
                <a:solidFill>
                  <a:srgbClr val="000000"/>
                </a:solidFill>
                <a:cs typeface="+mn-ea"/>
                <a:sym typeface="+mn-lt"/>
              </a:rPr>
              <a:t>、</a:t>
            </a:r>
            <a:r>
              <a:rPr lang="en-US" altLang="zh-CN" sz="2000">
                <a:solidFill>
                  <a:srgbClr val="000000"/>
                </a:solidFill>
                <a:cs typeface="+mn-ea"/>
                <a:sym typeface="+mn-lt"/>
              </a:rPr>
              <a:t>5</a:t>
            </a:r>
            <a:r>
              <a:rPr lang="zh-CN" altLang="en-US" sz="2000">
                <a:solidFill>
                  <a:srgbClr val="000000"/>
                </a:solidFill>
                <a:cs typeface="+mn-ea"/>
                <a:sym typeface="+mn-lt"/>
              </a:rPr>
              <a:t>、</a:t>
            </a:r>
            <a:r>
              <a:rPr lang="en-US" altLang="zh-CN" sz="2000">
                <a:solidFill>
                  <a:srgbClr val="000000"/>
                </a:solidFill>
                <a:cs typeface="+mn-ea"/>
                <a:sym typeface="+mn-lt"/>
              </a:rPr>
              <a:t>6</a:t>
            </a:r>
            <a:r>
              <a:rPr lang="zh-CN" altLang="en-US" sz="2000">
                <a:solidFill>
                  <a:srgbClr val="000000"/>
                </a:solidFill>
                <a:cs typeface="+mn-ea"/>
                <a:sym typeface="+mn-lt"/>
              </a:rPr>
              <a:t>、</a:t>
            </a:r>
            <a:r>
              <a:rPr lang="en-US" altLang="zh-CN" sz="2000">
                <a:solidFill>
                  <a:srgbClr val="000000"/>
                </a:solidFill>
                <a:cs typeface="+mn-ea"/>
                <a:sym typeface="+mn-lt"/>
              </a:rPr>
              <a:t>7</a:t>
            </a:r>
            <a:r>
              <a:rPr lang="zh-CN" altLang="en-US" sz="2000">
                <a:solidFill>
                  <a:srgbClr val="000000"/>
                </a:solidFill>
                <a:cs typeface="+mn-ea"/>
                <a:sym typeface="+mn-lt"/>
              </a:rPr>
              <a:t>、</a:t>
            </a:r>
            <a:r>
              <a:rPr lang="en-US" altLang="zh-CN" sz="2000">
                <a:solidFill>
                  <a:srgbClr val="000000"/>
                </a:solidFill>
                <a:cs typeface="+mn-ea"/>
                <a:sym typeface="+mn-lt"/>
              </a:rPr>
              <a:t>0</a:t>
            </a:r>
          </a:p>
        </p:txBody>
      </p:sp>
      <p:sp>
        <p:nvSpPr>
          <p:cNvPr id="19" name="Text Box 18">
            <a:extLst>
              <a:ext uri="{FF2B5EF4-FFF2-40B4-BE49-F238E27FC236}">
                <a16:creationId xmlns:a16="http://schemas.microsoft.com/office/drawing/2014/main" id="{6DF337AA-9CC8-4127-819D-C40338005B38}"/>
              </a:ext>
            </a:extLst>
          </p:cNvPr>
          <p:cNvSpPr txBox="1">
            <a:spLocks noChangeArrowheads="1"/>
          </p:cNvSpPr>
          <p:nvPr/>
        </p:nvSpPr>
        <p:spPr bwMode="auto">
          <a:xfrm>
            <a:off x="7032626" y="4868864"/>
            <a:ext cx="3167063"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dirty="0">
                <a:solidFill>
                  <a:srgbClr val="FF0000"/>
                </a:solidFill>
                <a:cs typeface="+mn-ea"/>
                <a:sym typeface="+mn-lt"/>
              </a:rPr>
              <a:t>接收到数据帧，认为它是新帧，但是它是重复帧。</a:t>
            </a:r>
          </a:p>
        </p:txBody>
      </p:sp>
      <p:sp>
        <p:nvSpPr>
          <p:cNvPr id="20" name="Text Box 19">
            <a:extLst>
              <a:ext uri="{FF2B5EF4-FFF2-40B4-BE49-F238E27FC236}">
                <a16:creationId xmlns:a16="http://schemas.microsoft.com/office/drawing/2014/main" id="{104385E3-58D3-43D4-AAA1-09163692A9E2}"/>
              </a:ext>
            </a:extLst>
          </p:cNvPr>
          <p:cNvSpPr txBox="1">
            <a:spLocks noChangeArrowheads="1"/>
          </p:cNvSpPr>
          <p:nvPr/>
        </p:nvSpPr>
        <p:spPr bwMode="auto">
          <a:xfrm>
            <a:off x="3935413" y="206375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1</a:t>
            </a:r>
          </a:p>
        </p:txBody>
      </p:sp>
      <p:sp>
        <p:nvSpPr>
          <p:cNvPr id="21" name="Text Box 20">
            <a:extLst>
              <a:ext uri="{FF2B5EF4-FFF2-40B4-BE49-F238E27FC236}">
                <a16:creationId xmlns:a16="http://schemas.microsoft.com/office/drawing/2014/main" id="{4AADCB93-AE36-4484-98E3-367DE750D5F2}"/>
              </a:ext>
            </a:extLst>
          </p:cNvPr>
          <p:cNvSpPr txBox="1">
            <a:spLocks noChangeArrowheads="1"/>
          </p:cNvSpPr>
          <p:nvPr/>
        </p:nvSpPr>
        <p:spPr bwMode="auto">
          <a:xfrm>
            <a:off x="6600825" y="271145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2</a:t>
            </a:r>
          </a:p>
        </p:txBody>
      </p:sp>
      <p:sp>
        <p:nvSpPr>
          <p:cNvPr id="22" name="Text Box 21">
            <a:extLst>
              <a:ext uri="{FF2B5EF4-FFF2-40B4-BE49-F238E27FC236}">
                <a16:creationId xmlns:a16="http://schemas.microsoft.com/office/drawing/2014/main" id="{BE42EC2E-BE49-4359-9DC9-1A73D101D48C}"/>
              </a:ext>
            </a:extLst>
          </p:cNvPr>
          <p:cNvSpPr txBox="1">
            <a:spLocks noChangeArrowheads="1"/>
          </p:cNvSpPr>
          <p:nvPr/>
        </p:nvSpPr>
        <p:spPr bwMode="auto">
          <a:xfrm>
            <a:off x="3935413" y="415290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3</a:t>
            </a:r>
          </a:p>
        </p:txBody>
      </p:sp>
      <p:sp>
        <p:nvSpPr>
          <p:cNvPr id="23" name="Text Box 22">
            <a:extLst>
              <a:ext uri="{FF2B5EF4-FFF2-40B4-BE49-F238E27FC236}">
                <a16:creationId xmlns:a16="http://schemas.microsoft.com/office/drawing/2014/main" id="{454C6FD3-820B-49F6-B7BB-82A3534C51C2}"/>
              </a:ext>
            </a:extLst>
          </p:cNvPr>
          <p:cNvSpPr txBox="1">
            <a:spLocks noChangeArrowheads="1"/>
          </p:cNvSpPr>
          <p:nvPr/>
        </p:nvSpPr>
        <p:spPr bwMode="auto">
          <a:xfrm>
            <a:off x="6600825" y="4727575"/>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4</a:t>
            </a:r>
          </a:p>
        </p:txBody>
      </p:sp>
      <p:sp>
        <p:nvSpPr>
          <p:cNvPr id="24" name="Text Box 23">
            <a:extLst>
              <a:ext uri="{FF2B5EF4-FFF2-40B4-BE49-F238E27FC236}">
                <a16:creationId xmlns:a16="http://schemas.microsoft.com/office/drawing/2014/main" id="{F1C5AFEE-5BF4-455F-9A6C-AFE7136B4F9E}"/>
              </a:ext>
            </a:extLst>
          </p:cNvPr>
          <p:cNvSpPr txBox="1">
            <a:spLocks noChangeArrowheads="1"/>
          </p:cNvSpPr>
          <p:nvPr/>
        </p:nvSpPr>
        <p:spPr bwMode="auto">
          <a:xfrm>
            <a:off x="7967663" y="1196976"/>
            <a:ext cx="2051050" cy="1168525"/>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假定：</a:t>
            </a:r>
            <a:r>
              <a:rPr lang="en-US" altLang="zh-CN" sz="2000">
                <a:solidFill>
                  <a:srgbClr val="000000"/>
                </a:solidFill>
                <a:cs typeface="+mn-ea"/>
                <a:sym typeface="+mn-lt"/>
              </a:rPr>
              <a:t>n=8</a:t>
            </a:r>
            <a:r>
              <a:rPr lang="zh-CN" altLang="en-US" sz="2000">
                <a:solidFill>
                  <a:srgbClr val="000000"/>
                </a:solidFill>
                <a:cs typeface="+mn-ea"/>
                <a:sym typeface="+mn-lt"/>
              </a:rPr>
              <a:t>，</a:t>
            </a:r>
          </a:p>
          <a:p>
            <a:pPr fontAlgn="base">
              <a:lnSpc>
                <a:spcPct val="120000"/>
              </a:lnSpc>
              <a:spcBef>
                <a:spcPct val="0"/>
              </a:spcBef>
              <a:spcAft>
                <a:spcPct val="0"/>
              </a:spcAft>
            </a:pPr>
            <a:r>
              <a:rPr lang="zh-CN" altLang="en-US" sz="2000">
                <a:solidFill>
                  <a:srgbClr val="000000"/>
                </a:solidFill>
                <a:cs typeface="+mn-ea"/>
                <a:sym typeface="+mn-lt"/>
              </a:rPr>
              <a:t>发送窗口</a:t>
            </a:r>
            <a:r>
              <a:rPr lang="en-US" altLang="zh-CN" sz="2000">
                <a:solidFill>
                  <a:srgbClr val="000000"/>
                </a:solidFill>
                <a:cs typeface="+mn-ea"/>
                <a:sym typeface="+mn-lt"/>
              </a:rPr>
              <a:t>=4</a:t>
            </a:r>
          </a:p>
          <a:p>
            <a:pPr fontAlgn="base">
              <a:lnSpc>
                <a:spcPct val="120000"/>
              </a:lnSpc>
              <a:spcBef>
                <a:spcPct val="0"/>
              </a:spcBef>
              <a:spcAft>
                <a:spcPct val="0"/>
              </a:spcAft>
            </a:pPr>
            <a:r>
              <a:rPr lang="zh-CN" altLang="en-US" sz="2000">
                <a:solidFill>
                  <a:srgbClr val="000000"/>
                </a:solidFill>
                <a:cs typeface="+mn-ea"/>
                <a:sym typeface="+mn-lt"/>
              </a:rPr>
              <a:t>接收窗口</a:t>
            </a:r>
            <a:r>
              <a:rPr lang="en-US" altLang="zh-CN" sz="2000">
                <a:solidFill>
                  <a:srgbClr val="000000"/>
                </a:solidFill>
                <a:cs typeface="+mn-ea"/>
                <a:sym typeface="+mn-lt"/>
              </a:rPr>
              <a:t>=5</a:t>
            </a:r>
          </a:p>
        </p:txBody>
      </p:sp>
      <p:sp>
        <p:nvSpPr>
          <p:cNvPr id="25" name="Text Box 24">
            <a:extLst>
              <a:ext uri="{FF2B5EF4-FFF2-40B4-BE49-F238E27FC236}">
                <a16:creationId xmlns:a16="http://schemas.microsoft.com/office/drawing/2014/main" id="{7506C4DA-373A-43CD-93A5-42F5E693C579}"/>
              </a:ext>
            </a:extLst>
          </p:cNvPr>
          <p:cNvSpPr txBox="1">
            <a:spLocks noChangeArrowheads="1"/>
          </p:cNvSpPr>
          <p:nvPr/>
        </p:nvSpPr>
        <p:spPr bwMode="auto">
          <a:xfrm>
            <a:off x="3432175" y="3141663"/>
            <a:ext cx="431800" cy="728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lnSpc>
                <a:spcPct val="120000"/>
              </a:lnSpc>
              <a:spcBef>
                <a:spcPct val="0"/>
              </a:spcBef>
              <a:spcAft>
                <a:spcPct val="0"/>
              </a:spcAft>
            </a:pPr>
            <a:r>
              <a:rPr lang="zh-CN" altLang="en-US">
                <a:solidFill>
                  <a:srgbClr val="000000"/>
                </a:solidFill>
                <a:cs typeface="+mn-ea"/>
                <a:sym typeface="+mn-lt"/>
              </a:rPr>
              <a:t>超</a:t>
            </a:r>
          </a:p>
          <a:p>
            <a:pPr algn="ctr" fontAlgn="base">
              <a:lnSpc>
                <a:spcPct val="120000"/>
              </a:lnSpc>
              <a:spcBef>
                <a:spcPct val="0"/>
              </a:spcBef>
              <a:spcAft>
                <a:spcPct val="0"/>
              </a:spcAft>
            </a:pPr>
            <a:r>
              <a:rPr lang="zh-CN" altLang="en-US">
                <a:solidFill>
                  <a:srgbClr val="000000"/>
                </a:solidFill>
                <a:cs typeface="+mn-ea"/>
                <a:sym typeface="+mn-lt"/>
              </a:rPr>
              <a:t>时</a:t>
            </a:r>
          </a:p>
        </p:txBody>
      </p:sp>
      <p:grpSp>
        <p:nvGrpSpPr>
          <p:cNvPr id="26" name="Group 25">
            <a:extLst>
              <a:ext uri="{FF2B5EF4-FFF2-40B4-BE49-F238E27FC236}">
                <a16:creationId xmlns:a16="http://schemas.microsoft.com/office/drawing/2014/main" id="{75ACD521-09F5-4707-AF68-C1BE3694EA79}"/>
              </a:ext>
            </a:extLst>
          </p:cNvPr>
          <p:cNvGrpSpPr>
            <a:grpSpLocks/>
          </p:cNvGrpSpPr>
          <p:nvPr/>
        </p:nvGrpSpPr>
        <p:grpSpPr bwMode="auto">
          <a:xfrm>
            <a:off x="3646488" y="2420938"/>
            <a:ext cx="360362" cy="2087562"/>
            <a:chOff x="1337" y="1525"/>
            <a:chExt cx="227" cy="680"/>
          </a:xfrm>
        </p:grpSpPr>
        <p:sp>
          <p:nvSpPr>
            <p:cNvPr id="27" name="Line 26">
              <a:extLst>
                <a:ext uri="{FF2B5EF4-FFF2-40B4-BE49-F238E27FC236}">
                  <a16:creationId xmlns:a16="http://schemas.microsoft.com/office/drawing/2014/main" id="{63431D64-3FAE-421F-9F8A-173B0887360A}"/>
                </a:ext>
              </a:extLst>
            </p:cNvPr>
            <p:cNvSpPr>
              <a:spLocks noChangeShapeType="1"/>
            </p:cNvSpPr>
            <p:nvPr/>
          </p:nvSpPr>
          <p:spPr bwMode="auto">
            <a:xfrm>
              <a:off x="1337" y="1525"/>
              <a:ext cx="227"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8" name="Line 27">
              <a:extLst>
                <a:ext uri="{FF2B5EF4-FFF2-40B4-BE49-F238E27FC236}">
                  <a16:creationId xmlns:a16="http://schemas.microsoft.com/office/drawing/2014/main" id="{19C03FEA-47B1-494E-BF41-05803F9B826E}"/>
                </a:ext>
              </a:extLst>
            </p:cNvPr>
            <p:cNvSpPr>
              <a:spLocks noChangeShapeType="1"/>
            </p:cNvSpPr>
            <p:nvPr/>
          </p:nvSpPr>
          <p:spPr bwMode="auto">
            <a:xfrm>
              <a:off x="1337" y="2205"/>
              <a:ext cx="227"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9" name="Line 28">
              <a:extLst>
                <a:ext uri="{FF2B5EF4-FFF2-40B4-BE49-F238E27FC236}">
                  <a16:creationId xmlns:a16="http://schemas.microsoft.com/office/drawing/2014/main" id="{5AD13E6E-D431-4B1D-9546-4E220F85C3F1}"/>
                </a:ext>
              </a:extLst>
            </p:cNvPr>
            <p:cNvSpPr>
              <a:spLocks noChangeShapeType="1"/>
            </p:cNvSpPr>
            <p:nvPr/>
          </p:nvSpPr>
          <p:spPr bwMode="auto">
            <a:xfrm>
              <a:off x="1473" y="1525"/>
              <a:ext cx="0" cy="680"/>
            </a:xfrm>
            <a:prstGeom prst="line">
              <a:avLst/>
            </a:prstGeom>
            <a:noFill/>
            <a:ln w="2857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30" name="Text Box 16">
            <a:extLst>
              <a:ext uri="{FF2B5EF4-FFF2-40B4-BE49-F238E27FC236}">
                <a16:creationId xmlns:a16="http://schemas.microsoft.com/office/drawing/2014/main" id="{D4A02532-92E6-4845-9112-059B19E0CF6F}"/>
              </a:ext>
            </a:extLst>
          </p:cNvPr>
          <p:cNvSpPr txBox="1">
            <a:spLocks noChangeArrowheads="1"/>
          </p:cNvSpPr>
          <p:nvPr/>
        </p:nvSpPr>
        <p:spPr bwMode="auto">
          <a:xfrm rot="658571">
            <a:off x="4796108" y="4662572"/>
            <a:ext cx="1148070" cy="36234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重发</a:t>
            </a:r>
            <a:r>
              <a:rPr lang="en-US" altLang="zh-CN" sz="1600" dirty="0">
                <a:solidFill>
                  <a:srgbClr val="000000"/>
                </a:solidFill>
                <a:cs typeface="+mn-ea"/>
                <a:sym typeface="+mn-lt"/>
              </a:rPr>
              <a:t>0~3</a:t>
            </a:r>
            <a:r>
              <a:rPr lang="zh-CN" altLang="en-US" sz="1600" dirty="0">
                <a:solidFill>
                  <a:srgbClr val="000000"/>
                </a:solidFill>
                <a:cs typeface="+mn-ea"/>
                <a:sym typeface="+mn-lt"/>
              </a:rPr>
              <a:t>帧</a:t>
            </a:r>
          </a:p>
        </p:txBody>
      </p:sp>
      <p:pic>
        <p:nvPicPr>
          <p:cNvPr id="31" name="图形 30">
            <a:extLst>
              <a:ext uri="{FF2B5EF4-FFF2-40B4-BE49-F238E27FC236}">
                <a16:creationId xmlns:a16="http://schemas.microsoft.com/office/drawing/2014/main" id="{CFF713E9-DD07-4917-988B-2F0F3CBBF47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738208" y="1558321"/>
            <a:ext cx="588835" cy="445833"/>
          </a:xfrm>
          <a:prstGeom prst="rect">
            <a:avLst/>
          </a:prstGeom>
        </p:spPr>
      </p:pic>
      <p:pic>
        <p:nvPicPr>
          <p:cNvPr id="32" name="图形 31">
            <a:extLst>
              <a:ext uri="{FF2B5EF4-FFF2-40B4-BE49-F238E27FC236}">
                <a16:creationId xmlns:a16="http://schemas.microsoft.com/office/drawing/2014/main" id="{805D8C56-FBA8-4B87-A51D-E79AC77EB10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631439" y="1571880"/>
            <a:ext cx="588835" cy="445833"/>
          </a:xfrm>
          <a:prstGeom prst="rect">
            <a:avLst/>
          </a:prstGeom>
        </p:spPr>
      </p:pic>
    </p:spTree>
    <p:extLst>
      <p:ext uri="{BB962C8B-B14F-4D97-AF65-F5344CB8AC3E}">
        <p14:creationId xmlns:p14="http://schemas.microsoft.com/office/powerpoint/2010/main" val="2822371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E988DED-DB0F-4AC8-98CA-65D2AD2D1060}"/>
              </a:ext>
            </a:extLst>
          </p:cNvPr>
          <p:cNvSpPr>
            <a:spLocks noGrp="1"/>
          </p:cNvSpPr>
          <p:nvPr>
            <p:ph type="sldNum" sz="quarter" idx="12"/>
          </p:nvPr>
        </p:nvSpPr>
        <p:spPr/>
        <p:txBody>
          <a:bodyPr/>
          <a:lstStyle/>
          <a:p>
            <a:fld id="{C8BB1146-E542-4D4E-B8E9-6919A11DDD48}" type="slidenum">
              <a:rPr lang="en-US" smtClean="0"/>
              <a:t>74</a:t>
            </a:fld>
            <a:endParaRPr lang="en-US"/>
          </a:p>
        </p:txBody>
      </p:sp>
      <p:sp>
        <p:nvSpPr>
          <p:cNvPr id="3" name="标题 2">
            <a:extLst>
              <a:ext uri="{FF2B5EF4-FFF2-40B4-BE49-F238E27FC236}">
                <a16:creationId xmlns:a16="http://schemas.microsoft.com/office/drawing/2014/main" id="{237EE614-5895-4CF9-AD80-720B3A9543F9}"/>
              </a:ext>
            </a:extLst>
          </p:cNvPr>
          <p:cNvSpPr>
            <a:spLocks noGrp="1"/>
          </p:cNvSpPr>
          <p:nvPr>
            <p:ph type="title"/>
          </p:nvPr>
        </p:nvSpPr>
        <p:spPr/>
        <p:txBody>
          <a:bodyPr>
            <a:normAutofit/>
          </a:bodyPr>
          <a:lstStyle/>
          <a:p>
            <a:r>
              <a:rPr lang="zh-CN" altLang="en-US" sz="3200" dirty="0"/>
              <a:t>接收窗口尺寸太大，协议失败</a:t>
            </a:r>
          </a:p>
        </p:txBody>
      </p:sp>
      <p:sp>
        <p:nvSpPr>
          <p:cNvPr id="4" name="Line 30">
            <a:extLst>
              <a:ext uri="{FF2B5EF4-FFF2-40B4-BE49-F238E27FC236}">
                <a16:creationId xmlns:a16="http://schemas.microsoft.com/office/drawing/2014/main" id="{23EE2F55-7BAE-422F-8E03-0B79E1593C9E}"/>
              </a:ext>
            </a:extLst>
          </p:cNvPr>
          <p:cNvSpPr>
            <a:spLocks noChangeShapeType="1"/>
          </p:cNvSpPr>
          <p:nvPr/>
        </p:nvSpPr>
        <p:spPr bwMode="auto">
          <a:xfrm>
            <a:off x="4151313" y="1844675"/>
            <a:ext cx="26654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 name="Line 6">
            <a:extLst>
              <a:ext uri="{FF2B5EF4-FFF2-40B4-BE49-F238E27FC236}">
                <a16:creationId xmlns:a16="http://schemas.microsoft.com/office/drawing/2014/main" id="{8CEA9D04-F664-4604-A740-F9A131A96867}"/>
              </a:ext>
            </a:extLst>
          </p:cNvPr>
          <p:cNvSpPr>
            <a:spLocks noChangeShapeType="1"/>
          </p:cNvSpPr>
          <p:nvPr/>
        </p:nvSpPr>
        <p:spPr bwMode="auto">
          <a:xfrm>
            <a:off x="3935413" y="1989138"/>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7">
            <a:extLst>
              <a:ext uri="{FF2B5EF4-FFF2-40B4-BE49-F238E27FC236}">
                <a16:creationId xmlns:a16="http://schemas.microsoft.com/office/drawing/2014/main" id="{72881E5B-8A7B-4083-AC49-52F18CEC0463}"/>
              </a:ext>
            </a:extLst>
          </p:cNvPr>
          <p:cNvSpPr>
            <a:spLocks noChangeShapeType="1"/>
          </p:cNvSpPr>
          <p:nvPr/>
        </p:nvSpPr>
        <p:spPr bwMode="auto">
          <a:xfrm>
            <a:off x="6959600" y="1989138"/>
            <a:ext cx="0" cy="39608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 name="Line 8">
            <a:extLst>
              <a:ext uri="{FF2B5EF4-FFF2-40B4-BE49-F238E27FC236}">
                <a16:creationId xmlns:a16="http://schemas.microsoft.com/office/drawing/2014/main" id="{7E173F4A-E480-4E46-AD16-8CF82A3FC583}"/>
              </a:ext>
            </a:extLst>
          </p:cNvPr>
          <p:cNvSpPr>
            <a:spLocks noChangeShapeType="1"/>
          </p:cNvSpPr>
          <p:nvPr/>
        </p:nvSpPr>
        <p:spPr bwMode="auto">
          <a:xfrm>
            <a:off x="3935414" y="2420939"/>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9">
            <a:extLst>
              <a:ext uri="{FF2B5EF4-FFF2-40B4-BE49-F238E27FC236}">
                <a16:creationId xmlns:a16="http://schemas.microsoft.com/office/drawing/2014/main" id="{4ACC734F-D650-44A8-9945-0E29272A6D44}"/>
              </a:ext>
            </a:extLst>
          </p:cNvPr>
          <p:cNvSpPr>
            <a:spLocks noChangeShapeType="1"/>
          </p:cNvSpPr>
          <p:nvPr/>
        </p:nvSpPr>
        <p:spPr bwMode="auto">
          <a:xfrm>
            <a:off x="3935414" y="4508501"/>
            <a:ext cx="3024187" cy="7207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10">
            <a:extLst>
              <a:ext uri="{FF2B5EF4-FFF2-40B4-BE49-F238E27FC236}">
                <a16:creationId xmlns:a16="http://schemas.microsoft.com/office/drawing/2014/main" id="{A4272C26-BC70-4DD3-AE24-ACA96CB8A346}"/>
              </a:ext>
            </a:extLst>
          </p:cNvPr>
          <p:cNvSpPr>
            <a:spLocks noChangeShapeType="1"/>
          </p:cNvSpPr>
          <p:nvPr/>
        </p:nvSpPr>
        <p:spPr bwMode="auto">
          <a:xfrm flipH="1">
            <a:off x="4727576" y="3357564"/>
            <a:ext cx="2232025" cy="71913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Text Box 11">
            <a:extLst>
              <a:ext uri="{FF2B5EF4-FFF2-40B4-BE49-F238E27FC236}">
                <a16:creationId xmlns:a16="http://schemas.microsoft.com/office/drawing/2014/main" id="{39DE1469-9C45-4B8C-BD4B-001918D36F1D}"/>
              </a:ext>
            </a:extLst>
          </p:cNvPr>
          <p:cNvSpPr txBox="1">
            <a:spLocks noChangeArrowheads="1"/>
          </p:cNvSpPr>
          <p:nvPr/>
        </p:nvSpPr>
        <p:spPr bwMode="auto">
          <a:xfrm>
            <a:off x="1919288" y="2205039"/>
            <a:ext cx="190148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zh-CN" altLang="en-US" sz="2000">
                <a:solidFill>
                  <a:srgbClr val="000000"/>
                </a:solidFill>
                <a:cs typeface="+mn-ea"/>
                <a:sym typeface="+mn-lt"/>
              </a:rPr>
              <a:t>发送数据帧</a:t>
            </a:r>
            <a:r>
              <a:rPr lang="en-US" altLang="zh-CN" sz="2000">
                <a:solidFill>
                  <a:srgbClr val="000000"/>
                </a:solidFill>
                <a:cs typeface="+mn-ea"/>
                <a:sym typeface="+mn-lt"/>
              </a:rPr>
              <a:t>0~4</a:t>
            </a:r>
          </a:p>
        </p:txBody>
      </p:sp>
      <p:sp>
        <p:nvSpPr>
          <p:cNvPr id="11" name="Text Box 12">
            <a:extLst>
              <a:ext uri="{FF2B5EF4-FFF2-40B4-BE49-F238E27FC236}">
                <a16:creationId xmlns:a16="http://schemas.microsoft.com/office/drawing/2014/main" id="{93E25CB1-A255-4EB1-B492-6C1F410E66FA}"/>
              </a:ext>
            </a:extLst>
          </p:cNvPr>
          <p:cNvSpPr txBox="1">
            <a:spLocks noChangeArrowheads="1"/>
          </p:cNvSpPr>
          <p:nvPr/>
        </p:nvSpPr>
        <p:spPr bwMode="auto">
          <a:xfrm>
            <a:off x="3503220"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p>
        </p:txBody>
      </p:sp>
      <p:sp>
        <p:nvSpPr>
          <p:cNvPr id="12" name="Text Box 13">
            <a:extLst>
              <a:ext uri="{FF2B5EF4-FFF2-40B4-BE49-F238E27FC236}">
                <a16:creationId xmlns:a16="http://schemas.microsoft.com/office/drawing/2014/main" id="{E59FDF1D-6812-4A49-AC8B-26F878DFC5FF}"/>
              </a:ext>
            </a:extLst>
          </p:cNvPr>
          <p:cNvSpPr txBox="1">
            <a:spLocks noChangeArrowheads="1"/>
          </p:cNvSpPr>
          <p:nvPr/>
        </p:nvSpPr>
        <p:spPr bwMode="auto">
          <a:xfrm>
            <a:off x="6524233"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p>
        </p:txBody>
      </p:sp>
      <p:sp>
        <p:nvSpPr>
          <p:cNvPr id="15" name="Text Box 16">
            <a:extLst>
              <a:ext uri="{FF2B5EF4-FFF2-40B4-BE49-F238E27FC236}">
                <a16:creationId xmlns:a16="http://schemas.microsoft.com/office/drawing/2014/main" id="{652AF023-D9F6-4090-B3A5-432FA4F6342F}"/>
              </a:ext>
            </a:extLst>
          </p:cNvPr>
          <p:cNvSpPr txBox="1">
            <a:spLocks noChangeArrowheads="1"/>
          </p:cNvSpPr>
          <p:nvPr/>
        </p:nvSpPr>
        <p:spPr bwMode="auto">
          <a:xfrm>
            <a:off x="1992313" y="4221164"/>
            <a:ext cx="1871662"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重新发送数据帧</a:t>
            </a:r>
            <a:r>
              <a:rPr lang="en-US" altLang="zh-CN" sz="2000">
                <a:solidFill>
                  <a:srgbClr val="000000"/>
                </a:solidFill>
                <a:cs typeface="+mn-ea"/>
                <a:sym typeface="+mn-lt"/>
              </a:rPr>
              <a:t>0~4</a:t>
            </a:r>
          </a:p>
        </p:txBody>
      </p:sp>
      <p:sp>
        <p:nvSpPr>
          <p:cNvPr id="16" name="Text Box 17">
            <a:extLst>
              <a:ext uri="{FF2B5EF4-FFF2-40B4-BE49-F238E27FC236}">
                <a16:creationId xmlns:a16="http://schemas.microsoft.com/office/drawing/2014/main" id="{039D5F6C-3B44-472B-A9EE-9318288748AF}"/>
              </a:ext>
            </a:extLst>
          </p:cNvPr>
          <p:cNvSpPr txBox="1">
            <a:spLocks noChangeArrowheads="1"/>
          </p:cNvSpPr>
          <p:nvPr/>
        </p:nvSpPr>
        <p:spPr bwMode="auto">
          <a:xfrm>
            <a:off x="4681079" y="3573463"/>
            <a:ext cx="1867819" cy="362343"/>
          </a:xfrm>
          <a:prstGeom prst="rect">
            <a:avLst/>
          </a:prstGeom>
          <a:solidFill>
            <a:srgbClr val="FF99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1600">
                <a:solidFill>
                  <a:srgbClr val="000000"/>
                </a:solidFill>
                <a:cs typeface="+mn-ea"/>
                <a:sym typeface="+mn-lt"/>
              </a:rPr>
              <a:t>ACK3</a:t>
            </a:r>
            <a:r>
              <a:rPr lang="zh-CN" altLang="en-US" sz="1600">
                <a:solidFill>
                  <a:srgbClr val="000000"/>
                </a:solidFill>
                <a:cs typeface="+mn-ea"/>
                <a:sym typeface="+mn-lt"/>
              </a:rPr>
              <a:t>、</a:t>
            </a:r>
            <a:r>
              <a:rPr lang="en-US" altLang="zh-CN" sz="1600">
                <a:solidFill>
                  <a:srgbClr val="000000"/>
                </a:solidFill>
                <a:cs typeface="+mn-ea"/>
                <a:sym typeface="+mn-lt"/>
              </a:rPr>
              <a:t>ACK4</a:t>
            </a:r>
            <a:r>
              <a:rPr lang="zh-CN" altLang="en-US" sz="1600">
                <a:solidFill>
                  <a:srgbClr val="000000"/>
                </a:solidFill>
                <a:cs typeface="+mn-ea"/>
                <a:sym typeface="+mn-lt"/>
              </a:rPr>
              <a:t>丢失</a:t>
            </a:r>
          </a:p>
        </p:txBody>
      </p:sp>
      <p:sp>
        <p:nvSpPr>
          <p:cNvPr id="17" name="Text Box 18">
            <a:extLst>
              <a:ext uri="{FF2B5EF4-FFF2-40B4-BE49-F238E27FC236}">
                <a16:creationId xmlns:a16="http://schemas.microsoft.com/office/drawing/2014/main" id="{A74361D4-E4DA-45B8-9FE5-C0A43C8CCAB4}"/>
              </a:ext>
            </a:extLst>
          </p:cNvPr>
          <p:cNvSpPr txBox="1">
            <a:spLocks noChangeArrowheads="1"/>
          </p:cNvSpPr>
          <p:nvPr/>
        </p:nvSpPr>
        <p:spPr bwMode="auto">
          <a:xfrm>
            <a:off x="7032625" y="2565401"/>
            <a:ext cx="3024188" cy="1907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收到数据帧</a:t>
            </a:r>
            <a:r>
              <a:rPr lang="en-US" altLang="zh-CN" sz="2000">
                <a:solidFill>
                  <a:srgbClr val="000000"/>
                </a:solidFill>
                <a:cs typeface="+mn-ea"/>
                <a:sym typeface="+mn-lt"/>
              </a:rPr>
              <a:t>0~3</a:t>
            </a:r>
            <a:r>
              <a:rPr lang="zh-CN" altLang="en-US" sz="2000">
                <a:solidFill>
                  <a:srgbClr val="000000"/>
                </a:solidFill>
                <a:cs typeface="+mn-ea"/>
                <a:sym typeface="+mn-lt"/>
              </a:rPr>
              <a:t>，发送</a:t>
            </a:r>
            <a:r>
              <a:rPr lang="en-US" altLang="zh-CN" sz="2000">
                <a:solidFill>
                  <a:srgbClr val="000000"/>
                </a:solidFill>
                <a:cs typeface="+mn-ea"/>
                <a:sym typeface="+mn-lt"/>
              </a:rPr>
              <a:t>ACK3</a:t>
            </a:r>
            <a:r>
              <a:rPr lang="zh-CN" altLang="en-US" sz="2000">
                <a:solidFill>
                  <a:srgbClr val="000000"/>
                </a:solidFill>
                <a:cs typeface="+mn-ea"/>
                <a:sym typeface="+mn-lt"/>
              </a:rPr>
              <a:t>，移动窗口，接收数据帧</a:t>
            </a:r>
            <a:r>
              <a:rPr lang="en-US" altLang="zh-CN" sz="2000">
                <a:solidFill>
                  <a:srgbClr val="000000"/>
                </a:solidFill>
                <a:cs typeface="+mn-ea"/>
                <a:sym typeface="+mn-lt"/>
              </a:rPr>
              <a:t>4</a:t>
            </a:r>
            <a:r>
              <a:rPr lang="zh-CN" altLang="en-US" sz="2000">
                <a:solidFill>
                  <a:srgbClr val="000000"/>
                </a:solidFill>
                <a:cs typeface="+mn-ea"/>
                <a:sym typeface="+mn-lt"/>
              </a:rPr>
              <a:t>，发送</a:t>
            </a:r>
            <a:r>
              <a:rPr lang="en-US" altLang="zh-CN" sz="2000">
                <a:solidFill>
                  <a:srgbClr val="000000"/>
                </a:solidFill>
                <a:cs typeface="+mn-ea"/>
                <a:sym typeface="+mn-lt"/>
              </a:rPr>
              <a:t>ACK4</a:t>
            </a:r>
            <a:r>
              <a:rPr lang="zh-CN" altLang="en-US" sz="2000">
                <a:solidFill>
                  <a:srgbClr val="000000"/>
                </a:solidFill>
                <a:cs typeface="+mn-ea"/>
                <a:sym typeface="+mn-lt"/>
              </a:rPr>
              <a:t>，再移动窗口，可接收数据帧</a:t>
            </a:r>
            <a:r>
              <a:rPr lang="en-US" altLang="zh-CN" sz="2000">
                <a:solidFill>
                  <a:srgbClr val="000000"/>
                </a:solidFill>
                <a:cs typeface="+mn-ea"/>
                <a:sym typeface="+mn-lt"/>
              </a:rPr>
              <a:t>5</a:t>
            </a:r>
            <a:r>
              <a:rPr lang="zh-CN" altLang="en-US" sz="2000">
                <a:solidFill>
                  <a:srgbClr val="000000"/>
                </a:solidFill>
                <a:cs typeface="+mn-ea"/>
                <a:sym typeface="+mn-lt"/>
              </a:rPr>
              <a:t>、</a:t>
            </a:r>
            <a:r>
              <a:rPr lang="en-US" altLang="zh-CN" sz="2000">
                <a:solidFill>
                  <a:srgbClr val="000000"/>
                </a:solidFill>
                <a:cs typeface="+mn-ea"/>
                <a:sym typeface="+mn-lt"/>
              </a:rPr>
              <a:t>6</a:t>
            </a:r>
            <a:r>
              <a:rPr lang="zh-CN" altLang="en-US" sz="2000">
                <a:solidFill>
                  <a:srgbClr val="000000"/>
                </a:solidFill>
                <a:cs typeface="+mn-ea"/>
                <a:sym typeface="+mn-lt"/>
              </a:rPr>
              <a:t>、</a:t>
            </a:r>
            <a:r>
              <a:rPr lang="en-US" altLang="zh-CN" sz="2000">
                <a:solidFill>
                  <a:srgbClr val="000000"/>
                </a:solidFill>
                <a:cs typeface="+mn-ea"/>
                <a:sym typeface="+mn-lt"/>
              </a:rPr>
              <a:t>7</a:t>
            </a:r>
            <a:r>
              <a:rPr lang="zh-CN" altLang="en-US" sz="2000">
                <a:solidFill>
                  <a:srgbClr val="000000"/>
                </a:solidFill>
                <a:cs typeface="+mn-ea"/>
                <a:sym typeface="+mn-lt"/>
              </a:rPr>
              <a:t>、</a:t>
            </a:r>
            <a:r>
              <a:rPr lang="en-US" altLang="zh-CN" sz="2000">
                <a:solidFill>
                  <a:srgbClr val="000000"/>
                </a:solidFill>
                <a:cs typeface="+mn-ea"/>
                <a:sym typeface="+mn-lt"/>
              </a:rPr>
              <a:t>0</a:t>
            </a:r>
          </a:p>
        </p:txBody>
      </p:sp>
      <p:sp>
        <p:nvSpPr>
          <p:cNvPr id="18" name="Text Box 19">
            <a:extLst>
              <a:ext uri="{FF2B5EF4-FFF2-40B4-BE49-F238E27FC236}">
                <a16:creationId xmlns:a16="http://schemas.microsoft.com/office/drawing/2014/main" id="{67D985BC-F6E7-43C1-BCDE-712AD4B31B57}"/>
              </a:ext>
            </a:extLst>
          </p:cNvPr>
          <p:cNvSpPr txBox="1">
            <a:spLocks noChangeArrowheads="1"/>
          </p:cNvSpPr>
          <p:nvPr/>
        </p:nvSpPr>
        <p:spPr bwMode="auto">
          <a:xfrm>
            <a:off x="7032626" y="5013326"/>
            <a:ext cx="3167063"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dirty="0">
                <a:solidFill>
                  <a:srgbClr val="FF0000"/>
                </a:solidFill>
                <a:cs typeface="+mn-ea"/>
                <a:sym typeface="+mn-lt"/>
              </a:rPr>
              <a:t>接收到数据帧</a:t>
            </a:r>
            <a:r>
              <a:rPr lang="en-US" altLang="zh-CN" sz="2000" dirty="0">
                <a:solidFill>
                  <a:srgbClr val="FF0000"/>
                </a:solidFill>
                <a:cs typeface="+mn-ea"/>
                <a:sym typeface="+mn-lt"/>
              </a:rPr>
              <a:t>0</a:t>
            </a:r>
            <a:r>
              <a:rPr lang="zh-CN" altLang="en-US" sz="2000" dirty="0">
                <a:solidFill>
                  <a:srgbClr val="FF0000"/>
                </a:solidFill>
                <a:cs typeface="+mn-ea"/>
                <a:sym typeface="+mn-lt"/>
              </a:rPr>
              <a:t>，认为是新帧，但是它们是重复帧。</a:t>
            </a:r>
          </a:p>
        </p:txBody>
      </p:sp>
      <p:sp>
        <p:nvSpPr>
          <p:cNvPr id="19" name="Text Box 20">
            <a:extLst>
              <a:ext uri="{FF2B5EF4-FFF2-40B4-BE49-F238E27FC236}">
                <a16:creationId xmlns:a16="http://schemas.microsoft.com/office/drawing/2014/main" id="{C408EEBD-65B1-453F-819E-39D40D6A2313}"/>
              </a:ext>
            </a:extLst>
          </p:cNvPr>
          <p:cNvSpPr txBox="1">
            <a:spLocks noChangeArrowheads="1"/>
          </p:cNvSpPr>
          <p:nvPr/>
        </p:nvSpPr>
        <p:spPr bwMode="auto">
          <a:xfrm>
            <a:off x="3935413" y="206375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1</a:t>
            </a:r>
          </a:p>
        </p:txBody>
      </p:sp>
      <p:sp>
        <p:nvSpPr>
          <p:cNvPr id="20" name="Text Box 21">
            <a:extLst>
              <a:ext uri="{FF2B5EF4-FFF2-40B4-BE49-F238E27FC236}">
                <a16:creationId xmlns:a16="http://schemas.microsoft.com/office/drawing/2014/main" id="{DC302821-85C9-4A25-B0C7-4D36D24C1EC5}"/>
              </a:ext>
            </a:extLst>
          </p:cNvPr>
          <p:cNvSpPr txBox="1">
            <a:spLocks noChangeArrowheads="1"/>
          </p:cNvSpPr>
          <p:nvPr/>
        </p:nvSpPr>
        <p:spPr bwMode="auto">
          <a:xfrm>
            <a:off x="6600825" y="271145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2</a:t>
            </a:r>
          </a:p>
        </p:txBody>
      </p:sp>
      <p:sp>
        <p:nvSpPr>
          <p:cNvPr id="21" name="Text Box 22">
            <a:extLst>
              <a:ext uri="{FF2B5EF4-FFF2-40B4-BE49-F238E27FC236}">
                <a16:creationId xmlns:a16="http://schemas.microsoft.com/office/drawing/2014/main" id="{72A86AD6-5E8C-4447-943A-2C8EF7268F20}"/>
              </a:ext>
            </a:extLst>
          </p:cNvPr>
          <p:cNvSpPr txBox="1">
            <a:spLocks noChangeArrowheads="1"/>
          </p:cNvSpPr>
          <p:nvPr/>
        </p:nvSpPr>
        <p:spPr bwMode="auto">
          <a:xfrm>
            <a:off x="3935413" y="415290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3</a:t>
            </a:r>
          </a:p>
        </p:txBody>
      </p:sp>
      <p:sp>
        <p:nvSpPr>
          <p:cNvPr id="22" name="Text Box 23">
            <a:extLst>
              <a:ext uri="{FF2B5EF4-FFF2-40B4-BE49-F238E27FC236}">
                <a16:creationId xmlns:a16="http://schemas.microsoft.com/office/drawing/2014/main" id="{8E2E96A7-15D9-4B89-B4DA-7D4D8E5302E5}"/>
              </a:ext>
            </a:extLst>
          </p:cNvPr>
          <p:cNvSpPr txBox="1">
            <a:spLocks noChangeArrowheads="1"/>
          </p:cNvSpPr>
          <p:nvPr/>
        </p:nvSpPr>
        <p:spPr bwMode="auto">
          <a:xfrm>
            <a:off x="6600825" y="4727575"/>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4</a:t>
            </a:r>
          </a:p>
        </p:txBody>
      </p:sp>
      <p:sp>
        <p:nvSpPr>
          <p:cNvPr id="23" name="Text Box 24">
            <a:extLst>
              <a:ext uri="{FF2B5EF4-FFF2-40B4-BE49-F238E27FC236}">
                <a16:creationId xmlns:a16="http://schemas.microsoft.com/office/drawing/2014/main" id="{EE8627CD-B4EF-471C-B314-45AC65AB61CC}"/>
              </a:ext>
            </a:extLst>
          </p:cNvPr>
          <p:cNvSpPr txBox="1">
            <a:spLocks noChangeArrowheads="1"/>
          </p:cNvSpPr>
          <p:nvPr/>
        </p:nvSpPr>
        <p:spPr bwMode="auto">
          <a:xfrm>
            <a:off x="7967663" y="1196976"/>
            <a:ext cx="2051050" cy="1168525"/>
          </a:xfrm>
          <a:prstGeom prst="rect">
            <a:avLst/>
          </a:prstGeom>
          <a:solidFill>
            <a:srgbClr val="EAEAEA"/>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假定：</a:t>
            </a:r>
            <a:r>
              <a:rPr lang="en-US" altLang="zh-CN" sz="2000">
                <a:solidFill>
                  <a:srgbClr val="000000"/>
                </a:solidFill>
                <a:cs typeface="+mn-ea"/>
                <a:sym typeface="+mn-lt"/>
              </a:rPr>
              <a:t>n=8</a:t>
            </a:r>
            <a:r>
              <a:rPr lang="zh-CN" altLang="en-US" sz="2000">
                <a:solidFill>
                  <a:srgbClr val="000000"/>
                </a:solidFill>
                <a:cs typeface="+mn-ea"/>
                <a:sym typeface="+mn-lt"/>
              </a:rPr>
              <a:t>，</a:t>
            </a:r>
          </a:p>
          <a:p>
            <a:pPr fontAlgn="base">
              <a:lnSpc>
                <a:spcPct val="120000"/>
              </a:lnSpc>
              <a:spcBef>
                <a:spcPct val="0"/>
              </a:spcBef>
              <a:spcAft>
                <a:spcPct val="0"/>
              </a:spcAft>
            </a:pPr>
            <a:r>
              <a:rPr lang="zh-CN" altLang="en-US" sz="2000">
                <a:solidFill>
                  <a:srgbClr val="000000"/>
                </a:solidFill>
                <a:cs typeface="+mn-ea"/>
                <a:sym typeface="+mn-lt"/>
              </a:rPr>
              <a:t>发送窗口</a:t>
            </a:r>
            <a:r>
              <a:rPr lang="en-US" altLang="zh-CN" sz="2000">
                <a:solidFill>
                  <a:srgbClr val="000000"/>
                </a:solidFill>
                <a:cs typeface="+mn-ea"/>
                <a:sym typeface="+mn-lt"/>
              </a:rPr>
              <a:t>=5</a:t>
            </a:r>
          </a:p>
          <a:p>
            <a:pPr fontAlgn="base">
              <a:lnSpc>
                <a:spcPct val="120000"/>
              </a:lnSpc>
              <a:spcBef>
                <a:spcPct val="0"/>
              </a:spcBef>
              <a:spcAft>
                <a:spcPct val="0"/>
              </a:spcAft>
            </a:pPr>
            <a:r>
              <a:rPr lang="zh-CN" altLang="en-US" sz="2000">
                <a:solidFill>
                  <a:srgbClr val="000000"/>
                </a:solidFill>
                <a:cs typeface="+mn-ea"/>
                <a:sym typeface="+mn-lt"/>
              </a:rPr>
              <a:t>接收窗口</a:t>
            </a:r>
            <a:r>
              <a:rPr lang="en-US" altLang="zh-CN" sz="2000">
                <a:solidFill>
                  <a:srgbClr val="000000"/>
                </a:solidFill>
                <a:cs typeface="+mn-ea"/>
                <a:sym typeface="+mn-lt"/>
              </a:rPr>
              <a:t>=4</a:t>
            </a:r>
          </a:p>
        </p:txBody>
      </p:sp>
      <p:sp>
        <p:nvSpPr>
          <p:cNvPr id="24" name="Text Box 25">
            <a:extLst>
              <a:ext uri="{FF2B5EF4-FFF2-40B4-BE49-F238E27FC236}">
                <a16:creationId xmlns:a16="http://schemas.microsoft.com/office/drawing/2014/main" id="{496C185A-07F0-4C85-985C-9C9887B00E9C}"/>
              </a:ext>
            </a:extLst>
          </p:cNvPr>
          <p:cNvSpPr txBox="1">
            <a:spLocks noChangeArrowheads="1"/>
          </p:cNvSpPr>
          <p:nvPr/>
        </p:nvSpPr>
        <p:spPr bwMode="auto">
          <a:xfrm>
            <a:off x="3432175" y="3141663"/>
            <a:ext cx="431800" cy="728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lnSpc>
                <a:spcPct val="120000"/>
              </a:lnSpc>
              <a:spcBef>
                <a:spcPct val="0"/>
              </a:spcBef>
              <a:spcAft>
                <a:spcPct val="0"/>
              </a:spcAft>
            </a:pPr>
            <a:r>
              <a:rPr lang="zh-CN" altLang="en-US">
                <a:solidFill>
                  <a:srgbClr val="000000"/>
                </a:solidFill>
                <a:cs typeface="+mn-ea"/>
                <a:sym typeface="+mn-lt"/>
              </a:rPr>
              <a:t>超</a:t>
            </a:r>
          </a:p>
          <a:p>
            <a:pPr algn="ctr" fontAlgn="base">
              <a:lnSpc>
                <a:spcPct val="120000"/>
              </a:lnSpc>
              <a:spcBef>
                <a:spcPct val="0"/>
              </a:spcBef>
              <a:spcAft>
                <a:spcPct val="0"/>
              </a:spcAft>
            </a:pPr>
            <a:r>
              <a:rPr lang="zh-CN" altLang="en-US">
                <a:solidFill>
                  <a:srgbClr val="000000"/>
                </a:solidFill>
                <a:cs typeface="+mn-ea"/>
                <a:sym typeface="+mn-lt"/>
              </a:rPr>
              <a:t>时</a:t>
            </a:r>
          </a:p>
        </p:txBody>
      </p:sp>
      <p:grpSp>
        <p:nvGrpSpPr>
          <p:cNvPr id="25" name="Group 26">
            <a:extLst>
              <a:ext uri="{FF2B5EF4-FFF2-40B4-BE49-F238E27FC236}">
                <a16:creationId xmlns:a16="http://schemas.microsoft.com/office/drawing/2014/main" id="{47A8FF2A-F8C9-468B-B670-65F22A503D9C}"/>
              </a:ext>
            </a:extLst>
          </p:cNvPr>
          <p:cNvGrpSpPr>
            <a:grpSpLocks/>
          </p:cNvGrpSpPr>
          <p:nvPr/>
        </p:nvGrpSpPr>
        <p:grpSpPr bwMode="auto">
          <a:xfrm>
            <a:off x="3646488" y="2420938"/>
            <a:ext cx="360362" cy="2087562"/>
            <a:chOff x="1337" y="1525"/>
            <a:chExt cx="227" cy="680"/>
          </a:xfrm>
        </p:grpSpPr>
        <p:sp>
          <p:nvSpPr>
            <p:cNvPr id="26" name="Line 27">
              <a:extLst>
                <a:ext uri="{FF2B5EF4-FFF2-40B4-BE49-F238E27FC236}">
                  <a16:creationId xmlns:a16="http://schemas.microsoft.com/office/drawing/2014/main" id="{C5F7A302-68AA-464B-B6D4-F041028C0049}"/>
                </a:ext>
              </a:extLst>
            </p:cNvPr>
            <p:cNvSpPr>
              <a:spLocks noChangeShapeType="1"/>
            </p:cNvSpPr>
            <p:nvPr/>
          </p:nvSpPr>
          <p:spPr bwMode="auto">
            <a:xfrm>
              <a:off x="1337" y="1525"/>
              <a:ext cx="227"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7" name="Line 28">
              <a:extLst>
                <a:ext uri="{FF2B5EF4-FFF2-40B4-BE49-F238E27FC236}">
                  <a16:creationId xmlns:a16="http://schemas.microsoft.com/office/drawing/2014/main" id="{D43AB85E-EA93-4616-AAA7-1A113C29500C}"/>
                </a:ext>
              </a:extLst>
            </p:cNvPr>
            <p:cNvSpPr>
              <a:spLocks noChangeShapeType="1"/>
            </p:cNvSpPr>
            <p:nvPr/>
          </p:nvSpPr>
          <p:spPr bwMode="auto">
            <a:xfrm>
              <a:off x="1337" y="2205"/>
              <a:ext cx="227"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8" name="Line 29">
              <a:extLst>
                <a:ext uri="{FF2B5EF4-FFF2-40B4-BE49-F238E27FC236}">
                  <a16:creationId xmlns:a16="http://schemas.microsoft.com/office/drawing/2014/main" id="{FCD5CE2A-8581-4800-A8D6-2AEC435E00FE}"/>
                </a:ext>
              </a:extLst>
            </p:cNvPr>
            <p:cNvSpPr>
              <a:spLocks noChangeShapeType="1"/>
            </p:cNvSpPr>
            <p:nvPr/>
          </p:nvSpPr>
          <p:spPr bwMode="auto">
            <a:xfrm>
              <a:off x="1473" y="1525"/>
              <a:ext cx="0" cy="680"/>
            </a:xfrm>
            <a:prstGeom prst="line">
              <a:avLst/>
            </a:prstGeom>
            <a:noFill/>
            <a:ln w="2857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pic>
        <p:nvPicPr>
          <p:cNvPr id="29" name="图形 28">
            <a:extLst>
              <a:ext uri="{FF2B5EF4-FFF2-40B4-BE49-F238E27FC236}">
                <a16:creationId xmlns:a16="http://schemas.microsoft.com/office/drawing/2014/main" id="{1D4276F6-2E6B-48B5-847B-55CAEC91586C}"/>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738208" y="1558321"/>
            <a:ext cx="588835" cy="445833"/>
          </a:xfrm>
          <a:prstGeom prst="rect">
            <a:avLst/>
          </a:prstGeom>
        </p:spPr>
      </p:pic>
      <p:pic>
        <p:nvPicPr>
          <p:cNvPr id="30" name="图形 29">
            <a:extLst>
              <a:ext uri="{FF2B5EF4-FFF2-40B4-BE49-F238E27FC236}">
                <a16:creationId xmlns:a16="http://schemas.microsoft.com/office/drawing/2014/main" id="{530A9B59-975B-4DC3-AF4A-3FE4FD2AFA7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650615" y="1558321"/>
            <a:ext cx="588835" cy="445833"/>
          </a:xfrm>
          <a:prstGeom prst="rect">
            <a:avLst/>
          </a:prstGeom>
        </p:spPr>
      </p:pic>
    </p:spTree>
    <p:extLst>
      <p:ext uri="{BB962C8B-B14F-4D97-AF65-F5344CB8AC3E}">
        <p14:creationId xmlns:p14="http://schemas.microsoft.com/office/powerpoint/2010/main" val="6215439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EB6A7-EC5E-4CF1-A940-BE461C3D277C}"/>
              </a:ext>
            </a:extLst>
          </p:cNvPr>
          <p:cNvSpPr>
            <a:spLocks noGrp="1"/>
          </p:cNvSpPr>
          <p:nvPr>
            <p:ph type="title"/>
          </p:nvPr>
        </p:nvSpPr>
        <p:spPr/>
        <p:txBody>
          <a:bodyPr/>
          <a:lstStyle/>
          <a:p>
            <a:r>
              <a:rPr lang="zh-CN" altLang="en-US" dirty="0"/>
              <a:t>滑动窗口协议回退</a:t>
            </a:r>
            <a:r>
              <a:rPr lang="en-US" altLang="zh-CN" dirty="0"/>
              <a:t>N</a:t>
            </a:r>
            <a:r>
              <a:rPr lang="zh-CN" altLang="en-US" dirty="0"/>
              <a:t>的传输效率</a:t>
            </a:r>
          </a:p>
        </p:txBody>
      </p:sp>
      <p:sp>
        <p:nvSpPr>
          <p:cNvPr id="3" name="内容占位符 2">
            <a:extLst>
              <a:ext uri="{FF2B5EF4-FFF2-40B4-BE49-F238E27FC236}">
                <a16:creationId xmlns:a16="http://schemas.microsoft.com/office/drawing/2014/main" id="{E2BFB35C-CC25-4FFF-8FAD-8375E7466176}"/>
              </a:ext>
            </a:extLst>
          </p:cNvPr>
          <p:cNvSpPr>
            <a:spLocks noGrp="1"/>
          </p:cNvSpPr>
          <p:nvPr>
            <p:ph idx="1"/>
          </p:nvPr>
        </p:nvSpPr>
        <p:spPr/>
        <p:txBody>
          <a:bodyPr/>
          <a:lstStyle/>
          <a:p>
            <a:pPr>
              <a:spcBef>
                <a:spcPts val="0"/>
              </a:spcBef>
            </a:pPr>
            <a:r>
              <a:rPr lang="zh-CN" altLang="en-US" dirty="0">
                <a:latin typeface="Times New Roman" panose="02020603050405020304" pitchFamily="18" charset="0"/>
                <a:cs typeface="Times New Roman" panose="02020603050405020304" pitchFamily="18" charset="0"/>
                <a:sym typeface="+mn-lt"/>
              </a:rPr>
              <a:t>不考虑应答帧的丢失，正确传送一帧所需的平均时间为：     </a:t>
            </a:r>
          </a:p>
          <a:p>
            <a:pPr marL="0" indent="0" algn="ctr">
              <a:spcBef>
                <a:spcPts val="0"/>
              </a:spcBef>
              <a:buNone/>
            </a:pP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V</a:t>
            </a:r>
            <a:r>
              <a:rPr lang="en-US" altLang="zh-CN" i="1" baseline="-25000" dirty="0">
                <a:latin typeface="Times New Roman" panose="02020603050405020304" pitchFamily="18" charset="0"/>
                <a:cs typeface="Times New Roman" panose="02020603050405020304" pitchFamily="18" charset="0"/>
                <a:sym typeface="+mn-lt"/>
              </a:rPr>
              <a:t>  </a:t>
            </a:r>
            <a:r>
              <a:rPr lang="en-US" altLang="zh-CN" dirty="0">
                <a:latin typeface="Times New Roman" panose="02020603050405020304" pitchFamily="18" charset="0"/>
                <a:cs typeface="Times New Roman" panose="02020603050405020304" pitchFamily="18" charset="0"/>
                <a:sym typeface="+mn-lt"/>
              </a:rPr>
              <a:t>= </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I</a:t>
            </a:r>
            <a:r>
              <a:rPr lang="en-US" altLang="zh-CN" i="1" baseline="-25000" dirty="0">
                <a:latin typeface="Times New Roman" panose="02020603050405020304" pitchFamily="18" charset="0"/>
                <a:cs typeface="Times New Roman" panose="02020603050405020304" pitchFamily="18" charset="0"/>
                <a:sym typeface="+mn-lt"/>
              </a:rPr>
              <a:t>  </a:t>
            </a:r>
            <a:r>
              <a:rPr lang="en-US" altLang="zh-CN" dirty="0">
                <a:latin typeface="Times New Roman" panose="02020603050405020304" pitchFamily="18" charset="0"/>
                <a:cs typeface="Times New Roman" panose="02020603050405020304" pitchFamily="18" charset="0"/>
                <a:sym typeface="+mn-lt"/>
              </a:rPr>
              <a:t>+ </a:t>
            </a:r>
            <a:r>
              <a:rPr lang="en-US" altLang="zh-CN" i="1" dirty="0" err="1">
                <a:latin typeface="Times New Roman" panose="02020603050405020304" pitchFamily="18" charset="0"/>
                <a:cs typeface="Times New Roman" panose="02020603050405020304" pitchFamily="18" charset="0"/>
                <a:sym typeface="+mn-lt"/>
              </a:rPr>
              <a:t>pt</a:t>
            </a:r>
            <a:r>
              <a:rPr lang="en-US" altLang="zh-CN" i="1" baseline="-25000" dirty="0" err="1">
                <a:latin typeface="Times New Roman" panose="02020603050405020304" pitchFamily="18" charset="0"/>
                <a:cs typeface="Times New Roman" panose="02020603050405020304" pitchFamily="18" charset="0"/>
                <a:sym typeface="+mn-lt"/>
              </a:rPr>
              <a:t>W</a:t>
            </a:r>
            <a:r>
              <a:rPr lang="en-US" altLang="zh-CN" i="1" baseline="-25000" dirty="0">
                <a:latin typeface="Times New Roman" panose="02020603050405020304" pitchFamily="18" charset="0"/>
                <a:cs typeface="Times New Roman" panose="02020603050405020304" pitchFamily="18" charset="0"/>
                <a:sym typeface="+mn-lt"/>
              </a:rPr>
              <a:t> </a:t>
            </a:r>
            <a:r>
              <a:rPr lang="en-US" altLang="zh-CN" dirty="0">
                <a:latin typeface="Times New Roman" panose="02020603050405020304" pitchFamily="18" charset="0"/>
                <a:cs typeface="Times New Roman" panose="02020603050405020304" pitchFamily="18" charset="0"/>
                <a:sym typeface="+mn-lt"/>
              </a:rPr>
              <a:t>/ (1-</a:t>
            </a:r>
            <a:r>
              <a:rPr lang="en-US" altLang="zh-CN" i="1" dirty="0">
                <a:latin typeface="Times New Roman" panose="02020603050405020304" pitchFamily="18" charset="0"/>
                <a:cs typeface="Times New Roman" panose="02020603050405020304" pitchFamily="18" charset="0"/>
                <a:sym typeface="+mn-lt"/>
              </a:rPr>
              <a:t>p</a:t>
            </a:r>
            <a:r>
              <a:rPr lang="en-US" altLang="zh-CN" dirty="0">
                <a:latin typeface="Times New Roman" panose="02020603050405020304" pitchFamily="18" charset="0"/>
                <a:cs typeface="Times New Roman" panose="02020603050405020304" pitchFamily="18" charset="0"/>
                <a:sym typeface="+mn-lt"/>
              </a:rPr>
              <a:t>)</a:t>
            </a:r>
          </a:p>
          <a:p>
            <a:pPr>
              <a:spcBef>
                <a:spcPts val="0"/>
              </a:spcBef>
            </a:pPr>
            <a:r>
              <a:rPr lang="zh-CN" altLang="en-US" dirty="0">
                <a:latin typeface="Times New Roman" panose="02020603050405020304" pitchFamily="18" charset="0"/>
                <a:cs typeface="Times New Roman" panose="02020603050405020304" pitchFamily="18" charset="0"/>
                <a:sym typeface="+mn-lt"/>
              </a:rPr>
              <a:t>系统最大吞吐量：</a:t>
            </a:r>
          </a:p>
          <a:p>
            <a:pPr marL="0" indent="0" algn="ctr">
              <a:spcBef>
                <a:spcPts val="0"/>
              </a:spcBef>
              <a:buNone/>
            </a:pPr>
            <a:r>
              <a:rPr lang="zh-CN" altLang="en-US" dirty="0">
                <a:latin typeface="Times New Roman" panose="02020603050405020304" pitchFamily="18" charset="0"/>
                <a:cs typeface="Times New Roman" panose="02020603050405020304" pitchFamily="18" charset="0"/>
                <a:sym typeface="+mn-lt"/>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baseline="-25000" dirty="0">
                <a:latin typeface="Times New Roman" panose="02020603050405020304" pitchFamily="18" charset="0"/>
                <a:cs typeface="Times New Roman" panose="02020603050405020304" pitchFamily="18" charset="0"/>
                <a:sym typeface="+mn-lt"/>
              </a:rPr>
              <a:t>max</a:t>
            </a:r>
            <a:r>
              <a:rPr lang="en-US" altLang="zh-CN" dirty="0">
                <a:latin typeface="Times New Roman" panose="02020603050405020304" pitchFamily="18" charset="0"/>
                <a:cs typeface="Times New Roman" panose="02020603050405020304" pitchFamily="18" charset="0"/>
                <a:sym typeface="+mn-lt"/>
              </a:rPr>
              <a:t>= 1/ </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V</a:t>
            </a:r>
            <a:endParaRPr lang="en-US" altLang="zh-CN" i="1" baseline="-25000" dirty="0">
              <a:latin typeface="Times New Roman" panose="02020603050405020304" pitchFamily="18" charset="0"/>
              <a:cs typeface="Times New Roman" panose="02020603050405020304" pitchFamily="18" charset="0"/>
              <a:sym typeface="+mn-lt"/>
            </a:endParaRPr>
          </a:p>
          <a:p>
            <a:pPr>
              <a:spcBef>
                <a:spcPts val="0"/>
              </a:spcBef>
            </a:pPr>
            <a:r>
              <a:rPr lang="zh-CN" altLang="en-US" dirty="0">
                <a:latin typeface="Times New Roman" panose="02020603050405020304" pitchFamily="18" charset="0"/>
                <a:cs typeface="Times New Roman" panose="02020603050405020304" pitchFamily="18" charset="0"/>
                <a:sym typeface="+mn-lt"/>
              </a:rPr>
              <a:t>系统的传输效率 ：最大吞吐量</a:t>
            </a:r>
            <a:r>
              <a:rPr lang="en-US" altLang="zh-CN" dirty="0">
                <a:latin typeface="Times New Roman" panose="02020603050405020304" pitchFamily="18" charset="0"/>
                <a:cs typeface="Times New Roman" panose="02020603050405020304" pitchFamily="18" charset="0"/>
                <a:sym typeface="+mn-lt"/>
              </a:rPr>
              <a:t>/</a:t>
            </a:r>
            <a:r>
              <a:rPr lang="zh-CN" altLang="en-US" dirty="0">
                <a:latin typeface="Times New Roman" panose="02020603050405020304" pitchFamily="18" charset="0"/>
                <a:cs typeface="Times New Roman" panose="02020603050405020304" pitchFamily="18" charset="0"/>
                <a:sym typeface="+mn-lt"/>
              </a:rPr>
              <a:t>极限吞吐量</a:t>
            </a:r>
          </a:p>
          <a:p>
            <a:pPr marL="0" indent="0" algn="ctr">
              <a:spcBef>
                <a:spcPts val="0"/>
              </a:spcBef>
              <a:buNone/>
            </a:pPr>
            <a:r>
              <a:rPr lang="el-GR" altLang="zh-CN" dirty="0">
                <a:latin typeface="Times New Roman" panose="02020603050405020304" pitchFamily="18" charset="0"/>
                <a:cs typeface="Times New Roman" panose="02020603050405020304" pitchFamily="18" charset="0"/>
                <a:sym typeface="+mn-lt"/>
              </a:rPr>
              <a:t>η</a:t>
            </a:r>
            <a:r>
              <a:rPr lang="zh-CN" altLang="en-US" dirty="0">
                <a:latin typeface="Times New Roman" panose="02020603050405020304" pitchFamily="18" charset="0"/>
                <a:cs typeface="Times New Roman" panose="02020603050405020304" pitchFamily="18" charset="0"/>
                <a:sym typeface="+mn-lt"/>
              </a:rPr>
              <a:t> </a:t>
            </a:r>
            <a:r>
              <a:rPr lang="en-US" altLang="zh-CN" dirty="0">
                <a:latin typeface="Times New Roman" panose="02020603050405020304" pitchFamily="18" charset="0"/>
                <a:cs typeface="Times New Roman" panose="02020603050405020304" pitchFamily="18" charset="0"/>
                <a:sym typeface="+mn-lt"/>
              </a:rPr>
              <a:t>= (1-</a:t>
            </a:r>
            <a:r>
              <a:rPr lang="en-US" altLang="zh-CN" i="1" dirty="0">
                <a:latin typeface="Times New Roman" panose="02020603050405020304" pitchFamily="18" charset="0"/>
                <a:cs typeface="Times New Roman" panose="02020603050405020304" pitchFamily="18" charset="0"/>
                <a:sym typeface="+mn-lt"/>
              </a:rPr>
              <a:t>p</a:t>
            </a:r>
            <a:r>
              <a:rPr lang="en-US" altLang="zh-CN" dirty="0">
                <a:latin typeface="Times New Roman" panose="02020603050405020304" pitchFamily="18" charset="0"/>
                <a:cs typeface="Times New Roman" panose="02020603050405020304" pitchFamily="18" charset="0"/>
                <a:sym typeface="+mn-lt"/>
              </a:rPr>
              <a:t>)/(1+ </a:t>
            </a:r>
            <a:r>
              <a:rPr lang="en-US" altLang="zh-CN" i="1" dirty="0">
                <a:latin typeface="Times New Roman" panose="02020603050405020304" pitchFamily="18" charset="0"/>
                <a:cs typeface="Times New Roman" panose="02020603050405020304" pitchFamily="18" charset="0"/>
                <a:sym typeface="+mn-lt"/>
              </a:rPr>
              <a:t>p</a:t>
            </a:r>
            <a:r>
              <a:rPr lang="en-US" altLang="zh-CN" dirty="0">
                <a:latin typeface="Times New Roman" panose="02020603050405020304" pitchFamily="18" charset="0"/>
                <a:cs typeface="Times New Roman" panose="02020603050405020304" pitchFamily="18" charset="0"/>
                <a:sym typeface="+mn-lt"/>
              </a:rPr>
              <a:t> (</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w</a:t>
            </a:r>
            <a:r>
              <a:rPr lang="en-US" altLang="zh-CN" i="1" dirty="0">
                <a:latin typeface="Times New Roman" panose="02020603050405020304" pitchFamily="18" charset="0"/>
                <a:cs typeface="Times New Roman" panose="02020603050405020304" pitchFamily="18" charset="0"/>
                <a:sym typeface="+mn-lt"/>
              </a:rPr>
              <a:t>/t</a:t>
            </a:r>
            <a:r>
              <a:rPr lang="en-US" altLang="zh-CN" i="1" baseline="-25000" dirty="0">
                <a:latin typeface="Times New Roman" panose="02020603050405020304" pitchFamily="18" charset="0"/>
                <a:cs typeface="Times New Roman" panose="02020603050405020304" pitchFamily="18" charset="0"/>
                <a:sym typeface="+mn-lt"/>
              </a:rPr>
              <a:t>i</a:t>
            </a:r>
            <a:r>
              <a:rPr lang="en-US" altLang="zh-CN" dirty="0">
                <a:latin typeface="Times New Roman" panose="02020603050405020304" pitchFamily="18" charset="0"/>
                <a:cs typeface="Times New Roman" panose="02020603050405020304" pitchFamily="18" charset="0"/>
                <a:sym typeface="+mn-lt"/>
              </a:rPr>
              <a:t>-1))</a:t>
            </a:r>
          </a:p>
          <a:p>
            <a:r>
              <a:rPr lang="zh-CN" altLang="en-US" dirty="0">
                <a:solidFill>
                  <a:srgbClr val="3333FF"/>
                </a:solidFill>
                <a:latin typeface="Times New Roman" panose="02020603050405020304" pitchFamily="18" charset="0"/>
                <a:cs typeface="Times New Roman" panose="02020603050405020304" pitchFamily="18" charset="0"/>
                <a:sym typeface="+mn-lt"/>
              </a:rPr>
              <a:t>结论：</a:t>
            </a:r>
            <a:endParaRPr lang="en-US" altLang="zh-CN" dirty="0">
              <a:solidFill>
                <a:srgbClr val="3333FF"/>
              </a:solidFill>
              <a:latin typeface="Times New Roman" panose="02020603050405020304" pitchFamily="18" charset="0"/>
              <a:cs typeface="Times New Roman" panose="02020603050405020304" pitchFamily="18" charset="0"/>
              <a:sym typeface="+mn-lt"/>
            </a:endParaRPr>
          </a:p>
          <a:p>
            <a:pPr marL="342900" indent="-342900">
              <a:buFont typeface="Wingdings" panose="05000000000000000000" pitchFamily="2" charset="2"/>
              <a:buChar char="Ø"/>
            </a:pPr>
            <a:r>
              <a:rPr lang="zh-CN" altLang="en-US" dirty="0">
                <a:solidFill>
                  <a:srgbClr val="3333FF"/>
                </a:solidFill>
                <a:latin typeface="Times New Roman" panose="02020603050405020304" pitchFamily="18" charset="0"/>
                <a:cs typeface="Times New Roman" panose="02020603050405020304" pitchFamily="18" charset="0"/>
                <a:sym typeface="+mn-lt"/>
              </a:rPr>
              <a:t>传输效率与差错率有关，无差错时，</a:t>
            </a:r>
            <a:r>
              <a:rPr lang="en-US" altLang="zh-CN" i="1" dirty="0">
                <a:solidFill>
                  <a:srgbClr val="3333FF"/>
                </a:solidFill>
                <a:latin typeface="Times New Roman" panose="02020603050405020304" pitchFamily="18" charset="0"/>
                <a:cs typeface="Times New Roman" panose="02020603050405020304" pitchFamily="18" charset="0"/>
                <a:sym typeface="+mn-lt"/>
              </a:rPr>
              <a:t> p=0</a:t>
            </a:r>
            <a:r>
              <a:rPr lang="zh-CN" altLang="en-US" i="1" dirty="0">
                <a:solidFill>
                  <a:srgbClr val="3333FF"/>
                </a:solidFill>
                <a:latin typeface="Times New Roman" panose="02020603050405020304" pitchFamily="18" charset="0"/>
                <a:cs typeface="Times New Roman" panose="02020603050405020304" pitchFamily="18" charset="0"/>
                <a:sym typeface="+mn-lt"/>
              </a:rPr>
              <a:t>，则滑窗协议的传输效率 </a:t>
            </a:r>
            <a:r>
              <a:rPr lang="el-GR" altLang="zh-CN" dirty="0">
                <a:solidFill>
                  <a:srgbClr val="3333FF"/>
                </a:solidFill>
                <a:latin typeface="Times New Roman" panose="02020603050405020304" pitchFamily="18" charset="0"/>
                <a:cs typeface="Times New Roman" panose="02020603050405020304" pitchFamily="18" charset="0"/>
                <a:sym typeface="+mn-lt"/>
              </a:rPr>
              <a:t>η</a:t>
            </a:r>
            <a:r>
              <a:rPr lang="en-US" altLang="zh-CN" dirty="0">
                <a:solidFill>
                  <a:srgbClr val="3333FF"/>
                </a:solidFill>
                <a:latin typeface="Times New Roman" panose="02020603050405020304" pitchFamily="18" charset="0"/>
                <a:cs typeface="Times New Roman" panose="02020603050405020304" pitchFamily="18" charset="0"/>
                <a:sym typeface="+mn-lt"/>
              </a:rPr>
              <a:t>=100%</a:t>
            </a:r>
          </a:p>
          <a:p>
            <a:pPr marL="342900" indent="-342900">
              <a:buFont typeface="Wingdings" panose="05000000000000000000" pitchFamily="2" charset="2"/>
              <a:buChar char="Ø"/>
            </a:pPr>
            <a:r>
              <a:rPr lang="zh-CN" altLang="en-US" dirty="0">
                <a:solidFill>
                  <a:srgbClr val="3333FF"/>
                </a:solidFill>
                <a:latin typeface="Times New Roman" panose="02020603050405020304" pitchFamily="18" charset="0"/>
                <a:cs typeface="Times New Roman" panose="02020603050405020304" pitchFamily="18" charset="0"/>
                <a:sym typeface="+mn-lt"/>
              </a:rPr>
              <a:t>有差错时，传输效率与传送一帧的总时间和发送端发送一帧的时间之比有关，如果线路传输延时、回应帧时间越长，则传输效率下降越多</a:t>
            </a:r>
          </a:p>
          <a:p>
            <a:pPr marL="0" indent="0">
              <a:spcBef>
                <a:spcPts val="0"/>
              </a:spcBef>
              <a:buNone/>
            </a:pP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96B3D5FB-0AB0-41F9-87EB-497D3752A73A}"/>
              </a:ext>
            </a:extLst>
          </p:cNvPr>
          <p:cNvSpPr>
            <a:spLocks noGrp="1"/>
          </p:cNvSpPr>
          <p:nvPr>
            <p:ph type="sldNum" sz="quarter" idx="12"/>
          </p:nvPr>
        </p:nvSpPr>
        <p:spPr/>
        <p:txBody>
          <a:bodyPr/>
          <a:lstStyle/>
          <a:p>
            <a:fld id="{C8BB1146-E542-4D4E-B8E9-6919A11DDD48}" type="slidenum">
              <a:rPr lang="en-US" smtClean="0"/>
              <a:t>75</a:t>
            </a:fld>
            <a:endParaRPr lang="en-US"/>
          </a:p>
        </p:txBody>
      </p:sp>
    </p:spTree>
    <p:extLst>
      <p:ext uri="{BB962C8B-B14F-4D97-AF65-F5344CB8AC3E}">
        <p14:creationId xmlns:p14="http://schemas.microsoft.com/office/powerpoint/2010/main" val="28532360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F34FF8-7090-9A4D-E7D8-E5670930DB83}"/>
              </a:ext>
            </a:extLst>
          </p:cNvPr>
          <p:cNvSpPr>
            <a:spLocks noGrp="1"/>
          </p:cNvSpPr>
          <p:nvPr>
            <p:ph type="title"/>
          </p:nvPr>
        </p:nvSpPr>
        <p:spPr/>
        <p:txBody>
          <a:bodyPr>
            <a:normAutofit/>
          </a:bodyPr>
          <a:lstStyle/>
          <a:p>
            <a:r>
              <a:rPr lang="zh-CN" altLang="en-US" sz="3200" b="1" dirty="0">
                <a:latin typeface="+mn-lt"/>
                <a:ea typeface="+mn-ea"/>
                <a:cs typeface="+mn-ea"/>
                <a:sym typeface="+mn-lt"/>
              </a:rPr>
              <a:t>停等协议和滑窗协议传输效率计算举例</a:t>
            </a:r>
            <a:endParaRPr lang="zh-CN" altLang="en-US" dirty="0"/>
          </a:p>
        </p:txBody>
      </p:sp>
      <p:sp>
        <p:nvSpPr>
          <p:cNvPr id="3" name="内容占位符 2">
            <a:extLst>
              <a:ext uri="{FF2B5EF4-FFF2-40B4-BE49-F238E27FC236}">
                <a16:creationId xmlns:a16="http://schemas.microsoft.com/office/drawing/2014/main" id="{FE73953A-E3ED-1C8F-9E71-03733B09C69F}"/>
              </a:ext>
            </a:extLst>
          </p:cNvPr>
          <p:cNvSpPr>
            <a:spLocks noGrp="1"/>
          </p:cNvSpPr>
          <p:nvPr>
            <p:ph idx="1"/>
          </p:nvPr>
        </p:nvSpPr>
        <p:spPr/>
        <p:txBody>
          <a:bodyPr/>
          <a:lstStyle/>
          <a:p>
            <a:pPr>
              <a:lnSpc>
                <a:spcPct val="120000"/>
              </a:lnSpc>
              <a:spcBef>
                <a:spcPts val="0"/>
              </a:spcBef>
              <a:buFont typeface="Wingdings" panose="05000000000000000000" pitchFamily="2" charset="2"/>
              <a:buChar char="Ø"/>
            </a:pPr>
            <a:r>
              <a:rPr lang="zh-CN" altLang="en-US" sz="2400" dirty="0">
                <a:latin typeface="+mn-lt"/>
                <a:ea typeface="+mn-ea"/>
                <a:cs typeface="+mn-ea"/>
                <a:sym typeface="+mn-lt"/>
              </a:rPr>
              <a:t>若数据帧的差错率为</a:t>
            </a:r>
            <a:r>
              <a:rPr lang="en-US" altLang="zh-CN" sz="2400" i="1" dirty="0">
                <a:latin typeface="+mn-lt"/>
                <a:ea typeface="+mn-ea"/>
                <a:cs typeface="+mn-ea"/>
                <a:sym typeface="+mn-lt"/>
              </a:rPr>
              <a:t>p</a:t>
            </a:r>
            <a:r>
              <a:rPr lang="en-US" altLang="zh-CN" sz="2400" dirty="0">
                <a:latin typeface="+mn-lt"/>
                <a:ea typeface="+mn-ea"/>
                <a:cs typeface="+mn-ea"/>
                <a:sym typeface="+mn-lt"/>
              </a:rPr>
              <a:t>=0.01</a:t>
            </a:r>
            <a:r>
              <a:rPr lang="zh-CN" altLang="en-US" sz="2400" dirty="0">
                <a:latin typeface="+mn-lt"/>
                <a:ea typeface="+mn-ea"/>
                <a:cs typeface="+mn-ea"/>
                <a:sym typeface="+mn-lt"/>
              </a:rPr>
              <a:t>，而</a:t>
            </a:r>
            <a:r>
              <a:rPr lang="en-US" altLang="zh-CN" sz="2400" i="1" dirty="0">
                <a:latin typeface="+mn-lt"/>
                <a:ea typeface="+mn-ea"/>
                <a:cs typeface="+mn-ea"/>
                <a:sym typeface="+mn-lt"/>
              </a:rPr>
              <a:t>a</a:t>
            </a:r>
            <a:r>
              <a:rPr lang="en-US" altLang="zh-CN" sz="2400" dirty="0">
                <a:latin typeface="+mn-lt"/>
                <a:ea typeface="+mn-ea"/>
                <a:cs typeface="+mn-ea"/>
                <a:sym typeface="+mn-lt"/>
              </a:rPr>
              <a:t>=4</a:t>
            </a:r>
            <a:r>
              <a:rPr lang="zh-CN" altLang="en-US" sz="2400" dirty="0">
                <a:latin typeface="+mn-lt"/>
                <a:ea typeface="+mn-ea"/>
                <a:cs typeface="+mn-ea"/>
                <a:sym typeface="+mn-lt"/>
              </a:rPr>
              <a:t>，则对于停止等待协议，传输效率：</a:t>
            </a:r>
          </a:p>
          <a:p>
            <a:pPr>
              <a:lnSpc>
                <a:spcPct val="120000"/>
              </a:lnSpc>
              <a:spcBef>
                <a:spcPts val="0"/>
              </a:spcBef>
              <a:buFont typeface="Wingdings" panose="05000000000000000000" pitchFamily="2" charset="2"/>
              <a:buNone/>
            </a:pPr>
            <a:r>
              <a:rPr lang="zh-CN" altLang="en-US" sz="2400" dirty="0">
                <a:latin typeface="+mn-lt"/>
                <a:ea typeface="+mn-ea"/>
                <a:cs typeface="+mn-ea"/>
                <a:sym typeface="+mn-lt"/>
              </a:rPr>
              <a:t>				     </a:t>
            </a:r>
            <a:r>
              <a:rPr lang="el-GR" altLang="zh-CN" sz="2400" dirty="0">
                <a:latin typeface="+mn-lt"/>
                <a:ea typeface="+mn-ea"/>
                <a:cs typeface="+mn-ea"/>
                <a:sym typeface="+mn-lt"/>
              </a:rPr>
              <a:t>η</a:t>
            </a:r>
            <a:r>
              <a:rPr lang="zh-CN" altLang="en-US" sz="2400" dirty="0">
                <a:latin typeface="+mn-lt"/>
                <a:ea typeface="+mn-ea"/>
                <a:cs typeface="+mn-ea"/>
                <a:sym typeface="+mn-lt"/>
              </a:rPr>
              <a:t> </a:t>
            </a:r>
            <a:r>
              <a:rPr lang="en-US" altLang="zh-CN" sz="2400" dirty="0">
                <a:latin typeface="+mn-lt"/>
                <a:ea typeface="+mn-ea"/>
                <a:cs typeface="+mn-ea"/>
                <a:sym typeface="+mn-lt"/>
              </a:rPr>
              <a:t>= (1-</a:t>
            </a:r>
            <a:r>
              <a:rPr lang="en-US" altLang="zh-CN" sz="2400" i="1" dirty="0">
                <a:latin typeface="+mn-lt"/>
                <a:ea typeface="+mn-ea"/>
                <a:cs typeface="+mn-ea"/>
                <a:sym typeface="+mn-lt"/>
              </a:rPr>
              <a:t>p</a:t>
            </a:r>
            <a:r>
              <a:rPr lang="en-US" altLang="zh-CN" sz="2400" dirty="0">
                <a:latin typeface="+mn-lt"/>
                <a:ea typeface="+mn-ea"/>
                <a:cs typeface="+mn-ea"/>
                <a:sym typeface="+mn-lt"/>
              </a:rPr>
              <a:t>)/</a:t>
            </a:r>
            <a:r>
              <a:rPr lang="en-US" altLang="zh-CN" sz="2400" i="1" dirty="0">
                <a:latin typeface="+mn-lt"/>
                <a:ea typeface="+mn-ea"/>
                <a:cs typeface="+mn-ea"/>
                <a:sym typeface="+mn-lt"/>
              </a:rPr>
              <a:t>a </a:t>
            </a:r>
            <a:r>
              <a:rPr lang="en-US" altLang="zh-CN" sz="2400" dirty="0">
                <a:latin typeface="+mn-lt"/>
                <a:ea typeface="+mn-ea"/>
                <a:cs typeface="+mn-ea"/>
                <a:sym typeface="+mn-lt"/>
              </a:rPr>
              <a:t>= 0.99/4 </a:t>
            </a:r>
            <a:r>
              <a:rPr lang="zh-CN" altLang="en-US" b="0" i="0" dirty="0">
                <a:solidFill>
                  <a:srgbClr val="333333"/>
                </a:solidFill>
                <a:effectLst/>
                <a:latin typeface="Arial" panose="020B0604020202020204" pitchFamily="34" charset="0"/>
              </a:rPr>
              <a:t>≈</a:t>
            </a:r>
            <a:r>
              <a:rPr lang="en-US" altLang="zh-CN" sz="2400" dirty="0">
                <a:latin typeface="+mn-lt"/>
                <a:ea typeface="+mn-ea"/>
                <a:cs typeface="+mn-ea"/>
                <a:sym typeface="+mn-lt"/>
              </a:rPr>
              <a:t> 0.25</a:t>
            </a:r>
            <a:r>
              <a:rPr lang="zh-CN" altLang="en-US" sz="2400" dirty="0">
                <a:latin typeface="+mn-lt"/>
                <a:ea typeface="+mn-ea"/>
                <a:cs typeface="+mn-ea"/>
                <a:sym typeface="+mn-lt"/>
              </a:rPr>
              <a:t> </a:t>
            </a:r>
            <a:endParaRPr lang="en-US" altLang="zh-CN" sz="2400" dirty="0">
              <a:latin typeface="+mn-lt"/>
              <a:ea typeface="+mn-ea"/>
              <a:cs typeface="+mn-ea"/>
              <a:sym typeface="+mn-lt"/>
            </a:endParaRPr>
          </a:p>
          <a:p>
            <a:pPr>
              <a:lnSpc>
                <a:spcPct val="120000"/>
              </a:lnSpc>
              <a:spcBef>
                <a:spcPts val="0"/>
              </a:spcBef>
              <a:buFont typeface="Wingdings" panose="05000000000000000000" pitchFamily="2" charset="2"/>
              <a:buChar char="Ø"/>
            </a:pPr>
            <a:endParaRPr lang="en-US" altLang="zh-CN" sz="2400" dirty="0">
              <a:latin typeface="+mn-lt"/>
              <a:ea typeface="+mn-ea"/>
              <a:cs typeface="+mn-ea"/>
              <a:sym typeface="+mn-lt"/>
            </a:endParaRPr>
          </a:p>
          <a:p>
            <a:pPr>
              <a:lnSpc>
                <a:spcPct val="120000"/>
              </a:lnSpc>
              <a:spcBef>
                <a:spcPts val="0"/>
              </a:spcBef>
              <a:buFont typeface="Wingdings" panose="05000000000000000000" pitchFamily="2" charset="2"/>
              <a:buChar char="Ø"/>
            </a:pPr>
            <a:r>
              <a:rPr lang="zh-CN" altLang="en-US" sz="2400" dirty="0">
                <a:latin typeface="+mn-lt"/>
                <a:ea typeface="+mn-ea"/>
                <a:cs typeface="+mn-ea"/>
                <a:sym typeface="+mn-lt"/>
              </a:rPr>
              <a:t>而对于滑动窗口协议，则传输效率</a:t>
            </a:r>
            <a:r>
              <a:rPr lang="en-US" altLang="zh-CN" sz="2400" dirty="0">
                <a:latin typeface="+mn-lt"/>
                <a:ea typeface="+mn-ea"/>
                <a:cs typeface="+mn-ea"/>
                <a:sym typeface="+mn-lt"/>
              </a:rPr>
              <a:t>:</a:t>
            </a:r>
          </a:p>
          <a:p>
            <a:pPr>
              <a:lnSpc>
                <a:spcPct val="120000"/>
              </a:lnSpc>
              <a:spcBef>
                <a:spcPts val="0"/>
              </a:spcBef>
              <a:buFont typeface="Wingdings" panose="05000000000000000000" pitchFamily="2" charset="2"/>
              <a:buNone/>
            </a:pPr>
            <a:r>
              <a:rPr lang="en-US" altLang="zh-CN" sz="2400" dirty="0">
                <a:latin typeface="+mn-lt"/>
                <a:ea typeface="+mn-ea"/>
                <a:cs typeface="+mn-ea"/>
                <a:sym typeface="+mn-lt"/>
              </a:rPr>
              <a:t>                                    </a:t>
            </a:r>
            <a:r>
              <a:rPr lang="el-GR" altLang="zh-CN" sz="2400" dirty="0">
                <a:latin typeface="+mn-lt"/>
                <a:ea typeface="+mn-ea"/>
                <a:cs typeface="+mn-ea"/>
                <a:sym typeface="+mn-lt"/>
              </a:rPr>
              <a:t>η</a:t>
            </a:r>
            <a:r>
              <a:rPr lang="en-US" altLang="zh-CN" sz="2400" dirty="0">
                <a:latin typeface="+mn-lt"/>
                <a:ea typeface="+mn-ea"/>
                <a:cs typeface="+mn-ea"/>
                <a:sym typeface="+mn-lt"/>
              </a:rPr>
              <a:t> =(1-</a:t>
            </a:r>
            <a:r>
              <a:rPr lang="en-US" altLang="zh-CN" sz="2400" i="1" dirty="0">
                <a:latin typeface="+mn-lt"/>
                <a:ea typeface="+mn-ea"/>
                <a:cs typeface="+mn-ea"/>
                <a:sym typeface="+mn-lt"/>
              </a:rPr>
              <a:t>p</a:t>
            </a:r>
            <a:r>
              <a:rPr lang="en-US" altLang="zh-CN" sz="2400" dirty="0">
                <a:latin typeface="+mn-lt"/>
                <a:ea typeface="+mn-ea"/>
                <a:cs typeface="+mn-ea"/>
                <a:sym typeface="+mn-lt"/>
              </a:rPr>
              <a:t>)/(1+</a:t>
            </a:r>
            <a:r>
              <a:rPr lang="en-US" altLang="zh-CN" sz="2400" i="1" dirty="0">
                <a:latin typeface="+mn-lt"/>
                <a:ea typeface="+mn-ea"/>
                <a:cs typeface="+mn-ea"/>
                <a:sym typeface="+mn-lt"/>
              </a:rPr>
              <a:t>p</a:t>
            </a:r>
            <a:r>
              <a:rPr lang="en-US" altLang="zh-CN" sz="2400" dirty="0">
                <a:latin typeface="+mn-lt"/>
                <a:ea typeface="+mn-ea"/>
                <a:cs typeface="+mn-ea"/>
                <a:sym typeface="+mn-lt"/>
              </a:rPr>
              <a:t> (</a:t>
            </a:r>
            <a:r>
              <a:rPr lang="en-US" altLang="zh-CN" sz="2400" i="1" dirty="0">
                <a:latin typeface="+mn-lt"/>
                <a:ea typeface="+mn-ea"/>
                <a:cs typeface="+mn-ea"/>
                <a:sym typeface="+mn-lt"/>
              </a:rPr>
              <a:t>a</a:t>
            </a:r>
            <a:r>
              <a:rPr lang="en-US" altLang="zh-CN" sz="2400" dirty="0">
                <a:latin typeface="+mn-lt"/>
                <a:ea typeface="+mn-ea"/>
                <a:cs typeface="+mn-ea"/>
                <a:sym typeface="+mn-lt"/>
              </a:rPr>
              <a:t>-1))=0.99/(1+0.01*3) </a:t>
            </a:r>
            <a:r>
              <a:rPr lang="zh-CN" altLang="en-US" b="0" i="0" dirty="0">
                <a:solidFill>
                  <a:srgbClr val="333333"/>
                </a:solidFill>
                <a:effectLst/>
                <a:latin typeface="Arial" panose="020B0604020202020204" pitchFamily="34" charset="0"/>
              </a:rPr>
              <a:t>≈</a:t>
            </a:r>
            <a:r>
              <a:rPr lang="en-US" altLang="zh-CN" sz="2400" dirty="0">
                <a:latin typeface="+mn-lt"/>
                <a:ea typeface="+mn-ea"/>
                <a:cs typeface="+mn-ea"/>
                <a:sym typeface="+mn-lt"/>
              </a:rPr>
              <a:t> 0.96</a:t>
            </a:r>
            <a:endParaRPr lang="zh-CN" altLang="en-US" sz="2400" dirty="0">
              <a:latin typeface="+mn-lt"/>
              <a:ea typeface="+mn-ea"/>
              <a:cs typeface="+mn-ea"/>
              <a:sym typeface="+mn-lt"/>
            </a:endParaRPr>
          </a:p>
          <a:p>
            <a:pPr>
              <a:spcBef>
                <a:spcPts val="0"/>
              </a:spcBef>
            </a:pPr>
            <a:endParaRPr lang="en-US" altLang="zh-CN" sz="2400" dirty="0">
              <a:solidFill>
                <a:srgbClr val="FF0000"/>
              </a:solidFill>
              <a:latin typeface="+mn-lt"/>
              <a:ea typeface="+mn-ea"/>
              <a:cs typeface="+mn-ea"/>
              <a:sym typeface="+mn-lt"/>
            </a:endParaRPr>
          </a:p>
          <a:p>
            <a:pPr>
              <a:spcBef>
                <a:spcPts val="0"/>
              </a:spcBef>
            </a:pPr>
            <a:r>
              <a:rPr lang="zh-CN" altLang="en-US" sz="2400" dirty="0">
                <a:solidFill>
                  <a:srgbClr val="3333FF"/>
                </a:solidFill>
                <a:latin typeface="+mn-ea"/>
                <a:cs typeface="+mn-ea"/>
                <a:sym typeface="+mn-lt"/>
              </a:rPr>
              <a:t>结论：在</a:t>
            </a:r>
            <a:r>
              <a:rPr lang="en-US" altLang="zh-CN" sz="2400" i="1" dirty="0">
                <a:solidFill>
                  <a:srgbClr val="3333FF"/>
                </a:solidFill>
                <a:latin typeface="+mn-ea"/>
                <a:cs typeface="+mn-ea"/>
                <a:sym typeface="+mn-lt"/>
              </a:rPr>
              <a:t>a</a:t>
            </a:r>
            <a:r>
              <a:rPr lang="en-US" altLang="zh-CN" sz="2400" dirty="0">
                <a:solidFill>
                  <a:srgbClr val="3333FF"/>
                </a:solidFill>
                <a:latin typeface="+mn-ea"/>
                <a:cs typeface="+mn-ea"/>
                <a:sym typeface="+mn-lt"/>
              </a:rPr>
              <a:t>=4</a:t>
            </a:r>
            <a:r>
              <a:rPr lang="zh-CN" altLang="en-US" sz="2400" dirty="0">
                <a:solidFill>
                  <a:srgbClr val="3333FF"/>
                </a:solidFill>
                <a:latin typeface="+mn-ea"/>
                <a:cs typeface="+mn-ea"/>
                <a:sym typeface="+mn-lt"/>
              </a:rPr>
              <a:t>，也就是一帧总的传输时间远远大于发送端发送帧的时间，也就是相对发送端发送一帧的时间相比，线路传输延时时间很长、等待回应帧时间也很长时，即使差错率 </a:t>
            </a:r>
            <a:r>
              <a:rPr lang="en-US" altLang="zh-CN" sz="2400" i="1" dirty="0">
                <a:solidFill>
                  <a:srgbClr val="3333FF"/>
                </a:solidFill>
                <a:latin typeface="+mn-ea"/>
                <a:cs typeface="+mn-ea"/>
                <a:sym typeface="+mn-lt"/>
              </a:rPr>
              <a:t>p </a:t>
            </a:r>
            <a:r>
              <a:rPr lang="zh-CN" altLang="en-US" sz="2400" dirty="0">
                <a:solidFill>
                  <a:srgbClr val="3333FF"/>
                </a:solidFill>
                <a:latin typeface="+mn-ea"/>
                <a:cs typeface="+mn-ea"/>
                <a:sym typeface="+mn-lt"/>
              </a:rPr>
              <a:t>高达</a:t>
            </a:r>
            <a:r>
              <a:rPr lang="en-US" altLang="zh-CN" sz="2400" dirty="0">
                <a:solidFill>
                  <a:srgbClr val="3333FF"/>
                </a:solidFill>
                <a:latin typeface="+mn-ea"/>
                <a:cs typeface="+mn-ea"/>
                <a:sym typeface="+mn-lt"/>
              </a:rPr>
              <a:t>0.01</a:t>
            </a:r>
            <a:r>
              <a:rPr lang="zh-CN" altLang="en-US" sz="2400" dirty="0">
                <a:solidFill>
                  <a:srgbClr val="3333FF"/>
                </a:solidFill>
                <a:latin typeface="+mn-ea"/>
                <a:cs typeface="+mn-ea"/>
                <a:sym typeface="+mn-lt"/>
              </a:rPr>
              <a:t>，滑动窗口协议也比停止等待协议好很多。</a:t>
            </a:r>
          </a:p>
          <a:p>
            <a:endParaRPr lang="zh-CN" altLang="en-US" dirty="0"/>
          </a:p>
        </p:txBody>
      </p:sp>
      <p:sp>
        <p:nvSpPr>
          <p:cNvPr id="4" name="灯片编号占位符 3">
            <a:extLst>
              <a:ext uri="{FF2B5EF4-FFF2-40B4-BE49-F238E27FC236}">
                <a16:creationId xmlns:a16="http://schemas.microsoft.com/office/drawing/2014/main" id="{1E59F88D-23D5-3E8C-03A6-B02EFEA5DC31}"/>
              </a:ext>
            </a:extLst>
          </p:cNvPr>
          <p:cNvSpPr>
            <a:spLocks noGrp="1"/>
          </p:cNvSpPr>
          <p:nvPr>
            <p:ph type="sldNum" sz="quarter" idx="12"/>
          </p:nvPr>
        </p:nvSpPr>
        <p:spPr/>
        <p:txBody>
          <a:bodyPr/>
          <a:lstStyle/>
          <a:p>
            <a:fld id="{C8BB1146-E542-4D4E-B8E9-6919A11DDD48}" type="slidenum">
              <a:rPr lang="en-US" smtClean="0"/>
              <a:t>76</a:t>
            </a:fld>
            <a:endParaRPr lang="en-US"/>
          </a:p>
        </p:txBody>
      </p:sp>
    </p:spTree>
    <p:extLst>
      <p:ext uri="{BB962C8B-B14F-4D97-AF65-F5344CB8AC3E}">
        <p14:creationId xmlns:p14="http://schemas.microsoft.com/office/powerpoint/2010/main" val="37713533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3BA1B2-8CAE-4465-A69C-8D0C967E3961}"/>
              </a:ext>
            </a:extLst>
          </p:cNvPr>
          <p:cNvSpPr>
            <a:spLocks noGrp="1"/>
          </p:cNvSpPr>
          <p:nvPr>
            <p:ph type="title"/>
          </p:nvPr>
        </p:nvSpPr>
        <p:spPr/>
        <p:txBody>
          <a:bodyPr/>
          <a:lstStyle/>
          <a:p>
            <a:r>
              <a:rPr lang="zh-CN" altLang="en-US" dirty="0"/>
              <a:t>窗口大小的选择</a:t>
            </a:r>
          </a:p>
        </p:txBody>
      </p:sp>
      <p:sp>
        <p:nvSpPr>
          <p:cNvPr id="3" name="内容占位符 2">
            <a:extLst>
              <a:ext uri="{FF2B5EF4-FFF2-40B4-BE49-F238E27FC236}">
                <a16:creationId xmlns:a16="http://schemas.microsoft.com/office/drawing/2014/main" id="{656E9C83-FC02-4DAB-A785-9F22F9C42707}"/>
              </a:ext>
            </a:extLst>
          </p:cNvPr>
          <p:cNvSpPr>
            <a:spLocks noGrp="1"/>
          </p:cNvSpPr>
          <p:nvPr>
            <p:ph idx="1"/>
          </p:nvPr>
        </p:nvSpPr>
        <p:spPr/>
        <p:txBody>
          <a:bodyPr/>
          <a:lstStyle/>
          <a:p>
            <a:pPr>
              <a:spcBef>
                <a:spcPts val="0"/>
              </a:spcBef>
            </a:pPr>
            <a:r>
              <a:rPr lang="zh-CN" altLang="en-US" dirty="0">
                <a:latin typeface="Times New Roman" panose="02020603050405020304" pitchFamily="18" charset="0"/>
                <a:cs typeface="Times New Roman" panose="02020603050405020304" pitchFamily="18" charset="0"/>
                <a:sym typeface="+mn-lt"/>
              </a:rPr>
              <a:t>窗口选得太大，会要求有足够大的缓存空间</a:t>
            </a:r>
          </a:p>
          <a:p>
            <a:pPr>
              <a:spcBef>
                <a:spcPts val="0"/>
              </a:spcBef>
            </a:pPr>
            <a:r>
              <a:rPr lang="zh-CN" altLang="en-US" dirty="0">
                <a:latin typeface="Times New Roman" panose="02020603050405020304" pitchFamily="18" charset="0"/>
                <a:cs typeface="Times New Roman" panose="02020603050405020304" pitchFamily="18" charset="0"/>
                <a:sym typeface="+mn-lt"/>
              </a:rPr>
              <a:t>如果选得太小，由于传播和发送延迟，第一个应答帧返回到发送方之前，发送方发送窗口中的帧已经全部发送出去，但是没有得到应答，发送方必须等待，从而影响了传输速度和传输效率。 </a:t>
            </a:r>
          </a:p>
          <a:p>
            <a:pPr>
              <a:spcBef>
                <a:spcPts val="0"/>
              </a:spcBef>
            </a:pPr>
            <a:r>
              <a:rPr lang="zh-CN" altLang="en-US" dirty="0">
                <a:latin typeface="Times New Roman" panose="02020603050405020304" pitchFamily="18" charset="0"/>
                <a:cs typeface="Times New Roman" panose="02020603050405020304" pitchFamily="18" charset="0"/>
                <a:sym typeface="+mn-lt"/>
              </a:rPr>
              <a:t>假设一个帧的发送时间为</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I</a:t>
            </a:r>
            <a:r>
              <a:rPr lang="zh-CN" altLang="en-US" dirty="0">
                <a:latin typeface="Times New Roman" panose="02020603050405020304" pitchFamily="18" charset="0"/>
                <a:cs typeface="Times New Roman" panose="02020603050405020304" pitchFamily="18" charset="0"/>
                <a:sym typeface="+mn-lt"/>
              </a:rPr>
              <a:t>，传播时间为</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P</a:t>
            </a:r>
            <a:r>
              <a:rPr lang="zh-CN" altLang="en-US" dirty="0">
                <a:latin typeface="Times New Roman" panose="02020603050405020304" pitchFamily="18" charset="0"/>
                <a:cs typeface="Times New Roman" panose="02020603050405020304" pitchFamily="18" charset="0"/>
                <a:sym typeface="+mn-lt"/>
              </a:rPr>
              <a:t>，则窗口的大小</a:t>
            </a:r>
            <a:r>
              <a:rPr lang="en-US" altLang="zh-CN" i="1" dirty="0">
                <a:latin typeface="Times New Roman" panose="02020603050405020304" pitchFamily="18" charset="0"/>
                <a:cs typeface="Times New Roman" panose="02020603050405020304" pitchFamily="18" charset="0"/>
                <a:sym typeface="+mn-lt"/>
              </a:rPr>
              <a:t>n</a:t>
            </a:r>
            <a:r>
              <a:rPr lang="zh-CN" altLang="en-US" dirty="0">
                <a:latin typeface="Times New Roman" panose="02020603050405020304" pitchFamily="18" charset="0"/>
                <a:cs typeface="Times New Roman" panose="02020603050405020304" pitchFamily="18" charset="0"/>
                <a:sym typeface="+mn-lt"/>
              </a:rPr>
              <a:t>应该满足如下条件</a:t>
            </a:r>
          </a:p>
          <a:p>
            <a:pPr algn="ctr">
              <a:spcBef>
                <a:spcPts val="0"/>
              </a:spcBef>
              <a:buNone/>
            </a:pPr>
            <a:r>
              <a:rPr lang="en-US" altLang="zh-CN" i="1" dirty="0" err="1">
                <a:latin typeface="Times New Roman" panose="02020603050405020304" pitchFamily="18" charset="0"/>
                <a:cs typeface="Times New Roman" panose="02020603050405020304" pitchFamily="18" charset="0"/>
                <a:sym typeface="+mn-lt"/>
              </a:rPr>
              <a:t>nt</a:t>
            </a:r>
            <a:r>
              <a:rPr lang="en-US" altLang="zh-CN" i="1" baseline="-25000" dirty="0" err="1">
                <a:latin typeface="Times New Roman" panose="02020603050405020304" pitchFamily="18" charset="0"/>
                <a:cs typeface="Times New Roman" panose="02020603050405020304" pitchFamily="18" charset="0"/>
                <a:sym typeface="+mn-lt"/>
              </a:rPr>
              <a:t>I</a:t>
            </a:r>
            <a:r>
              <a:rPr lang="en-US" altLang="zh-CN" i="1" baseline="-25000" dirty="0">
                <a:latin typeface="Times New Roman" panose="02020603050405020304" pitchFamily="18" charset="0"/>
                <a:cs typeface="Times New Roman" panose="02020603050405020304" pitchFamily="18" charset="0"/>
                <a:sym typeface="+mn-lt"/>
              </a:rPr>
              <a:t>   </a:t>
            </a:r>
            <a:r>
              <a:rPr lang="en-US" altLang="zh-CN" dirty="0">
                <a:latin typeface="Times New Roman" panose="02020603050405020304" pitchFamily="18" charset="0"/>
                <a:cs typeface="Times New Roman" panose="02020603050405020304" pitchFamily="18" charset="0"/>
                <a:sym typeface="+mn-lt"/>
              </a:rPr>
              <a:t>&gt;  2(</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I</a:t>
            </a:r>
            <a:r>
              <a:rPr lang="en-US" altLang="zh-CN" dirty="0" err="1">
                <a:latin typeface="Times New Roman" panose="02020603050405020304" pitchFamily="18" charset="0"/>
                <a:cs typeface="Times New Roman" panose="02020603050405020304" pitchFamily="18" charset="0"/>
                <a:sym typeface="+mn-lt"/>
              </a:rPr>
              <a:t>+</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P</a:t>
            </a:r>
            <a:r>
              <a:rPr lang="en-US" altLang="zh-CN" dirty="0">
                <a:latin typeface="Times New Roman" panose="02020603050405020304" pitchFamily="18" charset="0"/>
                <a:cs typeface="Times New Roman" panose="02020603050405020304" pitchFamily="18" charset="0"/>
                <a:sym typeface="+mn-lt"/>
              </a:rPr>
              <a:t>)</a:t>
            </a:r>
          </a:p>
          <a:p>
            <a:pPr algn="ctr">
              <a:spcBef>
                <a:spcPts val="0"/>
              </a:spcBef>
              <a:buNone/>
            </a:pPr>
            <a:r>
              <a:rPr lang="en-US" altLang="zh-CN" i="1" dirty="0">
                <a:latin typeface="Times New Roman" panose="02020603050405020304" pitchFamily="18" charset="0"/>
                <a:cs typeface="Times New Roman" panose="02020603050405020304" pitchFamily="18" charset="0"/>
                <a:sym typeface="+mn-lt"/>
              </a:rPr>
              <a:t> n   </a:t>
            </a:r>
            <a:r>
              <a:rPr lang="en-US" altLang="zh-CN" dirty="0">
                <a:latin typeface="Times New Roman" panose="02020603050405020304" pitchFamily="18" charset="0"/>
                <a:cs typeface="Times New Roman" panose="02020603050405020304" pitchFamily="18" charset="0"/>
                <a:sym typeface="+mn-lt"/>
              </a:rPr>
              <a:t>&gt;  2+2</a:t>
            </a:r>
            <a:r>
              <a:rPr lang="en-US" altLang="zh-CN" i="1" dirty="0">
                <a:latin typeface="Times New Roman" panose="02020603050405020304" pitchFamily="18" charset="0"/>
                <a:cs typeface="Times New Roman" panose="02020603050405020304" pitchFamily="18" charset="0"/>
                <a:sym typeface="+mn-lt"/>
              </a:rPr>
              <a:t>t</a:t>
            </a:r>
            <a:r>
              <a:rPr lang="en-US" altLang="zh-CN" i="1" baseline="-25000" dirty="0">
                <a:latin typeface="Times New Roman" panose="02020603050405020304" pitchFamily="18" charset="0"/>
                <a:cs typeface="Times New Roman" panose="02020603050405020304" pitchFamily="18" charset="0"/>
                <a:sym typeface="+mn-lt"/>
              </a:rPr>
              <a:t>P</a:t>
            </a:r>
            <a:r>
              <a:rPr lang="en-US" altLang="zh-CN" dirty="0">
                <a:latin typeface="Times New Roman" panose="02020603050405020304" pitchFamily="18" charset="0"/>
                <a:cs typeface="Times New Roman" panose="02020603050405020304" pitchFamily="18" charset="0"/>
                <a:sym typeface="+mn-lt"/>
              </a:rPr>
              <a:t>/</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I</a:t>
            </a:r>
            <a:endParaRPr lang="en-US" altLang="zh-CN" i="1" baseline="-25000" dirty="0">
              <a:latin typeface="Times New Roman" panose="02020603050405020304" pitchFamily="18" charset="0"/>
              <a:cs typeface="Times New Roman" panose="02020603050405020304" pitchFamily="18" charset="0"/>
              <a:sym typeface="+mn-lt"/>
            </a:endParaRPr>
          </a:p>
          <a:p>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1C88BECF-E427-4092-8888-E973D5DCD69F}"/>
              </a:ext>
            </a:extLst>
          </p:cNvPr>
          <p:cNvSpPr>
            <a:spLocks noGrp="1"/>
          </p:cNvSpPr>
          <p:nvPr>
            <p:ph type="sldNum" sz="quarter" idx="12"/>
          </p:nvPr>
        </p:nvSpPr>
        <p:spPr/>
        <p:txBody>
          <a:bodyPr/>
          <a:lstStyle/>
          <a:p>
            <a:fld id="{C8BB1146-E542-4D4E-B8E9-6919A11DDD48}" type="slidenum">
              <a:rPr lang="en-US" smtClean="0"/>
              <a:t>77</a:t>
            </a:fld>
            <a:endParaRPr lang="en-US"/>
          </a:p>
        </p:txBody>
      </p:sp>
    </p:spTree>
    <p:extLst>
      <p:ext uri="{BB962C8B-B14F-4D97-AF65-F5344CB8AC3E}">
        <p14:creationId xmlns:p14="http://schemas.microsoft.com/office/powerpoint/2010/main" val="19751728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39BE3-020E-42B7-B64D-68F8B8834175}"/>
              </a:ext>
            </a:extLst>
          </p:cNvPr>
          <p:cNvSpPr>
            <a:spLocks noGrp="1"/>
          </p:cNvSpPr>
          <p:nvPr>
            <p:ph type="title"/>
          </p:nvPr>
        </p:nvSpPr>
        <p:spPr/>
        <p:txBody>
          <a:bodyPr/>
          <a:lstStyle/>
          <a:p>
            <a:r>
              <a:rPr lang="en-US" altLang="zh-CN" dirty="0"/>
              <a:t>3 </a:t>
            </a:r>
            <a:r>
              <a:rPr lang="zh-CN" altLang="en-US" dirty="0"/>
              <a:t>种协议方法总结</a:t>
            </a:r>
          </a:p>
        </p:txBody>
      </p:sp>
      <p:sp>
        <p:nvSpPr>
          <p:cNvPr id="3" name="内容占位符 2">
            <a:extLst>
              <a:ext uri="{FF2B5EF4-FFF2-40B4-BE49-F238E27FC236}">
                <a16:creationId xmlns:a16="http://schemas.microsoft.com/office/drawing/2014/main" id="{FD28BA07-D645-4044-BF19-5AFA43C2CF31}"/>
              </a:ext>
            </a:extLst>
          </p:cNvPr>
          <p:cNvSpPr>
            <a:spLocks noGrp="1"/>
          </p:cNvSpPr>
          <p:nvPr>
            <p:ph idx="1"/>
          </p:nvPr>
        </p:nvSpPr>
        <p:spPr/>
        <p:txBody>
          <a:bodyPr>
            <a:normAutofit fontScale="92500" lnSpcReduction="10000"/>
          </a:bodyPr>
          <a:lstStyle/>
          <a:p>
            <a:r>
              <a:rPr lang="zh-CN" altLang="en-US" dirty="0"/>
              <a:t>停止等待协议：</a:t>
            </a:r>
          </a:p>
          <a:p>
            <a:pPr lvl="1"/>
            <a:r>
              <a:rPr lang="zh-CN" altLang="en-US" dirty="0"/>
              <a:t>发送窗口</a:t>
            </a:r>
            <a:r>
              <a:rPr lang="en-US" altLang="zh-CN" dirty="0"/>
              <a:t>=1</a:t>
            </a:r>
            <a:r>
              <a:rPr lang="zh-CN" altLang="en-US" dirty="0"/>
              <a:t>，接收窗口</a:t>
            </a:r>
            <a:r>
              <a:rPr lang="en-US" altLang="zh-CN" dirty="0"/>
              <a:t>=1</a:t>
            </a:r>
          </a:p>
          <a:p>
            <a:pPr lvl="1"/>
            <a:r>
              <a:rPr lang="zh-CN" altLang="en-US" dirty="0"/>
              <a:t>传输效率低，尤其是线路长传输时延大，等待确认时间长时，再有差错时，效率很低</a:t>
            </a:r>
          </a:p>
          <a:p>
            <a:pPr lvl="1"/>
            <a:r>
              <a:rPr lang="zh-CN" altLang="en-US" dirty="0"/>
              <a:t>协议实现比较简单</a:t>
            </a:r>
          </a:p>
          <a:p>
            <a:r>
              <a:rPr lang="zh-CN" altLang="en-US" dirty="0"/>
              <a:t>滑动窗口中的回退</a:t>
            </a:r>
            <a:r>
              <a:rPr lang="en-US" altLang="zh-CN" dirty="0"/>
              <a:t>N</a:t>
            </a:r>
            <a:r>
              <a:rPr lang="zh-CN" altLang="en-US" dirty="0"/>
              <a:t>：</a:t>
            </a:r>
          </a:p>
          <a:p>
            <a:pPr lvl="1"/>
            <a:r>
              <a:rPr lang="zh-CN" altLang="en-US" dirty="0"/>
              <a:t>发送窗口</a:t>
            </a:r>
            <a:r>
              <a:rPr lang="en-US" altLang="zh-CN" dirty="0"/>
              <a:t>&gt;1</a:t>
            </a:r>
            <a:r>
              <a:rPr lang="zh-CN" altLang="en-US" dirty="0"/>
              <a:t>，接收窗口</a:t>
            </a:r>
            <a:r>
              <a:rPr lang="en-US" altLang="zh-CN" dirty="0"/>
              <a:t>=1</a:t>
            </a:r>
          </a:p>
          <a:p>
            <a:pPr lvl="1"/>
            <a:r>
              <a:rPr lang="zh-CN" altLang="en-US" dirty="0"/>
              <a:t>传输效率高</a:t>
            </a:r>
          </a:p>
          <a:p>
            <a:pPr lvl="1"/>
            <a:r>
              <a:rPr lang="zh-CN" altLang="en-US" dirty="0"/>
              <a:t>协议实现复杂</a:t>
            </a:r>
          </a:p>
          <a:p>
            <a:r>
              <a:rPr lang="zh-CN" altLang="en-US" dirty="0"/>
              <a:t>滑动窗口中的选择拒绝：</a:t>
            </a:r>
          </a:p>
          <a:p>
            <a:pPr lvl="1"/>
            <a:r>
              <a:rPr lang="zh-CN" altLang="en-US" dirty="0"/>
              <a:t>发送窗口</a:t>
            </a:r>
            <a:r>
              <a:rPr lang="en-US" altLang="zh-CN" dirty="0"/>
              <a:t>&gt;1</a:t>
            </a:r>
            <a:r>
              <a:rPr lang="zh-CN" altLang="en-US" dirty="0"/>
              <a:t>，接收窗口</a:t>
            </a:r>
            <a:r>
              <a:rPr lang="en-US" altLang="zh-CN" dirty="0"/>
              <a:t>&gt;1</a:t>
            </a:r>
          </a:p>
          <a:p>
            <a:pPr lvl="1"/>
            <a:r>
              <a:rPr lang="zh-CN" altLang="en-US" dirty="0"/>
              <a:t>传输效率高</a:t>
            </a:r>
          </a:p>
          <a:p>
            <a:pPr lvl="1"/>
            <a:r>
              <a:rPr lang="zh-CN" altLang="en-US" dirty="0"/>
              <a:t>协议实现更加复杂</a:t>
            </a:r>
          </a:p>
          <a:p>
            <a:endParaRPr lang="zh-CN" altLang="en-US" dirty="0"/>
          </a:p>
        </p:txBody>
      </p:sp>
      <p:sp>
        <p:nvSpPr>
          <p:cNvPr id="4" name="灯片编号占位符 3">
            <a:extLst>
              <a:ext uri="{FF2B5EF4-FFF2-40B4-BE49-F238E27FC236}">
                <a16:creationId xmlns:a16="http://schemas.microsoft.com/office/drawing/2014/main" id="{3E6CEE62-2413-429D-A3D5-9AF3959BB023}"/>
              </a:ext>
            </a:extLst>
          </p:cNvPr>
          <p:cNvSpPr>
            <a:spLocks noGrp="1"/>
          </p:cNvSpPr>
          <p:nvPr>
            <p:ph type="sldNum" sz="quarter" idx="12"/>
          </p:nvPr>
        </p:nvSpPr>
        <p:spPr/>
        <p:txBody>
          <a:bodyPr/>
          <a:lstStyle/>
          <a:p>
            <a:fld id="{C8BB1146-E542-4D4E-B8E9-6919A11DDD48}" type="slidenum">
              <a:rPr lang="en-US" smtClean="0"/>
              <a:t>78</a:t>
            </a:fld>
            <a:endParaRPr lang="en-US"/>
          </a:p>
        </p:txBody>
      </p:sp>
    </p:spTree>
    <p:extLst>
      <p:ext uri="{BB962C8B-B14F-4D97-AF65-F5344CB8AC3E}">
        <p14:creationId xmlns:p14="http://schemas.microsoft.com/office/powerpoint/2010/main" val="1875441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CD4B008-E22E-FB93-4C39-59AF418201F3}"/>
              </a:ext>
            </a:extLst>
          </p:cNvPr>
          <p:cNvSpPr>
            <a:spLocks noGrp="1"/>
          </p:cNvSpPr>
          <p:nvPr>
            <p:ph type="sldNum" sz="quarter" idx="12"/>
          </p:nvPr>
        </p:nvSpPr>
        <p:spPr/>
        <p:txBody>
          <a:bodyPr/>
          <a:lstStyle/>
          <a:p>
            <a:fld id="{C8BB1146-E542-4D4E-B8E9-6919A11DDD48}" type="slidenum">
              <a:rPr lang="en-US" smtClean="0"/>
              <a:t>79</a:t>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sz="2400" dirty="0">
                <a:latin typeface="+mj-ea"/>
                <a:ea typeface="+mj-ea"/>
                <a:cs typeface="+mn-ea"/>
                <a:sym typeface="+mn-lt"/>
              </a:rPr>
              <a:t>1.</a:t>
            </a:r>
            <a:r>
              <a:rPr lang="zh-CN" altLang="en-US" sz="2400" dirty="0">
                <a:latin typeface="+mj-ea"/>
                <a:ea typeface="+mj-ea"/>
                <a:cs typeface="+mn-ea"/>
                <a:sym typeface="+mn-lt"/>
              </a:rPr>
              <a:t>数据链路层概述</a:t>
            </a:r>
          </a:p>
          <a:p>
            <a:pPr marL="0" indent="0">
              <a:lnSpc>
                <a:spcPct val="120000"/>
              </a:lnSpc>
              <a:buNone/>
            </a:pPr>
            <a:r>
              <a:rPr lang="en-US" altLang="zh-CN" dirty="0">
                <a:solidFill>
                  <a:schemeClr val="tx1"/>
                </a:solidFill>
                <a:cs typeface="+mn-ea"/>
                <a:sym typeface="+mn-lt"/>
              </a:rPr>
              <a:t>2.</a:t>
            </a:r>
            <a:r>
              <a:rPr lang="zh-CN" altLang="en-US" dirty="0">
                <a:solidFill>
                  <a:schemeClr val="tx1"/>
                </a:solidFill>
                <a:cs typeface="+mn-ea"/>
                <a:sym typeface="+mn-lt"/>
              </a:rPr>
              <a:t>数据链路层基本原理</a:t>
            </a:r>
            <a:endParaRPr lang="en-US" altLang="zh-CN" dirty="0">
              <a:solidFill>
                <a:schemeClr val="tx1"/>
              </a:solidFill>
              <a:cs typeface="+mn-ea"/>
              <a:sym typeface="+mn-lt"/>
            </a:endParaRPr>
          </a:p>
          <a:p>
            <a:pPr marL="0" indent="0">
              <a:lnSpc>
                <a:spcPct val="120000"/>
              </a:lnSpc>
              <a:buNone/>
            </a:pPr>
            <a:r>
              <a:rPr lang="en-US" altLang="zh-CN" sz="2400" dirty="0">
                <a:solidFill>
                  <a:srgbClr val="3333FF"/>
                </a:solidFill>
                <a:latin typeface="+mj-ea"/>
                <a:ea typeface="+mj-ea"/>
                <a:cs typeface="+mn-ea"/>
                <a:sym typeface="+mn-lt"/>
              </a:rPr>
              <a:t>3.</a:t>
            </a:r>
            <a:r>
              <a:rPr lang="zh-CN" altLang="en-US" dirty="0">
                <a:solidFill>
                  <a:srgbClr val="3333FF"/>
                </a:solidFill>
                <a:cs typeface="+mn-ea"/>
                <a:sym typeface="+mn-lt"/>
              </a:rPr>
              <a:t>数据链路控制协议</a:t>
            </a:r>
            <a:endParaRPr lang="en-US" altLang="zh-CN" dirty="0">
              <a:solidFill>
                <a:srgbClr val="3333FF"/>
              </a:solidFill>
              <a:cs typeface="+mn-ea"/>
              <a:sym typeface="+mn-lt"/>
            </a:endParaRPr>
          </a:p>
          <a:p>
            <a:pPr marL="0" indent="0">
              <a:lnSpc>
                <a:spcPct val="120000"/>
              </a:lnSpc>
              <a:buNone/>
            </a:pPr>
            <a:r>
              <a:rPr lang="en-US" altLang="zh-CN" sz="2400" dirty="0">
                <a:solidFill>
                  <a:srgbClr val="3333FF"/>
                </a:solidFill>
                <a:cs typeface="+mn-ea"/>
                <a:sym typeface="+mn-lt"/>
              </a:rPr>
              <a:t>   HDLC</a:t>
            </a:r>
            <a:r>
              <a:rPr lang="zh-CN" altLang="en-US" sz="2400" dirty="0">
                <a:solidFill>
                  <a:srgbClr val="3333FF"/>
                </a:solidFill>
                <a:cs typeface="+mn-ea"/>
                <a:sym typeface="+mn-lt"/>
              </a:rPr>
              <a:t>协议</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4.</a:t>
            </a:r>
            <a:r>
              <a:rPr lang="zh-CN" altLang="en-US" sz="2400" dirty="0">
                <a:latin typeface="+mj-ea"/>
                <a:ea typeface="+mj-ea"/>
                <a:cs typeface="+mn-ea"/>
                <a:sym typeface="+mn-lt"/>
              </a:rPr>
              <a:t>局域网的数据链路层</a:t>
            </a:r>
            <a:r>
              <a:rPr lang="zh-CN" altLang="en-US" sz="2400" dirty="0">
                <a:solidFill>
                  <a:schemeClr val="bg1"/>
                </a:solidFill>
                <a:latin typeface="+mj-ea"/>
                <a:ea typeface="+mj-ea"/>
                <a:cs typeface="+mn-ea"/>
                <a:sym typeface="+mn-lt"/>
              </a:rPr>
              <a:t>层</a:t>
            </a:r>
            <a:endParaRPr lang="zh-CN" altLang="en-US"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5.</a:t>
            </a:r>
            <a:r>
              <a:rPr lang="zh-CN" altLang="en-US" sz="2400" dirty="0">
                <a:latin typeface="+mj-ea"/>
                <a:ea typeface="+mj-ea"/>
                <a:cs typeface="+mn-ea"/>
                <a:sym typeface="+mn-lt"/>
              </a:rPr>
              <a:t>数据链路层网络互连</a:t>
            </a:r>
            <a:endParaRPr lang="en-US" altLang="zh-CN" sz="2400" dirty="0">
              <a:latin typeface="+mj-ea"/>
              <a:ea typeface="+mj-ea"/>
              <a:cs typeface="+mn-ea"/>
              <a:sym typeface="+mn-lt"/>
            </a:endParaRPr>
          </a:p>
          <a:p>
            <a:pPr marL="0" indent="0">
              <a:lnSpc>
                <a:spcPct val="120000"/>
              </a:lnSpc>
              <a:buNone/>
            </a:pPr>
            <a:r>
              <a:rPr lang="en-US" altLang="zh-CN" sz="2400" dirty="0">
                <a:latin typeface="+mj-ea"/>
                <a:ea typeface="+mj-ea"/>
                <a:cs typeface="+mn-ea"/>
                <a:sym typeface="+mn-lt"/>
              </a:rPr>
              <a:t>6.</a:t>
            </a:r>
            <a:r>
              <a:rPr lang="zh-CN" altLang="en-US" sz="2400" dirty="0">
                <a:latin typeface="+mj-ea"/>
                <a:ea typeface="+mj-ea"/>
                <a:cs typeface="+mn-ea"/>
                <a:sym typeface="+mn-lt"/>
              </a:rPr>
              <a:t>本章总结</a:t>
            </a:r>
            <a:endParaRPr lang="en-US" altLang="zh-CN" sz="2400" dirty="0">
              <a:latin typeface="+mj-ea"/>
              <a:ea typeface="+mj-ea"/>
              <a:cs typeface="+mn-ea"/>
              <a:sym typeface="+mn-lt"/>
            </a:endParaRPr>
          </a:p>
          <a:p>
            <a:pPr marL="0" indent="0">
              <a:lnSpc>
                <a:spcPct val="120000"/>
              </a:lnSpc>
              <a:buNone/>
            </a:pPr>
            <a:endParaRPr lang="en-US" sz="2400" dirty="0">
              <a:latin typeface="+mj-ea"/>
              <a:ea typeface="+mj-ea"/>
              <a:cs typeface="+mn-ea"/>
              <a:sym typeface="+mn-lt"/>
            </a:endParaRPr>
          </a:p>
        </p:txBody>
      </p:sp>
    </p:spTree>
    <p:custDataLst>
      <p:tags r:id="rId1"/>
    </p:custDataLst>
    <p:extLst>
      <p:ext uri="{BB962C8B-B14F-4D97-AF65-F5344CB8AC3E}">
        <p14:creationId xmlns:p14="http://schemas.microsoft.com/office/powerpoint/2010/main" val="3233145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normAutofit/>
          </a:bodyPr>
          <a:lstStyle/>
          <a:p>
            <a:pPr>
              <a:lnSpc>
                <a:spcPct val="120000"/>
              </a:lnSpc>
            </a:pPr>
            <a:r>
              <a:rPr lang="zh-CN" altLang="en-US" sz="3200" dirty="0">
                <a:latin typeface="+mj-ea"/>
                <a:cs typeface="+mn-ea"/>
                <a:sym typeface="+mn-lt"/>
              </a:rPr>
              <a:t>数据链路层的主要功能</a:t>
            </a:r>
            <a:endParaRPr lang="en-US" altLang="zh-CN" sz="3200" dirty="0">
              <a:latin typeface="+mj-ea"/>
              <a:cs typeface="+mn-ea"/>
              <a:sym typeface="+mn-lt"/>
            </a:endParaRPr>
          </a:p>
        </p:txBody>
      </p:sp>
      <p:sp>
        <p:nvSpPr>
          <p:cNvPr id="3" name="内容占位符 2">
            <a:extLst>
              <a:ext uri="{FF2B5EF4-FFF2-40B4-BE49-F238E27FC236}">
                <a16:creationId xmlns:a16="http://schemas.microsoft.com/office/drawing/2014/main" id="{83B9714D-4C75-4D93-BEE1-7C76FB965E0A}"/>
              </a:ext>
            </a:extLst>
          </p:cNvPr>
          <p:cNvSpPr>
            <a:spLocks noGrp="1"/>
          </p:cNvSpPr>
          <p:nvPr>
            <p:ph idx="1"/>
          </p:nvPr>
        </p:nvSpPr>
        <p:spPr>
          <a:xfrm>
            <a:off x="660400" y="1125539"/>
            <a:ext cx="10858500" cy="4215802"/>
          </a:xfrm>
        </p:spPr>
        <p:txBody>
          <a:bodyPr>
            <a:normAutofit/>
          </a:bodyPr>
          <a:lstStyle/>
          <a:p>
            <a:r>
              <a:rPr lang="zh-CN" altLang="en-US" sz="2400" dirty="0">
                <a:cs typeface="+mn-ea"/>
              </a:rPr>
              <a:t>数据链路层通过以下功能完成</a:t>
            </a:r>
            <a:r>
              <a:rPr lang="zh-CN" altLang="zh-CN" sz="2400" dirty="0">
                <a:cs typeface="+mn-ea"/>
              </a:rPr>
              <a:t>相邻结点之间的可靠通信</a:t>
            </a:r>
            <a:r>
              <a:rPr lang="zh-CN" altLang="en-US" sz="2400" dirty="0">
                <a:cs typeface="+mn-ea"/>
              </a:rPr>
              <a:t>：</a:t>
            </a:r>
            <a:endParaRPr lang="en-US" altLang="zh-CN" dirty="0"/>
          </a:p>
          <a:p>
            <a:pPr marL="611188" indent="-342900">
              <a:buFont typeface="Wingdings" panose="05000000000000000000" pitchFamily="2" charset="2"/>
              <a:buChar char="Ø"/>
            </a:pPr>
            <a:r>
              <a:rPr lang="zh-CN" altLang="en-US" sz="2000" dirty="0">
                <a:latin typeface="+mn-ea"/>
              </a:rPr>
              <a:t>为网络层提供服务</a:t>
            </a:r>
            <a:endParaRPr lang="en-US" altLang="zh-CN" sz="2000" dirty="0">
              <a:latin typeface="+mn-ea"/>
            </a:endParaRPr>
          </a:p>
          <a:p>
            <a:pPr marL="611188" indent="-342900">
              <a:buFont typeface="Wingdings" panose="05000000000000000000" pitchFamily="2" charset="2"/>
              <a:buChar char="Ø"/>
            </a:pPr>
            <a:r>
              <a:rPr lang="zh-CN" altLang="en-US" sz="2000" dirty="0">
                <a:latin typeface="+mn-ea"/>
              </a:rPr>
              <a:t>链路管理</a:t>
            </a:r>
            <a:endParaRPr lang="en-US" altLang="zh-CN" sz="2000" dirty="0">
              <a:latin typeface="+mn-ea"/>
            </a:endParaRPr>
          </a:p>
          <a:p>
            <a:pPr marL="611188" indent="-342900">
              <a:buFont typeface="Wingdings" panose="05000000000000000000" pitchFamily="2" charset="2"/>
              <a:buChar char="Ø"/>
            </a:pPr>
            <a:r>
              <a:rPr lang="zh-CN" altLang="en-US" sz="2000" dirty="0">
                <a:latin typeface="+mn-ea"/>
              </a:rPr>
              <a:t>组帧</a:t>
            </a:r>
            <a:endParaRPr lang="en-US" altLang="zh-CN" sz="2000" dirty="0">
              <a:latin typeface="+mn-ea"/>
            </a:endParaRPr>
          </a:p>
          <a:p>
            <a:pPr marL="611188" indent="-342900">
              <a:buFont typeface="Wingdings" panose="05000000000000000000" pitchFamily="2" charset="2"/>
              <a:buChar char="Ø"/>
            </a:pPr>
            <a:r>
              <a:rPr lang="zh-CN" altLang="en-US" sz="2000" dirty="0">
                <a:latin typeface="+mn-ea"/>
              </a:rPr>
              <a:t>差错控制</a:t>
            </a:r>
            <a:endParaRPr lang="en-US" altLang="zh-CN" sz="2000" dirty="0">
              <a:latin typeface="+mn-ea"/>
            </a:endParaRPr>
          </a:p>
          <a:p>
            <a:pPr marL="611188" indent="-342900">
              <a:buFont typeface="Wingdings" panose="05000000000000000000" pitchFamily="2" charset="2"/>
              <a:buChar char="Ø"/>
            </a:pPr>
            <a:r>
              <a:rPr lang="zh-CN" altLang="en-US" sz="2000" dirty="0">
                <a:latin typeface="+mn-ea"/>
              </a:rPr>
              <a:t>流量控制</a:t>
            </a:r>
            <a:endParaRPr lang="en-US" altLang="zh-CN" sz="2000" dirty="0">
              <a:latin typeface="+mn-ea"/>
            </a:endParaRPr>
          </a:p>
          <a:p>
            <a:r>
              <a:rPr lang="zh-CN" altLang="en-US" sz="2400" dirty="0">
                <a:solidFill>
                  <a:srgbClr val="3333FF"/>
                </a:solidFill>
                <a:cs typeface="+mn-ea"/>
                <a:sym typeface="+mn-lt"/>
              </a:rPr>
              <a:t>在</a:t>
            </a:r>
            <a:r>
              <a:rPr lang="zh-CN" altLang="zh-CN" sz="2400" dirty="0">
                <a:solidFill>
                  <a:srgbClr val="3333FF"/>
                </a:solidFill>
                <a:cs typeface="+mn-ea"/>
                <a:sym typeface="+mn-lt"/>
              </a:rPr>
              <a:t>物理</a:t>
            </a:r>
            <a:r>
              <a:rPr lang="zh-CN" altLang="en-US" sz="2400" dirty="0">
                <a:solidFill>
                  <a:srgbClr val="3333FF"/>
                </a:solidFill>
                <a:cs typeface="+mn-ea"/>
                <a:sym typeface="+mn-lt"/>
              </a:rPr>
              <a:t>链路上作用相应协议并完成上述工作，来</a:t>
            </a:r>
            <a:r>
              <a:rPr lang="zh-CN" altLang="zh-CN" sz="2400" dirty="0">
                <a:solidFill>
                  <a:srgbClr val="3333FF"/>
                </a:solidFill>
                <a:cs typeface="+mn-ea"/>
                <a:sym typeface="+mn-lt"/>
              </a:rPr>
              <a:t>控制数据的传输</a:t>
            </a:r>
            <a:r>
              <a:rPr lang="zh-CN" altLang="en-US" sz="2400" dirty="0">
                <a:solidFill>
                  <a:srgbClr val="3333FF"/>
                </a:solidFill>
                <a:cs typeface="+mn-ea"/>
                <a:sym typeface="+mn-lt"/>
              </a:rPr>
              <a:t>。将符合相应协议</a:t>
            </a:r>
            <a:r>
              <a:rPr lang="zh-CN" altLang="zh-CN" sz="2400" dirty="0">
                <a:solidFill>
                  <a:srgbClr val="3333FF"/>
                </a:solidFill>
                <a:cs typeface="+mn-ea"/>
                <a:sym typeface="+mn-lt"/>
              </a:rPr>
              <a:t>的硬件和软件</a:t>
            </a:r>
            <a:r>
              <a:rPr lang="zh-CN" altLang="en-US" sz="2400" dirty="0">
                <a:solidFill>
                  <a:srgbClr val="3333FF"/>
                </a:solidFill>
                <a:cs typeface="+mn-ea"/>
                <a:sym typeface="+mn-lt"/>
              </a:rPr>
              <a:t>加持</a:t>
            </a:r>
            <a:r>
              <a:rPr lang="zh-CN" altLang="zh-CN" sz="2400" dirty="0">
                <a:solidFill>
                  <a:srgbClr val="3333FF"/>
                </a:solidFill>
                <a:cs typeface="+mn-ea"/>
                <a:sym typeface="+mn-lt"/>
              </a:rPr>
              <a:t>到</a:t>
            </a:r>
            <a:r>
              <a:rPr lang="zh-CN" altLang="en-US" sz="2400" dirty="0">
                <a:solidFill>
                  <a:srgbClr val="3333FF"/>
                </a:solidFill>
                <a:cs typeface="+mn-ea"/>
                <a:sym typeface="+mn-lt"/>
              </a:rPr>
              <a:t>物理</a:t>
            </a:r>
            <a:r>
              <a:rPr lang="zh-CN" altLang="zh-CN" sz="2400" dirty="0">
                <a:solidFill>
                  <a:srgbClr val="3333FF"/>
                </a:solidFill>
                <a:cs typeface="+mn-ea"/>
                <a:sym typeface="+mn-lt"/>
              </a:rPr>
              <a:t>链路上，就构成了</a:t>
            </a:r>
            <a:r>
              <a:rPr lang="zh-CN" altLang="zh-CN" sz="2400" dirty="0">
                <a:solidFill>
                  <a:srgbClr val="C00000"/>
                </a:solidFill>
                <a:cs typeface="+mn-ea"/>
                <a:sym typeface="+mn-lt"/>
              </a:rPr>
              <a:t>数据链路</a:t>
            </a:r>
            <a:r>
              <a:rPr lang="zh-CN" altLang="zh-CN" sz="2400" dirty="0">
                <a:solidFill>
                  <a:srgbClr val="3333FF"/>
                </a:solidFill>
                <a:cs typeface="+mn-ea"/>
                <a:sym typeface="+mn-lt"/>
              </a:rPr>
              <a:t>。</a:t>
            </a:r>
            <a:r>
              <a:rPr lang="zh-CN" altLang="en-US" sz="2400" dirty="0">
                <a:solidFill>
                  <a:srgbClr val="3333FF"/>
                </a:solidFill>
                <a:cs typeface="+mn-ea"/>
                <a:sym typeface="+mn-lt"/>
              </a:rPr>
              <a:t>数据链路是物理链路的抽象，是一个</a:t>
            </a:r>
            <a:r>
              <a:rPr lang="zh-CN" altLang="en-US" sz="2400" dirty="0">
                <a:solidFill>
                  <a:srgbClr val="C00000"/>
                </a:solidFill>
                <a:cs typeface="+mn-ea"/>
                <a:sym typeface="+mn-lt"/>
              </a:rPr>
              <a:t>逻辑链路</a:t>
            </a:r>
            <a:r>
              <a:rPr lang="zh-CN" altLang="en-US" sz="2400" dirty="0">
                <a:solidFill>
                  <a:srgbClr val="3333FF"/>
                </a:solidFill>
                <a:cs typeface="+mn-ea"/>
                <a:sym typeface="+mn-lt"/>
              </a:rPr>
              <a:t>。</a:t>
            </a:r>
            <a:endParaRPr lang="en-US" altLang="zh-CN" sz="2400" dirty="0">
              <a:solidFill>
                <a:srgbClr val="3333FF"/>
              </a:solidFill>
              <a:cs typeface="+mn-ea"/>
              <a:sym typeface="+mn-lt"/>
            </a:endParaRPr>
          </a:p>
          <a:p>
            <a:endParaRPr lang="zh-CN" altLang="en-US" dirty="0"/>
          </a:p>
        </p:txBody>
      </p:sp>
      <p:sp>
        <p:nvSpPr>
          <p:cNvPr id="6" name="灯片编号占位符 5">
            <a:extLst>
              <a:ext uri="{FF2B5EF4-FFF2-40B4-BE49-F238E27FC236}">
                <a16:creationId xmlns:a16="http://schemas.microsoft.com/office/drawing/2014/main" id="{CCF48FCB-BBDE-89A9-FF6C-F33CCEC52A97}"/>
              </a:ext>
            </a:extLst>
          </p:cNvPr>
          <p:cNvSpPr>
            <a:spLocks noGrp="1"/>
          </p:cNvSpPr>
          <p:nvPr>
            <p:ph type="sldNum" sz="quarter" idx="12"/>
          </p:nvPr>
        </p:nvSpPr>
        <p:spPr/>
        <p:txBody>
          <a:bodyPr/>
          <a:lstStyle/>
          <a:p>
            <a:fld id="{C8BB1146-E542-4D4E-B8E9-6919A11DDD48}" type="slidenum">
              <a:rPr lang="en-US" smtClean="0"/>
              <a:t>8</a:t>
            </a:fld>
            <a:endParaRPr lang="en-US" dirty="0"/>
          </a:p>
        </p:txBody>
      </p:sp>
      <p:sp>
        <p:nvSpPr>
          <p:cNvPr id="5" name="矩形 4">
            <a:extLst>
              <a:ext uri="{FF2B5EF4-FFF2-40B4-BE49-F238E27FC236}">
                <a16:creationId xmlns:a16="http://schemas.microsoft.com/office/drawing/2014/main" id="{F5F72CE5-C5B9-4E31-B0EA-6C287C97A722}"/>
              </a:ext>
            </a:extLst>
          </p:cNvPr>
          <p:cNvSpPr/>
          <p:nvPr/>
        </p:nvSpPr>
        <p:spPr>
          <a:xfrm>
            <a:off x="667544" y="5341341"/>
            <a:ext cx="10844212" cy="427746"/>
          </a:xfrm>
          <a:prstGeom prst="rect">
            <a:avLst/>
          </a:prstGeom>
          <a:solidFill>
            <a:schemeClr val="bg2">
              <a:lumMod val="25000"/>
              <a:alpha val="9000"/>
            </a:schemeClr>
          </a:solidFill>
        </p:spPr>
        <p:txBody>
          <a:bodyPr wrap="square">
            <a:spAutoFit/>
          </a:bodyPr>
          <a:lstStyle/>
          <a:p>
            <a:pPr>
              <a:lnSpc>
                <a:spcPct val="120000"/>
              </a:lnSpc>
            </a:pPr>
            <a:endParaRPr lang="en-US" altLang="zh-CN" sz="2000" dirty="0">
              <a:solidFill>
                <a:srgbClr val="3333FF"/>
              </a:solidFill>
              <a:cs typeface="+mn-ea"/>
              <a:sym typeface="+mn-lt"/>
            </a:endParaRPr>
          </a:p>
        </p:txBody>
      </p:sp>
    </p:spTree>
    <p:extLst>
      <p:ext uri="{BB962C8B-B14F-4D97-AF65-F5344CB8AC3E}">
        <p14:creationId xmlns:p14="http://schemas.microsoft.com/office/powerpoint/2010/main" val="9445474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58AFC3-013A-4F78-A253-80137D9E658D}"/>
              </a:ext>
            </a:extLst>
          </p:cNvPr>
          <p:cNvSpPr>
            <a:spLocks noGrp="1"/>
          </p:cNvSpPr>
          <p:nvPr>
            <p:ph type="title"/>
          </p:nvPr>
        </p:nvSpPr>
        <p:spPr/>
        <p:txBody>
          <a:bodyPr/>
          <a:lstStyle/>
          <a:p>
            <a:r>
              <a:rPr lang="en-US" altLang="zh-CN" sz="3200" dirty="0">
                <a:solidFill>
                  <a:srgbClr val="000000"/>
                </a:solidFill>
                <a:latin typeface="+mn-lt"/>
                <a:ea typeface="+mn-ea"/>
                <a:cs typeface="+mn-ea"/>
                <a:sym typeface="+mn-lt"/>
              </a:rPr>
              <a:t>HDLC </a:t>
            </a:r>
            <a:r>
              <a:rPr lang="zh-CN" altLang="en-US" sz="3200" dirty="0">
                <a:solidFill>
                  <a:srgbClr val="000000"/>
                </a:solidFill>
                <a:latin typeface="+mn-lt"/>
                <a:ea typeface="+mn-ea"/>
                <a:cs typeface="+mn-ea"/>
                <a:sym typeface="+mn-lt"/>
              </a:rPr>
              <a:t>协议概述（</a:t>
            </a:r>
            <a:r>
              <a:rPr lang="en-US" altLang="zh-CN" sz="3200" dirty="0">
                <a:solidFill>
                  <a:srgbClr val="000000"/>
                </a:solidFill>
                <a:latin typeface="+mn-lt"/>
                <a:ea typeface="+mn-ea"/>
                <a:cs typeface="+mn-ea"/>
                <a:sym typeface="+mn-lt"/>
              </a:rPr>
              <a:t>1</a:t>
            </a:r>
            <a:r>
              <a:rPr lang="zh-CN" altLang="en-US" sz="3200" dirty="0">
                <a:solidFill>
                  <a:srgbClr val="000000"/>
                </a:solidFill>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2F2A31EC-05A5-97AC-6D64-9A8F85876591}"/>
              </a:ext>
            </a:extLst>
          </p:cNvPr>
          <p:cNvSpPr>
            <a:spLocks noGrp="1"/>
          </p:cNvSpPr>
          <p:nvPr>
            <p:ph idx="1"/>
          </p:nvPr>
        </p:nvSpPr>
        <p:spPr/>
        <p:txBody>
          <a:bodyPr>
            <a:normAutofit/>
          </a:bodyPr>
          <a:lstStyle/>
          <a:p>
            <a:pPr>
              <a:spcBef>
                <a:spcPts val="0"/>
              </a:spcBef>
            </a:pPr>
            <a:r>
              <a:rPr kumimoji="0" lang="zh-CN" altLang="en-US" sz="2400" b="0" i="0" u="none" strike="noStrike" kern="1200" cap="none" spc="0" normalizeH="0" baseline="0" noProof="0" dirty="0">
                <a:ln>
                  <a:noFill/>
                </a:ln>
                <a:solidFill>
                  <a:schemeClr val="tx1"/>
                </a:solidFill>
                <a:effectLst/>
                <a:uLnTx/>
                <a:uFillTx/>
                <a:latin typeface="+mn-ea"/>
                <a:cs typeface="+mn-ea"/>
                <a:sym typeface="+mn-lt"/>
              </a:rPr>
              <a:t>高级数据链路控制协议，</a:t>
            </a:r>
            <a:r>
              <a:rPr lang="zh-CN" altLang="en-US" dirty="0">
                <a:cs typeface="+mn-ea"/>
                <a:sym typeface="+mn-lt"/>
              </a:rPr>
              <a:t>是</a:t>
            </a:r>
            <a:r>
              <a:rPr lang="zh-CN" altLang="en-US" dirty="0">
                <a:solidFill>
                  <a:srgbClr val="C00000"/>
                </a:solidFill>
                <a:cs typeface="+mn-ea"/>
                <a:sym typeface="+mn-lt"/>
              </a:rPr>
              <a:t>面向比特</a:t>
            </a:r>
            <a:r>
              <a:rPr lang="zh-CN" altLang="en-US" dirty="0">
                <a:solidFill>
                  <a:schemeClr val="tx1"/>
                </a:solidFill>
                <a:cs typeface="+mn-ea"/>
                <a:sym typeface="+mn-lt"/>
              </a:rPr>
              <a:t>的通信协议</a:t>
            </a:r>
            <a:endParaRPr lang="en-US" altLang="zh-CN" dirty="0">
              <a:solidFill>
                <a:schemeClr val="tx1"/>
              </a:solidFill>
              <a:cs typeface="+mn-ea"/>
              <a:sym typeface="+mn-lt"/>
            </a:endParaRPr>
          </a:p>
          <a:p>
            <a:pPr>
              <a:spcBef>
                <a:spcPts val="0"/>
              </a:spcBef>
            </a:pPr>
            <a:r>
              <a:rPr lang="zh-CN" altLang="en-US" dirty="0">
                <a:solidFill>
                  <a:srgbClr val="C00000"/>
                </a:solidFill>
                <a:cs typeface="+mn-ea"/>
                <a:sym typeface="+mn-lt"/>
              </a:rPr>
              <a:t>面向比特</a:t>
            </a:r>
            <a:r>
              <a:rPr lang="zh-CN" altLang="en-US" dirty="0">
                <a:solidFill>
                  <a:schemeClr val="tx1"/>
                </a:solidFill>
                <a:cs typeface="+mn-ea"/>
                <a:sym typeface="+mn-lt"/>
              </a:rPr>
              <a:t>的通信协议</a:t>
            </a:r>
            <a:r>
              <a:rPr lang="zh-CN" altLang="en-US" dirty="0">
                <a:cs typeface="+mn-ea"/>
                <a:sym typeface="+mn-lt"/>
              </a:rPr>
              <a:t>是将传输帧看作有帧分界符的连续比特流，通过一些比特位在帧中的位置以及与其它比特位的组合模式来表达帧的含义及协议。</a:t>
            </a:r>
          </a:p>
          <a:p>
            <a:pPr marL="719138" indent="-360363">
              <a:spcBef>
                <a:spcPts val="0"/>
              </a:spcBef>
              <a:buFont typeface="Wingdings" panose="05000000000000000000" pitchFamily="2" charset="2"/>
              <a:buChar char="Ø"/>
            </a:pPr>
            <a:r>
              <a:rPr lang="zh-CN" altLang="en-US" sz="2000" dirty="0">
                <a:cs typeface="+mn-ea"/>
                <a:sym typeface="+mn-lt"/>
              </a:rPr>
              <a:t>1975年，IBM开发了面向比特的协议—同步数据链路控制（SDLC）。</a:t>
            </a:r>
          </a:p>
          <a:p>
            <a:pPr marL="719138" indent="-360363">
              <a:spcBef>
                <a:spcPts val="0"/>
              </a:spcBef>
              <a:buFont typeface="Wingdings" panose="05000000000000000000" pitchFamily="2" charset="2"/>
              <a:buChar char="Ø"/>
            </a:pPr>
            <a:r>
              <a:rPr lang="zh-CN" altLang="en-US" sz="2000" dirty="0">
                <a:cs typeface="+mn-ea"/>
                <a:sym typeface="+mn-lt"/>
              </a:rPr>
              <a:t>1979年，ISO基于SDLC提出了高级数据链路控制（HDLC）协议。</a:t>
            </a:r>
          </a:p>
          <a:p>
            <a:pPr marL="719138" indent="-360363">
              <a:spcBef>
                <a:spcPts val="0"/>
              </a:spcBef>
              <a:buFont typeface="Wingdings" panose="05000000000000000000" pitchFamily="2" charset="2"/>
              <a:buChar char="Ø"/>
            </a:pPr>
            <a:r>
              <a:rPr lang="zh-CN" altLang="en-US" sz="2000" dirty="0">
                <a:cs typeface="+mn-ea"/>
                <a:sym typeface="+mn-lt"/>
              </a:rPr>
              <a:t>从1981年开始，ITU-T开发了一系列基于HDLC的链路访问协议（</a:t>
            </a:r>
            <a:r>
              <a:rPr lang="zh-CN" altLang="en-US" sz="1600" dirty="0">
                <a:cs typeface="+mn-ea"/>
                <a:sym typeface="+mn-lt"/>
              </a:rPr>
              <a:t>LAPB，LAPD，LAPM等</a:t>
            </a:r>
            <a:r>
              <a:rPr lang="zh-CN" altLang="en-US" sz="2000" dirty="0">
                <a:cs typeface="+mn-ea"/>
                <a:sym typeface="+mn-lt"/>
              </a:rPr>
              <a:t>）。</a:t>
            </a:r>
          </a:p>
          <a:p>
            <a:pPr marL="719138" indent="-360363">
              <a:spcBef>
                <a:spcPts val="0"/>
              </a:spcBef>
              <a:buFont typeface="Wingdings" panose="05000000000000000000" pitchFamily="2" charset="2"/>
              <a:buChar char="Ø"/>
            </a:pPr>
            <a:r>
              <a:rPr lang="zh-CN" altLang="en-US" sz="2000" dirty="0">
                <a:cs typeface="+mn-ea"/>
                <a:sym typeface="+mn-lt"/>
              </a:rPr>
              <a:t>ITU-T和ANSI研制的PPP协议也是从HDLC协议发展而来。</a:t>
            </a:r>
            <a:endParaRPr lang="en-US" altLang="zh-CN" sz="2000" dirty="0">
              <a:cs typeface="+mn-ea"/>
              <a:sym typeface="+mn-lt"/>
            </a:endParaRPr>
          </a:p>
          <a:p>
            <a:pPr marL="719138" indent="-360363">
              <a:spcBef>
                <a:spcPts val="0"/>
              </a:spcBef>
              <a:buFont typeface="Wingdings" panose="05000000000000000000" pitchFamily="2" charset="2"/>
              <a:buChar char="Ø"/>
            </a:pPr>
            <a:r>
              <a:rPr lang="zh-CN" altLang="en-US" sz="2000" dirty="0">
                <a:cs typeface="+mn-ea"/>
                <a:sym typeface="+mn-lt"/>
              </a:rPr>
              <a:t>局域网逻辑链路控制协议LLC思想也源于</a:t>
            </a:r>
            <a:r>
              <a:rPr lang="en-US" altLang="zh-CN" sz="2000" dirty="0">
                <a:cs typeface="+mn-ea"/>
                <a:sym typeface="+mn-lt"/>
              </a:rPr>
              <a:t>HDLC</a:t>
            </a:r>
            <a:r>
              <a:rPr lang="zh-CN" altLang="en-US" sz="2000" dirty="0">
                <a:cs typeface="+mn-ea"/>
                <a:sym typeface="+mn-lt"/>
              </a:rPr>
              <a:t>协议。</a:t>
            </a:r>
            <a:endParaRPr lang="zh-CN" altLang="en-US" sz="2000" dirty="0"/>
          </a:p>
        </p:txBody>
      </p:sp>
      <p:sp>
        <p:nvSpPr>
          <p:cNvPr id="4" name="灯片编号占位符 3">
            <a:extLst>
              <a:ext uri="{FF2B5EF4-FFF2-40B4-BE49-F238E27FC236}">
                <a16:creationId xmlns:a16="http://schemas.microsoft.com/office/drawing/2014/main" id="{A10675D6-AEC7-D701-77CB-6745E9C39784}"/>
              </a:ext>
            </a:extLst>
          </p:cNvPr>
          <p:cNvSpPr>
            <a:spLocks noGrp="1"/>
          </p:cNvSpPr>
          <p:nvPr>
            <p:ph type="sldNum" sz="quarter" idx="12"/>
          </p:nvPr>
        </p:nvSpPr>
        <p:spPr/>
        <p:txBody>
          <a:bodyPr/>
          <a:lstStyle/>
          <a:p>
            <a:fld id="{C8BB1146-E542-4D4E-B8E9-6919A11DDD48}" type="slidenum">
              <a:rPr lang="en-US" smtClean="0"/>
              <a:t>80</a:t>
            </a:fld>
            <a:endParaRPr lang="en-US"/>
          </a:p>
        </p:txBody>
      </p:sp>
      <p:sp>
        <p:nvSpPr>
          <p:cNvPr id="5" name="Text Box 4">
            <a:extLst>
              <a:ext uri="{FF2B5EF4-FFF2-40B4-BE49-F238E27FC236}">
                <a16:creationId xmlns:a16="http://schemas.microsoft.com/office/drawing/2014/main" id="{FFA16F1D-B7BD-41F4-FF14-3CAE40E41280}"/>
              </a:ext>
            </a:extLst>
          </p:cNvPr>
          <p:cNvSpPr txBox="1">
            <a:spLocks noChangeArrowheads="1"/>
          </p:cNvSpPr>
          <p:nvPr>
            <p:custDataLst>
              <p:tags r:id="rId1"/>
            </p:custDataLst>
          </p:nvPr>
        </p:nvSpPr>
        <p:spPr bwMode="auto">
          <a:xfrm>
            <a:off x="1785988" y="5140287"/>
            <a:ext cx="2409634" cy="494751"/>
          </a:xfrm>
          <a:prstGeom prst="rect">
            <a:avLst/>
          </a:prstGeom>
          <a:solidFill>
            <a:schemeClr val="accent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auto" latinLnBrk="0" hangingPunct="1">
              <a:lnSpc>
                <a:spcPct val="120000"/>
              </a:lnSpc>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SDLC,IBM,1975</a:t>
            </a:r>
          </a:p>
        </p:txBody>
      </p:sp>
      <p:sp>
        <p:nvSpPr>
          <p:cNvPr id="6" name="Text Box 5">
            <a:extLst>
              <a:ext uri="{FF2B5EF4-FFF2-40B4-BE49-F238E27FC236}">
                <a16:creationId xmlns:a16="http://schemas.microsoft.com/office/drawing/2014/main" id="{D3D9F15C-CC31-A282-D360-BAD7B18D987A}"/>
              </a:ext>
            </a:extLst>
          </p:cNvPr>
          <p:cNvSpPr txBox="1">
            <a:spLocks noChangeArrowheads="1"/>
          </p:cNvSpPr>
          <p:nvPr>
            <p:custDataLst>
              <p:tags r:id="rId2"/>
            </p:custDataLst>
          </p:nvPr>
        </p:nvSpPr>
        <p:spPr bwMode="auto">
          <a:xfrm>
            <a:off x="5757817" y="4564024"/>
            <a:ext cx="1263487" cy="494751"/>
          </a:xfrm>
          <a:prstGeom prst="rect">
            <a:avLst/>
          </a:prstGeom>
          <a:solidFill>
            <a:schemeClr val="accent1">
              <a:lumMod val="10000"/>
              <a:lumOff val="90000"/>
            </a:schemeClr>
          </a:solidFill>
          <a:ln>
            <a:noFill/>
          </a:ln>
          <a:effectLst/>
        </p:spPr>
        <p:txBody>
          <a:bodyPr wrap="none">
            <a:spAutoFit/>
          </a:bodyPr>
          <a:lstStyle/>
          <a:p>
            <a:pPr marL="0" marR="0" lvl="0" indent="0" algn="l" defTabSz="914400" rtl="0" eaLnBrk="1" fontAlgn="auto" latinLnBrk="0" hangingPunct="1">
              <a:lnSpc>
                <a:spcPct val="120000"/>
              </a:lnSpc>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ADCCP</a:t>
            </a:r>
          </a:p>
        </p:txBody>
      </p:sp>
      <p:sp>
        <p:nvSpPr>
          <p:cNvPr id="7" name="Text Box 6">
            <a:extLst>
              <a:ext uri="{FF2B5EF4-FFF2-40B4-BE49-F238E27FC236}">
                <a16:creationId xmlns:a16="http://schemas.microsoft.com/office/drawing/2014/main" id="{893ED334-55D6-0186-75A9-26BE543DF3FD}"/>
              </a:ext>
            </a:extLst>
          </p:cNvPr>
          <p:cNvSpPr txBox="1">
            <a:spLocks noChangeArrowheads="1"/>
          </p:cNvSpPr>
          <p:nvPr>
            <p:custDataLst>
              <p:tags r:id="rId3"/>
            </p:custDataLst>
          </p:nvPr>
        </p:nvSpPr>
        <p:spPr bwMode="auto">
          <a:xfrm>
            <a:off x="5757817" y="5741949"/>
            <a:ext cx="1795684" cy="494751"/>
          </a:xfrm>
          <a:prstGeom prst="rect">
            <a:avLst/>
          </a:prstGeom>
          <a:solidFill>
            <a:srgbClr val="FF33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20000"/>
              </a:lnSpc>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HDLC,1979</a:t>
            </a:r>
          </a:p>
        </p:txBody>
      </p:sp>
      <p:sp>
        <p:nvSpPr>
          <p:cNvPr id="8" name="AutoShape 7">
            <a:extLst>
              <a:ext uri="{FF2B5EF4-FFF2-40B4-BE49-F238E27FC236}">
                <a16:creationId xmlns:a16="http://schemas.microsoft.com/office/drawing/2014/main" id="{EBD3379E-A475-40E2-FE5E-42F59F447533}"/>
              </a:ext>
            </a:extLst>
          </p:cNvPr>
          <p:cNvSpPr>
            <a:spLocks noChangeArrowheads="1"/>
          </p:cNvSpPr>
          <p:nvPr>
            <p:custDataLst>
              <p:tags r:id="rId4"/>
            </p:custDataLst>
          </p:nvPr>
        </p:nvSpPr>
        <p:spPr bwMode="auto">
          <a:xfrm rot="-874416">
            <a:off x="4317955" y="4725949"/>
            <a:ext cx="1379537" cy="576263"/>
          </a:xfrm>
          <a:prstGeom prst="rightArrow">
            <a:avLst>
              <a:gd name="adj1" fmla="val 50000"/>
              <a:gd name="adj2" fmla="val 59848"/>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ANSI</a:t>
            </a:r>
          </a:p>
        </p:txBody>
      </p:sp>
      <p:sp>
        <p:nvSpPr>
          <p:cNvPr id="9" name="AutoShape 8">
            <a:extLst>
              <a:ext uri="{FF2B5EF4-FFF2-40B4-BE49-F238E27FC236}">
                <a16:creationId xmlns:a16="http://schemas.microsoft.com/office/drawing/2014/main" id="{FCCD741C-704E-128C-0B16-54F8E56850B6}"/>
              </a:ext>
            </a:extLst>
          </p:cNvPr>
          <p:cNvSpPr>
            <a:spLocks noChangeArrowheads="1"/>
          </p:cNvSpPr>
          <p:nvPr>
            <p:custDataLst>
              <p:tags r:id="rId5"/>
            </p:custDataLst>
          </p:nvPr>
        </p:nvSpPr>
        <p:spPr bwMode="auto">
          <a:xfrm rot="754699">
            <a:off x="4314780" y="5508587"/>
            <a:ext cx="1379537" cy="576262"/>
          </a:xfrm>
          <a:prstGeom prst="rightArrow">
            <a:avLst>
              <a:gd name="adj1" fmla="val 50000"/>
              <a:gd name="adj2" fmla="val 59849"/>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ISO</a:t>
            </a:r>
          </a:p>
        </p:txBody>
      </p:sp>
      <p:sp>
        <p:nvSpPr>
          <p:cNvPr id="10" name="AutoShape 9">
            <a:extLst>
              <a:ext uri="{FF2B5EF4-FFF2-40B4-BE49-F238E27FC236}">
                <a16:creationId xmlns:a16="http://schemas.microsoft.com/office/drawing/2014/main" id="{177A3ADF-61B1-A50A-AF34-0E133786C2E3}"/>
              </a:ext>
            </a:extLst>
          </p:cNvPr>
          <p:cNvSpPr>
            <a:spLocks noChangeArrowheads="1"/>
          </p:cNvSpPr>
          <p:nvPr>
            <p:custDataLst>
              <p:tags r:id="rId6"/>
            </p:custDataLst>
          </p:nvPr>
        </p:nvSpPr>
        <p:spPr bwMode="auto">
          <a:xfrm>
            <a:off x="7610430" y="5716549"/>
            <a:ext cx="1079500" cy="576263"/>
          </a:xfrm>
          <a:prstGeom prst="rightArrow">
            <a:avLst>
              <a:gd name="adj1" fmla="val 50000"/>
              <a:gd name="adj2" fmla="val 46832"/>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auto" latinLnBrk="0" hangingPunct="1">
              <a:lnSpc>
                <a:spcPct val="120000"/>
              </a:lnSpc>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ITU-T</a:t>
            </a:r>
          </a:p>
        </p:txBody>
      </p:sp>
      <p:sp>
        <p:nvSpPr>
          <p:cNvPr id="11" name="Text Box 10">
            <a:extLst>
              <a:ext uri="{FF2B5EF4-FFF2-40B4-BE49-F238E27FC236}">
                <a16:creationId xmlns:a16="http://schemas.microsoft.com/office/drawing/2014/main" id="{A8F8E6D1-0182-837A-BA4C-329CC60967F4}"/>
              </a:ext>
            </a:extLst>
          </p:cNvPr>
          <p:cNvSpPr txBox="1">
            <a:spLocks noChangeArrowheads="1"/>
          </p:cNvSpPr>
          <p:nvPr>
            <p:custDataLst>
              <p:tags r:id="rId7"/>
            </p:custDataLst>
          </p:nvPr>
        </p:nvSpPr>
        <p:spPr bwMode="auto">
          <a:xfrm>
            <a:off x="8761367" y="5789574"/>
            <a:ext cx="1074333" cy="494751"/>
          </a:xfrm>
          <a:prstGeom prst="rect">
            <a:avLst/>
          </a:prstGeom>
          <a:solidFill>
            <a:schemeClr val="folHlink"/>
          </a:soli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20000"/>
              </a:lnSpc>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LAP…</a:t>
            </a:r>
          </a:p>
        </p:txBody>
      </p:sp>
    </p:spTree>
    <p:extLst>
      <p:ext uri="{BB962C8B-B14F-4D97-AF65-F5344CB8AC3E}">
        <p14:creationId xmlns:p14="http://schemas.microsoft.com/office/powerpoint/2010/main" val="7983605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1466C7-9DA3-0363-6965-74F88E1485BE}"/>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 </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协议概述（</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2</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a:t>
            </a:r>
            <a:endParaRPr lang="zh-CN" altLang="en-US" dirty="0"/>
          </a:p>
        </p:txBody>
      </p:sp>
      <p:sp>
        <p:nvSpPr>
          <p:cNvPr id="3" name="内容占位符 2">
            <a:extLst>
              <a:ext uri="{FF2B5EF4-FFF2-40B4-BE49-F238E27FC236}">
                <a16:creationId xmlns:a16="http://schemas.microsoft.com/office/drawing/2014/main" id="{47BA0A66-490A-93F8-55B7-932FF156055B}"/>
              </a:ext>
            </a:extLst>
          </p:cNvPr>
          <p:cNvSpPr>
            <a:spLocks noGrp="1"/>
          </p:cNvSpPr>
          <p:nvPr>
            <p:ph idx="1"/>
          </p:nvPr>
        </p:nvSpPr>
        <p:spPr>
          <a:xfrm>
            <a:off x="660400" y="1231234"/>
            <a:ext cx="10556240" cy="883639"/>
          </a:xfrm>
        </p:spPr>
        <p:txBody>
          <a:bodyPr>
            <a:normAutofit/>
          </a:bodyPr>
          <a:lstStyle/>
          <a:p>
            <a:pPr marR="0" lvl="0" algn="l" defTabSz="914400" rtl="0" eaLnBrk="1" fontAlgn="auto" latinLnBrk="0" hangingPunct="1">
              <a:lnSpc>
                <a:spcPct val="120000"/>
              </a:lnSpc>
              <a:spcBef>
                <a:spcPct val="0"/>
              </a:spcBef>
              <a:buClrTx/>
              <a:buSzTx/>
              <a:tabLst/>
              <a:defRPr/>
            </a:pPr>
            <a:r>
              <a:rPr kumimoji="0" lang="en-US" altLang="zh-CN" b="0" i="0" u="none" strike="noStrike" kern="1200" cap="none" spc="0" normalizeH="0" baseline="0" noProof="0" dirty="0">
                <a:ln>
                  <a:noFill/>
                </a:ln>
                <a:solidFill>
                  <a:srgbClr val="000000"/>
                </a:solidFill>
                <a:effectLst/>
                <a:uLnTx/>
                <a:uFillTx/>
                <a:latin typeface="+mn-ea"/>
                <a:cs typeface="+mn-ea"/>
                <a:sym typeface="+mn-lt"/>
              </a:rPr>
              <a:t>HDLC</a:t>
            </a:r>
            <a:r>
              <a:rPr kumimoji="0" lang="zh-CN" altLang="en-US" b="0" i="0" u="none" strike="noStrike" kern="1200" cap="none" spc="0" normalizeH="0" baseline="0" noProof="0" dirty="0">
                <a:ln>
                  <a:noFill/>
                </a:ln>
                <a:solidFill>
                  <a:srgbClr val="000000"/>
                </a:solidFill>
                <a:effectLst/>
                <a:uLnTx/>
                <a:uFillTx/>
                <a:latin typeface="+mn-ea"/>
                <a:cs typeface="+mn-ea"/>
                <a:sym typeface="+mn-lt"/>
              </a:rPr>
              <a:t>对应</a:t>
            </a:r>
            <a:r>
              <a:rPr kumimoji="0" lang="en-US" altLang="zh-CN" b="0" i="0" u="none" strike="noStrike" kern="1200" cap="none" spc="0" normalizeH="0" baseline="0" noProof="0" dirty="0">
                <a:ln>
                  <a:noFill/>
                </a:ln>
                <a:solidFill>
                  <a:srgbClr val="000000"/>
                </a:solidFill>
                <a:effectLst/>
                <a:uLnTx/>
                <a:uFillTx/>
                <a:latin typeface="+mn-ea"/>
                <a:cs typeface="+mn-ea"/>
                <a:sym typeface="+mn-lt"/>
              </a:rPr>
              <a:t>OSI</a:t>
            </a:r>
            <a:r>
              <a:rPr kumimoji="0" lang="zh-CN" altLang="en-US" b="0" i="0" u="none" strike="noStrike" kern="1200" cap="none" spc="0" normalizeH="0" baseline="0" noProof="0" dirty="0">
                <a:ln>
                  <a:noFill/>
                </a:ln>
                <a:solidFill>
                  <a:srgbClr val="000000"/>
                </a:solidFill>
                <a:effectLst/>
                <a:uLnTx/>
                <a:uFillTx/>
                <a:latin typeface="+mn-ea"/>
                <a:cs typeface="+mn-ea"/>
                <a:sym typeface="+mn-lt"/>
              </a:rPr>
              <a:t>参考模型的第二层数据链路层</a:t>
            </a:r>
            <a:endParaRPr kumimoji="0" lang="en-US" altLang="zh-CN" b="0" i="0" u="none" strike="noStrike" kern="1200" cap="none" spc="0" normalizeH="0" baseline="0" noProof="0" dirty="0">
              <a:ln>
                <a:noFill/>
              </a:ln>
              <a:solidFill>
                <a:srgbClr val="000000"/>
              </a:solidFill>
              <a:effectLst/>
              <a:uLnTx/>
              <a:uFillTx/>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6F6B2ADA-0336-0951-9C14-E1020DEB7A19}"/>
              </a:ext>
            </a:extLst>
          </p:cNvPr>
          <p:cNvSpPr>
            <a:spLocks noGrp="1"/>
          </p:cNvSpPr>
          <p:nvPr>
            <p:ph type="sldNum" sz="quarter" idx="12"/>
          </p:nvPr>
        </p:nvSpPr>
        <p:spPr/>
        <p:txBody>
          <a:bodyPr/>
          <a:lstStyle/>
          <a:p>
            <a:fld id="{C8BB1146-E542-4D4E-B8E9-6919A11DDD48}" type="slidenum">
              <a:rPr lang="en-US" smtClean="0"/>
              <a:t>81</a:t>
            </a:fld>
            <a:endParaRPr lang="en-US"/>
          </a:p>
        </p:txBody>
      </p:sp>
      <p:grpSp>
        <p:nvGrpSpPr>
          <p:cNvPr id="15" name="Group 13">
            <a:extLst>
              <a:ext uri="{FF2B5EF4-FFF2-40B4-BE49-F238E27FC236}">
                <a16:creationId xmlns:a16="http://schemas.microsoft.com/office/drawing/2014/main" id="{D7694835-D6E4-6139-1875-29492EA539AC}"/>
              </a:ext>
            </a:extLst>
          </p:cNvPr>
          <p:cNvGrpSpPr>
            <a:grpSpLocks/>
          </p:cNvGrpSpPr>
          <p:nvPr/>
        </p:nvGrpSpPr>
        <p:grpSpPr bwMode="auto">
          <a:xfrm>
            <a:off x="3792858" y="2164367"/>
            <a:ext cx="2016125" cy="2449513"/>
            <a:chOff x="884" y="1797"/>
            <a:chExt cx="1270" cy="1543"/>
          </a:xfrm>
        </p:grpSpPr>
        <p:sp>
          <p:nvSpPr>
            <p:cNvPr id="16" name="Rectangle 6">
              <a:extLst>
                <a:ext uri="{FF2B5EF4-FFF2-40B4-BE49-F238E27FC236}">
                  <a16:creationId xmlns:a16="http://schemas.microsoft.com/office/drawing/2014/main" id="{B72D24D9-5CFF-D878-4923-FE8908EC6E84}"/>
                </a:ext>
              </a:extLst>
            </p:cNvPr>
            <p:cNvSpPr>
              <a:spLocks noChangeArrowheads="1"/>
            </p:cNvSpPr>
            <p:nvPr/>
          </p:nvSpPr>
          <p:spPr bwMode="auto">
            <a:xfrm>
              <a:off x="884" y="1797"/>
              <a:ext cx="1270" cy="182"/>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应用层</a:t>
              </a:r>
            </a:p>
          </p:txBody>
        </p:sp>
        <p:sp>
          <p:nvSpPr>
            <p:cNvPr id="17" name="Rectangle 7">
              <a:extLst>
                <a:ext uri="{FF2B5EF4-FFF2-40B4-BE49-F238E27FC236}">
                  <a16:creationId xmlns:a16="http://schemas.microsoft.com/office/drawing/2014/main" id="{7B3DA764-BD15-9B8E-F879-69324B147479}"/>
                </a:ext>
              </a:extLst>
            </p:cNvPr>
            <p:cNvSpPr>
              <a:spLocks noChangeArrowheads="1"/>
            </p:cNvSpPr>
            <p:nvPr/>
          </p:nvSpPr>
          <p:spPr bwMode="auto">
            <a:xfrm>
              <a:off x="884" y="2024"/>
              <a:ext cx="1270" cy="182"/>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表示层</a:t>
              </a:r>
            </a:p>
          </p:txBody>
        </p:sp>
        <p:sp>
          <p:nvSpPr>
            <p:cNvPr id="18" name="Rectangle 8">
              <a:extLst>
                <a:ext uri="{FF2B5EF4-FFF2-40B4-BE49-F238E27FC236}">
                  <a16:creationId xmlns:a16="http://schemas.microsoft.com/office/drawing/2014/main" id="{EFE9E507-04FE-C5E7-0F76-29B8FC44B416}"/>
                </a:ext>
              </a:extLst>
            </p:cNvPr>
            <p:cNvSpPr>
              <a:spLocks noChangeArrowheads="1"/>
            </p:cNvSpPr>
            <p:nvPr/>
          </p:nvSpPr>
          <p:spPr bwMode="auto">
            <a:xfrm>
              <a:off x="884" y="2251"/>
              <a:ext cx="1270" cy="182"/>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会话层</a:t>
              </a:r>
            </a:p>
          </p:txBody>
        </p:sp>
        <p:sp>
          <p:nvSpPr>
            <p:cNvPr id="19" name="Rectangle 9">
              <a:extLst>
                <a:ext uri="{FF2B5EF4-FFF2-40B4-BE49-F238E27FC236}">
                  <a16:creationId xmlns:a16="http://schemas.microsoft.com/office/drawing/2014/main" id="{8283DABB-0E2F-DC04-333F-6942022BDC65}"/>
                </a:ext>
              </a:extLst>
            </p:cNvPr>
            <p:cNvSpPr>
              <a:spLocks noChangeArrowheads="1"/>
            </p:cNvSpPr>
            <p:nvPr/>
          </p:nvSpPr>
          <p:spPr bwMode="auto">
            <a:xfrm>
              <a:off x="884" y="2478"/>
              <a:ext cx="1270" cy="182"/>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传输层</a:t>
              </a:r>
            </a:p>
          </p:txBody>
        </p:sp>
        <p:sp>
          <p:nvSpPr>
            <p:cNvPr id="20" name="Rectangle 10">
              <a:extLst>
                <a:ext uri="{FF2B5EF4-FFF2-40B4-BE49-F238E27FC236}">
                  <a16:creationId xmlns:a16="http://schemas.microsoft.com/office/drawing/2014/main" id="{0CDAE37A-74B0-390B-9E24-4A6B2C1385D2}"/>
                </a:ext>
              </a:extLst>
            </p:cNvPr>
            <p:cNvSpPr>
              <a:spLocks noChangeArrowheads="1"/>
            </p:cNvSpPr>
            <p:nvPr/>
          </p:nvSpPr>
          <p:spPr bwMode="auto">
            <a:xfrm>
              <a:off x="884" y="2704"/>
              <a:ext cx="1270" cy="182"/>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网络层</a:t>
              </a:r>
            </a:p>
          </p:txBody>
        </p:sp>
        <p:sp>
          <p:nvSpPr>
            <p:cNvPr id="21" name="Rectangle 11">
              <a:extLst>
                <a:ext uri="{FF2B5EF4-FFF2-40B4-BE49-F238E27FC236}">
                  <a16:creationId xmlns:a16="http://schemas.microsoft.com/office/drawing/2014/main" id="{7E126F1E-EE47-E85D-033A-DF99BDB08CB2}"/>
                </a:ext>
              </a:extLst>
            </p:cNvPr>
            <p:cNvSpPr>
              <a:spLocks noChangeArrowheads="1"/>
            </p:cNvSpPr>
            <p:nvPr/>
          </p:nvSpPr>
          <p:spPr bwMode="auto">
            <a:xfrm>
              <a:off x="884" y="2931"/>
              <a:ext cx="1270" cy="182"/>
            </a:xfrm>
            <a:prstGeom prst="rect">
              <a:avLst/>
            </a:prstGeom>
            <a:gradFill rotWithShape="1">
              <a:gsLst>
                <a:gs pos="0">
                  <a:srgbClr val="99CCFF">
                    <a:gamma/>
                    <a:shade val="75686"/>
                    <a:invGamma/>
                  </a:srgbClr>
                </a:gs>
                <a:gs pos="50000">
                  <a:srgbClr val="99CCFF"/>
                </a:gs>
                <a:gs pos="100000">
                  <a:srgbClr val="99CCFF">
                    <a:gamma/>
                    <a:shade val="75686"/>
                    <a:invGamma/>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数据链路层</a:t>
              </a:r>
            </a:p>
          </p:txBody>
        </p:sp>
        <p:sp>
          <p:nvSpPr>
            <p:cNvPr id="22" name="Rectangle 12">
              <a:extLst>
                <a:ext uri="{FF2B5EF4-FFF2-40B4-BE49-F238E27FC236}">
                  <a16:creationId xmlns:a16="http://schemas.microsoft.com/office/drawing/2014/main" id="{FB1A930B-8D67-CB49-9510-858E6A7E1EE7}"/>
                </a:ext>
              </a:extLst>
            </p:cNvPr>
            <p:cNvSpPr>
              <a:spLocks noChangeArrowheads="1"/>
            </p:cNvSpPr>
            <p:nvPr/>
          </p:nvSpPr>
          <p:spPr bwMode="auto">
            <a:xfrm>
              <a:off x="884" y="3158"/>
              <a:ext cx="1270" cy="182"/>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物理层</a:t>
              </a:r>
            </a:p>
          </p:txBody>
        </p:sp>
      </p:grpSp>
      <p:sp>
        <p:nvSpPr>
          <p:cNvPr id="23" name="Text Box 16">
            <a:extLst>
              <a:ext uri="{FF2B5EF4-FFF2-40B4-BE49-F238E27FC236}">
                <a16:creationId xmlns:a16="http://schemas.microsoft.com/office/drawing/2014/main" id="{833B6ADE-17D9-0E54-29DC-4E291640DEE7}"/>
              </a:ext>
            </a:extLst>
          </p:cNvPr>
          <p:cNvSpPr txBox="1">
            <a:spLocks noChangeArrowheads="1"/>
          </p:cNvSpPr>
          <p:nvPr/>
        </p:nvSpPr>
        <p:spPr bwMode="auto">
          <a:xfrm>
            <a:off x="7000354" y="3906482"/>
            <a:ext cx="1871663" cy="429861"/>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20000"/>
              </a:lnSpc>
              <a:spcBef>
                <a:spcPct val="0"/>
              </a:spcBef>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mn-ea"/>
                <a:cs typeface="+mn-ea"/>
                <a:sym typeface="+mn-lt"/>
              </a:rPr>
              <a:t>HDLC</a:t>
            </a: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协议</a:t>
            </a:r>
          </a:p>
        </p:txBody>
      </p:sp>
      <p:sp>
        <p:nvSpPr>
          <p:cNvPr id="24" name="AutoShape 17">
            <a:extLst>
              <a:ext uri="{FF2B5EF4-FFF2-40B4-BE49-F238E27FC236}">
                <a16:creationId xmlns:a16="http://schemas.microsoft.com/office/drawing/2014/main" id="{6D92E381-9F86-F2CE-B71A-D93E60E4B5AE}"/>
              </a:ext>
            </a:extLst>
          </p:cNvPr>
          <p:cNvSpPr>
            <a:spLocks noChangeArrowheads="1"/>
          </p:cNvSpPr>
          <p:nvPr/>
        </p:nvSpPr>
        <p:spPr bwMode="auto">
          <a:xfrm>
            <a:off x="5957621" y="4013463"/>
            <a:ext cx="936625" cy="215900"/>
          </a:xfrm>
          <a:prstGeom prst="leftArrow">
            <a:avLst>
              <a:gd name="adj1" fmla="val 50000"/>
              <a:gd name="adj2" fmla="val 108456"/>
            </a:avLst>
          </a:prstGeom>
          <a:solidFill>
            <a:srgbClr val="00CC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25" name="内容占位符 2">
            <a:extLst>
              <a:ext uri="{FF2B5EF4-FFF2-40B4-BE49-F238E27FC236}">
                <a16:creationId xmlns:a16="http://schemas.microsoft.com/office/drawing/2014/main" id="{60B2065C-2CBE-AF32-30EF-0D6A4D888203}"/>
              </a:ext>
            </a:extLst>
          </p:cNvPr>
          <p:cNvSpPr txBox="1">
            <a:spLocks/>
          </p:cNvSpPr>
          <p:nvPr/>
        </p:nvSpPr>
        <p:spPr>
          <a:xfrm>
            <a:off x="659889" y="5140245"/>
            <a:ext cx="10678605" cy="1094688"/>
          </a:xfrm>
          <a:prstGeom prst="rect">
            <a:avLst/>
          </a:prstGeom>
        </p:spPr>
        <p:txBody>
          <a:bodyPr vert="horz" lIns="91440" tIns="45720" rIns="91440" bIns="45720" rtlCol="0">
            <a:normAutofit/>
          </a:bodyPr>
          <a:lstStyle>
            <a:lvl1pPr marL="266700" indent="-266700" algn="l" defTabSz="914400" rtl="0" eaLnBrk="1" latinLnBrk="0" hangingPunct="1">
              <a:lnSpc>
                <a:spcPct val="120000"/>
              </a:lnSpc>
              <a:spcBef>
                <a:spcPts val="600"/>
              </a:spcBef>
              <a:buFont typeface="Wingdings" panose="05000000000000000000" pitchFamily="2" charset="2"/>
              <a:buChar char="n"/>
              <a:defRPr sz="2400" kern="1200">
                <a:solidFill>
                  <a:schemeClr val="accent1"/>
                </a:solidFill>
                <a:latin typeface="+mn-lt"/>
                <a:ea typeface="+mn-ea"/>
                <a:cs typeface="+mn-cs"/>
              </a:defRPr>
            </a:lvl1pPr>
            <a:lvl2pPr marL="538163" indent="-228600" algn="l" defTabSz="914400" rtl="0" eaLnBrk="1" latinLnBrk="0" hangingPunct="1">
              <a:lnSpc>
                <a:spcPct val="120000"/>
              </a:lnSpc>
              <a:spcBef>
                <a:spcPts val="600"/>
              </a:spcBef>
              <a:buFont typeface="Wingdings" panose="05000000000000000000" pitchFamily="2" charset="2"/>
              <a:buChar char="Ø"/>
              <a:defRPr sz="2000" kern="1200">
                <a:solidFill>
                  <a:schemeClr val="accent1"/>
                </a:solidFill>
                <a:latin typeface="+mn-lt"/>
                <a:ea typeface="+mn-ea"/>
                <a:cs typeface="+mn-cs"/>
              </a:defRPr>
            </a:lvl2pPr>
            <a:lvl3pPr marL="804863" indent="-228600" algn="l" defTabSz="914400" rtl="0" eaLnBrk="1" latinLnBrk="0" hangingPunct="1">
              <a:lnSpc>
                <a:spcPct val="120000"/>
              </a:lnSpc>
              <a:spcBef>
                <a:spcPts val="600"/>
              </a:spcBef>
              <a:buFont typeface="Wingdings" panose="05000000000000000000" pitchFamily="2" charset="2"/>
              <a:buChar char="ü"/>
              <a:defRPr sz="1800" kern="1200">
                <a:solidFill>
                  <a:schemeClr val="accent1"/>
                </a:solidFill>
                <a:latin typeface="+mn-lt"/>
                <a:ea typeface="+mn-ea"/>
                <a:cs typeface="+mn-cs"/>
              </a:defRPr>
            </a:lvl3pPr>
            <a:lvl4pPr marL="1077913" indent="-228600" algn="l" defTabSz="914400" rtl="0" eaLnBrk="1" latinLnBrk="0" hangingPunct="1">
              <a:lnSpc>
                <a:spcPct val="120000"/>
              </a:lnSpc>
              <a:spcBef>
                <a:spcPts val="600"/>
              </a:spcBef>
              <a:buFont typeface="Wingdings" panose="05000000000000000000" pitchFamily="2" charset="2"/>
              <a:buChar char="l"/>
              <a:defRPr sz="1600" kern="1200">
                <a:solidFill>
                  <a:schemeClr val="accent1"/>
                </a:solidFill>
                <a:latin typeface="+mn-lt"/>
                <a:ea typeface="+mn-ea"/>
                <a:cs typeface="+mn-cs"/>
              </a:defRPr>
            </a:lvl4pPr>
            <a:lvl5pPr marL="1257300" indent="-141288" algn="l" defTabSz="914400" rtl="0" eaLnBrk="1" latinLnBrk="0" hangingPunct="1">
              <a:lnSpc>
                <a:spcPct val="120000"/>
              </a:lnSpc>
              <a:spcBef>
                <a:spcPts val="6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defRPr/>
            </a:pPr>
            <a:r>
              <a:rPr lang="zh-CN" altLang="en-US" dirty="0">
                <a:solidFill>
                  <a:schemeClr val="tx1"/>
                </a:solidFill>
                <a:latin typeface="+mn-ea"/>
                <a:cs typeface="+mn-ea"/>
                <a:sym typeface="+mn-lt"/>
              </a:rPr>
              <a:t>HDLC支持点对点和多点配置下的半双工和全双工模式，其协议内容主要通过站点类型、链路配置和请求</a:t>
            </a:r>
            <a:r>
              <a:rPr lang="en-US" altLang="zh-CN" dirty="0">
                <a:solidFill>
                  <a:schemeClr val="tx1"/>
                </a:solidFill>
                <a:latin typeface="+mn-ea"/>
                <a:cs typeface="+mn-ea"/>
                <a:sym typeface="+mn-lt"/>
              </a:rPr>
              <a:t>/</a:t>
            </a:r>
            <a:r>
              <a:rPr lang="zh-CN" altLang="en-US" dirty="0">
                <a:solidFill>
                  <a:schemeClr val="tx1"/>
                </a:solidFill>
                <a:latin typeface="+mn-ea"/>
                <a:cs typeface="+mn-ea"/>
                <a:sym typeface="+mn-lt"/>
              </a:rPr>
              <a:t>响应模式及相应的处理来描述。</a:t>
            </a:r>
          </a:p>
          <a:p>
            <a:pPr>
              <a:spcBef>
                <a:spcPct val="0"/>
              </a:spcBef>
              <a:defRPr/>
            </a:pPr>
            <a:endParaRPr lang="en-US" altLang="zh-CN" dirty="0">
              <a:solidFill>
                <a:schemeClr val="tx1"/>
              </a:solidFill>
              <a:latin typeface="+mn-ea"/>
              <a:cs typeface="+mn-ea"/>
              <a:sym typeface="+mn-lt"/>
            </a:endParaRPr>
          </a:p>
          <a:p>
            <a:endParaRPr lang="zh-CN" altLang="en-US" dirty="0"/>
          </a:p>
        </p:txBody>
      </p:sp>
    </p:spTree>
    <p:extLst>
      <p:ext uri="{BB962C8B-B14F-4D97-AF65-F5344CB8AC3E}">
        <p14:creationId xmlns:p14="http://schemas.microsoft.com/office/powerpoint/2010/main" val="10533209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6FA8CC-3075-4AB6-6A01-52E32B6B1537}"/>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 </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协议中的站点类型</a:t>
            </a:r>
            <a:endParaRPr lang="zh-CN" altLang="en-US" dirty="0"/>
          </a:p>
        </p:txBody>
      </p:sp>
      <p:sp>
        <p:nvSpPr>
          <p:cNvPr id="3" name="内容占位符 2">
            <a:extLst>
              <a:ext uri="{FF2B5EF4-FFF2-40B4-BE49-F238E27FC236}">
                <a16:creationId xmlns:a16="http://schemas.microsoft.com/office/drawing/2014/main" id="{254532C3-A897-3113-AE4B-C576CC7EBEF7}"/>
              </a:ext>
            </a:extLst>
          </p:cNvPr>
          <p:cNvSpPr>
            <a:spLocks noGrp="1"/>
          </p:cNvSpPr>
          <p:nvPr>
            <p:ph idx="1"/>
          </p:nvPr>
        </p:nvSpPr>
        <p:spPr>
          <a:xfrm>
            <a:off x="673100" y="1214913"/>
            <a:ext cx="10858500" cy="5008562"/>
          </a:xfrm>
        </p:spPr>
        <p:txBody>
          <a:bodyPr/>
          <a:lstStyle/>
          <a:p>
            <a:pPr marR="0" lvl="0" algn="l" defTabSz="914400" rtl="0" eaLnBrk="1" fontAlgn="auto" latinLnBrk="0" hangingPunct="1">
              <a:lnSpc>
                <a:spcPct val="120000"/>
              </a:lnSpc>
              <a:buClrTx/>
              <a:buSzTx/>
              <a:tabLst/>
              <a:defRPr/>
            </a:pPr>
            <a:r>
              <a:rPr kumimoji="0" lang="en-US" altLang="zh-CN" b="0" i="0" u="none" strike="noStrike" kern="1200" cap="none" spc="0" normalizeH="0" baseline="0" noProof="0" dirty="0">
                <a:ln>
                  <a:noFill/>
                </a:ln>
                <a:solidFill>
                  <a:srgbClr val="000000"/>
                </a:solidFill>
                <a:effectLst/>
                <a:uLnTx/>
                <a:uFillTx/>
                <a:latin typeface="+mn-ea"/>
                <a:cs typeface="+mn-ea"/>
                <a:sym typeface="+mn-lt"/>
              </a:rPr>
              <a:t>HDLC</a:t>
            </a:r>
            <a:r>
              <a:rPr kumimoji="0" lang="zh-CN" altLang="en-US" b="0" i="0" u="none" strike="noStrike" kern="1200" cap="none" spc="0" normalizeH="0" baseline="0" noProof="0" dirty="0">
                <a:ln>
                  <a:noFill/>
                </a:ln>
                <a:solidFill>
                  <a:srgbClr val="000000"/>
                </a:solidFill>
                <a:effectLst/>
                <a:uLnTx/>
                <a:uFillTx/>
                <a:latin typeface="+mn-ea"/>
                <a:cs typeface="+mn-ea"/>
                <a:sym typeface="+mn-lt"/>
              </a:rPr>
              <a:t>协议中站点有三种类型：</a:t>
            </a:r>
            <a:endParaRPr kumimoji="0" lang="en-US" altLang="zh-CN" b="0" i="0" u="none" strike="noStrike" kern="1200" cap="none" spc="0" normalizeH="0" baseline="0" noProof="0" dirty="0">
              <a:ln>
                <a:noFill/>
              </a:ln>
              <a:solidFill>
                <a:srgbClr val="000000"/>
              </a:solidFill>
              <a:effectLst/>
              <a:uLnTx/>
              <a:uFillTx/>
              <a:latin typeface="+mn-ea"/>
              <a:cs typeface="+mn-ea"/>
              <a:sym typeface="+mn-lt"/>
            </a:endParaRPr>
          </a:p>
          <a:p>
            <a:pPr marL="719138" marR="0" lvl="0" indent="-360363" algn="l" defTabSz="914400" rtl="0" eaLnBrk="1" fontAlgn="auto" latinLnBrk="0" hangingPunct="1">
              <a:lnSpc>
                <a:spcPct val="120000"/>
              </a:lnSpc>
              <a:buClrTx/>
              <a:buSzTx/>
              <a:buFont typeface="Wingdings" panose="05000000000000000000" pitchFamily="2" charset="2"/>
              <a:buChar char="Ø"/>
              <a:tabLst/>
              <a:defRPr/>
            </a:pPr>
            <a:endParaRPr kumimoji="0" lang="en-US" altLang="zh-CN" sz="1000" b="0" i="0" u="none" strike="noStrike" kern="1200" cap="none" spc="0" normalizeH="0" baseline="0" noProof="0" dirty="0">
              <a:ln>
                <a:noFill/>
              </a:ln>
              <a:solidFill>
                <a:srgbClr val="000000"/>
              </a:solidFill>
              <a:effectLst/>
              <a:uLnTx/>
              <a:uFillTx/>
              <a:latin typeface="+mn-ea"/>
              <a:cs typeface="+mn-ea"/>
              <a:sym typeface="+mn-lt"/>
            </a:endParaRPr>
          </a:p>
          <a:p>
            <a:pPr marL="719138" marR="0" lvl="0" indent="-360363" algn="l" defTabSz="914400" rtl="0" eaLnBrk="1" fontAlgn="auto" latinLnBrk="0" hangingPunct="1">
              <a:lnSpc>
                <a:spcPct val="120000"/>
              </a:lnSpc>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latin typeface="+mn-ea"/>
                <a:cs typeface="+mn-ea"/>
                <a:sym typeface="+mn-lt"/>
              </a:rPr>
              <a:t>主站</a:t>
            </a: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点：具有控制权的一方，主站发出命令</a:t>
            </a:r>
            <a:endParaRPr kumimoji="0" lang="en-US" altLang="zh-CN" sz="2000" b="0" i="0" u="none" strike="noStrike" kern="1200" cap="none" spc="0" normalizeH="0" baseline="0" noProof="0" dirty="0">
              <a:ln>
                <a:noFill/>
              </a:ln>
              <a:solidFill>
                <a:srgbClr val="000000"/>
              </a:solidFill>
              <a:effectLst/>
              <a:uLnTx/>
              <a:uFillTx/>
              <a:latin typeface="+mn-ea"/>
              <a:cs typeface="+mn-ea"/>
              <a:sym typeface="+mn-lt"/>
            </a:endParaRPr>
          </a:p>
          <a:p>
            <a:pPr marL="719138" marR="0" lvl="0" indent="-360363" algn="l" defTabSz="914400" rtl="0" eaLnBrk="1" fontAlgn="auto" latinLnBrk="0" hangingPunct="1">
              <a:lnSpc>
                <a:spcPct val="120000"/>
              </a:lnSpc>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latin typeface="+mn-ea"/>
                <a:cs typeface="+mn-ea"/>
                <a:sym typeface="+mn-lt"/>
              </a:rPr>
              <a:t>从站</a:t>
            </a: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点：接受命令，发出响应，配合主站工作</a:t>
            </a:r>
            <a:endParaRPr kumimoji="0" lang="en-US" altLang="zh-CN" sz="2000" b="0" i="0" u="none" strike="noStrike" kern="1200" cap="none" spc="0" normalizeH="0" baseline="0" noProof="0" dirty="0">
              <a:ln>
                <a:noFill/>
              </a:ln>
              <a:solidFill>
                <a:srgbClr val="000000"/>
              </a:solidFill>
              <a:effectLst/>
              <a:uLnTx/>
              <a:uFillTx/>
              <a:latin typeface="+mn-ea"/>
              <a:cs typeface="+mn-ea"/>
              <a:sym typeface="+mn-lt"/>
            </a:endParaRPr>
          </a:p>
          <a:p>
            <a:pPr marL="719138" marR="0" lvl="0" indent="-360363" algn="l" defTabSz="914400" rtl="0" eaLnBrk="1" fontAlgn="auto" latinLnBrk="0" hangingPunct="1">
              <a:lnSpc>
                <a:spcPct val="120000"/>
              </a:lnSpc>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latin typeface="+mn-ea"/>
                <a:cs typeface="+mn-ea"/>
                <a:sym typeface="+mn-lt"/>
              </a:rPr>
              <a:t>复合站</a:t>
            </a: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点：由传输的属性、方向决定工作方式</a:t>
            </a:r>
            <a:endParaRPr kumimoji="0" lang="en-US" altLang="zh-CN" sz="2000" b="0" i="0" u="none" strike="noStrike" kern="1200" cap="none" spc="0" normalizeH="0" baseline="0" noProof="0" dirty="0">
              <a:ln>
                <a:noFill/>
              </a:ln>
              <a:solidFill>
                <a:srgbClr val="000000"/>
              </a:solidFill>
              <a:effectLst/>
              <a:uLnTx/>
              <a:uFillTx/>
              <a:latin typeface="+mn-ea"/>
              <a:cs typeface="+mn-ea"/>
              <a:sym typeface="+mn-lt"/>
            </a:endParaRPr>
          </a:p>
          <a:p>
            <a:pPr marL="1077913" marR="0" lvl="0" indent="-358775" algn="l" defTabSz="914400" rtl="0" eaLnBrk="1" fontAlgn="auto" latinLnBrk="0" hangingPunct="1">
              <a:lnSpc>
                <a:spcPct val="120000"/>
              </a:lnSpc>
              <a:buClrTx/>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复合站同时具有主站与从站的功能</a:t>
            </a:r>
            <a:endParaRPr kumimoji="0" lang="en-US" altLang="zh-CN" sz="2000" b="0" i="0" u="none" strike="noStrike" kern="1200" cap="none" spc="0" normalizeH="0" baseline="0" noProof="0" dirty="0">
              <a:ln>
                <a:noFill/>
              </a:ln>
              <a:solidFill>
                <a:srgbClr val="000000"/>
              </a:solidFill>
              <a:effectLst/>
              <a:uLnTx/>
              <a:uFillTx/>
              <a:latin typeface="+mn-ea"/>
              <a:cs typeface="+mn-ea"/>
              <a:sym typeface="+mn-lt"/>
            </a:endParaRPr>
          </a:p>
          <a:p>
            <a:pPr marL="1077913" marR="0" lvl="0" indent="-358775" algn="l" defTabSz="914400" rtl="0" eaLnBrk="1" fontAlgn="auto" latinLnBrk="0" hangingPunct="1">
              <a:lnSpc>
                <a:spcPct val="120000"/>
              </a:lnSpc>
              <a:buClrTx/>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每个复合站都可以发出命令与响应</a:t>
            </a:r>
            <a:endParaRPr lang="zh-CN" altLang="en-US" dirty="0">
              <a:latin typeface="+mn-ea"/>
            </a:endParaRPr>
          </a:p>
        </p:txBody>
      </p:sp>
      <p:sp>
        <p:nvSpPr>
          <p:cNvPr id="4" name="灯片编号占位符 3">
            <a:extLst>
              <a:ext uri="{FF2B5EF4-FFF2-40B4-BE49-F238E27FC236}">
                <a16:creationId xmlns:a16="http://schemas.microsoft.com/office/drawing/2014/main" id="{B0A3D424-6817-BFA7-80DC-F4C79EC8C03E}"/>
              </a:ext>
            </a:extLst>
          </p:cNvPr>
          <p:cNvSpPr>
            <a:spLocks noGrp="1"/>
          </p:cNvSpPr>
          <p:nvPr>
            <p:ph type="sldNum" sz="quarter" idx="12"/>
          </p:nvPr>
        </p:nvSpPr>
        <p:spPr/>
        <p:txBody>
          <a:bodyPr/>
          <a:lstStyle/>
          <a:p>
            <a:fld id="{C8BB1146-E542-4D4E-B8E9-6919A11DDD48}" type="slidenum">
              <a:rPr lang="en-US" smtClean="0"/>
              <a:t>82</a:t>
            </a:fld>
            <a:endParaRPr lang="en-US"/>
          </a:p>
        </p:txBody>
      </p:sp>
    </p:spTree>
    <p:extLst>
      <p:ext uri="{BB962C8B-B14F-4D97-AF65-F5344CB8AC3E}">
        <p14:creationId xmlns:p14="http://schemas.microsoft.com/office/powerpoint/2010/main" val="4465764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a:extLst>
              <a:ext uri="{FF2B5EF4-FFF2-40B4-BE49-F238E27FC236}">
                <a16:creationId xmlns:a16="http://schemas.microsoft.com/office/drawing/2014/main" id="{35BED423-DC45-7D8C-00B2-B387B15BC93E}"/>
              </a:ext>
            </a:extLst>
          </p:cNvPr>
          <p:cNvSpPr/>
          <p:nvPr/>
        </p:nvSpPr>
        <p:spPr>
          <a:xfrm>
            <a:off x="1265650" y="5214730"/>
            <a:ext cx="9594196" cy="1214289"/>
          </a:xfrm>
          <a:prstGeom prst="roundRect">
            <a:avLst/>
          </a:prstGeom>
          <a:solidFill>
            <a:schemeClr val="bg2">
              <a:lumMod val="90000"/>
            </a:schemeClr>
          </a:solidFill>
        </p:spPr>
        <p:txBody>
          <a:bodyPr wrap="square" rtlCol="0" anchor="ctr">
            <a:spAutoFit/>
          </a:bodyPr>
          <a:lstStyle/>
          <a:p>
            <a:pPr marL="342626" indent="-342626" algn="l">
              <a:lnSpc>
                <a:spcPct val="120000"/>
              </a:lnSpc>
              <a:buFont typeface="Wingdings" panose="05000000000000000000" pitchFamily="2" charset="2"/>
              <a:buChar char="Ø"/>
            </a:pPr>
            <a:endParaRPr lang="zh-CN" altLang="en-US" dirty="0">
              <a:solidFill>
                <a:schemeClr val="accent1"/>
              </a:solidFill>
              <a:latin typeface="+mn-ea"/>
            </a:endParaRPr>
          </a:p>
        </p:txBody>
      </p:sp>
      <p:sp>
        <p:nvSpPr>
          <p:cNvPr id="10" name="矩形: 圆角 9">
            <a:extLst>
              <a:ext uri="{FF2B5EF4-FFF2-40B4-BE49-F238E27FC236}">
                <a16:creationId xmlns:a16="http://schemas.microsoft.com/office/drawing/2014/main" id="{A59BB0BC-D4F8-2593-2510-24E3AFC30B9A}"/>
              </a:ext>
            </a:extLst>
          </p:cNvPr>
          <p:cNvSpPr/>
          <p:nvPr/>
        </p:nvSpPr>
        <p:spPr>
          <a:xfrm>
            <a:off x="1265650" y="3507333"/>
            <a:ext cx="9594196" cy="1581707"/>
          </a:xfrm>
          <a:prstGeom prst="roundRect">
            <a:avLst/>
          </a:prstGeom>
          <a:solidFill>
            <a:srgbClr val="F7DDEF"/>
          </a:solidFill>
        </p:spPr>
        <p:txBody>
          <a:bodyPr wrap="square" rtlCol="0" anchor="ctr">
            <a:spAutoFit/>
          </a:bodyPr>
          <a:lstStyle/>
          <a:p>
            <a:pPr marL="342626" indent="-342626" algn="l">
              <a:lnSpc>
                <a:spcPct val="120000"/>
              </a:lnSpc>
              <a:buFont typeface="Wingdings" panose="05000000000000000000" pitchFamily="2" charset="2"/>
              <a:buChar char="Ø"/>
            </a:pPr>
            <a:endParaRPr lang="zh-CN" altLang="en-US" dirty="0">
              <a:solidFill>
                <a:schemeClr val="accent1"/>
              </a:solidFill>
              <a:latin typeface="+mn-ea"/>
            </a:endParaRPr>
          </a:p>
        </p:txBody>
      </p:sp>
      <p:sp>
        <p:nvSpPr>
          <p:cNvPr id="8" name="矩形: 圆角 7">
            <a:extLst>
              <a:ext uri="{FF2B5EF4-FFF2-40B4-BE49-F238E27FC236}">
                <a16:creationId xmlns:a16="http://schemas.microsoft.com/office/drawing/2014/main" id="{78DF14C9-5F87-AED8-86EB-D8DBBACC6521}"/>
              </a:ext>
            </a:extLst>
          </p:cNvPr>
          <p:cNvSpPr/>
          <p:nvPr/>
        </p:nvSpPr>
        <p:spPr>
          <a:xfrm>
            <a:off x="1265650" y="1789926"/>
            <a:ext cx="9594196" cy="1581707"/>
          </a:xfrm>
          <a:prstGeom prst="roundRect">
            <a:avLst/>
          </a:prstGeom>
          <a:solidFill>
            <a:schemeClr val="accent1">
              <a:lumMod val="10000"/>
              <a:lumOff val="90000"/>
            </a:schemeClr>
          </a:solidFill>
        </p:spPr>
        <p:txBody>
          <a:bodyPr wrap="square" rtlCol="0" anchor="ctr">
            <a:spAutoFit/>
          </a:bodyPr>
          <a:lstStyle/>
          <a:p>
            <a:pPr marL="342626" indent="-342626" algn="l">
              <a:lnSpc>
                <a:spcPct val="120000"/>
              </a:lnSpc>
              <a:buFont typeface="Wingdings" panose="05000000000000000000" pitchFamily="2" charset="2"/>
              <a:buChar char="Ø"/>
            </a:pPr>
            <a:endParaRPr lang="zh-CN" altLang="en-US" dirty="0">
              <a:solidFill>
                <a:schemeClr val="accent1"/>
              </a:solidFill>
              <a:latin typeface="+mn-ea"/>
            </a:endParaRPr>
          </a:p>
        </p:txBody>
      </p:sp>
      <p:sp>
        <p:nvSpPr>
          <p:cNvPr id="2" name="标题 1">
            <a:extLst>
              <a:ext uri="{FF2B5EF4-FFF2-40B4-BE49-F238E27FC236}">
                <a16:creationId xmlns:a16="http://schemas.microsoft.com/office/drawing/2014/main" id="{D5A96F2C-E33B-D282-3481-96A02B7D373C}"/>
              </a:ext>
            </a:extLst>
          </p:cNvPr>
          <p:cNvSpPr>
            <a:spLocks noGrp="1"/>
          </p:cNvSpPr>
          <p:nvPr>
            <p:ph type="title"/>
          </p:nvPr>
        </p:nvSpPr>
        <p:spPr/>
        <p:txBody>
          <a:bodyPr>
            <a:normAutofit/>
          </a:bodyPr>
          <a:lstStyle/>
          <a:p>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链路配置</a:t>
            </a:r>
            <a:endParaRPr lang="zh-CN" altLang="en-US" dirty="0"/>
          </a:p>
        </p:txBody>
      </p:sp>
      <p:sp>
        <p:nvSpPr>
          <p:cNvPr id="3" name="内容占位符 2">
            <a:extLst>
              <a:ext uri="{FF2B5EF4-FFF2-40B4-BE49-F238E27FC236}">
                <a16:creationId xmlns:a16="http://schemas.microsoft.com/office/drawing/2014/main" id="{68E74FA1-75E9-B336-5EE1-D3AF7C4184A4}"/>
              </a:ext>
            </a:extLst>
          </p:cNvPr>
          <p:cNvSpPr>
            <a:spLocks noGrp="1"/>
          </p:cNvSpPr>
          <p:nvPr>
            <p:ph idx="1"/>
          </p:nvPr>
        </p:nvSpPr>
        <p:spPr>
          <a:xfrm>
            <a:off x="666750" y="1185454"/>
            <a:ext cx="10858500" cy="655462"/>
          </a:xfrm>
        </p:spPr>
        <p:txBody>
          <a:bodyPr>
            <a:normAutofit fontScale="25000" lnSpcReduction="20000"/>
          </a:bodyPr>
          <a:lstStyle/>
          <a:p>
            <a:r>
              <a:rPr kumimoji="0" lang="zh-CN" altLang="en-US" sz="9600" b="0" i="0" u="none" strike="noStrike" kern="1200" cap="none" spc="0" normalizeH="0" baseline="0" noProof="0" dirty="0">
                <a:ln>
                  <a:noFill/>
                </a:ln>
                <a:solidFill>
                  <a:srgbClr val="000000"/>
                </a:solidFill>
                <a:effectLst/>
                <a:uLnTx/>
                <a:uFillTx/>
                <a:latin typeface="+mn-ea"/>
                <a:cs typeface="+mn-ea"/>
                <a:sym typeface="+mn-lt"/>
              </a:rPr>
              <a:t>三种配置方式：</a:t>
            </a:r>
            <a:r>
              <a:rPr kumimoji="0" lang="zh-CN" altLang="en-US" sz="9600" b="0" i="0" u="none" strike="noStrike" kern="1200" cap="none" spc="0" normalizeH="0" baseline="0" noProof="0" dirty="0">
                <a:ln>
                  <a:noFill/>
                </a:ln>
                <a:solidFill>
                  <a:schemeClr val="tx1"/>
                </a:solidFill>
                <a:effectLst/>
                <a:uLnTx/>
                <a:uFillTx/>
                <a:latin typeface="+mn-ea"/>
                <a:cs typeface="+mn-ea"/>
                <a:sym typeface="+mn-lt"/>
              </a:rPr>
              <a:t>非平衡式</a:t>
            </a:r>
            <a:r>
              <a:rPr kumimoji="0" lang="zh-CN" altLang="en-US" sz="9600" b="0" i="0" u="none" strike="noStrike" kern="1200" cap="none" spc="0" normalizeH="0" baseline="0" noProof="0" dirty="0">
                <a:ln>
                  <a:noFill/>
                </a:ln>
                <a:solidFill>
                  <a:srgbClr val="C00000"/>
                </a:solidFill>
                <a:effectLst/>
                <a:uLnTx/>
                <a:uFillTx/>
                <a:latin typeface="+mn-ea"/>
                <a:cs typeface="+mn-ea"/>
                <a:sym typeface="+mn-lt"/>
              </a:rPr>
              <a:t>（多点）</a:t>
            </a:r>
            <a:r>
              <a:rPr kumimoji="0" lang="zh-CN" altLang="en-US" sz="9600" b="0" i="0" u="none" strike="noStrike" kern="1200" cap="none" spc="0" normalizeH="0" baseline="0" noProof="0" dirty="0">
                <a:ln>
                  <a:noFill/>
                </a:ln>
                <a:solidFill>
                  <a:schemeClr val="tx1"/>
                </a:solidFill>
                <a:effectLst/>
                <a:uLnTx/>
                <a:uFillTx/>
                <a:latin typeface="+mn-ea"/>
                <a:cs typeface="+mn-ea"/>
                <a:sym typeface="+mn-lt"/>
              </a:rPr>
              <a:t>、对称式</a:t>
            </a:r>
            <a:r>
              <a:rPr kumimoji="0" lang="zh-CN" altLang="en-US" sz="9600" b="0" i="0" u="none" strike="noStrike" kern="1200" cap="none" spc="0" normalizeH="0" baseline="0" noProof="0" dirty="0">
                <a:ln>
                  <a:noFill/>
                </a:ln>
                <a:solidFill>
                  <a:srgbClr val="C00000"/>
                </a:solidFill>
                <a:effectLst/>
                <a:uLnTx/>
                <a:uFillTx/>
                <a:latin typeface="+mn-ea"/>
                <a:cs typeface="+mn-ea"/>
                <a:sym typeface="+mn-lt"/>
              </a:rPr>
              <a:t>（点到点）</a:t>
            </a:r>
            <a:r>
              <a:rPr kumimoji="0" lang="zh-CN" altLang="en-US" sz="9600" b="0" i="0" u="none" strike="noStrike" kern="1200" cap="none" spc="0" normalizeH="0" baseline="0" noProof="0" dirty="0">
                <a:ln>
                  <a:noFill/>
                </a:ln>
                <a:solidFill>
                  <a:schemeClr val="tx1"/>
                </a:solidFill>
                <a:effectLst/>
                <a:uLnTx/>
                <a:uFillTx/>
                <a:latin typeface="+mn-ea"/>
                <a:cs typeface="+mn-ea"/>
                <a:sym typeface="+mn-lt"/>
              </a:rPr>
              <a:t>、平衡式</a:t>
            </a:r>
            <a:r>
              <a:rPr kumimoji="0" lang="zh-CN" altLang="en-US" sz="9600" b="0" i="0" u="none" strike="noStrike" kern="1200" cap="none" spc="0" normalizeH="0" baseline="0" noProof="0" dirty="0">
                <a:ln>
                  <a:noFill/>
                </a:ln>
                <a:solidFill>
                  <a:srgbClr val="C00000"/>
                </a:solidFill>
                <a:effectLst/>
                <a:uLnTx/>
                <a:uFillTx/>
                <a:latin typeface="+mn-ea"/>
                <a:cs typeface="+mn-ea"/>
                <a:sym typeface="+mn-lt"/>
              </a:rPr>
              <a:t>（点到点）</a:t>
            </a:r>
            <a:endParaRPr kumimoji="0" lang="zh-CN" altLang="en-US" sz="9600" b="0" i="0" u="none" strike="noStrike" kern="1200" cap="none" spc="0" normalizeH="0" baseline="0" noProof="0" dirty="0">
              <a:ln>
                <a:noFill/>
              </a:ln>
              <a:solidFill>
                <a:srgbClr val="000000"/>
              </a:solidFill>
              <a:effectLst/>
              <a:uLnTx/>
              <a:uFillTx/>
              <a:latin typeface="+mn-ea"/>
              <a:cs typeface="+mn-ea"/>
              <a:sym typeface="+mn-lt"/>
            </a:endParaRPr>
          </a:p>
          <a:p>
            <a:endParaRPr lang="zh-CN" altLang="en-US" dirty="0"/>
          </a:p>
        </p:txBody>
      </p:sp>
      <p:sp>
        <p:nvSpPr>
          <p:cNvPr id="4" name="灯片编号占位符 3">
            <a:extLst>
              <a:ext uri="{FF2B5EF4-FFF2-40B4-BE49-F238E27FC236}">
                <a16:creationId xmlns:a16="http://schemas.microsoft.com/office/drawing/2014/main" id="{43872555-173C-BE70-7DBB-91187F89BF84}"/>
              </a:ext>
            </a:extLst>
          </p:cNvPr>
          <p:cNvSpPr>
            <a:spLocks noGrp="1"/>
          </p:cNvSpPr>
          <p:nvPr>
            <p:ph type="sldNum" sz="quarter" idx="12"/>
          </p:nvPr>
        </p:nvSpPr>
        <p:spPr/>
        <p:txBody>
          <a:bodyPr/>
          <a:lstStyle/>
          <a:p>
            <a:fld id="{C8BB1146-E542-4D4E-B8E9-6919A11DDD48}" type="slidenum">
              <a:rPr lang="en-US" smtClean="0"/>
              <a:t>83</a:t>
            </a:fld>
            <a:endParaRPr lang="en-US"/>
          </a:p>
        </p:txBody>
      </p:sp>
      <p:grpSp>
        <p:nvGrpSpPr>
          <p:cNvPr id="5" name="Group 3">
            <a:extLst>
              <a:ext uri="{FF2B5EF4-FFF2-40B4-BE49-F238E27FC236}">
                <a16:creationId xmlns:a16="http://schemas.microsoft.com/office/drawing/2014/main" id="{A87318F5-1332-A02D-A250-75EEEAE17586}"/>
              </a:ext>
            </a:extLst>
          </p:cNvPr>
          <p:cNvGrpSpPr>
            <a:grpSpLocks/>
          </p:cNvGrpSpPr>
          <p:nvPr/>
        </p:nvGrpSpPr>
        <p:grpSpPr bwMode="auto">
          <a:xfrm>
            <a:off x="1267240" y="1807028"/>
            <a:ext cx="9015413" cy="1503363"/>
            <a:chOff x="-166" y="804"/>
            <a:chExt cx="5679" cy="947"/>
          </a:xfrm>
        </p:grpSpPr>
        <p:sp>
          <p:nvSpPr>
            <p:cNvPr id="6" name="Line 4">
              <a:extLst>
                <a:ext uri="{FF2B5EF4-FFF2-40B4-BE49-F238E27FC236}">
                  <a16:creationId xmlns:a16="http://schemas.microsoft.com/office/drawing/2014/main" id="{1B8CC513-505A-F252-E82F-A6009B7EE31A}"/>
                </a:ext>
              </a:extLst>
            </p:cNvPr>
            <p:cNvSpPr>
              <a:spLocks noChangeShapeType="1"/>
            </p:cNvSpPr>
            <p:nvPr/>
          </p:nvSpPr>
          <p:spPr bwMode="auto">
            <a:xfrm>
              <a:off x="1561" y="1378"/>
              <a:ext cx="3950" cy="1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dirty="0">
                <a:ln>
                  <a:noFill/>
                </a:ln>
                <a:solidFill>
                  <a:srgbClr val="000000"/>
                </a:solidFill>
                <a:effectLst/>
                <a:uLnTx/>
                <a:uFillTx/>
                <a:cs typeface="+mn-ea"/>
                <a:sym typeface="+mn-lt"/>
              </a:endParaRPr>
            </a:p>
          </p:txBody>
        </p:sp>
        <p:sp>
          <p:nvSpPr>
            <p:cNvPr id="7" name="Line 5">
              <a:extLst>
                <a:ext uri="{FF2B5EF4-FFF2-40B4-BE49-F238E27FC236}">
                  <a16:creationId xmlns:a16="http://schemas.microsoft.com/office/drawing/2014/main" id="{FE6137A1-FFFB-DD74-1460-F734F02AE337}"/>
                </a:ext>
              </a:extLst>
            </p:cNvPr>
            <p:cNvSpPr>
              <a:spLocks noChangeShapeType="1"/>
            </p:cNvSpPr>
            <p:nvPr/>
          </p:nvSpPr>
          <p:spPr bwMode="auto">
            <a:xfrm flipV="1">
              <a:off x="2820" y="1121"/>
              <a:ext cx="0" cy="272"/>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9" name="Line 7">
              <a:extLst>
                <a:ext uri="{FF2B5EF4-FFF2-40B4-BE49-F238E27FC236}">
                  <a16:creationId xmlns:a16="http://schemas.microsoft.com/office/drawing/2014/main" id="{4B93BD07-EC40-30EB-A0AD-A6C125EA91E9}"/>
                </a:ext>
              </a:extLst>
            </p:cNvPr>
            <p:cNvSpPr>
              <a:spLocks noChangeShapeType="1"/>
            </p:cNvSpPr>
            <p:nvPr/>
          </p:nvSpPr>
          <p:spPr bwMode="auto">
            <a:xfrm flipV="1">
              <a:off x="4045" y="1121"/>
              <a:ext cx="0" cy="272"/>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1" name="Line 9">
              <a:extLst>
                <a:ext uri="{FF2B5EF4-FFF2-40B4-BE49-F238E27FC236}">
                  <a16:creationId xmlns:a16="http://schemas.microsoft.com/office/drawing/2014/main" id="{ED5A0E9D-DAE6-C5CD-624E-9445F0C17DF9}"/>
                </a:ext>
              </a:extLst>
            </p:cNvPr>
            <p:cNvSpPr>
              <a:spLocks noChangeShapeType="1"/>
            </p:cNvSpPr>
            <p:nvPr/>
          </p:nvSpPr>
          <p:spPr bwMode="auto">
            <a:xfrm flipV="1">
              <a:off x="5279" y="1121"/>
              <a:ext cx="0" cy="272"/>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3" name="Text Box 11">
              <a:extLst>
                <a:ext uri="{FF2B5EF4-FFF2-40B4-BE49-F238E27FC236}">
                  <a16:creationId xmlns:a16="http://schemas.microsoft.com/office/drawing/2014/main" id="{91CF57D5-AE82-E924-38D6-16C04CA42BBA}"/>
                </a:ext>
              </a:extLst>
            </p:cNvPr>
            <p:cNvSpPr txBox="1">
              <a:spLocks noChangeArrowheads="1"/>
            </p:cNvSpPr>
            <p:nvPr/>
          </p:nvSpPr>
          <p:spPr bwMode="auto">
            <a:xfrm>
              <a:off x="1006" y="804"/>
              <a:ext cx="698"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主设备</a:t>
              </a:r>
            </a:p>
          </p:txBody>
        </p:sp>
        <p:sp>
          <p:nvSpPr>
            <p:cNvPr id="14" name="Text Box 12">
              <a:extLst>
                <a:ext uri="{FF2B5EF4-FFF2-40B4-BE49-F238E27FC236}">
                  <a16:creationId xmlns:a16="http://schemas.microsoft.com/office/drawing/2014/main" id="{82D5ABBF-B9AD-CD33-DE5A-4CFAA45F6B2B}"/>
                </a:ext>
              </a:extLst>
            </p:cNvPr>
            <p:cNvSpPr txBox="1">
              <a:spLocks noChangeArrowheads="1"/>
            </p:cNvSpPr>
            <p:nvPr/>
          </p:nvSpPr>
          <p:spPr bwMode="auto">
            <a:xfrm>
              <a:off x="1985" y="839"/>
              <a:ext cx="70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从设备</a:t>
              </a:r>
              <a:r>
                <a:rPr kumimoji="0" lang="en-US" altLang="zh-CN" sz="2000" b="0" i="0" u="none" strike="noStrike" kern="1200" cap="none" spc="0" normalizeH="0" baseline="0" noProof="0" dirty="0">
                  <a:ln>
                    <a:noFill/>
                  </a:ln>
                  <a:solidFill>
                    <a:srgbClr val="000000"/>
                  </a:solidFill>
                  <a:effectLst/>
                  <a:uLnTx/>
                  <a:uFillTx/>
                  <a:cs typeface="+mn-ea"/>
                  <a:sym typeface="+mn-lt"/>
                </a:rPr>
                <a:t>A</a:t>
              </a:r>
            </a:p>
          </p:txBody>
        </p:sp>
        <p:sp>
          <p:nvSpPr>
            <p:cNvPr id="15" name="Text Box 13">
              <a:extLst>
                <a:ext uri="{FF2B5EF4-FFF2-40B4-BE49-F238E27FC236}">
                  <a16:creationId xmlns:a16="http://schemas.microsoft.com/office/drawing/2014/main" id="{BCFA93F2-0641-6162-8A48-D90BF1897389}"/>
                </a:ext>
              </a:extLst>
            </p:cNvPr>
            <p:cNvSpPr txBox="1">
              <a:spLocks noChangeArrowheads="1"/>
            </p:cNvSpPr>
            <p:nvPr/>
          </p:nvSpPr>
          <p:spPr bwMode="auto">
            <a:xfrm>
              <a:off x="3176" y="848"/>
              <a:ext cx="70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从设备</a:t>
              </a:r>
              <a:r>
                <a:rPr kumimoji="0" lang="en-US" altLang="zh-CN" sz="2000" b="0" i="0" u="none" strike="noStrike" kern="1200" cap="none" spc="0" normalizeH="0" baseline="0" noProof="0" dirty="0">
                  <a:ln>
                    <a:noFill/>
                  </a:ln>
                  <a:solidFill>
                    <a:srgbClr val="000000"/>
                  </a:solidFill>
                  <a:effectLst/>
                  <a:uLnTx/>
                  <a:uFillTx/>
                  <a:cs typeface="+mn-ea"/>
                  <a:sym typeface="+mn-lt"/>
                </a:rPr>
                <a:t>B</a:t>
              </a:r>
            </a:p>
          </p:txBody>
        </p:sp>
        <p:sp>
          <p:nvSpPr>
            <p:cNvPr id="16" name="Text Box 14">
              <a:extLst>
                <a:ext uri="{FF2B5EF4-FFF2-40B4-BE49-F238E27FC236}">
                  <a16:creationId xmlns:a16="http://schemas.microsoft.com/office/drawing/2014/main" id="{B0AF5A7A-3EAF-A7B6-3513-547E43B7386D}"/>
                </a:ext>
              </a:extLst>
            </p:cNvPr>
            <p:cNvSpPr txBox="1">
              <a:spLocks noChangeArrowheads="1"/>
            </p:cNvSpPr>
            <p:nvPr/>
          </p:nvSpPr>
          <p:spPr bwMode="auto">
            <a:xfrm>
              <a:off x="4404" y="839"/>
              <a:ext cx="718"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从设备</a:t>
              </a:r>
              <a:r>
                <a:rPr kumimoji="0" lang="en-US" altLang="zh-CN" sz="2000" b="0" i="0" u="none" strike="noStrike" kern="1200" cap="none" spc="0" normalizeH="0" baseline="0" noProof="0" dirty="0">
                  <a:ln>
                    <a:noFill/>
                  </a:ln>
                  <a:solidFill>
                    <a:srgbClr val="000000"/>
                  </a:solidFill>
                  <a:effectLst/>
                  <a:uLnTx/>
                  <a:uFillTx/>
                  <a:cs typeface="+mn-ea"/>
                  <a:sym typeface="+mn-lt"/>
                </a:rPr>
                <a:t>C</a:t>
              </a:r>
            </a:p>
          </p:txBody>
        </p:sp>
        <p:sp>
          <p:nvSpPr>
            <p:cNvPr id="18" name="Line 16">
              <a:extLst>
                <a:ext uri="{FF2B5EF4-FFF2-40B4-BE49-F238E27FC236}">
                  <a16:creationId xmlns:a16="http://schemas.microsoft.com/office/drawing/2014/main" id="{E37984DC-B422-F41B-C442-74807FFE663D}"/>
                </a:ext>
              </a:extLst>
            </p:cNvPr>
            <p:cNvSpPr>
              <a:spLocks noChangeShapeType="1"/>
            </p:cNvSpPr>
            <p:nvPr/>
          </p:nvSpPr>
          <p:spPr bwMode="auto">
            <a:xfrm>
              <a:off x="1609" y="1298"/>
              <a:ext cx="8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9" name="Line 17">
              <a:extLst>
                <a:ext uri="{FF2B5EF4-FFF2-40B4-BE49-F238E27FC236}">
                  <a16:creationId xmlns:a16="http://schemas.microsoft.com/office/drawing/2014/main" id="{28C6FF6F-6C59-F737-58D4-312B89471B16}"/>
                </a:ext>
              </a:extLst>
            </p:cNvPr>
            <p:cNvSpPr>
              <a:spLocks noChangeShapeType="1"/>
            </p:cNvSpPr>
            <p:nvPr/>
          </p:nvSpPr>
          <p:spPr bwMode="auto">
            <a:xfrm>
              <a:off x="2382" y="1480"/>
              <a:ext cx="817"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0" name="Text Box 18">
              <a:extLst>
                <a:ext uri="{FF2B5EF4-FFF2-40B4-BE49-F238E27FC236}">
                  <a16:creationId xmlns:a16="http://schemas.microsoft.com/office/drawing/2014/main" id="{C17E187F-7F59-780E-19B5-F794547FCD6C}"/>
                </a:ext>
              </a:extLst>
            </p:cNvPr>
            <p:cNvSpPr txBox="1">
              <a:spLocks noChangeArrowheads="1"/>
            </p:cNvSpPr>
            <p:nvPr/>
          </p:nvSpPr>
          <p:spPr bwMode="auto">
            <a:xfrm>
              <a:off x="1785" y="1017"/>
              <a:ext cx="43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命令</a:t>
              </a:r>
            </a:p>
          </p:txBody>
        </p:sp>
        <p:sp>
          <p:nvSpPr>
            <p:cNvPr id="21" name="Text Box 19">
              <a:extLst>
                <a:ext uri="{FF2B5EF4-FFF2-40B4-BE49-F238E27FC236}">
                  <a16:creationId xmlns:a16="http://schemas.microsoft.com/office/drawing/2014/main" id="{C2B7A41A-38F5-E747-1AC1-1439585B9B60}"/>
                </a:ext>
              </a:extLst>
            </p:cNvPr>
            <p:cNvSpPr txBox="1">
              <a:spLocks noChangeArrowheads="1"/>
            </p:cNvSpPr>
            <p:nvPr/>
          </p:nvSpPr>
          <p:spPr bwMode="auto">
            <a:xfrm>
              <a:off x="2606" y="1480"/>
              <a:ext cx="43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应答</a:t>
              </a:r>
            </a:p>
          </p:txBody>
        </p:sp>
        <p:sp>
          <p:nvSpPr>
            <p:cNvPr id="22" name="Line 20">
              <a:extLst>
                <a:ext uri="{FF2B5EF4-FFF2-40B4-BE49-F238E27FC236}">
                  <a16:creationId xmlns:a16="http://schemas.microsoft.com/office/drawing/2014/main" id="{C8F571CC-891D-9CF0-1327-E71E4AD8A53A}"/>
                </a:ext>
              </a:extLst>
            </p:cNvPr>
            <p:cNvSpPr>
              <a:spLocks noChangeShapeType="1"/>
            </p:cNvSpPr>
            <p:nvPr/>
          </p:nvSpPr>
          <p:spPr bwMode="auto">
            <a:xfrm>
              <a:off x="3607" y="1480"/>
              <a:ext cx="817"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3" name="Text Box 21">
              <a:extLst>
                <a:ext uri="{FF2B5EF4-FFF2-40B4-BE49-F238E27FC236}">
                  <a16:creationId xmlns:a16="http://schemas.microsoft.com/office/drawing/2014/main" id="{C4BE6753-7BE9-286B-20A1-236EEEEED28D}"/>
                </a:ext>
              </a:extLst>
            </p:cNvPr>
            <p:cNvSpPr txBox="1">
              <a:spLocks noChangeArrowheads="1"/>
            </p:cNvSpPr>
            <p:nvPr/>
          </p:nvSpPr>
          <p:spPr bwMode="auto">
            <a:xfrm>
              <a:off x="3831" y="1480"/>
              <a:ext cx="43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应答</a:t>
              </a:r>
            </a:p>
          </p:txBody>
        </p:sp>
        <p:sp>
          <p:nvSpPr>
            <p:cNvPr id="24" name="Line 22">
              <a:extLst>
                <a:ext uri="{FF2B5EF4-FFF2-40B4-BE49-F238E27FC236}">
                  <a16:creationId xmlns:a16="http://schemas.microsoft.com/office/drawing/2014/main" id="{D724BC51-AD34-94BB-4526-65326D584872}"/>
                </a:ext>
              </a:extLst>
            </p:cNvPr>
            <p:cNvSpPr>
              <a:spLocks noChangeShapeType="1"/>
            </p:cNvSpPr>
            <p:nvPr/>
          </p:nvSpPr>
          <p:spPr bwMode="auto">
            <a:xfrm>
              <a:off x="4696" y="1480"/>
              <a:ext cx="817"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5" name="Text Box 23">
              <a:extLst>
                <a:ext uri="{FF2B5EF4-FFF2-40B4-BE49-F238E27FC236}">
                  <a16:creationId xmlns:a16="http://schemas.microsoft.com/office/drawing/2014/main" id="{524C8DB9-7589-68A9-346A-B8A6A878753B}"/>
                </a:ext>
              </a:extLst>
            </p:cNvPr>
            <p:cNvSpPr txBox="1">
              <a:spLocks noChangeArrowheads="1"/>
            </p:cNvSpPr>
            <p:nvPr/>
          </p:nvSpPr>
          <p:spPr bwMode="auto">
            <a:xfrm>
              <a:off x="4920" y="1480"/>
              <a:ext cx="43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应答</a:t>
              </a:r>
            </a:p>
          </p:txBody>
        </p:sp>
        <p:sp>
          <p:nvSpPr>
            <p:cNvPr id="26" name="Text Box 24">
              <a:extLst>
                <a:ext uri="{FF2B5EF4-FFF2-40B4-BE49-F238E27FC236}">
                  <a16:creationId xmlns:a16="http://schemas.microsoft.com/office/drawing/2014/main" id="{A4292D5E-A1E6-7ACF-2772-BE35C6660A05}"/>
                </a:ext>
              </a:extLst>
            </p:cNvPr>
            <p:cNvSpPr txBox="1">
              <a:spLocks noChangeArrowheads="1"/>
            </p:cNvSpPr>
            <p:nvPr/>
          </p:nvSpPr>
          <p:spPr bwMode="auto">
            <a:xfrm>
              <a:off x="-166" y="1153"/>
              <a:ext cx="1194"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1</a:t>
              </a:r>
              <a:r>
                <a:rPr kumimoji="0" lang="zh-CN" altLang="en-US" sz="2400" b="0" i="0" u="none" strike="noStrike" kern="1200" cap="none" spc="0" normalizeH="0" baseline="0" noProof="0" dirty="0">
                  <a:ln>
                    <a:noFill/>
                  </a:ln>
                  <a:solidFill>
                    <a:srgbClr val="000000"/>
                  </a:solidFill>
                  <a:effectLst/>
                  <a:uLnTx/>
                  <a:uFillTx/>
                  <a:cs typeface="+mn-ea"/>
                  <a:sym typeface="+mn-lt"/>
                </a:rPr>
                <a:t>）非平衡式</a:t>
              </a:r>
            </a:p>
          </p:txBody>
        </p:sp>
        <p:sp>
          <p:nvSpPr>
            <p:cNvPr id="27" name="Line 25">
              <a:extLst>
                <a:ext uri="{FF2B5EF4-FFF2-40B4-BE49-F238E27FC236}">
                  <a16:creationId xmlns:a16="http://schemas.microsoft.com/office/drawing/2014/main" id="{F44A386E-946B-C03F-4EFC-31B13A8E1030}"/>
                </a:ext>
              </a:extLst>
            </p:cNvPr>
            <p:cNvSpPr>
              <a:spLocks noChangeShapeType="1"/>
            </p:cNvSpPr>
            <p:nvPr/>
          </p:nvSpPr>
          <p:spPr bwMode="auto">
            <a:xfrm>
              <a:off x="1610" y="1298"/>
              <a:ext cx="8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8" name="Text Box 26">
              <a:extLst>
                <a:ext uri="{FF2B5EF4-FFF2-40B4-BE49-F238E27FC236}">
                  <a16:creationId xmlns:a16="http://schemas.microsoft.com/office/drawing/2014/main" id="{4EF61A4D-2443-ED3E-2D8D-21C0AE9FE96B}"/>
                </a:ext>
              </a:extLst>
            </p:cNvPr>
            <p:cNvSpPr txBox="1">
              <a:spLocks noChangeArrowheads="1"/>
            </p:cNvSpPr>
            <p:nvPr/>
          </p:nvSpPr>
          <p:spPr bwMode="auto">
            <a:xfrm>
              <a:off x="1786" y="1017"/>
              <a:ext cx="43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命令</a:t>
              </a:r>
            </a:p>
          </p:txBody>
        </p:sp>
      </p:grpSp>
      <p:grpSp>
        <p:nvGrpSpPr>
          <p:cNvPr id="29" name="Group 27">
            <a:extLst>
              <a:ext uri="{FF2B5EF4-FFF2-40B4-BE49-F238E27FC236}">
                <a16:creationId xmlns:a16="http://schemas.microsoft.com/office/drawing/2014/main" id="{39478FAE-D488-B454-FB0D-0BF4413B1B6D}"/>
              </a:ext>
            </a:extLst>
          </p:cNvPr>
          <p:cNvGrpSpPr>
            <a:grpSpLocks/>
          </p:cNvGrpSpPr>
          <p:nvPr/>
        </p:nvGrpSpPr>
        <p:grpSpPr bwMode="auto">
          <a:xfrm>
            <a:off x="1267239" y="3529994"/>
            <a:ext cx="9271001" cy="1441450"/>
            <a:chOff x="-166" y="1978"/>
            <a:chExt cx="5840" cy="908"/>
          </a:xfrm>
        </p:grpSpPr>
        <p:sp>
          <p:nvSpPr>
            <p:cNvPr id="36" name="Rectangle 34">
              <a:extLst>
                <a:ext uri="{FF2B5EF4-FFF2-40B4-BE49-F238E27FC236}">
                  <a16:creationId xmlns:a16="http://schemas.microsoft.com/office/drawing/2014/main" id="{5AFFF598-9C8D-4BCE-D7EF-AEAD0ADE7BC5}"/>
                </a:ext>
              </a:extLst>
            </p:cNvPr>
            <p:cNvSpPr>
              <a:spLocks noChangeArrowheads="1"/>
            </p:cNvSpPr>
            <p:nvPr/>
          </p:nvSpPr>
          <p:spPr bwMode="auto">
            <a:xfrm>
              <a:off x="1791" y="1978"/>
              <a:ext cx="3085" cy="409"/>
            </a:xfrm>
            <a:prstGeom prst="rect">
              <a:avLst/>
            </a:prstGeom>
            <a:no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cs typeface="+mn-ea"/>
                <a:sym typeface="+mn-lt"/>
              </a:endParaRPr>
            </a:p>
          </p:txBody>
        </p:sp>
        <p:sp>
          <p:nvSpPr>
            <p:cNvPr id="30" name="Text Box 28">
              <a:extLst>
                <a:ext uri="{FF2B5EF4-FFF2-40B4-BE49-F238E27FC236}">
                  <a16:creationId xmlns:a16="http://schemas.microsoft.com/office/drawing/2014/main" id="{0B0C2A76-E977-918F-8A77-CE17924CCA80}"/>
                </a:ext>
              </a:extLst>
            </p:cNvPr>
            <p:cNvSpPr txBox="1">
              <a:spLocks noChangeArrowheads="1"/>
            </p:cNvSpPr>
            <p:nvPr/>
          </p:nvSpPr>
          <p:spPr bwMode="auto">
            <a:xfrm>
              <a:off x="973" y="2031"/>
              <a:ext cx="547"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设备</a:t>
              </a:r>
              <a:r>
                <a:rPr kumimoji="0" lang="en-US" altLang="zh-CN" sz="2000" b="0" i="0" u="none" strike="noStrike" kern="1200" cap="none" spc="0" normalizeH="0" baseline="0" noProof="0" dirty="0">
                  <a:ln>
                    <a:noFill/>
                  </a:ln>
                  <a:solidFill>
                    <a:srgbClr val="000000"/>
                  </a:solidFill>
                  <a:effectLst/>
                  <a:uLnTx/>
                  <a:uFillTx/>
                  <a:cs typeface="+mn-ea"/>
                  <a:sym typeface="+mn-lt"/>
                </a:rPr>
                <a:t>A</a:t>
              </a:r>
            </a:p>
          </p:txBody>
        </p:sp>
        <p:sp>
          <p:nvSpPr>
            <p:cNvPr id="31" name="Text Box 29">
              <a:extLst>
                <a:ext uri="{FF2B5EF4-FFF2-40B4-BE49-F238E27FC236}">
                  <a16:creationId xmlns:a16="http://schemas.microsoft.com/office/drawing/2014/main" id="{4CB3DE28-FBAE-2073-2A71-83037239D1FC}"/>
                </a:ext>
              </a:extLst>
            </p:cNvPr>
            <p:cNvSpPr txBox="1">
              <a:spLocks noChangeArrowheads="1"/>
            </p:cNvSpPr>
            <p:nvPr/>
          </p:nvSpPr>
          <p:spPr bwMode="auto">
            <a:xfrm>
              <a:off x="5127" y="2024"/>
              <a:ext cx="547"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设备</a:t>
              </a:r>
              <a:r>
                <a:rPr kumimoji="0" lang="en-US" altLang="zh-CN" sz="2000" b="0" i="0" u="none" strike="noStrike" kern="1200" cap="none" spc="0" normalizeH="0" baseline="0" noProof="0" dirty="0">
                  <a:ln>
                    <a:noFill/>
                  </a:ln>
                  <a:solidFill>
                    <a:srgbClr val="000000"/>
                  </a:solidFill>
                  <a:effectLst/>
                  <a:uLnTx/>
                  <a:uFillTx/>
                  <a:cs typeface="+mn-ea"/>
                  <a:sym typeface="+mn-lt"/>
                </a:rPr>
                <a:t>B</a:t>
              </a:r>
            </a:p>
          </p:txBody>
        </p:sp>
        <p:sp>
          <p:nvSpPr>
            <p:cNvPr id="32" name="Line 30">
              <a:extLst>
                <a:ext uri="{FF2B5EF4-FFF2-40B4-BE49-F238E27FC236}">
                  <a16:creationId xmlns:a16="http://schemas.microsoft.com/office/drawing/2014/main" id="{7BA7C9E4-66CE-5248-B5FF-BBB92A7D499F}"/>
                </a:ext>
              </a:extLst>
            </p:cNvPr>
            <p:cNvSpPr>
              <a:spLocks noChangeShapeType="1"/>
            </p:cNvSpPr>
            <p:nvPr/>
          </p:nvSpPr>
          <p:spPr bwMode="auto">
            <a:xfrm flipV="1">
              <a:off x="1406" y="2432"/>
              <a:ext cx="383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5" name="Text Box 33">
              <a:extLst>
                <a:ext uri="{FF2B5EF4-FFF2-40B4-BE49-F238E27FC236}">
                  <a16:creationId xmlns:a16="http://schemas.microsoft.com/office/drawing/2014/main" id="{97011643-1EEF-CB95-6107-4DB1C625743A}"/>
                </a:ext>
              </a:extLst>
            </p:cNvPr>
            <p:cNvSpPr txBox="1">
              <a:spLocks noChangeArrowheads="1"/>
            </p:cNvSpPr>
            <p:nvPr/>
          </p:nvSpPr>
          <p:spPr bwMode="auto">
            <a:xfrm>
              <a:off x="-166" y="2341"/>
              <a:ext cx="1000"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2</a:t>
              </a:r>
              <a:r>
                <a:rPr kumimoji="0" lang="zh-CN" altLang="en-US" sz="2400" b="0" i="0" u="none" strike="noStrike" kern="1200" cap="none" spc="0" normalizeH="0" baseline="0" noProof="0" dirty="0">
                  <a:ln>
                    <a:noFill/>
                  </a:ln>
                  <a:solidFill>
                    <a:srgbClr val="000000"/>
                  </a:solidFill>
                  <a:effectLst/>
                  <a:uLnTx/>
                  <a:uFillTx/>
                  <a:cs typeface="+mn-ea"/>
                  <a:sym typeface="+mn-lt"/>
                </a:rPr>
                <a:t>）对称式</a:t>
              </a:r>
            </a:p>
          </p:txBody>
        </p:sp>
        <p:sp>
          <p:nvSpPr>
            <p:cNvPr id="37" name="Text Box 35">
              <a:extLst>
                <a:ext uri="{FF2B5EF4-FFF2-40B4-BE49-F238E27FC236}">
                  <a16:creationId xmlns:a16="http://schemas.microsoft.com/office/drawing/2014/main" id="{5AFFB5B1-415B-E554-9A90-E57A9663DABB}"/>
                </a:ext>
              </a:extLst>
            </p:cNvPr>
            <p:cNvSpPr txBox="1">
              <a:spLocks noChangeArrowheads="1"/>
            </p:cNvSpPr>
            <p:nvPr/>
          </p:nvSpPr>
          <p:spPr bwMode="auto">
            <a:xfrm>
              <a:off x="2880" y="2115"/>
              <a:ext cx="94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cs typeface="+mn-ea"/>
                  <a:sym typeface="+mn-lt"/>
                </a:rPr>
                <a:t>A</a:t>
              </a:r>
              <a:r>
                <a:rPr kumimoji="0" lang="zh-CN" altLang="en-US" sz="1800" b="0" i="0" u="none" strike="noStrike" kern="1200" cap="none" spc="0" normalizeH="0" baseline="0" noProof="0">
                  <a:ln>
                    <a:noFill/>
                  </a:ln>
                  <a:solidFill>
                    <a:srgbClr val="000000"/>
                  </a:solidFill>
                  <a:effectLst/>
                  <a:uLnTx/>
                  <a:uFillTx/>
                  <a:cs typeface="+mn-ea"/>
                  <a:sym typeface="+mn-lt"/>
                </a:rPr>
                <a:t>充当主设备</a:t>
              </a:r>
            </a:p>
          </p:txBody>
        </p:sp>
        <p:sp>
          <p:nvSpPr>
            <p:cNvPr id="38" name="Line 36">
              <a:extLst>
                <a:ext uri="{FF2B5EF4-FFF2-40B4-BE49-F238E27FC236}">
                  <a16:creationId xmlns:a16="http://schemas.microsoft.com/office/drawing/2014/main" id="{9A658878-9C96-34B0-FFF5-2607FF601C35}"/>
                </a:ext>
              </a:extLst>
            </p:cNvPr>
            <p:cNvSpPr>
              <a:spLocks noChangeShapeType="1"/>
            </p:cNvSpPr>
            <p:nvPr/>
          </p:nvSpPr>
          <p:spPr bwMode="auto">
            <a:xfrm>
              <a:off x="1882" y="2296"/>
              <a:ext cx="8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9" name="Text Box 37">
              <a:extLst>
                <a:ext uri="{FF2B5EF4-FFF2-40B4-BE49-F238E27FC236}">
                  <a16:creationId xmlns:a16="http://schemas.microsoft.com/office/drawing/2014/main" id="{1056C0FE-D78D-AB00-52E3-1E62FEA985F0}"/>
                </a:ext>
              </a:extLst>
            </p:cNvPr>
            <p:cNvSpPr txBox="1">
              <a:spLocks noChangeArrowheads="1"/>
            </p:cNvSpPr>
            <p:nvPr/>
          </p:nvSpPr>
          <p:spPr bwMode="auto">
            <a:xfrm>
              <a:off x="2074" y="2031"/>
              <a:ext cx="40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命令</a:t>
              </a:r>
            </a:p>
          </p:txBody>
        </p:sp>
        <p:sp>
          <p:nvSpPr>
            <p:cNvPr id="40" name="Line 38">
              <a:extLst>
                <a:ext uri="{FF2B5EF4-FFF2-40B4-BE49-F238E27FC236}">
                  <a16:creationId xmlns:a16="http://schemas.microsoft.com/office/drawing/2014/main" id="{CF0B8F31-8F93-FF71-B0E2-E5C6ADCCE1A8}"/>
                </a:ext>
              </a:extLst>
            </p:cNvPr>
            <p:cNvSpPr>
              <a:spLocks noChangeShapeType="1"/>
            </p:cNvSpPr>
            <p:nvPr/>
          </p:nvSpPr>
          <p:spPr bwMode="auto">
            <a:xfrm>
              <a:off x="3969" y="2069"/>
              <a:ext cx="817"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41" name="Text Box 39">
              <a:extLst>
                <a:ext uri="{FF2B5EF4-FFF2-40B4-BE49-F238E27FC236}">
                  <a16:creationId xmlns:a16="http://schemas.microsoft.com/office/drawing/2014/main" id="{DB83C31A-E75D-490D-6354-8B67537984B8}"/>
                </a:ext>
              </a:extLst>
            </p:cNvPr>
            <p:cNvSpPr txBox="1">
              <a:spLocks noChangeArrowheads="1"/>
            </p:cNvSpPr>
            <p:nvPr/>
          </p:nvSpPr>
          <p:spPr bwMode="auto">
            <a:xfrm>
              <a:off x="4209" y="2085"/>
              <a:ext cx="40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应答</a:t>
              </a:r>
            </a:p>
          </p:txBody>
        </p:sp>
        <p:sp>
          <p:nvSpPr>
            <p:cNvPr id="42" name="Rectangle 40">
              <a:extLst>
                <a:ext uri="{FF2B5EF4-FFF2-40B4-BE49-F238E27FC236}">
                  <a16:creationId xmlns:a16="http://schemas.microsoft.com/office/drawing/2014/main" id="{D0CDE6C1-5A4E-3513-9CE4-740D67D42A84}"/>
                </a:ext>
              </a:extLst>
            </p:cNvPr>
            <p:cNvSpPr>
              <a:spLocks noChangeArrowheads="1"/>
            </p:cNvSpPr>
            <p:nvPr/>
          </p:nvSpPr>
          <p:spPr bwMode="auto">
            <a:xfrm>
              <a:off x="1791" y="2477"/>
              <a:ext cx="3085" cy="409"/>
            </a:xfrm>
            <a:prstGeom prst="rect">
              <a:avLst/>
            </a:prstGeom>
            <a:no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cs typeface="+mn-ea"/>
                <a:sym typeface="+mn-lt"/>
              </a:endParaRPr>
            </a:p>
          </p:txBody>
        </p:sp>
        <p:sp>
          <p:nvSpPr>
            <p:cNvPr id="43" name="Text Box 41">
              <a:extLst>
                <a:ext uri="{FF2B5EF4-FFF2-40B4-BE49-F238E27FC236}">
                  <a16:creationId xmlns:a16="http://schemas.microsoft.com/office/drawing/2014/main" id="{C4EB63F8-E286-81F7-6E19-0EACFB88A6A7}"/>
                </a:ext>
              </a:extLst>
            </p:cNvPr>
            <p:cNvSpPr txBox="1">
              <a:spLocks noChangeArrowheads="1"/>
            </p:cNvSpPr>
            <p:nvPr/>
          </p:nvSpPr>
          <p:spPr bwMode="auto">
            <a:xfrm>
              <a:off x="2880" y="2614"/>
              <a:ext cx="94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cs typeface="+mn-ea"/>
                  <a:sym typeface="+mn-lt"/>
                </a:rPr>
                <a:t>B</a:t>
              </a:r>
              <a:r>
                <a:rPr kumimoji="0" lang="zh-CN" altLang="en-US" sz="1800" b="0" i="0" u="none" strike="noStrike" kern="1200" cap="none" spc="0" normalizeH="0" baseline="0" noProof="0">
                  <a:ln>
                    <a:noFill/>
                  </a:ln>
                  <a:solidFill>
                    <a:srgbClr val="000000"/>
                  </a:solidFill>
                  <a:effectLst/>
                  <a:uLnTx/>
                  <a:uFillTx/>
                  <a:cs typeface="+mn-ea"/>
                  <a:sym typeface="+mn-lt"/>
                </a:rPr>
                <a:t>充当主设备</a:t>
              </a:r>
            </a:p>
          </p:txBody>
        </p:sp>
        <p:sp>
          <p:nvSpPr>
            <p:cNvPr id="44" name="Line 42">
              <a:extLst>
                <a:ext uri="{FF2B5EF4-FFF2-40B4-BE49-F238E27FC236}">
                  <a16:creationId xmlns:a16="http://schemas.microsoft.com/office/drawing/2014/main" id="{35E12C5B-4542-A8FB-D7A1-9EAD4B4A6C29}"/>
                </a:ext>
              </a:extLst>
            </p:cNvPr>
            <p:cNvSpPr>
              <a:spLocks noChangeShapeType="1"/>
            </p:cNvSpPr>
            <p:nvPr/>
          </p:nvSpPr>
          <p:spPr bwMode="auto">
            <a:xfrm>
              <a:off x="3956" y="2788"/>
              <a:ext cx="817"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45" name="Text Box 43">
              <a:extLst>
                <a:ext uri="{FF2B5EF4-FFF2-40B4-BE49-F238E27FC236}">
                  <a16:creationId xmlns:a16="http://schemas.microsoft.com/office/drawing/2014/main" id="{12D2FB4D-6752-F7E6-A504-186F16178687}"/>
                </a:ext>
              </a:extLst>
            </p:cNvPr>
            <p:cNvSpPr txBox="1">
              <a:spLocks noChangeArrowheads="1"/>
            </p:cNvSpPr>
            <p:nvPr/>
          </p:nvSpPr>
          <p:spPr bwMode="auto">
            <a:xfrm>
              <a:off x="4148" y="2523"/>
              <a:ext cx="40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命令</a:t>
              </a:r>
            </a:p>
          </p:txBody>
        </p:sp>
        <p:sp>
          <p:nvSpPr>
            <p:cNvPr id="46" name="Line 44">
              <a:extLst>
                <a:ext uri="{FF2B5EF4-FFF2-40B4-BE49-F238E27FC236}">
                  <a16:creationId xmlns:a16="http://schemas.microsoft.com/office/drawing/2014/main" id="{D8FD09BA-07C7-E8CB-FC5D-D372395CF0BB}"/>
                </a:ext>
              </a:extLst>
            </p:cNvPr>
            <p:cNvSpPr>
              <a:spLocks noChangeShapeType="1"/>
            </p:cNvSpPr>
            <p:nvPr/>
          </p:nvSpPr>
          <p:spPr bwMode="auto">
            <a:xfrm>
              <a:off x="1882" y="2523"/>
              <a:ext cx="8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47" name="Text Box 45">
              <a:extLst>
                <a:ext uri="{FF2B5EF4-FFF2-40B4-BE49-F238E27FC236}">
                  <a16:creationId xmlns:a16="http://schemas.microsoft.com/office/drawing/2014/main" id="{F70378E9-66C7-899B-4E8A-8F366B4ADDD6}"/>
                </a:ext>
              </a:extLst>
            </p:cNvPr>
            <p:cNvSpPr txBox="1">
              <a:spLocks noChangeArrowheads="1"/>
            </p:cNvSpPr>
            <p:nvPr/>
          </p:nvSpPr>
          <p:spPr bwMode="auto">
            <a:xfrm>
              <a:off x="2122" y="2539"/>
              <a:ext cx="40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应答</a:t>
              </a:r>
            </a:p>
          </p:txBody>
        </p:sp>
      </p:grpSp>
      <p:grpSp>
        <p:nvGrpSpPr>
          <p:cNvPr id="48" name="Group 46">
            <a:extLst>
              <a:ext uri="{FF2B5EF4-FFF2-40B4-BE49-F238E27FC236}">
                <a16:creationId xmlns:a16="http://schemas.microsoft.com/office/drawing/2014/main" id="{D0AE8049-D08E-CD75-BC41-76CB798D3EE0}"/>
              </a:ext>
            </a:extLst>
          </p:cNvPr>
          <p:cNvGrpSpPr>
            <a:grpSpLocks/>
          </p:cNvGrpSpPr>
          <p:nvPr/>
        </p:nvGrpSpPr>
        <p:grpSpPr bwMode="auto">
          <a:xfrm>
            <a:off x="1265650" y="5198855"/>
            <a:ext cx="9315452" cy="831850"/>
            <a:chOff x="-145" y="3141"/>
            <a:chExt cx="5868" cy="524"/>
          </a:xfrm>
        </p:grpSpPr>
        <p:sp>
          <p:nvSpPr>
            <p:cNvPr id="49" name="Text Box 47">
              <a:extLst>
                <a:ext uri="{FF2B5EF4-FFF2-40B4-BE49-F238E27FC236}">
                  <a16:creationId xmlns:a16="http://schemas.microsoft.com/office/drawing/2014/main" id="{A21D643F-9202-A5B6-F7F1-7F1360CEE4A2}"/>
                </a:ext>
              </a:extLst>
            </p:cNvPr>
            <p:cNvSpPr txBox="1">
              <a:spLocks noChangeArrowheads="1"/>
            </p:cNvSpPr>
            <p:nvPr/>
          </p:nvSpPr>
          <p:spPr bwMode="auto">
            <a:xfrm>
              <a:off x="965" y="3151"/>
              <a:ext cx="871"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复合站点</a:t>
              </a:r>
              <a:r>
                <a:rPr kumimoji="0" lang="en-US" altLang="zh-CN" sz="2000" b="0" i="0" u="none" strike="noStrike" kern="1200" cap="none" spc="0" normalizeH="0" baseline="0" noProof="0" dirty="0">
                  <a:ln>
                    <a:noFill/>
                  </a:ln>
                  <a:solidFill>
                    <a:srgbClr val="000000"/>
                  </a:solidFill>
                  <a:effectLst/>
                  <a:uLnTx/>
                  <a:uFillTx/>
                  <a:cs typeface="+mn-ea"/>
                  <a:sym typeface="+mn-lt"/>
                </a:rPr>
                <a:t>A</a:t>
              </a:r>
            </a:p>
          </p:txBody>
        </p:sp>
        <p:sp>
          <p:nvSpPr>
            <p:cNvPr id="50" name="Text Box 48">
              <a:extLst>
                <a:ext uri="{FF2B5EF4-FFF2-40B4-BE49-F238E27FC236}">
                  <a16:creationId xmlns:a16="http://schemas.microsoft.com/office/drawing/2014/main" id="{40E3517B-3FB8-1FA4-E43B-F8726A40253F}"/>
                </a:ext>
              </a:extLst>
            </p:cNvPr>
            <p:cNvSpPr txBox="1">
              <a:spLocks noChangeArrowheads="1"/>
            </p:cNvSpPr>
            <p:nvPr/>
          </p:nvSpPr>
          <p:spPr bwMode="auto">
            <a:xfrm>
              <a:off x="4852" y="3141"/>
              <a:ext cx="871"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复合站点</a:t>
              </a:r>
              <a:r>
                <a:rPr kumimoji="0" lang="en-US" altLang="zh-CN" sz="2000" b="0" i="0" u="none" strike="noStrike" kern="1200" cap="none" spc="0" normalizeH="0" baseline="0" noProof="0" dirty="0">
                  <a:ln>
                    <a:noFill/>
                  </a:ln>
                  <a:solidFill>
                    <a:srgbClr val="000000"/>
                  </a:solidFill>
                  <a:effectLst/>
                  <a:uLnTx/>
                  <a:uFillTx/>
                  <a:cs typeface="+mn-ea"/>
                  <a:sym typeface="+mn-lt"/>
                </a:rPr>
                <a:t>B</a:t>
              </a:r>
            </a:p>
          </p:txBody>
        </p:sp>
        <p:sp>
          <p:nvSpPr>
            <p:cNvPr id="51" name="Line 49">
              <a:extLst>
                <a:ext uri="{FF2B5EF4-FFF2-40B4-BE49-F238E27FC236}">
                  <a16:creationId xmlns:a16="http://schemas.microsoft.com/office/drawing/2014/main" id="{7C3B10F3-293E-438C-FFD7-8130EBDC5A4E}"/>
                </a:ext>
              </a:extLst>
            </p:cNvPr>
            <p:cNvSpPr>
              <a:spLocks noChangeShapeType="1"/>
            </p:cNvSpPr>
            <p:nvPr/>
          </p:nvSpPr>
          <p:spPr bwMode="auto">
            <a:xfrm flipV="1">
              <a:off x="1406" y="3612"/>
              <a:ext cx="383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54" name="Text Box 52">
              <a:extLst>
                <a:ext uri="{FF2B5EF4-FFF2-40B4-BE49-F238E27FC236}">
                  <a16:creationId xmlns:a16="http://schemas.microsoft.com/office/drawing/2014/main" id="{28B0958B-842F-48E9-F101-99C1828B21B9}"/>
                </a:ext>
              </a:extLst>
            </p:cNvPr>
            <p:cNvSpPr txBox="1">
              <a:spLocks noChangeArrowheads="1"/>
            </p:cNvSpPr>
            <p:nvPr/>
          </p:nvSpPr>
          <p:spPr bwMode="auto">
            <a:xfrm>
              <a:off x="-145" y="3352"/>
              <a:ext cx="1000"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3</a:t>
              </a:r>
              <a:r>
                <a:rPr kumimoji="0" lang="zh-CN" altLang="en-US" sz="2400" b="0" i="0" u="none" strike="noStrike" kern="1200" cap="none" spc="0" normalizeH="0" baseline="0" noProof="0" dirty="0">
                  <a:ln>
                    <a:noFill/>
                  </a:ln>
                  <a:solidFill>
                    <a:srgbClr val="000000"/>
                  </a:solidFill>
                  <a:effectLst/>
                  <a:uLnTx/>
                  <a:uFillTx/>
                  <a:cs typeface="+mn-ea"/>
                  <a:sym typeface="+mn-lt"/>
                </a:rPr>
                <a:t>）平衡式</a:t>
              </a:r>
            </a:p>
          </p:txBody>
        </p:sp>
        <p:sp>
          <p:nvSpPr>
            <p:cNvPr id="55" name="Rectangle 53">
              <a:extLst>
                <a:ext uri="{FF2B5EF4-FFF2-40B4-BE49-F238E27FC236}">
                  <a16:creationId xmlns:a16="http://schemas.microsoft.com/office/drawing/2014/main" id="{AB2BAAA7-18F1-F29F-BF9E-C10CDA5135E5}"/>
                </a:ext>
              </a:extLst>
            </p:cNvPr>
            <p:cNvSpPr>
              <a:spLocks noChangeArrowheads="1"/>
            </p:cNvSpPr>
            <p:nvPr/>
          </p:nvSpPr>
          <p:spPr bwMode="auto">
            <a:xfrm>
              <a:off x="1791" y="3158"/>
              <a:ext cx="3085" cy="409"/>
            </a:xfrm>
            <a:prstGeom prst="rect">
              <a:avLst/>
            </a:prstGeom>
            <a:no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cs typeface="+mn-ea"/>
                <a:sym typeface="+mn-lt"/>
              </a:endParaRPr>
            </a:p>
          </p:txBody>
        </p:sp>
        <p:sp>
          <p:nvSpPr>
            <p:cNvPr id="56" name="Line 54">
              <a:extLst>
                <a:ext uri="{FF2B5EF4-FFF2-40B4-BE49-F238E27FC236}">
                  <a16:creationId xmlns:a16="http://schemas.microsoft.com/office/drawing/2014/main" id="{CCF74EC9-5D01-8829-2531-58BB942B8DF4}"/>
                </a:ext>
              </a:extLst>
            </p:cNvPr>
            <p:cNvSpPr>
              <a:spLocks noChangeShapeType="1"/>
            </p:cNvSpPr>
            <p:nvPr/>
          </p:nvSpPr>
          <p:spPr bwMode="auto">
            <a:xfrm>
              <a:off x="1882" y="3476"/>
              <a:ext cx="8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57" name="Text Box 55">
              <a:extLst>
                <a:ext uri="{FF2B5EF4-FFF2-40B4-BE49-F238E27FC236}">
                  <a16:creationId xmlns:a16="http://schemas.microsoft.com/office/drawing/2014/main" id="{A901BC59-CEC2-2626-5A57-BC96B1D8E40E}"/>
                </a:ext>
              </a:extLst>
            </p:cNvPr>
            <p:cNvSpPr txBox="1">
              <a:spLocks noChangeArrowheads="1"/>
            </p:cNvSpPr>
            <p:nvPr/>
          </p:nvSpPr>
          <p:spPr bwMode="auto">
            <a:xfrm>
              <a:off x="1909" y="3220"/>
              <a:ext cx="73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命令</a:t>
              </a:r>
              <a:r>
                <a:rPr kumimoji="0" lang="en-US" altLang="zh-CN" sz="1800" b="0" i="0" u="none" strike="noStrike" kern="1200" cap="none" spc="0" normalizeH="0" baseline="0" noProof="0">
                  <a:ln>
                    <a:noFill/>
                  </a:ln>
                  <a:solidFill>
                    <a:srgbClr val="000000"/>
                  </a:solidFill>
                  <a:effectLst/>
                  <a:uLnTx/>
                  <a:uFillTx/>
                  <a:cs typeface="+mn-ea"/>
                  <a:sym typeface="+mn-lt"/>
                </a:rPr>
                <a:t>/</a:t>
              </a:r>
              <a:r>
                <a:rPr kumimoji="0" lang="zh-CN" altLang="en-US" sz="1800" b="0" i="0" u="none" strike="noStrike" kern="1200" cap="none" spc="0" normalizeH="0" baseline="0" noProof="0">
                  <a:ln>
                    <a:noFill/>
                  </a:ln>
                  <a:solidFill>
                    <a:srgbClr val="000000"/>
                  </a:solidFill>
                  <a:effectLst/>
                  <a:uLnTx/>
                  <a:uFillTx/>
                  <a:cs typeface="+mn-ea"/>
                  <a:sym typeface="+mn-lt"/>
                </a:rPr>
                <a:t>应答</a:t>
              </a:r>
            </a:p>
          </p:txBody>
        </p:sp>
        <p:sp>
          <p:nvSpPr>
            <p:cNvPr id="58" name="Line 56">
              <a:extLst>
                <a:ext uri="{FF2B5EF4-FFF2-40B4-BE49-F238E27FC236}">
                  <a16:creationId xmlns:a16="http://schemas.microsoft.com/office/drawing/2014/main" id="{B1935506-D078-6EE7-DF46-4220049AD7E4}"/>
                </a:ext>
              </a:extLst>
            </p:cNvPr>
            <p:cNvSpPr>
              <a:spLocks noChangeShapeType="1"/>
            </p:cNvSpPr>
            <p:nvPr/>
          </p:nvSpPr>
          <p:spPr bwMode="auto">
            <a:xfrm>
              <a:off x="3969" y="3476"/>
              <a:ext cx="817"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59" name="Text Box 57">
              <a:extLst>
                <a:ext uri="{FF2B5EF4-FFF2-40B4-BE49-F238E27FC236}">
                  <a16:creationId xmlns:a16="http://schemas.microsoft.com/office/drawing/2014/main" id="{33D6146C-17CD-03F2-3490-72B111D9C460}"/>
                </a:ext>
              </a:extLst>
            </p:cNvPr>
            <p:cNvSpPr txBox="1">
              <a:spLocks noChangeArrowheads="1"/>
            </p:cNvSpPr>
            <p:nvPr/>
          </p:nvSpPr>
          <p:spPr bwMode="auto">
            <a:xfrm>
              <a:off x="4028" y="3258"/>
              <a:ext cx="73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cs typeface="+mn-ea"/>
                  <a:sym typeface="+mn-lt"/>
                </a:rPr>
                <a:t>命令</a:t>
              </a:r>
              <a:r>
                <a:rPr kumimoji="0" lang="en-US" altLang="zh-CN" sz="1800" b="0" i="0" u="none" strike="noStrike" kern="1200" cap="none" spc="0" normalizeH="0" baseline="0" noProof="0">
                  <a:ln>
                    <a:noFill/>
                  </a:ln>
                  <a:solidFill>
                    <a:srgbClr val="000000"/>
                  </a:solidFill>
                  <a:effectLst/>
                  <a:uLnTx/>
                  <a:uFillTx/>
                  <a:cs typeface="+mn-ea"/>
                  <a:sym typeface="+mn-lt"/>
                </a:rPr>
                <a:t>/</a:t>
              </a:r>
              <a:r>
                <a:rPr kumimoji="0" lang="zh-CN" altLang="en-US" sz="1800" b="0" i="0" u="none" strike="noStrike" kern="1200" cap="none" spc="0" normalizeH="0" baseline="0" noProof="0">
                  <a:ln>
                    <a:noFill/>
                  </a:ln>
                  <a:solidFill>
                    <a:srgbClr val="000000"/>
                  </a:solidFill>
                  <a:effectLst/>
                  <a:uLnTx/>
                  <a:uFillTx/>
                  <a:cs typeface="+mn-ea"/>
                  <a:sym typeface="+mn-lt"/>
                </a:rPr>
                <a:t>应答</a:t>
              </a:r>
            </a:p>
          </p:txBody>
        </p:sp>
      </p:grpSp>
      <p:pic>
        <p:nvPicPr>
          <p:cNvPr id="60" name="图形 59">
            <a:extLst>
              <a:ext uri="{FF2B5EF4-FFF2-40B4-BE49-F238E27FC236}">
                <a16:creationId xmlns:a16="http://schemas.microsoft.com/office/drawing/2014/main" id="{CD729A47-C2AF-AEDE-08BE-82386EFA752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761728" y="1919113"/>
            <a:ext cx="505860" cy="383009"/>
          </a:xfrm>
          <a:prstGeom prst="rect">
            <a:avLst/>
          </a:prstGeom>
        </p:spPr>
      </p:pic>
      <p:pic>
        <p:nvPicPr>
          <p:cNvPr id="61" name="图形 60">
            <a:extLst>
              <a:ext uri="{FF2B5EF4-FFF2-40B4-BE49-F238E27FC236}">
                <a16:creationId xmlns:a16="http://schemas.microsoft.com/office/drawing/2014/main" id="{EA202AE8-AD30-55BE-0989-4E0A749BB9F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691825" y="1921700"/>
            <a:ext cx="505860" cy="383009"/>
          </a:xfrm>
          <a:prstGeom prst="rect">
            <a:avLst/>
          </a:prstGeom>
        </p:spPr>
      </p:pic>
      <p:pic>
        <p:nvPicPr>
          <p:cNvPr id="62" name="图形 61">
            <a:extLst>
              <a:ext uri="{FF2B5EF4-FFF2-40B4-BE49-F238E27FC236}">
                <a16:creationId xmlns:a16="http://schemas.microsoft.com/office/drawing/2014/main" id="{E866AE39-F6A9-34F7-FEF8-AB07FD239C3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9654863" y="1927257"/>
            <a:ext cx="505860" cy="383009"/>
          </a:xfrm>
          <a:prstGeom prst="rect">
            <a:avLst/>
          </a:prstGeom>
        </p:spPr>
      </p:pic>
      <p:pic>
        <p:nvPicPr>
          <p:cNvPr id="63" name="图形 62">
            <a:extLst>
              <a:ext uri="{FF2B5EF4-FFF2-40B4-BE49-F238E27FC236}">
                <a16:creationId xmlns:a16="http://schemas.microsoft.com/office/drawing/2014/main" id="{23D96D3C-D855-3853-F64C-BC68AA2233E9}"/>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304092" y="2300442"/>
            <a:ext cx="704549" cy="617209"/>
          </a:xfrm>
          <a:prstGeom prst="rect">
            <a:avLst/>
          </a:prstGeom>
        </p:spPr>
      </p:pic>
      <p:pic>
        <p:nvPicPr>
          <p:cNvPr id="64" name="图形 63">
            <a:extLst>
              <a:ext uri="{FF2B5EF4-FFF2-40B4-BE49-F238E27FC236}">
                <a16:creationId xmlns:a16="http://schemas.microsoft.com/office/drawing/2014/main" id="{69F12484-90B4-17EF-2F05-78885DFE110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247128" y="4059216"/>
            <a:ext cx="505860" cy="383009"/>
          </a:xfrm>
          <a:prstGeom prst="rect">
            <a:avLst/>
          </a:prstGeom>
        </p:spPr>
      </p:pic>
      <p:pic>
        <p:nvPicPr>
          <p:cNvPr id="65" name="图形 64">
            <a:extLst>
              <a:ext uri="{FF2B5EF4-FFF2-40B4-BE49-F238E27FC236}">
                <a16:creationId xmlns:a16="http://schemas.microsoft.com/office/drawing/2014/main" id="{C035A716-6155-EC81-BCA6-EB91918F285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9832354" y="4029681"/>
            <a:ext cx="505860" cy="383009"/>
          </a:xfrm>
          <a:prstGeom prst="rect">
            <a:avLst/>
          </a:prstGeom>
        </p:spPr>
      </p:pic>
      <p:pic>
        <p:nvPicPr>
          <p:cNvPr id="66" name="图形 65">
            <a:extLst>
              <a:ext uri="{FF2B5EF4-FFF2-40B4-BE49-F238E27FC236}">
                <a16:creationId xmlns:a16="http://schemas.microsoft.com/office/drawing/2014/main" id="{6A1771A9-DF13-6D1F-032F-58B6DC7DD5C9}"/>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248025" y="5738261"/>
            <a:ext cx="505860" cy="383009"/>
          </a:xfrm>
          <a:prstGeom prst="rect">
            <a:avLst/>
          </a:prstGeom>
        </p:spPr>
      </p:pic>
      <p:pic>
        <p:nvPicPr>
          <p:cNvPr id="67" name="图形 66">
            <a:extLst>
              <a:ext uri="{FF2B5EF4-FFF2-40B4-BE49-F238E27FC236}">
                <a16:creationId xmlns:a16="http://schemas.microsoft.com/office/drawing/2014/main" id="{37BBD9E3-4CEF-1846-8272-00F54C2F4D1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9795238" y="5718687"/>
            <a:ext cx="505860" cy="383009"/>
          </a:xfrm>
          <a:prstGeom prst="rect">
            <a:avLst/>
          </a:prstGeom>
        </p:spPr>
      </p:pic>
    </p:spTree>
    <p:extLst>
      <p:ext uri="{BB962C8B-B14F-4D97-AF65-F5344CB8AC3E}">
        <p14:creationId xmlns:p14="http://schemas.microsoft.com/office/powerpoint/2010/main" val="288404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60C-94E2-467E-58B3-598E5CD9A5D9}"/>
              </a:ext>
            </a:extLst>
          </p:cNvPr>
          <p:cNvSpPr>
            <a:spLocks noGrp="1"/>
          </p:cNvSpPr>
          <p:nvPr>
            <p:ph type="title"/>
          </p:nvPr>
        </p:nvSpPr>
        <p:spPr/>
        <p:txBody>
          <a:bodyPr>
            <a:normAutofit/>
          </a:bodyPr>
          <a:lstStyle/>
          <a:p>
            <a:r>
              <a:rPr kumimoji="0" lang="zh-CN" altLang="en-US" sz="3200" b="1" i="0" u="none" strike="noStrike" kern="1200" cap="none" spc="0" normalizeH="0" baseline="0" noProof="0" dirty="0">
                <a:ln>
                  <a:noFill/>
                </a:ln>
                <a:solidFill>
                  <a:srgbClr val="003659"/>
                </a:solidFill>
                <a:effectLst/>
                <a:uLnTx/>
                <a:uFillTx/>
                <a:latin typeface="+mn-lt"/>
                <a:ea typeface="+mn-ea"/>
                <a:cs typeface="+mn-ea"/>
                <a:sym typeface="+mn-lt"/>
              </a:rPr>
              <a:t>通信方式</a:t>
            </a:r>
            <a:endParaRPr lang="zh-CN" altLang="en-US" dirty="0"/>
          </a:p>
        </p:txBody>
      </p:sp>
      <p:sp>
        <p:nvSpPr>
          <p:cNvPr id="3" name="内容占位符 2">
            <a:extLst>
              <a:ext uri="{FF2B5EF4-FFF2-40B4-BE49-F238E27FC236}">
                <a16:creationId xmlns:a16="http://schemas.microsoft.com/office/drawing/2014/main" id="{6A953371-C1CB-AEC7-5147-256438CDD0F3}"/>
              </a:ext>
            </a:extLst>
          </p:cNvPr>
          <p:cNvSpPr>
            <a:spLocks noGrp="1"/>
          </p:cNvSpPr>
          <p:nvPr>
            <p:ph idx="1"/>
          </p:nvPr>
        </p:nvSpPr>
        <p:spPr/>
        <p:txBody>
          <a:bodyPr>
            <a:normAutofit lnSpcReduction="10000"/>
          </a:bodyPr>
          <a:lstStyle/>
          <a:p>
            <a:pPr marR="0" lvl="0" algn="l" defTabSz="914400" rtl="0" eaLnBrk="1" fontAlgn="auto" latinLnBrk="0" hangingPunct="1">
              <a:spcBef>
                <a:spcPts val="500"/>
              </a:spcBef>
              <a:buClrTx/>
              <a:buSzTx/>
              <a:tabLst/>
              <a:defRPr/>
            </a:pP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通信方式：在一次通信交互中所涉及到的两个设备之间的关系，这种方式描述了由谁控制链路。</a:t>
            </a:r>
            <a:endParaRPr kumimoji="0" lang="en-US" altLang="zh-CN" sz="2400" b="0" i="0" u="none" strike="noStrike" kern="1200" cap="none" spc="0" normalizeH="0" baseline="0" noProof="0" dirty="0">
              <a:ln>
                <a:noFill/>
              </a:ln>
              <a:solidFill>
                <a:srgbClr val="000000"/>
              </a:solidFill>
              <a:effectLst/>
              <a:uLnTx/>
              <a:uFillTx/>
              <a:latin typeface="+mn-ea"/>
              <a:cs typeface="+mn-ea"/>
              <a:sym typeface="+mn-lt"/>
            </a:endParaRPr>
          </a:p>
          <a:p>
            <a:pPr marR="0" lvl="0" algn="l" defTabSz="914400" rtl="0" eaLnBrk="1" fontAlgn="auto" latinLnBrk="0" hangingPunct="1">
              <a:spcBef>
                <a:spcPts val="500"/>
              </a:spcBef>
              <a:buClrTx/>
              <a:buSzTx/>
              <a:tabLst/>
              <a:defRPr/>
            </a:pP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HDLC</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协议支持三</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 </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种工作方式：</a:t>
            </a:r>
          </a:p>
          <a:p>
            <a:pPr marL="536575" marR="0" lvl="1" indent="-271463" algn="l" defTabSz="914400" rtl="0" eaLnBrk="1" fontAlgn="auto" latinLnBrk="0" hangingPunct="1">
              <a:spcBef>
                <a:spcPts val="500"/>
              </a:spcBef>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chemeClr val="tx1"/>
                </a:solidFill>
                <a:effectLst/>
                <a:uLnTx/>
                <a:uFillTx/>
                <a:latin typeface="+mn-ea"/>
                <a:cs typeface="+mn-ea"/>
                <a:sym typeface="+mn-lt"/>
              </a:rPr>
              <a:t>正常应答方式</a:t>
            </a:r>
            <a:r>
              <a:rPr kumimoji="0" lang="en-US" altLang="zh-CN" sz="2400" b="0" i="0" u="none" strike="noStrike" kern="1200" cap="none" spc="0" normalizeH="0" baseline="0" noProof="0" dirty="0">
                <a:ln>
                  <a:noFill/>
                </a:ln>
                <a:solidFill>
                  <a:schemeClr val="tx1"/>
                </a:solidFill>
                <a:effectLst/>
                <a:uLnTx/>
                <a:uFillTx/>
                <a:latin typeface="+mn-ea"/>
                <a:cs typeface="+mn-ea"/>
                <a:sym typeface="+mn-lt"/>
              </a:rPr>
              <a:t>NRM</a:t>
            </a:r>
            <a:r>
              <a:rPr kumimoji="0" lang="zh-CN" altLang="en-US" sz="2400" b="0" i="0" u="none" strike="noStrike" kern="1200" cap="none" spc="0" normalizeH="0" baseline="0" noProof="0" dirty="0">
                <a:ln>
                  <a:noFill/>
                </a:ln>
                <a:solidFill>
                  <a:schemeClr val="tx1"/>
                </a:solidFill>
                <a:effectLst/>
                <a:uLnTx/>
                <a:uFillTx/>
                <a:latin typeface="+mn-ea"/>
                <a:cs typeface="+mn-ea"/>
                <a:sym typeface="+mn-lt"/>
              </a:rPr>
              <a:t>（非平衡式）</a:t>
            </a:r>
            <a:endParaRPr kumimoji="0" lang="zh-CN" altLang="en-US" sz="2000" b="0" i="0" u="none" strike="noStrike" kern="1200" cap="none" spc="0" normalizeH="0" baseline="0" noProof="0" dirty="0">
              <a:ln>
                <a:noFill/>
              </a:ln>
              <a:solidFill>
                <a:schemeClr val="tx1"/>
              </a:solidFill>
              <a:effectLst/>
              <a:uLnTx/>
              <a:uFillTx/>
              <a:latin typeface="+mn-ea"/>
              <a:cs typeface="+mn-ea"/>
              <a:sym typeface="+mn-lt"/>
            </a:endParaRPr>
          </a:p>
          <a:p>
            <a:pPr marL="898525" marR="0" lvl="2" indent="-361950" algn="l" defTabSz="914400" rtl="0" eaLnBrk="1" fontAlgn="auto" latinLnBrk="0" hangingPunct="1">
              <a:spcBef>
                <a:spcPts val="500"/>
              </a:spcBef>
              <a:buClrTx/>
              <a:buSzTx/>
              <a:tabLst/>
              <a:defRPr/>
            </a:pPr>
            <a:r>
              <a:rPr kumimoji="0" lang="zh-CN" altLang="en-US" sz="1800" b="0" i="0" u="none" strike="noStrike" kern="1200" cap="none" spc="0" normalizeH="0" baseline="0" noProof="0" dirty="0">
                <a:ln>
                  <a:noFill/>
                </a:ln>
                <a:solidFill>
                  <a:schemeClr val="tx1"/>
                </a:solidFill>
                <a:effectLst/>
                <a:uLnTx/>
                <a:uFillTx/>
                <a:latin typeface="+mn-ea"/>
                <a:cs typeface="+mn-ea"/>
                <a:sym typeface="+mn-lt"/>
              </a:rPr>
              <a:t>主站可以随时向从站传输数据帧；</a:t>
            </a:r>
          </a:p>
          <a:p>
            <a:pPr marL="898525" marR="0" lvl="2" indent="-361950" algn="l" defTabSz="914400" rtl="0" eaLnBrk="1" fontAlgn="auto" latinLnBrk="0" hangingPunct="1">
              <a:spcBef>
                <a:spcPts val="500"/>
              </a:spcBef>
              <a:buClrTx/>
              <a:buSzTx/>
              <a:tabLst/>
              <a:defRPr/>
            </a:pPr>
            <a:r>
              <a:rPr kumimoji="0" lang="zh-CN" altLang="en-US" sz="1800" b="0" i="0" u="none" strike="noStrike" kern="1200" cap="none" spc="0" normalizeH="0" baseline="0" noProof="0" dirty="0">
                <a:ln>
                  <a:noFill/>
                </a:ln>
                <a:solidFill>
                  <a:schemeClr val="tx1"/>
                </a:solidFill>
                <a:effectLst/>
                <a:uLnTx/>
                <a:uFillTx/>
                <a:latin typeface="+mn-ea"/>
                <a:cs typeface="+mn-ea"/>
                <a:sym typeface="+mn-lt"/>
              </a:rPr>
              <a:t>从站只有在主站向它发送命令帧进行探询、响应后才可以向主站发送数据帧。</a:t>
            </a:r>
          </a:p>
          <a:p>
            <a:pPr marL="536575" lvl="1" indent="-271463">
              <a:spcBef>
                <a:spcPts val="500"/>
              </a:spcBef>
              <a:defRPr/>
            </a:pPr>
            <a:r>
              <a:rPr lang="zh-CN" altLang="en-US" sz="2400" dirty="0">
                <a:solidFill>
                  <a:schemeClr val="tx1"/>
                </a:solidFill>
                <a:latin typeface="+mn-ea"/>
                <a:cs typeface="+mn-ea"/>
                <a:sym typeface="+mn-lt"/>
              </a:rPr>
              <a:t>异步应答方式</a:t>
            </a:r>
            <a:r>
              <a:rPr lang="en-US" altLang="zh-CN" sz="2400" dirty="0">
                <a:solidFill>
                  <a:schemeClr val="tx1"/>
                </a:solidFill>
                <a:latin typeface="+mn-ea"/>
                <a:cs typeface="+mn-ea"/>
                <a:sym typeface="+mn-lt"/>
              </a:rPr>
              <a:t>ARM</a:t>
            </a:r>
            <a:r>
              <a:rPr lang="zh-CN" altLang="en-US" sz="2400" dirty="0">
                <a:solidFill>
                  <a:schemeClr val="tx1"/>
                </a:solidFill>
                <a:latin typeface="+mn-ea"/>
                <a:cs typeface="+mn-ea"/>
                <a:sym typeface="+mn-lt"/>
              </a:rPr>
              <a:t>（非平衡式）</a:t>
            </a:r>
          </a:p>
          <a:p>
            <a:pPr marL="898525" lvl="2" indent="-361950">
              <a:spcBef>
                <a:spcPts val="500"/>
              </a:spcBef>
              <a:defRPr/>
            </a:pPr>
            <a:r>
              <a:rPr lang="zh-CN" altLang="en-US" dirty="0">
                <a:solidFill>
                  <a:schemeClr val="tx1"/>
                </a:solidFill>
                <a:latin typeface="+mn-ea"/>
                <a:cs typeface="+mn-ea"/>
                <a:sym typeface="+mn-lt"/>
              </a:rPr>
              <a:t>主站负责数据链路的初始化、链路的建立、释放与差错恢复等功能。</a:t>
            </a:r>
          </a:p>
          <a:p>
            <a:pPr marL="898525" lvl="2" indent="-361950">
              <a:spcBef>
                <a:spcPts val="500"/>
              </a:spcBef>
              <a:defRPr/>
            </a:pPr>
            <a:r>
              <a:rPr lang="zh-CN" altLang="en-US" dirty="0">
                <a:solidFill>
                  <a:schemeClr val="tx1"/>
                </a:solidFill>
                <a:latin typeface="+mn-ea"/>
                <a:cs typeface="+mn-ea"/>
                <a:sym typeface="+mn-lt"/>
              </a:rPr>
              <a:t>主站和从站可以随时相互传输数据帧；</a:t>
            </a:r>
          </a:p>
          <a:p>
            <a:pPr marL="898525" lvl="2" indent="-361950">
              <a:spcBef>
                <a:spcPts val="500"/>
              </a:spcBef>
              <a:defRPr/>
            </a:pPr>
            <a:r>
              <a:rPr lang="zh-CN" altLang="en-US" dirty="0">
                <a:solidFill>
                  <a:schemeClr val="tx1"/>
                </a:solidFill>
                <a:latin typeface="+mn-ea"/>
                <a:cs typeface="+mn-ea"/>
                <a:sym typeface="+mn-lt"/>
              </a:rPr>
              <a:t>从站可以不需要等待主站发出探询就可以发送数据。</a:t>
            </a:r>
          </a:p>
          <a:p>
            <a:pPr marL="536575" marR="0" lvl="1" indent="-271463" fontAlgn="auto">
              <a:spcBef>
                <a:spcPts val="500"/>
              </a:spcBef>
              <a:buClrTx/>
              <a:buSzTx/>
              <a:tabLst/>
              <a:defRPr/>
            </a:pPr>
            <a:r>
              <a:rPr lang="zh-CN" altLang="en-US" sz="2400" dirty="0">
                <a:solidFill>
                  <a:schemeClr val="tx1"/>
                </a:solidFill>
                <a:latin typeface="+mn-ea"/>
                <a:cs typeface="+mn-ea"/>
                <a:sym typeface="+mn-lt"/>
              </a:rPr>
              <a:t>异步平衡方式</a:t>
            </a:r>
            <a:r>
              <a:rPr lang="en-US" altLang="zh-CN" sz="2400" dirty="0">
                <a:solidFill>
                  <a:schemeClr val="tx1"/>
                </a:solidFill>
                <a:latin typeface="+mn-ea"/>
                <a:cs typeface="+mn-ea"/>
                <a:sym typeface="+mn-lt"/>
              </a:rPr>
              <a:t>ABM</a:t>
            </a:r>
            <a:endParaRPr lang="zh-CN" altLang="en-US" sz="2400" dirty="0">
              <a:solidFill>
                <a:schemeClr val="tx1"/>
              </a:solidFill>
              <a:latin typeface="+mn-ea"/>
              <a:cs typeface="+mn-ea"/>
              <a:sym typeface="+mn-lt"/>
            </a:endParaRPr>
          </a:p>
          <a:p>
            <a:pPr marL="898525" marR="0" lvl="2" indent="-361950" fontAlgn="auto">
              <a:spcBef>
                <a:spcPts val="500"/>
              </a:spcBef>
              <a:buClrTx/>
              <a:buSzTx/>
              <a:tabLst/>
              <a:defRPr/>
            </a:pPr>
            <a:r>
              <a:rPr lang="zh-CN" altLang="en-US" dirty="0">
                <a:solidFill>
                  <a:schemeClr val="tx1"/>
                </a:solidFill>
                <a:latin typeface="+mn-ea"/>
                <a:cs typeface="+mn-ea"/>
                <a:sym typeface="+mn-lt"/>
              </a:rPr>
              <a:t>每个复合站都可以平等地发起数据传输，不需要得到对方复合站的许可。</a:t>
            </a:r>
          </a:p>
          <a:p>
            <a:endParaRPr lang="zh-CN" altLang="en-US" dirty="0"/>
          </a:p>
        </p:txBody>
      </p:sp>
      <p:sp>
        <p:nvSpPr>
          <p:cNvPr id="4" name="灯片编号占位符 3">
            <a:extLst>
              <a:ext uri="{FF2B5EF4-FFF2-40B4-BE49-F238E27FC236}">
                <a16:creationId xmlns:a16="http://schemas.microsoft.com/office/drawing/2014/main" id="{F3A379AC-A373-413A-0CB8-1CC8EF5E7150}"/>
              </a:ext>
            </a:extLst>
          </p:cNvPr>
          <p:cNvSpPr>
            <a:spLocks noGrp="1"/>
          </p:cNvSpPr>
          <p:nvPr>
            <p:ph type="sldNum" sz="quarter" idx="12"/>
          </p:nvPr>
        </p:nvSpPr>
        <p:spPr/>
        <p:txBody>
          <a:bodyPr/>
          <a:lstStyle/>
          <a:p>
            <a:fld id="{C8BB1146-E542-4D4E-B8E9-6919A11DDD48}" type="slidenum">
              <a:rPr lang="en-US" smtClean="0"/>
              <a:t>84</a:t>
            </a:fld>
            <a:endParaRPr lang="en-US"/>
          </a:p>
        </p:txBody>
      </p:sp>
    </p:spTree>
    <p:extLst>
      <p:ext uri="{BB962C8B-B14F-4D97-AF65-F5344CB8AC3E}">
        <p14:creationId xmlns:p14="http://schemas.microsoft.com/office/powerpoint/2010/main" val="31646498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70213-9E10-C063-690D-8384FA727426}"/>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a:t>
            </a:r>
            <a:endParaRPr lang="zh-CN" altLang="en-US" dirty="0"/>
          </a:p>
        </p:txBody>
      </p:sp>
      <p:sp>
        <p:nvSpPr>
          <p:cNvPr id="3" name="内容占位符 2">
            <a:extLst>
              <a:ext uri="{FF2B5EF4-FFF2-40B4-BE49-F238E27FC236}">
                <a16:creationId xmlns:a16="http://schemas.microsoft.com/office/drawing/2014/main" id="{9901A943-936E-CE1D-D4EF-1775F49738A6}"/>
              </a:ext>
            </a:extLst>
          </p:cNvPr>
          <p:cNvSpPr>
            <a:spLocks noGrp="1"/>
          </p:cNvSpPr>
          <p:nvPr>
            <p:ph idx="1"/>
          </p:nvPr>
        </p:nvSpPr>
        <p:spPr/>
        <p:txBody>
          <a:bodyPr/>
          <a:lstStyle/>
          <a:p>
            <a:pPr marL="0" marR="0" lvl="0" indent="0" algn="l" defTabSz="914400" rtl="0" eaLnBrk="1" fontAlgn="auto" latinLnBrk="0" hangingPunct="1">
              <a:spcBef>
                <a:spcPct val="0"/>
              </a:spcBef>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HDLC</a:t>
            </a:r>
            <a:r>
              <a:rPr kumimoji="0" lang="zh-CN" altLang="en-US" sz="2400" b="0" i="0" u="none" strike="noStrike" kern="1200" cap="none" spc="0" normalizeH="0" baseline="0" noProof="0" dirty="0">
                <a:ln>
                  <a:noFill/>
                </a:ln>
                <a:solidFill>
                  <a:srgbClr val="000000"/>
                </a:solidFill>
                <a:effectLst/>
                <a:uLnTx/>
                <a:uFillTx/>
                <a:cs typeface="+mn-ea"/>
                <a:sym typeface="+mn-lt"/>
              </a:rPr>
              <a:t>协议定义了三种类型的帧：</a:t>
            </a:r>
          </a:p>
          <a:p>
            <a:pPr marL="357188" marR="0" lvl="1" indent="-177800" algn="l" defTabSz="914400" rtl="0" eaLnBrk="1" fontAlgn="auto" latinLnBrk="0" hangingPunct="1">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cs typeface="+mn-ea"/>
                <a:sym typeface="+mn-lt"/>
              </a:rPr>
              <a:t>信息帧（</a:t>
            </a:r>
            <a:r>
              <a:rPr kumimoji="0" lang="en-US" altLang="zh-CN" sz="2000" b="0" i="0" u="none" strike="noStrike" kern="1200" cap="none" spc="0" normalizeH="0" baseline="0" noProof="0" dirty="0">
                <a:ln>
                  <a:noFill/>
                </a:ln>
                <a:solidFill>
                  <a:srgbClr val="C00000"/>
                </a:solidFill>
                <a:effectLst/>
                <a:uLnTx/>
                <a:uFillTx/>
                <a:cs typeface="+mn-ea"/>
                <a:sym typeface="+mn-lt"/>
              </a:rPr>
              <a:t>I-</a:t>
            </a:r>
            <a:r>
              <a:rPr kumimoji="0" lang="zh-CN" altLang="en-US" sz="2000" b="0" i="0" u="none" strike="noStrike" kern="1200" cap="none" spc="0" normalizeH="0" baseline="0" noProof="0" dirty="0">
                <a:ln>
                  <a:noFill/>
                </a:ln>
                <a:solidFill>
                  <a:srgbClr val="C00000"/>
                </a:solidFill>
                <a:effectLst/>
                <a:uLnTx/>
                <a:uFillTx/>
                <a:cs typeface="+mn-ea"/>
                <a:sym typeface="+mn-lt"/>
              </a:rPr>
              <a:t>帧）</a:t>
            </a:r>
            <a:r>
              <a:rPr kumimoji="0" lang="zh-CN" altLang="en-US" sz="2000" b="0" i="0" u="none" strike="noStrike" kern="1200" cap="none" spc="0" normalizeH="0" baseline="0" noProof="0" dirty="0">
                <a:ln>
                  <a:noFill/>
                </a:ln>
                <a:solidFill>
                  <a:srgbClr val="000000"/>
                </a:solidFill>
                <a:effectLst/>
                <a:uLnTx/>
                <a:uFillTx/>
                <a:cs typeface="+mn-ea"/>
                <a:sym typeface="+mn-lt"/>
              </a:rPr>
              <a:t>：数据及与数据有关的控制信息</a:t>
            </a:r>
          </a:p>
          <a:p>
            <a:pPr marL="357188" marR="0" lvl="1" indent="-177800" algn="l" defTabSz="914400" rtl="0" eaLnBrk="1" fontAlgn="auto" latinLnBrk="0" hangingPunct="1">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cs typeface="+mn-ea"/>
                <a:sym typeface="+mn-lt"/>
              </a:rPr>
              <a:t>监控帧（</a:t>
            </a:r>
            <a:r>
              <a:rPr kumimoji="0" lang="en-US" altLang="zh-CN" sz="2000" b="0" i="0" u="none" strike="noStrike" kern="1200" cap="none" spc="0" normalizeH="0" baseline="0" noProof="0" dirty="0">
                <a:ln>
                  <a:noFill/>
                </a:ln>
                <a:solidFill>
                  <a:srgbClr val="C00000"/>
                </a:solidFill>
                <a:effectLst/>
                <a:uLnTx/>
                <a:uFillTx/>
                <a:cs typeface="+mn-ea"/>
                <a:sym typeface="+mn-lt"/>
              </a:rPr>
              <a:t>S-</a:t>
            </a:r>
            <a:r>
              <a:rPr kumimoji="0" lang="zh-CN" altLang="en-US" sz="2000" b="0" i="0" u="none" strike="noStrike" kern="1200" cap="none" spc="0" normalizeH="0" baseline="0" noProof="0" dirty="0">
                <a:ln>
                  <a:noFill/>
                </a:ln>
                <a:solidFill>
                  <a:srgbClr val="C00000"/>
                </a:solidFill>
                <a:effectLst/>
                <a:uLnTx/>
                <a:uFillTx/>
                <a:cs typeface="+mn-ea"/>
                <a:sym typeface="+mn-lt"/>
              </a:rPr>
              <a:t>帧）</a:t>
            </a:r>
            <a:r>
              <a:rPr kumimoji="0" lang="zh-CN" altLang="en-US" sz="2000" b="0" i="0" u="none" strike="noStrike" kern="1200" cap="none" spc="0" normalizeH="0" baseline="0" noProof="0" dirty="0">
                <a:ln>
                  <a:noFill/>
                </a:ln>
                <a:solidFill>
                  <a:srgbClr val="000000"/>
                </a:solidFill>
                <a:effectLst/>
                <a:uLnTx/>
                <a:uFillTx/>
                <a:cs typeface="+mn-ea"/>
                <a:sym typeface="+mn-lt"/>
              </a:rPr>
              <a:t>：流量和错误控制信息</a:t>
            </a:r>
          </a:p>
          <a:p>
            <a:pPr marL="357188" marR="0" lvl="1" indent="-177800" algn="l" defTabSz="914400" rtl="0" eaLnBrk="1" fontAlgn="auto" latinLnBrk="0" hangingPunct="1">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cs typeface="+mn-ea"/>
                <a:sym typeface="+mn-lt"/>
              </a:rPr>
              <a:t>无编号帧（</a:t>
            </a:r>
            <a:r>
              <a:rPr kumimoji="0" lang="en-US" altLang="zh-CN" sz="2000" b="0" i="0" u="none" strike="noStrike" kern="1200" cap="none" spc="0" normalizeH="0" baseline="0" noProof="0" dirty="0">
                <a:ln>
                  <a:noFill/>
                </a:ln>
                <a:solidFill>
                  <a:srgbClr val="C00000"/>
                </a:solidFill>
                <a:effectLst/>
                <a:uLnTx/>
                <a:uFillTx/>
                <a:cs typeface="+mn-ea"/>
                <a:sym typeface="+mn-lt"/>
              </a:rPr>
              <a:t>U-</a:t>
            </a:r>
            <a:r>
              <a:rPr kumimoji="0" lang="zh-CN" altLang="en-US" sz="2000" b="0" i="0" u="none" strike="noStrike" kern="1200" cap="none" spc="0" normalizeH="0" baseline="0" noProof="0" dirty="0">
                <a:ln>
                  <a:noFill/>
                </a:ln>
                <a:solidFill>
                  <a:srgbClr val="C00000"/>
                </a:solidFill>
                <a:effectLst/>
                <a:uLnTx/>
                <a:uFillTx/>
                <a:cs typeface="+mn-ea"/>
                <a:sym typeface="+mn-lt"/>
              </a:rPr>
              <a:t>帧）</a:t>
            </a:r>
            <a:r>
              <a:rPr kumimoji="0" lang="zh-CN" altLang="en-US" sz="2000" b="0" i="0" u="none" strike="noStrike" kern="1200" cap="none" spc="0" normalizeH="0" baseline="0" noProof="0" dirty="0">
                <a:ln>
                  <a:noFill/>
                </a:ln>
                <a:solidFill>
                  <a:srgbClr val="000000"/>
                </a:solidFill>
                <a:effectLst/>
                <a:uLnTx/>
                <a:uFillTx/>
                <a:cs typeface="+mn-ea"/>
                <a:sym typeface="+mn-lt"/>
              </a:rPr>
              <a:t>：链路管理服务</a:t>
            </a:r>
          </a:p>
          <a:p>
            <a:endParaRPr lang="zh-CN" altLang="en-US" dirty="0"/>
          </a:p>
        </p:txBody>
      </p:sp>
      <p:sp>
        <p:nvSpPr>
          <p:cNvPr id="4" name="灯片编号占位符 3">
            <a:extLst>
              <a:ext uri="{FF2B5EF4-FFF2-40B4-BE49-F238E27FC236}">
                <a16:creationId xmlns:a16="http://schemas.microsoft.com/office/drawing/2014/main" id="{50E2DCCC-D3A6-12B5-5D2C-AB7A27F9D510}"/>
              </a:ext>
            </a:extLst>
          </p:cNvPr>
          <p:cNvSpPr>
            <a:spLocks noGrp="1"/>
          </p:cNvSpPr>
          <p:nvPr>
            <p:ph type="sldNum" sz="quarter" idx="12"/>
          </p:nvPr>
        </p:nvSpPr>
        <p:spPr/>
        <p:txBody>
          <a:bodyPr/>
          <a:lstStyle/>
          <a:p>
            <a:fld id="{C8BB1146-E542-4D4E-B8E9-6919A11DDD48}" type="slidenum">
              <a:rPr lang="en-US" smtClean="0"/>
              <a:t>85</a:t>
            </a:fld>
            <a:endParaRPr lang="en-US"/>
          </a:p>
        </p:txBody>
      </p:sp>
      <p:grpSp>
        <p:nvGrpSpPr>
          <p:cNvPr id="5" name="Group 160">
            <a:extLst>
              <a:ext uri="{FF2B5EF4-FFF2-40B4-BE49-F238E27FC236}">
                <a16:creationId xmlns:a16="http://schemas.microsoft.com/office/drawing/2014/main" id="{2DC39907-7D46-7DE3-2C1D-34532D098427}"/>
              </a:ext>
            </a:extLst>
          </p:cNvPr>
          <p:cNvGrpSpPr>
            <a:grpSpLocks/>
          </p:cNvGrpSpPr>
          <p:nvPr/>
        </p:nvGrpSpPr>
        <p:grpSpPr bwMode="auto">
          <a:xfrm>
            <a:off x="975209" y="3435617"/>
            <a:ext cx="8347075" cy="585788"/>
            <a:chOff x="253" y="2296"/>
            <a:chExt cx="5258" cy="369"/>
          </a:xfrm>
        </p:grpSpPr>
        <p:sp>
          <p:nvSpPr>
            <p:cNvPr id="6" name="Rectangle 139">
              <a:extLst>
                <a:ext uri="{FF2B5EF4-FFF2-40B4-BE49-F238E27FC236}">
                  <a16:creationId xmlns:a16="http://schemas.microsoft.com/office/drawing/2014/main" id="{E9C6C8D3-5184-909C-F953-B657DE0E6784}"/>
                </a:ext>
              </a:extLst>
            </p:cNvPr>
            <p:cNvSpPr>
              <a:spLocks noChangeArrowheads="1"/>
            </p:cNvSpPr>
            <p:nvPr/>
          </p:nvSpPr>
          <p:spPr bwMode="auto">
            <a:xfrm>
              <a:off x="793" y="2296"/>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标志</a:t>
              </a:r>
            </a:p>
          </p:txBody>
        </p:sp>
        <p:sp>
          <p:nvSpPr>
            <p:cNvPr id="7" name="Rectangle 140">
              <a:extLst>
                <a:ext uri="{FF2B5EF4-FFF2-40B4-BE49-F238E27FC236}">
                  <a16:creationId xmlns:a16="http://schemas.microsoft.com/office/drawing/2014/main" id="{ACA74073-856C-01DA-925F-8A9D6001D491}"/>
                </a:ext>
              </a:extLst>
            </p:cNvPr>
            <p:cNvSpPr>
              <a:spLocks noChangeArrowheads="1"/>
            </p:cNvSpPr>
            <p:nvPr/>
          </p:nvSpPr>
          <p:spPr bwMode="auto">
            <a:xfrm>
              <a:off x="1383" y="2296"/>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地址</a:t>
              </a:r>
            </a:p>
          </p:txBody>
        </p:sp>
        <p:sp>
          <p:nvSpPr>
            <p:cNvPr id="8" name="Rectangle 141">
              <a:extLst>
                <a:ext uri="{FF2B5EF4-FFF2-40B4-BE49-F238E27FC236}">
                  <a16:creationId xmlns:a16="http://schemas.microsoft.com/office/drawing/2014/main" id="{44EFF1AE-3100-9FB1-DB1E-940FE2B1C04D}"/>
                </a:ext>
              </a:extLst>
            </p:cNvPr>
            <p:cNvSpPr>
              <a:spLocks noChangeArrowheads="1"/>
            </p:cNvSpPr>
            <p:nvPr/>
          </p:nvSpPr>
          <p:spPr bwMode="auto">
            <a:xfrm>
              <a:off x="1972" y="2296"/>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控制</a:t>
              </a:r>
            </a:p>
          </p:txBody>
        </p:sp>
        <p:sp>
          <p:nvSpPr>
            <p:cNvPr id="9" name="Rectangle 142">
              <a:extLst>
                <a:ext uri="{FF2B5EF4-FFF2-40B4-BE49-F238E27FC236}">
                  <a16:creationId xmlns:a16="http://schemas.microsoft.com/office/drawing/2014/main" id="{61DF51F2-5A65-A0F3-63EC-584CFC5DE2F1}"/>
                </a:ext>
              </a:extLst>
            </p:cNvPr>
            <p:cNvSpPr>
              <a:spLocks noChangeArrowheads="1"/>
            </p:cNvSpPr>
            <p:nvPr/>
          </p:nvSpPr>
          <p:spPr bwMode="auto">
            <a:xfrm>
              <a:off x="2562" y="2296"/>
              <a:ext cx="1179" cy="369"/>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数据信息</a:t>
              </a:r>
            </a:p>
          </p:txBody>
        </p:sp>
        <p:sp>
          <p:nvSpPr>
            <p:cNvPr id="10" name="Rectangle 143">
              <a:extLst>
                <a:ext uri="{FF2B5EF4-FFF2-40B4-BE49-F238E27FC236}">
                  <a16:creationId xmlns:a16="http://schemas.microsoft.com/office/drawing/2014/main" id="{D3D7A68B-705E-3EF2-EE68-651054F7CD22}"/>
                </a:ext>
              </a:extLst>
            </p:cNvPr>
            <p:cNvSpPr>
              <a:spLocks noChangeArrowheads="1"/>
            </p:cNvSpPr>
            <p:nvPr/>
          </p:nvSpPr>
          <p:spPr bwMode="auto">
            <a:xfrm>
              <a:off x="3741" y="2296"/>
              <a:ext cx="1179"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帧校验序列</a:t>
              </a:r>
            </a:p>
          </p:txBody>
        </p:sp>
        <p:sp>
          <p:nvSpPr>
            <p:cNvPr id="11" name="Rectangle 144">
              <a:extLst>
                <a:ext uri="{FF2B5EF4-FFF2-40B4-BE49-F238E27FC236}">
                  <a16:creationId xmlns:a16="http://schemas.microsoft.com/office/drawing/2014/main" id="{317B8A3F-E659-FCD7-49CC-8434C2ECA14F}"/>
                </a:ext>
              </a:extLst>
            </p:cNvPr>
            <p:cNvSpPr>
              <a:spLocks noChangeArrowheads="1"/>
            </p:cNvSpPr>
            <p:nvPr/>
          </p:nvSpPr>
          <p:spPr bwMode="auto">
            <a:xfrm>
              <a:off x="4921" y="2296"/>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12" name="Text Box 145">
              <a:extLst>
                <a:ext uri="{FF2B5EF4-FFF2-40B4-BE49-F238E27FC236}">
                  <a16:creationId xmlns:a16="http://schemas.microsoft.com/office/drawing/2014/main" id="{91341AD4-8FBA-38FC-D6BC-A308C000BE04}"/>
                </a:ext>
              </a:extLst>
            </p:cNvPr>
            <p:cNvSpPr txBox="1">
              <a:spLocks noChangeArrowheads="1"/>
            </p:cNvSpPr>
            <p:nvPr/>
          </p:nvSpPr>
          <p:spPr bwMode="auto">
            <a:xfrm>
              <a:off x="253" y="2341"/>
              <a:ext cx="428"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I-</a:t>
              </a:r>
              <a:r>
                <a:rPr kumimoji="0" lang="zh-CN" altLang="en-US" sz="2400" b="0" i="0" u="none" strike="noStrike" kern="1200" cap="none" spc="0" normalizeH="0" baseline="0" noProof="0">
                  <a:ln>
                    <a:noFill/>
                  </a:ln>
                  <a:solidFill>
                    <a:srgbClr val="000000"/>
                  </a:solidFill>
                  <a:effectLst/>
                  <a:uLnTx/>
                  <a:uFillTx/>
                  <a:cs typeface="+mn-ea"/>
                  <a:sym typeface="+mn-lt"/>
                </a:rPr>
                <a:t>帧</a:t>
              </a:r>
            </a:p>
          </p:txBody>
        </p:sp>
      </p:grpSp>
      <p:grpSp>
        <p:nvGrpSpPr>
          <p:cNvPr id="13" name="Group 161">
            <a:extLst>
              <a:ext uri="{FF2B5EF4-FFF2-40B4-BE49-F238E27FC236}">
                <a16:creationId xmlns:a16="http://schemas.microsoft.com/office/drawing/2014/main" id="{AA3CD2DF-D4ED-500C-D64A-41984562A58F}"/>
              </a:ext>
            </a:extLst>
          </p:cNvPr>
          <p:cNvGrpSpPr>
            <a:grpSpLocks/>
          </p:cNvGrpSpPr>
          <p:nvPr/>
        </p:nvGrpSpPr>
        <p:grpSpPr bwMode="auto">
          <a:xfrm>
            <a:off x="914883" y="4299217"/>
            <a:ext cx="6535738" cy="585788"/>
            <a:chOff x="215" y="2840"/>
            <a:chExt cx="4117" cy="369"/>
          </a:xfrm>
        </p:grpSpPr>
        <p:sp>
          <p:nvSpPr>
            <p:cNvPr id="14" name="Rectangle 146">
              <a:extLst>
                <a:ext uri="{FF2B5EF4-FFF2-40B4-BE49-F238E27FC236}">
                  <a16:creationId xmlns:a16="http://schemas.microsoft.com/office/drawing/2014/main" id="{A55CF832-48C8-EA29-3C1E-17DD457B19CB}"/>
                </a:ext>
              </a:extLst>
            </p:cNvPr>
            <p:cNvSpPr>
              <a:spLocks noChangeArrowheads="1"/>
            </p:cNvSpPr>
            <p:nvPr/>
          </p:nvSpPr>
          <p:spPr bwMode="auto">
            <a:xfrm>
              <a:off x="793"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15" name="Rectangle 147">
              <a:extLst>
                <a:ext uri="{FF2B5EF4-FFF2-40B4-BE49-F238E27FC236}">
                  <a16:creationId xmlns:a16="http://schemas.microsoft.com/office/drawing/2014/main" id="{D2EA2828-456D-FDE3-C7F6-5D7E45A9E857}"/>
                </a:ext>
              </a:extLst>
            </p:cNvPr>
            <p:cNvSpPr>
              <a:spLocks noChangeArrowheads="1"/>
            </p:cNvSpPr>
            <p:nvPr/>
          </p:nvSpPr>
          <p:spPr bwMode="auto">
            <a:xfrm>
              <a:off x="1383"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地址</a:t>
              </a:r>
            </a:p>
          </p:txBody>
        </p:sp>
        <p:sp>
          <p:nvSpPr>
            <p:cNvPr id="16" name="Rectangle 148">
              <a:extLst>
                <a:ext uri="{FF2B5EF4-FFF2-40B4-BE49-F238E27FC236}">
                  <a16:creationId xmlns:a16="http://schemas.microsoft.com/office/drawing/2014/main" id="{32BF1DBC-C2C9-EE01-1EE4-FEB8A5CF9EF4}"/>
                </a:ext>
              </a:extLst>
            </p:cNvPr>
            <p:cNvSpPr>
              <a:spLocks noChangeArrowheads="1"/>
            </p:cNvSpPr>
            <p:nvPr/>
          </p:nvSpPr>
          <p:spPr bwMode="auto">
            <a:xfrm>
              <a:off x="1972"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控制</a:t>
              </a:r>
            </a:p>
          </p:txBody>
        </p:sp>
        <p:sp>
          <p:nvSpPr>
            <p:cNvPr id="17" name="Rectangle 150">
              <a:extLst>
                <a:ext uri="{FF2B5EF4-FFF2-40B4-BE49-F238E27FC236}">
                  <a16:creationId xmlns:a16="http://schemas.microsoft.com/office/drawing/2014/main" id="{4C8CF47F-09FC-88B7-94F3-466865B0BAF5}"/>
                </a:ext>
              </a:extLst>
            </p:cNvPr>
            <p:cNvSpPr>
              <a:spLocks noChangeArrowheads="1"/>
            </p:cNvSpPr>
            <p:nvPr/>
          </p:nvSpPr>
          <p:spPr bwMode="auto">
            <a:xfrm>
              <a:off x="2562" y="2840"/>
              <a:ext cx="1179"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帧校验序列</a:t>
              </a:r>
            </a:p>
          </p:txBody>
        </p:sp>
        <p:sp>
          <p:nvSpPr>
            <p:cNvPr id="18" name="Rectangle 151">
              <a:extLst>
                <a:ext uri="{FF2B5EF4-FFF2-40B4-BE49-F238E27FC236}">
                  <a16:creationId xmlns:a16="http://schemas.microsoft.com/office/drawing/2014/main" id="{1D1E67A7-AA52-3AC4-B022-C4EA46591ACF}"/>
                </a:ext>
              </a:extLst>
            </p:cNvPr>
            <p:cNvSpPr>
              <a:spLocks noChangeArrowheads="1"/>
            </p:cNvSpPr>
            <p:nvPr/>
          </p:nvSpPr>
          <p:spPr bwMode="auto">
            <a:xfrm>
              <a:off x="3742"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19" name="Text Box 152">
              <a:extLst>
                <a:ext uri="{FF2B5EF4-FFF2-40B4-BE49-F238E27FC236}">
                  <a16:creationId xmlns:a16="http://schemas.microsoft.com/office/drawing/2014/main" id="{DAE6854A-5408-42CE-5496-B80C45E6C052}"/>
                </a:ext>
              </a:extLst>
            </p:cNvPr>
            <p:cNvSpPr txBox="1">
              <a:spLocks noChangeArrowheads="1"/>
            </p:cNvSpPr>
            <p:nvPr/>
          </p:nvSpPr>
          <p:spPr bwMode="auto">
            <a:xfrm>
              <a:off x="215" y="2885"/>
              <a:ext cx="504"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S-</a:t>
              </a:r>
              <a:r>
                <a:rPr kumimoji="0" lang="zh-CN" altLang="en-US" sz="2400" b="0" i="0" u="none" strike="noStrike" kern="1200" cap="none" spc="0" normalizeH="0" baseline="0" noProof="0">
                  <a:ln>
                    <a:noFill/>
                  </a:ln>
                  <a:solidFill>
                    <a:srgbClr val="000000"/>
                  </a:solidFill>
                  <a:effectLst/>
                  <a:uLnTx/>
                  <a:uFillTx/>
                  <a:cs typeface="+mn-ea"/>
                  <a:sym typeface="+mn-lt"/>
                </a:rPr>
                <a:t>帧</a:t>
              </a:r>
            </a:p>
          </p:txBody>
        </p:sp>
      </p:grpSp>
      <p:grpSp>
        <p:nvGrpSpPr>
          <p:cNvPr id="20" name="Group 162">
            <a:extLst>
              <a:ext uri="{FF2B5EF4-FFF2-40B4-BE49-F238E27FC236}">
                <a16:creationId xmlns:a16="http://schemas.microsoft.com/office/drawing/2014/main" id="{CBABE222-7FCC-1A1F-C7B6-81A114F730B5}"/>
              </a:ext>
            </a:extLst>
          </p:cNvPr>
          <p:cNvGrpSpPr>
            <a:grpSpLocks/>
          </p:cNvGrpSpPr>
          <p:nvPr/>
        </p:nvGrpSpPr>
        <p:grpSpPr bwMode="auto">
          <a:xfrm>
            <a:off x="906946" y="5091381"/>
            <a:ext cx="8415338" cy="585787"/>
            <a:chOff x="210" y="3339"/>
            <a:chExt cx="5301" cy="369"/>
          </a:xfrm>
        </p:grpSpPr>
        <p:sp>
          <p:nvSpPr>
            <p:cNvPr id="21" name="Rectangle 153">
              <a:extLst>
                <a:ext uri="{FF2B5EF4-FFF2-40B4-BE49-F238E27FC236}">
                  <a16:creationId xmlns:a16="http://schemas.microsoft.com/office/drawing/2014/main" id="{A6D9C92E-D9F9-2121-F887-B18E0950293E}"/>
                </a:ext>
              </a:extLst>
            </p:cNvPr>
            <p:cNvSpPr>
              <a:spLocks noChangeArrowheads="1"/>
            </p:cNvSpPr>
            <p:nvPr/>
          </p:nvSpPr>
          <p:spPr bwMode="auto">
            <a:xfrm>
              <a:off x="793" y="3339"/>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22" name="Rectangle 154">
              <a:extLst>
                <a:ext uri="{FF2B5EF4-FFF2-40B4-BE49-F238E27FC236}">
                  <a16:creationId xmlns:a16="http://schemas.microsoft.com/office/drawing/2014/main" id="{49C9DF7B-6B9E-096D-03C7-FC9814C6A91C}"/>
                </a:ext>
              </a:extLst>
            </p:cNvPr>
            <p:cNvSpPr>
              <a:spLocks noChangeArrowheads="1"/>
            </p:cNvSpPr>
            <p:nvPr/>
          </p:nvSpPr>
          <p:spPr bwMode="auto">
            <a:xfrm>
              <a:off x="1383" y="3339"/>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地址</a:t>
              </a:r>
            </a:p>
          </p:txBody>
        </p:sp>
        <p:sp>
          <p:nvSpPr>
            <p:cNvPr id="23" name="Rectangle 155">
              <a:extLst>
                <a:ext uri="{FF2B5EF4-FFF2-40B4-BE49-F238E27FC236}">
                  <a16:creationId xmlns:a16="http://schemas.microsoft.com/office/drawing/2014/main" id="{A3887233-4463-3F76-999B-50344F3F2F5B}"/>
                </a:ext>
              </a:extLst>
            </p:cNvPr>
            <p:cNvSpPr>
              <a:spLocks noChangeArrowheads="1"/>
            </p:cNvSpPr>
            <p:nvPr/>
          </p:nvSpPr>
          <p:spPr bwMode="auto">
            <a:xfrm>
              <a:off x="1972" y="3339"/>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控制</a:t>
              </a:r>
            </a:p>
          </p:txBody>
        </p:sp>
        <p:sp>
          <p:nvSpPr>
            <p:cNvPr id="24" name="Rectangle 156">
              <a:extLst>
                <a:ext uri="{FF2B5EF4-FFF2-40B4-BE49-F238E27FC236}">
                  <a16:creationId xmlns:a16="http://schemas.microsoft.com/office/drawing/2014/main" id="{812DC488-17AD-DB21-2A15-1C1559EC9057}"/>
                </a:ext>
              </a:extLst>
            </p:cNvPr>
            <p:cNvSpPr>
              <a:spLocks noChangeArrowheads="1"/>
            </p:cNvSpPr>
            <p:nvPr/>
          </p:nvSpPr>
          <p:spPr bwMode="auto">
            <a:xfrm>
              <a:off x="2562" y="3339"/>
              <a:ext cx="1179" cy="369"/>
            </a:xfrm>
            <a:prstGeom prst="rect">
              <a:avLst/>
            </a:prstGeom>
            <a:solidFill>
              <a:srgbClr val="EAEAEA"/>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管理信息</a:t>
              </a:r>
            </a:p>
          </p:txBody>
        </p:sp>
        <p:sp>
          <p:nvSpPr>
            <p:cNvPr id="25" name="Rectangle 157">
              <a:extLst>
                <a:ext uri="{FF2B5EF4-FFF2-40B4-BE49-F238E27FC236}">
                  <a16:creationId xmlns:a16="http://schemas.microsoft.com/office/drawing/2014/main" id="{82FD53E0-E830-CB28-5C17-441A0E2622A0}"/>
                </a:ext>
              </a:extLst>
            </p:cNvPr>
            <p:cNvSpPr>
              <a:spLocks noChangeArrowheads="1"/>
            </p:cNvSpPr>
            <p:nvPr/>
          </p:nvSpPr>
          <p:spPr bwMode="auto">
            <a:xfrm>
              <a:off x="3741" y="3339"/>
              <a:ext cx="1179"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帧校验序列</a:t>
              </a:r>
            </a:p>
          </p:txBody>
        </p:sp>
        <p:sp>
          <p:nvSpPr>
            <p:cNvPr id="26" name="Rectangle 158">
              <a:extLst>
                <a:ext uri="{FF2B5EF4-FFF2-40B4-BE49-F238E27FC236}">
                  <a16:creationId xmlns:a16="http://schemas.microsoft.com/office/drawing/2014/main" id="{F50D452D-964D-E089-6B7A-0521CF853130}"/>
                </a:ext>
              </a:extLst>
            </p:cNvPr>
            <p:cNvSpPr>
              <a:spLocks noChangeArrowheads="1"/>
            </p:cNvSpPr>
            <p:nvPr/>
          </p:nvSpPr>
          <p:spPr bwMode="auto">
            <a:xfrm>
              <a:off x="4921" y="3339"/>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27" name="Text Box 159">
              <a:extLst>
                <a:ext uri="{FF2B5EF4-FFF2-40B4-BE49-F238E27FC236}">
                  <a16:creationId xmlns:a16="http://schemas.microsoft.com/office/drawing/2014/main" id="{5A698075-3CDC-2D07-C1E6-FB7E9BA4425C}"/>
                </a:ext>
              </a:extLst>
            </p:cNvPr>
            <p:cNvSpPr txBox="1">
              <a:spLocks noChangeArrowheads="1"/>
            </p:cNvSpPr>
            <p:nvPr/>
          </p:nvSpPr>
          <p:spPr bwMode="auto">
            <a:xfrm>
              <a:off x="210" y="3384"/>
              <a:ext cx="515"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U-</a:t>
              </a:r>
              <a:r>
                <a:rPr kumimoji="0" lang="zh-CN" altLang="en-US" sz="2400" b="0" i="0" u="none" strike="noStrike" kern="1200" cap="none" spc="0" normalizeH="0" baseline="0" noProof="0">
                  <a:ln>
                    <a:noFill/>
                  </a:ln>
                  <a:solidFill>
                    <a:srgbClr val="000000"/>
                  </a:solidFill>
                  <a:effectLst/>
                  <a:uLnTx/>
                  <a:uFillTx/>
                  <a:cs typeface="+mn-ea"/>
                  <a:sym typeface="+mn-lt"/>
                </a:rPr>
                <a:t>帧</a:t>
              </a:r>
            </a:p>
          </p:txBody>
        </p:sp>
      </p:grpSp>
    </p:spTree>
    <p:extLst>
      <p:ext uri="{BB962C8B-B14F-4D97-AF65-F5344CB8AC3E}">
        <p14:creationId xmlns:p14="http://schemas.microsoft.com/office/powerpoint/2010/main" val="2489105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BB3675-15AB-9CCC-2968-36AC4DF57F1C}"/>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帧格式：标志字段</a:t>
            </a:r>
            <a:endParaRPr lang="zh-CN" altLang="en-US" dirty="0"/>
          </a:p>
        </p:txBody>
      </p:sp>
      <p:sp>
        <p:nvSpPr>
          <p:cNvPr id="3" name="内容占位符 2">
            <a:extLst>
              <a:ext uri="{FF2B5EF4-FFF2-40B4-BE49-F238E27FC236}">
                <a16:creationId xmlns:a16="http://schemas.microsoft.com/office/drawing/2014/main" id="{724B81E3-D5AF-014F-D5CD-FDC761EE28D6}"/>
              </a:ext>
            </a:extLst>
          </p:cNvPr>
          <p:cNvSpPr>
            <a:spLocks noGrp="1"/>
          </p:cNvSpPr>
          <p:nvPr>
            <p:ph idx="1"/>
          </p:nvPr>
        </p:nvSpPr>
        <p:spPr>
          <a:xfrm>
            <a:off x="638175" y="2789058"/>
            <a:ext cx="10858500" cy="3620632"/>
          </a:xfrm>
        </p:spPr>
        <p:txBody>
          <a:bodyPr>
            <a:normAutofit/>
          </a:bodyPr>
          <a:lstStyle/>
          <a:p>
            <a:pPr marR="0" lvl="0" algn="l" defTabSz="914400" rtl="0" eaLnBrk="1" fontAlgn="base" latinLnBrk="0" hangingPunct="1">
              <a:lnSpc>
                <a:spcPct val="120000"/>
              </a:lnSpc>
              <a:spcBef>
                <a:spcPts val="0"/>
              </a:spcBef>
              <a:buSzPct val="80000"/>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一个字节</a:t>
            </a:r>
            <a:r>
              <a:rPr kumimoji="0" lang="en-US" altLang="zh-CN" sz="2400" b="0" i="0" u="none" strike="noStrike" kern="1200" cap="none" spc="0" normalizeH="0" baseline="0" noProof="0" dirty="0">
                <a:ln>
                  <a:noFill/>
                </a:ln>
                <a:solidFill>
                  <a:srgbClr val="000000"/>
                </a:solidFill>
                <a:effectLst/>
                <a:uLnTx/>
                <a:uFillTx/>
                <a:cs typeface="+mn-ea"/>
                <a:sym typeface="+mn-lt"/>
              </a:rPr>
              <a:t>(8</a:t>
            </a:r>
            <a:r>
              <a:rPr kumimoji="0" lang="zh-CN" altLang="en-US" sz="2400" b="0" i="0" u="none" strike="noStrike" kern="1200" cap="none" spc="0" normalizeH="0" baseline="0" noProof="0" dirty="0">
                <a:ln>
                  <a:noFill/>
                </a:ln>
                <a:solidFill>
                  <a:srgbClr val="000000"/>
                </a:solidFill>
                <a:effectLst/>
                <a:uLnTx/>
                <a:uFillTx/>
                <a:cs typeface="+mn-ea"/>
                <a:sym typeface="+mn-lt"/>
              </a:rPr>
              <a:t>位</a:t>
            </a:r>
            <a:r>
              <a:rPr kumimoji="0" lang="en-US" altLang="zh-CN" sz="2400" b="0" i="0" u="none" strike="noStrike" kern="1200" cap="none" spc="0" normalizeH="0" baseline="0" noProof="0" dirty="0">
                <a:ln>
                  <a:noFill/>
                </a:ln>
                <a:solidFill>
                  <a:srgbClr val="000000"/>
                </a:solidFill>
                <a:effectLst/>
                <a:uLnTx/>
                <a:uFillTx/>
                <a:cs typeface="+mn-ea"/>
                <a:sym typeface="+mn-lt"/>
              </a:rPr>
              <a:t>)</a:t>
            </a:r>
            <a:r>
              <a:rPr kumimoji="0" lang="zh-CN" altLang="en-US" sz="2400" b="0" i="0" u="none" strike="noStrike" kern="1200" cap="none" spc="0" normalizeH="0" baseline="0" noProof="0" dirty="0">
                <a:ln>
                  <a:noFill/>
                </a:ln>
                <a:solidFill>
                  <a:srgbClr val="000000"/>
                </a:solidFill>
                <a:effectLst/>
                <a:uLnTx/>
                <a:uFillTx/>
                <a:cs typeface="+mn-ea"/>
                <a:sym typeface="+mn-lt"/>
              </a:rPr>
              <a:t>，其比特模式为</a:t>
            </a:r>
            <a:r>
              <a:rPr kumimoji="0" lang="en-US" altLang="zh-CN" sz="2400" b="0" i="0" u="none" strike="noStrike" kern="1200" cap="none" spc="0" normalizeH="0" baseline="0" noProof="0" dirty="0">
                <a:ln>
                  <a:noFill/>
                </a:ln>
                <a:solidFill>
                  <a:srgbClr val="000000"/>
                </a:solidFill>
                <a:effectLst/>
                <a:uLnTx/>
                <a:uFillTx/>
                <a:cs typeface="+mn-ea"/>
                <a:sym typeface="+mn-lt"/>
              </a:rPr>
              <a:t>01111110</a:t>
            </a:r>
            <a:r>
              <a:rPr kumimoji="0" lang="zh-CN" altLang="en-US" sz="2400" b="0" i="0" u="none" strike="noStrike" kern="1200" cap="none" spc="0" normalizeH="0" baseline="0" noProof="0" dirty="0">
                <a:ln>
                  <a:noFill/>
                </a:ln>
                <a:solidFill>
                  <a:srgbClr val="000000"/>
                </a:solidFill>
                <a:effectLst/>
                <a:uLnTx/>
                <a:uFillTx/>
                <a:cs typeface="+mn-ea"/>
                <a:sym typeface="+mn-lt"/>
              </a:rPr>
              <a:t>；表示一个帧的开始和结束，并且为接收方提供同步手段。</a:t>
            </a:r>
          </a:p>
          <a:p>
            <a:pPr marR="0" lvl="0" algn="l" defTabSz="914400" rtl="0" eaLnBrk="1" fontAlgn="base" latinLnBrk="0" hangingPunct="1">
              <a:lnSpc>
                <a:spcPct val="120000"/>
              </a:lnSpc>
              <a:spcBef>
                <a:spcPts val="0"/>
              </a:spcBef>
              <a:buSzPct val="80000"/>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成帧方法：</a:t>
            </a:r>
            <a:r>
              <a:rPr kumimoji="0" lang="zh-CN" altLang="en-US" sz="2400" b="0" i="0" u="none" strike="noStrike" kern="1200" cap="none" spc="0" normalizeH="0" baseline="0" noProof="0" dirty="0">
                <a:ln>
                  <a:noFill/>
                </a:ln>
                <a:solidFill>
                  <a:srgbClr val="C00000"/>
                </a:solidFill>
                <a:effectLst/>
                <a:uLnTx/>
                <a:uFillTx/>
                <a:cs typeface="+mn-ea"/>
                <a:sym typeface="+mn-lt"/>
              </a:rPr>
              <a:t>比特填充法</a:t>
            </a:r>
          </a:p>
          <a:p>
            <a:pPr marL="800100" marR="0" lvl="1" indent="-342900" algn="l" defTabSz="914400" rtl="0" eaLnBrk="1" fontAlgn="base" latinLnBrk="0" hangingPunct="1">
              <a:lnSpc>
                <a:spcPct val="120000"/>
              </a:lnSpc>
              <a:spcBef>
                <a:spcPts val="0"/>
              </a:spcBef>
              <a:buSzPct val="80000"/>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发送方发送一个含有五个以上连续</a:t>
            </a:r>
            <a:r>
              <a:rPr kumimoji="0" lang="en-US" altLang="zh-CN" sz="2000" b="0" i="0" u="none" strike="noStrike" kern="1200" cap="none" spc="0" normalizeH="0" baseline="0" noProof="0" dirty="0">
                <a:ln>
                  <a:noFill/>
                </a:ln>
                <a:solidFill>
                  <a:srgbClr val="000000"/>
                </a:solidFill>
                <a:effectLst/>
                <a:uLnTx/>
                <a:uFillTx/>
                <a:cs typeface="+mn-ea"/>
                <a:sym typeface="+mn-lt"/>
              </a:rPr>
              <a:t>1</a:t>
            </a:r>
            <a:r>
              <a:rPr kumimoji="0" lang="zh-CN" altLang="en-US" sz="2000" b="0" i="0" u="none" strike="noStrike" kern="1200" cap="none" spc="0" normalizeH="0" baseline="0" noProof="0" dirty="0">
                <a:ln>
                  <a:noFill/>
                </a:ln>
                <a:solidFill>
                  <a:srgbClr val="000000"/>
                </a:solidFill>
                <a:effectLst/>
                <a:uLnTx/>
                <a:uFillTx/>
                <a:cs typeface="+mn-ea"/>
                <a:sym typeface="+mn-lt"/>
              </a:rPr>
              <a:t>的数据时，它总是在第五个</a:t>
            </a:r>
            <a:r>
              <a:rPr kumimoji="0" lang="en-US" altLang="zh-CN" sz="2000" b="0" i="0" u="none" strike="noStrike" kern="1200" cap="none" spc="0" normalizeH="0" baseline="0" noProof="0" dirty="0">
                <a:ln>
                  <a:noFill/>
                </a:ln>
                <a:solidFill>
                  <a:srgbClr val="000000"/>
                </a:solidFill>
                <a:effectLst/>
                <a:uLnTx/>
                <a:uFillTx/>
                <a:cs typeface="+mn-ea"/>
                <a:sym typeface="+mn-lt"/>
              </a:rPr>
              <a:t>1</a:t>
            </a:r>
            <a:r>
              <a:rPr kumimoji="0" lang="zh-CN" altLang="en-US" sz="2000" b="0" i="0" u="none" strike="noStrike" kern="1200" cap="none" spc="0" normalizeH="0" baseline="0" noProof="0" dirty="0">
                <a:ln>
                  <a:noFill/>
                </a:ln>
                <a:solidFill>
                  <a:srgbClr val="000000"/>
                </a:solidFill>
                <a:effectLst/>
                <a:uLnTx/>
                <a:uFillTx/>
                <a:cs typeface="+mn-ea"/>
                <a:sym typeface="+mn-lt"/>
              </a:rPr>
              <a:t>后面插入一个冗余的</a:t>
            </a:r>
            <a:r>
              <a:rPr kumimoji="0" lang="en-US" altLang="zh-CN" sz="2000" b="0" i="0" u="none" strike="noStrike" kern="1200" cap="none" spc="0" normalizeH="0" baseline="0" noProof="0" dirty="0">
                <a:ln>
                  <a:noFill/>
                </a:ln>
                <a:solidFill>
                  <a:srgbClr val="000000"/>
                </a:solidFill>
                <a:effectLst/>
                <a:uLnTx/>
                <a:uFillTx/>
                <a:cs typeface="+mn-ea"/>
                <a:sym typeface="+mn-lt"/>
              </a:rPr>
              <a:t>0</a:t>
            </a:r>
            <a:r>
              <a:rPr kumimoji="0" lang="zh-CN" altLang="en-US" sz="2000" b="0" i="0" u="none" strike="noStrike" kern="1200" cap="none" spc="0" normalizeH="0" baseline="0" noProof="0" dirty="0">
                <a:ln>
                  <a:noFill/>
                </a:ln>
                <a:solidFill>
                  <a:srgbClr val="000000"/>
                </a:solidFill>
                <a:effectLst/>
                <a:uLnTx/>
                <a:uFillTx/>
                <a:cs typeface="+mn-ea"/>
                <a:sym typeface="+mn-lt"/>
              </a:rPr>
              <a:t>。不管第六个比特是</a:t>
            </a:r>
            <a:r>
              <a:rPr kumimoji="0" lang="en-US" altLang="zh-CN" sz="2000" b="0" i="0" u="none" strike="noStrike" kern="1200" cap="none" spc="0" normalizeH="0" baseline="0" noProof="0" dirty="0">
                <a:ln>
                  <a:noFill/>
                </a:ln>
                <a:solidFill>
                  <a:srgbClr val="000000"/>
                </a:solidFill>
                <a:effectLst/>
                <a:uLnTx/>
                <a:uFillTx/>
                <a:cs typeface="+mn-ea"/>
                <a:sym typeface="+mn-lt"/>
              </a:rPr>
              <a:t>0</a:t>
            </a:r>
            <a:r>
              <a:rPr kumimoji="0" lang="zh-CN" altLang="en-US" sz="2000" b="0" i="0" u="none" strike="noStrike" kern="1200" cap="none" spc="0" normalizeH="0" baseline="0" noProof="0" dirty="0">
                <a:ln>
                  <a:noFill/>
                </a:ln>
                <a:solidFill>
                  <a:srgbClr val="000000"/>
                </a:solidFill>
                <a:effectLst/>
                <a:uLnTx/>
                <a:uFillTx/>
                <a:cs typeface="+mn-ea"/>
                <a:sym typeface="+mn-lt"/>
              </a:rPr>
              <a:t>还是</a:t>
            </a:r>
            <a:r>
              <a:rPr kumimoji="0" lang="en-US" altLang="zh-CN" sz="2000" b="0" i="0" u="none" strike="noStrike" kern="1200" cap="none" spc="0" normalizeH="0" baseline="0" noProof="0" dirty="0">
                <a:ln>
                  <a:noFill/>
                </a:ln>
                <a:solidFill>
                  <a:srgbClr val="000000"/>
                </a:solidFill>
                <a:effectLst/>
                <a:uLnTx/>
                <a:uFillTx/>
                <a:cs typeface="+mn-ea"/>
                <a:sym typeface="+mn-lt"/>
              </a:rPr>
              <a:t>1</a:t>
            </a:r>
          </a:p>
          <a:p>
            <a:pPr marL="800100" marR="0" lvl="1" indent="-342900" algn="l" defTabSz="914400" rtl="0" eaLnBrk="1" fontAlgn="base" latinLnBrk="0" hangingPunct="1">
              <a:lnSpc>
                <a:spcPct val="120000"/>
              </a:lnSpc>
              <a:spcBef>
                <a:spcPts val="0"/>
              </a:spcBef>
              <a:buSzPct val="80000"/>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接收方接收时作相反的动作</a:t>
            </a:r>
            <a:r>
              <a:rPr kumimoji="0" lang="en-US" altLang="zh-CN" sz="2000" b="0" i="0" u="none" strike="noStrike" kern="1200" cap="none" spc="0" normalizeH="0" baseline="0" noProof="0" dirty="0">
                <a:ln>
                  <a:noFill/>
                </a:ln>
                <a:solidFill>
                  <a:srgbClr val="000000"/>
                </a:solidFill>
                <a:effectLst/>
                <a:uLnTx/>
                <a:uFillTx/>
                <a:cs typeface="+mn-ea"/>
                <a:sym typeface="+mn-lt"/>
              </a:rPr>
              <a:t>(</a:t>
            </a:r>
            <a:r>
              <a:rPr kumimoji="0" lang="zh-CN" altLang="en-US" sz="2000" b="0" i="0" u="none" strike="noStrike" kern="1200" cap="none" spc="0" normalizeH="0" baseline="0" noProof="0" dirty="0">
                <a:ln>
                  <a:noFill/>
                </a:ln>
                <a:solidFill>
                  <a:srgbClr val="000000"/>
                </a:solidFill>
                <a:effectLst/>
                <a:uLnTx/>
                <a:uFillTx/>
                <a:cs typeface="+mn-ea"/>
                <a:sym typeface="+mn-lt"/>
              </a:rPr>
              <a:t>去掉</a:t>
            </a:r>
            <a:r>
              <a:rPr kumimoji="0" lang="en-US" altLang="zh-CN" sz="2000" b="0" i="0" u="none" strike="noStrike" kern="1200" cap="none" spc="0" normalizeH="0" baseline="0" noProof="0" dirty="0">
                <a:ln>
                  <a:noFill/>
                </a:ln>
                <a:solidFill>
                  <a:srgbClr val="000000"/>
                </a:solidFill>
                <a:effectLst/>
                <a:uLnTx/>
                <a:uFillTx/>
                <a:cs typeface="+mn-ea"/>
                <a:sym typeface="+mn-lt"/>
              </a:rPr>
              <a:t>5</a:t>
            </a:r>
            <a:r>
              <a:rPr kumimoji="0" lang="zh-CN" altLang="en-US" sz="2000" b="0" i="0" u="none" strike="noStrike" kern="1200" cap="none" spc="0" normalizeH="0" baseline="0" noProof="0" dirty="0">
                <a:ln>
                  <a:noFill/>
                </a:ln>
                <a:solidFill>
                  <a:srgbClr val="000000"/>
                </a:solidFill>
                <a:effectLst/>
                <a:uLnTx/>
                <a:uFillTx/>
                <a:cs typeface="+mn-ea"/>
                <a:sym typeface="+mn-lt"/>
              </a:rPr>
              <a:t>个</a:t>
            </a:r>
            <a:r>
              <a:rPr kumimoji="0" lang="en-US" altLang="zh-CN" sz="2000" b="0" i="0" u="none" strike="noStrike" kern="1200" cap="none" spc="0" normalizeH="0" baseline="0" noProof="0" dirty="0">
                <a:ln>
                  <a:noFill/>
                </a:ln>
                <a:solidFill>
                  <a:srgbClr val="000000"/>
                </a:solidFill>
                <a:effectLst/>
                <a:uLnTx/>
                <a:uFillTx/>
                <a:cs typeface="+mn-ea"/>
                <a:sym typeface="+mn-lt"/>
              </a:rPr>
              <a:t>1</a:t>
            </a:r>
            <a:r>
              <a:rPr kumimoji="0" lang="zh-CN" altLang="en-US" sz="2000" b="0" i="0" u="none" strike="noStrike" kern="1200" cap="none" spc="0" normalizeH="0" baseline="0" noProof="0" dirty="0">
                <a:ln>
                  <a:noFill/>
                </a:ln>
                <a:solidFill>
                  <a:srgbClr val="000000"/>
                </a:solidFill>
                <a:effectLst/>
                <a:uLnTx/>
                <a:uFillTx/>
                <a:cs typeface="+mn-ea"/>
                <a:sym typeface="+mn-lt"/>
              </a:rPr>
              <a:t>后面的零</a:t>
            </a:r>
            <a:r>
              <a:rPr kumimoji="0" lang="en-US" altLang="zh-CN" sz="2000" b="0" i="0" u="none" strike="noStrike" kern="1200" cap="none" spc="0" normalizeH="0" baseline="0" noProof="0" dirty="0">
                <a:ln>
                  <a:noFill/>
                </a:ln>
                <a:solidFill>
                  <a:srgbClr val="000000"/>
                </a:solidFill>
                <a:effectLst/>
                <a:uLnTx/>
                <a:uFillTx/>
                <a:cs typeface="+mn-ea"/>
                <a:sym typeface="+mn-lt"/>
              </a:rPr>
              <a:t>)</a:t>
            </a:r>
            <a:r>
              <a:rPr kumimoji="0" lang="zh-CN" altLang="en-US" sz="2000" b="0" i="0" u="none" strike="noStrike" kern="1200" cap="none" spc="0" normalizeH="0" baseline="0" noProof="0" dirty="0">
                <a:ln>
                  <a:noFill/>
                </a:ln>
                <a:solidFill>
                  <a:srgbClr val="000000"/>
                </a:solidFill>
                <a:effectLst/>
                <a:uLnTx/>
                <a:uFillTx/>
                <a:cs typeface="+mn-ea"/>
                <a:sym typeface="+mn-lt"/>
              </a:rPr>
              <a:t>。</a:t>
            </a:r>
          </a:p>
          <a:p>
            <a:pPr marL="800100" marR="0" lvl="1" indent="-342900" algn="l" defTabSz="914400" rtl="0" eaLnBrk="1" fontAlgn="base" latinLnBrk="0" hangingPunct="1">
              <a:lnSpc>
                <a:spcPct val="120000"/>
              </a:lnSpc>
              <a:spcBef>
                <a:spcPts val="0"/>
              </a:spcBef>
              <a:buSzPct val="80000"/>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例如：</a:t>
            </a:r>
          </a:p>
          <a:p>
            <a:pPr marL="800100" marR="0" lvl="1" indent="-342900" algn="l" defTabSz="914400" rtl="0" eaLnBrk="1" fontAlgn="base" latinLnBrk="0" hangingPunct="1">
              <a:lnSpc>
                <a:spcPct val="120000"/>
              </a:lnSpc>
              <a:spcBef>
                <a:spcPts val="0"/>
              </a:spcBef>
              <a:buSzPct val="80000"/>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	要发送的序列是</a:t>
            </a:r>
            <a:r>
              <a:rPr kumimoji="0" lang="en-US" altLang="zh-CN" sz="2000" b="0" i="0" u="none" strike="noStrike" kern="1200" cap="none" spc="0" normalizeH="0" baseline="0" noProof="0" dirty="0">
                <a:ln>
                  <a:noFill/>
                </a:ln>
                <a:solidFill>
                  <a:srgbClr val="000000"/>
                </a:solidFill>
                <a:effectLst/>
                <a:uLnTx/>
                <a:uFillTx/>
                <a:cs typeface="+mn-ea"/>
                <a:sym typeface="+mn-lt"/>
              </a:rPr>
              <a:t>01111101111110</a:t>
            </a:r>
            <a:r>
              <a:rPr kumimoji="0" lang="zh-CN" altLang="en-US" sz="2000" b="0" i="0" u="none" strike="noStrike" kern="1200" cap="none" spc="0" normalizeH="0" baseline="0" noProof="0" dirty="0">
                <a:ln>
                  <a:noFill/>
                </a:ln>
                <a:solidFill>
                  <a:srgbClr val="000000"/>
                </a:solidFill>
                <a:effectLst/>
                <a:uLnTx/>
                <a:uFillTx/>
                <a:cs typeface="+mn-ea"/>
                <a:sym typeface="+mn-lt"/>
              </a:rPr>
              <a:t>，发送时变成</a:t>
            </a:r>
            <a:r>
              <a:rPr kumimoji="0" lang="en-US" altLang="zh-CN" sz="2000" b="0" i="0" u="none" strike="noStrike" kern="1200" cap="none" spc="0" normalizeH="0" baseline="0" noProof="0" dirty="0">
                <a:ln>
                  <a:noFill/>
                </a:ln>
                <a:solidFill>
                  <a:srgbClr val="000000"/>
                </a:solidFill>
                <a:effectLst/>
                <a:uLnTx/>
                <a:uFillTx/>
                <a:cs typeface="+mn-ea"/>
                <a:sym typeface="+mn-lt"/>
              </a:rPr>
              <a:t>011111</a:t>
            </a:r>
            <a:r>
              <a:rPr kumimoji="0" lang="en-US" altLang="zh-CN" sz="2000" b="0" i="0" u="none" strike="noStrike" kern="1200" cap="none" spc="0" normalizeH="0" baseline="0" noProof="0" dirty="0">
                <a:ln>
                  <a:noFill/>
                </a:ln>
                <a:solidFill>
                  <a:srgbClr val="FF3300"/>
                </a:solidFill>
                <a:effectLst/>
                <a:uLnTx/>
                <a:uFillTx/>
                <a:cs typeface="+mn-ea"/>
                <a:sym typeface="+mn-lt"/>
              </a:rPr>
              <a:t>0</a:t>
            </a:r>
            <a:r>
              <a:rPr kumimoji="0" lang="en-US" altLang="zh-CN" sz="2000" b="0" i="0" u="none" strike="noStrike" kern="1200" cap="none" spc="0" normalizeH="0" baseline="0" noProof="0" dirty="0">
                <a:ln>
                  <a:noFill/>
                </a:ln>
                <a:solidFill>
                  <a:srgbClr val="000000"/>
                </a:solidFill>
                <a:effectLst/>
                <a:uLnTx/>
                <a:uFillTx/>
                <a:cs typeface="+mn-ea"/>
                <a:sym typeface="+mn-lt"/>
              </a:rPr>
              <a:t>011111</a:t>
            </a:r>
            <a:r>
              <a:rPr kumimoji="0" lang="en-US" altLang="zh-CN" sz="2000" b="0" i="0" u="none" strike="noStrike" kern="1200" cap="none" spc="0" normalizeH="0" baseline="0" noProof="0" dirty="0">
                <a:ln>
                  <a:noFill/>
                </a:ln>
                <a:solidFill>
                  <a:srgbClr val="FF3300"/>
                </a:solidFill>
                <a:effectLst/>
                <a:uLnTx/>
                <a:uFillTx/>
                <a:cs typeface="+mn-ea"/>
                <a:sym typeface="+mn-lt"/>
              </a:rPr>
              <a:t>0</a:t>
            </a:r>
            <a:r>
              <a:rPr kumimoji="0" lang="en-US" altLang="zh-CN" sz="2000" b="0" i="0" u="none" strike="noStrike" kern="1200" cap="none" spc="0" normalizeH="0" baseline="0" noProof="0" dirty="0">
                <a:ln>
                  <a:noFill/>
                </a:ln>
                <a:solidFill>
                  <a:srgbClr val="000000"/>
                </a:solidFill>
                <a:effectLst/>
                <a:uLnTx/>
                <a:uFillTx/>
                <a:cs typeface="+mn-ea"/>
                <a:sym typeface="+mn-lt"/>
              </a:rPr>
              <a:t>10</a:t>
            </a:r>
          </a:p>
          <a:p>
            <a:endParaRPr lang="zh-CN" altLang="en-US" dirty="0"/>
          </a:p>
        </p:txBody>
      </p:sp>
      <p:sp>
        <p:nvSpPr>
          <p:cNvPr id="4" name="灯片编号占位符 3">
            <a:extLst>
              <a:ext uri="{FF2B5EF4-FFF2-40B4-BE49-F238E27FC236}">
                <a16:creationId xmlns:a16="http://schemas.microsoft.com/office/drawing/2014/main" id="{C49EEB88-43E5-EB6C-CD80-87FF8EEC39E7}"/>
              </a:ext>
            </a:extLst>
          </p:cNvPr>
          <p:cNvSpPr>
            <a:spLocks noGrp="1"/>
          </p:cNvSpPr>
          <p:nvPr>
            <p:ph type="sldNum" sz="quarter" idx="12"/>
          </p:nvPr>
        </p:nvSpPr>
        <p:spPr/>
        <p:txBody>
          <a:bodyPr/>
          <a:lstStyle/>
          <a:p>
            <a:fld id="{C8BB1146-E542-4D4E-B8E9-6919A11DDD48}" type="slidenum">
              <a:rPr lang="en-US" smtClean="0"/>
              <a:t>86</a:t>
            </a:fld>
            <a:endParaRPr lang="en-US"/>
          </a:p>
        </p:txBody>
      </p:sp>
      <p:grpSp>
        <p:nvGrpSpPr>
          <p:cNvPr id="5" name="Group 4">
            <a:extLst>
              <a:ext uri="{FF2B5EF4-FFF2-40B4-BE49-F238E27FC236}">
                <a16:creationId xmlns:a16="http://schemas.microsoft.com/office/drawing/2014/main" id="{7B51E0F3-7869-13C6-C77A-C3B564F10A98}"/>
              </a:ext>
            </a:extLst>
          </p:cNvPr>
          <p:cNvGrpSpPr>
            <a:grpSpLocks/>
          </p:cNvGrpSpPr>
          <p:nvPr/>
        </p:nvGrpSpPr>
        <p:grpSpPr bwMode="auto">
          <a:xfrm>
            <a:off x="2323164" y="1455078"/>
            <a:ext cx="7558371" cy="673375"/>
            <a:chOff x="657" y="799"/>
            <a:chExt cx="4717" cy="369"/>
          </a:xfrm>
        </p:grpSpPr>
        <p:sp>
          <p:nvSpPr>
            <p:cNvPr id="6" name="Rectangle 5">
              <a:extLst>
                <a:ext uri="{FF2B5EF4-FFF2-40B4-BE49-F238E27FC236}">
                  <a16:creationId xmlns:a16="http://schemas.microsoft.com/office/drawing/2014/main" id="{B8A4468A-2AC8-1FC9-BA5F-DB37A28EAB47}"/>
                </a:ext>
              </a:extLst>
            </p:cNvPr>
            <p:cNvSpPr>
              <a:spLocks noChangeArrowheads="1"/>
            </p:cNvSpPr>
            <p:nvPr/>
          </p:nvSpPr>
          <p:spPr bwMode="auto">
            <a:xfrm>
              <a:off x="657" y="799"/>
              <a:ext cx="590" cy="369"/>
            </a:xfrm>
            <a:prstGeom prst="rect">
              <a:avLst/>
            </a:prstGeom>
            <a:solidFill>
              <a:srgbClr val="C00000">
                <a:alpha val="59000"/>
              </a:srgbClr>
            </a:solidFill>
            <a:ln w="38100" algn="ctr">
              <a:solidFill>
                <a:srgbClr val="C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FFFFFF"/>
                  </a:solidFill>
                  <a:effectLst/>
                  <a:uLnTx/>
                  <a:uFillTx/>
                  <a:cs typeface="+mn-ea"/>
                  <a:sym typeface="+mn-lt"/>
                </a:rPr>
                <a:t>标志</a:t>
              </a:r>
              <a:r>
                <a:rPr kumimoji="0" lang="en-US" altLang="zh-CN" sz="1100" b="1" i="0" u="none" strike="noStrike" kern="0" cap="none" spc="0" normalizeH="0" baseline="0" noProof="0" dirty="0">
                  <a:ln>
                    <a:noFill/>
                  </a:ln>
                  <a:solidFill>
                    <a:srgbClr val="FFFFFF"/>
                  </a:solidFill>
                  <a:effectLst/>
                  <a:uLnTx/>
                  <a:uFillTx/>
                  <a:cs typeface="+mn-ea"/>
                  <a:sym typeface="+mn-lt"/>
                </a:rPr>
                <a:t>01111110</a:t>
              </a:r>
            </a:p>
          </p:txBody>
        </p:sp>
        <p:sp>
          <p:nvSpPr>
            <p:cNvPr id="7" name="Rectangle 6">
              <a:extLst>
                <a:ext uri="{FF2B5EF4-FFF2-40B4-BE49-F238E27FC236}">
                  <a16:creationId xmlns:a16="http://schemas.microsoft.com/office/drawing/2014/main" id="{02C5EA0E-116C-6D13-7ACD-B20DE9CF699A}"/>
                </a:ext>
              </a:extLst>
            </p:cNvPr>
            <p:cNvSpPr>
              <a:spLocks noChangeArrowheads="1"/>
            </p:cNvSpPr>
            <p:nvPr/>
          </p:nvSpPr>
          <p:spPr bwMode="auto">
            <a:xfrm>
              <a:off x="1247" y="799"/>
              <a:ext cx="590"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地址</a:t>
              </a:r>
            </a:p>
          </p:txBody>
        </p:sp>
        <p:sp>
          <p:nvSpPr>
            <p:cNvPr id="8" name="Rectangle 7">
              <a:extLst>
                <a:ext uri="{FF2B5EF4-FFF2-40B4-BE49-F238E27FC236}">
                  <a16:creationId xmlns:a16="http://schemas.microsoft.com/office/drawing/2014/main" id="{97211889-D04D-F60F-F9A1-0ED370F67261}"/>
                </a:ext>
              </a:extLst>
            </p:cNvPr>
            <p:cNvSpPr>
              <a:spLocks noChangeArrowheads="1"/>
            </p:cNvSpPr>
            <p:nvPr/>
          </p:nvSpPr>
          <p:spPr bwMode="auto">
            <a:xfrm>
              <a:off x="1836" y="799"/>
              <a:ext cx="590" cy="369"/>
            </a:xfrm>
            <a:prstGeom prst="rect">
              <a:avLst/>
            </a:prstGeom>
            <a:solidFill>
              <a:srgbClr val="808080">
                <a:alpha val="60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effectLst/>
                  <a:uLnTx/>
                  <a:uFillTx/>
                  <a:cs typeface="+mn-ea"/>
                  <a:sym typeface="+mn-lt"/>
                </a:rPr>
                <a:t>控制</a:t>
              </a:r>
            </a:p>
          </p:txBody>
        </p:sp>
        <p:sp>
          <p:nvSpPr>
            <p:cNvPr id="9" name="Rectangle 8">
              <a:extLst>
                <a:ext uri="{FF2B5EF4-FFF2-40B4-BE49-F238E27FC236}">
                  <a16:creationId xmlns:a16="http://schemas.microsoft.com/office/drawing/2014/main" id="{7AA291E0-8F28-1BC5-09F2-3173A6016A55}"/>
                </a:ext>
              </a:extLst>
            </p:cNvPr>
            <p:cNvSpPr>
              <a:spLocks noChangeArrowheads="1"/>
            </p:cNvSpPr>
            <p:nvPr/>
          </p:nvSpPr>
          <p:spPr bwMode="auto">
            <a:xfrm>
              <a:off x="2426" y="799"/>
              <a:ext cx="1179" cy="369"/>
            </a:xfrm>
            <a:prstGeom prst="rect">
              <a:avLst/>
            </a:prstGeom>
            <a:noFill/>
            <a:ln w="19050" algn="ctr">
              <a:solidFill>
                <a:srgbClr val="000000">
                  <a:alpha val="34000"/>
                </a:srgb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cs typeface="+mn-ea"/>
                  <a:sym typeface="+mn-lt"/>
                </a:rPr>
                <a:t>信息</a:t>
              </a:r>
            </a:p>
          </p:txBody>
        </p:sp>
        <p:sp>
          <p:nvSpPr>
            <p:cNvPr id="10" name="Rectangle 9">
              <a:extLst>
                <a:ext uri="{FF2B5EF4-FFF2-40B4-BE49-F238E27FC236}">
                  <a16:creationId xmlns:a16="http://schemas.microsoft.com/office/drawing/2014/main" id="{1110976E-81CD-9F5F-1B45-760E582E57EE}"/>
                </a:ext>
              </a:extLst>
            </p:cNvPr>
            <p:cNvSpPr>
              <a:spLocks noChangeArrowheads="1"/>
            </p:cNvSpPr>
            <p:nvPr/>
          </p:nvSpPr>
          <p:spPr bwMode="auto">
            <a:xfrm>
              <a:off x="3605" y="799"/>
              <a:ext cx="1179"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cs typeface="+mn-ea"/>
                  <a:sym typeface="+mn-lt"/>
                </a:rPr>
                <a:t>帧校验序列</a:t>
              </a:r>
            </a:p>
          </p:txBody>
        </p:sp>
        <p:sp>
          <p:nvSpPr>
            <p:cNvPr id="11" name="Rectangle 10">
              <a:extLst>
                <a:ext uri="{FF2B5EF4-FFF2-40B4-BE49-F238E27FC236}">
                  <a16:creationId xmlns:a16="http://schemas.microsoft.com/office/drawing/2014/main" id="{80C20665-9001-188A-74E6-E8B4C681142D}"/>
                </a:ext>
              </a:extLst>
            </p:cNvPr>
            <p:cNvSpPr>
              <a:spLocks noChangeArrowheads="1"/>
            </p:cNvSpPr>
            <p:nvPr/>
          </p:nvSpPr>
          <p:spPr bwMode="auto">
            <a:xfrm>
              <a:off x="4784" y="799"/>
              <a:ext cx="590" cy="369"/>
            </a:xfrm>
            <a:prstGeom prst="rect">
              <a:avLst/>
            </a:prstGeom>
            <a:solidFill>
              <a:srgbClr val="C00000">
                <a:alpha val="59000"/>
              </a:srgbClr>
            </a:solidFill>
            <a:ln w="38100" algn="ctr">
              <a:solidFill>
                <a:srgbClr val="C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FFFFFF"/>
                  </a:solidFill>
                  <a:effectLst/>
                  <a:uLnTx/>
                  <a:uFillTx/>
                  <a:cs typeface="+mn-ea"/>
                  <a:sym typeface="+mn-lt"/>
                </a:rPr>
                <a:t>标志</a:t>
              </a:r>
              <a:r>
                <a:rPr kumimoji="0" lang="en-US" altLang="zh-CN" sz="1100" b="1" i="0" u="none" strike="noStrike" kern="0" cap="none" spc="0" normalizeH="0" baseline="0" noProof="0" dirty="0">
                  <a:ln>
                    <a:noFill/>
                  </a:ln>
                  <a:solidFill>
                    <a:srgbClr val="FFFFFF"/>
                  </a:solidFill>
                  <a:effectLst/>
                  <a:uLnTx/>
                  <a:uFillTx/>
                  <a:cs typeface="+mn-ea"/>
                  <a:sym typeface="+mn-lt"/>
                </a:rPr>
                <a:t>01111110</a:t>
              </a:r>
            </a:p>
          </p:txBody>
        </p:sp>
      </p:grpSp>
    </p:spTree>
    <p:extLst>
      <p:ext uri="{BB962C8B-B14F-4D97-AF65-F5344CB8AC3E}">
        <p14:creationId xmlns:p14="http://schemas.microsoft.com/office/powerpoint/2010/main" val="5516779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B52D0E-50BE-01A0-109B-C2CBDC83BAE0}"/>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帧格式：地址字段</a:t>
            </a:r>
            <a:endParaRPr lang="zh-CN" altLang="en-US" dirty="0"/>
          </a:p>
        </p:txBody>
      </p:sp>
      <p:sp>
        <p:nvSpPr>
          <p:cNvPr id="3" name="内容占位符 2">
            <a:extLst>
              <a:ext uri="{FF2B5EF4-FFF2-40B4-BE49-F238E27FC236}">
                <a16:creationId xmlns:a16="http://schemas.microsoft.com/office/drawing/2014/main" id="{169FF49A-5489-9FA6-81AF-340439A94A53}"/>
              </a:ext>
            </a:extLst>
          </p:cNvPr>
          <p:cNvSpPr>
            <a:spLocks noGrp="1"/>
          </p:cNvSpPr>
          <p:nvPr>
            <p:ph idx="1"/>
          </p:nvPr>
        </p:nvSpPr>
        <p:spPr>
          <a:xfrm>
            <a:off x="638175" y="2350912"/>
            <a:ext cx="10858500" cy="4110038"/>
          </a:xfrm>
        </p:spPr>
        <p:txBody>
          <a:bodyPr>
            <a:normAutofit/>
          </a:bodyPr>
          <a:lstStyle/>
          <a:p>
            <a:pPr marR="0" lvl="0" algn="l" defTabSz="914400" rtl="0" eaLnBrk="1" fontAlgn="auto" latinLnBrk="0" hangingPunct="1">
              <a:spcBef>
                <a:spcPts val="0"/>
              </a:spcBef>
              <a:spcAft>
                <a:spcPct val="0"/>
              </a:spcAft>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指</a:t>
            </a:r>
            <a:r>
              <a:rPr kumimoji="0" lang="zh-CN" altLang="en-US" sz="2400" b="0" i="0" u="none" strike="noStrike" kern="1200" cap="none" spc="0" normalizeH="0" baseline="0" noProof="0" dirty="0">
                <a:ln>
                  <a:noFill/>
                </a:ln>
                <a:solidFill>
                  <a:srgbClr val="C00000"/>
                </a:solidFill>
                <a:effectLst/>
                <a:uLnTx/>
                <a:uFillTx/>
                <a:cs typeface="+mn-ea"/>
                <a:sym typeface="+mn-lt"/>
              </a:rPr>
              <a:t>从站地址</a:t>
            </a:r>
            <a:r>
              <a:rPr kumimoji="0" lang="zh-CN" altLang="en-US" sz="2400" b="0" i="0" u="none" strike="noStrike" kern="1200" cap="none" spc="0" normalizeH="0" baseline="0" noProof="0" dirty="0">
                <a:ln>
                  <a:noFill/>
                </a:ln>
                <a:solidFill>
                  <a:srgbClr val="000000"/>
                </a:solidFill>
                <a:effectLst/>
                <a:uLnTx/>
                <a:uFillTx/>
                <a:cs typeface="+mn-ea"/>
                <a:sym typeface="+mn-lt"/>
              </a:rPr>
              <a:t>，或者是</a:t>
            </a:r>
            <a:r>
              <a:rPr kumimoji="0" lang="zh-CN" altLang="en-US" sz="2400" b="0" i="0" u="none" strike="noStrike" kern="1200" cap="none" spc="0" normalizeH="0" baseline="0" noProof="0" dirty="0">
                <a:ln>
                  <a:noFill/>
                </a:ln>
                <a:solidFill>
                  <a:schemeClr val="tx1"/>
                </a:solidFill>
                <a:effectLst/>
                <a:uLnTx/>
                <a:uFillTx/>
                <a:cs typeface="+mn-ea"/>
                <a:sym typeface="+mn-lt"/>
              </a:rPr>
              <a:t>以</a:t>
            </a:r>
            <a:r>
              <a:rPr kumimoji="0" lang="zh-CN" altLang="en-US" sz="2400" b="0" i="0" u="none" strike="noStrike" kern="1200" cap="none" spc="0" normalizeH="0" baseline="0" noProof="0" dirty="0">
                <a:ln>
                  <a:noFill/>
                </a:ln>
                <a:solidFill>
                  <a:srgbClr val="C00000"/>
                </a:solidFill>
                <a:effectLst/>
                <a:uLnTx/>
                <a:uFillTx/>
                <a:cs typeface="+mn-ea"/>
                <a:sym typeface="+mn-lt"/>
              </a:rPr>
              <a:t>从站方式</a:t>
            </a:r>
            <a:r>
              <a:rPr kumimoji="0" lang="zh-CN" altLang="en-US" sz="2400" b="0" i="0" u="none" strike="noStrike" kern="1200" cap="none" spc="0" normalizeH="0" baseline="0" noProof="0" dirty="0">
                <a:ln>
                  <a:noFill/>
                </a:ln>
                <a:solidFill>
                  <a:schemeClr val="tx1"/>
                </a:solidFill>
                <a:effectLst/>
                <a:uLnTx/>
                <a:uFillTx/>
                <a:cs typeface="+mn-ea"/>
                <a:sym typeface="+mn-lt"/>
              </a:rPr>
              <a:t>运行的</a:t>
            </a:r>
            <a:r>
              <a:rPr kumimoji="0" lang="zh-CN" altLang="en-US" sz="2400" b="0" i="0" u="none" strike="noStrike" kern="1200" cap="none" spc="0" normalizeH="0" baseline="0" noProof="0" dirty="0">
                <a:ln>
                  <a:noFill/>
                </a:ln>
                <a:solidFill>
                  <a:srgbClr val="C00000"/>
                </a:solidFill>
                <a:effectLst/>
                <a:uLnTx/>
                <a:uFillTx/>
                <a:cs typeface="+mn-ea"/>
                <a:sym typeface="+mn-lt"/>
              </a:rPr>
              <a:t>复合站</a:t>
            </a:r>
            <a:r>
              <a:rPr kumimoji="0" lang="zh-CN" altLang="en-US" sz="2400" b="0" i="0" u="none" strike="noStrike" kern="1200" cap="none" spc="0" normalizeH="0" baseline="0" noProof="0" dirty="0">
                <a:ln>
                  <a:noFill/>
                </a:ln>
                <a:solidFill>
                  <a:schemeClr val="tx1"/>
                </a:solidFill>
                <a:effectLst/>
                <a:uLnTx/>
                <a:uFillTx/>
                <a:cs typeface="+mn-ea"/>
                <a:sym typeface="+mn-lt"/>
              </a:rPr>
              <a:t>地址</a:t>
            </a:r>
            <a:endParaRPr kumimoji="0" lang="zh-CN" altLang="en-US" sz="2400" b="0" i="0" u="none" strike="noStrike" kern="1200" cap="none" spc="0" normalizeH="0" baseline="0" noProof="0" dirty="0">
              <a:ln>
                <a:noFill/>
              </a:ln>
              <a:solidFill>
                <a:srgbClr val="000000"/>
              </a:solidFill>
              <a:effectLst/>
              <a:uLnTx/>
              <a:uFillTx/>
              <a:cs typeface="+mn-ea"/>
              <a:sym typeface="+mn-lt"/>
            </a:endParaRPr>
          </a:p>
          <a:p>
            <a:pPr marR="0" lvl="0" algn="l" defTabSz="914400" rtl="0" eaLnBrk="1" fontAlgn="auto" latinLnBrk="0" hangingPunct="1">
              <a:spcBef>
                <a:spcPts val="0"/>
              </a:spcBef>
              <a:spcAft>
                <a:spcPct val="0"/>
              </a:spcAft>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由主站发送的，则表示接收的从站地址</a:t>
            </a:r>
          </a:p>
          <a:p>
            <a:pPr marR="0" lvl="0" algn="l" defTabSz="914400" rtl="0" eaLnBrk="1" fontAlgn="auto" latinLnBrk="0" hangingPunct="1">
              <a:spcBef>
                <a:spcPts val="0"/>
              </a:spcBef>
              <a:spcAft>
                <a:spcPct val="0"/>
              </a:spcAft>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由从站发送的，则表示发送该帧的从站地址</a:t>
            </a:r>
            <a:endParaRPr kumimoji="0" lang="en-US" altLang="zh-CN" sz="2400" b="0" i="0" u="none" strike="noStrike" kern="1200" cap="none" spc="0" normalizeH="0" baseline="0" noProof="0" dirty="0">
              <a:ln>
                <a:noFill/>
              </a:ln>
              <a:solidFill>
                <a:srgbClr val="000000"/>
              </a:solidFill>
              <a:effectLst/>
              <a:uLnTx/>
              <a:uFillTx/>
              <a:cs typeface="+mn-ea"/>
              <a:sym typeface="+mn-lt"/>
            </a:endParaRPr>
          </a:p>
          <a:p>
            <a:pPr marR="0" lvl="0" algn="l" defTabSz="914400" rtl="0" eaLnBrk="1" fontAlgn="auto" latinLnBrk="0" hangingPunct="1">
              <a:spcBef>
                <a:spcPts val="0"/>
              </a:spcBef>
              <a:spcAft>
                <a:spcPct val="0"/>
              </a:spcAft>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可以有</a:t>
            </a:r>
            <a:r>
              <a:rPr kumimoji="0" lang="en-US" altLang="zh-CN" sz="2400" b="0" i="0" u="none" strike="noStrike" kern="1200" cap="none" spc="0" normalizeH="0" baseline="0" noProof="0" dirty="0">
                <a:ln>
                  <a:noFill/>
                </a:ln>
                <a:solidFill>
                  <a:srgbClr val="000000"/>
                </a:solidFill>
                <a:effectLst/>
                <a:uLnTx/>
                <a:uFillTx/>
                <a:cs typeface="+mn-ea"/>
                <a:sym typeface="+mn-lt"/>
              </a:rPr>
              <a:t>1</a:t>
            </a:r>
            <a:r>
              <a:rPr kumimoji="0" lang="zh-CN" altLang="en-US" sz="2400" b="0" i="0" u="none" strike="noStrike" kern="1200" cap="none" spc="0" normalizeH="0" baseline="0" noProof="0" dirty="0">
                <a:ln>
                  <a:noFill/>
                </a:ln>
                <a:solidFill>
                  <a:srgbClr val="000000"/>
                </a:solidFill>
                <a:effectLst/>
                <a:uLnTx/>
                <a:uFillTx/>
                <a:cs typeface="+mn-ea"/>
                <a:sym typeface="+mn-lt"/>
              </a:rPr>
              <a:t>个或几个字节的长度，最后一个字节要以</a:t>
            </a:r>
            <a:r>
              <a:rPr kumimoji="0" lang="en-US" altLang="zh-CN" sz="2400" b="0" i="0" u="none" strike="noStrike" kern="1200" cap="none" spc="0" normalizeH="0" baseline="0" noProof="0" dirty="0">
                <a:ln>
                  <a:noFill/>
                </a:ln>
                <a:solidFill>
                  <a:srgbClr val="000000"/>
                </a:solidFill>
                <a:effectLst/>
                <a:uLnTx/>
                <a:uFillTx/>
                <a:cs typeface="+mn-ea"/>
                <a:sym typeface="+mn-lt"/>
              </a:rPr>
              <a:t>1</a:t>
            </a:r>
            <a:r>
              <a:rPr kumimoji="0" lang="zh-CN" altLang="en-US" sz="2400" b="0" i="0" u="none" strike="noStrike" kern="1200" cap="none" spc="0" normalizeH="0" baseline="0" noProof="0" dirty="0">
                <a:ln>
                  <a:noFill/>
                </a:ln>
                <a:solidFill>
                  <a:srgbClr val="000000"/>
                </a:solidFill>
                <a:effectLst/>
                <a:uLnTx/>
                <a:uFillTx/>
                <a:cs typeface="+mn-ea"/>
                <a:sym typeface="+mn-lt"/>
              </a:rPr>
              <a:t>结尾</a:t>
            </a:r>
            <a:endParaRPr kumimoji="0" lang="en-US" altLang="zh-CN" sz="2400" b="0" i="0" u="none" strike="noStrike" kern="1200" cap="none" spc="0" normalizeH="0" baseline="0" noProof="0" dirty="0">
              <a:ln>
                <a:noFill/>
              </a:ln>
              <a:solidFill>
                <a:srgbClr val="000000"/>
              </a:solidFill>
              <a:effectLst/>
              <a:uLnTx/>
              <a:uFillTx/>
              <a:cs typeface="+mn-ea"/>
              <a:sym typeface="+mn-lt"/>
            </a:endParaRPr>
          </a:p>
          <a:p>
            <a:pPr marR="0" lvl="0" algn="l" defTabSz="914400" rtl="0" eaLnBrk="1" fontAlgn="auto" latinLnBrk="0" hangingPunct="1">
              <a:spcBef>
                <a:spcPts val="0"/>
              </a:spcBef>
              <a:spcAft>
                <a:spcPct val="0"/>
              </a:spcAft>
              <a:buClrTx/>
              <a:buSzTx/>
              <a:buFont typeface="Wingdings" panose="05000000000000000000" pitchFamily="2" charset="2"/>
              <a:buChar char="Ø"/>
              <a:tabLst/>
              <a:defRPr/>
            </a:pPr>
            <a:endParaRPr kumimoji="0" lang="zh-CN" altLang="en-US" sz="2400" b="0" i="0" u="none" strike="noStrike" kern="1200" cap="none" spc="0" normalizeH="0" baseline="0" noProof="0" dirty="0">
              <a:ln>
                <a:noFill/>
              </a:ln>
              <a:solidFill>
                <a:srgbClr val="000000"/>
              </a:solidFill>
              <a:effectLst/>
              <a:uLnTx/>
              <a:uFillTx/>
              <a:cs typeface="+mn-ea"/>
              <a:sym typeface="+mn-lt"/>
            </a:endParaRPr>
          </a:p>
          <a:p>
            <a:pPr marL="228600" marR="0" lvl="0" indent="-228600" algn="l" defTabSz="914400" rtl="0" eaLnBrk="1" fontAlgn="auto" latinLnBrk="0" hangingPunct="1">
              <a:spcBef>
                <a:spcPts val="0"/>
              </a:spcBef>
              <a:spcAft>
                <a:spcPct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000000"/>
              </a:solidFill>
              <a:effectLst/>
              <a:uLnTx/>
              <a:uFillTx/>
              <a:cs typeface="+mn-ea"/>
              <a:sym typeface="+mn-lt"/>
            </a:endParaRPr>
          </a:p>
          <a:p>
            <a:pPr>
              <a:spcBef>
                <a:spcPts val="0"/>
              </a:spcBef>
              <a:spcAft>
                <a:spcPct val="0"/>
              </a:spcAft>
            </a:pPr>
            <a:r>
              <a:rPr lang="zh-CN" altLang="en-US" sz="2400" dirty="0">
                <a:cs typeface="+mn-ea"/>
                <a:sym typeface="+mn-lt"/>
              </a:rPr>
              <a:t>每个从节点分配一个唯一的地址</a:t>
            </a:r>
            <a:endParaRPr lang="en-US" altLang="zh-CN" sz="2400" dirty="0">
              <a:cs typeface="+mn-ea"/>
              <a:sym typeface="+mn-lt"/>
            </a:endParaRPr>
          </a:p>
          <a:p>
            <a:pPr>
              <a:spcBef>
                <a:spcPts val="0"/>
              </a:spcBef>
              <a:spcAft>
                <a:spcPct val="0"/>
              </a:spcAft>
            </a:pPr>
            <a:r>
              <a:rPr lang="zh-CN" altLang="en-US" sz="2400" dirty="0">
                <a:cs typeface="+mn-ea"/>
                <a:sym typeface="+mn-lt"/>
              </a:rPr>
              <a:t>分配给多个节点的地址称为组地址</a:t>
            </a:r>
            <a:endParaRPr lang="en-US" altLang="zh-CN" sz="2400" dirty="0">
              <a:cs typeface="+mn-ea"/>
              <a:sym typeface="+mn-lt"/>
            </a:endParaRPr>
          </a:p>
          <a:p>
            <a:pPr>
              <a:spcBef>
                <a:spcPts val="0"/>
              </a:spcBef>
              <a:spcAft>
                <a:spcPct val="0"/>
              </a:spcAft>
            </a:pPr>
            <a:r>
              <a:rPr lang="zh-CN" altLang="en-US" sz="2400" dirty="0">
                <a:cs typeface="+mn-ea"/>
                <a:sym typeface="+mn-lt"/>
              </a:rPr>
              <a:t> 全“</a:t>
            </a:r>
            <a:r>
              <a:rPr lang="en-US" altLang="zh-CN" sz="2400" dirty="0">
                <a:cs typeface="+mn-ea"/>
                <a:sym typeface="+mn-lt"/>
              </a:rPr>
              <a:t>1”</a:t>
            </a:r>
            <a:r>
              <a:rPr lang="zh-CN" altLang="en-US" sz="2400" dirty="0">
                <a:cs typeface="+mn-ea"/>
                <a:sym typeface="+mn-lt"/>
              </a:rPr>
              <a:t>地址表示广播地址</a:t>
            </a:r>
            <a:endParaRPr lang="zh-CN" altLang="en-US" dirty="0"/>
          </a:p>
        </p:txBody>
      </p:sp>
      <p:sp>
        <p:nvSpPr>
          <p:cNvPr id="4" name="灯片编号占位符 3">
            <a:extLst>
              <a:ext uri="{FF2B5EF4-FFF2-40B4-BE49-F238E27FC236}">
                <a16:creationId xmlns:a16="http://schemas.microsoft.com/office/drawing/2014/main" id="{4C57BC61-0C7C-BF0F-AE1D-873F117A9ECA}"/>
              </a:ext>
            </a:extLst>
          </p:cNvPr>
          <p:cNvSpPr>
            <a:spLocks noGrp="1"/>
          </p:cNvSpPr>
          <p:nvPr>
            <p:ph type="sldNum" sz="quarter" idx="12"/>
          </p:nvPr>
        </p:nvSpPr>
        <p:spPr/>
        <p:txBody>
          <a:bodyPr/>
          <a:lstStyle/>
          <a:p>
            <a:fld id="{C8BB1146-E542-4D4E-B8E9-6919A11DDD48}" type="slidenum">
              <a:rPr lang="en-US" smtClean="0"/>
              <a:t>87</a:t>
            </a:fld>
            <a:endParaRPr lang="en-US"/>
          </a:p>
        </p:txBody>
      </p:sp>
      <p:graphicFrame>
        <p:nvGraphicFramePr>
          <p:cNvPr id="7" name="Group 42">
            <a:extLst>
              <a:ext uri="{FF2B5EF4-FFF2-40B4-BE49-F238E27FC236}">
                <a16:creationId xmlns:a16="http://schemas.microsoft.com/office/drawing/2014/main" id="{B98CA0EE-73CF-FA08-CCF6-73BD90A19D64}"/>
              </a:ext>
            </a:extLst>
          </p:cNvPr>
          <p:cNvGraphicFramePr>
            <a:graphicFrameLocks/>
          </p:cNvGraphicFramePr>
          <p:nvPr>
            <p:extLst>
              <p:ext uri="{D42A27DB-BD31-4B8C-83A1-F6EECF244321}">
                <p14:modId xmlns:p14="http://schemas.microsoft.com/office/powerpoint/2010/main" val="613243173"/>
              </p:ext>
            </p:extLst>
          </p:nvPr>
        </p:nvGraphicFramePr>
        <p:xfrm>
          <a:off x="1753810" y="4270735"/>
          <a:ext cx="7561262" cy="603504"/>
        </p:xfrm>
        <a:graphic>
          <a:graphicData uri="http://schemas.openxmlformats.org/drawingml/2006/table">
            <a:tbl>
              <a:tblPr/>
              <a:tblGrid>
                <a:gridCol w="477837">
                  <a:extLst>
                    <a:ext uri="{9D8B030D-6E8A-4147-A177-3AD203B41FA5}">
                      <a16:colId xmlns:a16="http://schemas.microsoft.com/office/drawing/2014/main" val="20000"/>
                    </a:ext>
                  </a:extLst>
                </a:gridCol>
                <a:gridCol w="477838">
                  <a:extLst>
                    <a:ext uri="{9D8B030D-6E8A-4147-A177-3AD203B41FA5}">
                      <a16:colId xmlns:a16="http://schemas.microsoft.com/office/drawing/2014/main" val="20001"/>
                    </a:ext>
                  </a:extLst>
                </a:gridCol>
                <a:gridCol w="515937">
                  <a:extLst>
                    <a:ext uri="{9D8B030D-6E8A-4147-A177-3AD203B41FA5}">
                      <a16:colId xmlns:a16="http://schemas.microsoft.com/office/drawing/2014/main" val="20002"/>
                    </a:ext>
                  </a:extLst>
                </a:gridCol>
                <a:gridCol w="477838">
                  <a:extLst>
                    <a:ext uri="{9D8B030D-6E8A-4147-A177-3AD203B41FA5}">
                      <a16:colId xmlns:a16="http://schemas.microsoft.com/office/drawing/2014/main" val="20003"/>
                    </a:ext>
                  </a:extLst>
                </a:gridCol>
                <a:gridCol w="438150">
                  <a:extLst>
                    <a:ext uri="{9D8B030D-6E8A-4147-A177-3AD203B41FA5}">
                      <a16:colId xmlns:a16="http://schemas.microsoft.com/office/drawing/2014/main" val="20004"/>
                    </a:ext>
                  </a:extLst>
                </a:gridCol>
                <a:gridCol w="515937">
                  <a:extLst>
                    <a:ext uri="{9D8B030D-6E8A-4147-A177-3AD203B41FA5}">
                      <a16:colId xmlns:a16="http://schemas.microsoft.com/office/drawing/2014/main" val="20005"/>
                    </a:ext>
                  </a:extLst>
                </a:gridCol>
                <a:gridCol w="519113">
                  <a:extLst>
                    <a:ext uri="{9D8B030D-6E8A-4147-A177-3AD203B41FA5}">
                      <a16:colId xmlns:a16="http://schemas.microsoft.com/office/drawing/2014/main" val="20006"/>
                    </a:ext>
                  </a:extLst>
                </a:gridCol>
                <a:gridCol w="436562">
                  <a:extLst>
                    <a:ext uri="{9D8B030D-6E8A-4147-A177-3AD203B41FA5}">
                      <a16:colId xmlns:a16="http://schemas.microsoft.com/office/drawing/2014/main" val="20007"/>
                    </a:ext>
                  </a:extLst>
                </a:gridCol>
                <a:gridCol w="519113">
                  <a:extLst>
                    <a:ext uri="{9D8B030D-6E8A-4147-A177-3AD203B41FA5}">
                      <a16:colId xmlns:a16="http://schemas.microsoft.com/office/drawing/2014/main" val="20008"/>
                    </a:ext>
                  </a:extLst>
                </a:gridCol>
                <a:gridCol w="477837">
                  <a:extLst>
                    <a:ext uri="{9D8B030D-6E8A-4147-A177-3AD203B41FA5}">
                      <a16:colId xmlns:a16="http://schemas.microsoft.com/office/drawing/2014/main" val="20009"/>
                    </a:ext>
                  </a:extLst>
                </a:gridCol>
                <a:gridCol w="436563">
                  <a:extLst>
                    <a:ext uri="{9D8B030D-6E8A-4147-A177-3AD203B41FA5}">
                      <a16:colId xmlns:a16="http://schemas.microsoft.com/office/drawing/2014/main" val="20010"/>
                    </a:ext>
                  </a:extLst>
                </a:gridCol>
                <a:gridCol w="438150">
                  <a:extLst>
                    <a:ext uri="{9D8B030D-6E8A-4147-A177-3AD203B41FA5}">
                      <a16:colId xmlns:a16="http://schemas.microsoft.com/office/drawing/2014/main" val="20011"/>
                    </a:ext>
                  </a:extLst>
                </a:gridCol>
                <a:gridCol w="477837">
                  <a:extLst>
                    <a:ext uri="{9D8B030D-6E8A-4147-A177-3AD203B41FA5}">
                      <a16:colId xmlns:a16="http://schemas.microsoft.com/office/drawing/2014/main" val="20012"/>
                    </a:ext>
                  </a:extLst>
                </a:gridCol>
                <a:gridCol w="477838">
                  <a:extLst>
                    <a:ext uri="{9D8B030D-6E8A-4147-A177-3AD203B41FA5}">
                      <a16:colId xmlns:a16="http://schemas.microsoft.com/office/drawing/2014/main" val="20013"/>
                    </a:ext>
                  </a:extLst>
                </a:gridCol>
                <a:gridCol w="482600">
                  <a:extLst>
                    <a:ext uri="{9D8B030D-6E8A-4147-A177-3AD203B41FA5}">
                      <a16:colId xmlns:a16="http://schemas.microsoft.com/office/drawing/2014/main" val="20014"/>
                    </a:ext>
                  </a:extLst>
                </a:gridCol>
                <a:gridCol w="392112">
                  <a:extLst>
                    <a:ext uri="{9D8B030D-6E8A-4147-A177-3AD203B41FA5}">
                      <a16:colId xmlns:a16="http://schemas.microsoft.com/office/drawing/2014/main" val="20015"/>
                    </a:ext>
                  </a:extLst>
                </a:gridCol>
              </a:tblGrid>
              <a:tr h="5048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dirty="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dirty="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dirty="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dirty="0">
                          <a:ln>
                            <a:noFill/>
                          </a:ln>
                          <a:solidFill>
                            <a:schemeClr val="tx1"/>
                          </a:solidFill>
                          <a:effectLst/>
                          <a:latin typeface="+mn-lt"/>
                          <a:ea typeface="+mn-ea"/>
                          <a:cs typeface="+mn-ea"/>
                          <a:sym typeface="+mn-lt"/>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dirty="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a:ln>
                            <a:noFill/>
                          </a:ln>
                          <a:solidFill>
                            <a:schemeClr val="tx1"/>
                          </a:solidFill>
                          <a:effectLst/>
                          <a:latin typeface="+mn-lt"/>
                          <a:ea typeface="+mn-ea"/>
                          <a:cs typeface="+mn-ea"/>
                          <a:sym typeface="+mn-lt"/>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tabLst/>
                      </a:pPr>
                      <a:r>
                        <a:rPr kumimoji="0" lang="en-US" altLang="zh-CN" sz="2800" b="0" i="0" u="none" strike="noStrike" cap="none" normalizeH="0" baseline="0" dirty="0">
                          <a:ln>
                            <a:noFill/>
                          </a:ln>
                          <a:solidFill>
                            <a:schemeClr val="tx1"/>
                          </a:solidFill>
                          <a:effectLst/>
                          <a:latin typeface="+mn-lt"/>
                          <a:ea typeface="+mn-ea"/>
                          <a:cs typeface="+mn-ea"/>
                          <a:sym typeface="+mn-lt"/>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0"/>
                  </a:ext>
                </a:extLst>
              </a:tr>
            </a:tbl>
          </a:graphicData>
        </a:graphic>
      </p:graphicFrame>
      <p:grpSp>
        <p:nvGrpSpPr>
          <p:cNvPr id="8" name="Group 4">
            <a:extLst>
              <a:ext uri="{FF2B5EF4-FFF2-40B4-BE49-F238E27FC236}">
                <a16:creationId xmlns:a16="http://schemas.microsoft.com/office/drawing/2014/main" id="{08F059E7-1DE3-B827-B4C7-4C025B6E5C20}"/>
              </a:ext>
            </a:extLst>
          </p:cNvPr>
          <p:cNvGrpSpPr>
            <a:grpSpLocks/>
          </p:cNvGrpSpPr>
          <p:nvPr/>
        </p:nvGrpSpPr>
        <p:grpSpPr bwMode="auto">
          <a:xfrm>
            <a:off x="2287438" y="1353118"/>
            <a:ext cx="7559973" cy="673375"/>
            <a:chOff x="657" y="799"/>
            <a:chExt cx="4718" cy="369"/>
          </a:xfrm>
        </p:grpSpPr>
        <p:sp>
          <p:nvSpPr>
            <p:cNvPr id="9" name="Rectangle 5">
              <a:extLst>
                <a:ext uri="{FF2B5EF4-FFF2-40B4-BE49-F238E27FC236}">
                  <a16:creationId xmlns:a16="http://schemas.microsoft.com/office/drawing/2014/main" id="{D71B736C-12A9-0515-B478-E0C8CE3EEC56}"/>
                </a:ext>
              </a:extLst>
            </p:cNvPr>
            <p:cNvSpPr>
              <a:spLocks noChangeArrowheads="1"/>
            </p:cNvSpPr>
            <p:nvPr/>
          </p:nvSpPr>
          <p:spPr bwMode="auto">
            <a:xfrm>
              <a:off x="657" y="799"/>
              <a:ext cx="590"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0" cap="none" spc="0" normalizeH="0" baseline="0" noProof="0" dirty="0">
                  <a:ln>
                    <a:noFill/>
                  </a:ln>
                  <a:effectLst/>
                  <a:uLnTx/>
                  <a:uFillTx/>
                  <a:cs typeface="+mn-ea"/>
                  <a:sym typeface="+mn-lt"/>
                </a:rPr>
                <a:t>标志</a:t>
              </a:r>
              <a:r>
                <a:rPr kumimoji="0" lang="en-US" altLang="zh-CN" sz="1100" b="1" i="0" u="none" strike="noStrike" kern="0" cap="none" spc="0" normalizeH="0" baseline="0" noProof="0" dirty="0">
                  <a:ln>
                    <a:noFill/>
                  </a:ln>
                  <a:effectLst/>
                  <a:uLnTx/>
                  <a:uFillTx/>
                  <a:cs typeface="+mn-ea"/>
                  <a:sym typeface="+mn-lt"/>
                </a:rPr>
                <a:t>01111110</a:t>
              </a:r>
            </a:p>
          </p:txBody>
        </p:sp>
        <p:sp>
          <p:nvSpPr>
            <p:cNvPr id="10" name="Rectangle 6">
              <a:extLst>
                <a:ext uri="{FF2B5EF4-FFF2-40B4-BE49-F238E27FC236}">
                  <a16:creationId xmlns:a16="http://schemas.microsoft.com/office/drawing/2014/main" id="{50DDBDFE-32FE-63CC-267D-FFF241FBF2B8}"/>
                </a:ext>
              </a:extLst>
            </p:cNvPr>
            <p:cNvSpPr>
              <a:spLocks noChangeArrowheads="1"/>
            </p:cNvSpPr>
            <p:nvPr/>
          </p:nvSpPr>
          <p:spPr bwMode="auto">
            <a:xfrm>
              <a:off x="1247" y="799"/>
              <a:ext cx="590" cy="369"/>
            </a:xfrm>
            <a:prstGeom prst="rect">
              <a:avLst/>
            </a:prstGeom>
            <a:solidFill>
              <a:srgbClr val="C00000">
                <a:alpha val="59000"/>
              </a:srgbClr>
            </a:solidFill>
            <a:ln w="38100" algn="ctr">
              <a:solidFill>
                <a:srgbClr val="FF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FFFFFF"/>
                  </a:solidFill>
                  <a:effectLst/>
                  <a:uLnTx/>
                  <a:uFillTx/>
                  <a:cs typeface="+mn-ea"/>
                  <a:sym typeface="+mn-lt"/>
                </a:rPr>
                <a:t>地址</a:t>
              </a:r>
            </a:p>
          </p:txBody>
        </p:sp>
        <p:sp>
          <p:nvSpPr>
            <p:cNvPr id="11" name="Rectangle 7">
              <a:extLst>
                <a:ext uri="{FF2B5EF4-FFF2-40B4-BE49-F238E27FC236}">
                  <a16:creationId xmlns:a16="http://schemas.microsoft.com/office/drawing/2014/main" id="{B19BB5A4-AB1F-D7BC-F331-EEA3293CB8B6}"/>
                </a:ext>
              </a:extLst>
            </p:cNvPr>
            <p:cNvSpPr>
              <a:spLocks noChangeArrowheads="1"/>
            </p:cNvSpPr>
            <p:nvPr/>
          </p:nvSpPr>
          <p:spPr bwMode="auto">
            <a:xfrm>
              <a:off x="1836" y="799"/>
              <a:ext cx="590" cy="369"/>
            </a:xfrm>
            <a:prstGeom prst="rect">
              <a:avLst/>
            </a:prstGeom>
            <a:solidFill>
              <a:srgbClr val="808080">
                <a:alpha val="60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effectLst/>
                  <a:uLnTx/>
                  <a:uFillTx/>
                  <a:cs typeface="+mn-ea"/>
                  <a:sym typeface="+mn-lt"/>
                </a:rPr>
                <a:t>控制</a:t>
              </a:r>
            </a:p>
          </p:txBody>
        </p:sp>
        <p:sp>
          <p:nvSpPr>
            <p:cNvPr id="12" name="Rectangle 8">
              <a:extLst>
                <a:ext uri="{FF2B5EF4-FFF2-40B4-BE49-F238E27FC236}">
                  <a16:creationId xmlns:a16="http://schemas.microsoft.com/office/drawing/2014/main" id="{29A8D989-3301-2386-E815-BF9CDBA20824}"/>
                </a:ext>
              </a:extLst>
            </p:cNvPr>
            <p:cNvSpPr>
              <a:spLocks noChangeArrowheads="1"/>
            </p:cNvSpPr>
            <p:nvPr/>
          </p:nvSpPr>
          <p:spPr bwMode="auto">
            <a:xfrm>
              <a:off x="2426" y="799"/>
              <a:ext cx="1179" cy="369"/>
            </a:xfrm>
            <a:prstGeom prst="rect">
              <a:avLst/>
            </a:prstGeom>
            <a:noFill/>
            <a:ln w="19050" algn="ctr">
              <a:solidFill>
                <a:srgbClr val="000000">
                  <a:alpha val="34000"/>
                </a:srgb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cs typeface="+mn-ea"/>
                  <a:sym typeface="+mn-lt"/>
                </a:rPr>
                <a:t>信息</a:t>
              </a:r>
            </a:p>
          </p:txBody>
        </p:sp>
        <p:sp>
          <p:nvSpPr>
            <p:cNvPr id="13" name="Rectangle 9">
              <a:extLst>
                <a:ext uri="{FF2B5EF4-FFF2-40B4-BE49-F238E27FC236}">
                  <a16:creationId xmlns:a16="http://schemas.microsoft.com/office/drawing/2014/main" id="{FFA187F5-1036-46A0-41BC-5FEE8A747F20}"/>
                </a:ext>
              </a:extLst>
            </p:cNvPr>
            <p:cNvSpPr>
              <a:spLocks noChangeArrowheads="1"/>
            </p:cNvSpPr>
            <p:nvPr/>
          </p:nvSpPr>
          <p:spPr bwMode="auto">
            <a:xfrm>
              <a:off x="3605" y="799"/>
              <a:ext cx="1179"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cs typeface="+mn-ea"/>
                  <a:sym typeface="+mn-lt"/>
                </a:rPr>
                <a:t>帧校验序列</a:t>
              </a:r>
            </a:p>
          </p:txBody>
        </p:sp>
        <p:sp>
          <p:nvSpPr>
            <p:cNvPr id="14" name="Rectangle 10">
              <a:extLst>
                <a:ext uri="{FF2B5EF4-FFF2-40B4-BE49-F238E27FC236}">
                  <a16:creationId xmlns:a16="http://schemas.microsoft.com/office/drawing/2014/main" id="{21F6E1F7-3831-FBA5-663B-FEA7C699C32D}"/>
                </a:ext>
              </a:extLst>
            </p:cNvPr>
            <p:cNvSpPr>
              <a:spLocks noChangeArrowheads="1"/>
            </p:cNvSpPr>
            <p:nvPr/>
          </p:nvSpPr>
          <p:spPr bwMode="auto">
            <a:xfrm>
              <a:off x="4785" y="799"/>
              <a:ext cx="590"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0" cap="none" spc="0" normalizeH="0" baseline="0" noProof="0" dirty="0">
                  <a:ln>
                    <a:noFill/>
                  </a:ln>
                  <a:effectLst/>
                  <a:uLnTx/>
                  <a:uFillTx/>
                  <a:cs typeface="+mn-ea"/>
                  <a:sym typeface="+mn-lt"/>
                </a:rPr>
                <a:t>标志</a:t>
              </a:r>
              <a:r>
                <a:rPr kumimoji="0" lang="en-US" altLang="zh-CN" sz="1100" b="1" i="0" u="none" strike="noStrike" kern="0" cap="none" spc="0" normalizeH="0" baseline="0" noProof="0" dirty="0">
                  <a:ln>
                    <a:noFill/>
                  </a:ln>
                  <a:effectLst/>
                  <a:uLnTx/>
                  <a:uFillTx/>
                  <a:cs typeface="+mn-ea"/>
                  <a:sym typeface="+mn-lt"/>
                </a:rPr>
                <a:t>01111110</a:t>
              </a:r>
            </a:p>
          </p:txBody>
        </p:sp>
      </p:grpSp>
    </p:spTree>
    <p:extLst>
      <p:ext uri="{BB962C8B-B14F-4D97-AF65-F5344CB8AC3E}">
        <p14:creationId xmlns:p14="http://schemas.microsoft.com/office/powerpoint/2010/main" val="3026396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E4181E-6BB2-86EF-6E8D-EF4494C2B2EA}"/>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帧格式：控制字段</a:t>
            </a:r>
            <a:endParaRPr lang="zh-CN" altLang="en-US" dirty="0"/>
          </a:p>
        </p:txBody>
      </p:sp>
      <p:sp>
        <p:nvSpPr>
          <p:cNvPr id="4" name="灯片编号占位符 3">
            <a:extLst>
              <a:ext uri="{FF2B5EF4-FFF2-40B4-BE49-F238E27FC236}">
                <a16:creationId xmlns:a16="http://schemas.microsoft.com/office/drawing/2014/main" id="{EEA8493F-EE8C-8ADE-250A-7F766C8B4304}"/>
              </a:ext>
            </a:extLst>
          </p:cNvPr>
          <p:cNvSpPr>
            <a:spLocks noGrp="1"/>
          </p:cNvSpPr>
          <p:nvPr>
            <p:ph type="sldNum" sz="quarter" idx="12"/>
          </p:nvPr>
        </p:nvSpPr>
        <p:spPr/>
        <p:txBody>
          <a:bodyPr/>
          <a:lstStyle/>
          <a:p>
            <a:fld id="{C8BB1146-E542-4D4E-B8E9-6919A11DDD48}" type="slidenum">
              <a:rPr lang="en-US" smtClean="0"/>
              <a:t>88</a:t>
            </a:fld>
            <a:endParaRPr lang="en-US"/>
          </a:p>
        </p:txBody>
      </p:sp>
      <p:grpSp>
        <p:nvGrpSpPr>
          <p:cNvPr id="5" name="Group 57">
            <a:extLst>
              <a:ext uri="{FF2B5EF4-FFF2-40B4-BE49-F238E27FC236}">
                <a16:creationId xmlns:a16="http://schemas.microsoft.com/office/drawing/2014/main" id="{38A93913-F06F-E7EF-2122-7C976BD6A5B4}"/>
              </a:ext>
            </a:extLst>
          </p:cNvPr>
          <p:cNvGrpSpPr>
            <a:grpSpLocks/>
          </p:cNvGrpSpPr>
          <p:nvPr/>
        </p:nvGrpSpPr>
        <p:grpSpPr bwMode="auto">
          <a:xfrm>
            <a:off x="827642" y="1405574"/>
            <a:ext cx="7489825" cy="585787"/>
            <a:chOff x="657" y="799"/>
            <a:chExt cx="4718" cy="369"/>
          </a:xfrm>
        </p:grpSpPr>
        <p:sp>
          <p:nvSpPr>
            <p:cNvPr id="6" name="Rectangle 6">
              <a:extLst>
                <a:ext uri="{FF2B5EF4-FFF2-40B4-BE49-F238E27FC236}">
                  <a16:creationId xmlns:a16="http://schemas.microsoft.com/office/drawing/2014/main" id="{BCC42E7A-F6DF-071D-3AC9-814EB478D8A3}"/>
                </a:ext>
              </a:extLst>
            </p:cNvPr>
            <p:cNvSpPr>
              <a:spLocks noChangeArrowheads="1"/>
            </p:cNvSpPr>
            <p:nvPr/>
          </p:nvSpPr>
          <p:spPr bwMode="auto">
            <a:xfrm>
              <a:off x="657" y="799"/>
              <a:ext cx="590" cy="369"/>
            </a:xfrm>
            <a:prstGeom prst="rect">
              <a:avLst/>
            </a:prstGeom>
            <a:solidFill>
              <a:srgbClr val="808080">
                <a:alpha val="60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0" cap="none" spc="0" normalizeH="0" baseline="0" noProof="0" dirty="0">
                  <a:ln>
                    <a:noFill/>
                  </a:ln>
                  <a:effectLst/>
                  <a:uLnTx/>
                  <a:uFillTx/>
                  <a:cs typeface="+mn-ea"/>
                  <a:sym typeface="+mn-lt"/>
                </a:rPr>
                <a:t>标志</a:t>
              </a:r>
              <a:r>
                <a:rPr kumimoji="0" lang="en-US" altLang="zh-CN" sz="1100" b="1" i="0" u="none" strike="noStrike" kern="0" cap="none" spc="0" normalizeH="0" baseline="0" noProof="0" dirty="0">
                  <a:ln>
                    <a:noFill/>
                  </a:ln>
                  <a:effectLst/>
                  <a:uLnTx/>
                  <a:uFillTx/>
                  <a:cs typeface="+mn-ea"/>
                  <a:sym typeface="+mn-lt"/>
                </a:rPr>
                <a:t>01111110</a:t>
              </a:r>
            </a:p>
          </p:txBody>
        </p:sp>
        <p:sp>
          <p:nvSpPr>
            <p:cNvPr id="7" name="Rectangle 7">
              <a:extLst>
                <a:ext uri="{FF2B5EF4-FFF2-40B4-BE49-F238E27FC236}">
                  <a16:creationId xmlns:a16="http://schemas.microsoft.com/office/drawing/2014/main" id="{D7EC0015-C925-D6A5-C61C-21F94FE83951}"/>
                </a:ext>
              </a:extLst>
            </p:cNvPr>
            <p:cNvSpPr>
              <a:spLocks noChangeArrowheads="1"/>
            </p:cNvSpPr>
            <p:nvPr/>
          </p:nvSpPr>
          <p:spPr bwMode="auto">
            <a:xfrm>
              <a:off x="1247" y="799"/>
              <a:ext cx="590" cy="369"/>
            </a:xfrm>
            <a:prstGeom prst="rect">
              <a:avLst/>
            </a:prstGeom>
            <a:solidFill>
              <a:srgbClr val="808080">
                <a:alpha val="59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地址</a:t>
              </a:r>
            </a:p>
          </p:txBody>
        </p:sp>
        <p:sp>
          <p:nvSpPr>
            <p:cNvPr id="8" name="Rectangle 8">
              <a:extLst>
                <a:ext uri="{FF2B5EF4-FFF2-40B4-BE49-F238E27FC236}">
                  <a16:creationId xmlns:a16="http://schemas.microsoft.com/office/drawing/2014/main" id="{F752EA90-453C-6A6D-68BF-914989003E98}"/>
                </a:ext>
              </a:extLst>
            </p:cNvPr>
            <p:cNvSpPr>
              <a:spLocks noChangeArrowheads="1"/>
            </p:cNvSpPr>
            <p:nvPr/>
          </p:nvSpPr>
          <p:spPr bwMode="auto">
            <a:xfrm>
              <a:off x="1836" y="799"/>
              <a:ext cx="590" cy="369"/>
            </a:xfrm>
            <a:prstGeom prst="rect">
              <a:avLst/>
            </a:prstGeom>
            <a:solidFill>
              <a:srgbClr val="C00000">
                <a:alpha val="60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FFFFFF"/>
                  </a:solidFill>
                  <a:effectLst/>
                  <a:uLnTx/>
                  <a:uFillTx/>
                  <a:cs typeface="+mn-ea"/>
                  <a:sym typeface="+mn-lt"/>
                </a:rPr>
                <a:t>控制</a:t>
              </a:r>
            </a:p>
          </p:txBody>
        </p:sp>
        <p:sp>
          <p:nvSpPr>
            <p:cNvPr id="9" name="Rectangle 9">
              <a:extLst>
                <a:ext uri="{FF2B5EF4-FFF2-40B4-BE49-F238E27FC236}">
                  <a16:creationId xmlns:a16="http://schemas.microsoft.com/office/drawing/2014/main" id="{B0A32774-804D-3158-AF4E-CDCBE0574206}"/>
                </a:ext>
              </a:extLst>
            </p:cNvPr>
            <p:cNvSpPr>
              <a:spLocks noChangeArrowheads="1"/>
            </p:cNvSpPr>
            <p:nvPr/>
          </p:nvSpPr>
          <p:spPr bwMode="auto">
            <a:xfrm>
              <a:off x="2426" y="799"/>
              <a:ext cx="1179"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cs typeface="+mn-ea"/>
                  <a:sym typeface="+mn-lt"/>
                </a:rPr>
                <a:t>信息</a:t>
              </a:r>
            </a:p>
          </p:txBody>
        </p:sp>
        <p:sp>
          <p:nvSpPr>
            <p:cNvPr id="10" name="Rectangle 10">
              <a:extLst>
                <a:ext uri="{FF2B5EF4-FFF2-40B4-BE49-F238E27FC236}">
                  <a16:creationId xmlns:a16="http://schemas.microsoft.com/office/drawing/2014/main" id="{CED9F811-ED35-4C92-CDFD-05CD5B3B17E2}"/>
                </a:ext>
              </a:extLst>
            </p:cNvPr>
            <p:cNvSpPr>
              <a:spLocks noChangeArrowheads="1"/>
            </p:cNvSpPr>
            <p:nvPr/>
          </p:nvSpPr>
          <p:spPr bwMode="auto">
            <a:xfrm>
              <a:off x="3605" y="799"/>
              <a:ext cx="1179" cy="369"/>
            </a:xfrm>
            <a:prstGeom prst="rect">
              <a:avLst/>
            </a:prstGeom>
            <a:solidFill>
              <a:srgbClr val="808080">
                <a:alpha val="60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cs typeface="+mn-ea"/>
                  <a:sym typeface="+mn-lt"/>
                </a:rPr>
                <a:t>帧校验序列</a:t>
              </a:r>
            </a:p>
          </p:txBody>
        </p:sp>
        <p:sp>
          <p:nvSpPr>
            <p:cNvPr id="11" name="Rectangle 12">
              <a:extLst>
                <a:ext uri="{FF2B5EF4-FFF2-40B4-BE49-F238E27FC236}">
                  <a16:creationId xmlns:a16="http://schemas.microsoft.com/office/drawing/2014/main" id="{70729067-2B41-6FFA-32C8-BB7863867B21}"/>
                </a:ext>
              </a:extLst>
            </p:cNvPr>
            <p:cNvSpPr>
              <a:spLocks noChangeArrowheads="1"/>
            </p:cNvSpPr>
            <p:nvPr/>
          </p:nvSpPr>
          <p:spPr bwMode="auto">
            <a:xfrm>
              <a:off x="4785" y="799"/>
              <a:ext cx="590" cy="369"/>
            </a:xfrm>
            <a:prstGeom prst="rect">
              <a:avLst/>
            </a:prstGeom>
            <a:solidFill>
              <a:srgbClr val="808080">
                <a:alpha val="59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0" cap="none" spc="0" normalizeH="0" baseline="0" noProof="0" dirty="0">
                  <a:ln>
                    <a:noFill/>
                  </a:ln>
                  <a:effectLst/>
                  <a:uLnTx/>
                  <a:uFillTx/>
                  <a:cs typeface="+mn-ea"/>
                  <a:sym typeface="+mn-lt"/>
                </a:rPr>
                <a:t>标志</a:t>
              </a:r>
              <a:r>
                <a:rPr kumimoji="0" lang="en-US" altLang="zh-CN" sz="1100" b="1" i="0" u="none" strike="noStrike" kern="0" cap="none" spc="0" normalizeH="0" baseline="0" noProof="0" dirty="0">
                  <a:ln>
                    <a:noFill/>
                  </a:ln>
                  <a:effectLst/>
                  <a:uLnTx/>
                  <a:uFillTx/>
                  <a:cs typeface="+mn-ea"/>
                  <a:sym typeface="+mn-lt"/>
                </a:rPr>
                <a:t>01111110</a:t>
              </a:r>
            </a:p>
          </p:txBody>
        </p:sp>
      </p:grpSp>
      <p:grpSp>
        <p:nvGrpSpPr>
          <p:cNvPr id="12" name="Group 61">
            <a:extLst>
              <a:ext uri="{FF2B5EF4-FFF2-40B4-BE49-F238E27FC236}">
                <a16:creationId xmlns:a16="http://schemas.microsoft.com/office/drawing/2014/main" id="{4A5DAE53-C7A6-8BCA-7513-099994F3EAB6}"/>
              </a:ext>
            </a:extLst>
          </p:cNvPr>
          <p:cNvGrpSpPr>
            <a:grpSpLocks/>
          </p:cNvGrpSpPr>
          <p:nvPr/>
        </p:nvGrpSpPr>
        <p:grpSpPr bwMode="auto">
          <a:xfrm>
            <a:off x="1764266" y="2620010"/>
            <a:ext cx="4679950" cy="585788"/>
            <a:chOff x="1247" y="1564"/>
            <a:chExt cx="2540" cy="369"/>
          </a:xfrm>
        </p:grpSpPr>
        <p:sp>
          <p:nvSpPr>
            <p:cNvPr id="13" name="Rectangle 13">
              <a:extLst>
                <a:ext uri="{FF2B5EF4-FFF2-40B4-BE49-F238E27FC236}">
                  <a16:creationId xmlns:a16="http://schemas.microsoft.com/office/drawing/2014/main" id="{C899A411-429A-9421-CE4B-701958B7B7F1}"/>
                </a:ext>
              </a:extLst>
            </p:cNvPr>
            <p:cNvSpPr>
              <a:spLocks noChangeArrowheads="1"/>
            </p:cNvSpPr>
            <p:nvPr/>
          </p:nvSpPr>
          <p:spPr bwMode="auto">
            <a:xfrm>
              <a:off x="1247"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1</a:t>
              </a:r>
            </a:p>
          </p:txBody>
        </p:sp>
        <p:sp>
          <p:nvSpPr>
            <p:cNvPr id="14" name="Rectangle 14">
              <a:extLst>
                <a:ext uri="{FF2B5EF4-FFF2-40B4-BE49-F238E27FC236}">
                  <a16:creationId xmlns:a16="http://schemas.microsoft.com/office/drawing/2014/main" id="{BD1F28B7-31B5-D8BB-95C8-5D113EA28EE1}"/>
                </a:ext>
              </a:extLst>
            </p:cNvPr>
            <p:cNvSpPr>
              <a:spLocks noChangeArrowheads="1"/>
            </p:cNvSpPr>
            <p:nvPr/>
          </p:nvSpPr>
          <p:spPr bwMode="auto">
            <a:xfrm>
              <a:off x="1564"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2</a:t>
              </a:r>
            </a:p>
          </p:txBody>
        </p:sp>
        <p:sp>
          <p:nvSpPr>
            <p:cNvPr id="15" name="Rectangle 15">
              <a:extLst>
                <a:ext uri="{FF2B5EF4-FFF2-40B4-BE49-F238E27FC236}">
                  <a16:creationId xmlns:a16="http://schemas.microsoft.com/office/drawing/2014/main" id="{7E672F5C-20BF-0765-EEC8-3FFEFE2BB339}"/>
                </a:ext>
              </a:extLst>
            </p:cNvPr>
            <p:cNvSpPr>
              <a:spLocks noChangeArrowheads="1"/>
            </p:cNvSpPr>
            <p:nvPr/>
          </p:nvSpPr>
          <p:spPr bwMode="auto">
            <a:xfrm>
              <a:off x="1882"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3</a:t>
              </a:r>
            </a:p>
          </p:txBody>
        </p:sp>
        <p:sp>
          <p:nvSpPr>
            <p:cNvPr id="16" name="Rectangle 16">
              <a:extLst>
                <a:ext uri="{FF2B5EF4-FFF2-40B4-BE49-F238E27FC236}">
                  <a16:creationId xmlns:a16="http://schemas.microsoft.com/office/drawing/2014/main" id="{0F53518A-E7ED-6AF3-A26E-79606670C3B4}"/>
                </a:ext>
              </a:extLst>
            </p:cNvPr>
            <p:cNvSpPr>
              <a:spLocks noChangeArrowheads="1"/>
            </p:cNvSpPr>
            <p:nvPr/>
          </p:nvSpPr>
          <p:spPr bwMode="auto">
            <a:xfrm>
              <a:off x="2199"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4</a:t>
              </a:r>
            </a:p>
          </p:txBody>
        </p:sp>
        <p:sp>
          <p:nvSpPr>
            <p:cNvPr id="17" name="Rectangle 17">
              <a:extLst>
                <a:ext uri="{FF2B5EF4-FFF2-40B4-BE49-F238E27FC236}">
                  <a16:creationId xmlns:a16="http://schemas.microsoft.com/office/drawing/2014/main" id="{E00942E5-3217-65AE-9B91-FB5A26158D7B}"/>
                </a:ext>
              </a:extLst>
            </p:cNvPr>
            <p:cNvSpPr>
              <a:spLocks noChangeArrowheads="1"/>
            </p:cNvSpPr>
            <p:nvPr/>
          </p:nvSpPr>
          <p:spPr bwMode="auto">
            <a:xfrm>
              <a:off x="2518"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5</a:t>
              </a:r>
            </a:p>
          </p:txBody>
        </p:sp>
        <p:sp>
          <p:nvSpPr>
            <p:cNvPr id="18" name="Rectangle 18">
              <a:extLst>
                <a:ext uri="{FF2B5EF4-FFF2-40B4-BE49-F238E27FC236}">
                  <a16:creationId xmlns:a16="http://schemas.microsoft.com/office/drawing/2014/main" id="{6EC01FA4-79BA-24AB-C690-1A3AFF2D0EAB}"/>
                </a:ext>
              </a:extLst>
            </p:cNvPr>
            <p:cNvSpPr>
              <a:spLocks noChangeArrowheads="1"/>
            </p:cNvSpPr>
            <p:nvPr/>
          </p:nvSpPr>
          <p:spPr bwMode="auto">
            <a:xfrm>
              <a:off x="2835"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6</a:t>
              </a:r>
            </a:p>
          </p:txBody>
        </p:sp>
        <p:sp>
          <p:nvSpPr>
            <p:cNvPr id="19" name="Rectangle 19">
              <a:extLst>
                <a:ext uri="{FF2B5EF4-FFF2-40B4-BE49-F238E27FC236}">
                  <a16:creationId xmlns:a16="http://schemas.microsoft.com/office/drawing/2014/main" id="{E1CF4CDC-20F4-884F-6C35-AC0CEA4788E9}"/>
                </a:ext>
              </a:extLst>
            </p:cNvPr>
            <p:cNvSpPr>
              <a:spLocks noChangeArrowheads="1"/>
            </p:cNvSpPr>
            <p:nvPr/>
          </p:nvSpPr>
          <p:spPr bwMode="auto">
            <a:xfrm>
              <a:off x="3153"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7</a:t>
              </a:r>
            </a:p>
          </p:txBody>
        </p:sp>
        <p:sp>
          <p:nvSpPr>
            <p:cNvPr id="20" name="Rectangle 20">
              <a:extLst>
                <a:ext uri="{FF2B5EF4-FFF2-40B4-BE49-F238E27FC236}">
                  <a16:creationId xmlns:a16="http://schemas.microsoft.com/office/drawing/2014/main" id="{DED179A4-D458-8624-DB4D-99B4C56CE04A}"/>
                </a:ext>
              </a:extLst>
            </p:cNvPr>
            <p:cNvSpPr>
              <a:spLocks noChangeArrowheads="1"/>
            </p:cNvSpPr>
            <p:nvPr/>
          </p:nvSpPr>
          <p:spPr bwMode="auto">
            <a:xfrm>
              <a:off x="3470" y="1564"/>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8</a:t>
              </a:r>
            </a:p>
          </p:txBody>
        </p:sp>
      </p:grpSp>
      <p:sp>
        <p:nvSpPr>
          <p:cNvPr id="21" name="Line 21">
            <a:extLst>
              <a:ext uri="{FF2B5EF4-FFF2-40B4-BE49-F238E27FC236}">
                <a16:creationId xmlns:a16="http://schemas.microsoft.com/office/drawing/2014/main" id="{1D89849F-C250-DD0D-E665-0965838A5C67}"/>
              </a:ext>
            </a:extLst>
          </p:cNvPr>
          <p:cNvSpPr>
            <a:spLocks noChangeShapeType="1"/>
          </p:cNvSpPr>
          <p:nvPr/>
        </p:nvSpPr>
        <p:spPr bwMode="auto">
          <a:xfrm flipH="1">
            <a:off x="1764267" y="1981835"/>
            <a:ext cx="936625" cy="6477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2" name="Line 22">
            <a:extLst>
              <a:ext uri="{FF2B5EF4-FFF2-40B4-BE49-F238E27FC236}">
                <a16:creationId xmlns:a16="http://schemas.microsoft.com/office/drawing/2014/main" id="{6A10FCAB-25F3-65BD-45F1-650F4112434C}"/>
              </a:ext>
            </a:extLst>
          </p:cNvPr>
          <p:cNvSpPr>
            <a:spLocks noChangeShapeType="1"/>
          </p:cNvSpPr>
          <p:nvPr/>
        </p:nvSpPr>
        <p:spPr bwMode="auto">
          <a:xfrm>
            <a:off x="3635928" y="1981835"/>
            <a:ext cx="2808288" cy="6477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grpSp>
        <p:nvGrpSpPr>
          <p:cNvPr id="23" name="Group 63">
            <a:extLst>
              <a:ext uri="{FF2B5EF4-FFF2-40B4-BE49-F238E27FC236}">
                <a16:creationId xmlns:a16="http://schemas.microsoft.com/office/drawing/2014/main" id="{21A4047A-742C-F9CE-752C-75389D84E912}"/>
              </a:ext>
            </a:extLst>
          </p:cNvPr>
          <p:cNvGrpSpPr>
            <a:grpSpLocks/>
          </p:cNvGrpSpPr>
          <p:nvPr/>
        </p:nvGrpSpPr>
        <p:grpSpPr bwMode="auto">
          <a:xfrm>
            <a:off x="1764266" y="3566160"/>
            <a:ext cx="4679950" cy="585788"/>
            <a:chOff x="1247" y="2160"/>
            <a:chExt cx="2540" cy="369"/>
          </a:xfrm>
        </p:grpSpPr>
        <p:sp>
          <p:nvSpPr>
            <p:cNvPr id="24" name="Rectangle 23">
              <a:extLst>
                <a:ext uri="{FF2B5EF4-FFF2-40B4-BE49-F238E27FC236}">
                  <a16:creationId xmlns:a16="http://schemas.microsoft.com/office/drawing/2014/main" id="{DB579294-A0D0-36A1-33A5-08743D8EE6A6}"/>
                </a:ext>
              </a:extLst>
            </p:cNvPr>
            <p:cNvSpPr>
              <a:spLocks noChangeArrowheads="1"/>
            </p:cNvSpPr>
            <p:nvPr/>
          </p:nvSpPr>
          <p:spPr bwMode="auto">
            <a:xfrm>
              <a:off x="1247" y="216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0</a:t>
              </a:r>
            </a:p>
          </p:txBody>
        </p:sp>
        <p:sp>
          <p:nvSpPr>
            <p:cNvPr id="25" name="Rectangle 24">
              <a:extLst>
                <a:ext uri="{FF2B5EF4-FFF2-40B4-BE49-F238E27FC236}">
                  <a16:creationId xmlns:a16="http://schemas.microsoft.com/office/drawing/2014/main" id="{D345FD81-9E17-321E-7CAD-E29E3C6D1097}"/>
                </a:ext>
              </a:extLst>
            </p:cNvPr>
            <p:cNvSpPr>
              <a:spLocks noChangeArrowheads="1"/>
            </p:cNvSpPr>
            <p:nvPr/>
          </p:nvSpPr>
          <p:spPr bwMode="auto">
            <a:xfrm>
              <a:off x="1564" y="2160"/>
              <a:ext cx="953"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N(S)</a:t>
              </a:r>
            </a:p>
          </p:txBody>
        </p:sp>
        <p:sp>
          <p:nvSpPr>
            <p:cNvPr id="26" name="Rectangle 27">
              <a:extLst>
                <a:ext uri="{FF2B5EF4-FFF2-40B4-BE49-F238E27FC236}">
                  <a16:creationId xmlns:a16="http://schemas.microsoft.com/office/drawing/2014/main" id="{9DA20021-B3B7-779F-49A7-C3FE1086ED40}"/>
                </a:ext>
              </a:extLst>
            </p:cNvPr>
            <p:cNvSpPr>
              <a:spLocks noChangeArrowheads="1"/>
            </p:cNvSpPr>
            <p:nvPr/>
          </p:nvSpPr>
          <p:spPr bwMode="auto">
            <a:xfrm>
              <a:off x="2518" y="216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P/F</a:t>
              </a:r>
            </a:p>
          </p:txBody>
        </p:sp>
        <p:sp>
          <p:nvSpPr>
            <p:cNvPr id="27" name="Rectangle 30">
              <a:extLst>
                <a:ext uri="{FF2B5EF4-FFF2-40B4-BE49-F238E27FC236}">
                  <a16:creationId xmlns:a16="http://schemas.microsoft.com/office/drawing/2014/main" id="{87D33388-47D2-5CD1-46DB-3262786650A4}"/>
                </a:ext>
              </a:extLst>
            </p:cNvPr>
            <p:cNvSpPr>
              <a:spLocks noChangeArrowheads="1"/>
            </p:cNvSpPr>
            <p:nvPr/>
          </p:nvSpPr>
          <p:spPr bwMode="auto">
            <a:xfrm>
              <a:off x="2835" y="2160"/>
              <a:ext cx="952"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N(R)</a:t>
              </a:r>
            </a:p>
          </p:txBody>
        </p:sp>
      </p:grpSp>
      <p:sp>
        <p:nvSpPr>
          <p:cNvPr id="28" name="Text Box 53">
            <a:extLst>
              <a:ext uri="{FF2B5EF4-FFF2-40B4-BE49-F238E27FC236}">
                <a16:creationId xmlns:a16="http://schemas.microsoft.com/office/drawing/2014/main" id="{5C75C05B-314A-BBDF-32CA-60E311A53B69}"/>
              </a:ext>
            </a:extLst>
          </p:cNvPr>
          <p:cNvSpPr txBox="1">
            <a:spLocks noChangeArrowheads="1"/>
          </p:cNvSpPr>
          <p:nvPr/>
        </p:nvSpPr>
        <p:spPr bwMode="auto">
          <a:xfrm>
            <a:off x="6608505" y="3658999"/>
            <a:ext cx="341792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cs typeface="+mn-ea"/>
                <a:sym typeface="+mn-lt"/>
              </a:rPr>
              <a:t>I-</a:t>
            </a:r>
            <a:r>
              <a:rPr kumimoji="0" lang="zh-CN" altLang="en-US" sz="2000" b="0" i="0" u="none" strike="noStrike" kern="1200" cap="none" spc="0" normalizeH="0" baseline="0" noProof="0" dirty="0">
                <a:ln>
                  <a:noFill/>
                </a:ln>
                <a:solidFill>
                  <a:srgbClr val="000000"/>
                </a:solidFill>
                <a:effectLst/>
                <a:uLnTx/>
                <a:uFillTx/>
                <a:cs typeface="+mn-ea"/>
                <a:sym typeface="+mn-lt"/>
              </a:rPr>
              <a:t>帧：信息帧，传送载荷数据</a:t>
            </a:r>
          </a:p>
        </p:txBody>
      </p:sp>
      <p:grpSp>
        <p:nvGrpSpPr>
          <p:cNvPr id="29" name="Group 64">
            <a:extLst>
              <a:ext uri="{FF2B5EF4-FFF2-40B4-BE49-F238E27FC236}">
                <a16:creationId xmlns:a16="http://schemas.microsoft.com/office/drawing/2014/main" id="{9AF1BBB1-F654-1FC3-D67E-D6F34EF59B7E}"/>
              </a:ext>
            </a:extLst>
          </p:cNvPr>
          <p:cNvGrpSpPr>
            <a:grpSpLocks/>
          </p:cNvGrpSpPr>
          <p:nvPr/>
        </p:nvGrpSpPr>
        <p:grpSpPr bwMode="auto">
          <a:xfrm>
            <a:off x="1764266" y="4502785"/>
            <a:ext cx="4679950" cy="585788"/>
            <a:chOff x="1247" y="2750"/>
            <a:chExt cx="2540" cy="369"/>
          </a:xfrm>
        </p:grpSpPr>
        <p:sp>
          <p:nvSpPr>
            <p:cNvPr id="30" name="Rectangle 31">
              <a:extLst>
                <a:ext uri="{FF2B5EF4-FFF2-40B4-BE49-F238E27FC236}">
                  <a16:creationId xmlns:a16="http://schemas.microsoft.com/office/drawing/2014/main" id="{0B244A67-E4AE-2D83-AFE5-8F1A9FF5F75A}"/>
                </a:ext>
              </a:extLst>
            </p:cNvPr>
            <p:cNvSpPr>
              <a:spLocks noChangeArrowheads="1"/>
            </p:cNvSpPr>
            <p:nvPr/>
          </p:nvSpPr>
          <p:spPr bwMode="auto">
            <a:xfrm>
              <a:off x="1247" y="275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31" name="Rectangle 32">
              <a:extLst>
                <a:ext uri="{FF2B5EF4-FFF2-40B4-BE49-F238E27FC236}">
                  <a16:creationId xmlns:a16="http://schemas.microsoft.com/office/drawing/2014/main" id="{E682BCE7-9C0B-AC65-130E-A9FF9F51EDEF}"/>
                </a:ext>
              </a:extLst>
            </p:cNvPr>
            <p:cNvSpPr>
              <a:spLocks noChangeArrowheads="1"/>
            </p:cNvSpPr>
            <p:nvPr/>
          </p:nvSpPr>
          <p:spPr bwMode="auto">
            <a:xfrm>
              <a:off x="1564" y="275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0</a:t>
              </a:r>
            </a:p>
          </p:txBody>
        </p:sp>
        <p:sp>
          <p:nvSpPr>
            <p:cNvPr id="32" name="Rectangle 33">
              <a:extLst>
                <a:ext uri="{FF2B5EF4-FFF2-40B4-BE49-F238E27FC236}">
                  <a16:creationId xmlns:a16="http://schemas.microsoft.com/office/drawing/2014/main" id="{FB29A87B-FF5F-EB03-FE88-C5827D0968C3}"/>
                </a:ext>
              </a:extLst>
            </p:cNvPr>
            <p:cNvSpPr>
              <a:spLocks noChangeArrowheads="1"/>
            </p:cNvSpPr>
            <p:nvPr/>
          </p:nvSpPr>
          <p:spPr bwMode="auto">
            <a:xfrm>
              <a:off x="1882" y="2750"/>
              <a:ext cx="635"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SS</a:t>
              </a:r>
              <a:r>
                <a:rPr kumimoji="0" lang="zh-CN" altLang="en-US" sz="1600" b="0" i="0" u="none" strike="noStrike" kern="0" cap="none" spc="0" normalizeH="0" baseline="0" noProof="0">
                  <a:ln>
                    <a:noFill/>
                  </a:ln>
                  <a:solidFill>
                    <a:srgbClr val="000000"/>
                  </a:solidFill>
                  <a:effectLst/>
                  <a:uLnTx/>
                  <a:uFillTx/>
                  <a:cs typeface="+mn-ea"/>
                  <a:sym typeface="+mn-lt"/>
                </a:rPr>
                <a:t>类别码</a:t>
              </a:r>
            </a:p>
          </p:txBody>
        </p:sp>
        <p:sp>
          <p:nvSpPr>
            <p:cNvPr id="33" name="Rectangle 47">
              <a:extLst>
                <a:ext uri="{FF2B5EF4-FFF2-40B4-BE49-F238E27FC236}">
                  <a16:creationId xmlns:a16="http://schemas.microsoft.com/office/drawing/2014/main" id="{A6BA0F44-4AE6-A1AE-5288-2E3CBB1C4454}"/>
                </a:ext>
              </a:extLst>
            </p:cNvPr>
            <p:cNvSpPr>
              <a:spLocks noChangeArrowheads="1"/>
            </p:cNvSpPr>
            <p:nvPr/>
          </p:nvSpPr>
          <p:spPr bwMode="auto">
            <a:xfrm>
              <a:off x="2517" y="275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P/F</a:t>
              </a:r>
            </a:p>
          </p:txBody>
        </p:sp>
        <p:sp>
          <p:nvSpPr>
            <p:cNvPr id="34" name="Rectangle 48">
              <a:extLst>
                <a:ext uri="{FF2B5EF4-FFF2-40B4-BE49-F238E27FC236}">
                  <a16:creationId xmlns:a16="http://schemas.microsoft.com/office/drawing/2014/main" id="{EDE80AA1-0535-465C-B065-BC23576B79AC}"/>
                </a:ext>
              </a:extLst>
            </p:cNvPr>
            <p:cNvSpPr>
              <a:spLocks noChangeArrowheads="1"/>
            </p:cNvSpPr>
            <p:nvPr/>
          </p:nvSpPr>
          <p:spPr bwMode="auto">
            <a:xfrm>
              <a:off x="2835" y="2750"/>
              <a:ext cx="952"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N(R)</a:t>
              </a:r>
            </a:p>
          </p:txBody>
        </p:sp>
      </p:grpSp>
      <p:sp>
        <p:nvSpPr>
          <p:cNvPr id="35" name="Text Box 54">
            <a:extLst>
              <a:ext uri="{FF2B5EF4-FFF2-40B4-BE49-F238E27FC236}">
                <a16:creationId xmlns:a16="http://schemas.microsoft.com/office/drawing/2014/main" id="{6B66DBD6-3AB6-972E-7951-EE651967C712}"/>
              </a:ext>
            </a:extLst>
          </p:cNvPr>
          <p:cNvSpPr txBox="1">
            <a:spLocks noChangeArrowheads="1"/>
          </p:cNvSpPr>
          <p:nvPr/>
        </p:nvSpPr>
        <p:spPr bwMode="auto">
          <a:xfrm>
            <a:off x="6624977" y="4659328"/>
            <a:ext cx="428835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lgn="ctr" fontAlgn="base">
              <a:lnSpc>
                <a:spcPct val="120000"/>
              </a:lnSpc>
              <a:spcBef>
                <a:spcPct val="0"/>
              </a:spcBef>
              <a:spcAft>
                <a:spcPct val="0"/>
              </a:spcAft>
            </a:pPr>
            <a:r>
              <a:rPr kumimoji="0" lang="en-US" altLang="zh-CN" sz="2000" b="0" i="0" u="none" strike="noStrike" kern="1200" cap="none" spc="0" normalizeH="0" baseline="0" noProof="0" dirty="0">
                <a:ln>
                  <a:noFill/>
                </a:ln>
                <a:solidFill>
                  <a:srgbClr val="000000"/>
                </a:solidFill>
                <a:effectLst/>
                <a:uLnTx/>
                <a:uFillTx/>
                <a:cs typeface="+mn-ea"/>
                <a:sym typeface="+mn-lt"/>
              </a:rPr>
              <a:t>S-</a:t>
            </a:r>
            <a:r>
              <a:rPr kumimoji="0" lang="zh-CN" altLang="en-US" sz="2000" b="0" i="0" u="none" strike="noStrike" kern="1200" cap="none" spc="0" normalizeH="0" baseline="0" noProof="0" dirty="0">
                <a:ln>
                  <a:noFill/>
                </a:ln>
                <a:solidFill>
                  <a:srgbClr val="000000"/>
                </a:solidFill>
                <a:effectLst/>
                <a:uLnTx/>
                <a:uFillTx/>
                <a:cs typeface="+mn-ea"/>
                <a:sym typeface="+mn-lt"/>
              </a:rPr>
              <a:t>帧：监管帧，</a:t>
            </a:r>
            <a:r>
              <a:rPr lang="zh-CN" altLang="zh-CN" sz="2000" dirty="0">
                <a:solidFill>
                  <a:srgbClr val="000000"/>
                </a:solidFill>
                <a:cs typeface="+mn-ea"/>
                <a:sym typeface="+mn-lt"/>
              </a:rPr>
              <a:t>差错控制和流量控制</a:t>
            </a:r>
            <a:endParaRPr lang="zh-CN" altLang="en-US" sz="2000" dirty="0">
              <a:solidFill>
                <a:srgbClr val="000000"/>
              </a:solidFill>
              <a:cs typeface="+mn-ea"/>
              <a:sym typeface="+mn-lt"/>
            </a:endParaRPr>
          </a:p>
        </p:txBody>
      </p:sp>
      <p:grpSp>
        <p:nvGrpSpPr>
          <p:cNvPr id="36" name="Group 62">
            <a:extLst>
              <a:ext uri="{FF2B5EF4-FFF2-40B4-BE49-F238E27FC236}">
                <a16:creationId xmlns:a16="http://schemas.microsoft.com/office/drawing/2014/main" id="{CC8E9944-BCD8-120A-BACD-EFCCFC124AD5}"/>
              </a:ext>
            </a:extLst>
          </p:cNvPr>
          <p:cNvGrpSpPr>
            <a:grpSpLocks/>
          </p:cNvGrpSpPr>
          <p:nvPr/>
        </p:nvGrpSpPr>
        <p:grpSpPr bwMode="auto">
          <a:xfrm>
            <a:off x="1764266" y="5510849"/>
            <a:ext cx="4679950" cy="585787"/>
            <a:chOff x="1247" y="3385"/>
            <a:chExt cx="2540" cy="369"/>
          </a:xfrm>
        </p:grpSpPr>
        <p:sp>
          <p:nvSpPr>
            <p:cNvPr id="37" name="Rectangle 39">
              <a:extLst>
                <a:ext uri="{FF2B5EF4-FFF2-40B4-BE49-F238E27FC236}">
                  <a16:creationId xmlns:a16="http://schemas.microsoft.com/office/drawing/2014/main" id="{4516D065-FD03-4EEB-FBAB-6AA3D4F67C1F}"/>
                </a:ext>
              </a:extLst>
            </p:cNvPr>
            <p:cNvSpPr>
              <a:spLocks noChangeArrowheads="1"/>
            </p:cNvSpPr>
            <p:nvPr/>
          </p:nvSpPr>
          <p:spPr bwMode="auto">
            <a:xfrm>
              <a:off x="1247" y="3385"/>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38" name="Rectangle 40">
              <a:extLst>
                <a:ext uri="{FF2B5EF4-FFF2-40B4-BE49-F238E27FC236}">
                  <a16:creationId xmlns:a16="http://schemas.microsoft.com/office/drawing/2014/main" id="{3217ED6C-D60D-0B61-3C10-8136E17F3D8C}"/>
                </a:ext>
              </a:extLst>
            </p:cNvPr>
            <p:cNvSpPr>
              <a:spLocks noChangeArrowheads="1"/>
            </p:cNvSpPr>
            <p:nvPr/>
          </p:nvSpPr>
          <p:spPr bwMode="auto">
            <a:xfrm>
              <a:off x="1564" y="3385"/>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39" name="Rectangle 49">
              <a:extLst>
                <a:ext uri="{FF2B5EF4-FFF2-40B4-BE49-F238E27FC236}">
                  <a16:creationId xmlns:a16="http://schemas.microsoft.com/office/drawing/2014/main" id="{DF8F5024-B6FE-DA93-10D3-C93C4F95B054}"/>
                </a:ext>
              </a:extLst>
            </p:cNvPr>
            <p:cNvSpPr>
              <a:spLocks noChangeArrowheads="1"/>
            </p:cNvSpPr>
            <p:nvPr/>
          </p:nvSpPr>
          <p:spPr bwMode="auto">
            <a:xfrm>
              <a:off x="1882" y="3385"/>
              <a:ext cx="635"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SS</a:t>
              </a:r>
              <a:r>
                <a:rPr kumimoji="0" lang="zh-CN" altLang="en-US" sz="1600" b="0" i="0" u="none" strike="noStrike" kern="0" cap="none" spc="0" normalizeH="0" baseline="0" noProof="0">
                  <a:ln>
                    <a:noFill/>
                  </a:ln>
                  <a:solidFill>
                    <a:srgbClr val="000000"/>
                  </a:solidFill>
                  <a:effectLst/>
                  <a:uLnTx/>
                  <a:uFillTx/>
                  <a:cs typeface="+mn-ea"/>
                  <a:sym typeface="+mn-lt"/>
                </a:rPr>
                <a:t>类别码</a:t>
              </a:r>
            </a:p>
          </p:txBody>
        </p:sp>
        <p:sp>
          <p:nvSpPr>
            <p:cNvPr id="40" name="Rectangle 50">
              <a:extLst>
                <a:ext uri="{FF2B5EF4-FFF2-40B4-BE49-F238E27FC236}">
                  <a16:creationId xmlns:a16="http://schemas.microsoft.com/office/drawing/2014/main" id="{FC9EA646-43CA-96DF-051B-2E03072387A7}"/>
                </a:ext>
              </a:extLst>
            </p:cNvPr>
            <p:cNvSpPr>
              <a:spLocks noChangeArrowheads="1"/>
            </p:cNvSpPr>
            <p:nvPr/>
          </p:nvSpPr>
          <p:spPr bwMode="auto">
            <a:xfrm>
              <a:off x="2517" y="3385"/>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P/F</a:t>
              </a:r>
            </a:p>
          </p:txBody>
        </p:sp>
        <p:sp>
          <p:nvSpPr>
            <p:cNvPr id="41" name="Rectangle 52">
              <a:extLst>
                <a:ext uri="{FF2B5EF4-FFF2-40B4-BE49-F238E27FC236}">
                  <a16:creationId xmlns:a16="http://schemas.microsoft.com/office/drawing/2014/main" id="{D97A0AE7-F03A-63D6-0EE9-8CBB6F1C7EC9}"/>
                </a:ext>
              </a:extLst>
            </p:cNvPr>
            <p:cNvSpPr>
              <a:spLocks noChangeArrowheads="1"/>
            </p:cNvSpPr>
            <p:nvPr/>
          </p:nvSpPr>
          <p:spPr bwMode="auto">
            <a:xfrm>
              <a:off x="2835" y="3385"/>
              <a:ext cx="952"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SS</a:t>
              </a:r>
              <a:r>
                <a:rPr kumimoji="0" lang="zh-CN" altLang="en-US" sz="1600" b="0" i="0" u="none" strike="noStrike" kern="0" cap="none" spc="0" normalizeH="0" baseline="0" noProof="0">
                  <a:ln>
                    <a:noFill/>
                  </a:ln>
                  <a:solidFill>
                    <a:srgbClr val="000000"/>
                  </a:solidFill>
                  <a:effectLst/>
                  <a:uLnTx/>
                  <a:uFillTx/>
                  <a:cs typeface="+mn-ea"/>
                  <a:sym typeface="+mn-lt"/>
                </a:rPr>
                <a:t>类别码</a:t>
              </a:r>
            </a:p>
          </p:txBody>
        </p:sp>
      </p:grpSp>
      <p:sp>
        <p:nvSpPr>
          <p:cNvPr id="42" name="Text Box 55">
            <a:extLst>
              <a:ext uri="{FF2B5EF4-FFF2-40B4-BE49-F238E27FC236}">
                <a16:creationId xmlns:a16="http://schemas.microsoft.com/office/drawing/2014/main" id="{D39F1CA2-65A6-249C-0AD8-5E4B3DC353E5}"/>
              </a:ext>
            </a:extLst>
          </p:cNvPr>
          <p:cNvSpPr txBox="1">
            <a:spLocks noChangeArrowheads="1"/>
          </p:cNvSpPr>
          <p:nvPr/>
        </p:nvSpPr>
        <p:spPr bwMode="auto">
          <a:xfrm>
            <a:off x="6639404" y="5603687"/>
            <a:ext cx="327685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cs typeface="+mn-ea"/>
                <a:sym typeface="+mn-lt"/>
              </a:rPr>
              <a:t>U-</a:t>
            </a:r>
            <a:r>
              <a:rPr kumimoji="0" lang="zh-CN" altLang="en-US" sz="2000" b="0" i="0" u="none" strike="noStrike" kern="1200" cap="none" spc="0" normalizeH="0" baseline="0" noProof="0" dirty="0">
                <a:ln>
                  <a:noFill/>
                </a:ln>
                <a:solidFill>
                  <a:srgbClr val="000000"/>
                </a:solidFill>
                <a:effectLst/>
                <a:uLnTx/>
                <a:uFillTx/>
                <a:cs typeface="+mn-ea"/>
                <a:sym typeface="+mn-lt"/>
              </a:rPr>
              <a:t>帧：无编号帧，链路管理</a:t>
            </a:r>
          </a:p>
        </p:txBody>
      </p:sp>
      <p:sp>
        <p:nvSpPr>
          <p:cNvPr id="43" name="矩形 42">
            <a:extLst>
              <a:ext uri="{FF2B5EF4-FFF2-40B4-BE49-F238E27FC236}">
                <a16:creationId xmlns:a16="http://schemas.microsoft.com/office/drawing/2014/main" id="{F4B4E705-BA0F-881C-A612-6EA8FA0F0CBF}"/>
              </a:ext>
            </a:extLst>
          </p:cNvPr>
          <p:cNvSpPr/>
          <p:nvPr/>
        </p:nvSpPr>
        <p:spPr>
          <a:xfrm>
            <a:off x="1539430" y="3429000"/>
            <a:ext cx="1528354" cy="286076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Tree>
    <p:extLst>
      <p:ext uri="{BB962C8B-B14F-4D97-AF65-F5344CB8AC3E}">
        <p14:creationId xmlns:p14="http://schemas.microsoft.com/office/powerpoint/2010/main" val="20971397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F1B038-5342-6A18-DE06-134036F457C7}"/>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I-</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帧的控制字段</a:t>
            </a:r>
            <a:endParaRPr lang="zh-CN" altLang="en-US" dirty="0"/>
          </a:p>
        </p:txBody>
      </p:sp>
      <p:sp>
        <p:nvSpPr>
          <p:cNvPr id="3" name="内容占位符 2">
            <a:extLst>
              <a:ext uri="{FF2B5EF4-FFF2-40B4-BE49-F238E27FC236}">
                <a16:creationId xmlns:a16="http://schemas.microsoft.com/office/drawing/2014/main" id="{42755D01-1ED3-DC67-2BFF-7550D29BC574}"/>
              </a:ext>
            </a:extLst>
          </p:cNvPr>
          <p:cNvSpPr>
            <a:spLocks noGrp="1"/>
          </p:cNvSpPr>
          <p:nvPr>
            <p:ph idx="1"/>
          </p:nvPr>
        </p:nvSpPr>
        <p:spPr>
          <a:xfrm>
            <a:off x="673100" y="2497535"/>
            <a:ext cx="10858500" cy="3381937"/>
          </a:xfrm>
        </p:spPr>
        <p:txBody>
          <a:bodyPr>
            <a:normAutofit lnSpcReduction="10000"/>
          </a:bodyPr>
          <a:lstStyle/>
          <a:p>
            <a:pPr marR="0" lvl="0" algn="l" defTabSz="914400" rtl="0" eaLnBrk="1" fontAlgn="auto" latinLnBrk="0" hangingPunct="1">
              <a:spcBef>
                <a:spcPct val="0"/>
              </a:spcBef>
              <a:buClrTx/>
              <a:buSzTx/>
              <a:tabLst/>
              <a:defRPr/>
            </a:pPr>
            <a:r>
              <a:rPr kumimoji="0" lang="zh-CN" altLang="en-US" b="0" i="0" u="none" strike="noStrike" kern="1200" cap="none" spc="0" normalizeH="0" baseline="0" noProof="0" dirty="0">
                <a:ln>
                  <a:noFill/>
                </a:ln>
                <a:solidFill>
                  <a:srgbClr val="000000"/>
                </a:solidFill>
                <a:effectLst/>
                <a:uLnTx/>
                <a:uFillTx/>
                <a:latin typeface="+mn-ea"/>
                <a:cs typeface="+mn-ea"/>
                <a:sym typeface="+mn-lt"/>
              </a:rPr>
              <a:t>第一位为</a:t>
            </a:r>
            <a:r>
              <a:rPr kumimoji="0" lang="en-US" altLang="zh-CN" b="0" i="0" u="none" strike="noStrike" kern="1200" cap="none" spc="0" normalizeH="0" baseline="0" noProof="0" dirty="0">
                <a:ln>
                  <a:noFill/>
                </a:ln>
                <a:solidFill>
                  <a:srgbClr val="000000"/>
                </a:solidFill>
                <a:effectLst/>
                <a:uLnTx/>
                <a:uFillTx/>
                <a:latin typeface="+mn-ea"/>
                <a:cs typeface="+mn-ea"/>
                <a:sym typeface="+mn-lt"/>
              </a:rPr>
              <a:t>0</a:t>
            </a:r>
            <a:r>
              <a:rPr kumimoji="0" lang="zh-CN" altLang="en-US" b="0" i="0" u="none" strike="noStrike" kern="1200" cap="none" spc="0" normalizeH="0" baseline="0" noProof="0" dirty="0">
                <a:ln>
                  <a:noFill/>
                </a:ln>
                <a:solidFill>
                  <a:srgbClr val="000000"/>
                </a:solidFill>
                <a:effectLst/>
                <a:uLnTx/>
                <a:uFillTx/>
                <a:latin typeface="+mn-ea"/>
                <a:cs typeface="+mn-ea"/>
                <a:sym typeface="+mn-lt"/>
              </a:rPr>
              <a:t>，是</a:t>
            </a:r>
            <a:r>
              <a:rPr kumimoji="0" lang="en-US" altLang="zh-CN" b="0" i="0" u="none" strike="noStrike" kern="1200" cap="none" spc="0" normalizeH="0" baseline="0" noProof="0" dirty="0">
                <a:ln>
                  <a:noFill/>
                </a:ln>
                <a:solidFill>
                  <a:srgbClr val="000000"/>
                </a:solidFill>
                <a:effectLst/>
                <a:uLnTx/>
                <a:uFillTx/>
                <a:latin typeface="+mn-ea"/>
                <a:cs typeface="+mn-ea"/>
                <a:sym typeface="+mn-lt"/>
              </a:rPr>
              <a:t>I</a:t>
            </a:r>
            <a:r>
              <a:rPr kumimoji="0" lang="zh-CN" altLang="en-US" b="0" i="0" u="none" strike="noStrike" kern="1200" cap="none" spc="0" normalizeH="0" baseline="0" noProof="0" dirty="0">
                <a:ln>
                  <a:noFill/>
                </a:ln>
                <a:solidFill>
                  <a:srgbClr val="000000"/>
                </a:solidFill>
                <a:effectLst/>
                <a:uLnTx/>
                <a:uFillTx/>
                <a:latin typeface="+mn-ea"/>
                <a:cs typeface="+mn-ea"/>
                <a:sym typeface="+mn-lt"/>
              </a:rPr>
              <a:t>帧的标志</a:t>
            </a:r>
          </a:p>
          <a:p>
            <a:pPr marR="0" lvl="0" algn="l" defTabSz="914400" rtl="0" eaLnBrk="1" fontAlgn="auto" latinLnBrk="0" hangingPunct="1">
              <a:spcBef>
                <a:spcPct val="0"/>
              </a:spcBef>
              <a:buClrTx/>
              <a:buSzTx/>
              <a:tabLst/>
              <a:defRPr/>
            </a:pPr>
            <a:r>
              <a:rPr kumimoji="0" lang="zh-CN" altLang="en-US" b="0" i="0" u="none" strike="noStrike" kern="1200" cap="none" spc="0" normalizeH="0" baseline="0" noProof="0" dirty="0">
                <a:ln>
                  <a:noFill/>
                </a:ln>
                <a:solidFill>
                  <a:srgbClr val="000000"/>
                </a:solidFill>
                <a:effectLst/>
                <a:uLnTx/>
                <a:uFillTx/>
                <a:latin typeface="+mn-ea"/>
                <a:cs typeface="+mn-ea"/>
                <a:sym typeface="+mn-lt"/>
              </a:rPr>
              <a:t>第</a:t>
            </a:r>
            <a:r>
              <a:rPr kumimoji="0" lang="en-US" altLang="zh-CN" b="0" i="0" u="none" strike="noStrike" kern="1200" cap="none" spc="0" normalizeH="0" baseline="0" noProof="0" dirty="0">
                <a:ln>
                  <a:noFill/>
                </a:ln>
                <a:solidFill>
                  <a:srgbClr val="000000"/>
                </a:solidFill>
                <a:effectLst/>
                <a:uLnTx/>
                <a:uFillTx/>
                <a:latin typeface="+mn-ea"/>
                <a:cs typeface="+mn-ea"/>
                <a:sym typeface="+mn-lt"/>
              </a:rPr>
              <a:t>2</a:t>
            </a:r>
            <a:r>
              <a:rPr kumimoji="0" lang="zh-CN" altLang="en-US" b="0" i="0" u="none" strike="noStrike" kern="1200" cap="none" spc="0" normalizeH="0" baseline="0" noProof="0" dirty="0">
                <a:ln>
                  <a:noFill/>
                </a:ln>
                <a:solidFill>
                  <a:srgbClr val="000000"/>
                </a:solidFill>
                <a:effectLst/>
                <a:uLnTx/>
                <a:uFillTx/>
                <a:latin typeface="+mn-ea"/>
                <a:cs typeface="+mn-ea"/>
                <a:sym typeface="+mn-lt"/>
              </a:rPr>
              <a:t>、</a:t>
            </a:r>
            <a:r>
              <a:rPr kumimoji="0" lang="en-US" altLang="zh-CN" b="0" i="0" u="none" strike="noStrike" kern="1200" cap="none" spc="0" normalizeH="0" baseline="0" noProof="0" dirty="0">
                <a:ln>
                  <a:noFill/>
                </a:ln>
                <a:solidFill>
                  <a:srgbClr val="000000"/>
                </a:solidFill>
                <a:effectLst/>
                <a:uLnTx/>
                <a:uFillTx/>
                <a:latin typeface="+mn-ea"/>
                <a:cs typeface="+mn-ea"/>
                <a:sym typeface="+mn-lt"/>
              </a:rPr>
              <a:t>3</a:t>
            </a:r>
            <a:r>
              <a:rPr kumimoji="0" lang="zh-CN" altLang="en-US" b="0" i="0" u="none" strike="noStrike" kern="1200" cap="none" spc="0" normalizeH="0" baseline="0" noProof="0" dirty="0">
                <a:ln>
                  <a:noFill/>
                </a:ln>
                <a:solidFill>
                  <a:srgbClr val="000000"/>
                </a:solidFill>
                <a:effectLst/>
                <a:uLnTx/>
                <a:uFillTx/>
                <a:latin typeface="+mn-ea"/>
                <a:cs typeface="+mn-ea"/>
                <a:sym typeface="+mn-lt"/>
              </a:rPr>
              <a:t>、</a:t>
            </a:r>
            <a:r>
              <a:rPr kumimoji="0" lang="en-US" altLang="zh-CN" b="0" i="0" u="none" strike="noStrike" kern="1200" cap="none" spc="0" normalizeH="0" baseline="0" noProof="0" dirty="0">
                <a:ln>
                  <a:noFill/>
                </a:ln>
                <a:solidFill>
                  <a:srgbClr val="000000"/>
                </a:solidFill>
                <a:effectLst/>
                <a:uLnTx/>
                <a:uFillTx/>
                <a:latin typeface="+mn-ea"/>
                <a:cs typeface="+mn-ea"/>
                <a:sym typeface="+mn-lt"/>
              </a:rPr>
              <a:t>4</a:t>
            </a:r>
            <a:r>
              <a:rPr kumimoji="0" lang="zh-CN" altLang="en-US" b="0" i="0" u="none" strike="noStrike" kern="1200" cap="none" spc="0" normalizeH="0" baseline="0" noProof="0" dirty="0">
                <a:ln>
                  <a:noFill/>
                </a:ln>
                <a:solidFill>
                  <a:srgbClr val="000000"/>
                </a:solidFill>
                <a:effectLst/>
                <a:uLnTx/>
                <a:uFillTx/>
                <a:latin typeface="+mn-ea"/>
                <a:cs typeface="+mn-ea"/>
                <a:sym typeface="+mn-lt"/>
              </a:rPr>
              <a:t>位：</a:t>
            </a:r>
            <a:r>
              <a:rPr kumimoji="0" lang="en-US" altLang="zh-CN" b="0" i="0" u="none" strike="noStrike" kern="1200" cap="none" spc="0" normalizeH="0" baseline="0" noProof="0" dirty="0">
                <a:ln>
                  <a:noFill/>
                </a:ln>
                <a:solidFill>
                  <a:srgbClr val="000000"/>
                </a:solidFill>
                <a:effectLst/>
                <a:uLnTx/>
                <a:uFillTx/>
                <a:latin typeface="+mn-ea"/>
                <a:cs typeface="+mn-ea"/>
                <a:sym typeface="+mn-lt"/>
              </a:rPr>
              <a:t>N(S)</a:t>
            </a:r>
            <a:r>
              <a:rPr kumimoji="0" lang="zh-CN" altLang="en-US" b="0" i="0" u="none" strike="noStrike" kern="1200" cap="none" spc="0" normalizeH="0" baseline="0" noProof="0" dirty="0">
                <a:ln>
                  <a:noFill/>
                </a:ln>
                <a:solidFill>
                  <a:srgbClr val="000000"/>
                </a:solidFill>
                <a:effectLst/>
                <a:uLnTx/>
                <a:uFillTx/>
                <a:latin typeface="+mn-ea"/>
                <a:cs typeface="+mn-ea"/>
                <a:sym typeface="+mn-lt"/>
              </a:rPr>
              <a:t>位，当前发送帧的编号，取值</a:t>
            </a:r>
            <a:r>
              <a:rPr kumimoji="0" lang="en-US" altLang="zh-CN" b="0" i="0" u="none" strike="noStrike" kern="1200" cap="none" spc="0" normalizeH="0" baseline="0" noProof="0" dirty="0">
                <a:ln>
                  <a:noFill/>
                </a:ln>
                <a:solidFill>
                  <a:srgbClr val="000000"/>
                </a:solidFill>
                <a:effectLst/>
                <a:uLnTx/>
                <a:uFillTx/>
                <a:latin typeface="+mn-ea"/>
                <a:cs typeface="+mn-ea"/>
                <a:sym typeface="+mn-lt"/>
              </a:rPr>
              <a:t>0~7</a:t>
            </a:r>
            <a:endParaRPr kumimoji="0" lang="zh-CN" altLang="en-US" b="0" i="0" u="none" strike="noStrike" kern="1200" cap="none" spc="0" normalizeH="0" baseline="0" noProof="0" dirty="0">
              <a:ln>
                <a:noFill/>
              </a:ln>
              <a:solidFill>
                <a:srgbClr val="000000"/>
              </a:solidFill>
              <a:effectLst/>
              <a:uLnTx/>
              <a:uFillTx/>
              <a:latin typeface="+mn-ea"/>
              <a:cs typeface="+mn-ea"/>
              <a:sym typeface="+mn-lt"/>
            </a:endParaRPr>
          </a:p>
          <a:p>
            <a:pPr marR="0" lvl="0" algn="l" defTabSz="914400" rtl="0" eaLnBrk="1" fontAlgn="auto" latinLnBrk="0" hangingPunct="1">
              <a:spcBef>
                <a:spcPct val="0"/>
              </a:spcBef>
              <a:buClrTx/>
              <a:buSzTx/>
              <a:tabLst/>
              <a:defRPr/>
            </a:pPr>
            <a:r>
              <a:rPr kumimoji="0" lang="zh-CN" altLang="en-US" b="0" i="0" u="none" strike="noStrike" kern="1200" cap="none" spc="0" normalizeH="0" baseline="0" noProof="0" dirty="0">
                <a:ln>
                  <a:noFill/>
                </a:ln>
                <a:solidFill>
                  <a:srgbClr val="000000"/>
                </a:solidFill>
                <a:effectLst/>
                <a:uLnTx/>
                <a:uFillTx/>
                <a:latin typeface="+mn-ea"/>
                <a:cs typeface="+mn-ea"/>
                <a:sym typeface="+mn-lt"/>
              </a:rPr>
              <a:t>第</a:t>
            </a:r>
            <a:r>
              <a:rPr kumimoji="0" lang="en-US" altLang="zh-CN" b="0" i="0" u="none" strike="noStrike" kern="1200" cap="none" spc="0" normalizeH="0" baseline="0" noProof="0" dirty="0">
                <a:ln>
                  <a:noFill/>
                </a:ln>
                <a:solidFill>
                  <a:srgbClr val="000000"/>
                </a:solidFill>
                <a:effectLst/>
                <a:uLnTx/>
                <a:uFillTx/>
                <a:latin typeface="+mn-ea"/>
                <a:cs typeface="+mn-ea"/>
                <a:sym typeface="+mn-lt"/>
              </a:rPr>
              <a:t>5</a:t>
            </a:r>
            <a:r>
              <a:rPr kumimoji="0" lang="zh-CN" altLang="en-US" b="0" i="0" u="none" strike="noStrike" kern="1200" cap="none" spc="0" normalizeH="0" baseline="0" noProof="0" dirty="0">
                <a:ln>
                  <a:noFill/>
                </a:ln>
                <a:solidFill>
                  <a:srgbClr val="000000"/>
                </a:solidFill>
                <a:effectLst/>
                <a:uLnTx/>
                <a:uFillTx/>
                <a:latin typeface="+mn-ea"/>
                <a:cs typeface="+mn-ea"/>
                <a:sym typeface="+mn-lt"/>
              </a:rPr>
              <a:t>位：</a:t>
            </a:r>
            <a:r>
              <a:rPr kumimoji="0" lang="en-US" altLang="zh-CN" b="0" i="0" u="none" strike="noStrike" kern="1200" cap="none" spc="0" normalizeH="0" baseline="0" noProof="0" dirty="0">
                <a:ln>
                  <a:noFill/>
                </a:ln>
                <a:solidFill>
                  <a:srgbClr val="000000"/>
                </a:solidFill>
                <a:effectLst/>
                <a:uLnTx/>
                <a:uFillTx/>
                <a:latin typeface="+mn-ea"/>
                <a:cs typeface="+mn-ea"/>
                <a:sym typeface="+mn-lt"/>
              </a:rPr>
              <a:t>P/F</a:t>
            </a:r>
            <a:r>
              <a:rPr kumimoji="0" lang="zh-CN" altLang="en-US" b="0" i="0" u="none" strike="noStrike" kern="1200" cap="none" spc="0" normalizeH="0" baseline="0" noProof="0" dirty="0">
                <a:ln>
                  <a:noFill/>
                </a:ln>
                <a:solidFill>
                  <a:srgbClr val="000000"/>
                </a:solidFill>
                <a:effectLst/>
                <a:uLnTx/>
                <a:uFillTx/>
                <a:latin typeface="+mn-ea"/>
                <a:cs typeface="+mn-ea"/>
                <a:sym typeface="+mn-lt"/>
              </a:rPr>
              <a:t>位，表示是否还有要发送的帧</a:t>
            </a:r>
          </a:p>
          <a:p>
            <a:pPr marL="536575" marR="0" lvl="1" indent="-271463" algn="l" defTabSz="914400" rtl="0" eaLnBrk="1" fontAlgn="auto" latinLnBrk="0" hangingPunct="1">
              <a:buClrTx/>
              <a:buSzTx/>
              <a:tabLst/>
              <a:defRPr/>
            </a:pPr>
            <a:r>
              <a:rPr kumimoji="0" lang="en-US" altLang="zh-CN" b="0" i="0" u="none" strike="noStrike" kern="1200" cap="none" spc="0" normalizeH="0" baseline="0" noProof="0" dirty="0">
                <a:ln>
                  <a:noFill/>
                </a:ln>
                <a:solidFill>
                  <a:srgbClr val="000000"/>
                </a:solidFill>
                <a:effectLst/>
                <a:uLnTx/>
                <a:uFillTx/>
                <a:latin typeface="+mn-ea"/>
                <a:cs typeface="+mn-ea"/>
                <a:sym typeface="+mn-lt"/>
              </a:rPr>
              <a:t>P/F=0</a:t>
            </a:r>
            <a:r>
              <a:rPr kumimoji="0" lang="zh-CN" altLang="en-US" b="0" i="0" u="none" strike="noStrike" kern="1200" cap="none" spc="0" normalizeH="0" baseline="0" noProof="0" dirty="0">
                <a:ln>
                  <a:noFill/>
                </a:ln>
                <a:solidFill>
                  <a:srgbClr val="000000"/>
                </a:solidFill>
                <a:effectLst/>
                <a:uLnTx/>
                <a:uFillTx/>
                <a:latin typeface="+mn-ea"/>
                <a:cs typeface="+mn-ea"/>
                <a:sym typeface="+mn-lt"/>
              </a:rPr>
              <a:t>，表示还有要发送的帧</a:t>
            </a:r>
          </a:p>
          <a:p>
            <a:pPr marL="536575" marR="0" lvl="1" indent="-271463" algn="l" defTabSz="914400" rtl="0" eaLnBrk="1" fontAlgn="auto" latinLnBrk="0" hangingPunct="1">
              <a:buClrTx/>
              <a:buSzTx/>
              <a:tabLst/>
              <a:defRPr/>
            </a:pPr>
            <a:r>
              <a:rPr kumimoji="0" lang="en-US" altLang="zh-CN" b="0" i="0" u="none" strike="noStrike" kern="1200" cap="none" spc="0" normalizeH="0" baseline="0" noProof="0" dirty="0">
                <a:ln>
                  <a:noFill/>
                </a:ln>
                <a:solidFill>
                  <a:srgbClr val="000000"/>
                </a:solidFill>
                <a:effectLst/>
                <a:uLnTx/>
                <a:uFillTx/>
                <a:latin typeface="+mn-ea"/>
                <a:cs typeface="+mn-ea"/>
                <a:sym typeface="+mn-lt"/>
              </a:rPr>
              <a:t>P/F=1</a:t>
            </a:r>
            <a:r>
              <a:rPr kumimoji="0" lang="zh-CN" altLang="en-US" b="0" i="0" u="none" strike="noStrike" kern="1200" cap="none" spc="0" normalizeH="0" baseline="0" noProof="0" dirty="0">
                <a:ln>
                  <a:noFill/>
                </a:ln>
                <a:solidFill>
                  <a:srgbClr val="000000"/>
                </a:solidFill>
                <a:effectLst/>
                <a:uLnTx/>
                <a:uFillTx/>
                <a:latin typeface="+mn-ea"/>
                <a:cs typeface="+mn-ea"/>
                <a:sym typeface="+mn-lt"/>
              </a:rPr>
              <a:t>，表示没有要发送的帧，发送结束</a:t>
            </a:r>
          </a:p>
          <a:p>
            <a:pPr>
              <a:spcBef>
                <a:spcPct val="0"/>
              </a:spcBef>
              <a:defRPr/>
            </a:pPr>
            <a:r>
              <a:rPr lang="zh-CN" altLang="en-US" dirty="0">
                <a:solidFill>
                  <a:srgbClr val="000000"/>
                </a:solidFill>
                <a:latin typeface="+mn-ea"/>
                <a:cs typeface="+mn-ea"/>
                <a:sym typeface="+mn-lt"/>
              </a:rPr>
              <a:t>第</a:t>
            </a:r>
            <a:r>
              <a:rPr lang="en-US" altLang="zh-CN" dirty="0">
                <a:solidFill>
                  <a:srgbClr val="000000"/>
                </a:solidFill>
                <a:latin typeface="+mn-ea"/>
                <a:cs typeface="+mn-ea"/>
                <a:sym typeface="+mn-lt"/>
              </a:rPr>
              <a:t>6</a:t>
            </a:r>
            <a:r>
              <a:rPr lang="zh-CN" altLang="en-US" dirty="0">
                <a:solidFill>
                  <a:srgbClr val="000000"/>
                </a:solidFill>
                <a:latin typeface="+mn-ea"/>
                <a:cs typeface="+mn-ea"/>
                <a:sym typeface="+mn-lt"/>
              </a:rPr>
              <a:t>、</a:t>
            </a:r>
            <a:r>
              <a:rPr lang="en-US" altLang="zh-CN" dirty="0">
                <a:solidFill>
                  <a:srgbClr val="000000"/>
                </a:solidFill>
                <a:latin typeface="+mn-ea"/>
                <a:cs typeface="+mn-ea"/>
                <a:sym typeface="+mn-lt"/>
              </a:rPr>
              <a:t>7</a:t>
            </a:r>
            <a:r>
              <a:rPr lang="zh-CN" altLang="en-US" dirty="0">
                <a:solidFill>
                  <a:srgbClr val="000000"/>
                </a:solidFill>
                <a:latin typeface="+mn-ea"/>
                <a:cs typeface="+mn-ea"/>
                <a:sym typeface="+mn-lt"/>
              </a:rPr>
              <a:t>、</a:t>
            </a:r>
            <a:r>
              <a:rPr lang="en-US" altLang="zh-CN" dirty="0">
                <a:solidFill>
                  <a:srgbClr val="000000"/>
                </a:solidFill>
                <a:latin typeface="+mn-ea"/>
                <a:cs typeface="+mn-ea"/>
                <a:sym typeface="+mn-lt"/>
              </a:rPr>
              <a:t>8</a:t>
            </a:r>
            <a:r>
              <a:rPr lang="zh-CN" altLang="en-US" dirty="0">
                <a:solidFill>
                  <a:srgbClr val="000000"/>
                </a:solidFill>
                <a:latin typeface="+mn-ea"/>
                <a:cs typeface="+mn-ea"/>
                <a:sym typeface="+mn-lt"/>
              </a:rPr>
              <a:t>位：</a:t>
            </a:r>
            <a:r>
              <a:rPr lang="en-US" altLang="zh-CN" dirty="0">
                <a:solidFill>
                  <a:srgbClr val="000000"/>
                </a:solidFill>
                <a:latin typeface="+mn-ea"/>
                <a:cs typeface="+mn-ea"/>
                <a:sym typeface="+mn-lt"/>
              </a:rPr>
              <a:t>N(R)</a:t>
            </a:r>
            <a:r>
              <a:rPr lang="zh-CN" altLang="en-US" dirty="0">
                <a:solidFill>
                  <a:srgbClr val="000000"/>
                </a:solidFill>
                <a:latin typeface="+mn-ea"/>
                <a:cs typeface="+mn-ea"/>
                <a:sym typeface="+mn-lt"/>
              </a:rPr>
              <a:t>位，用于接收方以滑动窗口协议方式接收，给发送方回应确认消息时期望收到的帧序号，取值</a:t>
            </a:r>
            <a:r>
              <a:rPr lang="en-US" altLang="zh-CN" dirty="0">
                <a:solidFill>
                  <a:srgbClr val="000000"/>
                </a:solidFill>
                <a:latin typeface="+mn-ea"/>
                <a:cs typeface="+mn-ea"/>
                <a:sym typeface="+mn-lt"/>
              </a:rPr>
              <a:t>0~7</a:t>
            </a:r>
          </a:p>
          <a:p>
            <a:pPr>
              <a:spcBef>
                <a:spcPct val="0"/>
              </a:spcBef>
              <a:defRPr/>
            </a:pPr>
            <a:r>
              <a:rPr lang="zh-CN" altLang="en-US" dirty="0">
                <a:solidFill>
                  <a:srgbClr val="000000"/>
                </a:solidFill>
                <a:latin typeface="+mn-ea"/>
                <a:cs typeface="+mn-ea"/>
                <a:sym typeface="+mn-lt"/>
              </a:rPr>
              <a:t>控制字段用途：用于流量管理</a:t>
            </a:r>
            <a:endParaRPr lang="zh-CN" altLang="en-US" dirty="0">
              <a:solidFill>
                <a:srgbClr val="000000"/>
              </a:solidFill>
              <a:latin typeface="+mn-ea"/>
              <a:cs typeface="+mn-ea"/>
            </a:endParaRPr>
          </a:p>
        </p:txBody>
      </p:sp>
      <p:sp>
        <p:nvSpPr>
          <p:cNvPr id="4" name="灯片编号占位符 3">
            <a:extLst>
              <a:ext uri="{FF2B5EF4-FFF2-40B4-BE49-F238E27FC236}">
                <a16:creationId xmlns:a16="http://schemas.microsoft.com/office/drawing/2014/main" id="{56936585-476F-22BB-362A-1F8F41CB241E}"/>
              </a:ext>
            </a:extLst>
          </p:cNvPr>
          <p:cNvSpPr>
            <a:spLocks noGrp="1"/>
          </p:cNvSpPr>
          <p:nvPr>
            <p:ph type="sldNum" sz="quarter" idx="12"/>
          </p:nvPr>
        </p:nvSpPr>
        <p:spPr/>
        <p:txBody>
          <a:bodyPr/>
          <a:lstStyle/>
          <a:p>
            <a:fld id="{C8BB1146-E542-4D4E-B8E9-6919A11DDD48}" type="slidenum">
              <a:rPr lang="en-US" smtClean="0"/>
              <a:t>89</a:t>
            </a:fld>
            <a:endParaRPr lang="en-US"/>
          </a:p>
        </p:txBody>
      </p:sp>
      <p:sp>
        <p:nvSpPr>
          <p:cNvPr id="5" name="Text Box 8">
            <a:extLst>
              <a:ext uri="{FF2B5EF4-FFF2-40B4-BE49-F238E27FC236}">
                <a16:creationId xmlns:a16="http://schemas.microsoft.com/office/drawing/2014/main" id="{031EE58E-3019-6630-8441-18903D05FA53}"/>
              </a:ext>
            </a:extLst>
          </p:cNvPr>
          <p:cNvSpPr txBox="1">
            <a:spLocks noChangeArrowheads="1"/>
          </p:cNvSpPr>
          <p:nvPr/>
        </p:nvSpPr>
        <p:spPr bwMode="auto">
          <a:xfrm>
            <a:off x="912400" y="1727333"/>
            <a:ext cx="2526653"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I-</a:t>
            </a:r>
            <a:r>
              <a:rPr kumimoji="0" lang="zh-CN" altLang="en-US" sz="2400" b="0" i="0" u="none" strike="noStrike" kern="1200" cap="none" spc="0" normalizeH="0" baseline="0" noProof="0" dirty="0">
                <a:ln>
                  <a:noFill/>
                </a:ln>
                <a:solidFill>
                  <a:srgbClr val="000000"/>
                </a:solidFill>
                <a:effectLst/>
                <a:uLnTx/>
                <a:uFillTx/>
                <a:cs typeface="+mn-ea"/>
                <a:sym typeface="+mn-lt"/>
              </a:rPr>
              <a:t>帧的控制字段：</a:t>
            </a:r>
          </a:p>
        </p:txBody>
      </p:sp>
      <p:sp>
        <p:nvSpPr>
          <p:cNvPr id="6" name="Rectangle 4">
            <a:extLst>
              <a:ext uri="{FF2B5EF4-FFF2-40B4-BE49-F238E27FC236}">
                <a16:creationId xmlns:a16="http://schemas.microsoft.com/office/drawing/2014/main" id="{9F724081-C473-C9D7-6B48-4F8C963BF7D3}"/>
              </a:ext>
            </a:extLst>
          </p:cNvPr>
          <p:cNvSpPr>
            <a:spLocks noChangeArrowheads="1"/>
          </p:cNvSpPr>
          <p:nvPr/>
        </p:nvSpPr>
        <p:spPr bwMode="auto">
          <a:xfrm>
            <a:off x="3442229" y="1685539"/>
            <a:ext cx="646112" cy="585787"/>
          </a:xfrm>
          <a:prstGeom prst="rect">
            <a:avLst/>
          </a:prstGeom>
          <a:solidFill>
            <a:schemeClr val="accent3">
              <a:lumMod val="20000"/>
              <a:lumOff val="80000"/>
            </a:schemeClr>
          </a:solidFill>
          <a:ln w="19050" algn="ctr">
            <a:solidFill>
              <a:schemeClr val="tx1"/>
            </a:solidFill>
            <a:miter lim="800000"/>
            <a:headEnd/>
            <a:tailEnd/>
          </a:ln>
          <a:effec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0</a:t>
            </a:r>
          </a:p>
        </p:txBody>
      </p:sp>
      <p:sp>
        <p:nvSpPr>
          <p:cNvPr id="7" name="Rectangle 5">
            <a:extLst>
              <a:ext uri="{FF2B5EF4-FFF2-40B4-BE49-F238E27FC236}">
                <a16:creationId xmlns:a16="http://schemas.microsoft.com/office/drawing/2014/main" id="{CDD173E4-9A2B-5139-EE0B-11CB355EE682}"/>
              </a:ext>
            </a:extLst>
          </p:cNvPr>
          <p:cNvSpPr>
            <a:spLocks noChangeArrowheads="1"/>
          </p:cNvSpPr>
          <p:nvPr/>
        </p:nvSpPr>
        <p:spPr bwMode="auto">
          <a:xfrm>
            <a:off x="4088341" y="1685539"/>
            <a:ext cx="1874838" cy="585787"/>
          </a:xfrm>
          <a:prstGeom prst="rect">
            <a:avLst/>
          </a:prstGeom>
          <a:solidFill>
            <a:schemeClr val="accent3">
              <a:lumMod val="20000"/>
              <a:lumOff val="80000"/>
            </a:schemeClr>
          </a:solidFill>
          <a:ln w="19050" algn="ctr">
            <a:solidFill>
              <a:schemeClr val="tx1"/>
            </a:solidFill>
            <a:miter lim="800000"/>
            <a:headEnd/>
            <a:tailEnd/>
          </a:ln>
          <a:effec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N(S)</a:t>
            </a:r>
          </a:p>
        </p:txBody>
      </p:sp>
      <p:sp>
        <p:nvSpPr>
          <p:cNvPr id="8" name="Rectangle 6">
            <a:extLst>
              <a:ext uri="{FF2B5EF4-FFF2-40B4-BE49-F238E27FC236}">
                <a16:creationId xmlns:a16="http://schemas.microsoft.com/office/drawing/2014/main" id="{67E43F9C-6B8C-C54D-8027-F61E6AFDDBDD}"/>
              </a:ext>
            </a:extLst>
          </p:cNvPr>
          <p:cNvSpPr>
            <a:spLocks noChangeArrowheads="1"/>
          </p:cNvSpPr>
          <p:nvPr/>
        </p:nvSpPr>
        <p:spPr bwMode="auto">
          <a:xfrm>
            <a:off x="5963180" y="1685539"/>
            <a:ext cx="719137" cy="585787"/>
          </a:xfrm>
          <a:prstGeom prst="rect">
            <a:avLst/>
          </a:prstGeom>
          <a:solidFill>
            <a:schemeClr val="accent3">
              <a:lumMod val="20000"/>
              <a:lumOff val="80000"/>
            </a:schemeClr>
          </a:solidFill>
          <a:ln w="19050" algn="ctr">
            <a:solidFill>
              <a:schemeClr val="tx1"/>
            </a:solidFill>
            <a:miter lim="800000"/>
            <a:headEnd/>
            <a:tailEnd/>
          </a:ln>
          <a:effec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P/F</a:t>
            </a:r>
          </a:p>
        </p:txBody>
      </p:sp>
      <p:sp>
        <p:nvSpPr>
          <p:cNvPr id="9" name="Rectangle 7">
            <a:extLst>
              <a:ext uri="{FF2B5EF4-FFF2-40B4-BE49-F238E27FC236}">
                <a16:creationId xmlns:a16="http://schemas.microsoft.com/office/drawing/2014/main" id="{02069740-EC37-E255-F2EC-CEC4D97E4971}"/>
              </a:ext>
            </a:extLst>
          </p:cNvPr>
          <p:cNvSpPr>
            <a:spLocks noChangeArrowheads="1"/>
          </p:cNvSpPr>
          <p:nvPr/>
        </p:nvSpPr>
        <p:spPr bwMode="auto">
          <a:xfrm>
            <a:off x="6682316" y="1685539"/>
            <a:ext cx="1873250" cy="585787"/>
          </a:xfrm>
          <a:prstGeom prst="rect">
            <a:avLst/>
          </a:prstGeom>
          <a:solidFill>
            <a:schemeClr val="accent3">
              <a:lumMod val="20000"/>
              <a:lumOff val="80000"/>
            </a:schemeClr>
          </a:solidFill>
          <a:ln w="19050" algn="ctr">
            <a:solidFill>
              <a:schemeClr val="tx1"/>
            </a:solidFill>
            <a:miter lim="800000"/>
            <a:headEnd/>
            <a:tailEnd/>
          </a:ln>
          <a:effec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N(R)</a:t>
            </a:r>
          </a:p>
        </p:txBody>
      </p:sp>
      <p:sp>
        <p:nvSpPr>
          <p:cNvPr id="10" name="Rectangle 9">
            <a:extLst>
              <a:ext uri="{FF2B5EF4-FFF2-40B4-BE49-F238E27FC236}">
                <a16:creationId xmlns:a16="http://schemas.microsoft.com/office/drawing/2014/main" id="{2A78F9EC-CA59-9902-0007-E8E921E676AF}"/>
              </a:ext>
            </a:extLst>
          </p:cNvPr>
          <p:cNvSpPr>
            <a:spLocks noChangeArrowheads="1"/>
          </p:cNvSpPr>
          <p:nvPr/>
        </p:nvSpPr>
        <p:spPr bwMode="auto">
          <a:xfrm>
            <a:off x="3442229" y="1152817"/>
            <a:ext cx="64770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1</a:t>
            </a:r>
          </a:p>
        </p:txBody>
      </p:sp>
      <p:sp>
        <p:nvSpPr>
          <p:cNvPr id="11" name="Rectangle 10">
            <a:extLst>
              <a:ext uri="{FF2B5EF4-FFF2-40B4-BE49-F238E27FC236}">
                <a16:creationId xmlns:a16="http://schemas.microsoft.com/office/drawing/2014/main" id="{B17AF515-CB0C-13F0-66C2-556425BD6ADF}"/>
              </a:ext>
            </a:extLst>
          </p:cNvPr>
          <p:cNvSpPr>
            <a:spLocks noChangeArrowheads="1"/>
          </p:cNvSpPr>
          <p:nvPr/>
        </p:nvSpPr>
        <p:spPr bwMode="auto">
          <a:xfrm>
            <a:off x="4089929" y="1152817"/>
            <a:ext cx="64770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2</a:t>
            </a:r>
          </a:p>
        </p:txBody>
      </p:sp>
      <p:sp>
        <p:nvSpPr>
          <p:cNvPr id="12" name="Rectangle 11">
            <a:extLst>
              <a:ext uri="{FF2B5EF4-FFF2-40B4-BE49-F238E27FC236}">
                <a16:creationId xmlns:a16="http://schemas.microsoft.com/office/drawing/2014/main" id="{AF26A133-F4A4-DAB4-A68D-87EE36BA5744}"/>
              </a:ext>
            </a:extLst>
          </p:cNvPr>
          <p:cNvSpPr>
            <a:spLocks noChangeArrowheads="1"/>
          </p:cNvSpPr>
          <p:nvPr/>
        </p:nvSpPr>
        <p:spPr bwMode="auto">
          <a:xfrm>
            <a:off x="4737630" y="1152817"/>
            <a:ext cx="649287"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3</a:t>
            </a:r>
          </a:p>
        </p:txBody>
      </p:sp>
      <p:sp>
        <p:nvSpPr>
          <p:cNvPr id="13" name="Rectangle 12">
            <a:extLst>
              <a:ext uri="{FF2B5EF4-FFF2-40B4-BE49-F238E27FC236}">
                <a16:creationId xmlns:a16="http://schemas.microsoft.com/office/drawing/2014/main" id="{0A1FB3F5-9694-A87A-DCC5-AF15BB77760D}"/>
              </a:ext>
            </a:extLst>
          </p:cNvPr>
          <p:cNvSpPr>
            <a:spLocks noChangeArrowheads="1"/>
          </p:cNvSpPr>
          <p:nvPr/>
        </p:nvSpPr>
        <p:spPr bwMode="auto">
          <a:xfrm>
            <a:off x="5386917" y="1152817"/>
            <a:ext cx="576263"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4</a:t>
            </a:r>
          </a:p>
        </p:txBody>
      </p:sp>
      <p:sp>
        <p:nvSpPr>
          <p:cNvPr id="14" name="Rectangle 13">
            <a:extLst>
              <a:ext uri="{FF2B5EF4-FFF2-40B4-BE49-F238E27FC236}">
                <a16:creationId xmlns:a16="http://schemas.microsoft.com/office/drawing/2014/main" id="{2F59C963-1FF0-01BE-F0F2-883A1B680792}"/>
              </a:ext>
            </a:extLst>
          </p:cNvPr>
          <p:cNvSpPr>
            <a:spLocks noChangeArrowheads="1"/>
          </p:cNvSpPr>
          <p:nvPr/>
        </p:nvSpPr>
        <p:spPr bwMode="auto">
          <a:xfrm>
            <a:off x="5963180" y="1152817"/>
            <a:ext cx="719137"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5</a:t>
            </a:r>
          </a:p>
        </p:txBody>
      </p:sp>
      <p:sp>
        <p:nvSpPr>
          <p:cNvPr id="15" name="Rectangle 17">
            <a:extLst>
              <a:ext uri="{FF2B5EF4-FFF2-40B4-BE49-F238E27FC236}">
                <a16:creationId xmlns:a16="http://schemas.microsoft.com/office/drawing/2014/main" id="{1451C091-EC4D-8C2E-A7F0-102221F8F730}"/>
              </a:ext>
            </a:extLst>
          </p:cNvPr>
          <p:cNvSpPr>
            <a:spLocks noChangeArrowheads="1"/>
          </p:cNvSpPr>
          <p:nvPr/>
        </p:nvSpPr>
        <p:spPr bwMode="auto">
          <a:xfrm>
            <a:off x="6682316" y="1152817"/>
            <a:ext cx="64770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6</a:t>
            </a:r>
          </a:p>
        </p:txBody>
      </p:sp>
      <p:sp>
        <p:nvSpPr>
          <p:cNvPr id="16" name="Rectangle 18">
            <a:extLst>
              <a:ext uri="{FF2B5EF4-FFF2-40B4-BE49-F238E27FC236}">
                <a16:creationId xmlns:a16="http://schemas.microsoft.com/office/drawing/2014/main" id="{F49AD72B-46C4-61C1-B99B-89F0DC4A0E29}"/>
              </a:ext>
            </a:extLst>
          </p:cNvPr>
          <p:cNvSpPr>
            <a:spLocks noChangeArrowheads="1"/>
          </p:cNvSpPr>
          <p:nvPr/>
        </p:nvSpPr>
        <p:spPr bwMode="auto">
          <a:xfrm>
            <a:off x="7330016" y="1152817"/>
            <a:ext cx="649288"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7</a:t>
            </a:r>
          </a:p>
        </p:txBody>
      </p:sp>
      <p:sp>
        <p:nvSpPr>
          <p:cNvPr id="17" name="Rectangle 19">
            <a:extLst>
              <a:ext uri="{FF2B5EF4-FFF2-40B4-BE49-F238E27FC236}">
                <a16:creationId xmlns:a16="http://schemas.microsoft.com/office/drawing/2014/main" id="{FB2A77C1-13A6-7872-2AA7-6FC8C076C5F5}"/>
              </a:ext>
            </a:extLst>
          </p:cNvPr>
          <p:cNvSpPr>
            <a:spLocks noChangeArrowheads="1"/>
          </p:cNvSpPr>
          <p:nvPr/>
        </p:nvSpPr>
        <p:spPr bwMode="auto">
          <a:xfrm>
            <a:off x="7979304" y="1152817"/>
            <a:ext cx="576262"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8</a:t>
            </a:r>
          </a:p>
        </p:txBody>
      </p:sp>
    </p:spTree>
    <p:extLst>
      <p:ext uri="{BB962C8B-B14F-4D97-AF65-F5344CB8AC3E}">
        <p14:creationId xmlns:p14="http://schemas.microsoft.com/office/powerpoint/2010/main" val="3511590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3BE33D-A9A8-455F-8E56-C599133999A9}"/>
              </a:ext>
            </a:extLst>
          </p:cNvPr>
          <p:cNvSpPr>
            <a:spLocks noGrp="1"/>
          </p:cNvSpPr>
          <p:nvPr>
            <p:ph type="title"/>
          </p:nvPr>
        </p:nvSpPr>
        <p:spPr/>
        <p:txBody>
          <a:bodyPr>
            <a:normAutofit/>
          </a:bodyPr>
          <a:lstStyle/>
          <a:p>
            <a:r>
              <a:rPr lang="zh-CN" altLang="en-US" dirty="0"/>
              <a:t>数据链路层在网络中的地位</a:t>
            </a:r>
          </a:p>
        </p:txBody>
      </p:sp>
      <p:sp>
        <p:nvSpPr>
          <p:cNvPr id="3" name="内容占位符 2">
            <a:extLst>
              <a:ext uri="{FF2B5EF4-FFF2-40B4-BE49-F238E27FC236}">
                <a16:creationId xmlns:a16="http://schemas.microsoft.com/office/drawing/2014/main" id="{DE537C38-DA51-488E-BD08-AEBA17618ADB}"/>
              </a:ext>
            </a:extLst>
          </p:cNvPr>
          <p:cNvSpPr>
            <a:spLocks noGrp="1"/>
          </p:cNvSpPr>
          <p:nvPr>
            <p:ph idx="1"/>
          </p:nvPr>
        </p:nvSpPr>
        <p:spPr>
          <a:xfrm>
            <a:off x="660400" y="1125540"/>
            <a:ext cx="10858500" cy="2285392"/>
          </a:xfrm>
        </p:spPr>
        <p:txBody>
          <a:bodyPr>
            <a:normAutofit/>
          </a:bodyPr>
          <a:lstStyle/>
          <a:p>
            <a:r>
              <a:rPr lang="zh-CN" altLang="en-US" dirty="0"/>
              <a:t>主机</a:t>
            </a:r>
            <a:r>
              <a:rPr lang="en-US" altLang="zh-CN" dirty="0"/>
              <a:t>A </a:t>
            </a:r>
            <a:r>
              <a:rPr lang="zh-CN" altLang="en-US" dirty="0"/>
              <a:t>到主机</a:t>
            </a:r>
            <a:r>
              <a:rPr lang="en-US" altLang="zh-CN" dirty="0"/>
              <a:t>B</a:t>
            </a:r>
            <a:r>
              <a:rPr lang="zh-CN" altLang="en-US" dirty="0"/>
              <a:t>所经过的网络链路可以是多种不同类型的</a:t>
            </a:r>
          </a:p>
          <a:p>
            <a:r>
              <a:rPr lang="zh-CN" altLang="en-US" dirty="0"/>
              <a:t>数据链路层是网络相邻结点间通信非常重要、必须要有的一层</a:t>
            </a:r>
          </a:p>
          <a:p>
            <a:r>
              <a:rPr lang="zh-CN" altLang="en-US" dirty="0"/>
              <a:t>网络中的主机、交换机、路由器等都必须实现数据链路层</a:t>
            </a:r>
          </a:p>
          <a:p>
            <a:r>
              <a:rPr lang="zh-CN" altLang="en-US" dirty="0"/>
              <a:t>从整个网络层次上来看数据的流动；仅从数据链路层观察帧的流动</a:t>
            </a:r>
          </a:p>
        </p:txBody>
      </p:sp>
      <p:sp>
        <p:nvSpPr>
          <p:cNvPr id="4" name="灯片编号占位符 3">
            <a:extLst>
              <a:ext uri="{FF2B5EF4-FFF2-40B4-BE49-F238E27FC236}">
                <a16:creationId xmlns:a16="http://schemas.microsoft.com/office/drawing/2014/main" id="{EDF9C53A-5851-4787-A839-CB74AE29F3CC}"/>
              </a:ext>
            </a:extLst>
          </p:cNvPr>
          <p:cNvSpPr>
            <a:spLocks noGrp="1"/>
          </p:cNvSpPr>
          <p:nvPr>
            <p:ph type="sldNum" sz="quarter" idx="12"/>
          </p:nvPr>
        </p:nvSpPr>
        <p:spPr/>
        <p:txBody>
          <a:bodyPr/>
          <a:lstStyle/>
          <a:p>
            <a:fld id="{C8BB1146-E542-4D4E-B8E9-6919A11DDD48}" type="slidenum">
              <a:rPr lang="en-US" smtClean="0"/>
              <a:t>9</a:t>
            </a:fld>
            <a:endParaRPr lang="en-US"/>
          </a:p>
        </p:txBody>
      </p:sp>
      <p:sp>
        <p:nvSpPr>
          <p:cNvPr id="5" name="Rectangle 644">
            <a:extLst>
              <a:ext uri="{FF2B5EF4-FFF2-40B4-BE49-F238E27FC236}">
                <a16:creationId xmlns:a16="http://schemas.microsoft.com/office/drawing/2014/main" id="{DB0C7996-A4B7-4F66-BD0F-E140C4A20554}"/>
              </a:ext>
            </a:extLst>
          </p:cNvPr>
          <p:cNvSpPr>
            <a:spLocks noChangeArrowheads="1"/>
          </p:cNvSpPr>
          <p:nvPr/>
        </p:nvSpPr>
        <p:spPr bwMode="auto">
          <a:xfrm>
            <a:off x="941294" y="4998759"/>
            <a:ext cx="10179421" cy="401899"/>
          </a:xfrm>
          <a:prstGeom prst="rect">
            <a:avLst/>
          </a:prstGeom>
          <a:solidFill>
            <a:schemeClr val="accent3">
              <a:alpha val="50000"/>
            </a:schemeClr>
          </a:solidFill>
          <a:ln w="9525">
            <a:solidFill>
              <a:srgbClr val="5F5F5F"/>
            </a:solidFill>
            <a:prstDash val="dash"/>
            <a:miter lim="800000"/>
            <a:headEnd/>
            <a:tailEnd/>
          </a:ln>
          <a:effectLst/>
        </p:spPr>
        <p:txBody>
          <a:bodyPr wrap="none" anchor="ctr"/>
          <a:lstStyle/>
          <a:p>
            <a:pPr>
              <a:lnSpc>
                <a:spcPct val="120000"/>
              </a:lnSpc>
            </a:pPr>
            <a:endParaRPr lang="zh-CN" altLang="en-US" sz="2400" b="1">
              <a:solidFill>
                <a:srgbClr val="333399"/>
              </a:solidFill>
              <a:cs typeface="+mn-ea"/>
              <a:sym typeface="+mn-lt"/>
            </a:endParaRPr>
          </a:p>
        </p:txBody>
      </p:sp>
      <p:pic>
        <p:nvPicPr>
          <p:cNvPr id="6" name="table">
            <a:extLst>
              <a:ext uri="{FF2B5EF4-FFF2-40B4-BE49-F238E27FC236}">
                <a16:creationId xmlns:a16="http://schemas.microsoft.com/office/drawing/2014/main" id="{7DF01402-4435-4CDA-8C34-2E4DEE57DB99}"/>
              </a:ext>
            </a:extLst>
          </p:cNvPr>
          <p:cNvPicPr>
            <a:picLocks noChangeAspect="1"/>
          </p:cNvPicPr>
          <p:nvPr/>
        </p:nvPicPr>
        <p:blipFill>
          <a:blip r:embed="rId2"/>
          <a:stretch>
            <a:fillRect/>
          </a:stretch>
        </p:blipFill>
        <p:spPr>
          <a:xfrm>
            <a:off x="1136578" y="3750571"/>
            <a:ext cx="1221862" cy="2094275"/>
          </a:xfrm>
          <a:prstGeom prst="rect">
            <a:avLst/>
          </a:prstGeom>
        </p:spPr>
      </p:pic>
      <p:pic>
        <p:nvPicPr>
          <p:cNvPr id="7" name="table">
            <a:extLst>
              <a:ext uri="{FF2B5EF4-FFF2-40B4-BE49-F238E27FC236}">
                <a16:creationId xmlns:a16="http://schemas.microsoft.com/office/drawing/2014/main" id="{4174C7ED-D5A9-40FD-BBB3-213618425EED}"/>
              </a:ext>
            </a:extLst>
          </p:cNvPr>
          <p:cNvPicPr>
            <a:picLocks noChangeAspect="1"/>
          </p:cNvPicPr>
          <p:nvPr/>
        </p:nvPicPr>
        <p:blipFill>
          <a:blip r:embed="rId3"/>
          <a:stretch>
            <a:fillRect/>
          </a:stretch>
        </p:blipFill>
        <p:spPr>
          <a:xfrm>
            <a:off x="7654498" y="4588281"/>
            <a:ext cx="1221862" cy="1256565"/>
          </a:xfrm>
          <a:prstGeom prst="rect">
            <a:avLst/>
          </a:prstGeom>
        </p:spPr>
      </p:pic>
      <p:pic>
        <p:nvPicPr>
          <p:cNvPr id="8" name="table">
            <a:extLst>
              <a:ext uri="{FF2B5EF4-FFF2-40B4-BE49-F238E27FC236}">
                <a16:creationId xmlns:a16="http://schemas.microsoft.com/office/drawing/2014/main" id="{23C7A469-C1B0-4D39-B9AF-989BCD32F104}"/>
              </a:ext>
            </a:extLst>
          </p:cNvPr>
          <p:cNvPicPr>
            <a:picLocks noChangeAspect="1"/>
          </p:cNvPicPr>
          <p:nvPr/>
        </p:nvPicPr>
        <p:blipFill>
          <a:blip r:embed="rId4"/>
          <a:stretch>
            <a:fillRect/>
          </a:stretch>
        </p:blipFill>
        <p:spPr>
          <a:xfrm>
            <a:off x="9827139" y="3750571"/>
            <a:ext cx="1221862" cy="2094275"/>
          </a:xfrm>
          <a:prstGeom prst="rect">
            <a:avLst/>
          </a:prstGeom>
        </p:spPr>
      </p:pic>
      <p:pic>
        <p:nvPicPr>
          <p:cNvPr id="9" name="table">
            <a:extLst>
              <a:ext uri="{FF2B5EF4-FFF2-40B4-BE49-F238E27FC236}">
                <a16:creationId xmlns:a16="http://schemas.microsoft.com/office/drawing/2014/main" id="{A7C35F3D-0F3C-43BF-9125-2F70E3E97D30}"/>
              </a:ext>
            </a:extLst>
          </p:cNvPr>
          <p:cNvPicPr>
            <a:picLocks noChangeAspect="1"/>
          </p:cNvPicPr>
          <p:nvPr/>
        </p:nvPicPr>
        <p:blipFill>
          <a:blip r:embed="rId5"/>
          <a:stretch>
            <a:fillRect/>
          </a:stretch>
        </p:blipFill>
        <p:spPr>
          <a:xfrm>
            <a:off x="5481858" y="5007136"/>
            <a:ext cx="1221862" cy="837710"/>
          </a:xfrm>
          <a:prstGeom prst="rect">
            <a:avLst/>
          </a:prstGeom>
        </p:spPr>
      </p:pic>
      <p:pic>
        <p:nvPicPr>
          <p:cNvPr id="10" name="table">
            <a:extLst>
              <a:ext uri="{FF2B5EF4-FFF2-40B4-BE49-F238E27FC236}">
                <a16:creationId xmlns:a16="http://schemas.microsoft.com/office/drawing/2014/main" id="{91DBD1F2-FD29-487D-8DF8-0AE34D3A4583}"/>
              </a:ext>
            </a:extLst>
          </p:cNvPr>
          <p:cNvPicPr>
            <a:picLocks noChangeAspect="1"/>
          </p:cNvPicPr>
          <p:nvPr/>
        </p:nvPicPr>
        <p:blipFill>
          <a:blip r:embed="rId6"/>
          <a:stretch>
            <a:fillRect/>
          </a:stretch>
        </p:blipFill>
        <p:spPr>
          <a:xfrm>
            <a:off x="3309218" y="5358716"/>
            <a:ext cx="1221862" cy="520603"/>
          </a:xfrm>
          <a:prstGeom prst="rect">
            <a:avLst/>
          </a:prstGeom>
        </p:spPr>
      </p:pic>
      <p:grpSp>
        <p:nvGrpSpPr>
          <p:cNvPr id="11" name="组合 10">
            <a:extLst>
              <a:ext uri="{FF2B5EF4-FFF2-40B4-BE49-F238E27FC236}">
                <a16:creationId xmlns:a16="http://schemas.microsoft.com/office/drawing/2014/main" id="{FF26D2FF-35FE-4F9D-B216-AD42D41822FA}"/>
              </a:ext>
            </a:extLst>
          </p:cNvPr>
          <p:cNvGrpSpPr/>
          <p:nvPr/>
        </p:nvGrpSpPr>
        <p:grpSpPr>
          <a:xfrm>
            <a:off x="1747509" y="5831572"/>
            <a:ext cx="8691892" cy="288032"/>
            <a:chOff x="1751741" y="5482589"/>
            <a:chExt cx="8691892" cy="288032"/>
          </a:xfrm>
        </p:grpSpPr>
        <p:cxnSp>
          <p:nvCxnSpPr>
            <p:cNvPr id="12" name="直接连接符 11">
              <a:extLst>
                <a:ext uri="{FF2B5EF4-FFF2-40B4-BE49-F238E27FC236}">
                  <a16:creationId xmlns:a16="http://schemas.microsoft.com/office/drawing/2014/main" id="{0014F32D-F025-46F7-AB43-3EA24E76AFED}"/>
                </a:ext>
              </a:extLst>
            </p:cNvPr>
            <p:cNvCxnSpPr/>
            <p:nvPr/>
          </p:nvCxnSpPr>
          <p:spPr bwMode="auto">
            <a:xfrm>
              <a:off x="1751741" y="5770621"/>
              <a:ext cx="8691892" cy="0"/>
            </a:xfrm>
            <a:prstGeom prst="line">
              <a:avLst/>
            </a:prstGeom>
            <a:noFill/>
            <a:ln w="25400" cap="flat" cmpd="sng" algn="ctr">
              <a:solidFill>
                <a:schemeClr val="tx1"/>
              </a:solidFill>
              <a:prstDash val="solid"/>
              <a:round/>
              <a:headEnd type="none" w="med" len="med"/>
              <a:tailEnd type="none" w="med" len="med"/>
            </a:ln>
            <a:effectLst/>
          </p:spPr>
        </p:cxnSp>
        <p:cxnSp>
          <p:nvCxnSpPr>
            <p:cNvPr id="13" name="直接连接符 12">
              <a:extLst>
                <a:ext uri="{FF2B5EF4-FFF2-40B4-BE49-F238E27FC236}">
                  <a16:creationId xmlns:a16="http://schemas.microsoft.com/office/drawing/2014/main" id="{FA6A93AD-C0A8-4742-A40E-B816D2F3748B}"/>
                </a:ext>
              </a:extLst>
            </p:cNvPr>
            <p:cNvCxnSpPr/>
            <p:nvPr/>
          </p:nvCxnSpPr>
          <p:spPr bwMode="auto">
            <a:xfrm flipV="1">
              <a:off x="1751741" y="5482589"/>
              <a:ext cx="0" cy="288032"/>
            </a:xfrm>
            <a:prstGeom prst="line">
              <a:avLst/>
            </a:prstGeom>
            <a:noFill/>
            <a:ln w="25400" cap="flat" cmpd="sng" algn="ctr">
              <a:solidFill>
                <a:schemeClr val="tx1"/>
              </a:solidFill>
              <a:prstDash val="solid"/>
              <a:round/>
              <a:headEnd type="none" w="med" len="med"/>
              <a:tailEnd type="none" w="med" len="med"/>
            </a:ln>
            <a:effectLst/>
          </p:spPr>
        </p:cxnSp>
        <p:cxnSp>
          <p:nvCxnSpPr>
            <p:cNvPr id="14" name="直接连接符 13">
              <a:extLst>
                <a:ext uri="{FF2B5EF4-FFF2-40B4-BE49-F238E27FC236}">
                  <a16:creationId xmlns:a16="http://schemas.microsoft.com/office/drawing/2014/main" id="{19523FD5-25C9-4F2C-865E-85C377C49E13}"/>
                </a:ext>
              </a:extLst>
            </p:cNvPr>
            <p:cNvCxnSpPr/>
            <p:nvPr/>
          </p:nvCxnSpPr>
          <p:spPr bwMode="auto">
            <a:xfrm flipV="1">
              <a:off x="6109143" y="5482589"/>
              <a:ext cx="0" cy="288032"/>
            </a:xfrm>
            <a:prstGeom prst="line">
              <a:avLst/>
            </a:prstGeom>
            <a:noFill/>
            <a:ln w="25400" cap="flat" cmpd="sng" algn="ctr">
              <a:solidFill>
                <a:schemeClr val="tx1"/>
              </a:solidFill>
              <a:prstDash val="solid"/>
              <a:round/>
              <a:headEnd type="none" w="med" len="med"/>
              <a:tailEnd type="none" w="med" len="med"/>
            </a:ln>
            <a:effectLst/>
          </p:spPr>
        </p:cxnSp>
        <p:cxnSp>
          <p:nvCxnSpPr>
            <p:cNvPr id="15" name="直接连接符 14">
              <a:extLst>
                <a:ext uri="{FF2B5EF4-FFF2-40B4-BE49-F238E27FC236}">
                  <a16:creationId xmlns:a16="http://schemas.microsoft.com/office/drawing/2014/main" id="{7D342B88-1FD5-4F7F-8BFA-3A2D57F3427E}"/>
                </a:ext>
              </a:extLst>
            </p:cNvPr>
            <p:cNvCxnSpPr/>
            <p:nvPr/>
          </p:nvCxnSpPr>
          <p:spPr bwMode="auto">
            <a:xfrm flipV="1">
              <a:off x="10443633" y="5482589"/>
              <a:ext cx="0" cy="288032"/>
            </a:xfrm>
            <a:prstGeom prst="line">
              <a:avLst/>
            </a:prstGeom>
            <a:noFill/>
            <a:ln w="25400" cap="flat" cmpd="sng" algn="ctr">
              <a:solidFill>
                <a:schemeClr val="tx1"/>
              </a:solidFill>
              <a:prstDash val="solid"/>
              <a:round/>
              <a:headEnd type="none" w="med" len="med"/>
              <a:tailEnd type="none" w="med" len="med"/>
            </a:ln>
            <a:effectLst/>
          </p:spPr>
        </p:cxnSp>
        <p:cxnSp>
          <p:nvCxnSpPr>
            <p:cNvPr id="16" name="直接连接符 15">
              <a:extLst>
                <a:ext uri="{FF2B5EF4-FFF2-40B4-BE49-F238E27FC236}">
                  <a16:creationId xmlns:a16="http://schemas.microsoft.com/office/drawing/2014/main" id="{A201A79C-3981-42D4-B864-322F1BD0734D}"/>
                </a:ext>
              </a:extLst>
            </p:cNvPr>
            <p:cNvCxnSpPr/>
            <p:nvPr/>
          </p:nvCxnSpPr>
          <p:spPr bwMode="auto">
            <a:xfrm flipV="1">
              <a:off x="8272376" y="5482589"/>
              <a:ext cx="0" cy="288032"/>
            </a:xfrm>
            <a:prstGeom prst="line">
              <a:avLst/>
            </a:prstGeom>
            <a:noFill/>
            <a:ln w="25400" cap="flat" cmpd="sng" algn="ctr">
              <a:solidFill>
                <a:schemeClr val="tx1"/>
              </a:solidFill>
              <a:prstDash val="solid"/>
              <a:round/>
              <a:headEnd type="none" w="med" len="med"/>
              <a:tailEnd type="none" w="med" len="med"/>
            </a:ln>
            <a:effectLst/>
          </p:spPr>
        </p:cxnSp>
        <p:cxnSp>
          <p:nvCxnSpPr>
            <p:cNvPr id="17" name="直接连接符 16">
              <a:extLst>
                <a:ext uri="{FF2B5EF4-FFF2-40B4-BE49-F238E27FC236}">
                  <a16:creationId xmlns:a16="http://schemas.microsoft.com/office/drawing/2014/main" id="{777D3EB9-BB7A-48F3-A45A-2D663B5554E2}"/>
                </a:ext>
              </a:extLst>
            </p:cNvPr>
            <p:cNvCxnSpPr/>
            <p:nvPr/>
          </p:nvCxnSpPr>
          <p:spPr bwMode="auto">
            <a:xfrm flipV="1">
              <a:off x="3933209" y="5482589"/>
              <a:ext cx="0" cy="288032"/>
            </a:xfrm>
            <a:prstGeom prst="line">
              <a:avLst/>
            </a:prstGeom>
            <a:noFill/>
            <a:ln w="25400" cap="flat" cmpd="sng" algn="ctr">
              <a:solidFill>
                <a:schemeClr val="tx1"/>
              </a:solidFill>
              <a:prstDash val="solid"/>
              <a:round/>
              <a:headEnd type="none" w="med" len="med"/>
              <a:tailEnd type="none" w="med" len="med"/>
            </a:ln>
            <a:effectLst/>
          </p:spPr>
        </p:cxnSp>
      </p:grpSp>
      <p:grpSp>
        <p:nvGrpSpPr>
          <p:cNvPr id="18" name="组合 17">
            <a:extLst>
              <a:ext uri="{FF2B5EF4-FFF2-40B4-BE49-F238E27FC236}">
                <a16:creationId xmlns:a16="http://schemas.microsoft.com/office/drawing/2014/main" id="{AC1019FE-21B2-4B30-8AE3-B1C7A3DD553E}"/>
              </a:ext>
            </a:extLst>
          </p:cNvPr>
          <p:cNvGrpSpPr/>
          <p:nvPr/>
        </p:nvGrpSpPr>
        <p:grpSpPr>
          <a:xfrm>
            <a:off x="2442633" y="3972717"/>
            <a:ext cx="7306733" cy="1858855"/>
            <a:chOff x="2446865" y="3627967"/>
            <a:chExt cx="7306733" cy="1858855"/>
          </a:xfrm>
        </p:grpSpPr>
        <p:cxnSp>
          <p:nvCxnSpPr>
            <p:cNvPr id="19" name="直接连接符 18">
              <a:extLst>
                <a:ext uri="{FF2B5EF4-FFF2-40B4-BE49-F238E27FC236}">
                  <a16:creationId xmlns:a16="http://schemas.microsoft.com/office/drawing/2014/main" id="{F986BE7C-9073-447D-8C82-667B468C1DC5}"/>
                </a:ext>
              </a:extLst>
            </p:cNvPr>
            <p:cNvCxnSpPr>
              <a:cxnSpLocks/>
            </p:cNvCxnSpPr>
            <p:nvPr/>
          </p:nvCxnSpPr>
          <p:spPr>
            <a:xfrm>
              <a:off x="2446865" y="3657600"/>
              <a:ext cx="0" cy="1829222"/>
            </a:xfrm>
            <a:prstGeom prst="line">
              <a:avLst/>
            </a:prstGeom>
            <a:ln w="38100">
              <a:solidFill>
                <a:srgbClr val="7030A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82773FA-DF42-4349-8998-4A01C6A6C490}"/>
                </a:ext>
              </a:extLst>
            </p:cNvPr>
            <p:cNvCxnSpPr>
              <a:cxnSpLocks/>
            </p:cNvCxnSpPr>
            <p:nvPr/>
          </p:nvCxnSpPr>
          <p:spPr>
            <a:xfrm>
              <a:off x="9753598" y="3627967"/>
              <a:ext cx="0" cy="1858855"/>
            </a:xfrm>
            <a:prstGeom prst="line">
              <a:avLst/>
            </a:prstGeom>
            <a:ln w="38100">
              <a:solidFill>
                <a:srgbClr val="7030A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1181BDA-A68D-4504-BF50-7F094D7BF3A3}"/>
                </a:ext>
              </a:extLst>
            </p:cNvPr>
            <p:cNvCxnSpPr>
              <a:cxnSpLocks/>
            </p:cNvCxnSpPr>
            <p:nvPr/>
          </p:nvCxnSpPr>
          <p:spPr>
            <a:xfrm>
              <a:off x="3242731" y="5016500"/>
              <a:ext cx="0" cy="4703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1569CF2-BBB4-449C-B996-11964850619F}"/>
                </a:ext>
              </a:extLst>
            </p:cNvPr>
            <p:cNvCxnSpPr>
              <a:cxnSpLocks/>
            </p:cNvCxnSpPr>
            <p:nvPr/>
          </p:nvCxnSpPr>
          <p:spPr>
            <a:xfrm>
              <a:off x="5414430" y="4610100"/>
              <a:ext cx="0" cy="8767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6AB1188-1037-4427-9633-E81D7D4DC42C}"/>
                </a:ext>
              </a:extLst>
            </p:cNvPr>
            <p:cNvCxnSpPr>
              <a:cxnSpLocks/>
            </p:cNvCxnSpPr>
            <p:nvPr/>
          </p:nvCxnSpPr>
          <p:spPr>
            <a:xfrm>
              <a:off x="7586131" y="4165600"/>
              <a:ext cx="0" cy="13212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994B5F27-6E55-44AA-BD4B-471750B6B091}"/>
                </a:ext>
              </a:extLst>
            </p:cNvPr>
            <p:cNvCxnSpPr>
              <a:cxnSpLocks/>
            </p:cNvCxnSpPr>
            <p:nvPr/>
          </p:nvCxnSpPr>
          <p:spPr>
            <a:xfrm>
              <a:off x="4605865" y="5016500"/>
              <a:ext cx="0" cy="4703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2D36487-2E68-4445-A24D-774226C84B5B}"/>
                </a:ext>
              </a:extLst>
            </p:cNvPr>
            <p:cNvCxnSpPr>
              <a:cxnSpLocks/>
            </p:cNvCxnSpPr>
            <p:nvPr/>
          </p:nvCxnSpPr>
          <p:spPr>
            <a:xfrm>
              <a:off x="6777563" y="4610100"/>
              <a:ext cx="0" cy="8767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839A76E-F996-4296-8924-76664F86C6C6}"/>
                </a:ext>
              </a:extLst>
            </p:cNvPr>
            <p:cNvCxnSpPr>
              <a:cxnSpLocks/>
            </p:cNvCxnSpPr>
            <p:nvPr/>
          </p:nvCxnSpPr>
          <p:spPr>
            <a:xfrm>
              <a:off x="8953500" y="4165600"/>
              <a:ext cx="0" cy="13212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EE823E9-5562-459A-A6A7-A28C229D7E4E}"/>
                </a:ext>
              </a:extLst>
            </p:cNvPr>
            <p:cNvCxnSpPr/>
            <p:nvPr/>
          </p:nvCxnSpPr>
          <p:spPr>
            <a:xfrm>
              <a:off x="2446865" y="5486822"/>
              <a:ext cx="795866"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6F6EE39-C923-4212-AC3F-98C1F27E77B3}"/>
                </a:ext>
              </a:extLst>
            </p:cNvPr>
            <p:cNvCxnSpPr/>
            <p:nvPr/>
          </p:nvCxnSpPr>
          <p:spPr>
            <a:xfrm>
              <a:off x="4618564" y="5486822"/>
              <a:ext cx="795866"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7BEA887-9CE4-4194-A51D-EB290C74F1A5}"/>
                </a:ext>
              </a:extLst>
            </p:cNvPr>
            <p:cNvCxnSpPr/>
            <p:nvPr/>
          </p:nvCxnSpPr>
          <p:spPr>
            <a:xfrm>
              <a:off x="6790265" y="5486822"/>
              <a:ext cx="795866"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5607FA47-FF6E-4B82-B9E7-B5C52848D060}"/>
                </a:ext>
              </a:extLst>
            </p:cNvPr>
            <p:cNvCxnSpPr/>
            <p:nvPr/>
          </p:nvCxnSpPr>
          <p:spPr>
            <a:xfrm>
              <a:off x="8953500" y="5486822"/>
              <a:ext cx="795866"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12D543BC-ECAA-4DCE-8795-EDBC8ED4023C}"/>
                </a:ext>
              </a:extLst>
            </p:cNvPr>
            <p:cNvCxnSpPr/>
            <p:nvPr/>
          </p:nvCxnSpPr>
          <p:spPr>
            <a:xfrm>
              <a:off x="3242731" y="5016500"/>
              <a:ext cx="1363134"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0FB733C-AD17-47B8-8294-142D5AF55F33}"/>
                </a:ext>
              </a:extLst>
            </p:cNvPr>
            <p:cNvCxnSpPr/>
            <p:nvPr/>
          </p:nvCxnSpPr>
          <p:spPr>
            <a:xfrm>
              <a:off x="5444507" y="4610100"/>
              <a:ext cx="1363134"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A04B8DC-CE60-4E7E-8204-FCEB6378BA28}"/>
                </a:ext>
              </a:extLst>
            </p:cNvPr>
            <p:cNvCxnSpPr/>
            <p:nvPr/>
          </p:nvCxnSpPr>
          <p:spPr>
            <a:xfrm>
              <a:off x="7590366" y="4165600"/>
              <a:ext cx="1363134"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grpSp>
      <p:sp>
        <p:nvSpPr>
          <p:cNvPr id="34" name="文本框 64">
            <a:extLst>
              <a:ext uri="{FF2B5EF4-FFF2-40B4-BE49-F238E27FC236}">
                <a16:creationId xmlns:a16="http://schemas.microsoft.com/office/drawing/2014/main" id="{3C54BC46-E125-4A28-A8DD-A29463438CD5}"/>
              </a:ext>
            </a:extLst>
          </p:cNvPr>
          <p:cNvSpPr txBox="1"/>
          <p:nvPr/>
        </p:nvSpPr>
        <p:spPr>
          <a:xfrm>
            <a:off x="3188097" y="4677919"/>
            <a:ext cx="1585690" cy="36234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dirty="0">
                <a:cs typeface="+mn-ea"/>
                <a:sym typeface="+mn-lt"/>
              </a:rPr>
              <a:t>集线器（</a:t>
            </a:r>
            <a:r>
              <a:rPr lang="en-US" altLang="zh-CN" sz="1600" dirty="0">
                <a:cs typeface="+mn-ea"/>
                <a:sym typeface="+mn-lt"/>
              </a:rPr>
              <a:t>Hub</a:t>
            </a:r>
            <a:r>
              <a:rPr lang="zh-CN" altLang="en-US" sz="1600" dirty="0">
                <a:cs typeface="+mn-ea"/>
                <a:sym typeface="+mn-lt"/>
              </a:rPr>
              <a:t>）</a:t>
            </a:r>
          </a:p>
        </p:txBody>
      </p:sp>
      <p:sp>
        <p:nvSpPr>
          <p:cNvPr id="35" name="文本框 65">
            <a:extLst>
              <a:ext uri="{FF2B5EF4-FFF2-40B4-BE49-F238E27FC236}">
                <a16:creationId xmlns:a16="http://schemas.microsoft.com/office/drawing/2014/main" id="{F0666FC6-8C6B-42DE-88E6-6C17671B25AF}"/>
              </a:ext>
            </a:extLst>
          </p:cNvPr>
          <p:cNvSpPr txBox="1"/>
          <p:nvPr/>
        </p:nvSpPr>
        <p:spPr>
          <a:xfrm>
            <a:off x="5266873" y="4536005"/>
            <a:ext cx="1813317" cy="36234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dirty="0">
                <a:cs typeface="+mn-ea"/>
                <a:sym typeface="+mn-lt"/>
              </a:rPr>
              <a:t>交换机（</a:t>
            </a:r>
            <a:r>
              <a:rPr lang="en-US" altLang="zh-CN" sz="1600" dirty="0">
                <a:cs typeface="+mn-ea"/>
                <a:sym typeface="+mn-lt"/>
              </a:rPr>
              <a:t>Switch</a:t>
            </a:r>
            <a:r>
              <a:rPr lang="zh-CN" altLang="en-US" sz="1600" dirty="0">
                <a:cs typeface="+mn-ea"/>
                <a:sym typeface="+mn-lt"/>
              </a:rPr>
              <a:t>）</a:t>
            </a:r>
          </a:p>
        </p:txBody>
      </p:sp>
      <p:sp>
        <p:nvSpPr>
          <p:cNvPr id="36" name="文本框 66">
            <a:extLst>
              <a:ext uri="{FF2B5EF4-FFF2-40B4-BE49-F238E27FC236}">
                <a16:creationId xmlns:a16="http://schemas.microsoft.com/office/drawing/2014/main" id="{24A17ACB-F461-48DE-92F8-F4452F09EFDD}"/>
              </a:ext>
            </a:extLst>
          </p:cNvPr>
          <p:cNvSpPr txBox="1"/>
          <p:nvPr/>
        </p:nvSpPr>
        <p:spPr>
          <a:xfrm>
            <a:off x="7397422" y="4074630"/>
            <a:ext cx="1826141" cy="36234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dirty="0">
                <a:cs typeface="+mn-ea"/>
                <a:sym typeface="+mn-lt"/>
              </a:rPr>
              <a:t>路由器（</a:t>
            </a:r>
            <a:r>
              <a:rPr lang="en-US" altLang="zh-CN" sz="1600" dirty="0">
                <a:cs typeface="+mn-ea"/>
                <a:sym typeface="+mn-lt"/>
              </a:rPr>
              <a:t>Router</a:t>
            </a:r>
            <a:r>
              <a:rPr lang="zh-CN" altLang="en-US" sz="1600" dirty="0">
                <a:cs typeface="+mn-ea"/>
                <a:sym typeface="+mn-lt"/>
              </a:rPr>
              <a:t>）</a:t>
            </a:r>
          </a:p>
        </p:txBody>
      </p:sp>
      <p:sp>
        <p:nvSpPr>
          <p:cNvPr id="37" name="Line 630">
            <a:extLst>
              <a:ext uri="{FF2B5EF4-FFF2-40B4-BE49-F238E27FC236}">
                <a16:creationId xmlns:a16="http://schemas.microsoft.com/office/drawing/2014/main" id="{1601AC2E-B56C-4A38-B97F-B2D7FE77FFC1}"/>
              </a:ext>
            </a:extLst>
          </p:cNvPr>
          <p:cNvSpPr>
            <a:spLocks noChangeShapeType="1"/>
          </p:cNvSpPr>
          <p:nvPr/>
        </p:nvSpPr>
        <p:spPr bwMode="auto">
          <a:xfrm>
            <a:off x="2252581" y="5134963"/>
            <a:ext cx="3266474" cy="20955"/>
          </a:xfrm>
          <a:prstGeom prst="line">
            <a:avLst/>
          </a:prstGeom>
          <a:noFill/>
          <a:ln w="38100">
            <a:solidFill>
              <a:srgbClr val="FF0000">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b="1" dirty="0">
              <a:solidFill>
                <a:srgbClr val="333399"/>
              </a:solidFill>
              <a:cs typeface="+mn-ea"/>
              <a:sym typeface="+mn-lt"/>
            </a:endParaRPr>
          </a:p>
        </p:txBody>
      </p:sp>
      <p:sp>
        <p:nvSpPr>
          <p:cNvPr id="38" name="Line 630">
            <a:extLst>
              <a:ext uri="{FF2B5EF4-FFF2-40B4-BE49-F238E27FC236}">
                <a16:creationId xmlns:a16="http://schemas.microsoft.com/office/drawing/2014/main" id="{C6BDA85A-E092-4784-AFEE-F7E454587E81}"/>
              </a:ext>
            </a:extLst>
          </p:cNvPr>
          <p:cNvSpPr>
            <a:spLocks noChangeShapeType="1"/>
          </p:cNvSpPr>
          <p:nvPr/>
        </p:nvSpPr>
        <p:spPr bwMode="auto">
          <a:xfrm>
            <a:off x="6607171" y="5155918"/>
            <a:ext cx="1076228" cy="0"/>
          </a:xfrm>
          <a:prstGeom prst="line">
            <a:avLst/>
          </a:prstGeom>
          <a:noFill/>
          <a:ln w="38100">
            <a:solidFill>
              <a:srgbClr val="FF0000">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b="1">
              <a:solidFill>
                <a:srgbClr val="333399"/>
              </a:solidFill>
              <a:cs typeface="+mn-ea"/>
              <a:sym typeface="+mn-lt"/>
            </a:endParaRPr>
          </a:p>
        </p:txBody>
      </p:sp>
      <p:sp>
        <p:nvSpPr>
          <p:cNvPr id="39" name="Line 630">
            <a:extLst>
              <a:ext uri="{FF2B5EF4-FFF2-40B4-BE49-F238E27FC236}">
                <a16:creationId xmlns:a16="http://schemas.microsoft.com/office/drawing/2014/main" id="{39FCD6B8-6819-4786-873C-9A156A91BACE}"/>
              </a:ext>
            </a:extLst>
          </p:cNvPr>
          <p:cNvSpPr>
            <a:spLocks noChangeShapeType="1"/>
          </p:cNvSpPr>
          <p:nvPr/>
        </p:nvSpPr>
        <p:spPr bwMode="auto">
          <a:xfrm>
            <a:off x="8789196" y="5134963"/>
            <a:ext cx="1079877" cy="0"/>
          </a:xfrm>
          <a:prstGeom prst="line">
            <a:avLst/>
          </a:prstGeom>
          <a:noFill/>
          <a:ln w="38100">
            <a:solidFill>
              <a:srgbClr val="FF0000">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b="1">
              <a:solidFill>
                <a:srgbClr val="333399"/>
              </a:solidFill>
              <a:cs typeface="+mn-ea"/>
              <a:sym typeface="+mn-lt"/>
            </a:endParaRPr>
          </a:p>
        </p:txBody>
      </p:sp>
      <p:sp>
        <p:nvSpPr>
          <p:cNvPr id="40" name="Rectangle 25">
            <a:extLst>
              <a:ext uri="{FF2B5EF4-FFF2-40B4-BE49-F238E27FC236}">
                <a16:creationId xmlns:a16="http://schemas.microsoft.com/office/drawing/2014/main" id="{403E12F3-EB21-4DCC-B1CE-98EDA51E7266}"/>
              </a:ext>
            </a:extLst>
          </p:cNvPr>
          <p:cNvSpPr>
            <a:spLocks noChangeArrowheads="1"/>
          </p:cNvSpPr>
          <p:nvPr/>
        </p:nvSpPr>
        <p:spPr bwMode="auto">
          <a:xfrm>
            <a:off x="1262378" y="3365094"/>
            <a:ext cx="851581"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主机 </a:t>
            </a:r>
            <a:r>
              <a:rPr kumimoji="1" lang="en-US" altLang="zh-CN" sz="1600" b="1" dirty="0">
                <a:cs typeface="+mn-ea"/>
                <a:sym typeface="+mn-lt"/>
              </a:rPr>
              <a:t>A</a:t>
            </a:r>
          </a:p>
        </p:txBody>
      </p:sp>
      <p:sp>
        <p:nvSpPr>
          <p:cNvPr id="41" name="Rectangle 25">
            <a:extLst>
              <a:ext uri="{FF2B5EF4-FFF2-40B4-BE49-F238E27FC236}">
                <a16:creationId xmlns:a16="http://schemas.microsoft.com/office/drawing/2014/main" id="{C9E9C697-58D9-41A9-8699-1FAEB54A857E}"/>
              </a:ext>
            </a:extLst>
          </p:cNvPr>
          <p:cNvSpPr>
            <a:spLocks noChangeArrowheads="1"/>
          </p:cNvSpPr>
          <p:nvPr/>
        </p:nvSpPr>
        <p:spPr bwMode="auto">
          <a:xfrm>
            <a:off x="9945363" y="3340263"/>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5975" eaLnBrk="0" hangingPunct="0">
              <a:lnSpc>
                <a:spcPct val="120000"/>
              </a:lnSpc>
            </a:pPr>
            <a:r>
              <a:rPr kumimoji="1" lang="zh-CN" altLang="en-US" sz="1600" b="1" dirty="0">
                <a:cs typeface="+mn-ea"/>
                <a:sym typeface="+mn-lt"/>
              </a:rPr>
              <a:t>主机 </a:t>
            </a:r>
            <a:r>
              <a:rPr kumimoji="1" lang="en-US" altLang="zh-CN" sz="1600" b="1" dirty="0">
                <a:cs typeface="+mn-ea"/>
                <a:sym typeface="+mn-lt"/>
              </a:rPr>
              <a:t>B</a:t>
            </a:r>
          </a:p>
        </p:txBody>
      </p:sp>
    </p:spTree>
    <p:extLst>
      <p:ext uri="{BB962C8B-B14F-4D97-AF65-F5344CB8AC3E}">
        <p14:creationId xmlns:p14="http://schemas.microsoft.com/office/powerpoint/2010/main" val="42465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20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20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2000"/>
                                        <p:tgtEl>
                                          <p:spTgt spid="39"/>
                                        </p:tgtEl>
                                      </p:cBhvr>
                                    </p:animEffect>
                                  </p:childTnLst>
                                </p:cTn>
                              </p:par>
                            </p:childTnLst>
                          </p:cTn>
                        </p:par>
                        <p:par>
                          <p:cTn id="18" fill="hold">
                            <p:stCondLst>
                              <p:cond delay="2000"/>
                            </p:stCondLst>
                            <p:childTnLst>
                              <p:par>
                                <p:cTn id="19" presetID="22" presetClass="entr" presetSubtype="8" fill="hold" grpId="0" nodeType="afterEffect">
                                  <p:stCondLst>
                                    <p:cond delay="200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7" grpId="0" animBg="1"/>
      <p:bldP spid="38" grpId="0" animBg="1"/>
      <p:bldP spid="3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068B0-99A2-0208-20A6-872B60C136E9}"/>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S-</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帧的控制字段</a:t>
            </a:r>
            <a:endParaRPr lang="zh-CN" altLang="en-US" dirty="0"/>
          </a:p>
        </p:txBody>
      </p:sp>
      <p:sp>
        <p:nvSpPr>
          <p:cNvPr id="3" name="内容占位符 2">
            <a:extLst>
              <a:ext uri="{FF2B5EF4-FFF2-40B4-BE49-F238E27FC236}">
                <a16:creationId xmlns:a16="http://schemas.microsoft.com/office/drawing/2014/main" id="{793B081E-2ABB-80B4-FD33-CAF92F94E203}"/>
              </a:ext>
            </a:extLst>
          </p:cNvPr>
          <p:cNvSpPr>
            <a:spLocks noGrp="1"/>
          </p:cNvSpPr>
          <p:nvPr>
            <p:ph idx="1"/>
          </p:nvPr>
        </p:nvSpPr>
        <p:spPr>
          <a:xfrm>
            <a:off x="660400" y="4348595"/>
            <a:ext cx="10858500" cy="2095501"/>
          </a:xfrm>
        </p:spPr>
        <p:txBody>
          <a:bodyPr/>
          <a:lstStyle/>
          <a:p>
            <a:pPr marR="0" lvl="0" algn="l" defTabSz="914400" rtl="0" eaLnBrk="1" fontAlgn="auto" latinLnBrk="0" hangingPunct="1">
              <a:spcBef>
                <a:spcPts val="0"/>
              </a:spcBef>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当不能在一个</a:t>
            </a:r>
            <a:r>
              <a:rPr kumimoji="0" lang="en-US" altLang="zh-CN" sz="2400" b="0" i="0" u="none" strike="noStrike" kern="1200" cap="none" spc="0" normalizeH="0" baseline="0" noProof="0" dirty="0">
                <a:ln>
                  <a:noFill/>
                </a:ln>
                <a:solidFill>
                  <a:srgbClr val="000000"/>
                </a:solidFill>
                <a:effectLst/>
                <a:uLnTx/>
                <a:uFillTx/>
                <a:cs typeface="+mn-ea"/>
                <a:sym typeface="+mn-lt"/>
              </a:rPr>
              <a:t>I-</a:t>
            </a:r>
            <a:r>
              <a:rPr kumimoji="0" lang="zh-CN" altLang="en-US" sz="2400" b="0" i="0" u="none" strike="noStrike" kern="1200" cap="none" spc="0" normalizeH="0" baseline="0" noProof="0" dirty="0">
                <a:ln>
                  <a:noFill/>
                </a:ln>
                <a:solidFill>
                  <a:srgbClr val="000000"/>
                </a:solidFill>
                <a:effectLst/>
                <a:uLnTx/>
                <a:uFillTx/>
                <a:cs typeface="+mn-ea"/>
                <a:sym typeface="+mn-lt"/>
              </a:rPr>
              <a:t>帧上捎带确认时，用</a:t>
            </a:r>
            <a:r>
              <a:rPr kumimoji="0" lang="en-US" altLang="zh-CN" sz="2400" b="0" i="0" u="none" strike="noStrike" kern="1200" cap="none" spc="0" normalizeH="0" baseline="0" noProof="0" dirty="0">
                <a:ln>
                  <a:noFill/>
                </a:ln>
                <a:solidFill>
                  <a:srgbClr val="000000"/>
                </a:solidFill>
                <a:effectLst/>
                <a:uLnTx/>
                <a:uFillTx/>
                <a:cs typeface="+mn-ea"/>
                <a:sym typeface="+mn-lt"/>
              </a:rPr>
              <a:t>S-</a:t>
            </a:r>
            <a:r>
              <a:rPr kumimoji="0" lang="zh-CN" altLang="en-US" sz="2400" b="0" i="0" u="none" strike="noStrike" kern="1200" cap="none" spc="0" normalizeH="0" baseline="0" noProof="0" dirty="0">
                <a:ln>
                  <a:noFill/>
                </a:ln>
                <a:solidFill>
                  <a:srgbClr val="000000"/>
                </a:solidFill>
                <a:effectLst/>
                <a:uLnTx/>
                <a:uFillTx/>
                <a:cs typeface="+mn-ea"/>
                <a:sym typeface="+mn-lt"/>
              </a:rPr>
              <a:t>帧对收到的数据帧进行应答，</a:t>
            </a:r>
            <a:r>
              <a:rPr kumimoji="0" lang="en-US" altLang="zh-CN" sz="2400" b="0" i="0" u="none" strike="noStrike" kern="1200" cap="none" spc="0" normalizeH="0" baseline="0" noProof="0" dirty="0">
                <a:ln>
                  <a:noFill/>
                </a:ln>
                <a:solidFill>
                  <a:srgbClr val="000000"/>
                </a:solidFill>
                <a:effectLst/>
                <a:uLnTx/>
                <a:uFillTx/>
                <a:cs typeface="+mn-ea"/>
                <a:sym typeface="+mn-lt"/>
              </a:rPr>
              <a:t>N(R)</a:t>
            </a:r>
            <a:r>
              <a:rPr kumimoji="0" lang="zh-CN" altLang="en-US" sz="2400" b="0" i="0" u="none" strike="noStrike" kern="1200" cap="none" spc="0" normalizeH="0" baseline="0" noProof="0" dirty="0">
                <a:ln>
                  <a:noFill/>
                </a:ln>
                <a:solidFill>
                  <a:srgbClr val="000000"/>
                </a:solidFill>
                <a:effectLst/>
                <a:uLnTx/>
                <a:uFillTx/>
                <a:cs typeface="+mn-ea"/>
                <a:sym typeface="+mn-lt"/>
              </a:rPr>
              <a:t>就是期望收到的帧编号</a:t>
            </a:r>
            <a:endParaRPr kumimoji="0" lang="en-US" altLang="zh-CN" sz="2400" b="0" i="0" u="none" strike="noStrike" kern="1200" cap="none" spc="0" normalizeH="0" baseline="0" noProof="0" dirty="0">
              <a:ln>
                <a:noFill/>
              </a:ln>
              <a:solidFill>
                <a:srgbClr val="000000"/>
              </a:solidFill>
              <a:effectLst/>
              <a:uLnTx/>
              <a:uFillTx/>
              <a:cs typeface="+mn-ea"/>
              <a:sym typeface="+mn-lt"/>
            </a:endParaRPr>
          </a:p>
          <a:p>
            <a:pPr marR="0" lvl="0" algn="l" defTabSz="914400" rtl="0" eaLnBrk="1" fontAlgn="auto" latinLnBrk="0" hangingPunct="1">
              <a:spcBef>
                <a:spcPts val="0"/>
              </a:spcBef>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如果是肯定确认，</a:t>
            </a:r>
            <a:r>
              <a:rPr kumimoji="0" lang="en-US" altLang="zh-CN" sz="2400" b="0" i="0" u="none" strike="noStrike" kern="1200" cap="none" spc="0" normalizeH="0" baseline="0" noProof="0" dirty="0">
                <a:ln>
                  <a:noFill/>
                </a:ln>
                <a:solidFill>
                  <a:srgbClr val="000000"/>
                </a:solidFill>
                <a:effectLst/>
                <a:uLnTx/>
                <a:uFillTx/>
                <a:cs typeface="+mn-ea"/>
                <a:sym typeface="+mn-lt"/>
              </a:rPr>
              <a:t>N(R)</a:t>
            </a:r>
            <a:r>
              <a:rPr kumimoji="0" lang="zh-CN" altLang="en-US" sz="2400" b="0" i="0" u="none" strike="noStrike" kern="1200" cap="none" spc="0" normalizeH="0" baseline="0" noProof="0" dirty="0">
                <a:ln>
                  <a:noFill/>
                </a:ln>
                <a:solidFill>
                  <a:srgbClr val="000000"/>
                </a:solidFill>
                <a:effectLst/>
                <a:uLnTx/>
                <a:uFillTx/>
                <a:cs typeface="+mn-ea"/>
                <a:sym typeface="+mn-lt"/>
              </a:rPr>
              <a:t>域是序列中下一帧的序号；如果是否定确认，</a:t>
            </a:r>
            <a:r>
              <a:rPr kumimoji="0" lang="en-US" altLang="zh-CN" sz="2400" b="0" i="0" u="none" strike="noStrike" kern="1200" cap="none" spc="0" normalizeH="0" baseline="0" noProof="0" dirty="0">
                <a:ln>
                  <a:noFill/>
                </a:ln>
                <a:solidFill>
                  <a:srgbClr val="000000"/>
                </a:solidFill>
                <a:effectLst/>
                <a:uLnTx/>
                <a:uFillTx/>
                <a:cs typeface="+mn-ea"/>
                <a:sym typeface="+mn-lt"/>
              </a:rPr>
              <a:t>N(R)</a:t>
            </a:r>
            <a:r>
              <a:rPr kumimoji="0" lang="zh-CN" altLang="en-US" sz="2400" b="0" i="0" u="none" strike="noStrike" kern="1200" cap="none" spc="0" normalizeH="0" baseline="0" noProof="0" dirty="0">
                <a:ln>
                  <a:noFill/>
                </a:ln>
                <a:solidFill>
                  <a:srgbClr val="000000"/>
                </a:solidFill>
                <a:effectLst/>
                <a:uLnTx/>
                <a:uFillTx/>
                <a:cs typeface="+mn-ea"/>
                <a:sym typeface="+mn-lt"/>
              </a:rPr>
              <a:t>域是损坏帧的序号</a:t>
            </a:r>
          </a:p>
          <a:p>
            <a:endParaRPr lang="zh-CN" altLang="en-US" dirty="0"/>
          </a:p>
        </p:txBody>
      </p:sp>
      <p:sp>
        <p:nvSpPr>
          <p:cNvPr id="4" name="灯片编号占位符 3">
            <a:extLst>
              <a:ext uri="{FF2B5EF4-FFF2-40B4-BE49-F238E27FC236}">
                <a16:creationId xmlns:a16="http://schemas.microsoft.com/office/drawing/2014/main" id="{FEB54266-E17C-77D3-F643-9DA5D9947491}"/>
              </a:ext>
            </a:extLst>
          </p:cNvPr>
          <p:cNvSpPr>
            <a:spLocks noGrp="1"/>
          </p:cNvSpPr>
          <p:nvPr>
            <p:ph type="sldNum" sz="quarter" idx="12"/>
          </p:nvPr>
        </p:nvSpPr>
        <p:spPr/>
        <p:txBody>
          <a:bodyPr/>
          <a:lstStyle/>
          <a:p>
            <a:fld id="{C8BB1146-E542-4D4E-B8E9-6919A11DDD48}" type="slidenum">
              <a:rPr lang="en-US" smtClean="0"/>
              <a:t>90</a:t>
            </a:fld>
            <a:endParaRPr lang="en-US"/>
          </a:p>
        </p:txBody>
      </p:sp>
      <p:sp>
        <p:nvSpPr>
          <p:cNvPr id="5" name="Rectangle 4">
            <a:extLst>
              <a:ext uri="{FF2B5EF4-FFF2-40B4-BE49-F238E27FC236}">
                <a16:creationId xmlns:a16="http://schemas.microsoft.com/office/drawing/2014/main" id="{C8BBADD8-A9DE-605B-68BB-7057582B17CF}"/>
              </a:ext>
            </a:extLst>
          </p:cNvPr>
          <p:cNvSpPr>
            <a:spLocks noChangeArrowheads="1"/>
          </p:cNvSpPr>
          <p:nvPr/>
        </p:nvSpPr>
        <p:spPr bwMode="auto">
          <a:xfrm>
            <a:off x="3739470" y="1695453"/>
            <a:ext cx="646112" cy="585787"/>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1</a:t>
            </a:r>
          </a:p>
        </p:txBody>
      </p:sp>
      <p:sp>
        <p:nvSpPr>
          <p:cNvPr id="6" name="Rectangle 5">
            <a:extLst>
              <a:ext uri="{FF2B5EF4-FFF2-40B4-BE49-F238E27FC236}">
                <a16:creationId xmlns:a16="http://schemas.microsoft.com/office/drawing/2014/main" id="{273ACB0C-639E-7A4A-9AE8-47AF26B2B9CC}"/>
              </a:ext>
            </a:extLst>
          </p:cNvPr>
          <p:cNvSpPr>
            <a:spLocks noChangeArrowheads="1"/>
          </p:cNvSpPr>
          <p:nvPr/>
        </p:nvSpPr>
        <p:spPr bwMode="auto">
          <a:xfrm>
            <a:off x="5034870" y="1695453"/>
            <a:ext cx="1225550" cy="585787"/>
          </a:xfrm>
          <a:prstGeom prst="rect">
            <a:avLst/>
          </a:prstGeom>
          <a:solidFill>
            <a:srgbClr val="C00000">
              <a:alpha val="60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r>
              <a:rPr lang="en-US" altLang="zh-CN" sz="2400" kern="0" dirty="0">
                <a:solidFill>
                  <a:srgbClr val="FFFFFF"/>
                </a:solidFill>
                <a:cs typeface="+mn-ea"/>
                <a:sym typeface="+mn-lt"/>
              </a:rPr>
              <a:t>CODE</a:t>
            </a:r>
          </a:p>
        </p:txBody>
      </p:sp>
      <p:sp>
        <p:nvSpPr>
          <p:cNvPr id="7" name="Rectangle 6">
            <a:extLst>
              <a:ext uri="{FF2B5EF4-FFF2-40B4-BE49-F238E27FC236}">
                <a16:creationId xmlns:a16="http://schemas.microsoft.com/office/drawing/2014/main" id="{89581273-0A4B-3E2D-1AAA-42245E956283}"/>
              </a:ext>
            </a:extLst>
          </p:cNvPr>
          <p:cNvSpPr>
            <a:spLocks noChangeArrowheads="1"/>
          </p:cNvSpPr>
          <p:nvPr/>
        </p:nvSpPr>
        <p:spPr bwMode="auto">
          <a:xfrm>
            <a:off x="6260421" y="1695453"/>
            <a:ext cx="719137" cy="585787"/>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P/F</a:t>
            </a:r>
          </a:p>
        </p:txBody>
      </p:sp>
      <p:sp>
        <p:nvSpPr>
          <p:cNvPr id="8" name="Rectangle 7">
            <a:extLst>
              <a:ext uri="{FF2B5EF4-FFF2-40B4-BE49-F238E27FC236}">
                <a16:creationId xmlns:a16="http://schemas.microsoft.com/office/drawing/2014/main" id="{F415B48E-A572-D0F5-0ECA-8226E4286C6E}"/>
              </a:ext>
            </a:extLst>
          </p:cNvPr>
          <p:cNvSpPr>
            <a:spLocks noChangeArrowheads="1"/>
          </p:cNvSpPr>
          <p:nvPr/>
        </p:nvSpPr>
        <p:spPr bwMode="auto">
          <a:xfrm>
            <a:off x="6979557" y="1695453"/>
            <a:ext cx="1873250" cy="585787"/>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N(R)</a:t>
            </a:r>
          </a:p>
        </p:txBody>
      </p:sp>
      <p:sp>
        <p:nvSpPr>
          <p:cNvPr id="9" name="Text Box 8">
            <a:extLst>
              <a:ext uri="{FF2B5EF4-FFF2-40B4-BE49-F238E27FC236}">
                <a16:creationId xmlns:a16="http://schemas.microsoft.com/office/drawing/2014/main" id="{72623BCB-DEF4-65A2-3780-513887740D9B}"/>
              </a:ext>
            </a:extLst>
          </p:cNvPr>
          <p:cNvSpPr txBox="1">
            <a:spLocks noChangeArrowheads="1"/>
          </p:cNvSpPr>
          <p:nvPr/>
        </p:nvSpPr>
        <p:spPr bwMode="auto">
          <a:xfrm>
            <a:off x="819133" y="1715295"/>
            <a:ext cx="3057247" cy="5648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cs typeface="+mn-ea"/>
                <a:sym typeface="+mn-lt"/>
              </a:rPr>
              <a:t>S-</a:t>
            </a:r>
            <a:r>
              <a:rPr kumimoji="0" lang="zh-CN" altLang="en-US" sz="2800" b="0" i="0" u="none" strike="noStrike" kern="1200" cap="none" spc="0" normalizeH="0" baseline="0" noProof="0" dirty="0">
                <a:ln>
                  <a:noFill/>
                </a:ln>
                <a:solidFill>
                  <a:srgbClr val="000000"/>
                </a:solidFill>
                <a:effectLst/>
                <a:uLnTx/>
                <a:uFillTx/>
                <a:cs typeface="+mn-ea"/>
                <a:sym typeface="+mn-lt"/>
              </a:rPr>
              <a:t>帧的控制字段：</a:t>
            </a:r>
          </a:p>
        </p:txBody>
      </p:sp>
      <p:sp>
        <p:nvSpPr>
          <p:cNvPr id="10" name="Rectangle 9">
            <a:extLst>
              <a:ext uri="{FF2B5EF4-FFF2-40B4-BE49-F238E27FC236}">
                <a16:creationId xmlns:a16="http://schemas.microsoft.com/office/drawing/2014/main" id="{B5588734-D33E-F474-1B82-7338246AF4F8}"/>
              </a:ext>
            </a:extLst>
          </p:cNvPr>
          <p:cNvSpPr>
            <a:spLocks noChangeArrowheads="1"/>
          </p:cNvSpPr>
          <p:nvPr/>
        </p:nvSpPr>
        <p:spPr bwMode="auto">
          <a:xfrm>
            <a:off x="3739470" y="1287465"/>
            <a:ext cx="6477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1</a:t>
            </a:r>
          </a:p>
        </p:txBody>
      </p:sp>
      <p:sp>
        <p:nvSpPr>
          <p:cNvPr id="11" name="Rectangle 10">
            <a:extLst>
              <a:ext uri="{FF2B5EF4-FFF2-40B4-BE49-F238E27FC236}">
                <a16:creationId xmlns:a16="http://schemas.microsoft.com/office/drawing/2014/main" id="{BF14B32F-732A-8DAA-4C11-B49BDD6E5C40}"/>
              </a:ext>
            </a:extLst>
          </p:cNvPr>
          <p:cNvSpPr>
            <a:spLocks noChangeArrowheads="1"/>
          </p:cNvSpPr>
          <p:nvPr/>
        </p:nvSpPr>
        <p:spPr bwMode="auto">
          <a:xfrm>
            <a:off x="4387170" y="1287465"/>
            <a:ext cx="6477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2</a:t>
            </a:r>
          </a:p>
        </p:txBody>
      </p:sp>
      <p:sp>
        <p:nvSpPr>
          <p:cNvPr id="12" name="Rectangle 11">
            <a:extLst>
              <a:ext uri="{FF2B5EF4-FFF2-40B4-BE49-F238E27FC236}">
                <a16:creationId xmlns:a16="http://schemas.microsoft.com/office/drawing/2014/main" id="{42BB20C7-37C1-F940-1A33-F160B1A08D86}"/>
              </a:ext>
            </a:extLst>
          </p:cNvPr>
          <p:cNvSpPr>
            <a:spLocks noChangeArrowheads="1"/>
          </p:cNvSpPr>
          <p:nvPr/>
        </p:nvSpPr>
        <p:spPr bwMode="auto">
          <a:xfrm>
            <a:off x="5034871" y="1287465"/>
            <a:ext cx="649287"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3</a:t>
            </a:r>
          </a:p>
        </p:txBody>
      </p:sp>
      <p:sp>
        <p:nvSpPr>
          <p:cNvPr id="13" name="Rectangle 12">
            <a:extLst>
              <a:ext uri="{FF2B5EF4-FFF2-40B4-BE49-F238E27FC236}">
                <a16:creationId xmlns:a16="http://schemas.microsoft.com/office/drawing/2014/main" id="{377EEED1-AFFE-3903-458B-E4627AFA32C2}"/>
              </a:ext>
            </a:extLst>
          </p:cNvPr>
          <p:cNvSpPr>
            <a:spLocks noChangeArrowheads="1"/>
          </p:cNvSpPr>
          <p:nvPr/>
        </p:nvSpPr>
        <p:spPr bwMode="auto">
          <a:xfrm>
            <a:off x="5684158" y="1287465"/>
            <a:ext cx="576263"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4</a:t>
            </a:r>
          </a:p>
        </p:txBody>
      </p:sp>
      <p:sp>
        <p:nvSpPr>
          <p:cNvPr id="14" name="Rectangle 13">
            <a:extLst>
              <a:ext uri="{FF2B5EF4-FFF2-40B4-BE49-F238E27FC236}">
                <a16:creationId xmlns:a16="http://schemas.microsoft.com/office/drawing/2014/main" id="{709F30E4-A0DC-09AF-3D38-1D59FFB11B30}"/>
              </a:ext>
            </a:extLst>
          </p:cNvPr>
          <p:cNvSpPr>
            <a:spLocks noChangeArrowheads="1"/>
          </p:cNvSpPr>
          <p:nvPr/>
        </p:nvSpPr>
        <p:spPr bwMode="auto">
          <a:xfrm>
            <a:off x="6260421" y="1287465"/>
            <a:ext cx="719137"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5</a:t>
            </a:r>
          </a:p>
        </p:txBody>
      </p:sp>
      <p:sp>
        <p:nvSpPr>
          <p:cNvPr id="15" name="Rectangle 14">
            <a:extLst>
              <a:ext uri="{FF2B5EF4-FFF2-40B4-BE49-F238E27FC236}">
                <a16:creationId xmlns:a16="http://schemas.microsoft.com/office/drawing/2014/main" id="{9631A526-9CC0-5328-0E8B-F1468872798D}"/>
              </a:ext>
            </a:extLst>
          </p:cNvPr>
          <p:cNvSpPr>
            <a:spLocks noChangeArrowheads="1"/>
          </p:cNvSpPr>
          <p:nvPr/>
        </p:nvSpPr>
        <p:spPr bwMode="auto">
          <a:xfrm>
            <a:off x="6979557" y="1287465"/>
            <a:ext cx="6477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6</a:t>
            </a:r>
          </a:p>
        </p:txBody>
      </p:sp>
      <p:sp>
        <p:nvSpPr>
          <p:cNvPr id="16" name="Rectangle 15">
            <a:extLst>
              <a:ext uri="{FF2B5EF4-FFF2-40B4-BE49-F238E27FC236}">
                <a16:creationId xmlns:a16="http://schemas.microsoft.com/office/drawing/2014/main" id="{DD0B1C34-9385-AB41-1187-766F00655566}"/>
              </a:ext>
            </a:extLst>
          </p:cNvPr>
          <p:cNvSpPr>
            <a:spLocks noChangeArrowheads="1"/>
          </p:cNvSpPr>
          <p:nvPr/>
        </p:nvSpPr>
        <p:spPr bwMode="auto">
          <a:xfrm>
            <a:off x="7627257" y="1287465"/>
            <a:ext cx="649288"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7</a:t>
            </a:r>
          </a:p>
        </p:txBody>
      </p:sp>
      <p:sp>
        <p:nvSpPr>
          <p:cNvPr id="17" name="Rectangle 16">
            <a:extLst>
              <a:ext uri="{FF2B5EF4-FFF2-40B4-BE49-F238E27FC236}">
                <a16:creationId xmlns:a16="http://schemas.microsoft.com/office/drawing/2014/main" id="{6733B035-419E-3D31-3F85-E6E306E78201}"/>
              </a:ext>
            </a:extLst>
          </p:cNvPr>
          <p:cNvSpPr>
            <a:spLocks noChangeArrowheads="1"/>
          </p:cNvSpPr>
          <p:nvPr/>
        </p:nvSpPr>
        <p:spPr bwMode="auto">
          <a:xfrm>
            <a:off x="8276545" y="1287465"/>
            <a:ext cx="57626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8</a:t>
            </a:r>
          </a:p>
        </p:txBody>
      </p:sp>
      <p:sp>
        <p:nvSpPr>
          <p:cNvPr id="18" name="Rectangle 18">
            <a:extLst>
              <a:ext uri="{FF2B5EF4-FFF2-40B4-BE49-F238E27FC236}">
                <a16:creationId xmlns:a16="http://schemas.microsoft.com/office/drawing/2014/main" id="{E03111D5-B582-8D2B-9707-7172FB6FE2BF}"/>
              </a:ext>
            </a:extLst>
          </p:cNvPr>
          <p:cNvSpPr>
            <a:spLocks noChangeArrowheads="1"/>
          </p:cNvSpPr>
          <p:nvPr/>
        </p:nvSpPr>
        <p:spPr bwMode="auto">
          <a:xfrm>
            <a:off x="4387170" y="1695453"/>
            <a:ext cx="646112" cy="585787"/>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0</a:t>
            </a:r>
          </a:p>
        </p:txBody>
      </p:sp>
      <p:sp>
        <p:nvSpPr>
          <p:cNvPr id="19" name="Freeform 19">
            <a:extLst>
              <a:ext uri="{FF2B5EF4-FFF2-40B4-BE49-F238E27FC236}">
                <a16:creationId xmlns:a16="http://schemas.microsoft.com/office/drawing/2014/main" id="{ECCE0A8A-BBFC-3783-32DF-5E0E035B0F31}"/>
              </a:ext>
            </a:extLst>
          </p:cNvPr>
          <p:cNvSpPr>
            <a:spLocks/>
          </p:cNvSpPr>
          <p:nvPr/>
        </p:nvSpPr>
        <p:spPr bwMode="auto">
          <a:xfrm>
            <a:off x="5827032" y="2271714"/>
            <a:ext cx="215900" cy="763094"/>
          </a:xfrm>
          <a:custGeom>
            <a:avLst/>
            <a:gdLst>
              <a:gd name="T0" fmla="*/ 0 w 136"/>
              <a:gd name="T1" fmla="*/ 0 h 408"/>
              <a:gd name="T2" fmla="*/ 0 w 136"/>
              <a:gd name="T3" fmla="*/ 408 h 408"/>
              <a:gd name="T4" fmla="*/ 136 w 136"/>
              <a:gd name="T5" fmla="*/ 408 h 408"/>
            </a:gdLst>
            <a:ahLst/>
            <a:cxnLst>
              <a:cxn ang="0">
                <a:pos x="T0" y="T1"/>
              </a:cxn>
              <a:cxn ang="0">
                <a:pos x="T2" y="T3"/>
              </a:cxn>
              <a:cxn ang="0">
                <a:pos x="T4" y="T5"/>
              </a:cxn>
            </a:cxnLst>
            <a:rect l="0" t="0" r="r" b="b"/>
            <a:pathLst>
              <a:path w="136" h="408">
                <a:moveTo>
                  <a:pt x="0" y="0"/>
                </a:moveTo>
                <a:lnTo>
                  <a:pt x="0" y="408"/>
                </a:lnTo>
                <a:lnTo>
                  <a:pt x="136" y="408"/>
                </a:ln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0" name="Freeform 20">
            <a:extLst>
              <a:ext uri="{FF2B5EF4-FFF2-40B4-BE49-F238E27FC236}">
                <a16:creationId xmlns:a16="http://schemas.microsoft.com/office/drawing/2014/main" id="{4E9C8D8C-A1C8-D839-2A11-EBD4125DEB77}"/>
              </a:ext>
            </a:extLst>
          </p:cNvPr>
          <p:cNvSpPr>
            <a:spLocks/>
          </p:cNvSpPr>
          <p:nvPr/>
        </p:nvSpPr>
        <p:spPr bwMode="auto">
          <a:xfrm>
            <a:off x="5682570" y="2271714"/>
            <a:ext cx="360362" cy="763094"/>
          </a:xfrm>
          <a:custGeom>
            <a:avLst/>
            <a:gdLst>
              <a:gd name="T0" fmla="*/ 0 w 136"/>
              <a:gd name="T1" fmla="*/ 0 h 408"/>
              <a:gd name="T2" fmla="*/ 0 w 136"/>
              <a:gd name="T3" fmla="*/ 408 h 408"/>
              <a:gd name="T4" fmla="*/ 136 w 136"/>
              <a:gd name="T5" fmla="*/ 408 h 408"/>
            </a:gdLst>
            <a:ahLst/>
            <a:cxnLst>
              <a:cxn ang="0">
                <a:pos x="T0" y="T1"/>
              </a:cxn>
              <a:cxn ang="0">
                <a:pos x="T2" y="T3"/>
              </a:cxn>
              <a:cxn ang="0">
                <a:pos x="T4" y="T5"/>
              </a:cxn>
            </a:cxnLst>
            <a:rect l="0" t="0" r="r" b="b"/>
            <a:pathLst>
              <a:path w="136" h="408">
                <a:moveTo>
                  <a:pt x="0" y="0"/>
                </a:moveTo>
                <a:lnTo>
                  <a:pt x="0" y="408"/>
                </a:lnTo>
                <a:lnTo>
                  <a:pt x="136" y="408"/>
                </a:ln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1" name="Freeform 21">
            <a:extLst>
              <a:ext uri="{FF2B5EF4-FFF2-40B4-BE49-F238E27FC236}">
                <a16:creationId xmlns:a16="http://schemas.microsoft.com/office/drawing/2014/main" id="{D8325E50-3A4B-2EDB-B827-0DC8A67ED74C}"/>
              </a:ext>
            </a:extLst>
          </p:cNvPr>
          <p:cNvSpPr>
            <a:spLocks/>
          </p:cNvSpPr>
          <p:nvPr/>
        </p:nvSpPr>
        <p:spPr bwMode="auto">
          <a:xfrm>
            <a:off x="5538108" y="2271714"/>
            <a:ext cx="504825" cy="763094"/>
          </a:xfrm>
          <a:custGeom>
            <a:avLst/>
            <a:gdLst>
              <a:gd name="T0" fmla="*/ 0 w 136"/>
              <a:gd name="T1" fmla="*/ 0 h 408"/>
              <a:gd name="T2" fmla="*/ 0 w 136"/>
              <a:gd name="T3" fmla="*/ 408 h 408"/>
              <a:gd name="T4" fmla="*/ 136 w 136"/>
              <a:gd name="T5" fmla="*/ 408 h 408"/>
            </a:gdLst>
            <a:ahLst/>
            <a:cxnLst>
              <a:cxn ang="0">
                <a:pos x="T0" y="T1"/>
              </a:cxn>
              <a:cxn ang="0">
                <a:pos x="T2" y="T3"/>
              </a:cxn>
              <a:cxn ang="0">
                <a:pos x="T4" y="T5"/>
              </a:cxn>
            </a:cxnLst>
            <a:rect l="0" t="0" r="r" b="b"/>
            <a:pathLst>
              <a:path w="136" h="408">
                <a:moveTo>
                  <a:pt x="0" y="0"/>
                </a:moveTo>
                <a:lnTo>
                  <a:pt x="0" y="408"/>
                </a:lnTo>
                <a:lnTo>
                  <a:pt x="136" y="408"/>
                </a:ln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2" name="Freeform 22">
            <a:extLst>
              <a:ext uri="{FF2B5EF4-FFF2-40B4-BE49-F238E27FC236}">
                <a16:creationId xmlns:a16="http://schemas.microsoft.com/office/drawing/2014/main" id="{BDEF184A-4B35-6C5D-00DB-BBCD3618B564}"/>
              </a:ext>
            </a:extLst>
          </p:cNvPr>
          <p:cNvSpPr>
            <a:spLocks/>
          </p:cNvSpPr>
          <p:nvPr/>
        </p:nvSpPr>
        <p:spPr bwMode="auto">
          <a:xfrm>
            <a:off x="5395232" y="2271714"/>
            <a:ext cx="647700" cy="763094"/>
          </a:xfrm>
          <a:custGeom>
            <a:avLst/>
            <a:gdLst>
              <a:gd name="T0" fmla="*/ 0 w 136"/>
              <a:gd name="T1" fmla="*/ 0 h 408"/>
              <a:gd name="T2" fmla="*/ 0 w 136"/>
              <a:gd name="T3" fmla="*/ 408 h 408"/>
              <a:gd name="T4" fmla="*/ 136 w 136"/>
              <a:gd name="T5" fmla="*/ 408 h 408"/>
            </a:gdLst>
            <a:ahLst/>
            <a:cxnLst>
              <a:cxn ang="0">
                <a:pos x="T0" y="T1"/>
              </a:cxn>
              <a:cxn ang="0">
                <a:pos x="T2" y="T3"/>
              </a:cxn>
              <a:cxn ang="0">
                <a:pos x="T4" y="T5"/>
              </a:cxn>
            </a:cxnLst>
            <a:rect l="0" t="0" r="r" b="b"/>
            <a:pathLst>
              <a:path w="136" h="408">
                <a:moveTo>
                  <a:pt x="0" y="0"/>
                </a:moveTo>
                <a:lnTo>
                  <a:pt x="0" y="408"/>
                </a:lnTo>
                <a:lnTo>
                  <a:pt x="136" y="408"/>
                </a:ln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3" name="Text Box 23">
            <a:extLst>
              <a:ext uri="{FF2B5EF4-FFF2-40B4-BE49-F238E27FC236}">
                <a16:creationId xmlns:a16="http://schemas.microsoft.com/office/drawing/2014/main" id="{A166230D-B852-E680-3C4B-46A6A62318FC}"/>
              </a:ext>
            </a:extLst>
          </p:cNvPr>
          <p:cNvSpPr txBox="1">
            <a:spLocks noChangeArrowheads="1"/>
          </p:cNvSpPr>
          <p:nvPr/>
        </p:nvSpPr>
        <p:spPr bwMode="auto">
          <a:xfrm>
            <a:off x="6042932" y="2439989"/>
            <a:ext cx="3025187"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00</a:t>
            </a:r>
            <a:r>
              <a:rPr kumimoji="0" lang="zh-CN" altLang="en-US" sz="2400" b="0" i="0" u="none" strike="noStrike" kern="1200" cap="none" spc="0" normalizeH="0" baseline="0" noProof="0">
                <a:ln>
                  <a:noFill/>
                </a:ln>
                <a:solidFill>
                  <a:srgbClr val="000000"/>
                </a:solidFill>
                <a:effectLst/>
                <a:uLnTx/>
                <a:uFillTx/>
                <a:cs typeface="+mn-ea"/>
                <a:sym typeface="+mn-lt"/>
              </a:rPr>
              <a:t>，接收就绪帧</a:t>
            </a:r>
            <a:r>
              <a:rPr kumimoji="0" lang="en-US" altLang="zh-CN" sz="2400" b="0" i="0" u="none" strike="noStrike" kern="1200" cap="none" spc="0" normalizeH="0" baseline="0" noProof="0">
                <a:ln>
                  <a:noFill/>
                </a:ln>
                <a:solidFill>
                  <a:srgbClr val="000000"/>
                </a:solidFill>
                <a:effectLst/>
                <a:uLnTx/>
                <a:uFillTx/>
                <a:cs typeface="+mn-ea"/>
                <a:sym typeface="+mn-lt"/>
              </a:rPr>
              <a:t>(RR)</a:t>
            </a:r>
          </a:p>
        </p:txBody>
      </p:sp>
      <p:sp>
        <p:nvSpPr>
          <p:cNvPr id="24" name="Text Box 25">
            <a:extLst>
              <a:ext uri="{FF2B5EF4-FFF2-40B4-BE49-F238E27FC236}">
                <a16:creationId xmlns:a16="http://schemas.microsoft.com/office/drawing/2014/main" id="{D89AA12F-B7E2-4F64-A7E2-BB6782329741}"/>
              </a:ext>
            </a:extLst>
          </p:cNvPr>
          <p:cNvSpPr txBox="1">
            <a:spLocks noChangeArrowheads="1"/>
          </p:cNvSpPr>
          <p:nvPr/>
        </p:nvSpPr>
        <p:spPr bwMode="auto">
          <a:xfrm>
            <a:off x="6042933" y="2825752"/>
            <a:ext cx="3555782"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01</a:t>
            </a:r>
            <a:r>
              <a:rPr kumimoji="0" lang="zh-CN" altLang="en-US" sz="2400" b="0" i="0" u="none" strike="noStrike" kern="1200" cap="none" spc="0" normalizeH="0" baseline="0" noProof="0" dirty="0">
                <a:ln>
                  <a:noFill/>
                </a:ln>
                <a:solidFill>
                  <a:srgbClr val="000000"/>
                </a:solidFill>
                <a:effectLst/>
                <a:uLnTx/>
                <a:uFillTx/>
                <a:cs typeface="+mn-ea"/>
                <a:sym typeface="+mn-lt"/>
              </a:rPr>
              <a:t>，接收未就绪帧</a:t>
            </a:r>
            <a:r>
              <a:rPr kumimoji="0" lang="en-US" altLang="zh-CN" sz="2400" b="0" i="0" u="none" strike="noStrike" kern="1200" cap="none" spc="0" normalizeH="0" baseline="0" noProof="0" dirty="0">
                <a:ln>
                  <a:noFill/>
                </a:ln>
                <a:solidFill>
                  <a:srgbClr val="000000"/>
                </a:solidFill>
                <a:effectLst/>
                <a:uLnTx/>
                <a:uFillTx/>
                <a:cs typeface="+mn-ea"/>
                <a:sym typeface="+mn-lt"/>
              </a:rPr>
              <a:t>(RNR)</a:t>
            </a:r>
          </a:p>
        </p:txBody>
      </p:sp>
      <p:sp>
        <p:nvSpPr>
          <p:cNvPr id="25" name="Text Box 26">
            <a:extLst>
              <a:ext uri="{FF2B5EF4-FFF2-40B4-BE49-F238E27FC236}">
                <a16:creationId xmlns:a16="http://schemas.microsoft.com/office/drawing/2014/main" id="{682A0274-0007-BE2E-CE2F-2BB71272A1EB}"/>
              </a:ext>
            </a:extLst>
          </p:cNvPr>
          <p:cNvSpPr txBox="1">
            <a:spLocks noChangeArrowheads="1"/>
          </p:cNvSpPr>
          <p:nvPr/>
        </p:nvSpPr>
        <p:spPr bwMode="auto">
          <a:xfrm>
            <a:off x="6042932" y="3257552"/>
            <a:ext cx="2545890"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10</a:t>
            </a:r>
            <a:r>
              <a:rPr kumimoji="0" lang="zh-CN" altLang="en-US" sz="2400" b="0" i="0" u="none" strike="noStrike" kern="1200" cap="none" spc="0" normalizeH="0" baseline="0" noProof="0" dirty="0">
                <a:ln>
                  <a:noFill/>
                </a:ln>
                <a:solidFill>
                  <a:srgbClr val="000000"/>
                </a:solidFill>
                <a:effectLst/>
                <a:uLnTx/>
                <a:uFillTx/>
                <a:cs typeface="+mn-ea"/>
                <a:sym typeface="+mn-lt"/>
              </a:rPr>
              <a:t>，拒绝帧</a:t>
            </a:r>
            <a:r>
              <a:rPr kumimoji="0" lang="en-US" altLang="zh-CN" sz="2400" b="0" i="0" u="none" strike="noStrike" kern="1200" cap="none" spc="0" normalizeH="0" baseline="0" noProof="0" dirty="0">
                <a:ln>
                  <a:noFill/>
                </a:ln>
                <a:solidFill>
                  <a:srgbClr val="000000"/>
                </a:solidFill>
                <a:effectLst/>
                <a:uLnTx/>
                <a:uFillTx/>
                <a:cs typeface="+mn-ea"/>
                <a:sym typeface="+mn-lt"/>
              </a:rPr>
              <a:t>(REJ)</a:t>
            </a:r>
          </a:p>
        </p:txBody>
      </p:sp>
      <p:sp>
        <p:nvSpPr>
          <p:cNvPr id="26" name="Text Box 27">
            <a:extLst>
              <a:ext uri="{FF2B5EF4-FFF2-40B4-BE49-F238E27FC236}">
                <a16:creationId xmlns:a16="http://schemas.microsoft.com/office/drawing/2014/main" id="{BBCB66B7-4016-8C9D-3EA0-E1D3D3552CB5}"/>
              </a:ext>
            </a:extLst>
          </p:cNvPr>
          <p:cNvSpPr txBox="1">
            <a:spLocks noChangeArrowheads="1"/>
          </p:cNvSpPr>
          <p:nvPr/>
        </p:nvSpPr>
        <p:spPr bwMode="auto">
          <a:xfrm>
            <a:off x="6042933" y="3617914"/>
            <a:ext cx="3343800"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11</a:t>
            </a:r>
            <a:r>
              <a:rPr kumimoji="0" lang="zh-CN" altLang="en-US" sz="2400" b="0" i="0" u="none" strike="noStrike" kern="1200" cap="none" spc="0" normalizeH="0" baseline="0" noProof="0">
                <a:ln>
                  <a:noFill/>
                </a:ln>
                <a:solidFill>
                  <a:srgbClr val="000000"/>
                </a:solidFill>
                <a:effectLst/>
                <a:uLnTx/>
                <a:uFillTx/>
                <a:cs typeface="+mn-ea"/>
                <a:sym typeface="+mn-lt"/>
              </a:rPr>
              <a:t>，选择拒绝帧</a:t>
            </a:r>
            <a:r>
              <a:rPr kumimoji="0" lang="en-US" altLang="zh-CN" sz="2400" b="0" i="0" u="none" strike="noStrike" kern="1200" cap="none" spc="0" normalizeH="0" baseline="0" noProof="0">
                <a:ln>
                  <a:noFill/>
                </a:ln>
                <a:solidFill>
                  <a:srgbClr val="000000"/>
                </a:solidFill>
                <a:effectLst/>
                <a:uLnTx/>
                <a:uFillTx/>
                <a:cs typeface="+mn-ea"/>
                <a:sym typeface="+mn-lt"/>
              </a:rPr>
              <a:t>(SREJ)</a:t>
            </a:r>
          </a:p>
        </p:txBody>
      </p:sp>
    </p:spTree>
    <p:extLst>
      <p:ext uri="{BB962C8B-B14F-4D97-AF65-F5344CB8AC3E}">
        <p14:creationId xmlns:p14="http://schemas.microsoft.com/office/powerpoint/2010/main" val="11049614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F79EBA-0273-4F8E-38D0-268938733996}"/>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U-</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帧的控制字段</a:t>
            </a:r>
            <a:endParaRPr lang="zh-CN" altLang="en-US" dirty="0"/>
          </a:p>
        </p:txBody>
      </p:sp>
      <p:sp>
        <p:nvSpPr>
          <p:cNvPr id="3" name="内容占位符 2">
            <a:extLst>
              <a:ext uri="{FF2B5EF4-FFF2-40B4-BE49-F238E27FC236}">
                <a16:creationId xmlns:a16="http://schemas.microsoft.com/office/drawing/2014/main" id="{00EFE218-8204-60B3-377F-5D316CDC48CA}"/>
              </a:ext>
            </a:extLst>
          </p:cNvPr>
          <p:cNvSpPr>
            <a:spLocks noGrp="1"/>
          </p:cNvSpPr>
          <p:nvPr>
            <p:ph idx="1"/>
          </p:nvPr>
        </p:nvSpPr>
        <p:spPr>
          <a:xfrm>
            <a:off x="638175" y="4397205"/>
            <a:ext cx="10858500" cy="1103346"/>
          </a:xfrm>
        </p:spPr>
        <p:txBody>
          <a:bodyPr/>
          <a:lstStyle/>
          <a:p>
            <a:pPr marR="0" lvl="0" algn="l" defTabSz="914400" rtl="0" eaLnBrk="1" fontAlgn="base" latinLnBrk="0" hangingPunct="1">
              <a:lnSpc>
                <a:spcPct val="120000"/>
              </a:lnSpc>
              <a:spcBef>
                <a:spcPct val="0"/>
              </a:spcBef>
              <a:buSzPct val="80000"/>
              <a:tabLst/>
              <a:defRPr/>
            </a:pP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U-</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帧中的</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P/F</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位一般都应置</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1</a:t>
            </a:r>
            <a:endParaRPr kumimoji="0" lang="zh-CN" altLang="en-US" sz="2400" b="0" i="0" u="none" strike="noStrike" kern="1200" cap="none" spc="0" normalizeH="0" baseline="0" noProof="0" dirty="0">
              <a:ln>
                <a:noFill/>
              </a:ln>
              <a:solidFill>
                <a:srgbClr val="000000"/>
              </a:solidFill>
              <a:effectLst/>
              <a:uLnTx/>
              <a:uFillTx/>
              <a:latin typeface="+mn-ea"/>
              <a:cs typeface="+mn-ea"/>
              <a:sym typeface="+mn-lt"/>
            </a:endParaRPr>
          </a:p>
          <a:p>
            <a:pPr marR="0" lvl="0" algn="l" defTabSz="914400" rtl="0" eaLnBrk="1" fontAlgn="base" latinLnBrk="0" hangingPunct="1">
              <a:lnSpc>
                <a:spcPct val="120000"/>
              </a:lnSpc>
              <a:spcBef>
                <a:spcPct val="0"/>
              </a:spcBef>
              <a:buSzPct val="80000"/>
              <a:tabLst/>
              <a:defRPr/>
            </a:pP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I-</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帧、</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U-</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帧、</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S-</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帧，</a:t>
            </a:r>
            <a:r>
              <a:rPr kumimoji="0" lang="en-US" altLang="zh-CN" sz="2400" b="0" i="0" u="none" strike="noStrike" kern="1200" cap="none" spc="0" normalizeH="0" baseline="0" noProof="0" dirty="0">
                <a:ln>
                  <a:noFill/>
                </a:ln>
                <a:solidFill>
                  <a:srgbClr val="C00000"/>
                </a:solidFill>
                <a:effectLst/>
                <a:uLnTx/>
                <a:uFillTx/>
                <a:latin typeface="+mn-ea"/>
                <a:cs typeface="+mn-ea"/>
                <a:sym typeface="+mn-lt"/>
              </a:rPr>
              <a:t>P/F</a:t>
            </a:r>
            <a:r>
              <a:rPr kumimoji="0" lang="zh-CN" altLang="en-US" sz="2400" b="0" i="0" u="none" strike="noStrike" kern="1200" cap="none" spc="0" normalizeH="0" baseline="0" noProof="0" dirty="0">
                <a:ln>
                  <a:noFill/>
                </a:ln>
                <a:solidFill>
                  <a:srgbClr val="C00000"/>
                </a:solidFill>
                <a:effectLst/>
                <a:uLnTx/>
                <a:uFillTx/>
                <a:latin typeface="+mn-ea"/>
                <a:cs typeface="+mn-ea"/>
                <a:sym typeface="+mn-lt"/>
              </a:rPr>
              <a:t>位置</a:t>
            </a:r>
            <a:r>
              <a:rPr kumimoji="0" lang="en-US" altLang="zh-CN" sz="2400" b="0" i="0" u="none" strike="noStrike" kern="1200" cap="none" spc="0" normalizeH="0" baseline="0" noProof="0" dirty="0">
                <a:ln>
                  <a:noFill/>
                </a:ln>
                <a:solidFill>
                  <a:srgbClr val="C00000"/>
                </a:solidFill>
                <a:effectLst/>
                <a:uLnTx/>
                <a:uFillTx/>
                <a:latin typeface="+mn-ea"/>
                <a:cs typeface="+mn-ea"/>
                <a:sym typeface="+mn-lt"/>
              </a:rPr>
              <a:t>1</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的数据帧和命令帧都是要</a:t>
            </a:r>
            <a:r>
              <a:rPr kumimoji="0" lang="zh-CN" altLang="en-US" sz="2400" b="0" i="0" u="none" strike="noStrike" kern="1200" cap="none" spc="0" normalizeH="0" baseline="0" noProof="0" dirty="0">
                <a:ln>
                  <a:noFill/>
                </a:ln>
                <a:solidFill>
                  <a:srgbClr val="C00000"/>
                </a:solidFill>
                <a:effectLst/>
                <a:uLnTx/>
                <a:uFillTx/>
                <a:latin typeface="+mn-ea"/>
                <a:cs typeface="+mn-ea"/>
                <a:sym typeface="+mn-lt"/>
              </a:rPr>
              <a:t>立即进行响应</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的帧</a:t>
            </a:r>
          </a:p>
          <a:p>
            <a:endParaRPr lang="zh-CN" altLang="en-US" dirty="0"/>
          </a:p>
        </p:txBody>
      </p:sp>
      <p:sp>
        <p:nvSpPr>
          <p:cNvPr id="4" name="灯片编号占位符 3">
            <a:extLst>
              <a:ext uri="{FF2B5EF4-FFF2-40B4-BE49-F238E27FC236}">
                <a16:creationId xmlns:a16="http://schemas.microsoft.com/office/drawing/2014/main" id="{63E3739D-1501-B744-6ABF-115773977DAC}"/>
              </a:ext>
            </a:extLst>
          </p:cNvPr>
          <p:cNvSpPr>
            <a:spLocks noGrp="1"/>
          </p:cNvSpPr>
          <p:nvPr>
            <p:ph type="sldNum" sz="quarter" idx="12"/>
          </p:nvPr>
        </p:nvSpPr>
        <p:spPr/>
        <p:txBody>
          <a:bodyPr/>
          <a:lstStyle/>
          <a:p>
            <a:fld id="{C8BB1146-E542-4D4E-B8E9-6919A11DDD48}" type="slidenum">
              <a:rPr lang="en-US" smtClean="0"/>
              <a:t>91</a:t>
            </a:fld>
            <a:endParaRPr lang="en-US"/>
          </a:p>
        </p:txBody>
      </p:sp>
      <p:sp>
        <p:nvSpPr>
          <p:cNvPr id="5" name="Rectangle 3">
            <a:extLst>
              <a:ext uri="{FF2B5EF4-FFF2-40B4-BE49-F238E27FC236}">
                <a16:creationId xmlns:a16="http://schemas.microsoft.com/office/drawing/2014/main" id="{D382D3B9-528E-BD56-34AF-F46E4F187619}"/>
              </a:ext>
            </a:extLst>
          </p:cNvPr>
          <p:cNvSpPr>
            <a:spLocks noChangeArrowheads="1"/>
          </p:cNvSpPr>
          <p:nvPr/>
        </p:nvSpPr>
        <p:spPr bwMode="auto">
          <a:xfrm>
            <a:off x="3552938" y="1949031"/>
            <a:ext cx="646112" cy="586666"/>
          </a:xfrm>
          <a:prstGeom prst="rect">
            <a:avLst/>
          </a:prstGeom>
          <a:solidFill>
            <a:schemeClr val="bg1"/>
          </a:solidFill>
          <a:ln w="19050" algn="ctr">
            <a:solidFill>
              <a:srgbClr val="000000"/>
            </a:solidFill>
            <a:miter lim="800000"/>
            <a:headEnd/>
            <a:tailEnd/>
          </a:ln>
          <a:effec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cs typeface="+mn-ea"/>
                <a:sym typeface="+mn-lt"/>
              </a:rPr>
              <a:t>1</a:t>
            </a:r>
          </a:p>
        </p:txBody>
      </p:sp>
      <p:sp>
        <p:nvSpPr>
          <p:cNvPr id="6" name="Rectangle 4">
            <a:extLst>
              <a:ext uri="{FF2B5EF4-FFF2-40B4-BE49-F238E27FC236}">
                <a16:creationId xmlns:a16="http://schemas.microsoft.com/office/drawing/2014/main" id="{E6067350-1B4D-2D46-4C60-63726C900DFE}"/>
              </a:ext>
            </a:extLst>
          </p:cNvPr>
          <p:cNvSpPr>
            <a:spLocks noChangeArrowheads="1"/>
          </p:cNvSpPr>
          <p:nvPr/>
        </p:nvSpPr>
        <p:spPr bwMode="auto">
          <a:xfrm>
            <a:off x="4848338" y="1949031"/>
            <a:ext cx="1225550" cy="586666"/>
          </a:xfrm>
          <a:prstGeom prst="rect">
            <a:avLst/>
          </a:prstGeom>
          <a:solidFill>
            <a:schemeClr val="accent1">
              <a:lumMod val="10000"/>
              <a:lumOff val="90000"/>
            </a:schemeClr>
          </a:solidFill>
          <a:ln w="19050" algn="ctr">
            <a:solidFill>
              <a:srgbClr val="000000"/>
            </a:solidFill>
            <a:miter lim="800000"/>
            <a:headEnd/>
            <a:tailEnd/>
          </a:ln>
          <a:effec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CODE</a:t>
            </a:r>
          </a:p>
        </p:txBody>
      </p:sp>
      <p:sp>
        <p:nvSpPr>
          <p:cNvPr id="7" name="Rectangle 5">
            <a:extLst>
              <a:ext uri="{FF2B5EF4-FFF2-40B4-BE49-F238E27FC236}">
                <a16:creationId xmlns:a16="http://schemas.microsoft.com/office/drawing/2014/main" id="{32CA8576-28CF-52D8-6918-DA6ED7F0D4A5}"/>
              </a:ext>
            </a:extLst>
          </p:cNvPr>
          <p:cNvSpPr>
            <a:spLocks noChangeArrowheads="1"/>
          </p:cNvSpPr>
          <p:nvPr/>
        </p:nvSpPr>
        <p:spPr bwMode="auto">
          <a:xfrm>
            <a:off x="6073889" y="1949031"/>
            <a:ext cx="719137" cy="586666"/>
          </a:xfrm>
          <a:prstGeom prst="rect">
            <a:avLst/>
          </a:prstGeom>
          <a:solidFill>
            <a:srgbClr val="92D050"/>
          </a:solidFill>
          <a:ln w="19050" algn="ctr">
            <a:solidFill>
              <a:srgbClr val="000000"/>
            </a:solidFill>
            <a:miter lim="800000"/>
            <a:headEnd/>
            <a:tailEnd/>
          </a:ln>
          <a:effec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cs typeface="+mn-ea"/>
                <a:sym typeface="+mn-lt"/>
              </a:rPr>
              <a:t>P/F</a:t>
            </a:r>
          </a:p>
        </p:txBody>
      </p:sp>
      <p:sp>
        <p:nvSpPr>
          <p:cNvPr id="8" name="Rectangle 6">
            <a:extLst>
              <a:ext uri="{FF2B5EF4-FFF2-40B4-BE49-F238E27FC236}">
                <a16:creationId xmlns:a16="http://schemas.microsoft.com/office/drawing/2014/main" id="{1ED2425A-9A9E-1FD6-525E-70242B4D2B6A}"/>
              </a:ext>
            </a:extLst>
          </p:cNvPr>
          <p:cNvSpPr>
            <a:spLocks noChangeArrowheads="1"/>
          </p:cNvSpPr>
          <p:nvPr/>
        </p:nvSpPr>
        <p:spPr bwMode="auto">
          <a:xfrm>
            <a:off x="6793025" y="1949031"/>
            <a:ext cx="1873250" cy="586666"/>
          </a:xfrm>
          <a:prstGeom prst="rect">
            <a:avLst/>
          </a:prstGeom>
          <a:solidFill>
            <a:schemeClr val="accent1">
              <a:lumMod val="10000"/>
              <a:lumOff val="90000"/>
            </a:schemeClr>
          </a:solidFill>
          <a:ln w="19050" algn="ctr">
            <a:solidFill>
              <a:srgbClr val="000000"/>
            </a:solidFill>
            <a:miter lim="800000"/>
            <a:headEnd/>
            <a:tailEnd/>
          </a:ln>
          <a:effec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cs typeface="+mn-ea"/>
                <a:sym typeface="+mn-lt"/>
              </a:rPr>
              <a:t>CODE</a:t>
            </a:r>
          </a:p>
        </p:txBody>
      </p:sp>
      <p:sp>
        <p:nvSpPr>
          <p:cNvPr id="9" name="Text Box 7">
            <a:extLst>
              <a:ext uri="{FF2B5EF4-FFF2-40B4-BE49-F238E27FC236}">
                <a16:creationId xmlns:a16="http://schemas.microsoft.com/office/drawing/2014/main" id="{6545BCC9-A2BC-C714-1E4B-001766F0DEF8}"/>
              </a:ext>
            </a:extLst>
          </p:cNvPr>
          <p:cNvSpPr txBox="1">
            <a:spLocks noChangeArrowheads="1"/>
          </p:cNvSpPr>
          <p:nvPr/>
        </p:nvSpPr>
        <p:spPr bwMode="auto">
          <a:xfrm>
            <a:off x="950927" y="2048774"/>
            <a:ext cx="2356734"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U-</a:t>
            </a:r>
            <a:r>
              <a:rPr kumimoji="0" lang="zh-CN" altLang="en-US" sz="2400" b="0" i="0" u="none" strike="noStrike" kern="1200" cap="none" spc="0" normalizeH="0" baseline="0" noProof="0" dirty="0">
                <a:ln>
                  <a:noFill/>
                </a:ln>
                <a:solidFill>
                  <a:srgbClr val="000000"/>
                </a:solidFill>
                <a:effectLst/>
                <a:uLnTx/>
                <a:uFillTx/>
                <a:cs typeface="+mn-ea"/>
                <a:sym typeface="+mn-lt"/>
              </a:rPr>
              <a:t>帧控制字段：</a:t>
            </a:r>
          </a:p>
        </p:txBody>
      </p:sp>
      <p:sp>
        <p:nvSpPr>
          <p:cNvPr id="10" name="Rectangle 8">
            <a:extLst>
              <a:ext uri="{FF2B5EF4-FFF2-40B4-BE49-F238E27FC236}">
                <a16:creationId xmlns:a16="http://schemas.microsoft.com/office/drawing/2014/main" id="{6C0511A3-D9A5-18BE-7D97-306F2F2F2824}"/>
              </a:ext>
            </a:extLst>
          </p:cNvPr>
          <p:cNvSpPr>
            <a:spLocks noChangeArrowheads="1"/>
          </p:cNvSpPr>
          <p:nvPr/>
        </p:nvSpPr>
        <p:spPr bwMode="auto">
          <a:xfrm>
            <a:off x="3552938" y="1541044"/>
            <a:ext cx="647700"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1</a:t>
            </a:r>
          </a:p>
        </p:txBody>
      </p:sp>
      <p:sp>
        <p:nvSpPr>
          <p:cNvPr id="11" name="Rectangle 9">
            <a:extLst>
              <a:ext uri="{FF2B5EF4-FFF2-40B4-BE49-F238E27FC236}">
                <a16:creationId xmlns:a16="http://schemas.microsoft.com/office/drawing/2014/main" id="{147D31E0-3405-31A4-5943-9CC57EBB007B}"/>
              </a:ext>
            </a:extLst>
          </p:cNvPr>
          <p:cNvSpPr>
            <a:spLocks noChangeArrowheads="1"/>
          </p:cNvSpPr>
          <p:nvPr/>
        </p:nvSpPr>
        <p:spPr bwMode="auto">
          <a:xfrm>
            <a:off x="4200638" y="1541044"/>
            <a:ext cx="647700"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2</a:t>
            </a:r>
          </a:p>
        </p:txBody>
      </p:sp>
      <p:sp>
        <p:nvSpPr>
          <p:cNvPr id="12" name="Rectangle 10">
            <a:extLst>
              <a:ext uri="{FF2B5EF4-FFF2-40B4-BE49-F238E27FC236}">
                <a16:creationId xmlns:a16="http://schemas.microsoft.com/office/drawing/2014/main" id="{25153AB2-C96A-13E8-BC30-1DC62D132A08}"/>
              </a:ext>
            </a:extLst>
          </p:cNvPr>
          <p:cNvSpPr>
            <a:spLocks noChangeArrowheads="1"/>
          </p:cNvSpPr>
          <p:nvPr/>
        </p:nvSpPr>
        <p:spPr bwMode="auto">
          <a:xfrm>
            <a:off x="4848339" y="1541044"/>
            <a:ext cx="649287"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3</a:t>
            </a:r>
          </a:p>
        </p:txBody>
      </p:sp>
      <p:sp>
        <p:nvSpPr>
          <p:cNvPr id="13" name="Rectangle 11">
            <a:extLst>
              <a:ext uri="{FF2B5EF4-FFF2-40B4-BE49-F238E27FC236}">
                <a16:creationId xmlns:a16="http://schemas.microsoft.com/office/drawing/2014/main" id="{8A3994C2-C059-5441-4616-9D1CAA017081}"/>
              </a:ext>
            </a:extLst>
          </p:cNvPr>
          <p:cNvSpPr>
            <a:spLocks noChangeArrowheads="1"/>
          </p:cNvSpPr>
          <p:nvPr/>
        </p:nvSpPr>
        <p:spPr bwMode="auto">
          <a:xfrm>
            <a:off x="5497626" y="1541044"/>
            <a:ext cx="576263"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4</a:t>
            </a:r>
          </a:p>
        </p:txBody>
      </p:sp>
      <p:sp>
        <p:nvSpPr>
          <p:cNvPr id="14" name="Rectangle 12">
            <a:extLst>
              <a:ext uri="{FF2B5EF4-FFF2-40B4-BE49-F238E27FC236}">
                <a16:creationId xmlns:a16="http://schemas.microsoft.com/office/drawing/2014/main" id="{32BCE8D9-2FDE-48DE-ED2B-EC9CFC86F658}"/>
              </a:ext>
            </a:extLst>
          </p:cNvPr>
          <p:cNvSpPr>
            <a:spLocks noChangeArrowheads="1"/>
          </p:cNvSpPr>
          <p:nvPr/>
        </p:nvSpPr>
        <p:spPr bwMode="auto">
          <a:xfrm>
            <a:off x="6073889" y="1541044"/>
            <a:ext cx="719137"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5</a:t>
            </a:r>
          </a:p>
        </p:txBody>
      </p:sp>
      <p:sp>
        <p:nvSpPr>
          <p:cNvPr id="15" name="Rectangle 13">
            <a:extLst>
              <a:ext uri="{FF2B5EF4-FFF2-40B4-BE49-F238E27FC236}">
                <a16:creationId xmlns:a16="http://schemas.microsoft.com/office/drawing/2014/main" id="{C3E28326-0962-6F2D-ACAE-E5932C133FA4}"/>
              </a:ext>
            </a:extLst>
          </p:cNvPr>
          <p:cNvSpPr>
            <a:spLocks noChangeArrowheads="1"/>
          </p:cNvSpPr>
          <p:nvPr/>
        </p:nvSpPr>
        <p:spPr bwMode="auto">
          <a:xfrm>
            <a:off x="6793025" y="1541044"/>
            <a:ext cx="647700"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6</a:t>
            </a:r>
          </a:p>
        </p:txBody>
      </p:sp>
      <p:sp>
        <p:nvSpPr>
          <p:cNvPr id="16" name="Rectangle 14">
            <a:extLst>
              <a:ext uri="{FF2B5EF4-FFF2-40B4-BE49-F238E27FC236}">
                <a16:creationId xmlns:a16="http://schemas.microsoft.com/office/drawing/2014/main" id="{D039B0D9-D28F-B031-D57B-6281FA596314}"/>
              </a:ext>
            </a:extLst>
          </p:cNvPr>
          <p:cNvSpPr>
            <a:spLocks noChangeArrowheads="1"/>
          </p:cNvSpPr>
          <p:nvPr/>
        </p:nvSpPr>
        <p:spPr bwMode="auto">
          <a:xfrm>
            <a:off x="7440725" y="1541044"/>
            <a:ext cx="649288"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7</a:t>
            </a:r>
          </a:p>
        </p:txBody>
      </p:sp>
      <p:sp>
        <p:nvSpPr>
          <p:cNvPr id="17" name="Rectangle 15">
            <a:extLst>
              <a:ext uri="{FF2B5EF4-FFF2-40B4-BE49-F238E27FC236}">
                <a16:creationId xmlns:a16="http://schemas.microsoft.com/office/drawing/2014/main" id="{2A0A60A8-8956-EB7C-6EA1-95BE9318D0F1}"/>
              </a:ext>
            </a:extLst>
          </p:cNvPr>
          <p:cNvSpPr>
            <a:spLocks noChangeArrowheads="1"/>
          </p:cNvSpPr>
          <p:nvPr/>
        </p:nvSpPr>
        <p:spPr bwMode="auto">
          <a:xfrm>
            <a:off x="8090013" y="1541044"/>
            <a:ext cx="576262"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8</a:t>
            </a:r>
          </a:p>
        </p:txBody>
      </p:sp>
      <p:sp>
        <p:nvSpPr>
          <p:cNvPr id="18" name="Rectangle 16">
            <a:extLst>
              <a:ext uri="{FF2B5EF4-FFF2-40B4-BE49-F238E27FC236}">
                <a16:creationId xmlns:a16="http://schemas.microsoft.com/office/drawing/2014/main" id="{9128AE24-8562-66AD-8253-2E816A44E015}"/>
              </a:ext>
            </a:extLst>
          </p:cNvPr>
          <p:cNvSpPr>
            <a:spLocks noChangeArrowheads="1"/>
          </p:cNvSpPr>
          <p:nvPr/>
        </p:nvSpPr>
        <p:spPr bwMode="auto">
          <a:xfrm>
            <a:off x="4200638" y="1949031"/>
            <a:ext cx="646112" cy="586666"/>
          </a:xfrm>
          <a:prstGeom prst="rect">
            <a:avLst/>
          </a:prstGeom>
          <a:solidFill>
            <a:schemeClr val="bg1"/>
          </a:solidFill>
          <a:ln w="19050" algn="ctr">
            <a:solidFill>
              <a:srgbClr val="000000"/>
            </a:solidFill>
            <a:miter lim="800000"/>
            <a:headEnd/>
            <a:tailEnd/>
          </a:ln>
          <a:effec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cs typeface="+mn-ea"/>
                <a:sym typeface="+mn-lt"/>
              </a:rPr>
              <a:t>1</a:t>
            </a:r>
          </a:p>
        </p:txBody>
      </p:sp>
      <p:sp>
        <p:nvSpPr>
          <p:cNvPr id="19" name="AutoShape 26">
            <a:extLst>
              <a:ext uri="{FF2B5EF4-FFF2-40B4-BE49-F238E27FC236}">
                <a16:creationId xmlns:a16="http://schemas.microsoft.com/office/drawing/2014/main" id="{7F08AF06-6A49-4ED4-39BD-A9035DAE4897}"/>
              </a:ext>
            </a:extLst>
          </p:cNvPr>
          <p:cNvSpPr>
            <a:spLocks/>
          </p:cNvSpPr>
          <p:nvPr/>
        </p:nvSpPr>
        <p:spPr bwMode="auto">
          <a:xfrm rot="16200000" flipV="1">
            <a:off x="6504624" y="1397645"/>
            <a:ext cx="360903" cy="2663825"/>
          </a:xfrm>
          <a:prstGeom prst="leftBrace">
            <a:avLst>
              <a:gd name="adj1" fmla="val 61601"/>
              <a:gd name="adj2" fmla="val 49097"/>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anchor="ctr"/>
          <a:lstStyle/>
          <a:p>
            <a:pPr marL="0" marR="0" lvl="0" indent="0" algn="ctr" defTabSz="914400" rtl="0" eaLnBrk="1" fontAlgn="base" latinLnBrk="0" hangingPunct="1">
              <a:lnSpc>
                <a:spcPct val="120000"/>
              </a:lnSpc>
              <a:spcBef>
                <a:spcPct val="0"/>
              </a:spcBef>
              <a:spcAft>
                <a:spcPct val="0"/>
              </a:spcAft>
              <a:buClrTx/>
              <a:buSzTx/>
              <a:buFontTx/>
              <a:buNone/>
              <a:tabLst/>
              <a:defRPr/>
            </a:pPr>
            <a:endParaRPr kumimoji="0" lang="zh-CN" altLang="zh-CN" sz="2400" b="0" i="0" u="none" strike="noStrike" kern="0" cap="none" spc="0" normalizeH="0" baseline="0" noProof="0">
              <a:ln>
                <a:noFill/>
              </a:ln>
              <a:solidFill>
                <a:srgbClr val="000000"/>
              </a:solidFill>
              <a:effectLst/>
              <a:uLnTx/>
              <a:uFillTx/>
              <a:cs typeface="+mn-ea"/>
              <a:sym typeface="+mn-lt"/>
            </a:endParaRPr>
          </a:p>
        </p:txBody>
      </p:sp>
      <p:sp>
        <p:nvSpPr>
          <p:cNvPr id="20" name="Text Box 27">
            <a:extLst>
              <a:ext uri="{FF2B5EF4-FFF2-40B4-BE49-F238E27FC236}">
                <a16:creationId xmlns:a16="http://schemas.microsoft.com/office/drawing/2014/main" id="{2735E6B0-DD02-171D-0BA4-EF076B8C741B}"/>
              </a:ext>
            </a:extLst>
          </p:cNvPr>
          <p:cNvSpPr txBox="1">
            <a:spLocks noChangeArrowheads="1"/>
          </p:cNvSpPr>
          <p:nvPr/>
        </p:nvSpPr>
        <p:spPr bwMode="auto">
          <a:xfrm>
            <a:off x="6059605" y="2980906"/>
            <a:ext cx="1279516"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cs typeface="+mn-ea"/>
                <a:sym typeface="+mn-lt"/>
              </a:rPr>
              <a:t>5</a:t>
            </a:r>
            <a:r>
              <a:rPr kumimoji="0" lang="zh-CN" altLang="en-US" sz="2400" b="0" i="0" u="none" strike="noStrike" kern="1200" cap="none" spc="0" normalizeH="0" baseline="0" noProof="0">
                <a:ln>
                  <a:noFill/>
                </a:ln>
                <a:solidFill>
                  <a:srgbClr val="000000"/>
                </a:solidFill>
                <a:effectLst/>
                <a:uLnTx/>
                <a:uFillTx/>
                <a:cs typeface="+mn-ea"/>
                <a:sym typeface="+mn-lt"/>
              </a:rPr>
              <a:t>位编码</a:t>
            </a:r>
          </a:p>
        </p:txBody>
      </p:sp>
    </p:spTree>
    <p:extLst>
      <p:ext uri="{BB962C8B-B14F-4D97-AF65-F5344CB8AC3E}">
        <p14:creationId xmlns:p14="http://schemas.microsoft.com/office/powerpoint/2010/main" val="25247174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7597B-2823-D51F-57F6-C61423D57597}"/>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帧格式：信息字段</a:t>
            </a:r>
            <a:endParaRPr lang="zh-CN" altLang="en-US" dirty="0"/>
          </a:p>
        </p:txBody>
      </p:sp>
      <p:sp>
        <p:nvSpPr>
          <p:cNvPr id="3" name="内容占位符 2">
            <a:extLst>
              <a:ext uri="{FF2B5EF4-FFF2-40B4-BE49-F238E27FC236}">
                <a16:creationId xmlns:a16="http://schemas.microsoft.com/office/drawing/2014/main" id="{AF221FD7-2993-4668-3161-8DADB6582DDF}"/>
              </a:ext>
            </a:extLst>
          </p:cNvPr>
          <p:cNvSpPr>
            <a:spLocks noGrp="1"/>
          </p:cNvSpPr>
          <p:nvPr>
            <p:ph idx="1"/>
          </p:nvPr>
        </p:nvSpPr>
        <p:spPr>
          <a:xfrm>
            <a:off x="673100" y="3352801"/>
            <a:ext cx="10858500" cy="2008414"/>
          </a:xfrm>
        </p:spPr>
        <p:txBody>
          <a:bodyPr/>
          <a:lstStyle/>
          <a:p>
            <a:pPr marR="0" lvl="0" algn="l" defTabSz="914400" rtl="0" eaLnBrk="1" fontAlgn="base" latinLnBrk="0" hangingPunct="1">
              <a:lnSpc>
                <a:spcPct val="120000"/>
              </a:lnSpc>
              <a:spcBef>
                <a:spcPct val="0"/>
              </a:spcBef>
              <a:buSzPct val="80000"/>
              <a:tabLst/>
              <a:defRPr/>
            </a:pPr>
            <a:r>
              <a:rPr kumimoji="0" lang="en-US" altLang="zh-CN" sz="2400" b="0" i="0" u="none" strike="noStrike" kern="1200" cap="none" spc="0" normalizeH="0" baseline="0" noProof="0" dirty="0">
                <a:ln>
                  <a:noFill/>
                </a:ln>
                <a:solidFill>
                  <a:schemeClr val="tx1"/>
                </a:solidFill>
                <a:effectLst/>
                <a:uLnTx/>
                <a:uFillTx/>
                <a:cs typeface="+mn-ea"/>
                <a:sym typeface="+mn-lt"/>
              </a:rPr>
              <a:t>S-</a:t>
            </a:r>
            <a:r>
              <a:rPr kumimoji="0" lang="zh-CN" altLang="en-US" sz="2400" b="0" i="0" u="none" strike="noStrike" kern="1200" cap="none" spc="0" normalizeH="0" baseline="0" noProof="0" dirty="0">
                <a:ln>
                  <a:noFill/>
                </a:ln>
                <a:solidFill>
                  <a:schemeClr val="tx1"/>
                </a:solidFill>
                <a:effectLst/>
                <a:uLnTx/>
                <a:uFillTx/>
                <a:cs typeface="+mn-ea"/>
                <a:sym typeface="+mn-lt"/>
              </a:rPr>
              <a:t>帧中没有信息字段</a:t>
            </a:r>
          </a:p>
          <a:p>
            <a:pPr marR="0" lvl="0" algn="l" defTabSz="914400" rtl="0" eaLnBrk="1" fontAlgn="base" latinLnBrk="0" hangingPunct="1">
              <a:lnSpc>
                <a:spcPct val="120000"/>
              </a:lnSpc>
              <a:spcBef>
                <a:spcPct val="0"/>
              </a:spcBef>
              <a:buSzPct val="80000"/>
              <a:tabLst/>
              <a:defRPr/>
            </a:pPr>
            <a:r>
              <a:rPr kumimoji="0" lang="en-US" altLang="zh-CN" sz="2400" b="0" i="0" u="none" strike="noStrike" kern="1200" cap="none" spc="0" normalizeH="0" baseline="0" noProof="0" dirty="0">
                <a:ln>
                  <a:noFill/>
                </a:ln>
                <a:solidFill>
                  <a:schemeClr val="tx1"/>
                </a:solidFill>
                <a:effectLst/>
                <a:uLnTx/>
                <a:uFillTx/>
                <a:cs typeface="+mn-ea"/>
                <a:sym typeface="+mn-lt"/>
              </a:rPr>
              <a:t>I-</a:t>
            </a:r>
            <a:r>
              <a:rPr kumimoji="0" lang="zh-CN" altLang="en-US" sz="2400" b="0" i="0" u="none" strike="noStrike" kern="1200" cap="none" spc="0" normalizeH="0" baseline="0" noProof="0" dirty="0">
                <a:ln>
                  <a:noFill/>
                </a:ln>
                <a:solidFill>
                  <a:schemeClr val="tx1"/>
                </a:solidFill>
                <a:effectLst/>
                <a:uLnTx/>
                <a:uFillTx/>
                <a:cs typeface="+mn-ea"/>
                <a:sym typeface="+mn-lt"/>
              </a:rPr>
              <a:t>帧的信息字段是用户数据信息</a:t>
            </a:r>
          </a:p>
          <a:p>
            <a:pPr marR="0" lvl="0" algn="l" defTabSz="914400" rtl="0" eaLnBrk="1" fontAlgn="base" latinLnBrk="0" hangingPunct="1">
              <a:lnSpc>
                <a:spcPct val="120000"/>
              </a:lnSpc>
              <a:spcBef>
                <a:spcPct val="0"/>
              </a:spcBef>
              <a:buSzPct val="80000"/>
              <a:tabLst/>
              <a:defRPr/>
            </a:pPr>
            <a:r>
              <a:rPr kumimoji="0" lang="en-US" altLang="zh-CN" sz="2400" b="0" i="0" u="none" strike="noStrike" kern="1200" cap="none" spc="0" normalizeH="0" baseline="0" noProof="0" dirty="0">
                <a:ln>
                  <a:noFill/>
                </a:ln>
                <a:solidFill>
                  <a:schemeClr val="tx1"/>
                </a:solidFill>
                <a:effectLst/>
                <a:uLnTx/>
                <a:uFillTx/>
                <a:cs typeface="+mn-ea"/>
                <a:sym typeface="+mn-lt"/>
              </a:rPr>
              <a:t>U-</a:t>
            </a:r>
            <a:r>
              <a:rPr kumimoji="0" lang="zh-CN" altLang="en-US" sz="2400" b="0" i="0" u="none" strike="noStrike" kern="1200" cap="none" spc="0" normalizeH="0" baseline="0" noProof="0" dirty="0">
                <a:ln>
                  <a:noFill/>
                </a:ln>
                <a:solidFill>
                  <a:schemeClr val="tx1"/>
                </a:solidFill>
                <a:effectLst/>
                <a:uLnTx/>
                <a:uFillTx/>
                <a:cs typeface="+mn-ea"/>
                <a:sym typeface="+mn-lt"/>
              </a:rPr>
              <a:t>帧中的信息字段是链路管理信息</a:t>
            </a:r>
          </a:p>
          <a:p>
            <a:pPr marR="0" lvl="0" algn="l" defTabSz="914400" rtl="0" eaLnBrk="1" fontAlgn="base" latinLnBrk="0" hangingPunct="1">
              <a:lnSpc>
                <a:spcPct val="120000"/>
              </a:lnSpc>
              <a:spcBef>
                <a:spcPct val="0"/>
              </a:spcBef>
              <a:buSzPct val="80000"/>
              <a:tabLst/>
              <a:defRPr/>
            </a:pPr>
            <a:r>
              <a:rPr kumimoji="0" lang="zh-CN" altLang="en-US" sz="2400" b="0" i="0" u="none" strike="noStrike" kern="1200" cap="none" spc="0" normalizeH="0" baseline="0" noProof="0" dirty="0">
                <a:ln>
                  <a:noFill/>
                </a:ln>
                <a:solidFill>
                  <a:schemeClr val="tx1"/>
                </a:solidFill>
                <a:effectLst/>
                <a:uLnTx/>
                <a:uFillTx/>
                <a:cs typeface="+mn-ea"/>
                <a:sym typeface="+mn-lt"/>
              </a:rPr>
              <a:t>把发送信息和控制信息结合到一帧中的技术称为</a:t>
            </a:r>
            <a:r>
              <a:rPr kumimoji="0" lang="zh-CN" altLang="en-US" sz="2400" b="0" i="0" u="none" strike="noStrike" kern="1200" cap="none" spc="0" normalizeH="0" baseline="0" noProof="0" dirty="0">
                <a:ln>
                  <a:noFill/>
                </a:ln>
                <a:solidFill>
                  <a:srgbClr val="C00000"/>
                </a:solidFill>
                <a:effectLst/>
                <a:uLnTx/>
                <a:uFillTx/>
                <a:cs typeface="+mn-ea"/>
                <a:sym typeface="+mn-lt"/>
              </a:rPr>
              <a:t>捎带确认</a:t>
            </a:r>
            <a:endParaRPr kumimoji="0" lang="en-US" altLang="zh-CN" sz="2400" b="0" i="0" u="none" strike="noStrike" kern="1200" cap="none" spc="0" normalizeH="0" baseline="0" noProof="0" dirty="0">
              <a:ln>
                <a:noFill/>
              </a:ln>
              <a:solidFill>
                <a:schemeClr val="tx1"/>
              </a:solidFill>
              <a:effectLst/>
              <a:uLnTx/>
              <a:uFillTx/>
              <a:cs typeface="+mn-ea"/>
              <a:sym typeface="+mn-lt"/>
            </a:endParaRPr>
          </a:p>
          <a:p>
            <a:endParaRPr lang="zh-CN" altLang="en-US" dirty="0"/>
          </a:p>
        </p:txBody>
      </p:sp>
      <p:sp>
        <p:nvSpPr>
          <p:cNvPr id="4" name="灯片编号占位符 3">
            <a:extLst>
              <a:ext uri="{FF2B5EF4-FFF2-40B4-BE49-F238E27FC236}">
                <a16:creationId xmlns:a16="http://schemas.microsoft.com/office/drawing/2014/main" id="{1450C439-6069-14C5-4819-B3932FB9CBAD}"/>
              </a:ext>
            </a:extLst>
          </p:cNvPr>
          <p:cNvSpPr>
            <a:spLocks noGrp="1"/>
          </p:cNvSpPr>
          <p:nvPr>
            <p:ph type="sldNum" sz="quarter" idx="12"/>
          </p:nvPr>
        </p:nvSpPr>
        <p:spPr/>
        <p:txBody>
          <a:bodyPr/>
          <a:lstStyle/>
          <a:p>
            <a:fld id="{C8BB1146-E542-4D4E-B8E9-6919A11DDD48}" type="slidenum">
              <a:rPr lang="en-US" smtClean="0"/>
              <a:t>92</a:t>
            </a:fld>
            <a:endParaRPr lang="en-US"/>
          </a:p>
        </p:txBody>
      </p:sp>
      <p:sp>
        <p:nvSpPr>
          <p:cNvPr id="6" name="Rectangle 5">
            <a:extLst>
              <a:ext uri="{FF2B5EF4-FFF2-40B4-BE49-F238E27FC236}">
                <a16:creationId xmlns:a16="http://schemas.microsoft.com/office/drawing/2014/main" id="{C58C67AB-87BC-C6EA-1303-FD0746E9E144}"/>
              </a:ext>
            </a:extLst>
          </p:cNvPr>
          <p:cNvSpPr>
            <a:spLocks noChangeArrowheads="1"/>
          </p:cNvSpPr>
          <p:nvPr/>
        </p:nvSpPr>
        <p:spPr bwMode="auto">
          <a:xfrm>
            <a:off x="2205737" y="1717221"/>
            <a:ext cx="945397" cy="673375"/>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标志</a:t>
            </a:r>
            <a:r>
              <a:rPr kumimoji="0" lang="en-US" altLang="zh-CN" sz="1200" b="1" i="0" u="none" strike="noStrike" kern="0" cap="none" spc="0" normalizeH="0" baseline="0" noProof="0" dirty="0">
                <a:ln>
                  <a:noFill/>
                </a:ln>
                <a:effectLst/>
                <a:uLnTx/>
                <a:uFillTx/>
                <a:cs typeface="+mn-ea"/>
                <a:sym typeface="+mn-lt"/>
              </a:rPr>
              <a:t>01111110</a:t>
            </a:r>
          </a:p>
        </p:txBody>
      </p:sp>
      <p:sp>
        <p:nvSpPr>
          <p:cNvPr id="7" name="Rectangle 6">
            <a:extLst>
              <a:ext uri="{FF2B5EF4-FFF2-40B4-BE49-F238E27FC236}">
                <a16:creationId xmlns:a16="http://schemas.microsoft.com/office/drawing/2014/main" id="{2D700B06-8A5C-EE4A-4F21-535721EFA02C}"/>
              </a:ext>
            </a:extLst>
          </p:cNvPr>
          <p:cNvSpPr>
            <a:spLocks noChangeArrowheads="1"/>
          </p:cNvSpPr>
          <p:nvPr/>
        </p:nvSpPr>
        <p:spPr bwMode="auto">
          <a:xfrm>
            <a:off x="3151134" y="1717221"/>
            <a:ext cx="945397" cy="673375"/>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effectLst/>
                <a:uLnTx/>
                <a:uFillTx/>
                <a:cs typeface="+mn-ea"/>
                <a:sym typeface="+mn-lt"/>
              </a:rPr>
              <a:t>地址</a:t>
            </a:r>
          </a:p>
        </p:txBody>
      </p:sp>
      <p:sp>
        <p:nvSpPr>
          <p:cNvPr id="8" name="Rectangle 7">
            <a:extLst>
              <a:ext uri="{FF2B5EF4-FFF2-40B4-BE49-F238E27FC236}">
                <a16:creationId xmlns:a16="http://schemas.microsoft.com/office/drawing/2014/main" id="{BA2A6E72-64C5-3A7A-A9CC-05EC470C1F74}"/>
              </a:ext>
            </a:extLst>
          </p:cNvPr>
          <p:cNvSpPr>
            <a:spLocks noChangeArrowheads="1"/>
          </p:cNvSpPr>
          <p:nvPr/>
        </p:nvSpPr>
        <p:spPr bwMode="auto">
          <a:xfrm>
            <a:off x="4094929" y="1717221"/>
            <a:ext cx="945397" cy="673375"/>
          </a:xfrm>
          <a:prstGeom prst="rect">
            <a:avLst/>
          </a:prstGeom>
          <a:solidFill>
            <a:srgbClr val="808080">
              <a:alpha val="60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控制</a:t>
            </a:r>
          </a:p>
        </p:txBody>
      </p:sp>
      <p:sp>
        <p:nvSpPr>
          <p:cNvPr id="10" name="Rectangle 9">
            <a:extLst>
              <a:ext uri="{FF2B5EF4-FFF2-40B4-BE49-F238E27FC236}">
                <a16:creationId xmlns:a16="http://schemas.microsoft.com/office/drawing/2014/main" id="{65EE4E7D-7E73-557A-59B0-78070B1F25D9}"/>
              </a:ext>
            </a:extLst>
          </p:cNvPr>
          <p:cNvSpPr>
            <a:spLocks noChangeArrowheads="1"/>
          </p:cNvSpPr>
          <p:nvPr/>
        </p:nvSpPr>
        <p:spPr bwMode="auto">
          <a:xfrm>
            <a:off x="6929518" y="1717221"/>
            <a:ext cx="1889192" cy="673375"/>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帧校验序列</a:t>
            </a:r>
          </a:p>
        </p:txBody>
      </p:sp>
      <p:sp>
        <p:nvSpPr>
          <p:cNvPr id="11" name="Rectangle 10">
            <a:extLst>
              <a:ext uri="{FF2B5EF4-FFF2-40B4-BE49-F238E27FC236}">
                <a16:creationId xmlns:a16="http://schemas.microsoft.com/office/drawing/2014/main" id="{416ACA69-7229-D7E4-C99B-252E5ABE550F}"/>
              </a:ext>
            </a:extLst>
          </p:cNvPr>
          <p:cNvSpPr>
            <a:spLocks noChangeArrowheads="1"/>
          </p:cNvSpPr>
          <p:nvPr/>
        </p:nvSpPr>
        <p:spPr bwMode="auto">
          <a:xfrm>
            <a:off x="8820313" y="1717221"/>
            <a:ext cx="945397" cy="673375"/>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FFFFFF"/>
                </a:solidFill>
                <a:effectLst/>
                <a:uLnTx/>
                <a:uFillTx/>
                <a:cs typeface="+mn-ea"/>
                <a:sym typeface="+mn-lt"/>
              </a:rPr>
              <a:t>标志</a:t>
            </a:r>
            <a:r>
              <a:rPr kumimoji="0" lang="en-US" altLang="zh-CN" sz="1200" b="1" i="0" u="none" strike="noStrike" kern="0" cap="none" spc="0" normalizeH="0" baseline="0" noProof="0" dirty="0">
                <a:ln>
                  <a:noFill/>
                </a:ln>
                <a:solidFill>
                  <a:srgbClr val="FFFFFF"/>
                </a:solidFill>
                <a:effectLst/>
                <a:uLnTx/>
                <a:uFillTx/>
                <a:cs typeface="+mn-ea"/>
                <a:sym typeface="+mn-lt"/>
              </a:rPr>
              <a:t>01111110</a:t>
            </a:r>
          </a:p>
        </p:txBody>
      </p:sp>
      <p:sp>
        <p:nvSpPr>
          <p:cNvPr id="5" name="Rectangle 5">
            <a:extLst>
              <a:ext uri="{FF2B5EF4-FFF2-40B4-BE49-F238E27FC236}">
                <a16:creationId xmlns:a16="http://schemas.microsoft.com/office/drawing/2014/main" id="{5647EFCE-A9C5-9225-C3A6-96659BF123FF}"/>
              </a:ext>
            </a:extLst>
          </p:cNvPr>
          <p:cNvSpPr>
            <a:spLocks noChangeArrowheads="1"/>
          </p:cNvSpPr>
          <p:nvPr/>
        </p:nvSpPr>
        <p:spPr bwMode="auto">
          <a:xfrm>
            <a:off x="5040325" y="1717221"/>
            <a:ext cx="1887589" cy="673375"/>
          </a:xfrm>
          <a:prstGeom prst="rect">
            <a:avLst/>
          </a:prstGeom>
          <a:solidFill>
            <a:srgbClr val="C00000">
              <a:alpha val="60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cs typeface="+mn-ea"/>
                <a:sym typeface="+mn-lt"/>
              </a:rPr>
              <a:t>信息</a:t>
            </a:r>
          </a:p>
        </p:txBody>
      </p:sp>
    </p:spTree>
    <p:extLst>
      <p:ext uri="{BB962C8B-B14F-4D97-AF65-F5344CB8AC3E}">
        <p14:creationId xmlns:p14="http://schemas.microsoft.com/office/powerpoint/2010/main" val="13094962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5A8570-BAD0-6DA8-68D0-629269647CF3}"/>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帧格式：帧校验序列字段</a:t>
            </a:r>
            <a:endParaRPr lang="zh-CN" altLang="en-US" dirty="0"/>
          </a:p>
        </p:txBody>
      </p:sp>
      <p:sp>
        <p:nvSpPr>
          <p:cNvPr id="3" name="内容占位符 2">
            <a:extLst>
              <a:ext uri="{FF2B5EF4-FFF2-40B4-BE49-F238E27FC236}">
                <a16:creationId xmlns:a16="http://schemas.microsoft.com/office/drawing/2014/main" id="{B3FE5E00-924E-9F73-DD63-66EC6DA8D265}"/>
              </a:ext>
            </a:extLst>
          </p:cNvPr>
          <p:cNvSpPr>
            <a:spLocks noGrp="1"/>
          </p:cNvSpPr>
          <p:nvPr>
            <p:ph idx="1"/>
          </p:nvPr>
        </p:nvSpPr>
        <p:spPr>
          <a:xfrm>
            <a:off x="769257" y="3624943"/>
            <a:ext cx="10858500" cy="1534886"/>
          </a:xfrm>
        </p:spPr>
        <p:txBody>
          <a:bodyPr/>
          <a:lstStyle/>
          <a:p>
            <a:pPr marR="0" lvl="0" algn="l" defTabSz="914400" rtl="0" eaLnBrk="1" fontAlgn="auto" latinLnBrk="0" hangingPunct="1">
              <a:spcBef>
                <a:spcPct val="0"/>
              </a:spcBef>
              <a:buClrTx/>
              <a:buSzTx/>
              <a:tabLst/>
              <a:defRPr/>
            </a:pP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帧校验序列是</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HDLC</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协议的错误检测字段</a:t>
            </a:r>
          </a:p>
          <a:p>
            <a:pPr marR="0" lvl="0" algn="l" defTabSz="914400" rtl="0" eaLnBrk="1" fontAlgn="auto" latinLnBrk="0" hangingPunct="1">
              <a:spcBef>
                <a:spcPct val="0"/>
              </a:spcBef>
              <a:buClrTx/>
              <a:buSzTx/>
              <a:tabLst/>
              <a:defRPr/>
            </a:pP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它含有一个两字节或一个四字节的</a:t>
            </a:r>
            <a:r>
              <a:rPr kumimoji="0" lang="zh-CN" altLang="en-US" sz="2400" b="0" i="0" u="none" strike="noStrike" kern="1200" cap="none" spc="0" normalizeH="0" baseline="0" noProof="0" dirty="0">
                <a:ln>
                  <a:noFill/>
                </a:ln>
                <a:solidFill>
                  <a:srgbClr val="C00000"/>
                </a:solidFill>
                <a:effectLst/>
                <a:uLnTx/>
                <a:uFillTx/>
                <a:latin typeface="+mn-ea"/>
                <a:cs typeface="+mn-ea"/>
                <a:sym typeface="+mn-lt"/>
              </a:rPr>
              <a:t>循环冗余校验</a:t>
            </a:r>
            <a:r>
              <a:rPr kumimoji="0" lang="en-US" altLang="zh-CN" sz="2400" b="0" i="0" u="none" strike="noStrike" kern="1200" cap="none" spc="0" normalizeH="0" baseline="0" noProof="0" dirty="0">
                <a:ln>
                  <a:noFill/>
                </a:ln>
                <a:solidFill>
                  <a:srgbClr val="C00000"/>
                </a:solidFill>
                <a:effectLst/>
                <a:uLnTx/>
                <a:uFillTx/>
                <a:latin typeface="+mn-ea"/>
                <a:cs typeface="+mn-ea"/>
                <a:sym typeface="+mn-lt"/>
              </a:rPr>
              <a:t>(CRC)</a:t>
            </a:r>
            <a:r>
              <a:rPr kumimoji="0" lang="zh-CN" altLang="en-US" sz="2400" b="0" i="0" u="none" strike="noStrike" kern="1200" cap="none" spc="0" normalizeH="0" baseline="0" noProof="0" dirty="0">
                <a:ln>
                  <a:noFill/>
                </a:ln>
                <a:solidFill>
                  <a:srgbClr val="C00000"/>
                </a:solidFill>
                <a:effectLst/>
                <a:uLnTx/>
                <a:uFillTx/>
                <a:latin typeface="+mn-ea"/>
                <a:cs typeface="+mn-ea"/>
                <a:sym typeface="+mn-lt"/>
              </a:rPr>
              <a:t>码</a:t>
            </a:r>
          </a:p>
          <a:p>
            <a:pPr marL="536575" marR="0" lvl="1" indent="-271463" algn="l" defTabSz="914400" rtl="0" eaLnBrk="1" fontAlgn="auto" latinLnBrk="0" hangingPunct="1">
              <a:spcBef>
                <a:spcPct val="0"/>
              </a:spcBef>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常用</a:t>
            </a:r>
            <a:r>
              <a:rPr kumimoji="0" lang="en-US" altLang="zh-CN" sz="2400" b="0" i="0" u="none" strike="noStrike" kern="1200" cap="none" spc="0" normalizeH="0" baseline="0" noProof="0" dirty="0">
                <a:ln>
                  <a:noFill/>
                </a:ln>
                <a:solidFill>
                  <a:srgbClr val="000000"/>
                </a:solidFill>
                <a:effectLst/>
                <a:uLnTx/>
                <a:uFillTx/>
                <a:cs typeface="+mn-ea"/>
                <a:sym typeface="+mn-lt"/>
              </a:rPr>
              <a:t>CRC-CCITT</a:t>
            </a:r>
            <a:r>
              <a:rPr kumimoji="0" lang="zh-CN" altLang="en-US" sz="2400" b="0" i="0" u="none" strike="noStrike" kern="1200" cap="none" spc="0" normalizeH="0" baseline="0" noProof="0" dirty="0">
                <a:ln>
                  <a:noFill/>
                </a:ln>
                <a:solidFill>
                  <a:srgbClr val="000000"/>
                </a:solidFill>
                <a:effectLst/>
                <a:uLnTx/>
                <a:uFillTx/>
                <a:cs typeface="+mn-ea"/>
                <a:sym typeface="+mn-lt"/>
              </a:rPr>
              <a:t>：</a:t>
            </a:r>
            <a:r>
              <a:rPr kumimoji="0" lang="en-US" altLang="zh-CN" sz="2400" b="0" i="0" u="none" strike="noStrike" kern="1200" cap="none" spc="0" normalizeH="0" baseline="0" noProof="0" dirty="0">
                <a:ln>
                  <a:noFill/>
                </a:ln>
                <a:solidFill>
                  <a:srgbClr val="000000"/>
                </a:solidFill>
                <a:effectLst/>
                <a:uLnTx/>
                <a:uFillTx/>
                <a:cs typeface="+mn-ea"/>
                <a:sym typeface="+mn-lt"/>
              </a:rPr>
              <a:t>X</a:t>
            </a:r>
            <a:r>
              <a:rPr kumimoji="0" lang="en-US" altLang="zh-CN" sz="2400" b="0" i="0" u="none" strike="noStrike" kern="1200" cap="none" spc="0" normalizeH="0" baseline="30000" noProof="0" dirty="0">
                <a:ln>
                  <a:noFill/>
                </a:ln>
                <a:solidFill>
                  <a:srgbClr val="000000"/>
                </a:solidFill>
                <a:effectLst/>
                <a:uLnTx/>
                <a:uFillTx/>
                <a:cs typeface="+mn-ea"/>
                <a:sym typeface="+mn-lt"/>
              </a:rPr>
              <a:t>16</a:t>
            </a:r>
            <a:r>
              <a:rPr kumimoji="0" lang="en-US" altLang="zh-CN" sz="2400" b="0" i="0" u="none" strike="noStrike" kern="1200" cap="none" spc="0" normalizeH="0" baseline="0" noProof="0" dirty="0">
                <a:ln>
                  <a:noFill/>
                </a:ln>
                <a:solidFill>
                  <a:srgbClr val="000000"/>
                </a:solidFill>
                <a:effectLst/>
                <a:uLnTx/>
                <a:uFillTx/>
                <a:cs typeface="+mn-ea"/>
                <a:sym typeface="+mn-lt"/>
              </a:rPr>
              <a:t>+X</a:t>
            </a:r>
            <a:r>
              <a:rPr kumimoji="0" lang="en-US" altLang="zh-CN" sz="2400" b="0" i="0" u="none" strike="noStrike" kern="1200" cap="none" spc="0" normalizeH="0" baseline="30000" noProof="0" dirty="0">
                <a:ln>
                  <a:noFill/>
                </a:ln>
                <a:solidFill>
                  <a:srgbClr val="000000"/>
                </a:solidFill>
                <a:effectLst/>
                <a:uLnTx/>
                <a:uFillTx/>
                <a:cs typeface="+mn-ea"/>
                <a:sym typeface="+mn-lt"/>
              </a:rPr>
              <a:t>12</a:t>
            </a:r>
            <a:r>
              <a:rPr kumimoji="0" lang="en-US" altLang="zh-CN" sz="2400" b="0" i="0" u="none" strike="noStrike" kern="1200" cap="none" spc="0" normalizeH="0" baseline="0" noProof="0" dirty="0">
                <a:ln>
                  <a:noFill/>
                </a:ln>
                <a:solidFill>
                  <a:srgbClr val="000000"/>
                </a:solidFill>
                <a:effectLst/>
                <a:uLnTx/>
                <a:uFillTx/>
                <a:cs typeface="+mn-ea"/>
                <a:sym typeface="+mn-lt"/>
              </a:rPr>
              <a:t>+X</a:t>
            </a:r>
            <a:r>
              <a:rPr kumimoji="0" lang="en-US" altLang="zh-CN" sz="2400" b="0" i="0" u="none" strike="noStrike" kern="1200" cap="none" spc="0" normalizeH="0" baseline="30000" noProof="0" dirty="0">
                <a:ln>
                  <a:noFill/>
                </a:ln>
                <a:solidFill>
                  <a:srgbClr val="000000"/>
                </a:solidFill>
                <a:effectLst/>
                <a:uLnTx/>
                <a:uFillTx/>
                <a:cs typeface="+mn-ea"/>
                <a:sym typeface="+mn-lt"/>
              </a:rPr>
              <a:t>5</a:t>
            </a:r>
            <a:r>
              <a:rPr kumimoji="0" lang="en-US" altLang="zh-CN" sz="2400" b="0" i="0" u="none" strike="noStrike" kern="1200" cap="none" spc="0" normalizeH="0" baseline="0" noProof="0" dirty="0">
                <a:ln>
                  <a:noFill/>
                </a:ln>
                <a:solidFill>
                  <a:srgbClr val="000000"/>
                </a:solidFill>
                <a:effectLst/>
                <a:uLnTx/>
                <a:uFillTx/>
                <a:cs typeface="+mn-ea"/>
                <a:sym typeface="+mn-lt"/>
              </a:rPr>
              <a:t>+1</a:t>
            </a:r>
          </a:p>
          <a:p>
            <a:endParaRPr lang="zh-CN" altLang="en-US" dirty="0"/>
          </a:p>
        </p:txBody>
      </p:sp>
      <p:sp>
        <p:nvSpPr>
          <p:cNvPr id="4" name="灯片编号占位符 3">
            <a:extLst>
              <a:ext uri="{FF2B5EF4-FFF2-40B4-BE49-F238E27FC236}">
                <a16:creationId xmlns:a16="http://schemas.microsoft.com/office/drawing/2014/main" id="{C53E5ADE-7161-F6B9-C058-42E3D45708DD}"/>
              </a:ext>
            </a:extLst>
          </p:cNvPr>
          <p:cNvSpPr>
            <a:spLocks noGrp="1"/>
          </p:cNvSpPr>
          <p:nvPr>
            <p:ph type="sldNum" sz="quarter" idx="12"/>
          </p:nvPr>
        </p:nvSpPr>
        <p:spPr/>
        <p:txBody>
          <a:bodyPr/>
          <a:lstStyle/>
          <a:p>
            <a:fld id="{C8BB1146-E542-4D4E-B8E9-6919A11DDD48}" type="slidenum">
              <a:rPr lang="en-US" smtClean="0"/>
              <a:t>93</a:t>
            </a:fld>
            <a:endParaRPr lang="en-US"/>
          </a:p>
        </p:txBody>
      </p:sp>
      <p:grpSp>
        <p:nvGrpSpPr>
          <p:cNvPr id="5" name="Group 4">
            <a:extLst>
              <a:ext uri="{FF2B5EF4-FFF2-40B4-BE49-F238E27FC236}">
                <a16:creationId xmlns:a16="http://schemas.microsoft.com/office/drawing/2014/main" id="{D56AAD36-A229-3AFE-BA78-638AD03A7832}"/>
              </a:ext>
            </a:extLst>
          </p:cNvPr>
          <p:cNvGrpSpPr>
            <a:grpSpLocks/>
          </p:cNvGrpSpPr>
          <p:nvPr/>
        </p:nvGrpSpPr>
        <p:grpSpPr bwMode="auto">
          <a:xfrm>
            <a:off x="2364732" y="1673423"/>
            <a:ext cx="7559973" cy="673375"/>
            <a:chOff x="657" y="799"/>
            <a:chExt cx="4718" cy="369"/>
          </a:xfrm>
        </p:grpSpPr>
        <p:sp>
          <p:nvSpPr>
            <p:cNvPr id="6" name="Rectangle 5">
              <a:extLst>
                <a:ext uri="{FF2B5EF4-FFF2-40B4-BE49-F238E27FC236}">
                  <a16:creationId xmlns:a16="http://schemas.microsoft.com/office/drawing/2014/main" id="{F3A28177-8A60-2114-29CA-21670CFC6FFA}"/>
                </a:ext>
              </a:extLst>
            </p:cNvPr>
            <p:cNvSpPr>
              <a:spLocks noChangeArrowheads="1"/>
            </p:cNvSpPr>
            <p:nvPr/>
          </p:nvSpPr>
          <p:spPr bwMode="auto">
            <a:xfrm>
              <a:off x="657" y="799"/>
              <a:ext cx="590"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标志</a:t>
              </a:r>
              <a:r>
                <a:rPr kumimoji="0" lang="en-US" altLang="zh-CN" sz="1200" b="1" i="0" u="none" strike="noStrike" kern="0" cap="none" spc="0" normalizeH="0" baseline="0" noProof="0" dirty="0">
                  <a:ln>
                    <a:noFill/>
                  </a:ln>
                  <a:effectLst/>
                  <a:uLnTx/>
                  <a:uFillTx/>
                  <a:cs typeface="+mn-ea"/>
                  <a:sym typeface="+mn-lt"/>
                </a:rPr>
                <a:t>01111110</a:t>
              </a:r>
            </a:p>
          </p:txBody>
        </p:sp>
        <p:sp>
          <p:nvSpPr>
            <p:cNvPr id="7" name="Rectangle 6">
              <a:extLst>
                <a:ext uri="{FF2B5EF4-FFF2-40B4-BE49-F238E27FC236}">
                  <a16:creationId xmlns:a16="http://schemas.microsoft.com/office/drawing/2014/main" id="{399A5FF7-9AEE-A726-D64F-1B441FA59AFE}"/>
                </a:ext>
              </a:extLst>
            </p:cNvPr>
            <p:cNvSpPr>
              <a:spLocks noChangeArrowheads="1"/>
            </p:cNvSpPr>
            <p:nvPr/>
          </p:nvSpPr>
          <p:spPr bwMode="auto">
            <a:xfrm>
              <a:off x="1247" y="799"/>
              <a:ext cx="590"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地址</a:t>
              </a:r>
            </a:p>
          </p:txBody>
        </p:sp>
        <p:sp>
          <p:nvSpPr>
            <p:cNvPr id="8" name="Rectangle 7">
              <a:extLst>
                <a:ext uri="{FF2B5EF4-FFF2-40B4-BE49-F238E27FC236}">
                  <a16:creationId xmlns:a16="http://schemas.microsoft.com/office/drawing/2014/main" id="{6E2DFDC5-AEB4-D892-FAC0-58D9ED12675A}"/>
                </a:ext>
              </a:extLst>
            </p:cNvPr>
            <p:cNvSpPr>
              <a:spLocks noChangeArrowheads="1"/>
            </p:cNvSpPr>
            <p:nvPr/>
          </p:nvSpPr>
          <p:spPr bwMode="auto">
            <a:xfrm>
              <a:off x="1836" y="799"/>
              <a:ext cx="590" cy="369"/>
            </a:xfrm>
            <a:prstGeom prst="rect">
              <a:avLst/>
            </a:prstGeom>
            <a:solidFill>
              <a:srgbClr val="808080">
                <a:alpha val="60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effectLst/>
                  <a:uLnTx/>
                  <a:uFillTx/>
                  <a:cs typeface="+mn-ea"/>
                  <a:sym typeface="+mn-lt"/>
                </a:rPr>
                <a:t>控制</a:t>
              </a:r>
            </a:p>
          </p:txBody>
        </p:sp>
        <p:sp>
          <p:nvSpPr>
            <p:cNvPr id="9" name="Rectangle 8">
              <a:extLst>
                <a:ext uri="{FF2B5EF4-FFF2-40B4-BE49-F238E27FC236}">
                  <a16:creationId xmlns:a16="http://schemas.microsoft.com/office/drawing/2014/main" id="{4FFAACAD-E46D-EA1A-06AB-D8B179677F49}"/>
                </a:ext>
              </a:extLst>
            </p:cNvPr>
            <p:cNvSpPr>
              <a:spLocks noChangeArrowheads="1"/>
            </p:cNvSpPr>
            <p:nvPr/>
          </p:nvSpPr>
          <p:spPr bwMode="auto">
            <a:xfrm>
              <a:off x="2426" y="799"/>
              <a:ext cx="1179" cy="369"/>
            </a:xfrm>
            <a:prstGeom prst="rect">
              <a:avLst/>
            </a:prstGeom>
            <a:noFill/>
            <a:ln w="19050" algn="ctr">
              <a:solidFill>
                <a:srgbClr val="000000">
                  <a:alpha val="34000"/>
                </a:srgb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cs typeface="+mn-ea"/>
                  <a:sym typeface="+mn-lt"/>
                </a:rPr>
                <a:t>信息</a:t>
              </a:r>
            </a:p>
          </p:txBody>
        </p:sp>
        <p:sp>
          <p:nvSpPr>
            <p:cNvPr id="11" name="Rectangle 10">
              <a:extLst>
                <a:ext uri="{FF2B5EF4-FFF2-40B4-BE49-F238E27FC236}">
                  <a16:creationId xmlns:a16="http://schemas.microsoft.com/office/drawing/2014/main" id="{8BB245B1-6188-C507-8F0A-40C3230C5123}"/>
                </a:ext>
              </a:extLst>
            </p:cNvPr>
            <p:cNvSpPr>
              <a:spLocks noChangeArrowheads="1"/>
            </p:cNvSpPr>
            <p:nvPr/>
          </p:nvSpPr>
          <p:spPr bwMode="auto">
            <a:xfrm>
              <a:off x="4785" y="799"/>
              <a:ext cx="590" cy="369"/>
            </a:xfrm>
            <a:prstGeom prst="rect">
              <a:avLst/>
            </a:prstGeom>
            <a:solidFill>
              <a:srgbClr val="808080">
                <a:alpha val="59000"/>
              </a:srgbClr>
            </a:solidFill>
            <a:ln w="19050" algn="ctr">
              <a:solidFill>
                <a:srgbClr val="000000">
                  <a:alpha val="34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标志</a:t>
              </a:r>
              <a:r>
                <a:rPr kumimoji="0" lang="en-US" altLang="zh-CN" sz="1200" b="1" i="0" u="none" strike="noStrike" kern="0" cap="none" spc="0" normalizeH="0" baseline="0" noProof="0" dirty="0">
                  <a:ln>
                    <a:noFill/>
                  </a:ln>
                  <a:effectLst/>
                  <a:uLnTx/>
                  <a:uFillTx/>
                  <a:cs typeface="+mn-ea"/>
                  <a:sym typeface="+mn-lt"/>
                </a:rPr>
                <a:t>01111110</a:t>
              </a:r>
            </a:p>
          </p:txBody>
        </p:sp>
      </p:grpSp>
      <p:sp>
        <p:nvSpPr>
          <p:cNvPr id="12" name="Rectangle 5">
            <a:extLst>
              <a:ext uri="{FF2B5EF4-FFF2-40B4-BE49-F238E27FC236}">
                <a16:creationId xmlns:a16="http://schemas.microsoft.com/office/drawing/2014/main" id="{22068412-5F59-9145-873D-EA0C2955AC94}"/>
              </a:ext>
            </a:extLst>
          </p:cNvPr>
          <p:cNvSpPr>
            <a:spLocks noChangeArrowheads="1"/>
          </p:cNvSpPr>
          <p:nvPr/>
        </p:nvSpPr>
        <p:spPr bwMode="auto">
          <a:xfrm>
            <a:off x="7091719" y="1673422"/>
            <a:ext cx="1887589" cy="673375"/>
          </a:xfrm>
          <a:prstGeom prst="rect">
            <a:avLst/>
          </a:prstGeom>
          <a:solidFill>
            <a:srgbClr val="C00000">
              <a:alpha val="60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帧校验序列</a:t>
            </a:r>
          </a:p>
        </p:txBody>
      </p:sp>
    </p:spTree>
    <p:extLst>
      <p:ext uri="{BB962C8B-B14F-4D97-AF65-F5344CB8AC3E}">
        <p14:creationId xmlns:p14="http://schemas.microsoft.com/office/powerpoint/2010/main" val="11601952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1F0CCA-11F1-F4E4-7DA0-FEA9862CC08A}"/>
              </a:ext>
            </a:extLst>
          </p:cNvPr>
          <p:cNvSpPr>
            <a:spLocks noGrp="1"/>
          </p:cNvSpPr>
          <p:nvPr>
            <p:ph type="title"/>
          </p:nvPr>
        </p:nvSpPr>
        <p:spPr/>
        <p:txBody>
          <a:bodyPr>
            <a:normAutofit/>
          </a:bodyPr>
          <a:lstStyle/>
          <a:p>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S-</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监控帧的使用方式</a:t>
            </a:r>
            <a:endParaRPr lang="zh-CN" altLang="en-US" dirty="0"/>
          </a:p>
        </p:txBody>
      </p:sp>
      <p:sp>
        <p:nvSpPr>
          <p:cNvPr id="3" name="内容占位符 2">
            <a:extLst>
              <a:ext uri="{FF2B5EF4-FFF2-40B4-BE49-F238E27FC236}">
                <a16:creationId xmlns:a16="http://schemas.microsoft.com/office/drawing/2014/main" id="{100EE25F-55EC-06B3-1BF2-65DD559B367E}"/>
              </a:ext>
            </a:extLst>
          </p:cNvPr>
          <p:cNvSpPr>
            <a:spLocks noGrp="1"/>
          </p:cNvSpPr>
          <p:nvPr>
            <p:ph idx="1"/>
          </p:nvPr>
        </p:nvSpPr>
        <p:spPr>
          <a:xfrm>
            <a:off x="779670" y="3538330"/>
            <a:ext cx="10858500" cy="2410240"/>
          </a:xfrm>
        </p:spPr>
        <p:txBody>
          <a:bodyPr>
            <a:normAutofit lnSpcReduction="10000"/>
          </a:bodyPr>
          <a:lstStyle/>
          <a:p>
            <a:pPr marR="0" lvl="0" algn="l" defTabSz="914400" rtl="0" eaLnBrk="1" fontAlgn="auto" latinLnBrk="0" hangingPunct="1">
              <a:spcBef>
                <a:spcPct val="0"/>
              </a:spcBef>
              <a:buClrTx/>
              <a:buSzTx/>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S-</a:t>
            </a:r>
            <a:r>
              <a:rPr kumimoji="0" lang="zh-CN" altLang="en-US" sz="2400" b="0" i="0" u="none" strike="noStrike" kern="1200" cap="none" spc="0" normalizeH="0" baseline="0" noProof="0" dirty="0">
                <a:ln>
                  <a:noFill/>
                </a:ln>
                <a:solidFill>
                  <a:srgbClr val="000000"/>
                </a:solidFill>
                <a:effectLst/>
                <a:uLnTx/>
                <a:uFillTx/>
                <a:cs typeface="+mn-ea"/>
                <a:sym typeface="+mn-lt"/>
              </a:rPr>
              <a:t>帧没有信息字段，但通过控制字段给接收方带去了某种信息</a:t>
            </a:r>
          </a:p>
          <a:p>
            <a:pPr marR="0" lvl="0" algn="l" defTabSz="914400" rtl="0" eaLnBrk="1" fontAlgn="auto" latinLnBrk="0" hangingPunct="1">
              <a:spcBef>
                <a:spcPct val="0"/>
              </a:spcBef>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信息的含义需要通过</a:t>
            </a:r>
            <a:r>
              <a:rPr kumimoji="0" lang="en-US" altLang="zh-CN" sz="2400" b="0" i="0" u="none" strike="noStrike" kern="1200" cap="none" spc="0" normalizeH="0" baseline="0" noProof="0" dirty="0">
                <a:ln>
                  <a:noFill/>
                </a:ln>
                <a:solidFill>
                  <a:srgbClr val="000000"/>
                </a:solidFill>
                <a:effectLst/>
                <a:uLnTx/>
                <a:uFillTx/>
                <a:cs typeface="+mn-ea"/>
                <a:sym typeface="+mn-lt"/>
              </a:rPr>
              <a:t>S-</a:t>
            </a:r>
            <a:r>
              <a:rPr kumimoji="0" lang="zh-CN" altLang="en-US" sz="2400" b="0" i="0" u="none" strike="noStrike" kern="1200" cap="none" spc="0" normalizeH="0" baseline="0" noProof="0" dirty="0">
                <a:ln>
                  <a:noFill/>
                </a:ln>
                <a:solidFill>
                  <a:srgbClr val="000000"/>
                </a:solidFill>
                <a:effectLst/>
                <a:uLnTx/>
                <a:uFillTx/>
                <a:cs typeface="+mn-ea"/>
                <a:sym typeface="+mn-lt"/>
              </a:rPr>
              <a:t>帧的类别码和传输上下文来获得。 有</a:t>
            </a:r>
            <a:r>
              <a:rPr kumimoji="0" lang="en-US" altLang="zh-CN" sz="2400" b="0" i="0" u="none" strike="noStrike" kern="1200" cap="none" spc="0" normalizeH="0" baseline="0" noProof="0" dirty="0">
                <a:ln>
                  <a:noFill/>
                </a:ln>
                <a:solidFill>
                  <a:srgbClr val="000000"/>
                </a:solidFill>
                <a:effectLst/>
                <a:uLnTx/>
                <a:uFillTx/>
                <a:cs typeface="+mn-ea"/>
                <a:sym typeface="+mn-lt"/>
              </a:rPr>
              <a:t>4</a:t>
            </a:r>
            <a:r>
              <a:rPr kumimoji="0" lang="zh-CN" altLang="en-US" sz="2400" b="0" i="0" u="none" strike="noStrike" kern="1200" cap="none" spc="0" normalizeH="0" baseline="0" noProof="0" dirty="0">
                <a:ln>
                  <a:noFill/>
                </a:ln>
                <a:solidFill>
                  <a:srgbClr val="000000"/>
                </a:solidFill>
                <a:effectLst/>
                <a:uLnTx/>
                <a:uFillTx/>
                <a:cs typeface="+mn-ea"/>
                <a:sym typeface="+mn-lt"/>
              </a:rPr>
              <a:t>种控制信息：</a:t>
            </a:r>
          </a:p>
          <a:p>
            <a:pPr marL="536575" marR="0" lvl="1" indent="-271463" algn="l" defTabSz="914400" rtl="0" eaLnBrk="1" fontAlgn="auto" latinLnBrk="0" hangingPunct="1">
              <a:spcBef>
                <a:spcPct val="0"/>
              </a:spcBef>
              <a:buClrTx/>
              <a:buSzTx/>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接收就绪</a:t>
            </a:r>
            <a:r>
              <a:rPr kumimoji="0" lang="en-US" altLang="zh-CN" sz="2000" b="0" i="0" u="none" strike="noStrike" kern="1200" cap="none" spc="0" normalizeH="0" baseline="0" noProof="0" dirty="0">
                <a:ln>
                  <a:noFill/>
                </a:ln>
                <a:solidFill>
                  <a:srgbClr val="000000"/>
                </a:solidFill>
                <a:effectLst/>
                <a:uLnTx/>
                <a:uFillTx/>
                <a:cs typeface="+mn-ea"/>
                <a:sym typeface="+mn-lt"/>
              </a:rPr>
              <a:t>(RR)</a:t>
            </a:r>
            <a:r>
              <a:rPr kumimoji="0" lang="zh-CN" altLang="en-US" sz="2000" b="0" i="0" u="none" strike="noStrike" kern="1200" cap="none" spc="0" normalizeH="0" baseline="0" noProof="0" dirty="0">
                <a:ln>
                  <a:noFill/>
                </a:ln>
                <a:solidFill>
                  <a:srgbClr val="000000"/>
                </a:solidFill>
                <a:effectLst/>
                <a:uLnTx/>
                <a:uFillTx/>
                <a:cs typeface="+mn-ea"/>
                <a:sym typeface="+mn-lt"/>
              </a:rPr>
              <a:t>帧</a:t>
            </a:r>
          </a:p>
          <a:p>
            <a:pPr marL="536575" marR="0" lvl="1" indent="-271463" algn="l" defTabSz="914400" rtl="0" eaLnBrk="1" fontAlgn="auto" latinLnBrk="0" hangingPunct="1">
              <a:spcBef>
                <a:spcPct val="0"/>
              </a:spcBef>
              <a:buClrTx/>
              <a:buSzTx/>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接收未就绪</a:t>
            </a:r>
            <a:r>
              <a:rPr kumimoji="0" lang="en-US" altLang="zh-CN" sz="2000" b="0" i="0" u="none" strike="noStrike" kern="1200" cap="none" spc="0" normalizeH="0" baseline="0" noProof="0" dirty="0">
                <a:ln>
                  <a:noFill/>
                </a:ln>
                <a:solidFill>
                  <a:srgbClr val="000000"/>
                </a:solidFill>
                <a:effectLst/>
                <a:uLnTx/>
                <a:uFillTx/>
                <a:cs typeface="+mn-ea"/>
                <a:sym typeface="+mn-lt"/>
              </a:rPr>
              <a:t>(RNR)</a:t>
            </a:r>
            <a:r>
              <a:rPr kumimoji="0" lang="zh-CN" altLang="en-US" sz="2000" b="0" i="0" u="none" strike="noStrike" kern="1200" cap="none" spc="0" normalizeH="0" baseline="0" noProof="0" dirty="0">
                <a:ln>
                  <a:noFill/>
                </a:ln>
                <a:solidFill>
                  <a:srgbClr val="000000"/>
                </a:solidFill>
                <a:effectLst/>
                <a:uLnTx/>
                <a:uFillTx/>
                <a:cs typeface="+mn-ea"/>
                <a:sym typeface="+mn-lt"/>
              </a:rPr>
              <a:t>帧</a:t>
            </a:r>
          </a:p>
          <a:p>
            <a:pPr marL="536575" marR="0" lvl="1" indent="-271463" algn="l" defTabSz="914400" rtl="0" eaLnBrk="1" fontAlgn="auto" latinLnBrk="0" hangingPunct="1">
              <a:spcBef>
                <a:spcPct val="0"/>
              </a:spcBef>
              <a:buClrTx/>
              <a:buSzTx/>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拒绝</a:t>
            </a:r>
            <a:r>
              <a:rPr kumimoji="0" lang="en-US" altLang="zh-CN" sz="2000" b="0" i="0" u="none" strike="noStrike" kern="1200" cap="none" spc="0" normalizeH="0" baseline="0" noProof="0" dirty="0">
                <a:ln>
                  <a:noFill/>
                </a:ln>
                <a:solidFill>
                  <a:srgbClr val="000000"/>
                </a:solidFill>
                <a:effectLst/>
                <a:uLnTx/>
                <a:uFillTx/>
                <a:cs typeface="+mn-ea"/>
                <a:sym typeface="+mn-lt"/>
              </a:rPr>
              <a:t>(REJ)</a:t>
            </a:r>
            <a:r>
              <a:rPr kumimoji="0" lang="zh-CN" altLang="en-US" sz="2000" b="0" i="0" u="none" strike="noStrike" kern="1200" cap="none" spc="0" normalizeH="0" baseline="0" noProof="0" dirty="0">
                <a:ln>
                  <a:noFill/>
                </a:ln>
                <a:solidFill>
                  <a:srgbClr val="000000"/>
                </a:solidFill>
                <a:effectLst/>
                <a:uLnTx/>
                <a:uFillTx/>
                <a:cs typeface="+mn-ea"/>
                <a:sym typeface="+mn-lt"/>
              </a:rPr>
              <a:t>帧</a:t>
            </a:r>
          </a:p>
          <a:p>
            <a:pPr marL="536575" marR="0" lvl="1" indent="-271463" algn="l" defTabSz="914400" rtl="0" eaLnBrk="1" fontAlgn="auto" latinLnBrk="0" hangingPunct="1">
              <a:spcBef>
                <a:spcPct val="0"/>
              </a:spcBef>
              <a:buClrTx/>
              <a:buSzTx/>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选择拒绝</a:t>
            </a:r>
            <a:r>
              <a:rPr kumimoji="0" lang="en-US" altLang="zh-CN" sz="2000" b="0" i="0" u="none" strike="noStrike" kern="1200" cap="none" spc="0" normalizeH="0" baseline="0" noProof="0" dirty="0">
                <a:ln>
                  <a:noFill/>
                </a:ln>
                <a:solidFill>
                  <a:srgbClr val="000000"/>
                </a:solidFill>
                <a:effectLst/>
                <a:uLnTx/>
                <a:uFillTx/>
                <a:cs typeface="+mn-ea"/>
                <a:sym typeface="+mn-lt"/>
              </a:rPr>
              <a:t>(SREJ)</a:t>
            </a:r>
            <a:r>
              <a:rPr kumimoji="0" lang="zh-CN" altLang="en-US" sz="2000" b="0" i="0" u="none" strike="noStrike" kern="1200" cap="none" spc="0" normalizeH="0" baseline="0" noProof="0" dirty="0">
                <a:ln>
                  <a:noFill/>
                </a:ln>
                <a:solidFill>
                  <a:srgbClr val="000000"/>
                </a:solidFill>
                <a:effectLst/>
                <a:uLnTx/>
                <a:uFillTx/>
                <a:cs typeface="+mn-ea"/>
                <a:sym typeface="+mn-lt"/>
              </a:rPr>
              <a:t>帧</a:t>
            </a:r>
            <a:endParaRPr lang="zh-CN" altLang="en-US" dirty="0"/>
          </a:p>
        </p:txBody>
      </p:sp>
      <p:sp>
        <p:nvSpPr>
          <p:cNvPr id="4" name="灯片编号占位符 3">
            <a:extLst>
              <a:ext uri="{FF2B5EF4-FFF2-40B4-BE49-F238E27FC236}">
                <a16:creationId xmlns:a16="http://schemas.microsoft.com/office/drawing/2014/main" id="{C47C1F67-4AD3-3078-D9C1-1821990B03A5}"/>
              </a:ext>
            </a:extLst>
          </p:cNvPr>
          <p:cNvSpPr>
            <a:spLocks noGrp="1"/>
          </p:cNvSpPr>
          <p:nvPr>
            <p:ph type="sldNum" sz="quarter" idx="12"/>
          </p:nvPr>
        </p:nvSpPr>
        <p:spPr/>
        <p:txBody>
          <a:bodyPr/>
          <a:lstStyle/>
          <a:p>
            <a:fld id="{C8BB1146-E542-4D4E-B8E9-6919A11DDD48}" type="slidenum">
              <a:rPr lang="en-US" smtClean="0"/>
              <a:t>94</a:t>
            </a:fld>
            <a:endParaRPr lang="en-US"/>
          </a:p>
        </p:txBody>
      </p:sp>
      <p:grpSp>
        <p:nvGrpSpPr>
          <p:cNvPr id="5" name="Group 4">
            <a:extLst>
              <a:ext uri="{FF2B5EF4-FFF2-40B4-BE49-F238E27FC236}">
                <a16:creationId xmlns:a16="http://schemas.microsoft.com/office/drawing/2014/main" id="{E13210F4-411A-D32A-7DCD-47CE98465424}"/>
              </a:ext>
            </a:extLst>
          </p:cNvPr>
          <p:cNvGrpSpPr>
            <a:grpSpLocks/>
          </p:cNvGrpSpPr>
          <p:nvPr/>
        </p:nvGrpSpPr>
        <p:grpSpPr bwMode="auto">
          <a:xfrm>
            <a:off x="1636918" y="1316245"/>
            <a:ext cx="7937501" cy="585788"/>
            <a:chOff x="-668" y="2840"/>
            <a:chExt cx="5000" cy="369"/>
          </a:xfrm>
        </p:grpSpPr>
        <p:sp>
          <p:nvSpPr>
            <p:cNvPr id="6" name="Rectangle 5">
              <a:extLst>
                <a:ext uri="{FF2B5EF4-FFF2-40B4-BE49-F238E27FC236}">
                  <a16:creationId xmlns:a16="http://schemas.microsoft.com/office/drawing/2014/main" id="{90198AEE-ECB9-F6F1-0540-6E18051E6668}"/>
                </a:ext>
              </a:extLst>
            </p:cNvPr>
            <p:cNvSpPr>
              <a:spLocks noChangeArrowheads="1"/>
            </p:cNvSpPr>
            <p:nvPr/>
          </p:nvSpPr>
          <p:spPr bwMode="auto">
            <a:xfrm>
              <a:off x="793"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7" name="Rectangle 6">
              <a:extLst>
                <a:ext uri="{FF2B5EF4-FFF2-40B4-BE49-F238E27FC236}">
                  <a16:creationId xmlns:a16="http://schemas.microsoft.com/office/drawing/2014/main" id="{C3D06F0C-6913-BAAA-A0F9-00CE9030A0F9}"/>
                </a:ext>
              </a:extLst>
            </p:cNvPr>
            <p:cNvSpPr>
              <a:spLocks noChangeArrowheads="1"/>
            </p:cNvSpPr>
            <p:nvPr/>
          </p:nvSpPr>
          <p:spPr bwMode="auto">
            <a:xfrm>
              <a:off x="1383"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地址</a:t>
              </a:r>
            </a:p>
          </p:txBody>
        </p:sp>
        <p:sp>
          <p:nvSpPr>
            <p:cNvPr id="9" name="Rectangle 8">
              <a:extLst>
                <a:ext uri="{FF2B5EF4-FFF2-40B4-BE49-F238E27FC236}">
                  <a16:creationId xmlns:a16="http://schemas.microsoft.com/office/drawing/2014/main" id="{D639D9AC-EFFF-F758-998B-2D880DD8C0BB}"/>
                </a:ext>
              </a:extLst>
            </p:cNvPr>
            <p:cNvSpPr>
              <a:spLocks noChangeArrowheads="1"/>
            </p:cNvSpPr>
            <p:nvPr/>
          </p:nvSpPr>
          <p:spPr bwMode="auto">
            <a:xfrm>
              <a:off x="2562" y="2840"/>
              <a:ext cx="1179"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帧校验序列</a:t>
              </a:r>
            </a:p>
          </p:txBody>
        </p:sp>
        <p:sp>
          <p:nvSpPr>
            <p:cNvPr id="10" name="Rectangle 9">
              <a:extLst>
                <a:ext uri="{FF2B5EF4-FFF2-40B4-BE49-F238E27FC236}">
                  <a16:creationId xmlns:a16="http://schemas.microsoft.com/office/drawing/2014/main" id="{BA6613C6-3723-7CC7-3255-A24B1C128287}"/>
                </a:ext>
              </a:extLst>
            </p:cNvPr>
            <p:cNvSpPr>
              <a:spLocks noChangeArrowheads="1"/>
            </p:cNvSpPr>
            <p:nvPr/>
          </p:nvSpPr>
          <p:spPr bwMode="auto">
            <a:xfrm>
              <a:off x="3742" y="2840"/>
              <a:ext cx="590" cy="369"/>
            </a:xfrm>
            <a:prstGeom prst="rect">
              <a:avLst/>
            </a:prstGeom>
            <a:solidFill>
              <a:schemeClr val="bg2"/>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cs typeface="+mn-ea"/>
                  <a:sym typeface="+mn-lt"/>
                </a:rPr>
                <a:t>标志</a:t>
              </a:r>
            </a:p>
          </p:txBody>
        </p:sp>
        <p:sp>
          <p:nvSpPr>
            <p:cNvPr id="11" name="Text Box 10">
              <a:extLst>
                <a:ext uri="{FF2B5EF4-FFF2-40B4-BE49-F238E27FC236}">
                  <a16:creationId xmlns:a16="http://schemas.microsoft.com/office/drawing/2014/main" id="{BEEDF316-AA7F-C3D3-D141-B4A12AE99383}"/>
                </a:ext>
              </a:extLst>
            </p:cNvPr>
            <p:cNvSpPr txBox="1">
              <a:spLocks noChangeArrowheads="1"/>
            </p:cNvSpPr>
            <p:nvPr/>
          </p:nvSpPr>
          <p:spPr bwMode="auto">
            <a:xfrm>
              <a:off x="-668" y="2879"/>
              <a:ext cx="1473"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监控帧（</a:t>
              </a:r>
              <a:r>
                <a:rPr kumimoji="0" lang="en-US" altLang="zh-CN" sz="2400" b="0" i="0" u="none" strike="noStrike" kern="1200" cap="none" spc="0" normalizeH="0" baseline="0" noProof="0" dirty="0">
                  <a:ln>
                    <a:noFill/>
                  </a:ln>
                  <a:solidFill>
                    <a:srgbClr val="000000"/>
                  </a:solidFill>
                  <a:effectLst/>
                  <a:uLnTx/>
                  <a:uFillTx/>
                  <a:cs typeface="+mn-ea"/>
                  <a:sym typeface="+mn-lt"/>
                </a:rPr>
                <a:t>S-</a:t>
              </a:r>
              <a:r>
                <a:rPr kumimoji="0" lang="zh-CN" altLang="en-US" sz="2400" b="0" i="0" u="none" strike="noStrike" kern="1200" cap="none" spc="0" normalizeH="0" baseline="0" noProof="0" dirty="0">
                  <a:ln>
                    <a:noFill/>
                  </a:ln>
                  <a:solidFill>
                    <a:srgbClr val="000000"/>
                  </a:solidFill>
                  <a:effectLst/>
                  <a:uLnTx/>
                  <a:uFillTx/>
                  <a:cs typeface="+mn-ea"/>
                  <a:sym typeface="+mn-lt"/>
                </a:rPr>
                <a:t>帧）</a:t>
              </a:r>
            </a:p>
          </p:txBody>
        </p:sp>
      </p:grpSp>
      <p:grpSp>
        <p:nvGrpSpPr>
          <p:cNvPr id="12" name="Group 64">
            <a:extLst>
              <a:ext uri="{FF2B5EF4-FFF2-40B4-BE49-F238E27FC236}">
                <a16:creationId xmlns:a16="http://schemas.microsoft.com/office/drawing/2014/main" id="{4FECCC59-647E-179D-9EA7-1AD3FC80A2C4}"/>
              </a:ext>
            </a:extLst>
          </p:cNvPr>
          <p:cNvGrpSpPr>
            <a:grpSpLocks/>
          </p:cNvGrpSpPr>
          <p:nvPr/>
        </p:nvGrpSpPr>
        <p:grpSpPr bwMode="auto">
          <a:xfrm>
            <a:off x="4626735" y="2455655"/>
            <a:ext cx="4679950" cy="585788"/>
            <a:chOff x="1247" y="2750"/>
            <a:chExt cx="2540" cy="369"/>
          </a:xfrm>
        </p:grpSpPr>
        <p:sp>
          <p:nvSpPr>
            <p:cNvPr id="13" name="Rectangle 31">
              <a:extLst>
                <a:ext uri="{FF2B5EF4-FFF2-40B4-BE49-F238E27FC236}">
                  <a16:creationId xmlns:a16="http://schemas.microsoft.com/office/drawing/2014/main" id="{CEE29DA1-BC1D-EA3F-4B4E-69292614CC35}"/>
                </a:ext>
              </a:extLst>
            </p:cNvPr>
            <p:cNvSpPr>
              <a:spLocks noChangeArrowheads="1"/>
            </p:cNvSpPr>
            <p:nvPr/>
          </p:nvSpPr>
          <p:spPr bwMode="auto">
            <a:xfrm>
              <a:off x="1247" y="275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1</a:t>
              </a:r>
            </a:p>
          </p:txBody>
        </p:sp>
        <p:sp>
          <p:nvSpPr>
            <p:cNvPr id="14" name="Rectangle 32">
              <a:extLst>
                <a:ext uri="{FF2B5EF4-FFF2-40B4-BE49-F238E27FC236}">
                  <a16:creationId xmlns:a16="http://schemas.microsoft.com/office/drawing/2014/main" id="{93F39CCB-6E4F-CC17-19DB-DFCF521CEE13}"/>
                </a:ext>
              </a:extLst>
            </p:cNvPr>
            <p:cNvSpPr>
              <a:spLocks noChangeArrowheads="1"/>
            </p:cNvSpPr>
            <p:nvPr/>
          </p:nvSpPr>
          <p:spPr bwMode="auto">
            <a:xfrm>
              <a:off x="1564" y="275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0</a:t>
              </a:r>
            </a:p>
          </p:txBody>
        </p:sp>
        <p:sp>
          <p:nvSpPr>
            <p:cNvPr id="15" name="Rectangle 33">
              <a:extLst>
                <a:ext uri="{FF2B5EF4-FFF2-40B4-BE49-F238E27FC236}">
                  <a16:creationId xmlns:a16="http://schemas.microsoft.com/office/drawing/2014/main" id="{A273C9C7-7C9D-C8F5-8F6F-A4A10AD69874}"/>
                </a:ext>
              </a:extLst>
            </p:cNvPr>
            <p:cNvSpPr>
              <a:spLocks noChangeArrowheads="1"/>
            </p:cNvSpPr>
            <p:nvPr/>
          </p:nvSpPr>
          <p:spPr bwMode="auto">
            <a:xfrm>
              <a:off x="1882" y="2750"/>
              <a:ext cx="635"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SS</a:t>
              </a:r>
              <a:r>
                <a:rPr kumimoji="0" lang="zh-CN" altLang="en-US" sz="1600" b="0" i="0" u="none" strike="noStrike" kern="0" cap="none" spc="0" normalizeH="0" baseline="0" noProof="0">
                  <a:ln>
                    <a:noFill/>
                  </a:ln>
                  <a:solidFill>
                    <a:srgbClr val="000000"/>
                  </a:solidFill>
                  <a:effectLst/>
                  <a:uLnTx/>
                  <a:uFillTx/>
                  <a:cs typeface="+mn-ea"/>
                  <a:sym typeface="+mn-lt"/>
                </a:rPr>
                <a:t>类别码</a:t>
              </a:r>
            </a:p>
          </p:txBody>
        </p:sp>
        <p:sp>
          <p:nvSpPr>
            <p:cNvPr id="16" name="Rectangle 47">
              <a:extLst>
                <a:ext uri="{FF2B5EF4-FFF2-40B4-BE49-F238E27FC236}">
                  <a16:creationId xmlns:a16="http://schemas.microsoft.com/office/drawing/2014/main" id="{F0884579-DB65-FF99-8555-3CB5738CA152}"/>
                </a:ext>
              </a:extLst>
            </p:cNvPr>
            <p:cNvSpPr>
              <a:spLocks noChangeArrowheads="1"/>
            </p:cNvSpPr>
            <p:nvPr/>
          </p:nvSpPr>
          <p:spPr bwMode="auto">
            <a:xfrm>
              <a:off x="2517" y="2750"/>
              <a:ext cx="317"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P/F</a:t>
              </a:r>
            </a:p>
          </p:txBody>
        </p:sp>
        <p:sp>
          <p:nvSpPr>
            <p:cNvPr id="17" name="Rectangle 48">
              <a:extLst>
                <a:ext uri="{FF2B5EF4-FFF2-40B4-BE49-F238E27FC236}">
                  <a16:creationId xmlns:a16="http://schemas.microsoft.com/office/drawing/2014/main" id="{E0E5206E-546A-7875-DE2E-C846D2DBDB6B}"/>
                </a:ext>
              </a:extLst>
            </p:cNvPr>
            <p:cNvSpPr>
              <a:spLocks noChangeArrowheads="1"/>
            </p:cNvSpPr>
            <p:nvPr/>
          </p:nvSpPr>
          <p:spPr bwMode="auto">
            <a:xfrm>
              <a:off x="2835" y="2750"/>
              <a:ext cx="952" cy="369"/>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cs typeface="+mn-ea"/>
                  <a:sym typeface="+mn-lt"/>
                </a:rPr>
                <a:t>N(R)</a:t>
              </a:r>
            </a:p>
          </p:txBody>
        </p:sp>
      </p:grpSp>
      <p:sp>
        <p:nvSpPr>
          <p:cNvPr id="18" name="Line 21">
            <a:extLst>
              <a:ext uri="{FF2B5EF4-FFF2-40B4-BE49-F238E27FC236}">
                <a16:creationId xmlns:a16="http://schemas.microsoft.com/office/drawing/2014/main" id="{0FEC0EF5-8B3D-B6AD-7817-23ECEA03DF94}"/>
              </a:ext>
            </a:extLst>
          </p:cNvPr>
          <p:cNvSpPr>
            <a:spLocks noChangeShapeType="1"/>
          </p:cNvSpPr>
          <p:nvPr/>
        </p:nvSpPr>
        <p:spPr bwMode="auto">
          <a:xfrm flipH="1">
            <a:off x="4625812" y="1902033"/>
            <a:ext cx="1169989" cy="55362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19" name="Line 21">
            <a:extLst>
              <a:ext uri="{FF2B5EF4-FFF2-40B4-BE49-F238E27FC236}">
                <a16:creationId xmlns:a16="http://schemas.microsoft.com/office/drawing/2014/main" id="{EB4FE4B2-AFEA-9517-EBDE-8D995E79A54F}"/>
              </a:ext>
            </a:extLst>
          </p:cNvPr>
          <p:cNvSpPr>
            <a:spLocks noChangeShapeType="1"/>
          </p:cNvSpPr>
          <p:nvPr/>
        </p:nvSpPr>
        <p:spPr bwMode="auto">
          <a:xfrm>
            <a:off x="6796662" y="1902034"/>
            <a:ext cx="2510024" cy="55362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2" name="Rectangle 5">
            <a:extLst>
              <a:ext uri="{FF2B5EF4-FFF2-40B4-BE49-F238E27FC236}">
                <a16:creationId xmlns:a16="http://schemas.microsoft.com/office/drawing/2014/main" id="{686A8419-C5DC-67AD-9D15-952035E2CF42}"/>
              </a:ext>
            </a:extLst>
          </p:cNvPr>
          <p:cNvSpPr>
            <a:spLocks noChangeArrowheads="1"/>
          </p:cNvSpPr>
          <p:nvPr/>
        </p:nvSpPr>
        <p:spPr bwMode="auto">
          <a:xfrm>
            <a:off x="5827920" y="1316244"/>
            <a:ext cx="935038" cy="585789"/>
          </a:xfrm>
          <a:prstGeom prst="rect">
            <a:avLst/>
          </a:prstGeom>
          <a:solidFill>
            <a:srgbClr val="C00000">
              <a:alpha val="60000"/>
            </a:srgbClr>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effectLst/>
                <a:uLnTx/>
                <a:uFillTx/>
                <a:cs typeface="+mn-ea"/>
                <a:sym typeface="+mn-lt"/>
              </a:rPr>
              <a:t>控制</a:t>
            </a:r>
          </a:p>
        </p:txBody>
      </p:sp>
    </p:spTree>
    <p:extLst>
      <p:ext uri="{BB962C8B-B14F-4D97-AF65-F5344CB8AC3E}">
        <p14:creationId xmlns:p14="http://schemas.microsoft.com/office/powerpoint/2010/main" val="31136376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DBB42-2173-12EE-BF81-6F2C85066DBD}"/>
              </a:ext>
            </a:extLst>
          </p:cNvPr>
          <p:cNvSpPr>
            <a:spLocks noGrp="1"/>
          </p:cNvSpPr>
          <p:nvPr>
            <p:ph type="title"/>
          </p:nvPr>
        </p:nvSpPr>
        <p:spPr/>
        <p:txBody>
          <a:bodyPr>
            <a:normAutofit/>
          </a:bodyPr>
          <a:lstStyle/>
          <a:p>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S-</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监控帧：接收就绪</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(RR)</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a:t>
            </a:r>
            <a:endParaRPr lang="zh-CN" altLang="en-US" dirty="0"/>
          </a:p>
        </p:txBody>
      </p:sp>
      <p:sp>
        <p:nvSpPr>
          <p:cNvPr id="3" name="内容占位符 2">
            <a:extLst>
              <a:ext uri="{FF2B5EF4-FFF2-40B4-BE49-F238E27FC236}">
                <a16:creationId xmlns:a16="http://schemas.microsoft.com/office/drawing/2014/main" id="{B763AE8C-FF0F-F575-B4EE-285BC1DD46EB}"/>
              </a:ext>
            </a:extLst>
          </p:cNvPr>
          <p:cNvSpPr>
            <a:spLocks noGrp="1"/>
          </p:cNvSpPr>
          <p:nvPr>
            <p:ph idx="1"/>
          </p:nvPr>
        </p:nvSpPr>
        <p:spPr/>
        <p:txBody>
          <a:bodyPr/>
          <a:lstStyle/>
          <a:p>
            <a:pPr marR="0" lvl="0" algn="l" defTabSz="914400" rtl="0" eaLnBrk="1" fontAlgn="auto" latinLnBrk="0" hangingPunct="1">
              <a:spcBef>
                <a:spcPts val="0"/>
              </a:spcBef>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接收就绪帧有四种使用方式，各有不同意义：</a:t>
            </a:r>
          </a:p>
          <a:p>
            <a:pPr marL="536575" marR="0" lvl="1" indent="-271463" algn="l" defTabSz="914400" rtl="0" eaLnBrk="1" fontAlgn="auto" latinLnBrk="0" hangingPunct="1">
              <a:spcBef>
                <a:spcPts val="0"/>
              </a:spcBef>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mn-ea"/>
                <a:cs typeface="+mn-ea"/>
                <a:sym typeface="+mn-lt"/>
              </a:rPr>
              <a:t>应答</a:t>
            </a:r>
            <a:r>
              <a:rPr kumimoji="0" lang="en-US" altLang="zh-CN" b="0" i="0" u="none" strike="noStrike" kern="1200" cap="none" spc="0" normalizeH="0" baseline="0" noProof="0" dirty="0">
                <a:ln>
                  <a:noFill/>
                </a:ln>
                <a:solidFill>
                  <a:srgbClr val="000000"/>
                </a:solidFill>
                <a:effectLst/>
                <a:uLnTx/>
                <a:uFillTx/>
                <a:latin typeface="+mn-ea"/>
                <a:cs typeface="+mn-ea"/>
                <a:sym typeface="+mn-lt"/>
              </a:rPr>
              <a:t>(ACK)</a:t>
            </a:r>
            <a:r>
              <a:rPr kumimoji="0" lang="zh-CN" altLang="en-US" b="0" i="0" u="none" strike="noStrike" kern="1200" cap="none" spc="0" normalizeH="0" baseline="0" noProof="0" dirty="0">
                <a:ln>
                  <a:noFill/>
                </a:ln>
                <a:solidFill>
                  <a:srgbClr val="000000"/>
                </a:solidFill>
                <a:effectLst/>
                <a:uLnTx/>
                <a:uFillTx/>
                <a:latin typeface="+mn-ea"/>
                <a:cs typeface="+mn-ea"/>
                <a:sym typeface="+mn-lt"/>
              </a:rPr>
              <a:t>：接收站本身没有数据信息发送时，用一个接收就绪帧作为应答帧来对所接收的数据帧进行应答。</a:t>
            </a:r>
          </a:p>
          <a:p>
            <a:pPr marL="536575" marR="0" lvl="1" indent="-271463" algn="l" defTabSz="914400" rtl="0" eaLnBrk="1" fontAlgn="auto" latinLnBrk="0" hangingPunct="1">
              <a:spcBef>
                <a:spcPts val="0"/>
              </a:spcBef>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mn-ea"/>
                <a:cs typeface="+mn-ea"/>
                <a:sym typeface="+mn-lt"/>
              </a:rPr>
              <a:t>查询</a:t>
            </a:r>
            <a:r>
              <a:rPr kumimoji="0" lang="en-US" altLang="zh-CN" b="0" i="0" u="none" strike="noStrike" kern="1200" cap="none" spc="0" normalizeH="0" baseline="0" noProof="0" dirty="0">
                <a:ln>
                  <a:noFill/>
                </a:ln>
                <a:solidFill>
                  <a:srgbClr val="000000"/>
                </a:solidFill>
                <a:effectLst/>
                <a:uLnTx/>
                <a:uFillTx/>
                <a:latin typeface="+mn-ea"/>
                <a:cs typeface="+mn-ea"/>
                <a:sym typeface="+mn-lt"/>
              </a:rPr>
              <a:t>(POLL) </a:t>
            </a:r>
            <a:r>
              <a:rPr kumimoji="0" lang="zh-CN" altLang="en-US" b="0" i="0" u="none" strike="noStrike" kern="1200" cap="none" spc="0" normalizeH="0" baseline="0" noProof="0" dirty="0">
                <a:ln>
                  <a:noFill/>
                </a:ln>
                <a:solidFill>
                  <a:srgbClr val="000000"/>
                </a:solidFill>
                <a:effectLst/>
                <a:uLnTx/>
                <a:uFillTx/>
                <a:latin typeface="+mn-ea"/>
                <a:cs typeface="+mn-ea"/>
                <a:sym typeface="+mn-lt"/>
              </a:rPr>
              <a:t>：当主站点询问从站点是否有数据发送时，向从站点发送一个</a:t>
            </a:r>
            <a:r>
              <a:rPr kumimoji="0" lang="en-US" altLang="zh-CN" b="0" i="0" u="none" strike="noStrike" kern="1200" cap="none" spc="0" normalizeH="0" baseline="0" noProof="0" dirty="0">
                <a:ln>
                  <a:noFill/>
                </a:ln>
                <a:solidFill>
                  <a:srgbClr val="000000"/>
                </a:solidFill>
                <a:effectLst/>
                <a:uLnTx/>
                <a:uFillTx/>
                <a:latin typeface="+mn-ea"/>
                <a:cs typeface="+mn-ea"/>
                <a:sym typeface="+mn-lt"/>
              </a:rPr>
              <a:t>P/F</a:t>
            </a:r>
            <a:r>
              <a:rPr kumimoji="0" lang="zh-CN" altLang="en-US" b="0" i="0" u="none" strike="noStrike" kern="1200" cap="none" spc="0" normalizeH="0" baseline="0" noProof="0" dirty="0">
                <a:ln>
                  <a:noFill/>
                </a:ln>
                <a:solidFill>
                  <a:srgbClr val="000000"/>
                </a:solidFill>
                <a:effectLst/>
                <a:uLnTx/>
                <a:uFillTx/>
                <a:latin typeface="+mn-ea"/>
                <a:cs typeface="+mn-ea"/>
                <a:sym typeface="+mn-lt"/>
              </a:rPr>
              <a:t>位置</a:t>
            </a:r>
            <a:r>
              <a:rPr kumimoji="0" lang="en-US" altLang="zh-CN" b="0" i="0" u="none" strike="noStrike" kern="1200" cap="none" spc="0" normalizeH="0" baseline="0" noProof="0" dirty="0">
                <a:ln>
                  <a:noFill/>
                </a:ln>
                <a:solidFill>
                  <a:srgbClr val="000000"/>
                </a:solidFill>
                <a:effectLst/>
                <a:uLnTx/>
                <a:uFillTx/>
                <a:latin typeface="+mn-ea"/>
                <a:cs typeface="+mn-ea"/>
                <a:sym typeface="+mn-lt"/>
              </a:rPr>
              <a:t>1</a:t>
            </a:r>
            <a:r>
              <a:rPr kumimoji="0" lang="zh-CN" altLang="en-US" b="0" i="0" u="none" strike="noStrike" kern="1200" cap="none" spc="0" normalizeH="0" baseline="0" noProof="0" dirty="0">
                <a:ln>
                  <a:noFill/>
                </a:ln>
                <a:solidFill>
                  <a:srgbClr val="000000"/>
                </a:solidFill>
                <a:effectLst/>
                <a:uLnTx/>
                <a:uFillTx/>
                <a:latin typeface="+mn-ea"/>
                <a:cs typeface="+mn-ea"/>
                <a:sym typeface="+mn-lt"/>
              </a:rPr>
              <a:t>的</a:t>
            </a:r>
            <a:r>
              <a:rPr kumimoji="0" lang="en-US" altLang="zh-CN" b="0" i="0" u="none" strike="noStrike" kern="1200" cap="none" spc="0" normalizeH="0" baseline="0" noProof="0" dirty="0">
                <a:ln>
                  <a:noFill/>
                </a:ln>
                <a:solidFill>
                  <a:srgbClr val="000000"/>
                </a:solidFill>
                <a:effectLst/>
                <a:uLnTx/>
                <a:uFillTx/>
                <a:latin typeface="+mn-ea"/>
                <a:cs typeface="+mn-ea"/>
                <a:sym typeface="+mn-lt"/>
              </a:rPr>
              <a:t>RR</a:t>
            </a:r>
            <a:r>
              <a:rPr kumimoji="0" lang="zh-CN" altLang="en-US" b="0" i="0" u="none" strike="noStrike" kern="1200" cap="none" spc="0" normalizeH="0" baseline="0" noProof="0" dirty="0">
                <a:ln>
                  <a:noFill/>
                </a:ln>
                <a:solidFill>
                  <a:srgbClr val="000000"/>
                </a:solidFill>
                <a:effectLst/>
                <a:uLnTx/>
                <a:uFillTx/>
                <a:latin typeface="+mn-ea"/>
                <a:cs typeface="+mn-ea"/>
                <a:sym typeface="+mn-lt"/>
              </a:rPr>
              <a:t>帧。</a:t>
            </a:r>
          </a:p>
          <a:p>
            <a:pPr marL="536575" marR="0" lvl="1" indent="-271463" algn="l" defTabSz="914400" rtl="0" eaLnBrk="1" fontAlgn="auto" latinLnBrk="0" hangingPunct="1">
              <a:spcBef>
                <a:spcPts val="0"/>
              </a:spcBef>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mn-ea"/>
                <a:cs typeface="+mn-ea"/>
                <a:sym typeface="+mn-lt"/>
              </a:rPr>
              <a:t>对查询的否定应答</a:t>
            </a:r>
            <a:r>
              <a:rPr kumimoji="0" lang="en-US" altLang="zh-CN" b="0" i="0" u="none" strike="noStrike" kern="1200" cap="none" spc="0" normalizeH="0" baseline="0" noProof="0" dirty="0">
                <a:ln>
                  <a:noFill/>
                </a:ln>
                <a:solidFill>
                  <a:srgbClr val="000000"/>
                </a:solidFill>
                <a:effectLst/>
                <a:uLnTx/>
                <a:uFillTx/>
                <a:latin typeface="+mn-ea"/>
                <a:cs typeface="+mn-ea"/>
                <a:sym typeface="+mn-lt"/>
              </a:rPr>
              <a:t>(POLL.NAK) </a:t>
            </a:r>
            <a:r>
              <a:rPr kumimoji="0" lang="zh-CN" altLang="en-US" b="0" i="0" u="none" strike="noStrike" kern="1200" cap="none" spc="0" normalizeH="0" baseline="0" noProof="0" dirty="0">
                <a:ln>
                  <a:noFill/>
                </a:ln>
                <a:solidFill>
                  <a:srgbClr val="000000"/>
                </a:solidFill>
                <a:effectLst/>
                <a:uLnTx/>
                <a:uFillTx/>
                <a:latin typeface="+mn-ea"/>
                <a:cs typeface="+mn-ea"/>
                <a:sym typeface="+mn-lt"/>
              </a:rPr>
              <a:t>：从站点用一个</a:t>
            </a:r>
            <a:r>
              <a:rPr kumimoji="0" lang="en-US" altLang="zh-CN" b="0" i="0" u="none" strike="noStrike" kern="1200" cap="none" spc="0" normalizeH="0" baseline="0" noProof="0" dirty="0">
                <a:ln>
                  <a:noFill/>
                </a:ln>
                <a:solidFill>
                  <a:srgbClr val="000000"/>
                </a:solidFill>
                <a:effectLst/>
                <a:uLnTx/>
                <a:uFillTx/>
                <a:latin typeface="+mn-ea"/>
                <a:cs typeface="+mn-ea"/>
                <a:sym typeface="+mn-lt"/>
              </a:rPr>
              <a:t>P/F</a:t>
            </a:r>
            <a:r>
              <a:rPr kumimoji="0" lang="zh-CN" altLang="en-US" b="0" i="0" u="none" strike="noStrike" kern="1200" cap="none" spc="0" normalizeH="0" baseline="0" noProof="0" dirty="0">
                <a:ln>
                  <a:noFill/>
                </a:ln>
                <a:solidFill>
                  <a:srgbClr val="000000"/>
                </a:solidFill>
                <a:effectLst/>
                <a:uLnTx/>
                <a:uFillTx/>
                <a:latin typeface="+mn-ea"/>
                <a:cs typeface="+mn-ea"/>
                <a:sym typeface="+mn-lt"/>
              </a:rPr>
              <a:t>位置</a:t>
            </a:r>
            <a:r>
              <a:rPr kumimoji="0" lang="en-US" altLang="zh-CN" b="0" i="0" u="none" strike="noStrike" kern="1200" cap="none" spc="0" normalizeH="0" baseline="0" noProof="0" dirty="0">
                <a:ln>
                  <a:noFill/>
                </a:ln>
                <a:solidFill>
                  <a:srgbClr val="000000"/>
                </a:solidFill>
                <a:effectLst/>
                <a:uLnTx/>
                <a:uFillTx/>
                <a:latin typeface="+mn-ea"/>
                <a:cs typeface="+mn-ea"/>
                <a:sym typeface="+mn-lt"/>
              </a:rPr>
              <a:t>1</a:t>
            </a:r>
            <a:r>
              <a:rPr kumimoji="0" lang="zh-CN" altLang="en-US" b="0" i="0" u="none" strike="noStrike" kern="1200" cap="none" spc="0" normalizeH="0" baseline="0" noProof="0" dirty="0">
                <a:ln>
                  <a:noFill/>
                </a:ln>
                <a:solidFill>
                  <a:srgbClr val="000000"/>
                </a:solidFill>
                <a:effectLst/>
                <a:uLnTx/>
                <a:uFillTx/>
                <a:latin typeface="+mn-ea"/>
                <a:cs typeface="+mn-ea"/>
                <a:sym typeface="+mn-lt"/>
              </a:rPr>
              <a:t>的</a:t>
            </a:r>
            <a:r>
              <a:rPr kumimoji="0" lang="en-US" altLang="zh-CN" b="0" i="0" u="none" strike="noStrike" kern="1200" cap="none" spc="0" normalizeH="0" baseline="0" noProof="0" dirty="0">
                <a:ln>
                  <a:noFill/>
                </a:ln>
                <a:solidFill>
                  <a:srgbClr val="000000"/>
                </a:solidFill>
                <a:effectLst/>
                <a:uLnTx/>
                <a:uFillTx/>
                <a:latin typeface="+mn-ea"/>
                <a:cs typeface="+mn-ea"/>
                <a:sym typeface="+mn-lt"/>
              </a:rPr>
              <a:t>RR</a:t>
            </a:r>
            <a:r>
              <a:rPr kumimoji="0" lang="zh-CN" altLang="en-US" b="0" i="0" u="none" strike="noStrike" kern="1200" cap="none" spc="0" normalizeH="0" baseline="0" noProof="0" dirty="0">
                <a:ln>
                  <a:noFill/>
                </a:ln>
                <a:solidFill>
                  <a:srgbClr val="000000"/>
                </a:solidFill>
                <a:effectLst/>
                <a:uLnTx/>
                <a:uFillTx/>
                <a:latin typeface="+mn-ea"/>
                <a:cs typeface="+mn-ea"/>
                <a:sym typeface="+mn-lt"/>
              </a:rPr>
              <a:t>帧回答主站点的查询，通知主站点它没有数据发送。如果从站点有数据发送，从站点用 </a:t>
            </a:r>
            <a:r>
              <a:rPr kumimoji="0" lang="en-US" altLang="zh-CN" b="0" i="0" u="none" strike="noStrike" kern="1200" cap="none" spc="0" normalizeH="0" baseline="0" noProof="0" dirty="0">
                <a:ln>
                  <a:noFill/>
                </a:ln>
                <a:solidFill>
                  <a:srgbClr val="000000"/>
                </a:solidFill>
                <a:effectLst/>
                <a:uLnTx/>
                <a:uFillTx/>
                <a:latin typeface="+mn-ea"/>
                <a:cs typeface="+mn-ea"/>
                <a:sym typeface="+mn-lt"/>
              </a:rPr>
              <a:t>I-</a:t>
            </a:r>
            <a:r>
              <a:rPr kumimoji="0" lang="zh-CN" altLang="en-US" b="0" i="0" u="none" strike="noStrike" kern="1200" cap="none" spc="0" normalizeH="0" baseline="0" noProof="0" dirty="0">
                <a:ln>
                  <a:noFill/>
                </a:ln>
                <a:solidFill>
                  <a:srgbClr val="000000"/>
                </a:solidFill>
                <a:effectLst/>
                <a:uLnTx/>
                <a:uFillTx/>
                <a:latin typeface="+mn-ea"/>
                <a:cs typeface="+mn-ea"/>
                <a:sym typeface="+mn-lt"/>
              </a:rPr>
              <a:t>帧来响应查询。</a:t>
            </a:r>
          </a:p>
          <a:p>
            <a:pPr marL="536575" marR="0" lvl="1" indent="-271463" algn="l" defTabSz="914400" rtl="0" eaLnBrk="1" fontAlgn="auto" latinLnBrk="0" hangingPunct="1">
              <a:spcBef>
                <a:spcPts val="0"/>
              </a:spcBef>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mn-ea"/>
                <a:cs typeface="+mn-ea"/>
                <a:sym typeface="+mn-lt"/>
              </a:rPr>
              <a:t>对选择的肯定应答</a:t>
            </a:r>
            <a:r>
              <a:rPr kumimoji="0" lang="en-US" altLang="zh-CN" b="0" i="0" u="none" strike="noStrike" kern="1200" cap="none" spc="0" normalizeH="0" baseline="0" noProof="0" dirty="0">
                <a:ln>
                  <a:noFill/>
                </a:ln>
                <a:solidFill>
                  <a:srgbClr val="000000"/>
                </a:solidFill>
                <a:effectLst/>
                <a:uLnTx/>
                <a:uFillTx/>
                <a:latin typeface="+mn-ea"/>
                <a:cs typeface="+mn-ea"/>
                <a:sym typeface="+mn-lt"/>
              </a:rPr>
              <a:t>(SEL.ACK) </a:t>
            </a:r>
            <a:r>
              <a:rPr kumimoji="0" lang="zh-CN" altLang="en-US" b="0" i="0" u="none" strike="noStrike" kern="1200" cap="none" spc="0" normalizeH="0" baseline="0" noProof="0" dirty="0">
                <a:ln>
                  <a:noFill/>
                </a:ln>
                <a:solidFill>
                  <a:srgbClr val="000000"/>
                </a:solidFill>
                <a:effectLst/>
                <a:uLnTx/>
                <a:uFillTx/>
                <a:latin typeface="+mn-ea"/>
                <a:cs typeface="+mn-ea"/>
                <a:sym typeface="+mn-lt"/>
              </a:rPr>
              <a:t>：如果从站点收到了主站点的选择帧，并且从站点准备好从主站接收数据，它用一个</a:t>
            </a:r>
            <a:r>
              <a:rPr kumimoji="0" lang="en-US" altLang="zh-CN" b="0" i="0" u="none" strike="noStrike" kern="1200" cap="none" spc="0" normalizeH="0" baseline="0" noProof="0" dirty="0">
                <a:ln>
                  <a:noFill/>
                </a:ln>
                <a:solidFill>
                  <a:srgbClr val="000000"/>
                </a:solidFill>
                <a:effectLst/>
                <a:uLnTx/>
                <a:uFillTx/>
                <a:latin typeface="+mn-ea"/>
                <a:cs typeface="+mn-ea"/>
                <a:sym typeface="+mn-lt"/>
              </a:rPr>
              <a:t>P/F</a:t>
            </a:r>
            <a:r>
              <a:rPr kumimoji="0" lang="zh-CN" altLang="en-US" b="0" i="0" u="none" strike="noStrike" kern="1200" cap="none" spc="0" normalizeH="0" baseline="0" noProof="0" dirty="0">
                <a:ln>
                  <a:noFill/>
                </a:ln>
                <a:solidFill>
                  <a:srgbClr val="000000"/>
                </a:solidFill>
                <a:effectLst/>
                <a:uLnTx/>
                <a:uFillTx/>
                <a:latin typeface="+mn-ea"/>
                <a:cs typeface="+mn-ea"/>
                <a:sym typeface="+mn-lt"/>
              </a:rPr>
              <a:t>位置</a:t>
            </a:r>
            <a:r>
              <a:rPr kumimoji="0" lang="en-US" altLang="zh-CN" b="0" i="0" u="none" strike="noStrike" kern="1200" cap="none" spc="0" normalizeH="0" baseline="0" noProof="0" dirty="0">
                <a:ln>
                  <a:noFill/>
                </a:ln>
                <a:solidFill>
                  <a:srgbClr val="000000"/>
                </a:solidFill>
                <a:effectLst/>
                <a:uLnTx/>
                <a:uFillTx/>
                <a:latin typeface="+mn-ea"/>
                <a:cs typeface="+mn-ea"/>
                <a:sym typeface="+mn-lt"/>
              </a:rPr>
              <a:t>1</a:t>
            </a:r>
            <a:r>
              <a:rPr kumimoji="0" lang="zh-CN" altLang="en-US" b="0" i="0" u="none" strike="noStrike" kern="1200" cap="none" spc="0" normalizeH="0" baseline="0" noProof="0" dirty="0">
                <a:ln>
                  <a:noFill/>
                </a:ln>
                <a:solidFill>
                  <a:srgbClr val="000000"/>
                </a:solidFill>
                <a:effectLst/>
                <a:uLnTx/>
                <a:uFillTx/>
                <a:latin typeface="+mn-ea"/>
                <a:cs typeface="+mn-ea"/>
                <a:sym typeface="+mn-lt"/>
              </a:rPr>
              <a:t>的</a:t>
            </a:r>
            <a:r>
              <a:rPr kumimoji="0" lang="en-US" altLang="zh-CN" b="0" i="0" u="none" strike="noStrike" kern="1200" cap="none" spc="0" normalizeH="0" baseline="0" noProof="0" dirty="0">
                <a:ln>
                  <a:noFill/>
                </a:ln>
                <a:solidFill>
                  <a:srgbClr val="000000"/>
                </a:solidFill>
                <a:effectLst/>
                <a:uLnTx/>
                <a:uFillTx/>
                <a:latin typeface="+mn-ea"/>
                <a:cs typeface="+mn-ea"/>
                <a:sym typeface="+mn-lt"/>
              </a:rPr>
              <a:t>RR</a:t>
            </a:r>
            <a:r>
              <a:rPr kumimoji="0" lang="zh-CN" altLang="en-US" b="0" i="0" u="none" strike="noStrike" kern="1200" cap="none" spc="0" normalizeH="0" baseline="0" noProof="0" dirty="0">
                <a:ln>
                  <a:noFill/>
                </a:ln>
                <a:solidFill>
                  <a:srgbClr val="000000"/>
                </a:solidFill>
                <a:effectLst/>
                <a:uLnTx/>
                <a:uFillTx/>
                <a:latin typeface="+mn-ea"/>
                <a:cs typeface="+mn-ea"/>
                <a:sym typeface="+mn-lt"/>
              </a:rPr>
              <a:t>帧回答主站点的选择。</a:t>
            </a:r>
          </a:p>
          <a:p>
            <a:endParaRPr lang="zh-CN" altLang="en-US" dirty="0"/>
          </a:p>
        </p:txBody>
      </p:sp>
      <p:sp>
        <p:nvSpPr>
          <p:cNvPr id="4" name="灯片编号占位符 3">
            <a:extLst>
              <a:ext uri="{FF2B5EF4-FFF2-40B4-BE49-F238E27FC236}">
                <a16:creationId xmlns:a16="http://schemas.microsoft.com/office/drawing/2014/main" id="{906D9A39-4846-440D-D084-135B0EE042FC}"/>
              </a:ext>
            </a:extLst>
          </p:cNvPr>
          <p:cNvSpPr>
            <a:spLocks noGrp="1"/>
          </p:cNvSpPr>
          <p:nvPr>
            <p:ph type="sldNum" sz="quarter" idx="12"/>
          </p:nvPr>
        </p:nvSpPr>
        <p:spPr/>
        <p:txBody>
          <a:bodyPr/>
          <a:lstStyle/>
          <a:p>
            <a:fld id="{C8BB1146-E542-4D4E-B8E9-6919A11DDD48}" type="slidenum">
              <a:rPr lang="en-US" smtClean="0"/>
              <a:t>95</a:t>
            </a:fld>
            <a:endParaRPr lang="en-US"/>
          </a:p>
        </p:txBody>
      </p:sp>
    </p:spTree>
    <p:extLst>
      <p:ext uri="{BB962C8B-B14F-4D97-AF65-F5344CB8AC3E}">
        <p14:creationId xmlns:p14="http://schemas.microsoft.com/office/powerpoint/2010/main" val="17403220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BDB3C4-7C9F-A302-7706-0A59FFFBA69C}"/>
              </a:ext>
            </a:extLst>
          </p:cNvPr>
          <p:cNvSpPr>
            <a:spLocks noGrp="1"/>
          </p:cNvSpPr>
          <p:nvPr>
            <p:ph type="title"/>
          </p:nvPr>
        </p:nvSpPr>
        <p:spPr/>
        <p:txBody>
          <a:bodyPr>
            <a:normAutofit/>
          </a:bodyPr>
          <a:lstStyle/>
          <a:p>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S-</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监控帧：接收未就绪</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(RNR)</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a:t>
            </a:r>
            <a:endParaRPr lang="zh-CN" altLang="en-US" dirty="0"/>
          </a:p>
        </p:txBody>
      </p:sp>
      <p:sp>
        <p:nvSpPr>
          <p:cNvPr id="3" name="内容占位符 2">
            <a:extLst>
              <a:ext uri="{FF2B5EF4-FFF2-40B4-BE49-F238E27FC236}">
                <a16:creationId xmlns:a16="http://schemas.microsoft.com/office/drawing/2014/main" id="{949DFB56-1479-BF1B-0413-9948B5CDB376}"/>
              </a:ext>
            </a:extLst>
          </p:cNvPr>
          <p:cNvSpPr>
            <a:spLocks noGrp="1"/>
          </p:cNvSpPr>
          <p:nvPr>
            <p:ph idx="1"/>
          </p:nvPr>
        </p:nvSpPr>
        <p:spPr/>
        <p:txBody>
          <a:bodyPr/>
          <a:lstStyle/>
          <a:p>
            <a:pPr marR="0" lvl="0" algn="l" defTabSz="914400" rtl="0" eaLnBrk="1" fontAlgn="auto" latinLnBrk="0" hangingPunct="1">
              <a:spcBef>
                <a:spcPct val="0"/>
              </a:spcBef>
              <a:buClrTx/>
              <a:buSzTx/>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接收未就绪帧有三种使用方式：</a:t>
            </a:r>
          </a:p>
          <a:p>
            <a:pPr marL="715963" marR="0" lvl="1" indent="-358775" algn="l" defTabSz="914400" rtl="0" eaLnBrk="1" fontAlgn="auto" latinLnBrk="0" hangingPunct="1">
              <a:spcBef>
                <a:spcPct val="0"/>
              </a:spcBef>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mn-ea"/>
                <a:cs typeface="+mn-ea"/>
                <a:sym typeface="+mn-lt"/>
              </a:rPr>
              <a:t>应答</a:t>
            </a:r>
            <a:r>
              <a:rPr kumimoji="0" lang="en-US" altLang="zh-CN" b="0" i="0" u="none" strike="noStrike" kern="1200" cap="none" spc="0" normalizeH="0" baseline="0" noProof="0" dirty="0">
                <a:ln>
                  <a:noFill/>
                </a:ln>
                <a:solidFill>
                  <a:srgbClr val="000000"/>
                </a:solidFill>
                <a:effectLst/>
                <a:uLnTx/>
                <a:uFillTx/>
                <a:latin typeface="+mn-ea"/>
                <a:cs typeface="+mn-ea"/>
                <a:sym typeface="+mn-lt"/>
              </a:rPr>
              <a:t>(ACK)</a:t>
            </a:r>
            <a:r>
              <a:rPr kumimoji="0" lang="zh-CN" altLang="en-US" b="0" i="0" u="none" strike="noStrike" kern="1200" cap="none" spc="0" normalizeH="0" baseline="0" noProof="0" dirty="0">
                <a:ln>
                  <a:noFill/>
                </a:ln>
                <a:solidFill>
                  <a:srgbClr val="000000"/>
                </a:solidFill>
                <a:effectLst/>
                <a:uLnTx/>
                <a:uFillTx/>
                <a:latin typeface="+mn-ea"/>
                <a:cs typeface="+mn-ea"/>
                <a:sym typeface="+mn-lt"/>
              </a:rPr>
              <a:t>：接收方向发送方返回的</a:t>
            </a:r>
            <a:r>
              <a:rPr kumimoji="0" lang="en-US" altLang="zh-CN" b="0" i="0" u="none" strike="noStrike" kern="1200" cap="none" spc="0" normalizeH="0" baseline="0" noProof="0" dirty="0">
                <a:ln>
                  <a:noFill/>
                </a:ln>
                <a:solidFill>
                  <a:srgbClr val="000000"/>
                </a:solidFill>
                <a:effectLst/>
                <a:uLnTx/>
                <a:uFillTx/>
                <a:latin typeface="+mn-ea"/>
                <a:cs typeface="+mn-ea"/>
                <a:sym typeface="+mn-lt"/>
              </a:rPr>
              <a:t>RNR</a:t>
            </a:r>
            <a:r>
              <a:rPr kumimoji="0" lang="zh-CN" altLang="en-US" b="0" i="0" u="none" strike="noStrike" kern="1200" cap="none" spc="0" normalizeH="0" baseline="0" noProof="0" dirty="0">
                <a:ln>
                  <a:noFill/>
                </a:ln>
                <a:solidFill>
                  <a:srgbClr val="000000"/>
                </a:solidFill>
                <a:effectLst/>
                <a:uLnTx/>
                <a:uFillTx/>
                <a:latin typeface="+mn-ea"/>
                <a:cs typeface="+mn-ea"/>
                <a:sym typeface="+mn-lt"/>
              </a:rPr>
              <a:t>帧有两个意思。</a:t>
            </a:r>
          </a:p>
          <a:p>
            <a:pPr marL="1073150" marR="0" lvl="2" indent="-357188" algn="l" defTabSz="914400" rtl="0" eaLnBrk="1" fontAlgn="auto" latinLnBrk="0" hangingPunct="1">
              <a:spcBef>
                <a:spcPct val="0"/>
              </a:spcBef>
              <a:buClrTx/>
              <a:buSzTx/>
              <a:tabLst/>
              <a:defRPr/>
            </a:pPr>
            <a:r>
              <a:rPr kumimoji="0" lang="zh-CN" altLang="en-US" sz="2200" b="0" i="0" u="none" strike="noStrike" kern="1200" cap="none" spc="0" normalizeH="0" baseline="0" noProof="0" dirty="0">
                <a:ln>
                  <a:noFill/>
                </a:ln>
                <a:solidFill>
                  <a:srgbClr val="000000"/>
                </a:solidFill>
                <a:effectLst/>
                <a:uLnTx/>
                <a:uFillTx/>
                <a:cs typeface="+mn-ea"/>
                <a:sym typeface="+mn-lt"/>
              </a:rPr>
              <a:t>应答，表示接收方收到了编号在</a:t>
            </a:r>
            <a:r>
              <a:rPr kumimoji="0" lang="en-US" altLang="zh-CN" sz="2200" b="0" i="0" u="none" strike="noStrike" kern="1200" cap="none" spc="0" normalizeH="0" baseline="0" noProof="0" dirty="0">
                <a:ln>
                  <a:noFill/>
                </a:ln>
                <a:solidFill>
                  <a:srgbClr val="000000"/>
                </a:solidFill>
                <a:effectLst/>
                <a:uLnTx/>
                <a:uFillTx/>
                <a:cs typeface="+mn-ea"/>
                <a:sym typeface="+mn-lt"/>
              </a:rPr>
              <a:t>N(R)</a:t>
            </a:r>
            <a:r>
              <a:rPr kumimoji="0" lang="zh-CN" altLang="en-US" sz="2200" b="0" i="0" u="none" strike="noStrike" kern="1200" cap="none" spc="0" normalizeH="0" baseline="0" noProof="0" dirty="0">
                <a:ln>
                  <a:noFill/>
                </a:ln>
                <a:solidFill>
                  <a:srgbClr val="000000"/>
                </a:solidFill>
                <a:effectLst/>
                <a:uLnTx/>
                <a:uFillTx/>
                <a:cs typeface="+mn-ea"/>
                <a:sym typeface="+mn-lt"/>
              </a:rPr>
              <a:t>以前的所有帧。</a:t>
            </a:r>
          </a:p>
          <a:p>
            <a:pPr marL="1073150" marR="0" lvl="2" indent="-357188" algn="l" defTabSz="914400" rtl="0" eaLnBrk="1" fontAlgn="auto" latinLnBrk="0" hangingPunct="1">
              <a:spcBef>
                <a:spcPct val="0"/>
              </a:spcBef>
              <a:buClrTx/>
              <a:buSzTx/>
              <a:tabLst/>
              <a:defRPr/>
            </a:pPr>
            <a:r>
              <a:rPr kumimoji="0" lang="zh-CN" altLang="en-US" sz="2200" b="0" i="0" u="none" strike="noStrike" kern="1200" cap="none" spc="0" normalizeH="0" baseline="0" noProof="0" dirty="0">
                <a:ln>
                  <a:noFill/>
                </a:ln>
                <a:solidFill>
                  <a:srgbClr val="000000"/>
                </a:solidFill>
                <a:effectLst/>
                <a:uLnTx/>
                <a:uFillTx/>
                <a:cs typeface="+mn-ea"/>
                <a:sym typeface="+mn-lt"/>
              </a:rPr>
              <a:t>要求发送方暂停发送，直到发送方收到一个</a:t>
            </a:r>
            <a:r>
              <a:rPr kumimoji="0" lang="en-US" altLang="zh-CN" sz="2200" b="0" i="0" u="none" strike="noStrike" kern="1200" cap="none" spc="0" normalizeH="0" baseline="0" noProof="0" dirty="0">
                <a:ln>
                  <a:noFill/>
                </a:ln>
                <a:solidFill>
                  <a:srgbClr val="000000"/>
                </a:solidFill>
                <a:effectLst/>
                <a:uLnTx/>
                <a:uFillTx/>
                <a:cs typeface="+mn-ea"/>
                <a:sym typeface="+mn-lt"/>
              </a:rPr>
              <a:t>RR</a:t>
            </a:r>
            <a:r>
              <a:rPr kumimoji="0" lang="zh-CN" altLang="en-US" sz="2200" b="0" i="0" u="none" strike="noStrike" kern="1200" cap="none" spc="0" normalizeH="0" baseline="0" noProof="0" dirty="0">
                <a:ln>
                  <a:noFill/>
                </a:ln>
                <a:solidFill>
                  <a:srgbClr val="000000"/>
                </a:solidFill>
                <a:effectLst/>
                <a:uLnTx/>
                <a:uFillTx/>
                <a:cs typeface="+mn-ea"/>
                <a:sym typeface="+mn-lt"/>
              </a:rPr>
              <a:t>帧为止。</a:t>
            </a:r>
          </a:p>
          <a:p>
            <a:pPr marL="715963" lvl="1" indent="-358775">
              <a:spcBef>
                <a:spcPct val="0"/>
              </a:spcBef>
              <a:defRPr/>
            </a:pPr>
            <a:r>
              <a:rPr lang="zh-CN" altLang="en-US" dirty="0">
                <a:solidFill>
                  <a:srgbClr val="000000"/>
                </a:solidFill>
                <a:latin typeface="+mn-ea"/>
                <a:cs typeface="+mn-ea"/>
                <a:sym typeface="+mn-lt"/>
              </a:rPr>
              <a:t>选择</a:t>
            </a:r>
            <a:r>
              <a:rPr lang="en-US" altLang="zh-CN" dirty="0">
                <a:solidFill>
                  <a:srgbClr val="000000"/>
                </a:solidFill>
                <a:latin typeface="+mn-ea"/>
                <a:cs typeface="+mn-ea"/>
                <a:sym typeface="+mn-lt"/>
              </a:rPr>
              <a:t>(SEL) </a:t>
            </a:r>
            <a:r>
              <a:rPr lang="zh-CN" altLang="en-US" dirty="0">
                <a:solidFill>
                  <a:srgbClr val="000000"/>
                </a:solidFill>
                <a:latin typeface="+mn-ea"/>
                <a:cs typeface="+mn-ea"/>
                <a:sym typeface="+mn-lt"/>
              </a:rPr>
              <a:t>：当主站点想要向某个从站点发送数据时，它通过发送一个</a:t>
            </a:r>
            <a:r>
              <a:rPr lang="en-US" altLang="zh-CN" dirty="0">
                <a:solidFill>
                  <a:srgbClr val="000000"/>
                </a:solidFill>
                <a:latin typeface="+mn-ea"/>
                <a:cs typeface="+mn-ea"/>
                <a:sym typeface="+mn-lt"/>
              </a:rPr>
              <a:t>P/F</a:t>
            </a:r>
            <a:r>
              <a:rPr lang="zh-CN" altLang="en-US" dirty="0">
                <a:solidFill>
                  <a:srgbClr val="000000"/>
                </a:solidFill>
                <a:latin typeface="+mn-ea"/>
                <a:cs typeface="+mn-ea"/>
                <a:sym typeface="+mn-lt"/>
              </a:rPr>
              <a:t>位置</a:t>
            </a:r>
            <a:r>
              <a:rPr lang="en-US" altLang="zh-CN" dirty="0">
                <a:solidFill>
                  <a:srgbClr val="000000"/>
                </a:solidFill>
                <a:latin typeface="+mn-ea"/>
                <a:cs typeface="+mn-ea"/>
                <a:sym typeface="+mn-lt"/>
              </a:rPr>
              <a:t>1</a:t>
            </a:r>
            <a:r>
              <a:rPr lang="zh-CN" altLang="en-US" dirty="0">
                <a:solidFill>
                  <a:srgbClr val="000000"/>
                </a:solidFill>
                <a:latin typeface="+mn-ea"/>
                <a:cs typeface="+mn-ea"/>
                <a:sym typeface="+mn-lt"/>
              </a:rPr>
              <a:t>的</a:t>
            </a:r>
            <a:r>
              <a:rPr lang="en-US" altLang="zh-CN" dirty="0">
                <a:solidFill>
                  <a:srgbClr val="000000"/>
                </a:solidFill>
                <a:latin typeface="+mn-ea"/>
                <a:cs typeface="+mn-ea"/>
                <a:sym typeface="+mn-lt"/>
              </a:rPr>
              <a:t>RNR</a:t>
            </a:r>
            <a:r>
              <a:rPr lang="zh-CN" altLang="en-US" dirty="0">
                <a:solidFill>
                  <a:srgbClr val="000000"/>
                </a:solidFill>
                <a:latin typeface="+mn-ea"/>
                <a:cs typeface="+mn-ea"/>
                <a:sym typeface="+mn-lt"/>
              </a:rPr>
              <a:t>帧来通知从站点。</a:t>
            </a:r>
          </a:p>
          <a:p>
            <a:pPr marL="715963" lvl="1" indent="-358775">
              <a:spcBef>
                <a:spcPct val="0"/>
              </a:spcBef>
              <a:defRPr/>
            </a:pPr>
            <a:r>
              <a:rPr lang="zh-CN" altLang="en-US" dirty="0">
                <a:solidFill>
                  <a:srgbClr val="000000"/>
                </a:solidFill>
                <a:latin typeface="+mn-ea"/>
                <a:cs typeface="+mn-ea"/>
                <a:sym typeface="+mn-lt"/>
              </a:rPr>
              <a:t>对选择的否定应答</a:t>
            </a:r>
            <a:r>
              <a:rPr lang="en-US" altLang="zh-CN" dirty="0">
                <a:solidFill>
                  <a:srgbClr val="000000"/>
                </a:solidFill>
                <a:latin typeface="+mn-ea"/>
                <a:cs typeface="+mn-ea"/>
                <a:sym typeface="+mn-lt"/>
              </a:rPr>
              <a:t>(SEL.NAK) </a:t>
            </a:r>
            <a:r>
              <a:rPr lang="zh-CN" altLang="en-US" dirty="0">
                <a:solidFill>
                  <a:srgbClr val="000000"/>
                </a:solidFill>
                <a:latin typeface="+mn-ea"/>
                <a:cs typeface="+mn-ea"/>
                <a:sym typeface="+mn-lt"/>
              </a:rPr>
              <a:t>：当选择的从设备不能接收数据时，它回答一个</a:t>
            </a:r>
            <a:r>
              <a:rPr lang="en-US" altLang="zh-CN" dirty="0">
                <a:solidFill>
                  <a:srgbClr val="000000"/>
                </a:solidFill>
                <a:latin typeface="+mn-ea"/>
                <a:cs typeface="+mn-ea"/>
                <a:sym typeface="+mn-lt"/>
              </a:rPr>
              <a:t>P/F</a:t>
            </a:r>
            <a:r>
              <a:rPr lang="zh-CN" altLang="en-US" dirty="0">
                <a:solidFill>
                  <a:srgbClr val="000000"/>
                </a:solidFill>
                <a:latin typeface="+mn-ea"/>
                <a:cs typeface="+mn-ea"/>
                <a:sym typeface="+mn-lt"/>
              </a:rPr>
              <a:t>置</a:t>
            </a:r>
            <a:r>
              <a:rPr lang="en-US" altLang="zh-CN" dirty="0">
                <a:solidFill>
                  <a:srgbClr val="000000"/>
                </a:solidFill>
                <a:latin typeface="+mn-ea"/>
                <a:cs typeface="+mn-ea"/>
                <a:sym typeface="+mn-lt"/>
              </a:rPr>
              <a:t>1</a:t>
            </a:r>
            <a:r>
              <a:rPr lang="zh-CN" altLang="en-US" dirty="0">
                <a:solidFill>
                  <a:srgbClr val="000000"/>
                </a:solidFill>
                <a:latin typeface="+mn-ea"/>
                <a:cs typeface="+mn-ea"/>
                <a:sym typeface="+mn-lt"/>
              </a:rPr>
              <a:t>的</a:t>
            </a:r>
            <a:r>
              <a:rPr lang="en-US" altLang="zh-CN" dirty="0">
                <a:solidFill>
                  <a:srgbClr val="000000"/>
                </a:solidFill>
                <a:latin typeface="+mn-ea"/>
                <a:cs typeface="+mn-ea"/>
                <a:sym typeface="+mn-lt"/>
              </a:rPr>
              <a:t>RNR</a:t>
            </a:r>
            <a:r>
              <a:rPr lang="zh-CN" altLang="en-US" dirty="0">
                <a:solidFill>
                  <a:srgbClr val="000000"/>
                </a:solidFill>
                <a:latin typeface="+mn-ea"/>
                <a:cs typeface="+mn-ea"/>
                <a:sym typeface="+mn-lt"/>
              </a:rPr>
              <a:t>帧。</a:t>
            </a:r>
          </a:p>
          <a:p>
            <a:endParaRPr lang="zh-CN" altLang="en-US" dirty="0"/>
          </a:p>
        </p:txBody>
      </p:sp>
      <p:sp>
        <p:nvSpPr>
          <p:cNvPr id="4" name="灯片编号占位符 3">
            <a:extLst>
              <a:ext uri="{FF2B5EF4-FFF2-40B4-BE49-F238E27FC236}">
                <a16:creationId xmlns:a16="http://schemas.microsoft.com/office/drawing/2014/main" id="{646B507A-FF49-2ADC-0B19-A80D2F59940B}"/>
              </a:ext>
            </a:extLst>
          </p:cNvPr>
          <p:cNvSpPr>
            <a:spLocks noGrp="1"/>
          </p:cNvSpPr>
          <p:nvPr>
            <p:ph type="sldNum" sz="quarter" idx="12"/>
          </p:nvPr>
        </p:nvSpPr>
        <p:spPr/>
        <p:txBody>
          <a:bodyPr/>
          <a:lstStyle/>
          <a:p>
            <a:fld id="{C8BB1146-E542-4D4E-B8E9-6919A11DDD48}" type="slidenum">
              <a:rPr lang="en-US" smtClean="0"/>
              <a:t>96</a:t>
            </a:fld>
            <a:endParaRPr lang="en-US"/>
          </a:p>
        </p:txBody>
      </p:sp>
    </p:spTree>
    <p:extLst>
      <p:ext uri="{BB962C8B-B14F-4D97-AF65-F5344CB8AC3E}">
        <p14:creationId xmlns:p14="http://schemas.microsoft.com/office/powerpoint/2010/main" val="21699732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E0F3D4-CB16-0B8B-4122-2D2F4931716A}"/>
              </a:ext>
            </a:extLst>
          </p:cNvPr>
          <p:cNvSpPr>
            <a:spLocks noGrp="1"/>
          </p:cNvSpPr>
          <p:nvPr>
            <p:ph type="title"/>
          </p:nvPr>
        </p:nvSpPr>
        <p:spPr/>
        <p:txBody>
          <a:bodyPr>
            <a:normAutofit/>
          </a:bodyPr>
          <a:lstStyle/>
          <a:p>
            <a:r>
              <a:rPr kumimoji="0" lang="en-US" altLang="zh-CN" sz="3200" b="0" i="0" u="none" strike="noStrike" kern="1200" cap="none" spc="0" normalizeH="0" baseline="0" noProof="0" dirty="0">
                <a:ln>
                  <a:noFill/>
                </a:ln>
                <a:solidFill>
                  <a:srgbClr val="000000"/>
                </a:solidFill>
                <a:effectLst/>
                <a:uLnTx/>
                <a:uFillTx/>
                <a:latin typeface="+mn-lt"/>
                <a:ea typeface="+mn-ea"/>
                <a:cs typeface="+mn-ea"/>
                <a:sym typeface="+mn-lt"/>
              </a:rPr>
              <a:t>S-</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监控帧：</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REJ</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帧和</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SREJ</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帧</a:t>
            </a:r>
            <a:endParaRPr lang="zh-CN" altLang="en-US" dirty="0"/>
          </a:p>
        </p:txBody>
      </p:sp>
      <p:sp>
        <p:nvSpPr>
          <p:cNvPr id="3" name="内容占位符 2">
            <a:extLst>
              <a:ext uri="{FF2B5EF4-FFF2-40B4-BE49-F238E27FC236}">
                <a16:creationId xmlns:a16="http://schemas.microsoft.com/office/drawing/2014/main" id="{3A00C3CC-91B6-8937-6470-8A6D33234E31}"/>
              </a:ext>
            </a:extLst>
          </p:cNvPr>
          <p:cNvSpPr>
            <a:spLocks noGrp="1"/>
          </p:cNvSpPr>
          <p:nvPr>
            <p:ph idx="1"/>
          </p:nvPr>
        </p:nvSpPr>
        <p:spPr/>
        <p:txBody>
          <a:bodyPr/>
          <a:lstStyle/>
          <a:p>
            <a:pPr marR="0" lvl="0" algn="l" defTabSz="914400" rtl="0" eaLnBrk="1" fontAlgn="auto" latinLnBrk="0" hangingPunct="1">
              <a:spcBef>
                <a:spcPct val="0"/>
              </a:spcBef>
              <a:buClrTx/>
              <a:buSzTx/>
              <a:tabLst/>
              <a:defRPr/>
            </a:pPr>
            <a:r>
              <a:rPr kumimoji="0" lang="zh-CN" altLang="en-US" b="0" i="0" u="none" strike="noStrike" kern="1200" cap="none" spc="0" normalizeH="0" baseline="0" noProof="0" dirty="0">
                <a:ln>
                  <a:noFill/>
                </a:ln>
                <a:solidFill>
                  <a:srgbClr val="000000"/>
                </a:solidFill>
                <a:effectLst/>
                <a:uLnTx/>
                <a:uFillTx/>
                <a:latin typeface="+mn-ea"/>
                <a:cs typeface="+mn-ea"/>
                <a:sym typeface="+mn-lt"/>
              </a:rPr>
              <a:t>拒绝 </a:t>
            </a:r>
            <a:r>
              <a:rPr kumimoji="0" lang="en-US" altLang="zh-CN" b="0" i="0" u="none" strike="noStrike" kern="1200" cap="none" spc="0" normalizeH="0" baseline="0" noProof="0" dirty="0">
                <a:ln>
                  <a:noFill/>
                </a:ln>
                <a:solidFill>
                  <a:srgbClr val="000000"/>
                </a:solidFill>
                <a:effectLst/>
                <a:uLnTx/>
                <a:uFillTx/>
                <a:latin typeface="+mn-ea"/>
                <a:cs typeface="+mn-ea"/>
                <a:sym typeface="+mn-lt"/>
              </a:rPr>
              <a:t>REJ</a:t>
            </a:r>
            <a:r>
              <a:rPr kumimoji="0" lang="zh-CN" altLang="en-US" b="0" i="0" u="none" strike="noStrike" kern="1200" cap="none" spc="0" normalizeH="0" baseline="0" noProof="0" dirty="0">
                <a:ln>
                  <a:noFill/>
                </a:ln>
                <a:solidFill>
                  <a:srgbClr val="000000"/>
                </a:solidFill>
                <a:effectLst/>
                <a:uLnTx/>
                <a:uFillTx/>
                <a:latin typeface="+mn-ea"/>
                <a:cs typeface="+mn-ea"/>
                <a:sym typeface="+mn-lt"/>
              </a:rPr>
              <a:t>帧</a:t>
            </a:r>
            <a:endParaRPr kumimoji="0" lang="en-US" altLang="zh-CN" b="0" i="0" u="none" strike="noStrike" kern="1200" cap="none" spc="0" normalizeH="0" baseline="0" noProof="0" dirty="0">
              <a:ln>
                <a:noFill/>
              </a:ln>
              <a:solidFill>
                <a:srgbClr val="000000"/>
              </a:solidFill>
              <a:effectLst/>
              <a:uLnTx/>
              <a:uFillTx/>
              <a:latin typeface="+mn-ea"/>
              <a:cs typeface="+mn-ea"/>
              <a:sym typeface="+mn-lt"/>
            </a:endParaRPr>
          </a:p>
          <a:p>
            <a:pPr marL="611187" marR="0" lvl="0" indent="-342900" algn="l" defTabSz="914400" rtl="0" eaLnBrk="1" fontAlgn="auto" latinLnBrk="0" hangingPunct="1">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在回退</a:t>
            </a:r>
            <a:r>
              <a:rPr kumimoji="0" lang="en-US" altLang="zh-CN" sz="2000" b="0" i="0" u="none" strike="noStrike" kern="1200" cap="none" spc="0" normalizeH="0" baseline="0" noProof="0" dirty="0">
                <a:ln>
                  <a:noFill/>
                </a:ln>
                <a:solidFill>
                  <a:srgbClr val="000000"/>
                </a:solidFill>
                <a:effectLst/>
                <a:uLnTx/>
                <a:uFillTx/>
                <a:latin typeface="+mn-ea"/>
                <a:cs typeface="+mn-ea"/>
                <a:sym typeface="+mn-lt"/>
              </a:rPr>
              <a:t>N</a:t>
            </a: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自动重传请求中，当接收方没有要发送的数据用来捎带应答信息时，返回的一个否定应答帧。</a:t>
            </a:r>
            <a:endParaRPr kumimoji="0" lang="en-US" altLang="zh-CN" sz="2000" b="0" i="0" u="none" strike="noStrike" kern="1200" cap="none" spc="0" normalizeH="0" baseline="0" noProof="0" dirty="0">
              <a:ln>
                <a:noFill/>
              </a:ln>
              <a:solidFill>
                <a:srgbClr val="000000"/>
              </a:solidFill>
              <a:effectLst/>
              <a:uLnTx/>
              <a:uFillTx/>
              <a:latin typeface="+mn-ea"/>
              <a:cs typeface="+mn-ea"/>
              <a:sym typeface="+mn-lt"/>
            </a:endParaRPr>
          </a:p>
          <a:p>
            <a:pPr marL="611187" marR="0" lvl="0" indent="-342900" algn="l" defTabSz="914400" rtl="0" eaLnBrk="1" fontAlgn="auto" latinLnBrk="0" hangingPunct="1">
              <a:spcBef>
                <a:spcPct val="0"/>
              </a:spcBef>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在</a:t>
            </a:r>
            <a:r>
              <a:rPr kumimoji="0" lang="en-US" altLang="zh-CN" sz="2000" b="0" i="0" u="none" strike="noStrike" kern="1200" cap="none" spc="0" normalizeH="0" baseline="0" noProof="0" dirty="0">
                <a:ln>
                  <a:noFill/>
                </a:ln>
                <a:solidFill>
                  <a:srgbClr val="000000"/>
                </a:solidFill>
                <a:effectLst/>
                <a:uLnTx/>
                <a:uFillTx/>
                <a:latin typeface="+mn-ea"/>
                <a:cs typeface="+mn-ea"/>
                <a:sym typeface="+mn-lt"/>
              </a:rPr>
              <a:t>REJ</a:t>
            </a: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帧中，</a:t>
            </a:r>
            <a:r>
              <a:rPr kumimoji="0" lang="en-US" altLang="zh-CN" sz="2000" b="0" i="0" u="none" strike="noStrike" kern="1200" cap="none" spc="0" normalizeH="0" baseline="0" noProof="0" dirty="0">
                <a:ln>
                  <a:noFill/>
                </a:ln>
                <a:solidFill>
                  <a:srgbClr val="000000"/>
                </a:solidFill>
                <a:effectLst/>
                <a:uLnTx/>
                <a:uFillTx/>
                <a:latin typeface="+mn-ea"/>
                <a:cs typeface="+mn-ea"/>
                <a:sym typeface="+mn-lt"/>
              </a:rPr>
              <a:t>N(R)</a:t>
            </a:r>
            <a:r>
              <a:rPr kumimoji="0" lang="zh-CN" altLang="en-US" sz="2000" b="0" i="0" u="none" strike="noStrike" kern="1200" cap="none" spc="0" normalizeH="0" baseline="0" noProof="0" dirty="0">
                <a:ln>
                  <a:noFill/>
                </a:ln>
                <a:solidFill>
                  <a:srgbClr val="000000"/>
                </a:solidFill>
                <a:effectLst/>
                <a:uLnTx/>
                <a:uFillTx/>
                <a:latin typeface="+mn-ea"/>
                <a:cs typeface="+mn-ea"/>
                <a:sym typeface="+mn-lt"/>
              </a:rPr>
              <a:t>域指明了损坏帧的序号，损坏帧及其以后所有帧必须重发。</a:t>
            </a:r>
            <a:endParaRPr kumimoji="0" lang="en-US" altLang="zh-CN" sz="2000" b="0" i="0" u="none" strike="noStrike" kern="1200" cap="none" spc="0" normalizeH="0" baseline="0" noProof="0" dirty="0">
              <a:ln>
                <a:noFill/>
              </a:ln>
              <a:solidFill>
                <a:srgbClr val="000000"/>
              </a:solidFill>
              <a:effectLst/>
              <a:uLnTx/>
              <a:uFillTx/>
              <a:latin typeface="+mn-ea"/>
              <a:cs typeface="+mn-ea"/>
              <a:sym typeface="+mn-lt"/>
            </a:endParaRPr>
          </a:p>
          <a:p>
            <a:pPr>
              <a:spcBef>
                <a:spcPct val="0"/>
              </a:spcBef>
              <a:defRPr/>
            </a:pPr>
            <a:r>
              <a:rPr lang="zh-CN" altLang="en-US" dirty="0">
                <a:solidFill>
                  <a:srgbClr val="000000"/>
                </a:solidFill>
                <a:latin typeface="+mn-ea"/>
                <a:cs typeface="+mn-ea"/>
                <a:sym typeface="+mn-lt"/>
              </a:rPr>
              <a:t>选择拒绝 </a:t>
            </a:r>
            <a:r>
              <a:rPr lang="en-US" altLang="zh-CN" dirty="0">
                <a:solidFill>
                  <a:srgbClr val="000000"/>
                </a:solidFill>
                <a:latin typeface="+mn-ea"/>
                <a:cs typeface="+mn-ea"/>
                <a:sym typeface="+mn-lt"/>
              </a:rPr>
              <a:t>SREJ </a:t>
            </a:r>
            <a:r>
              <a:rPr lang="zh-CN" altLang="en-US" dirty="0">
                <a:solidFill>
                  <a:srgbClr val="000000"/>
                </a:solidFill>
                <a:latin typeface="+mn-ea"/>
                <a:cs typeface="+mn-ea"/>
                <a:sym typeface="+mn-lt"/>
              </a:rPr>
              <a:t>帧</a:t>
            </a:r>
            <a:endParaRPr lang="en-US" altLang="zh-CN" dirty="0">
              <a:solidFill>
                <a:srgbClr val="000000"/>
              </a:solidFill>
              <a:latin typeface="+mn-ea"/>
              <a:cs typeface="+mn-ea"/>
              <a:sym typeface="+mn-lt"/>
            </a:endParaRPr>
          </a:p>
          <a:p>
            <a:pPr marL="611187" indent="-342900">
              <a:spcBef>
                <a:spcPct val="0"/>
              </a:spcBef>
              <a:buFont typeface="Wingdings" panose="05000000000000000000" pitchFamily="2" charset="2"/>
              <a:buChar char="Ø"/>
              <a:defRPr/>
            </a:pPr>
            <a:r>
              <a:rPr lang="zh-CN" altLang="en-US" sz="2000" dirty="0">
                <a:solidFill>
                  <a:srgbClr val="000000"/>
                </a:solidFill>
                <a:latin typeface="+mn-ea"/>
                <a:cs typeface="+mn-ea"/>
                <a:sym typeface="+mn-lt"/>
              </a:rPr>
              <a:t>在选择拒绝自动重复请求中，当接收方收到一个损坏帧时，它用一个选择拒绝帧告诉发送方哪一帧被损坏。</a:t>
            </a:r>
            <a:endParaRPr lang="en-US" altLang="zh-CN" sz="2000" dirty="0">
              <a:solidFill>
                <a:srgbClr val="000000"/>
              </a:solidFill>
              <a:latin typeface="+mn-ea"/>
              <a:cs typeface="+mn-ea"/>
              <a:sym typeface="+mn-lt"/>
            </a:endParaRPr>
          </a:p>
          <a:p>
            <a:pPr marL="611187" indent="-342900">
              <a:spcBef>
                <a:spcPct val="0"/>
              </a:spcBef>
              <a:buFont typeface="Wingdings" panose="05000000000000000000" pitchFamily="2" charset="2"/>
              <a:buChar char="Ø"/>
              <a:defRPr/>
            </a:pPr>
            <a:r>
              <a:rPr lang="en-US" altLang="zh-CN" sz="2000" dirty="0">
                <a:solidFill>
                  <a:srgbClr val="000000"/>
                </a:solidFill>
                <a:latin typeface="+mn-ea"/>
                <a:cs typeface="+mn-ea"/>
                <a:sym typeface="+mn-lt"/>
              </a:rPr>
              <a:t>N(R)</a:t>
            </a:r>
            <a:r>
              <a:rPr lang="zh-CN" altLang="en-US" sz="2000" dirty="0">
                <a:solidFill>
                  <a:srgbClr val="000000"/>
                </a:solidFill>
                <a:latin typeface="+mn-ea"/>
                <a:cs typeface="+mn-ea"/>
                <a:sym typeface="+mn-lt"/>
              </a:rPr>
              <a:t>指明了被损坏帧的编号。被损坏的帧需要重发。</a:t>
            </a:r>
          </a:p>
          <a:p>
            <a:endParaRPr lang="zh-CN" altLang="en-US" dirty="0"/>
          </a:p>
        </p:txBody>
      </p:sp>
      <p:sp>
        <p:nvSpPr>
          <p:cNvPr id="4" name="灯片编号占位符 3">
            <a:extLst>
              <a:ext uri="{FF2B5EF4-FFF2-40B4-BE49-F238E27FC236}">
                <a16:creationId xmlns:a16="http://schemas.microsoft.com/office/drawing/2014/main" id="{94B67FCB-3813-EF39-C512-AFEBD5EC6D54}"/>
              </a:ext>
            </a:extLst>
          </p:cNvPr>
          <p:cNvSpPr>
            <a:spLocks noGrp="1"/>
          </p:cNvSpPr>
          <p:nvPr>
            <p:ph type="sldNum" sz="quarter" idx="12"/>
          </p:nvPr>
        </p:nvSpPr>
        <p:spPr/>
        <p:txBody>
          <a:bodyPr/>
          <a:lstStyle/>
          <a:p>
            <a:fld id="{C8BB1146-E542-4D4E-B8E9-6919A11DDD48}" type="slidenum">
              <a:rPr lang="en-US" smtClean="0"/>
              <a:t>97</a:t>
            </a:fld>
            <a:endParaRPr lang="en-US"/>
          </a:p>
        </p:txBody>
      </p:sp>
    </p:spTree>
    <p:extLst>
      <p:ext uri="{BB962C8B-B14F-4D97-AF65-F5344CB8AC3E}">
        <p14:creationId xmlns:p14="http://schemas.microsoft.com/office/powerpoint/2010/main" val="19757152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6026D-1F57-AD0C-D277-D0F5E2559896}"/>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U-</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无编号帧的种类及意义</a:t>
            </a:r>
            <a:endParaRPr lang="zh-CN" altLang="en-US" dirty="0"/>
          </a:p>
        </p:txBody>
      </p:sp>
      <p:sp>
        <p:nvSpPr>
          <p:cNvPr id="3" name="内容占位符 2">
            <a:extLst>
              <a:ext uri="{FF2B5EF4-FFF2-40B4-BE49-F238E27FC236}">
                <a16:creationId xmlns:a16="http://schemas.microsoft.com/office/drawing/2014/main" id="{3B07FE0C-AE72-D945-30FC-0C03961F303D}"/>
              </a:ext>
            </a:extLst>
          </p:cNvPr>
          <p:cNvSpPr>
            <a:spLocks noGrp="1"/>
          </p:cNvSpPr>
          <p:nvPr>
            <p:ph idx="1"/>
          </p:nvPr>
        </p:nvSpPr>
        <p:spPr/>
        <p:txBody>
          <a:bodyPr/>
          <a:lstStyle/>
          <a:p>
            <a:pPr marR="0" lvl="0" algn="l" defTabSz="914400" rtl="0" eaLnBrk="1" fontAlgn="auto" latinLnBrk="0" hangingPunct="1">
              <a:spcBef>
                <a:spcPct val="0"/>
              </a:spcBef>
              <a:buClrTx/>
              <a:buSzTx/>
              <a:tabLst/>
              <a:defRPr/>
            </a:pP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U-</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无编号帧是用来在互连设备之间交换会话管理信息和控制信息的。</a:t>
            </a:r>
          </a:p>
          <a:p>
            <a:pPr marR="0" lvl="0" algn="l" defTabSz="914400" rtl="0" eaLnBrk="1" fontAlgn="auto" latinLnBrk="0" hangingPunct="1">
              <a:spcBef>
                <a:spcPct val="0"/>
              </a:spcBef>
              <a:buClrTx/>
              <a:buSzTx/>
              <a:tabLst/>
              <a:defRPr/>
            </a:pP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U-</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无编号帧的控制字段中有</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5</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位编码位，这</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5</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个编码位可用来表示</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32</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种不同类型的无编号帧。包含</a:t>
            </a:r>
            <a:r>
              <a:rPr kumimoji="0" lang="en-US" altLang="zh-CN" sz="2400" b="0" i="0" u="none" strike="noStrike" kern="1200" cap="none" spc="0" normalizeH="0" baseline="0" noProof="0" dirty="0">
                <a:ln>
                  <a:noFill/>
                </a:ln>
                <a:solidFill>
                  <a:srgbClr val="000000"/>
                </a:solidFill>
                <a:effectLst/>
                <a:uLnTx/>
                <a:uFillTx/>
                <a:latin typeface="+mn-ea"/>
                <a:cs typeface="+mn-ea"/>
                <a:sym typeface="+mn-lt"/>
              </a:rPr>
              <a:t>5</a:t>
            </a:r>
            <a:r>
              <a:rPr kumimoji="0" lang="zh-CN" altLang="en-US" sz="2400" b="0" i="0" u="none" strike="noStrike" kern="1200" cap="none" spc="0" normalizeH="0" baseline="0" noProof="0" dirty="0">
                <a:ln>
                  <a:noFill/>
                </a:ln>
                <a:solidFill>
                  <a:srgbClr val="000000"/>
                </a:solidFill>
                <a:effectLst/>
                <a:uLnTx/>
                <a:uFillTx/>
                <a:latin typeface="+mn-ea"/>
                <a:cs typeface="+mn-ea"/>
                <a:sym typeface="+mn-lt"/>
              </a:rPr>
              <a:t>个基本功能类：</a:t>
            </a:r>
          </a:p>
          <a:p>
            <a:pPr marL="536575" marR="0" lvl="1" indent="-271463" algn="l" defTabSz="914400" rtl="0" eaLnBrk="1" fontAlgn="auto" latinLnBrk="0" hangingPunct="1">
              <a:spcBef>
                <a:spcPct val="0"/>
              </a:spcBef>
              <a:buClrTx/>
              <a:buSzTx/>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方式设置</a:t>
            </a:r>
          </a:p>
          <a:p>
            <a:pPr marL="536575" marR="0" lvl="1" indent="-271463" algn="l" defTabSz="914400" rtl="0" eaLnBrk="1" fontAlgn="auto" latinLnBrk="0" hangingPunct="1">
              <a:spcBef>
                <a:spcPct val="0"/>
              </a:spcBef>
              <a:buClrTx/>
              <a:buSzTx/>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无序号交互</a:t>
            </a:r>
          </a:p>
          <a:p>
            <a:pPr marL="536575" marR="0" lvl="1" indent="-271463" algn="l" defTabSz="914400" rtl="0" eaLnBrk="1" fontAlgn="auto" latinLnBrk="0" hangingPunct="1">
              <a:spcBef>
                <a:spcPct val="0"/>
              </a:spcBef>
              <a:buClrTx/>
              <a:buSzTx/>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断开连接</a:t>
            </a:r>
          </a:p>
          <a:p>
            <a:pPr marL="536575" marR="0" lvl="1" indent="-271463" algn="l" defTabSz="914400" rtl="0" eaLnBrk="1" fontAlgn="auto" latinLnBrk="0" hangingPunct="1">
              <a:spcBef>
                <a:spcPct val="0"/>
              </a:spcBef>
              <a:buClrTx/>
              <a:buSzTx/>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启动模式</a:t>
            </a:r>
          </a:p>
          <a:p>
            <a:pPr marL="536575" marR="0" lvl="1" indent="-271463" algn="l" defTabSz="914400" rtl="0" eaLnBrk="1" fontAlgn="auto" latinLnBrk="0" hangingPunct="1">
              <a:spcBef>
                <a:spcPct val="0"/>
              </a:spcBef>
              <a:buClrTx/>
              <a:buSzTx/>
              <a:tabLst/>
              <a:defRPr/>
            </a:pPr>
            <a:r>
              <a:rPr kumimoji="0" lang="zh-CN" altLang="en-US" sz="2000" b="0" i="0" u="none" strike="noStrike" kern="1200" cap="none" spc="0" normalizeH="0" baseline="0" noProof="0" dirty="0">
                <a:ln>
                  <a:noFill/>
                </a:ln>
                <a:solidFill>
                  <a:srgbClr val="000000"/>
                </a:solidFill>
                <a:effectLst/>
                <a:uLnTx/>
                <a:uFillTx/>
                <a:cs typeface="+mn-ea"/>
                <a:sym typeface="+mn-lt"/>
              </a:rPr>
              <a:t>混杂形式</a:t>
            </a:r>
            <a:endParaRPr lang="zh-CN" altLang="en-US" dirty="0"/>
          </a:p>
        </p:txBody>
      </p:sp>
      <p:sp>
        <p:nvSpPr>
          <p:cNvPr id="4" name="灯片编号占位符 3">
            <a:extLst>
              <a:ext uri="{FF2B5EF4-FFF2-40B4-BE49-F238E27FC236}">
                <a16:creationId xmlns:a16="http://schemas.microsoft.com/office/drawing/2014/main" id="{B55E18E5-515D-596B-12C4-4D9BABC21F37}"/>
              </a:ext>
            </a:extLst>
          </p:cNvPr>
          <p:cNvSpPr>
            <a:spLocks noGrp="1"/>
          </p:cNvSpPr>
          <p:nvPr>
            <p:ph type="sldNum" sz="quarter" idx="12"/>
          </p:nvPr>
        </p:nvSpPr>
        <p:spPr/>
        <p:txBody>
          <a:bodyPr/>
          <a:lstStyle/>
          <a:p>
            <a:fld id="{C8BB1146-E542-4D4E-B8E9-6919A11DDD48}" type="slidenum">
              <a:rPr lang="en-US" smtClean="0"/>
              <a:t>98</a:t>
            </a:fld>
            <a:endParaRPr lang="en-US"/>
          </a:p>
        </p:txBody>
      </p:sp>
    </p:spTree>
    <p:extLst>
      <p:ext uri="{BB962C8B-B14F-4D97-AF65-F5344CB8AC3E}">
        <p14:creationId xmlns:p14="http://schemas.microsoft.com/office/powerpoint/2010/main" val="9263653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E1D8D9-5158-7077-A50F-E509953C2EC8}"/>
              </a:ext>
            </a:extLst>
          </p:cNvPr>
          <p:cNvSpPr>
            <a:spLocks noGrp="1"/>
          </p:cNvSpPr>
          <p:nvPr>
            <p:ph type="title"/>
          </p:nvPr>
        </p:nvSpPr>
        <p:spPr/>
        <p:txBody>
          <a:bodyPr>
            <a:normAutofit/>
          </a:bodyPr>
          <a:lstStyle/>
          <a:p>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HDLC</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协议的通信实例：查询</a:t>
            </a:r>
            <a:r>
              <a:rPr kumimoji="0" lang="en-US" altLang="zh-CN" sz="3200" b="1" i="0" u="none" strike="noStrike" kern="1200" cap="none" spc="0" normalizeH="0" baseline="0" noProof="0" dirty="0">
                <a:ln>
                  <a:noFill/>
                </a:ln>
                <a:solidFill>
                  <a:srgbClr val="000000"/>
                </a:solidFill>
                <a:effectLst/>
                <a:uLnTx/>
                <a:uFillTx/>
                <a:latin typeface="+mn-lt"/>
                <a:ea typeface="+mn-ea"/>
                <a:cs typeface="+mn-ea"/>
                <a:sym typeface="+mn-lt"/>
              </a:rPr>
              <a:t>/</a:t>
            </a:r>
            <a:r>
              <a:rPr kumimoji="0" lang="zh-CN" altLang="en-US" sz="3200" b="1" i="0" u="none" strike="noStrike" kern="1200" cap="none" spc="0" normalizeH="0" baseline="0" noProof="0" dirty="0">
                <a:ln>
                  <a:noFill/>
                </a:ln>
                <a:solidFill>
                  <a:srgbClr val="000000"/>
                </a:solidFill>
                <a:effectLst/>
                <a:uLnTx/>
                <a:uFillTx/>
                <a:latin typeface="+mn-lt"/>
                <a:ea typeface="+mn-ea"/>
                <a:cs typeface="+mn-ea"/>
                <a:sym typeface="+mn-lt"/>
              </a:rPr>
              <a:t>响应</a:t>
            </a:r>
            <a:endParaRPr lang="zh-CN" altLang="en-US" dirty="0"/>
          </a:p>
        </p:txBody>
      </p:sp>
      <p:sp>
        <p:nvSpPr>
          <p:cNvPr id="4" name="灯片编号占位符 3">
            <a:extLst>
              <a:ext uri="{FF2B5EF4-FFF2-40B4-BE49-F238E27FC236}">
                <a16:creationId xmlns:a16="http://schemas.microsoft.com/office/drawing/2014/main" id="{20816ADF-C173-6377-3983-D2E5032EC55E}"/>
              </a:ext>
            </a:extLst>
          </p:cNvPr>
          <p:cNvSpPr>
            <a:spLocks noGrp="1"/>
          </p:cNvSpPr>
          <p:nvPr>
            <p:ph type="sldNum" sz="quarter" idx="12"/>
          </p:nvPr>
        </p:nvSpPr>
        <p:spPr/>
        <p:txBody>
          <a:bodyPr/>
          <a:lstStyle/>
          <a:p>
            <a:fld id="{C8BB1146-E542-4D4E-B8E9-6919A11DDD48}" type="slidenum">
              <a:rPr lang="en-US" smtClean="0"/>
              <a:t>99</a:t>
            </a:fld>
            <a:endParaRPr lang="en-US"/>
          </a:p>
        </p:txBody>
      </p:sp>
      <p:sp>
        <p:nvSpPr>
          <p:cNvPr id="5" name="Line 6">
            <a:extLst>
              <a:ext uri="{FF2B5EF4-FFF2-40B4-BE49-F238E27FC236}">
                <a16:creationId xmlns:a16="http://schemas.microsoft.com/office/drawing/2014/main" id="{92A61E5F-B071-AE7E-E16B-BB1008DB4694}"/>
              </a:ext>
            </a:extLst>
          </p:cNvPr>
          <p:cNvSpPr>
            <a:spLocks noChangeShapeType="1"/>
          </p:cNvSpPr>
          <p:nvPr/>
        </p:nvSpPr>
        <p:spPr bwMode="auto">
          <a:xfrm flipV="1">
            <a:off x="2569416" y="2425354"/>
            <a:ext cx="7101014" cy="682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6" name="Line 7">
            <a:extLst>
              <a:ext uri="{FF2B5EF4-FFF2-40B4-BE49-F238E27FC236}">
                <a16:creationId xmlns:a16="http://schemas.microsoft.com/office/drawing/2014/main" id="{CBE3E5C1-A3BE-849F-B9AF-C38F27FA6BC9}"/>
              </a:ext>
            </a:extLst>
          </p:cNvPr>
          <p:cNvSpPr>
            <a:spLocks noChangeShapeType="1"/>
          </p:cNvSpPr>
          <p:nvPr/>
        </p:nvSpPr>
        <p:spPr bwMode="auto">
          <a:xfrm flipV="1">
            <a:off x="5231780" y="1991967"/>
            <a:ext cx="0" cy="431800"/>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8" name="Line 9">
            <a:extLst>
              <a:ext uri="{FF2B5EF4-FFF2-40B4-BE49-F238E27FC236}">
                <a16:creationId xmlns:a16="http://schemas.microsoft.com/office/drawing/2014/main" id="{59C307B7-C8ED-8192-84DD-3D911A6013B5}"/>
              </a:ext>
            </a:extLst>
          </p:cNvPr>
          <p:cNvSpPr>
            <a:spLocks noChangeShapeType="1"/>
          </p:cNvSpPr>
          <p:nvPr/>
        </p:nvSpPr>
        <p:spPr bwMode="auto">
          <a:xfrm flipV="1">
            <a:off x="7222505" y="1991967"/>
            <a:ext cx="0" cy="431800"/>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0" name="Line 11">
            <a:extLst>
              <a:ext uri="{FF2B5EF4-FFF2-40B4-BE49-F238E27FC236}">
                <a16:creationId xmlns:a16="http://schemas.microsoft.com/office/drawing/2014/main" id="{EC4621C9-01DA-45B0-A870-5F7434B12670}"/>
              </a:ext>
            </a:extLst>
          </p:cNvPr>
          <p:cNvSpPr>
            <a:spLocks noChangeShapeType="1"/>
          </p:cNvSpPr>
          <p:nvPr/>
        </p:nvSpPr>
        <p:spPr bwMode="auto">
          <a:xfrm flipV="1">
            <a:off x="9135442" y="1991967"/>
            <a:ext cx="0" cy="431800"/>
          </a:xfrm>
          <a:prstGeom prst="line">
            <a:avLst/>
          </a:prstGeom>
          <a:noFill/>
          <a:ln w="1270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2" name="Text Box 13">
            <a:extLst>
              <a:ext uri="{FF2B5EF4-FFF2-40B4-BE49-F238E27FC236}">
                <a16:creationId xmlns:a16="http://schemas.microsoft.com/office/drawing/2014/main" id="{302CC3AA-3224-D048-C75C-A448521D98A0}"/>
              </a:ext>
            </a:extLst>
          </p:cNvPr>
          <p:cNvSpPr txBox="1">
            <a:spLocks noChangeArrowheads="1"/>
          </p:cNvSpPr>
          <p:nvPr/>
        </p:nvSpPr>
        <p:spPr bwMode="auto">
          <a:xfrm>
            <a:off x="1770589" y="1478368"/>
            <a:ext cx="1107996"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cs typeface="+mn-ea"/>
                <a:sym typeface="+mn-lt"/>
              </a:rPr>
              <a:t>主设备</a:t>
            </a:r>
          </a:p>
        </p:txBody>
      </p:sp>
      <p:sp>
        <p:nvSpPr>
          <p:cNvPr id="13" name="Text Box 14">
            <a:extLst>
              <a:ext uri="{FF2B5EF4-FFF2-40B4-BE49-F238E27FC236}">
                <a16:creationId xmlns:a16="http://schemas.microsoft.com/office/drawing/2014/main" id="{5D560CED-5CAC-3DB5-D7B2-73265B6D8389}"/>
              </a:ext>
            </a:extLst>
          </p:cNvPr>
          <p:cNvSpPr txBox="1">
            <a:spLocks noChangeArrowheads="1"/>
          </p:cNvSpPr>
          <p:nvPr/>
        </p:nvSpPr>
        <p:spPr bwMode="auto">
          <a:xfrm>
            <a:off x="3860135" y="1704631"/>
            <a:ext cx="112562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从设备</a:t>
            </a:r>
            <a:r>
              <a:rPr kumimoji="0" lang="en-US" altLang="zh-CN" sz="2000" b="0" i="0" u="none" strike="noStrike" kern="1200" cap="none" spc="0" normalizeH="0" baseline="0" noProof="0">
                <a:ln>
                  <a:noFill/>
                </a:ln>
                <a:solidFill>
                  <a:srgbClr val="000000"/>
                </a:solidFill>
                <a:effectLst/>
                <a:uLnTx/>
                <a:uFillTx/>
                <a:cs typeface="+mn-ea"/>
                <a:sym typeface="+mn-lt"/>
              </a:rPr>
              <a:t>A</a:t>
            </a:r>
          </a:p>
        </p:txBody>
      </p:sp>
      <p:sp>
        <p:nvSpPr>
          <p:cNvPr id="14" name="Text Box 15">
            <a:extLst>
              <a:ext uri="{FF2B5EF4-FFF2-40B4-BE49-F238E27FC236}">
                <a16:creationId xmlns:a16="http://schemas.microsoft.com/office/drawing/2014/main" id="{921B6830-2E8F-F551-346F-E07FAEB083E3}"/>
              </a:ext>
            </a:extLst>
          </p:cNvPr>
          <p:cNvSpPr txBox="1">
            <a:spLocks noChangeArrowheads="1"/>
          </p:cNvSpPr>
          <p:nvPr/>
        </p:nvSpPr>
        <p:spPr bwMode="auto">
          <a:xfrm>
            <a:off x="5839747" y="1704631"/>
            <a:ext cx="112562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从设备</a:t>
            </a:r>
            <a:r>
              <a:rPr kumimoji="0" lang="en-US" altLang="zh-CN" sz="2000" b="0" i="0" u="none" strike="noStrike" kern="1200" cap="none" spc="0" normalizeH="0" baseline="0" noProof="0">
                <a:ln>
                  <a:noFill/>
                </a:ln>
                <a:solidFill>
                  <a:srgbClr val="000000"/>
                </a:solidFill>
                <a:effectLst/>
                <a:uLnTx/>
                <a:uFillTx/>
                <a:cs typeface="+mn-ea"/>
                <a:sym typeface="+mn-lt"/>
              </a:rPr>
              <a:t>B</a:t>
            </a:r>
          </a:p>
        </p:txBody>
      </p:sp>
      <p:sp>
        <p:nvSpPr>
          <p:cNvPr id="15" name="Text Box 16">
            <a:extLst>
              <a:ext uri="{FF2B5EF4-FFF2-40B4-BE49-F238E27FC236}">
                <a16:creationId xmlns:a16="http://schemas.microsoft.com/office/drawing/2014/main" id="{CB163E7E-DC5A-A9AD-C485-7B8517E998BD}"/>
              </a:ext>
            </a:extLst>
          </p:cNvPr>
          <p:cNvSpPr txBox="1">
            <a:spLocks noChangeArrowheads="1"/>
          </p:cNvSpPr>
          <p:nvPr/>
        </p:nvSpPr>
        <p:spPr bwMode="auto">
          <a:xfrm>
            <a:off x="7770077" y="1704631"/>
            <a:ext cx="1140056"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cs typeface="+mn-ea"/>
                <a:sym typeface="+mn-lt"/>
              </a:rPr>
              <a:t>从设备</a:t>
            </a:r>
            <a:r>
              <a:rPr kumimoji="0" lang="en-US" altLang="zh-CN" sz="2000" b="0" i="0" u="none" strike="noStrike" kern="1200" cap="none" spc="0" normalizeH="0" baseline="0" noProof="0">
                <a:ln>
                  <a:noFill/>
                </a:ln>
                <a:solidFill>
                  <a:srgbClr val="000000"/>
                </a:solidFill>
                <a:effectLst/>
                <a:uLnTx/>
                <a:uFillTx/>
                <a:cs typeface="+mn-ea"/>
                <a:sym typeface="+mn-lt"/>
              </a:rPr>
              <a:t>C</a:t>
            </a:r>
          </a:p>
        </p:txBody>
      </p:sp>
      <p:sp>
        <p:nvSpPr>
          <p:cNvPr id="16" name="Line 34">
            <a:extLst>
              <a:ext uri="{FF2B5EF4-FFF2-40B4-BE49-F238E27FC236}">
                <a16:creationId xmlns:a16="http://schemas.microsoft.com/office/drawing/2014/main" id="{D26BDFEE-36C4-036B-42D5-CE2B94DE731F}"/>
              </a:ext>
            </a:extLst>
          </p:cNvPr>
          <p:cNvSpPr>
            <a:spLocks noChangeShapeType="1"/>
          </p:cNvSpPr>
          <p:nvPr/>
        </p:nvSpPr>
        <p:spPr bwMode="auto">
          <a:xfrm>
            <a:off x="2540967" y="2641255"/>
            <a:ext cx="0" cy="31686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7" name="Line 36">
            <a:extLst>
              <a:ext uri="{FF2B5EF4-FFF2-40B4-BE49-F238E27FC236}">
                <a16:creationId xmlns:a16="http://schemas.microsoft.com/office/drawing/2014/main" id="{4EC8802D-F654-92C1-FAA6-21868FC33AF9}"/>
              </a:ext>
            </a:extLst>
          </p:cNvPr>
          <p:cNvSpPr>
            <a:spLocks noChangeShapeType="1"/>
          </p:cNvSpPr>
          <p:nvPr/>
        </p:nvSpPr>
        <p:spPr bwMode="auto">
          <a:xfrm>
            <a:off x="7222505" y="2496793"/>
            <a:ext cx="0" cy="32416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8" name="Line 42">
            <a:extLst>
              <a:ext uri="{FF2B5EF4-FFF2-40B4-BE49-F238E27FC236}">
                <a16:creationId xmlns:a16="http://schemas.microsoft.com/office/drawing/2014/main" id="{9EF65612-9CEF-853C-D599-4B18ECFF5F72}"/>
              </a:ext>
            </a:extLst>
          </p:cNvPr>
          <p:cNvSpPr>
            <a:spLocks noChangeShapeType="1"/>
          </p:cNvSpPr>
          <p:nvPr/>
        </p:nvSpPr>
        <p:spPr bwMode="auto">
          <a:xfrm>
            <a:off x="2540967" y="2641255"/>
            <a:ext cx="0" cy="31686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9" name="Line 43">
            <a:extLst>
              <a:ext uri="{FF2B5EF4-FFF2-40B4-BE49-F238E27FC236}">
                <a16:creationId xmlns:a16="http://schemas.microsoft.com/office/drawing/2014/main" id="{09F84476-B2A8-3DAC-07A8-6A2FACE38ADD}"/>
              </a:ext>
            </a:extLst>
          </p:cNvPr>
          <p:cNvSpPr>
            <a:spLocks noChangeShapeType="1"/>
          </p:cNvSpPr>
          <p:nvPr/>
        </p:nvSpPr>
        <p:spPr bwMode="auto">
          <a:xfrm>
            <a:off x="7222505" y="2496793"/>
            <a:ext cx="0" cy="32416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1" name="Line 44">
            <a:extLst>
              <a:ext uri="{FF2B5EF4-FFF2-40B4-BE49-F238E27FC236}">
                <a16:creationId xmlns:a16="http://schemas.microsoft.com/office/drawing/2014/main" id="{24DC61FD-E6CB-A1E9-BE19-F606E17DB59A}"/>
              </a:ext>
            </a:extLst>
          </p:cNvPr>
          <p:cNvSpPr>
            <a:spLocks noChangeShapeType="1"/>
          </p:cNvSpPr>
          <p:nvPr/>
        </p:nvSpPr>
        <p:spPr bwMode="auto">
          <a:xfrm>
            <a:off x="2540967" y="3217517"/>
            <a:ext cx="468153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2" name="Line 45">
            <a:extLst>
              <a:ext uri="{FF2B5EF4-FFF2-40B4-BE49-F238E27FC236}">
                <a16:creationId xmlns:a16="http://schemas.microsoft.com/office/drawing/2014/main" id="{CF620CD0-9B4B-8382-1BE4-9DF3BD18225A}"/>
              </a:ext>
            </a:extLst>
          </p:cNvPr>
          <p:cNvSpPr>
            <a:spLocks noChangeShapeType="1"/>
          </p:cNvSpPr>
          <p:nvPr/>
        </p:nvSpPr>
        <p:spPr bwMode="auto">
          <a:xfrm>
            <a:off x="2540967" y="3793780"/>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3" name="Line 46">
            <a:extLst>
              <a:ext uri="{FF2B5EF4-FFF2-40B4-BE49-F238E27FC236}">
                <a16:creationId xmlns:a16="http://schemas.microsoft.com/office/drawing/2014/main" id="{A21EC569-E546-7DC8-B881-3F1308BDEFD7}"/>
              </a:ext>
            </a:extLst>
          </p:cNvPr>
          <p:cNvSpPr>
            <a:spLocks noChangeShapeType="1"/>
          </p:cNvSpPr>
          <p:nvPr/>
        </p:nvSpPr>
        <p:spPr bwMode="auto">
          <a:xfrm>
            <a:off x="2540967" y="4370042"/>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4" name="Line 47">
            <a:extLst>
              <a:ext uri="{FF2B5EF4-FFF2-40B4-BE49-F238E27FC236}">
                <a16:creationId xmlns:a16="http://schemas.microsoft.com/office/drawing/2014/main" id="{1B57A67F-61A9-CDF2-92A8-D819568D85D4}"/>
              </a:ext>
            </a:extLst>
          </p:cNvPr>
          <p:cNvSpPr>
            <a:spLocks noChangeShapeType="1"/>
          </p:cNvSpPr>
          <p:nvPr/>
        </p:nvSpPr>
        <p:spPr bwMode="auto">
          <a:xfrm>
            <a:off x="2540967" y="4946305"/>
            <a:ext cx="468153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5" name="Line 48">
            <a:extLst>
              <a:ext uri="{FF2B5EF4-FFF2-40B4-BE49-F238E27FC236}">
                <a16:creationId xmlns:a16="http://schemas.microsoft.com/office/drawing/2014/main" id="{CB3C6BA1-43C6-97C8-E656-00D52B619E86}"/>
              </a:ext>
            </a:extLst>
          </p:cNvPr>
          <p:cNvSpPr>
            <a:spLocks noChangeShapeType="1"/>
          </p:cNvSpPr>
          <p:nvPr/>
        </p:nvSpPr>
        <p:spPr bwMode="auto">
          <a:xfrm>
            <a:off x="2540967" y="3793780"/>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6" name="Line 49">
            <a:extLst>
              <a:ext uri="{FF2B5EF4-FFF2-40B4-BE49-F238E27FC236}">
                <a16:creationId xmlns:a16="http://schemas.microsoft.com/office/drawing/2014/main" id="{186A7A07-0AAC-4798-6AC6-4D536718468D}"/>
              </a:ext>
            </a:extLst>
          </p:cNvPr>
          <p:cNvSpPr>
            <a:spLocks noChangeShapeType="1"/>
          </p:cNvSpPr>
          <p:nvPr/>
        </p:nvSpPr>
        <p:spPr bwMode="auto">
          <a:xfrm>
            <a:off x="2540967" y="4370042"/>
            <a:ext cx="4681538"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7" name="Rectangle 51">
            <a:extLst>
              <a:ext uri="{FF2B5EF4-FFF2-40B4-BE49-F238E27FC236}">
                <a16:creationId xmlns:a16="http://schemas.microsoft.com/office/drawing/2014/main" id="{FD6BA68B-1327-8B98-9FD7-A00FE1726FFC}"/>
              </a:ext>
            </a:extLst>
          </p:cNvPr>
          <p:cNvSpPr>
            <a:spLocks noChangeArrowheads="1"/>
          </p:cNvSpPr>
          <p:nvPr/>
        </p:nvSpPr>
        <p:spPr bwMode="auto">
          <a:xfrm>
            <a:off x="3649042" y="3331818"/>
            <a:ext cx="250348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8" name="Rectangle 52">
            <a:extLst>
              <a:ext uri="{FF2B5EF4-FFF2-40B4-BE49-F238E27FC236}">
                <a16:creationId xmlns:a16="http://schemas.microsoft.com/office/drawing/2014/main" id="{AFC3FFA0-9550-79E5-A99D-8E4F829E8201}"/>
              </a:ext>
            </a:extLst>
          </p:cNvPr>
          <p:cNvSpPr>
            <a:spLocks noChangeArrowheads="1"/>
          </p:cNvSpPr>
          <p:nvPr/>
        </p:nvSpPr>
        <p:spPr bwMode="auto">
          <a:xfrm>
            <a:off x="3691314" y="2857155"/>
            <a:ext cx="2420534"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[B,RR,N(R)=0,P/F=1]</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29" name="Rectangle 53">
            <a:extLst>
              <a:ext uri="{FF2B5EF4-FFF2-40B4-BE49-F238E27FC236}">
                <a16:creationId xmlns:a16="http://schemas.microsoft.com/office/drawing/2014/main" id="{79F11368-20A9-6D62-B68B-58BAD3DFB919}"/>
              </a:ext>
            </a:extLst>
          </p:cNvPr>
          <p:cNvSpPr>
            <a:spLocks noChangeArrowheads="1"/>
          </p:cNvSpPr>
          <p:nvPr/>
        </p:nvSpPr>
        <p:spPr bwMode="auto">
          <a:xfrm>
            <a:off x="3469655" y="3796956"/>
            <a:ext cx="28622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0" name="Rectangle 54">
            <a:extLst>
              <a:ext uri="{FF2B5EF4-FFF2-40B4-BE49-F238E27FC236}">
                <a16:creationId xmlns:a16="http://schemas.microsoft.com/office/drawing/2014/main" id="{470BB0C6-4DD1-E7C8-DD53-500FB92BABFB}"/>
              </a:ext>
            </a:extLst>
          </p:cNvPr>
          <p:cNvSpPr>
            <a:spLocks noChangeArrowheads="1"/>
          </p:cNvSpPr>
          <p:nvPr/>
        </p:nvSpPr>
        <p:spPr bwMode="auto">
          <a:xfrm>
            <a:off x="3397162" y="3433417"/>
            <a:ext cx="3008836"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[B,I,N(R)=0,N(S)=0,P/F=0]</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31" name="Rectangle 55">
            <a:extLst>
              <a:ext uri="{FF2B5EF4-FFF2-40B4-BE49-F238E27FC236}">
                <a16:creationId xmlns:a16="http://schemas.microsoft.com/office/drawing/2014/main" id="{6A131970-5EB3-9D45-0E7B-625A91390413}"/>
              </a:ext>
            </a:extLst>
          </p:cNvPr>
          <p:cNvSpPr>
            <a:spLocks noChangeArrowheads="1"/>
          </p:cNvSpPr>
          <p:nvPr/>
        </p:nvSpPr>
        <p:spPr bwMode="auto">
          <a:xfrm>
            <a:off x="3469655" y="4262093"/>
            <a:ext cx="2862262"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2" name="Rectangle 56">
            <a:extLst>
              <a:ext uri="{FF2B5EF4-FFF2-40B4-BE49-F238E27FC236}">
                <a16:creationId xmlns:a16="http://schemas.microsoft.com/office/drawing/2014/main" id="{4F4CBF3F-B684-A2C5-16B3-A5CC0AB86CD2}"/>
              </a:ext>
            </a:extLst>
          </p:cNvPr>
          <p:cNvSpPr>
            <a:spLocks noChangeArrowheads="1"/>
          </p:cNvSpPr>
          <p:nvPr/>
        </p:nvSpPr>
        <p:spPr bwMode="auto">
          <a:xfrm>
            <a:off x="3397162" y="4009680"/>
            <a:ext cx="3008836"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[B,I,N(R)=0,N(S)=1,P/F=1]</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33" name="Rectangle 57">
            <a:extLst>
              <a:ext uri="{FF2B5EF4-FFF2-40B4-BE49-F238E27FC236}">
                <a16:creationId xmlns:a16="http://schemas.microsoft.com/office/drawing/2014/main" id="{4A872496-4134-69FA-953D-755370CDD9AE}"/>
              </a:ext>
            </a:extLst>
          </p:cNvPr>
          <p:cNvSpPr>
            <a:spLocks noChangeArrowheads="1"/>
          </p:cNvSpPr>
          <p:nvPr/>
        </p:nvSpPr>
        <p:spPr bwMode="auto">
          <a:xfrm>
            <a:off x="3603006" y="4728818"/>
            <a:ext cx="259397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4" name="Rectangle 58">
            <a:extLst>
              <a:ext uri="{FF2B5EF4-FFF2-40B4-BE49-F238E27FC236}">
                <a16:creationId xmlns:a16="http://schemas.microsoft.com/office/drawing/2014/main" id="{93760347-7243-6E14-7437-19C1DCD01348}"/>
              </a:ext>
            </a:extLst>
          </p:cNvPr>
          <p:cNvSpPr>
            <a:spLocks noChangeArrowheads="1"/>
          </p:cNvSpPr>
          <p:nvPr/>
        </p:nvSpPr>
        <p:spPr bwMode="auto">
          <a:xfrm>
            <a:off x="3598339" y="4585942"/>
            <a:ext cx="2606483"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cs typeface="+mn-ea"/>
                <a:sym typeface="+mn-lt"/>
              </a:rPr>
              <a:t>[B,RNR,N(R)=2,P/F=0]</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pic>
        <p:nvPicPr>
          <p:cNvPr id="3" name="图形 2">
            <a:extLst>
              <a:ext uri="{FF2B5EF4-FFF2-40B4-BE49-F238E27FC236}">
                <a16:creationId xmlns:a16="http://schemas.microsoft.com/office/drawing/2014/main" id="{1E4B3EB3-A3DC-C5B1-B25E-38FA0033986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933757" y="1552281"/>
            <a:ext cx="596045" cy="451292"/>
          </a:xfrm>
          <a:prstGeom prst="rect">
            <a:avLst/>
          </a:prstGeom>
        </p:spPr>
      </p:pic>
      <p:pic>
        <p:nvPicPr>
          <p:cNvPr id="35" name="图形 34">
            <a:extLst>
              <a:ext uri="{FF2B5EF4-FFF2-40B4-BE49-F238E27FC236}">
                <a16:creationId xmlns:a16="http://schemas.microsoft.com/office/drawing/2014/main" id="{AE31C1E6-99EC-1463-FD5A-51FFF9D0F7F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8861659" y="1539881"/>
            <a:ext cx="596045" cy="451292"/>
          </a:xfrm>
          <a:prstGeom prst="rect">
            <a:avLst/>
          </a:prstGeom>
        </p:spPr>
      </p:pic>
      <p:pic>
        <p:nvPicPr>
          <p:cNvPr id="36" name="图形 35">
            <a:extLst>
              <a:ext uri="{FF2B5EF4-FFF2-40B4-BE49-F238E27FC236}">
                <a16:creationId xmlns:a16="http://schemas.microsoft.com/office/drawing/2014/main" id="{2B09C63F-E96D-5148-01BB-A9392D5A08C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916901" y="1574234"/>
            <a:ext cx="596045" cy="451292"/>
          </a:xfrm>
          <a:prstGeom prst="rect">
            <a:avLst/>
          </a:prstGeom>
        </p:spPr>
      </p:pic>
      <p:pic>
        <p:nvPicPr>
          <p:cNvPr id="37" name="图形 36">
            <a:extLst>
              <a:ext uri="{FF2B5EF4-FFF2-40B4-BE49-F238E27FC236}">
                <a16:creationId xmlns:a16="http://schemas.microsoft.com/office/drawing/2014/main" id="{AF311433-DEBF-10CA-AA81-EAC1610EC9B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864867" y="2003573"/>
            <a:ext cx="704549" cy="617209"/>
          </a:xfrm>
          <a:prstGeom prst="rect">
            <a:avLst/>
          </a:prstGeom>
        </p:spPr>
      </p:pic>
    </p:spTree>
    <p:extLst>
      <p:ext uri="{BB962C8B-B14F-4D97-AF65-F5344CB8AC3E}">
        <p14:creationId xmlns:p14="http://schemas.microsoft.com/office/powerpoint/2010/main" val="25586611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 name="ISLIDE.THEME" val="#26006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8.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Designed by iSlide">
  <a:themeElements>
    <a:clrScheme name="iSlide">
      <a:dk1>
        <a:srgbClr val="000000"/>
      </a:dk1>
      <a:lt1>
        <a:srgbClr val="FFFFFF"/>
      </a:lt1>
      <a:dk2>
        <a:srgbClr val="768394"/>
      </a:dk2>
      <a:lt2>
        <a:srgbClr val="F0F0F0"/>
      </a:lt2>
      <a:accent1>
        <a:srgbClr val="003659"/>
      </a:accent1>
      <a:accent2>
        <a:srgbClr val="47BEC6"/>
      </a:accent2>
      <a:accent3>
        <a:srgbClr val="00AEEF"/>
      </a:accent3>
      <a:accent4>
        <a:srgbClr val="00A7FF"/>
      </a:accent4>
      <a:accent5>
        <a:srgbClr val="7F7F7F"/>
      </a:accent5>
      <a:accent6>
        <a:srgbClr val="979797"/>
      </a:accent6>
      <a:hlink>
        <a:srgbClr val="4472C4"/>
      </a:hlink>
      <a:folHlink>
        <a:srgbClr val="BFBFBF"/>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a:spAutoFit/>
      </a:bodyPr>
      <a:lstStyle>
        <a:defPPr marL="342626" indent="-342626" algn="l">
          <a:lnSpc>
            <a:spcPct val="120000"/>
          </a:lnSpc>
          <a:buFont typeface="Wingdings" panose="05000000000000000000" pitchFamily="2" charset="2"/>
          <a:buChar char="Ø"/>
          <a:defRPr dirty="0">
            <a:solidFill>
              <a:schemeClr val="accent1"/>
            </a:solidFill>
            <a:latin typeface="+mn-ea"/>
          </a:defRPr>
        </a:defPPr>
      </a:lstStyle>
    </a:spDef>
  </a:objectDefaults>
  <a:extraClrSchemeLst/>
  <a:extLst>
    <a:ext uri="{05A4C25C-085E-4340-85A3-A5531E510DB2}">
      <thm15:themeFamily xmlns:thm15="http://schemas.microsoft.com/office/thememl/2012/main" name="iSlid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iSlide#a8708338-d13f-4ac7-8945-69282dfd7b90</Template>
  <TotalTime>0</TotalTime>
  <Words>23282</Words>
  <Application>Microsoft Office PowerPoint</Application>
  <PresentationFormat>宽屏</PresentationFormat>
  <Paragraphs>4807</Paragraphs>
  <Slides>261</Slides>
  <Notes>71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261</vt:i4>
      </vt:variant>
    </vt:vector>
  </HeadingPairs>
  <TitlesOfParts>
    <vt:vector size="275" baseType="lpstr">
      <vt:lpstr>Huawei Sans</vt:lpstr>
      <vt:lpstr>等线</vt:lpstr>
      <vt:lpstr>黑体</vt:lpstr>
      <vt:lpstr>宋体</vt:lpstr>
      <vt:lpstr>Microsoft YaHei</vt:lpstr>
      <vt:lpstr>Microsoft YaHei</vt:lpstr>
      <vt:lpstr>Arial</vt:lpstr>
      <vt:lpstr>Calibri</vt:lpstr>
      <vt:lpstr>Symbol</vt:lpstr>
      <vt:lpstr>Tahoma</vt:lpstr>
      <vt:lpstr>Times New Roman</vt:lpstr>
      <vt:lpstr>Wingdings</vt:lpstr>
      <vt:lpstr>Designed by iSlide</vt:lpstr>
      <vt:lpstr>Visio</vt:lpstr>
      <vt:lpstr>计算机网络 第4章 数据链路层</vt:lpstr>
      <vt:lpstr>PowerPoint 演示文稿</vt:lpstr>
      <vt:lpstr>数据链路层在协议栈中的位置</vt:lpstr>
      <vt:lpstr>网络是如何构建的？</vt:lpstr>
      <vt:lpstr>对互连的网络思考一个问题</vt:lpstr>
      <vt:lpstr>更深入思考几个问题</vt:lpstr>
      <vt:lpstr>数据链路层的任务</vt:lpstr>
      <vt:lpstr>数据链路层的主要功能</vt:lpstr>
      <vt:lpstr>数据链路层在网络中的地位</vt:lpstr>
      <vt:lpstr>PowerPoint 演示文稿</vt:lpstr>
      <vt:lpstr>数据链路层提供的服务</vt:lpstr>
      <vt:lpstr>数据链路层提供的服务</vt:lpstr>
      <vt:lpstr>数据链路管理</vt:lpstr>
      <vt:lpstr>线路配置</vt:lpstr>
      <vt:lpstr>传输方式</vt:lpstr>
      <vt:lpstr>传输方式：单工、半双工和全双工</vt:lpstr>
      <vt:lpstr>传输方式：串行传输、并行传输</vt:lpstr>
      <vt:lpstr>传输方式：异步传输</vt:lpstr>
      <vt:lpstr>线路规程</vt:lpstr>
      <vt:lpstr>询问/应答模式</vt:lpstr>
      <vt:lpstr>轮询/选择模式</vt:lpstr>
      <vt:lpstr>选择模式</vt:lpstr>
      <vt:lpstr>轮询模式</vt:lpstr>
      <vt:lpstr>PowerPoint 演示文稿</vt:lpstr>
      <vt:lpstr>数据链路层数据单元</vt:lpstr>
      <vt:lpstr>成帧的关键问题和方法</vt:lpstr>
      <vt:lpstr>字节计数法</vt:lpstr>
      <vt:lpstr>带比特填充的标志比特法</vt:lpstr>
      <vt:lpstr>带比特填充的标志比特法</vt:lpstr>
      <vt:lpstr>带比特填充的标志比特法</vt:lpstr>
      <vt:lpstr>编码违禁法</vt:lpstr>
      <vt:lpstr>PowerPoint 演示文稿</vt:lpstr>
      <vt:lpstr>数据链路层不加控制的数据收发</vt:lpstr>
      <vt:lpstr>数据链路层不加控制将带来两个问题</vt:lpstr>
      <vt:lpstr>差错控制</vt:lpstr>
      <vt:lpstr>流量控制</vt:lpstr>
      <vt:lpstr>对流量控制和差错控制实现技术的说明</vt:lpstr>
      <vt:lpstr>PowerPoint 演示文稿</vt:lpstr>
      <vt:lpstr>停等式协议（无错信道）</vt:lpstr>
      <vt:lpstr>停等式协议（有错信道）</vt:lpstr>
      <vt:lpstr>停等式协议（有错信道）</vt:lpstr>
      <vt:lpstr>停等式协议（有错信道）</vt:lpstr>
      <vt:lpstr>基于停等式协议实现流量控制</vt:lpstr>
      <vt:lpstr>停等式协议性能评估：完成一帧发送所需的最短时间</vt:lpstr>
      <vt:lpstr>停等式协议性能评估（无差错）</vt:lpstr>
      <vt:lpstr>停等式协议性能评估（有差错）</vt:lpstr>
      <vt:lpstr>信道利用率和有效数据传输效率计算实例</vt:lpstr>
      <vt:lpstr>基于停等协议实现差错控制</vt:lpstr>
      <vt:lpstr>用 ARQ 处理三种差错情形</vt:lpstr>
      <vt:lpstr>基于停等协议实现差错控制的技术要点</vt:lpstr>
      <vt:lpstr>停等协议的性能问题</vt:lpstr>
      <vt:lpstr>PowerPoint 演示文稿</vt:lpstr>
      <vt:lpstr>滑动窗口协议</vt:lpstr>
      <vt:lpstr>滑动窗口协议</vt:lpstr>
      <vt:lpstr>发送方窗口</vt:lpstr>
      <vt:lpstr>接收方窗口</vt:lpstr>
      <vt:lpstr>滑动窗口协议中的差错控制</vt:lpstr>
      <vt:lpstr>回退N协议（ GBN）—设计思想</vt:lpstr>
      <vt:lpstr>GBN协议—工作原理</vt:lpstr>
      <vt:lpstr>GBN -差错处理</vt:lpstr>
      <vt:lpstr>GBN解决帧破坏问题</vt:lpstr>
      <vt:lpstr>GBN解决数据帧丢失问题</vt:lpstr>
      <vt:lpstr>GBN解决确认帧丢失问题</vt:lpstr>
      <vt:lpstr>GBN窗口的大小与编号范围的关系</vt:lpstr>
      <vt:lpstr>如果窗口尺寸等于n时，确认帧ACK丢失时协议失败</vt:lpstr>
      <vt:lpstr>如果窗口尺寸等于 n-1 时，协议成功</vt:lpstr>
      <vt:lpstr>选择拒绝自动重复请求协议(SR)</vt:lpstr>
      <vt:lpstr>SR-差错处理</vt:lpstr>
      <vt:lpstr>SR解决帧破坏问题</vt:lpstr>
      <vt:lpstr>SR解决数据帧丢失问题</vt:lpstr>
      <vt:lpstr>SR解决确认帧丢失问题</vt:lpstr>
      <vt:lpstr>SR的窗口大小与帧编号范围的关系</vt:lpstr>
      <vt:lpstr>发送窗口尺寸太大，协议会失败</vt:lpstr>
      <vt:lpstr>接收窗口尺寸太大，协议失败</vt:lpstr>
      <vt:lpstr>滑动窗口协议回退N的传输效率</vt:lpstr>
      <vt:lpstr>停等协议和滑窗协议传输效率计算举例</vt:lpstr>
      <vt:lpstr>窗口大小的选择</vt:lpstr>
      <vt:lpstr>3 种协议方法总结</vt:lpstr>
      <vt:lpstr>PowerPoint 演示文稿</vt:lpstr>
      <vt:lpstr>HDLC 协议概述（1）</vt:lpstr>
      <vt:lpstr>HDLC 协议概述（2）</vt:lpstr>
      <vt:lpstr>HDLC 协议中的站点类型</vt:lpstr>
      <vt:lpstr>链路配置</vt:lpstr>
      <vt:lpstr>通信方式</vt:lpstr>
      <vt:lpstr>HDLC帧格式</vt:lpstr>
      <vt:lpstr>HDLC帧格式：标志字段</vt:lpstr>
      <vt:lpstr>HDLC帧格式：地址字段</vt:lpstr>
      <vt:lpstr>HDLC帧格式：控制字段</vt:lpstr>
      <vt:lpstr>HDLC帧格式：I-帧的控制字段</vt:lpstr>
      <vt:lpstr>HDLC帧格式：S-帧的控制字段</vt:lpstr>
      <vt:lpstr>HDLC帧格式：U-帧的控制字段</vt:lpstr>
      <vt:lpstr>HDLC帧格式：信息字段</vt:lpstr>
      <vt:lpstr>HDLC帧格式：帧校验序列字段</vt:lpstr>
      <vt:lpstr>S-监控帧的使用方式</vt:lpstr>
      <vt:lpstr>S-监控帧：接收就绪(RR)帧</vt:lpstr>
      <vt:lpstr>S-监控帧：接收未就绪(RNR)帧</vt:lpstr>
      <vt:lpstr>S-监控帧：REJ帧和SREJ帧</vt:lpstr>
      <vt:lpstr>U-无编号帧的种类及意义</vt:lpstr>
      <vt:lpstr>HDLC协议的通信实例：查询/响应</vt:lpstr>
      <vt:lpstr>HDLC协议的通信实例：选择/应答</vt:lpstr>
      <vt:lpstr>HDLC协议的通信实例：对等通信</vt:lpstr>
      <vt:lpstr>PowerPoint 演示文稿</vt:lpstr>
      <vt:lpstr>PPP协议概述（1）</vt:lpstr>
      <vt:lpstr>PPP协议概述（2）</vt:lpstr>
      <vt:lpstr>PPP协议概述（3）</vt:lpstr>
      <vt:lpstr>PPP协议帧格式</vt:lpstr>
      <vt:lpstr>PPP协议对数据透明传输问题的处理方法</vt:lpstr>
      <vt:lpstr>字符填充法</vt:lpstr>
      <vt:lpstr>零比特填充法</vt:lpstr>
      <vt:lpstr>PPP协议不保证可靠传输</vt:lpstr>
      <vt:lpstr>PPP协议和 HDLC 协议的区别</vt:lpstr>
      <vt:lpstr>PowerPoint 演示文稿</vt:lpstr>
      <vt:lpstr>局域网的基本概念</vt:lpstr>
      <vt:lpstr>局域网协议标准：IEEE 802 系列标准</vt:lpstr>
      <vt:lpstr>IEEE 局域网参考模型</vt:lpstr>
      <vt:lpstr>IEEE 局域网模型-MAC层</vt:lpstr>
      <vt:lpstr>PowerPoint 演示文稿</vt:lpstr>
      <vt:lpstr>逻辑链路控制子层LLC</vt:lpstr>
      <vt:lpstr>LLC 提供的服务</vt:lpstr>
      <vt:lpstr>PowerPoint 演示文稿</vt:lpstr>
      <vt:lpstr>媒体访问控制子层（MAC）</vt:lpstr>
      <vt:lpstr>动态分配信道（一）：竞争协议</vt:lpstr>
      <vt:lpstr>PowerPoint 演示文稿</vt:lpstr>
      <vt:lpstr>以太网</vt:lpstr>
      <vt:lpstr>以太网拓扑结构</vt:lpstr>
      <vt:lpstr>以太网拓扑结构</vt:lpstr>
      <vt:lpstr>共享广播信道以太网的冲突问题</vt:lpstr>
      <vt:lpstr>载波侦听多路访问CSMA</vt:lpstr>
      <vt:lpstr>以太网CSMA/CD</vt:lpstr>
      <vt:lpstr>CSMA/CD 协议工作流程</vt:lpstr>
      <vt:lpstr>冲突检测窗口（争用期）</vt:lpstr>
      <vt:lpstr>最短帧长</vt:lpstr>
      <vt:lpstr>10 Mbit/s以太网争用期的帧长度</vt:lpstr>
      <vt:lpstr>二进制指数退避算法</vt:lpstr>
      <vt:lpstr>以太网站点发送帧过程</vt:lpstr>
      <vt:lpstr>CSMA/CD 协议的适用场景</vt:lpstr>
      <vt:lpstr>以太网帧结构</vt:lpstr>
      <vt:lpstr>Ethernet II 帧</vt:lpstr>
      <vt:lpstr>Ethernet II帧 - MAC地址字段（1）</vt:lpstr>
      <vt:lpstr>Ethernet II帧 - MAC地址字段（2）</vt:lpstr>
      <vt:lpstr>Ethernet II帧 - 类型字段</vt:lpstr>
      <vt:lpstr>Ethernet II帧 - 数据字段、帧校验字段 </vt:lpstr>
      <vt:lpstr>IEEE 802.3帧格式</vt:lpstr>
      <vt:lpstr>无效的 MAC 帧 </vt:lpstr>
      <vt:lpstr>以太网络标准演进：超宽、QoS保证、可管理维护三方并进</vt:lpstr>
      <vt:lpstr>以太网各标准实体：开放、竞争与合作</vt:lpstr>
      <vt:lpstr>OIF：定义光电互联互通标准</vt:lpstr>
      <vt:lpstr>MEF（Metro Ethernet Forum）：定义城域以太业务及运营框架</vt:lpstr>
      <vt:lpstr>IEEE 802：定义LAN架构和不同介质网络技术</vt:lpstr>
      <vt:lpstr>以太网：获得广泛的行业应用</vt:lpstr>
      <vt:lpstr>以太网络各速率应用场景</vt:lpstr>
      <vt:lpstr>10Mbps以太网运行参数</vt:lpstr>
      <vt:lpstr>以太网种类</vt:lpstr>
      <vt:lpstr>10Base5：粗缆以太网</vt:lpstr>
      <vt:lpstr>10Base2：细缆以太网</vt:lpstr>
      <vt:lpstr>10BaseT：双绞线以太网</vt:lpstr>
      <vt:lpstr>100Base-T：快速以太网</vt:lpstr>
      <vt:lpstr>4B/5B编码</vt:lpstr>
      <vt:lpstr>MLT-3编码规则（属于双极性编码） </vt:lpstr>
      <vt:lpstr>100BASE以太网：三种不同的物理层标准</vt:lpstr>
      <vt:lpstr>快速以太网运行参数</vt:lpstr>
      <vt:lpstr>千兆以太网运行参数</vt:lpstr>
      <vt:lpstr>吉比特以太网：物理层</vt:lpstr>
      <vt:lpstr>吉比特以太网</vt:lpstr>
      <vt:lpstr>吉比特以太网：载波延伸（半双工时）</vt:lpstr>
      <vt:lpstr>吉比特以太网：分组突发（半双工时）</vt:lpstr>
      <vt:lpstr>10 吉比特以太网：概况</vt:lpstr>
      <vt:lpstr>10 吉比特以太网：物理层</vt:lpstr>
      <vt:lpstr>40GE/100GE：物理层</vt:lpstr>
      <vt:lpstr>PowerPoint 演示文稿</vt:lpstr>
      <vt:lpstr>无线局域网概念</vt:lpstr>
      <vt:lpstr>WiFi 技术与标准的发展历程（代际关系）</vt:lpstr>
      <vt:lpstr>无线局域网标准</vt:lpstr>
      <vt:lpstr>各种标准比较</vt:lpstr>
      <vt:lpstr>拓扑结构</vt:lpstr>
      <vt:lpstr>协议栈</vt:lpstr>
      <vt:lpstr>PowerPoint 演示文稿</vt:lpstr>
      <vt:lpstr>帧间间隔 IFS</vt:lpstr>
      <vt:lpstr>三种帧间间隔 </vt:lpstr>
      <vt:lpstr>三种帧间间隔 </vt:lpstr>
      <vt:lpstr>三种帧间间隔 </vt:lpstr>
      <vt:lpstr>802.11协议族MAC帧结构</vt:lpstr>
      <vt:lpstr>示例：A向B发送数据</vt:lpstr>
      <vt:lpstr>为何不采用CSMA/CD</vt:lpstr>
      <vt:lpstr>隐蔽站问题</vt:lpstr>
      <vt:lpstr>暴露站问题</vt:lpstr>
      <vt:lpstr>CSMA/CA协议</vt:lpstr>
      <vt:lpstr>CSMA/CA工作流程</vt:lpstr>
      <vt:lpstr>二进制指数退避算法</vt:lpstr>
      <vt:lpstr>冲突避免技术</vt:lpstr>
      <vt:lpstr>对信道进行预约(RTS)</vt:lpstr>
      <vt:lpstr>对信道进行预约(CTS)</vt:lpstr>
      <vt:lpstr>WiFi通信的信道特点</vt:lpstr>
      <vt:lpstr>几种无线网络的比较 </vt:lpstr>
      <vt:lpstr>动态分配信道（二）：无冲突竞争协议</vt:lpstr>
      <vt:lpstr>动态分配信道（三）：有限竞争协议</vt:lpstr>
      <vt:lpstr>PowerPoint 演示文稿</vt:lpstr>
      <vt:lpstr>数据链路层网络互连</vt:lpstr>
      <vt:lpstr>网桥</vt:lpstr>
      <vt:lpstr>网桥的内部结构 </vt:lpstr>
      <vt:lpstr>使用网桥带来的好处</vt:lpstr>
      <vt:lpstr>网桥的路由功能</vt:lpstr>
      <vt:lpstr>网桥的错误检测和帧格式转换功能</vt:lpstr>
      <vt:lpstr>隔离通信功能</vt:lpstr>
      <vt:lpstr>网桥使各网段成为隔离开的碰撞域 </vt:lpstr>
      <vt:lpstr>使用网桥带来的缺点</vt:lpstr>
      <vt:lpstr>网桥路由算法</vt:lpstr>
      <vt:lpstr>PowerPoint 演示文稿</vt:lpstr>
      <vt:lpstr>PowerPoint 演示文稿</vt:lpstr>
      <vt:lpstr>透明网桥(Transparent Bridge)</vt:lpstr>
      <vt:lpstr>路由表的初始化</vt:lpstr>
      <vt:lpstr>路由表的建立过程举例</vt:lpstr>
      <vt:lpstr>路由表的自动修改</vt:lpstr>
      <vt:lpstr>PowerPoint 演示文稿</vt:lpstr>
      <vt:lpstr>帧循环问题</vt:lpstr>
      <vt:lpstr>消除环路的思想</vt:lpstr>
      <vt:lpstr>生成树算法(Spanning Tree Protocol)</vt:lpstr>
      <vt:lpstr>相关名词</vt:lpstr>
      <vt:lpstr>生成树算法过程</vt:lpstr>
      <vt:lpstr>STP实例-互连局域网及其图表示</vt:lpstr>
      <vt:lpstr>STP实例-确定根网桥</vt:lpstr>
      <vt:lpstr>STP实例-确定根端口</vt:lpstr>
      <vt:lpstr>STP实例-确定根端口</vt:lpstr>
      <vt:lpstr>STP实例-为每个网络指定网桥</vt:lpstr>
      <vt:lpstr>STP实例-生成树的拓扑及图形表示</vt:lpstr>
      <vt:lpstr>源路由网桥</vt:lpstr>
      <vt:lpstr>源路由网桥示例</vt:lpstr>
      <vt:lpstr>路由的生成</vt:lpstr>
      <vt:lpstr>PowerPoint 演示文稿</vt:lpstr>
      <vt:lpstr>第二层交换机</vt:lpstr>
      <vt:lpstr>以太交换机设备形态</vt:lpstr>
      <vt:lpstr>用以太网交换机扩展局域网 </vt:lpstr>
      <vt:lpstr>以太网交换机的用途</vt:lpstr>
      <vt:lpstr>典型的转发模式（1）</vt:lpstr>
      <vt:lpstr>典型的转发模式（2）</vt:lpstr>
      <vt:lpstr>典型的转发模式（3）</vt:lpstr>
      <vt:lpstr>用以太网交换机实现链路层互连的优点</vt:lpstr>
      <vt:lpstr>PowerPoint 演示文稿</vt:lpstr>
      <vt:lpstr>用以太网交换机互连的网络是一个广播网络</vt:lpstr>
      <vt:lpstr>整个网络在同个广播域带来的问题</vt:lpstr>
      <vt:lpstr>解决问题的方法：虚拟局域网(VLAN)</vt:lpstr>
      <vt:lpstr>交换机上如何实现虚拟局域网 VLAN ？</vt:lpstr>
      <vt:lpstr>基于交换机端口划分</vt:lpstr>
      <vt:lpstr>基于主机网卡MAC地址划分</vt:lpstr>
      <vt:lpstr>基于协议类型划分</vt:lpstr>
      <vt:lpstr>基于IP子网地址划分</vt:lpstr>
      <vt:lpstr>基于高层应用或服务的划分</vt:lpstr>
      <vt:lpstr>虚拟局域网使用的以太网帧格式</vt:lpstr>
      <vt:lpstr>VLAN示例--三个虚拟局域网</vt:lpstr>
      <vt:lpstr>虚拟局域网优点</vt:lpstr>
      <vt:lpstr>PowerPoint 演示文稿</vt:lpstr>
      <vt:lpstr>本章总结</vt:lpstr>
      <vt:lpstr>本章总结</vt:lpstr>
      <vt:lpstr>本章总结</vt:lpstr>
      <vt:lpstr>本章总结</vt:lpstr>
      <vt:lpstr>本章总结</vt:lpstr>
      <vt:lpstr>本章总结</vt:lpstr>
      <vt:lpstr>本章总结</vt:lpstr>
      <vt:lpstr>本章总结</vt:lpstr>
      <vt:lpstr>本章总结</vt:lpstr>
      <vt:lpstr>本章总结</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2023-08-22T11:20:55Z</dcterms:created>
  <dcterms:modified xsi:type="dcterms:W3CDTF">2023-10-18T11:24:34Z</dcterms:modified>
</cp:coreProperties>
</file>